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70" r:id="rId3"/>
    <p:sldId id="275" r:id="rId4"/>
    <p:sldId id="276" r:id="rId5"/>
    <p:sldId id="271" r:id="rId6"/>
    <p:sldId id="278" r:id="rId7"/>
    <p:sldId id="277" r:id="rId8"/>
    <p:sldId id="279" r:id="rId9"/>
    <p:sldId id="274" r:id="rId10"/>
    <p:sldId id="261" r:id="rId11"/>
    <p:sldId id="280" r:id="rId12"/>
    <p:sldId id="281" r:id="rId13"/>
    <p:sldId id="286" r:id="rId14"/>
    <p:sldId id="287" r:id="rId15"/>
    <p:sldId id="283" r:id="rId16"/>
    <p:sldId id="284" r:id="rId17"/>
    <p:sldId id="288" r:id="rId18"/>
    <p:sldId id="285" r:id="rId19"/>
    <p:sldId id="282" r:id="rId20"/>
    <p:sldId id="289" r:id="rId21"/>
    <p:sldId id="290" r:id="rId22"/>
    <p:sldId id="291" r:id="rId23"/>
    <p:sldId id="292" r:id="rId24"/>
    <p:sldId id="263" r:id="rId25"/>
    <p:sldId id="264" r:id="rId26"/>
    <p:sldId id="265" r:id="rId27"/>
    <p:sldId id="266" r:id="rId28"/>
    <p:sldId id="267" r:id="rId29"/>
    <p:sldId id="257" r:id="rId30"/>
    <p:sldId id="268" r:id="rId31"/>
    <p:sldId id="269" r:id="rId32"/>
  </p:sldIdLst>
  <p:sldSz cx="18288000" cy="10287000"/>
  <p:notesSz cx="6858000" cy="9144000"/>
  <p:embeddedFontLst>
    <p:embeddedFont>
      <p:font typeface="Open Sans" panose="020B0606030504020204" pitchFamily="34" charset="0"/>
      <p:regular r:id="rId35"/>
      <p:bold r:id="rId36"/>
      <p:italic r:id="rId37"/>
      <p:boldItalic r:id="rId38"/>
    </p:embeddedFont>
    <p:embeddedFont>
      <p:font typeface="TT Chocolates" panose="02000503020000020003" pitchFamily="2" charset="77"/>
      <p:regular r:id="rId39"/>
    </p:embeddedFont>
    <p:embeddedFont>
      <p:font typeface="TT Chocolates Bold" panose="02000803020000020003" pitchFamily="2" charset="77"/>
      <p:regular r:id="rId40"/>
      <p:bold r:id="rId41"/>
    </p:embeddedFont>
    <p:embeddedFont>
      <p:font typeface="TT Drugs" panose="02000503060000020003" pitchFamily="2" charset="77"/>
      <p:regular r:id="rId42"/>
    </p:embeddedFont>
    <p:embeddedFont>
      <p:font typeface="TT Drugs Bold" panose="02000803060000020003" pitchFamily="2" charset="77"/>
      <p:regular r:id="rId43"/>
      <p:bold r:id="rId4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48C04FC-77D8-0849-8A9B-95A6257CDFAD}">
          <p14:sldIdLst>
            <p14:sldId id="256"/>
          </p14:sldIdLst>
        </p14:section>
        <p14:section name="Intro - Candidates" id="{DAB5A124-A822-874A-BA63-DBAAB60503CD}">
          <p14:sldIdLst>
            <p14:sldId id="270"/>
            <p14:sldId id="275"/>
          </p14:sldIdLst>
        </p14:section>
        <p14:section name="triangle" id="{43989018-9356-FA41-A29B-BA9C59E4C161}">
          <p14:sldIdLst>
            <p14:sldId id="276"/>
            <p14:sldId id="271"/>
          </p14:sldIdLst>
        </p14:section>
        <p14:section name="TESSERACT Exp" id="{3E3A6DD5-5704-D14A-BAB1-CFF39A9CBF40}">
          <p14:sldIdLst>
            <p14:sldId id="278"/>
            <p14:sldId id="277"/>
            <p14:sldId id="279"/>
          </p14:sldIdLst>
        </p14:section>
        <p14:section name="Sensors" id="{9B2B02C0-7778-574A-B64E-A91753ED8D5B}">
          <p14:sldIdLst>
            <p14:sldId id="274"/>
            <p14:sldId id="261"/>
            <p14:sldId id="280"/>
          </p14:sldIdLst>
        </p14:section>
        <p14:section name="signal channels" id="{24CEA711-16E0-1347-B7A5-217522490AE6}">
          <p14:sldIdLst>
            <p14:sldId id="281"/>
            <p14:sldId id="286"/>
            <p14:sldId id="287"/>
            <p14:sldId id="283"/>
            <p14:sldId id="284"/>
            <p14:sldId id="288"/>
            <p14:sldId id="285"/>
            <p14:sldId id="282"/>
            <p14:sldId id="289"/>
            <p14:sldId id="290"/>
            <p14:sldId id="291"/>
            <p14:sldId id="292"/>
          </p14:sldIdLst>
        </p14:section>
        <p14:section name="background" id="{83DE72EB-409C-B249-BB55-CFA1A922B23D}">
          <p14:sldIdLst>
            <p14:sldId id="263"/>
            <p14:sldId id="264"/>
            <p14:sldId id="265"/>
            <p14:sldId id="266"/>
            <p14:sldId id="267"/>
            <p14:sldId id="257"/>
            <p14:sldId id="268"/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07" autoAdjust="0"/>
    <p:restoredTop sz="94604" autoAdjust="0"/>
  </p:normalViewPr>
  <p:slideViewPr>
    <p:cSldViewPr>
      <p:cViewPr>
        <p:scale>
          <a:sx n="40" d="100"/>
          <a:sy n="40" d="100"/>
        </p:scale>
        <p:origin x="2336" y="13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42" Type="http://schemas.openxmlformats.org/officeDocument/2006/relationships/font" Target="fonts/font8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182D7CC-7031-A232-5CEC-31F1D8AED03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D4FBB8-D73B-7AAE-8E77-0CCF3E6BDEA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BBD774-DB9F-D64A-8725-0A91E3419E19}" type="datetimeFigureOut">
              <a:rPr lang="en-CH" smtClean="0"/>
              <a:t>23.01.2025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D3DE09-4B8A-9B74-8AD9-9707827A734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191D02-CC56-EB32-6894-1D0E4319B20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7B3BA-59A6-BF40-A7A3-35503954842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32817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1A0FB-0CFF-1344-A814-9E61AF75E945}" type="datetimeFigureOut">
              <a:rPr lang="en-CH" smtClean="0"/>
              <a:t>23.01.2025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17BEED-20B1-2148-BCBF-8287010778A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37787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6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6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4070178" y="-4675432"/>
            <a:ext cx="12965360" cy="12236058"/>
          </a:xfrm>
          <a:custGeom>
            <a:avLst/>
            <a:gdLst/>
            <a:ahLst/>
            <a:cxnLst/>
            <a:rect l="l" t="t" r="r" b="b"/>
            <a:pathLst>
              <a:path w="12965360" h="12236058">
                <a:moveTo>
                  <a:pt x="0" y="0"/>
                </a:moveTo>
                <a:lnTo>
                  <a:pt x="12965360" y="0"/>
                </a:lnTo>
                <a:lnTo>
                  <a:pt x="12965360" y="12236058"/>
                </a:lnTo>
                <a:lnTo>
                  <a:pt x="0" y="122360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/>
          <p:cNvSpPr/>
          <p:nvPr/>
        </p:nvSpPr>
        <p:spPr>
          <a:xfrm>
            <a:off x="11165760" y="3113469"/>
            <a:ext cx="12113698" cy="11376781"/>
          </a:xfrm>
          <a:custGeom>
            <a:avLst/>
            <a:gdLst/>
            <a:ahLst/>
            <a:cxnLst/>
            <a:rect l="l" t="t" r="r" b="b"/>
            <a:pathLst>
              <a:path w="12113698" h="11376781">
                <a:moveTo>
                  <a:pt x="0" y="0"/>
                </a:moveTo>
                <a:lnTo>
                  <a:pt x="12113698" y="0"/>
                </a:lnTo>
                <a:lnTo>
                  <a:pt x="12113698" y="11376782"/>
                </a:lnTo>
                <a:lnTo>
                  <a:pt x="0" y="1137678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4" name="Freeform 4"/>
          <p:cNvSpPr/>
          <p:nvPr/>
        </p:nvSpPr>
        <p:spPr>
          <a:xfrm>
            <a:off x="518514" y="295678"/>
            <a:ext cx="3328424" cy="1146920"/>
          </a:xfrm>
          <a:custGeom>
            <a:avLst/>
            <a:gdLst/>
            <a:ahLst/>
            <a:cxnLst/>
            <a:rect l="l" t="t" r="r" b="b"/>
            <a:pathLst>
              <a:path w="3328424" h="1146920">
                <a:moveTo>
                  <a:pt x="0" y="0"/>
                </a:moveTo>
                <a:lnTo>
                  <a:pt x="3328424" y="0"/>
                </a:lnTo>
                <a:lnTo>
                  <a:pt x="3328424" y="1146919"/>
                </a:lnTo>
                <a:lnTo>
                  <a:pt x="0" y="114691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5" name="Freeform 5"/>
          <p:cNvSpPr/>
          <p:nvPr/>
        </p:nvSpPr>
        <p:spPr>
          <a:xfrm>
            <a:off x="15934446" y="295678"/>
            <a:ext cx="1727322" cy="1577489"/>
          </a:xfrm>
          <a:custGeom>
            <a:avLst/>
            <a:gdLst/>
            <a:ahLst/>
            <a:cxnLst/>
            <a:rect l="l" t="t" r="r" b="b"/>
            <a:pathLst>
              <a:path w="1727322" h="1577489">
                <a:moveTo>
                  <a:pt x="0" y="0"/>
                </a:moveTo>
                <a:lnTo>
                  <a:pt x="1727321" y="0"/>
                </a:lnTo>
                <a:lnTo>
                  <a:pt x="1727321" y="1577489"/>
                </a:lnTo>
                <a:lnTo>
                  <a:pt x="0" y="157748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6" name="TextBox 6"/>
          <p:cNvSpPr txBox="1"/>
          <p:nvPr/>
        </p:nvSpPr>
        <p:spPr>
          <a:xfrm>
            <a:off x="518514" y="2577735"/>
            <a:ext cx="17250972" cy="44402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022"/>
              </a:lnSpc>
            </a:pPr>
            <a:r>
              <a:rPr lang="en-US" sz="9825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Search for light dark matter : </a:t>
            </a:r>
          </a:p>
          <a:p>
            <a:pPr algn="ctr">
              <a:lnSpc>
                <a:spcPts val="4912"/>
              </a:lnSpc>
            </a:pPr>
            <a:endParaRPr lang="en-US" sz="9825" b="1">
              <a:solidFill>
                <a:srgbClr val="B244A2"/>
              </a:solidFill>
              <a:latin typeface="TT Drugs Bold"/>
              <a:ea typeface="TT Drugs Bold"/>
              <a:cs typeface="TT Drugs Bold"/>
              <a:sym typeface="TT Drugs Bold"/>
            </a:endParaRPr>
          </a:p>
          <a:p>
            <a:pPr algn="ctr">
              <a:lnSpc>
                <a:spcPts val="9334"/>
              </a:lnSpc>
            </a:pPr>
            <a:r>
              <a:rPr lang="en-US" sz="9825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TESSERACT Experiment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4114121" y="7579676"/>
            <a:ext cx="10059758" cy="5428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70"/>
              </a:lnSpc>
            </a:pPr>
            <a:r>
              <a:rPr lang="en-US" sz="374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Presented by Leslie Juigne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18514" y="9492787"/>
            <a:ext cx="7923344" cy="5025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8"/>
              </a:lnSpc>
            </a:pPr>
            <a:r>
              <a:rPr lang="en-US" sz="344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CHIPP Winter School 2025 - January 2025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4304747" y="1995096"/>
            <a:ext cx="8762662" cy="8229600"/>
          </a:xfrm>
          <a:custGeom>
            <a:avLst/>
            <a:gdLst/>
            <a:ahLst/>
            <a:cxnLst/>
            <a:rect l="l" t="t" r="r" b="b"/>
            <a:pathLst>
              <a:path w="8762662" h="8229600">
                <a:moveTo>
                  <a:pt x="0" y="0"/>
                </a:moveTo>
                <a:lnTo>
                  <a:pt x="8762662" y="0"/>
                </a:lnTo>
                <a:lnTo>
                  <a:pt x="8762662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/>
          <p:cNvSpPr/>
          <p:nvPr/>
        </p:nvSpPr>
        <p:spPr>
          <a:xfrm>
            <a:off x="-5399883" y="-6308587"/>
            <a:ext cx="14132188" cy="13337252"/>
          </a:xfrm>
          <a:custGeom>
            <a:avLst/>
            <a:gdLst/>
            <a:ahLst/>
            <a:cxnLst/>
            <a:rect l="l" t="t" r="r" b="b"/>
            <a:pathLst>
              <a:path w="14132188" h="13337252">
                <a:moveTo>
                  <a:pt x="0" y="0"/>
                </a:moveTo>
                <a:lnTo>
                  <a:pt x="14132187" y="0"/>
                </a:lnTo>
                <a:lnTo>
                  <a:pt x="14132187" y="13337252"/>
                </a:lnTo>
                <a:lnTo>
                  <a:pt x="0" y="133372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4" name="Freeform 4"/>
          <p:cNvSpPr/>
          <p:nvPr/>
        </p:nvSpPr>
        <p:spPr>
          <a:xfrm>
            <a:off x="4721289" y="2301742"/>
            <a:ext cx="2661193" cy="3479507"/>
          </a:xfrm>
          <a:custGeom>
            <a:avLst/>
            <a:gdLst/>
            <a:ahLst/>
            <a:cxnLst/>
            <a:rect l="l" t="t" r="r" b="b"/>
            <a:pathLst>
              <a:path w="2661193" h="3479507">
                <a:moveTo>
                  <a:pt x="0" y="0"/>
                </a:moveTo>
                <a:lnTo>
                  <a:pt x="2661193" y="0"/>
                </a:lnTo>
                <a:lnTo>
                  <a:pt x="2661193" y="3479507"/>
                </a:lnTo>
                <a:lnTo>
                  <a:pt x="0" y="347950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24668" t="-67675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5" name="Freeform 5"/>
          <p:cNvSpPr/>
          <p:nvPr/>
        </p:nvSpPr>
        <p:spPr>
          <a:xfrm>
            <a:off x="10996543" y="-2473591"/>
            <a:ext cx="20732139" cy="19470934"/>
          </a:xfrm>
          <a:custGeom>
            <a:avLst/>
            <a:gdLst/>
            <a:ahLst/>
            <a:cxnLst/>
            <a:rect l="l" t="t" r="r" b="b"/>
            <a:pathLst>
              <a:path w="20732139" h="19470934">
                <a:moveTo>
                  <a:pt x="0" y="0"/>
                </a:moveTo>
                <a:lnTo>
                  <a:pt x="20732139" y="0"/>
                </a:lnTo>
                <a:lnTo>
                  <a:pt x="20732139" y="19470935"/>
                </a:lnTo>
                <a:lnTo>
                  <a:pt x="0" y="1947093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6" name="TextBox 6"/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6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173956" y="622923"/>
            <a:ext cx="16230600" cy="8937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6686"/>
              </a:lnSpc>
            </a:pPr>
            <a:r>
              <a:rPr lang="en-US" sz="6686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TESSERACT Experiment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7957405" y="1335416"/>
            <a:ext cx="9447151" cy="6038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5099"/>
              </a:lnSpc>
            </a:pPr>
            <a:r>
              <a:rPr lang="en-US" sz="3399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Multi-targets Approach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10037019" y="4522262"/>
            <a:ext cx="7367538" cy="2506403"/>
            <a:chOff x="0" y="0"/>
            <a:chExt cx="9823383" cy="3341871"/>
          </a:xfrm>
        </p:grpSpPr>
        <p:sp>
          <p:nvSpPr>
            <p:cNvPr id="13" name="TextBox 13"/>
            <p:cNvSpPr txBox="1"/>
            <p:nvPr/>
          </p:nvSpPr>
          <p:spPr>
            <a:xfrm>
              <a:off x="0" y="792346"/>
              <a:ext cx="9823383" cy="2549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b="1" spc="125" dirty="0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Athermal Phonon</a:t>
              </a:r>
              <a:r>
                <a:rPr lang="en-US" sz="2500" spc="125" dirty="0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 Production</a:t>
              </a:r>
            </a:p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 dirty="0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Phonon Band Structure: Extraction of </a:t>
              </a:r>
              <a:r>
                <a:rPr lang="en-US" sz="2500" b="1" spc="125" dirty="0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almost maximum kinetic energy</a:t>
              </a:r>
              <a:r>
                <a:rPr lang="en-US" sz="2500" spc="125" dirty="0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 during scattering events.</a:t>
              </a:r>
            </a:p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 dirty="0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Low-Z Material: </a:t>
              </a:r>
              <a:r>
                <a:rPr lang="en-US" sz="2500" b="1" spc="125" dirty="0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good sensitivity for NR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0"/>
              <a:ext cx="9823383" cy="5461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0"/>
                </a:lnSpc>
              </a:pPr>
              <a:r>
                <a:rPr lang="en-US" sz="2700" b="1" spc="13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Sapphire (Al₂O₃)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0037019" y="2391739"/>
            <a:ext cx="7367538" cy="1744403"/>
            <a:chOff x="0" y="0"/>
            <a:chExt cx="9823383" cy="2325871"/>
          </a:xfrm>
        </p:grpSpPr>
        <p:sp>
          <p:nvSpPr>
            <p:cNvPr id="16" name="TextBox 16"/>
            <p:cNvSpPr txBox="1"/>
            <p:nvPr/>
          </p:nvSpPr>
          <p:spPr>
            <a:xfrm>
              <a:off x="0" y="792346"/>
              <a:ext cx="9823383" cy="1533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b="1" spc="125" dirty="0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Cryogenic scintillator</a:t>
              </a:r>
              <a:r>
                <a:rPr lang="en-US" sz="2500" spc="125" dirty="0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 in the IR (930nm)</a:t>
              </a:r>
            </a:p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 dirty="0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High light output : ~</a:t>
              </a:r>
              <a:r>
                <a:rPr lang="en-US" sz="2500" b="1" spc="125" dirty="0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 100photons/keV</a:t>
              </a:r>
            </a:p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 dirty="0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Produces </a:t>
              </a:r>
              <a:r>
                <a:rPr lang="en-US" sz="2500" b="1" spc="125" dirty="0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photons</a:t>
              </a:r>
              <a:r>
                <a:rPr lang="en-US" sz="2500" spc="125" dirty="0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 and </a:t>
              </a:r>
              <a:r>
                <a:rPr lang="en-US" sz="2500" b="1" spc="125" dirty="0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phonons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0"/>
              <a:ext cx="9823383" cy="5461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0"/>
                </a:lnSpc>
              </a:pPr>
              <a:r>
                <a:rPr lang="en-US" sz="2700" b="1" spc="13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Gallium Arsenide (GaAs)</a:t>
              </a:r>
            </a:p>
          </p:txBody>
        </p:sp>
      </p:grpSp>
      <p:sp>
        <p:nvSpPr>
          <p:cNvPr id="18" name="Freeform 18"/>
          <p:cNvSpPr/>
          <p:nvPr/>
        </p:nvSpPr>
        <p:spPr>
          <a:xfrm>
            <a:off x="1028700" y="6742402"/>
            <a:ext cx="3124268" cy="3080724"/>
          </a:xfrm>
          <a:custGeom>
            <a:avLst/>
            <a:gdLst/>
            <a:ahLst/>
            <a:cxnLst/>
            <a:rect l="l" t="t" r="r" b="b"/>
            <a:pathLst>
              <a:path w="3124268" h="3080724">
                <a:moveTo>
                  <a:pt x="0" y="0"/>
                </a:moveTo>
                <a:lnTo>
                  <a:pt x="3124268" y="0"/>
                </a:lnTo>
                <a:lnTo>
                  <a:pt x="3124268" y="3080724"/>
                </a:lnTo>
                <a:lnTo>
                  <a:pt x="0" y="30807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695" t="-89380" r="-259029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19" name="Freeform 19"/>
          <p:cNvSpPr/>
          <p:nvPr/>
        </p:nvSpPr>
        <p:spPr>
          <a:xfrm>
            <a:off x="5084209" y="7447765"/>
            <a:ext cx="2006656" cy="1669997"/>
          </a:xfrm>
          <a:custGeom>
            <a:avLst/>
            <a:gdLst/>
            <a:ahLst/>
            <a:cxnLst/>
            <a:rect l="l" t="t" r="r" b="b"/>
            <a:pathLst>
              <a:path w="2006656" h="1669997">
                <a:moveTo>
                  <a:pt x="0" y="0"/>
                </a:moveTo>
                <a:lnTo>
                  <a:pt x="2006656" y="0"/>
                </a:lnTo>
                <a:lnTo>
                  <a:pt x="2006656" y="1669997"/>
                </a:lnTo>
                <a:lnTo>
                  <a:pt x="0" y="166999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34358" t="-36114" r="-428829" b="-213243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20" name="Freeform 20"/>
          <p:cNvSpPr/>
          <p:nvPr/>
        </p:nvSpPr>
        <p:spPr>
          <a:xfrm>
            <a:off x="1028700" y="2260664"/>
            <a:ext cx="2761347" cy="3561664"/>
          </a:xfrm>
          <a:custGeom>
            <a:avLst/>
            <a:gdLst/>
            <a:ahLst/>
            <a:cxnLst/>
            <a:rect l="l" t="t" r="r" b="b"/>
            <a:pathLst>
              <a:path w="2761347" h="3561664">
                <a:moveTo>
                  <a:pt x="0" y="0"/>
                </a:moveTo>
                <a:lnTo>
                  <a:pt x="2761347" y="0"/>
                </a:lnTo>
                <a:lnTo>
                  <a:pt x="2761347" y="3561663"/>
                </a:lnTo>
                <a:lnTo>
                  <a:pt x="0" y="356166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164308" t="-63807" r="-144957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21" name="AutoShape 21"/>
          <p:cNvSpPr/>
          <p:nvPr/>
        </p:nvSpPr>
        <p:spPr>
          <a:xfrm>
            <a:off x="3599607" y="7261876"/>
            <a:ext cx="1484602" cy="510252"/>
          </a:xfrm>
          <a:prstGeom prst="line">
            <a:avLst/>
          </a:prstGeom>
          <a:ln w="57150" cap="flat">
            <a:solidFill>
              <a:srgbClr val="45608E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22" name="TextBox 22"/>
          <p:cNvSpPr txBox="1"/>
          <p:nvPr/>
        </p:nvSpPr>
        <p:spPr>
          <a:xfrm>
            <a:off x="7413590" y="8732837"/>
            <a:ext cx="2935252" cy="676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40"/>
              </a:lnSpc>
            </a:pPr>
            <a:r>
              <a:rPr lang="en-US" sz="2200" b="1" spc="110" dirty="0">
                <a:solidFill>
                  <a:srgbClr val="45608E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Athermal Phonon Collection Fins (Al)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7413590" y="8129709"/>
            <a:ext cx="597828" cy="342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40"/>
              </a:lnSpc>
            </a:pPr>
            <a:r>
              <a:rPr lang="en-US" sz="2200" b="1" spc="110">
                <a:solidFill>
                  <a:srgbClr val="45608E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TES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4071060" y="2268938"/>
            <a:ext cx="421419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500" b="1" spc="125">
                <a:solidFill>
                  <a:srgbClr val="45608E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Si </a:t>
            </a:r>
          </a:p>
        </p:txBody>
      </p:sp>
      <p:sp>
        <p:nvSpPr>
          <p:cNvPr id="25" name="AutoShape 25"/>
          <p:cNvSpPr/>
          <p:nvPr/>
        </p:nvSpPr>
        <p:spPr>
          <a:xfrm flipV="1">
            <a:off x="6410888" y="8300717"/>
            <a:ext cx="895415" cy="1858"/>
          </a:xfrm>
          <a:prstGeom prst="line">
            <a:avLst/>
          </a:prstGeom>
          <a:ln w="38100" cap="flat">
            <a:solidFill>
              <a:srgbClr val="45608E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26" name="AutoShape 26"/>
          <p:cNvSpPr/>
          <p:nvPr/>
        </p:nvSpPr>
        <p:spPr>
          <a:xfrm>
            <a:off x="6387221" y="8800575"/>
            <a:ext cx="899278" cy="3031"/>
          </a:xfrm>
          <a:prstGeom prst="line">
            <a:avLst/>
          </a:prstGeom>
          <a:ln w="38100" cap="flat">
            <a:solidFill>
              <a:srgbClr val="45608E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27" name="AutoShape 27"/>
          <p:cNvSpPr/>
          <p:nvPr/>
        </p:nvSpPr>
        <p:spPr>
          <a:xfrm>
            <a:off x="4492479" y="2468963"/>
            <a:ext cx="477254" cy="0"/>
          </a:xfrm>
          <a:prstGeom prst="line">
            <a:avLst/>
          </a:prstGeom>
          <a:ln w="47625" cap="flat">
            <a:solidFill>
              <a:srgbClr val="45608E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28" name="AutoShape 28"/>
          <p:cNvSpPr/>
          <p:nvPr/>
        </p:nvSpPr>
        <p:spPr>
          <a:xfrm flipH="1">
            <a:off x="3518328" y="2468963"/>
            <a:ext cx="552732" cy="0"/>
          </a:xfrm>
          <a:prstGeom prst="line">
            <a:avLst/>
          </a:prstGeom>
          <a:ln w="47625" cap="flat">
            <a:solidFill>
              <a:srgbClr val="45608E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29" name="TextBox 29"/>
          <p:cNvSpPr txBox="1"/>
          <p:nvPr/>
        </p:nvSpPr>
        <p:spPr>
          <a:xfrm>
            <a:off x="3912650" y="1019175"/>
            <a:ext cx="738240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500" b="1" spc="125">
                <a:solidFill>
                  <a:srgbClr val="45608E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TES</a:t>
            </a:r>
          </a:p>
        </p:txBody>
      </p:sp>
      <p:sp>
        <p:nvSpPr>
          <p:cNvPr id="30" name="AutoShape 30"/>
          <p:cNvSpPr/>
          <p:nvPr/>
        </p:nvSpPr>
        <p:spPr>
          <a:xfrm>
            <a:off x="4512182" y="1409700"/>
            <a:ext cx="1235316" cy="1021332"/>
          </a:xfrm>
          <a:prstGeom prst="line">
            <a:avLst/>
          </a:prstGeom>
          <a:ln w="47625" cap="flat">
            <a:solidFill>
              <a:srgbClr val="45608E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31" name="AutoShape 31"/>
          <p:cNvSpPr/>
          <p:nvPr/>
        </p:nvSpPr>
        <p:spPr>
          <a:xfrm flipH="1">
            <a:off x="2815302" y="1409700"/>
            <a:ext cx="1242288" cy="1055650"/>
          </a:xfrm>
          <a:prstGeom prst="line">
            <a:avLst/>
          </a:prstGeom>
          <a:ln w="47625" cap="flat">
            <a:solidFill>
              <a:srgbClr val="45608E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CB5C849-04F9-2954-6260-539251792A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BE793313-5DF4-3F1A-DF78-927D00F3CA81}"/>
              </a:ext>
            </a:extLst>
          </p:cNvPr>
          <p:cNvSpPr/>
          <p:nvPr/>
        </p:nvSpPr>
        <p:spPr>
          <a:xfrm>
            <a:off x="-4304747" y="1995096"/>
            <a:ext cx="8762662" cy="8229600"/>
          </a:xfrm>
          <a:custGeom>
            <a:avLst/>
            <a:gdLst/>
            <a:ahLst/>
            <a:cxnLst/>
            <a:rect l="l" t="t" r="r" b="b"/>
            <a:pathLst>
              <a:path w="8762662" h="8229600">
                <a:moveTo>
                  <a:pt x="0" y="0"/>
                </a:moveTo>
                <a:lnTo>
                  <a:pt x="8762662" y="0"/>
                </a:lnTo>
                <a:lnTo>
                  <a:pt x="8762662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3386C9ED-9F73-C22B-D8BF-BAB9FE4A4901}"/>
              </a:ext>
            </a:extLst>
          </p:cNvPr>
          <p:cNvSpPr/>
          <p:nvPr/>
        </p:nvSpPr>
        <p:spPr>
          <a:xfrm>
            <a:off x="-5399883" y="-6308587"/>
            <a:ext cx="14132188" cy="13337252"/>
          </a:xfrm>
          <a:custGeom>
            <a:avLst/>
            <a:gdLst/>
            <a:ahLst/>
            <a:cxnLst/>
            <a:rect l="l" t="t" r="r" b="b"/>
            <a:pathLst>
              <a:path w="14132188" h="13337252">
                <a:moveTo>
                  <a:pt x="0" y="0"/>
                </a:moveTo>
                <a:lnTo>
                  <a:pt x="14132187" y="0"/>
                </a:lnTo>
                <a:lnTo>
                  <a:pt x="14132187" y="13337252"/>
                </a:lnTo>
                <a:lnTo>
                  <a:pt x="0" y="133372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BECB7B65-56C2-9D8B-6F54-030351406059}"/>
              </a:ext>
            </a:extLst>
          </p:cNvPr>
          <p:cNvSpPr/>
          <p:nvPr/>
        </p:nvSpPr>
        <p:spPr>
          <a:xfrm>
            <a:off x="4721289" y="2301742"/>
            <a:ext cx="2661193" cy="3479507"/>
          </a:xfrm>
          <a:custGeom>
            <a:avLst/>
            <a:gdLst/>
            <a:ahLst/>
            <a:cxnLst/>
            <a:rect l="l" t="t" r="r" b="b"/>
            <a:pathLst>
              <a:path w="2661193" h="3479507">
                <a:moveTo>
                  <a:pt x="0" y="0"/>
                </a:moveTo>
                <a:lnTo>
                  <a:pt x="2661193" y="0"/>
                </a:lnTo>
                <a:lnTo>
                  <a:pt x="2661193" y="3479507"/>
                </a:lnTo>
                <a:lnTo>
                  <a:pt x="0" y="347950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24668" t="-67675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03A80A88-8382-9648-12DC-69CD3055DA55}"/>
              </a:ext>
            </a:extLst>
          </p:cNvPr>
          <p:cNvSpPr/>
          <p:nvPr/>
        </p:nvSpPr>
        <p:spPr>
          <a:xfrm>
            <a:off x="10996543" y="-2473591"/>
            <a:ext cx="20732139" cy="19470934"/>
          </a:xfrm>
          <a:custGeom>
            <a:avLst/>
            <a:gdLst/>
            <a:ahLst/>
            <a:cxnLst/>
            <a:rect l="l" t="t" r="r" b="b"/>
            <a:pathLst>
              <a:path w="20732139" h="19470934">
                <a:moveTo>
                  <a:pt x="0" y="0"/>
                </a:moveTo>
                <a:lnTo>
                  <a:pt x="20732139" y="0"/>
                </a:lnTo>
                <a:lnTo>
                  <a:pt x="20732139" y="19470935"/>
                </a:lnTo>
                <a:lnTo>
                  <a:pt x="0" y="1947093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23EB43FF-B4E9-406E-0BEC-0720EDCA3386}"/>
              </a:ext>
            </a:extLst>
          </p:cNvPr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6</a:t>
            </a:r>
          </a:p>
        </p:txBody>
      </p:sp>
      <p:grpSp>
        <p:nvGrpSpPr>
          <p:cNvPr id="7" name="Group 7">
            <a:extLst>
              <a:ext uri="{FF2B5EF4-FFF2-40B4-BE49-F238E27FC236}">
                <a16:creationId xmlns:a16="http://schemas.microsoft.com/office/drawing/2014/main" id="{F66ECB15-9119-853E-B8EA-EB769668FCCF}"/>
              </a:ext>
            </a:extLst>
          </p:cNvPr>
          <p:cNvGrpSpPr/>
          <p:nvPr/>
        </p:nvGrpSpPr>
        <p:grpSpPr>
          <a:xfrm>
            <a:off x="10037019" y="7474209"/>
            <a:ext cx="7367538" cy="1744403"/>
            <a:chOff x="0" y="0"/>
            <a:chExt cx="9823383" cy="2325871"/>
          </a:xfrm>
        </p:grpSpPr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C99176C9-CE08-BDE2-6992-8F1D27D3980A}"/>
                </a:ext>
              </a:extLst>
            </p:cNvPr>
            <p:cNvSpPr txBox="1"/>
            <p:nvPr/>
          </p:nvSpPr>
          <p:spPr>
            <a:xfrm>
              <a:off x="0" y="792346"/>
              <a:ext cx="9823383" cy="1533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b="1" spc="12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Low noise</a:t>
              </a: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 in mK temperatures</a:t>
              </a:r>
            </a:p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b="1" spc="12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Unique signals channels</a:t>
              </a:r>
            </a:p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First target to be implemented </a:t>
              </a: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71CF1CA3-30D7-72EF-356D-27D684B7C8EF}"/>
                </a:ext>
              </a:extLst>
            </p:cNvPr>
            <p:cNvSpPr txBox="1"/>
            <p:nvPr/>
          </p:nvSpPr>
          <p:spPr>
            <a:xfrm>
              <a:off x="0" y="0"/>
              <a:ext cx="9823383" cy="5461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0"/>
                </a:lnSpc>
              </a:pPr>
              <a:r>
                <a:rPr lang="en-US" sz="2700" b="1" spc="13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Superfluid Helium</a:t>
              </a:r>
            </a:p>
          </p:txBody>
        </p:sp>
      </p:grpSp>
      <p:sp>
        <p:nvSpPr>
          <p:cNvPr id="10" name="TextBox 10">
            <a:extLst>
              <a:ext uri="{FF2B5EF4-FFF2-40B4-BE49-F238E27FC236}">
                <a16:creationId xmlns:a16="http://schemas.microsoft.com/office/drawing/2014/main" id="{B8F9761B-B0A9-7035-D8A2-56C6D66C903D}"/>
              </a:ext>
            </a:extLst>
          </p:cNvPr>
          <p:cNvSpPr txBox="1"/>
          <p:nvPr/>
        </p:nvSpPr>
        <p:spPr>
          <a:xfrm>
            <a:off x="1173956" y="622923"/>
            <a:ext cx="16230600" cy="8937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6686"/>
              </a:lnSpc>
            </a:pPr>
            <a:r>
              <a:rPr lang="en-US" sz="6686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TESSERACT Experiment</a:t>
            </a: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89F7CD99-AAAE-EA36-4931-4F58DC788C70}"/>
              </a:ext>
            </a:extLst>
          </p:cNvPr>
          <p:cNvSpPr txBox="1"/>
          <p:nvPr/>
        </p:nvSpPr>
        <p:spPr>
          <a:xfrm>
            <a:off x="7957405" y="1335416"/>
            <a:ext cx="9447151" cy="6038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5099"/>
              </a:lnSpc>
            </a:pPr>
            <a:r>
              <a:rPr lang="en-US" sz="3399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Multi-targets Approach</a:t>
            </a:r>
          </a:p>
        </p:txBody>
      </p:sp>
      <p:grpSp>
        <p:nvGrpSpPr>
          <p:cNvPr id="12" name="Group 12">
            <a:extLst>
              <a:ext uri="{FF2B5EF4-FFF2-40B4-BE49-F238E27FC236}">
                <a16:creationId xmlns:a16="http://schemas.microsoft.com/office/drawing/2014/main" id="{79528074-44B9-A897-53B5-A415BE4A6EB8}"/>
              </a:ext>
            </a:extLst>
          </p:cNvPr>
          <p:cNvGrpSpPr/>
          <p:nvPr/>
        </p:nvGrpSpPr>
        <p:grpSpPr>
          <a:xfrm>
            <a:off x="10037019" y="4522262"/>
            <a:ext cx="7367538" cy="2506403"/>
            <a:chOff x="0" y="0"/>
            <a:chExt cx="9823383" cy="3341871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ED914AAF-2D29-1CAC-1C84-D2B52FA0C948}"/>
                </a:ext>
              </a:extLst>
            </p:cNvPr>
            <p:cNvSpPr txBox="1"/>
            <p:nvPr/>
          </p:nvSpPr>
          <p:spPr>
            <a:xfrm>
              <a:off x="0" y="792346"/>
              <a:ext cx="9823383" cy="2549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b="1" spc="125" dirty="0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Athermal Phonon</a:t>
              </a:r>
              <a:r>
                <a:rPr lang="en-US" sz="2500" spc="125" dirty="0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 Production</a:t>
              </a:r>
            </a:p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 dirty="0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Phonon Band Structure: Extraction of </a:t>
              </a:r>
              <a:r>
                <a:rPr lang="en-US" sz="2500" b="1" spc="125" dirty="0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almost maximum kinetic energy</a:t>
              </a:r>
              <a:r>
                <a:rPr lang="en-US" sz="2500" spc="125" dirty="0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 during scattering events.</a:t>
              </a:r>
            </a:p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 dirty="0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Low-Z Material: </a:t>
              </a:r>
              <a:r>
                <a:rPr lang="en-US" sz="2500" b="1" spc="125" dirty="0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good sensitivity for NR</a:t>
              </a:r>
            </a:p>
          </p:txBody>
        </p:sp>
        <p:sp>
          <p:nvSpPr>
            <p:cNvPr id="14" name="TextBox 14">
              <a:extLst>
                <a:ext uri="{FF2B5EF4-FFF2-40B4-BE49-F238E27FC236}">
                  <a16:creationId xmlns:a16="http://schemas.microsoft.com/office/drawing/2014/main" id="{23AD2A59-240E-A859-996F-E942CBA344F5}"/>
                </a:ext>
              </a:extLst>
            </p:cNvPr>
            <p:cNvSpPr txBox="1"/>
            <p:nvPr/>
          </p:nvSpPr>
          <p:spPr>
            <a:xfrm>
              <a:off x="0" y="0"/>
              <a:ext cx="9823383" cy="5461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0"/>
                </a:lnSpc>
              </a:pPr>
              <a:r>
                <a:rPr lang="en-US" sz="2700" b="1" spc="13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Sapphire (Al₂O₃)</a:t>
              </a:r>
            </a:p>
          </p:txBody>
        </p:sp>
      </p:grpSp>
      <p:grpSp>
        <p:nvGrpSpPr>
          <p:cNvPr id="15" name="Group 15">
            <a:extLst>
              <a:ext uri="{FF2B5EF4-FFF2-40B4-BE49-F238E27FC236}">
                <a16:creationId xmlns:a16="http://schemas.microsoft.com/office/drawing/2014/main" id="{63177852-54BE-4063-4E60-90B42C5D2015}"/>
              </a:ext>
            </a:extLst>
          </p:cNvPr>
          <p:cNvGrpSpPr/>
          <p:nvPr/>
        </p:nvGrpSpPr>
        <p:grpSpPr>
          <a:xfrm>
            <a:off x="10037019" y="2391739"/>
            <a:ext cx="7367538" cy="1744403"/>
            <a:chOff x="0" y="0"/>
            <a:chExt cx="9823383" cy="2325871"/>
          </a:xfrm>
        </p:grpSpPr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37008335-CCB2-853B-7506-A1790CEA468B}"/>
                </a:ext>
              </a:extLst>
            </p:cNvPr>
            <p:cNvSpPr txBox="1"/>
            <p:nvPr/>
          </p:nvSpPr>
          <p:spPr>
            <a:xfrm>
              <a:off x="0" y="792346"/>
              <a:ext cx="9823383" cy="1533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b="1" spc="125" dirty="0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Cryogenic scintillator</a:t>
              </a:r>
              <a:r>
                <a:rPr lang="en-US" sz="2500" spc="125" dirty="0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 in the IR (930nm)</a:t>
              </a:r>
            </a:p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 dirty="0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High light output : ~</a:t>
              </a:r>
              <a:r>
                <a:rPr lang="en-US" sz="2500" b="1" spc="125" dirty="0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 100photons/keV</a:t>
              </a:r>
            </a:p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 dirty="0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Produces </a:t>
              </a:r>
              <a:r>
                <a:rPr lang="en-US" sz="2500" b="1" spc="125" dirty="0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photons</a:t>
              </a:r>
              <a:r>
                <a:rPr lang="en-US" sz="2500" spc="125" dirty="0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 and </a:t>
              </a:r>
              <a:r>
                <a:rPr lang="en-US" sz="2500" b="1" spc="125" dirty="0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phonons</a:t>
              </a:r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D0003F1E-533B-B3C6-7EEB-CD5F3E7621E2}"/>
                </a:ext>
              </a:extLst>
            </p:cNvPr>
            <p:cNvSpPr txBox="1"/>
            <p:nvPr/>
          </p:nvSpPr>
          <p:spPr>
            <a:xfrm>
              <a:off x="0" y="0"/>
              <a:ext cx="9823383" cy="5461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0"/>
                </a:lnSpc>
              </a:pPr>
              <a:r>
                <a:rPr lang="en-US" sz="2700" b="1" spc="13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Gallium Arsenide (GaAs)</a:t>
              </a:r>
            </a:p>
          </p:txBody>
        </p:sp>
      </p:grpSp>
      <p:sp>
        <p:nvSpPr>
          <p:cNvPr id="18" name="Freeform 18">
            <a:extLst>
              <a:ext uri="{FF2B5EF4-FFF2-40B4-BE49-F238E27FC236}">
                <a16:creationId xmlns:a16="http://schemas.microsoft.com/office/drawing/2014/main" id="{116274ED-0F1A-BC17-CC4D-112D2E1DA494}"/>
              </a:ext>
            </a:extLst>
          </p:cNvPr>
          <p:cNvSpPr/>
          <p:nvPr/>
        </p:nvSpPr>
        <p:spPr>
          <a:xfrm>
            <a:off x="1028700" y="6742402"/>
            <a:ext cx="3124268" cy="3080724"/>
          </a:xfrm>
          <a:custGeom>
            <a:avLst/>
            <a:gdLst/>
            <a:ahLst/>
            <a:cxnLst/>
            <a:rect l="l" t="t" r="r" b="b"/>
            <a:pathLst>
              <a:path w="3124268" h="3080724">
                <a:moveTo>
                  <a:pt x="0" y="0"/>
                </a:moveTo>
                <a:lnTo>
                  <a:pt x="3124268" y="0"/>
                </a:lnTo>
                <a:lnTo>
                  <a:pt x="3124268" y="3080724"/>
                </a:lnTo>
                <a:lnTo>
                  <a:pt x="0" y="30807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695" t="-89380" r="-259029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51577AF8-7639-9AF6-2505-8B92EAA4226A}"/>
              </a:ext>
            </a:extLst>
          </p:cNvPr>
          <p:cNvSpPr/>
          <p:nvPr/>
        </p:nvSpPr>
        <p:spPr>
          <a:xfrm>
            <a:off x="5084209" y="7447765"/>
            <a:ext cx="2006656" cy="1669997"/>
          </a:xfrm>
          <a:custGeom>
            <a:avLst/>
            <a:gdLst/>
            <a:ahLst/>
            <a:cxnLst/>
            <a:rect l="l" t="t" r="r" b="b"/>
            <a:pathLst>
              <a:path w="2006656" h="1669997">
                <a:moveTo>
                  <a:pt x="0" y="0"/>
                </a:moveTo>
                <a:lnTo>
                  <a:pt x="2006656" y="0"/>
                </a:lnTo>
                <a:lnTo>
                  <a:pt x="2006656" y="1669997"/>
                </a:lnTo>
                <a:lnTo>
                  <a:pt x="0" y="166999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34358" t="-36114" r="-428829" b="-213243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20" name="Freeform 20">
            <a:extLst>
              <a:ext uri="{FF2B5EF4-FFF2-40B4-BE49-F238E27FC236}">
                <a16:creationId xmlns:a16="http://schemas.microsoft.com/office/drawing/2014/main" id="{3311C3E5-D726-10EF-7BBC-A5DFE924CE8F}"/>
              </a:ext>
            </a:extLst>
          </p:cNvPr>
          <p:cNvSpPr/>
          <p:nvPr/>
        </p:nvSpPr>
        <p:spPr>
          <a:xfrm>
            <a:off x="1028700" y="2260664"/>
            <a:ext cx="2761347" cy="3561664"/>
          </a:xfrm>
          <a:custGeom>
            <a:avLst/>
            <a:gdLst/>
            <a:ahLst/>
            <a:cxnLst/>
            <a:rect l="l" t="t" r="r" b="b"/>
            <a:pathLst>
              <a:path w="2761347" h="3561664">
                <a:moveTo>
                  <a:pt x="0" y="0"/>
                </a:moveTo>
                <a:lnTo>
                  <a:pt x="2761347" y="0"/>
                </a:lnTo>
                <a:lnTo>
                  <a:pt x="2761347" y="3561663"/>
                </a:lnTo>
                <a:lnTo>
                  <a:pt x="0" y="356166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164308" t="-63807" r="-144957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21" name="AutoShape 21">
            <a:extLst>
              <a:ext uri="{FF2B5EF4-FFF2-40B4-BE49-F238E27FC236}">
                <a16:creationId xmlns:a16="http://schemas.microsoft.com/office/drawing/2014/main" id="{998D995C-6341-B1B7-1C23-0A568760B205}"/>
              </a:ext>
            </a:extLst>
          </p:cNvPr>
          <p:cNvSpPr/>
          <p:nvPr/>
        </p:nvSpPr>
        <p:spPr>
          <a:xfrm>
            <a:off x="3599607" y="7261876"/>
            <a:ext cx="1484602" cy="510252"/>
          </a:xfrm>
          <a:prstGeom prst="line">
            <a:avLst/>
          </a:prstGeom>
          <a:ln w="57150" cap="flat">
            <a:solidFill>
              <a:srgbClr val="45608E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22" name="TextBox 22">
            <a:extLst>
              <a:ext uri="{FF2B5EF4-FFF2-40B4-BE49-F238E27FC236}">
                <a16:creationId xmlns:a16="http://schemas.microsoft.com/office/drawing/2014/main" id="{95E62BAB-0D95-76E2-5787-DB70359E2A75}"/>
              </a:ext>
            </a:extLst>
          </p:cNvPr>
          <p:cNvSpPr txBox="1"/>
          <p:nvPr/>
        </p:nvSpPr>
        <p:spPr>
          <a:xfrm>
            <a:off x="7413590" y="8732837"/>
            <a:ext cx="2935252" cy="676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40"/>
              </a:lnSpc>
            </a:pPr>
            <a:r>
              <a:rPr lang="en-US" sz="2200" b="1" spc="110" dirty="0">
                <a:solidFill>
                  <a:srgbClr val="45608E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Athermal Phonon Collection Fins (Al)</a:t>
            </a: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id="{493DADE0-3864-17B0-3593-49D25555615F}"/>
              </a:ext>
            </a:extLst>
          </p:cNvPr>
          <p:cNvSpPr txBox="1"/>
          <p:nvPr/>
        </p:nvSpPr>
        <p:spPr>
          <a:xfrm>
            <a:off x="7413590" y="8129709"/>
            <a:ext cx="597828" cy="342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40"/>
              </a:lnSpc>
            </a:pPr>
            <a:r>
              <a:rPr lang="en-US" sz="2200" b="1" spc="110">
                <a:solidFill>
                  <a:srgbClr val="45608E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TES</a:t>
            </a:r>
          </a:p>
        </p:txBody>
      </p:sp>
      <p:sp>
        <p:nvSpPr>
          <p:cNvPr id="24" name="TextBox 24">
            <a:extLst>
              <a:ext uri="{FF2B5EF4-FFF2-40B4-BE49-F238E27FC236}">
                <a16:creationId xmlns:a16="http://schemas.microsoft.com/office/drawing/2014/main" id="{997F6A12-9ECA-A52A-256D-512831FC26C3}"/>
              </a:ext>
            </a:extLst>
          </p:cNvPr>
          <p:cNvSpPr txBox="1"/>
          <p:nvPr/>
        </p:nvSpPr>
        <p:spPr>
          <a:xfrm>
            <a:off x="4071060" y="2268938"/>
            <a:ext cx="421419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500" b="1" spc="125">
                <a:solidFill>
                  <a:srgbClr val="45608E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Si </a:t>
            </a:r>
          </a:p>
        </p:txBody>
      </p:sp>
      <p:sp>
        <p:nvSpPr>
          <p:cNvPr id="25" name="AutoShape 25">
            <a:extLst>
              <a:ext uri="{FF2B5EF4-FFF2-40B4-BE49-F238E27FC236}">
                <a16:creationId xmlns:a16="http://schemas.microsoft.com/office/drawing/2014/main" id="{32AA20A7-6BF9-6AD8-4A61-94D7E9AC9B92}"/>
              </a:ext>
            </a:extLst>
          </p:cNvPr>
          <p:cNvSpPr/>
          <p:nvPr/>
        </p:nvSpPr>
        <p:spPr>
          <a:xfrm flipV="1">
            <a:off x="6410888" y="8300717"/>
            <a:ext cx="895415" cy="1858"/>
          </a:xfrm>
          <a:prstGeom prst="line">
            <a:avLst/>
          </a:prstGeom>
          <a:ln w="38100" cap="flat">
            <a:solidFill>
              <a:srgbClr val="45608E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26" name="AutoShape 26">
            <a:extLst>
              <a:ext uri="{FF2B5EF4-FFF2-40B4-BE49-F238E27FC236}">
                <a16:creationId xmlns:a16="http://schemas.microsoft.com/office/drawing/2014/main" id="{CCCD372B-C996-422C-291C-0F5BD73F3B6E}"/>
              </a:ext>
            </a:extLst>
          </p:cNvPr>
          <p:cNvSpPr/>
          <p:nvPr/>
        </p:nvSpPr>
        <p:spPr>
          <a:xfrm>
            <a:off x="6387221" y="8800575"/>
            <a:ext cx="899278" cy="3031"/>
          </a:xfrm>
          <a:prstGeom prst="line">
            <a:avLst/>
          </a:prstGeom>
          <a:ln w="38100" cap="flat">
            <a:solidFill>
              <a:srgbClr val="45608E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27" name="AutoShape 27">
            <a:extLst>
              <a:ext uri="{FF2B5EF4-FFF2-40B4-BE49-F238E27FC236}">
                <a16:creationId xmlns:a16="http://schemas.microsoft.com/office/drawing/2014/main" id="{CF09EBCE-CA87-A887-E149-EAA7A5092C76}"/>
              </a:ext>
            </a:extLst>
          </p:cNvPr>
          <p:cNvSpPr/>
          <p:nvPr/>
        </p:nvSpPr>
        <p:spPr>
          <a:xfrm>
            <a:off x="4492479" y="2468963"/>
            <a:ext cx="477254" cy="0"/>
          </a:xfrm>
          <a:prstGeom prst="line">
            <a:avLst/>
          </a:prstGeom>
          <a:ln w="47625" cap="flat">
            <a:solidFill>
              <a:srgbClr val="45608E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28" name="AutoShape 28">
            <a:extLst>
              <a:ext uri="{FF2B5EF4-FFF2-40B4-BE49-F238E27FC236}">
                <a16:creationId xmlns:a16="http://schemas.microsoft.com/office/drawing/2014/main" id="{A4475583-FCEA-E1B3-6F90-E5B365CD2C97}"/>
              </a:ext>
            </a:extLst>
          </p:cNvPr>
          <p:cNvSpPr/>
          <p:nvPr/>
        </p:nvSpPr>
        <p:spPr>
          <a:xfrm flipH="1">
            <a:off x="3518328" y="2468963"/>
            <a:ext cx="552732" cy="0"/>
          </a:xfrm>
          <a:prstGeom prst="line">
            <a:avLst/>
          </a:prstGeom>
          <a:ln w="47625" cap="flat">
            <a:solidFill>
              <a:srgbClr val="45608E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29" name="TextBox 29">
            <a:extLst>
              <a:ext uri="{FF2B5EF4-FFF2-40B4-BE49-F238E27FC236}">
                <a16:creationId xmlns:a16="http://schemas.microsoft.com/office/drawing/2014/main" id="{45F0E9D8-92D5-170B-4F5D-0D20B9FD5540}"/>
              </a:ext>
            </a:extLst>
          </p:cNvPr>
          <p:cNvSpPr txBox="1"/>
          <p:nvPr/>
        </p:nvSpPr>
        <p:spPr>
          <a:xfrm>
            <a:off x="3912650" y="1019175"/>
            <a:ext cx="738240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500" b="1" spc="125">
                <a:solidFill>
                  <a:srgbClr val="45608E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TES</a:t>
            </a:r>
          </a:p>
        </p:txBody>
      </p:sp>
      <p:sp>
        <p:nvSpPr>
          <p:cNvPr id="30" name="AutoShape 30">
            <a:extLst>
              <a:ext uri="{FF2B5EF4-FFF2-40B4-BE49-F238E27FC236}">
                <a16:creationId xmlns:a16="http://schemas.microsoft.com/office/drawing/2014/main" id="{030D7BA7-10C1-F264-AB69-D65246A52C94}"/>
              </a:ext>
            </a:extLst>
          </p:cNvPr>
          <p:cNvSpPr/>
          <p:nvPr/>
        </p:nvSpPr>
        <p:spPr>
          <a:xfrm>
            <a:off x="4512182" y="1409700"/>
            <a:ext cx="1235316" cy="1021332"/>
          </a:xfrm>
          <a:prstGeom prst="line">
            <a:avLst/>
          </a:prstGeom>
          <a:ln w="47625" cap="flat">
            <a:solidFill>
              <a:srgbClr val="45608E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31" name="AutoShape 31">
            <a:extLst>
              <a:ext uri="{FF2B5EF4-FFF2-40B4-BE49-F238E27FC236}">
                <a16:creationId xmlns:a16="http://schemas.microsoft.com/office/drawing/2014/main" id="{F6A00E67-4803-1E03-D10F-7A9FF10CC763}"/>
              </a:ext>
            </a:extLst>
          </p:cNvPr>
          <p:cNvSpPr/>
          <p:nvPr/>
        </p:nvSpPr>
        <p:spPr>
          <a:xfrm flipH="1">
            <a:off x="2815302" y="1409700"/>
            <a:ext cx="1242288" cy="1055650"/>
          </a:xfrm>
          <a:prstGeom prst="line">
            <a:avLst/>
          </a:prstGeom>
          <a:ln w="47625" cap="flat">
            <a:solidFill>
              <a:srgbClr val="45608E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3174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BC9BB4-10F7-5DD5-5DCC-D0000BA60E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71DF74A8-08E0-11E8-EC14-668209AD8478}"/>
              </a:ext>
            </a:extLst>
          </p:cNvPr>
          <p:cNvSpPr/>
          <p:nvPr/>
        </p:nvSpPr>
        <p:spPr>
          <a:xfrm>
            <a:off x="11475464" y="1983002"/>
            <a:ext cx="12417487" cy="11719004"/>
          </a:xfrm>
          <a:custGeom>
            <a:avLst/>
            <a:gdLst/>
            <a:ahLst/>
            <a:cxnLst/>
            <a:rect l="l" t="t" r="r" b="b"/>
            <a:pathLst>
              <a:path w="12417487" h="11719004">
                <a:moveTo>
                  <a:pt x="0" y="0"/>
                </a:moveTo>
                <a:lnTo>
                  <a:pt x="12417487" y="0"/>
                </a:lnTo>
                <a:lnTo>
                  <a:pt x="12417487" y="11719003"/>
                </a:lnTo>
                <a:lnTo>
                  <a:pt x="0" y="117190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7D951ECB-E8A6-8A26-C192-5B82793D9FB0}"/>
              </a:ext>
            </a:extLst>
          </p:cNvPr>
          <p:cNvSpPr/>
          <p:nvPr/>
        </p:nvSpPr>
        <p:spPr>
          <a:xfrm>
            <a:off x="-4223711" y="-5592533"/>
            <a:ext cx="13384182" cy="13598494"/>
          </a:xfrm>
          <a:custGeom>
            <a:avLst/>
            <a:gdLst/>
            <a:ahLst/>
            <a:cxnLst/>
            <a:rect l="l" t="t" r="r" b="b"/>
            <a:pathLst>
              <a:path w="13384182" h="13598494">
                <a:moveTo>
                  <a:pt x="0" y="0"/>
                </a:moveTo>
                <a:lnTo>
                  <a:pt x="13384183" y="0"/>
                </a:lnTo>
                <a:lnTo>
                  <a:pt x="13384183" y="13598494"/>
                </a:lnTo>
                <a:lnTo>
                  <a:pt x="0" y="135984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8182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ED968999-7589-43F0-BBF7-AE4C367BCA84}"/>
              </a:ext>
            </a:extLst>
          </p:cNvPr>
          <p:cNvSpPr txBox="1"/>
          <p:nvPr/>
        </p:nvSpPr>
        <p:spPr>
          <a:xfrm>
            <a:off x="1028700" y="430427"/>
            <a:ext cx="9829021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120"/>
              </a:lnSpc>
            </a:pPr>
            <a:r>
              <a:rPr lang="en-US" sz="5100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Superfluid Helium - Signal Channels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FDD1F00E-7D23-FA78-E807-5E1EEE970699}"/>
              </a:ext>
            </a:extLst>
          </p:cNvPr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7</a:t>
            </a: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7DBB6DC1-8289-A06A-52C4-F7004511BD98}"/>
              </a:ext>
            </a:extLst>
          </p:cNvPr>
          <p:cNvSpPr txBox="1"/>
          <p:nvPr/>
        </p:nvSpPr>
        <p:spPr>
          <a:xfrm>
            <a:off x="1161514" y="2455143"/>
            <a:ext cx="6404670" cy="13049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51"/>
              </a:lnSpc>
            </a:pP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Signal Channels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Can be </a:t>
            </a: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easily discriminated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Photon and phonons signal productions</a:t>
            </a:r>
          </a:p>
        </p:txBody>
      </p:sp>
    </p:spTree>
    <p:extLst>
      <p:ext uri="{BB962C8B-B14F-4D97-AF65-F5344CB8AC3E}">
        <p14:creationId xmlns:p14="http://schemas.microsoft.com/office/powerpoint/2010/main" val="34228575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5B83BC5-E6BC-2FC4-8F28-2E449C7BB8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1D8DF3D1-9FAD-264F-2E4D-8E7D70BA54AA}"/>
              </a:ext>
            </a:extLst>
          </p:cNvPr>
          <p:cNvSpPr/>
          <p:nvPr/>
        </p:nvSpPr>
        <p:spPr>
          <a:xfrm>
            <a:off x="11475464" y="1983002"/>
            <a:ext cx="12417487" cy="11719004"/>
          </a:xfrm>
          <a:custGeom>
            <a:avLst/>
            <a:gdLst/>
            <a:ahLst/>
            <a:cxnLst/>
            <a:rect l="l" t="t" r="r" b="b"/>
            <a:pathLst>
              <a:path w="12417487" h="11719004">
                <a:moveTo>
                  <a:pt x="0" y="0"/>
                </a:moveTo>
                <a:lnTo>
                  <a:pt x="12417487" y="0"/>
                </a:lnTo>
                <a:lnTo>
                  <a:pt x="12417487" y="11719003"/>
                </a:lnTo>
                <a:lnTo>
                  <a:pt x="0" y="117190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2EFA94CC-F70C-528B-B9FF-7024815162BF}"/>
              </a:ext>
            </a:extLst>
          </p:cNvPr>
          <p:cNvSpPr/>
          <p:nvPr/>
        </p:nvSpPr>
        <p:spPr>
          <a:xfrm>
            <a:off x="-4223711" y="-5592533"/>
            <a:ext cx="13384182" cy="13598494"/>
          </a:xfrm>
          <a:custGeom>
            <a:avLst/>
            <a:gdLst/>
            <a:ahLst/>
            <a:cxnLst/>
            <a:rect l="l" t="t" r="r" b="b"/>
            <a:pathLst>
              <a:path w="13384182" h="13598494">
                <a:moveTo>
                  <a:pt x="0" y="0"/>
                </a:moveTo>
                <a:lnTo>
                  <a:pt x="13384183" y="0"/>
                </a:lnTo>
                <a:lnTo>
                  <a:pt x="13384183" y="13598494"/>
                </a:lnTo>
                <a:lnTo>
                  <a:pt x="0" y="135984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8182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CF7EEDB9-C1CC-C4EF-E253-4128F212B8DD}"/>
              </a:ext>
            </a:extLst>
          </p:cNvPr>
          <p:cNvSpPr txBox="1"/>
          <p:nvPr/>
        </p:nvSpPr>
        <p:spPr>
          <a:xfrm>
            <a:off x="1028700" y="430427"/>
            <a:ext cx="9829021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120"/>
              </a:lnSpc>
            </a:pPr>
            <a:r>
              <a:rPr lang="en-US" sz="5100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Superfluid Helium - Signal Channels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655CF85C-3EB6-8319-3067-71C664A1B8A1}"/>
              </a:ext>
            </a:extLst>
          </p:cNvPr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7</a:t>
            </a: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54F79469-B75D-F88F-A941-30C1A5C67A7B}"/>
              </a:ext>
            </a:extLst>
          </p:cNvPr>
          <p:cNvSpPr txBox="1"/>
          <p:nvPr/>
        </p:nvSpPr>
        <p:spPr>
          <a:xfrm>
            <a:off x="1161514" y="2455143"/>
            <a:ext cx="6404670" cy="13049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51"/>
              </a:lnSpc>
            </a:pP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Signal Channels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Can be </a:t>
            </a: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easily discriminated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Photon and phonons signal productions</a:t>
            </a:r>
          </a:p>
        </p:txBody>
      </p:sp>
      <p:sp>
        <p:nvSpPr>
          <p:cNvPr id="289" name="Oval 288">
            <a:extLst>
              <a:ext uri="{FF2B5EF4-FFF2-40B4-BE49-F238E27FC236}">
                <a16:creationId xmlns:a16="http://schemas.microsoft.com/office/drawing/2014/main" id="{004EDC0F-AD56-817D-C4A3-7E3E8C463711}"/>
              </a:ext>
            </a:extLst>
          </p:cNvPr>
          <p:cNvSpPr/>
          <p:nvPr/>
        </p:nvSpPr>
        <p:spPr>
          <a:xfrm rot="2354629">
            <a:off x="6676852" y="2091200"/>
            <a:ext cx="605050" cy="587719"/>
          </a:xfrm>
          <a:prstGeom prst="ellipse">
            <a:avLst/>
          </a:prstGeom>
          <a:noFill/>
          <a:ln w="12700" cap="flat" cmpd="sng" algn="ctr">
            <a:solidFill>
              <a:srgbClr val="D74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0" name="Oval 289">
            <a:extLst>
              <a:ext uri="{FF2B5EF4-FFF2-40B4-BE49-F238E27FC236}">
                <a16:creationId xmlns:a16="http://schemas.microsoft.com/office/drawing/2014/main" id="{278C5533-9E05-AE55-987B-5C6A51B9F8B9}"/>
              </a:ext>
            </a:extLst>
          </p:cNvPr>
          <p:cNvSpPr/>
          <p:nvPr/>
        </p:nvSpPr>
        <p:spPr>
          <a:xfrm rot="2354629">
            <a:off x="6761329" y="2179507"/>
            <a:ext cx="446560" cy="422233"/>
          </a:xfrm>
          <a:prstGeom prst="ellipse">
            <a:avLst/>
          </a:prstGeom>
          <a:solidFill>
            <a:srgbClr val="D74FA9"/>
          </a:solidFill>
          <a:ln w="12700" cap="flat" cmpd="sng" algn="ctr">
            <a:solidFill>
              <a:srgbClr val="D74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91" name="Straight Arrow Connector 290">
            <a:extLst>
              <a:ext uri="{FF2B5EF4-FFF2-40B4-BE49-F238E27FC236}">
                <a16:creationId xmlns:a16="http://schemas.microsoft.com/office/drawing/2014/main" id="{B39B3B78-77E2-4BF3-0807-FC8E2D09D577}"/>
              </a:ext>
            </a:extLst>
          </p:cNvPr>
          <p:cNvCxnSpPr>
            <a:cxnSpLocks/>
          </p:cNvCxnSpPr>
          <p:nvPr/>
        </p:nvCxnSpPr>
        <p:spPr>
          <a:xfrm rot="760673">
            <a:off x="6134919" y="1804054"/>
            <a:ext cx="597723" cy="286393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2" name="Oval 291">
            <a:extLst>
              <a:ext uri="{FF2B5EF4-FFF2-40B4-BE49-F238E27FC236}">
                <a16:creationId xmlns:a16="http://schemas.microsoft.com/office/drawing/2014/main" id="{BCE2673A-9A5B-E0AB-E49A-EB7C7070B772}"/>
              </a:ext>
            </a:extLst>
          </p:cNvPr>
          <p:cNvSpPr/>
          <p:nvPr/>
        </p:nvSpPr>
        <p:spPr>
          <a:xfrm rot="760673">
            <a:off x="5985546" y="1548958"/>
            <a:ext cx="162087" cy="165929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194F5A76-8858-201C-93AF-2B67BE16B5DC}"/>
              </a:ext>
            </a:extLst>
          </p:cNvPr>
          <p:cNvSpPr txBox="1"/>
          <p:nvPr/>
        </p:nvSpPr>
        <p:spPr>
          <a:xfrm rot="760673">
            <a:off x="5943210" y="2722898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</p:spTree>
    <p:extLst>
      <p:ext uri="{BB962C8B-B14F-4D97-AF65-F5344CB8AC3E}">
        <p14:creationId xmlns:p14="http://schemas.microsoft.com/office/powerpoint/2010/main" val="780326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C6EF0B1-1EB9-9B93-3099-45FBD331FC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7D016808-5F36-B12E-BCF5-66A57940231C}"/>
              </a:ext>
            </a:extLst>
          </p:cNvPr>
          <p:cNvSpPr/>
          <p:nvPr/>
        </p:nvSpPr>
        <p:spPr>
          <a:xfrm>
            <a:off x="11475464" y="1983002"/>
            <a:ext cx="12417487" cy="11719004"/>
          </a:xfrm>
          <a:custGeom>
            <a:avLst/>
            <a:gdLst/>
            <a:ahLst/>
            <a:cxnLst/>
            <a:rect l="l" t="t" r="r" b="b"/>
            <a:pathLst>
              <a:path w="12417487" h="11719004">
                <a:moveTo>
                  <a:pt x="0" y="0"/>
                </a:moveTo>
                <a:lnTo>
                  <a:pt x="12417487" y="0"/>
                </a:lnTo>
                <a:lnTo>
                  <a:pt x="12417487" y="11719003"/>
                </a:lnTo>
                <a:lnTo>
                  <a:pt x="0" y="117190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67F7B04D-7ECA-6B39-3409-06CFD6A0F0A6}"/>
              </a:ext>
            </a:extLst>
          </p:cNvPr>
          <p:cNvSpPr/>
          <p:nvPr/>
        </p:nvSpPr>
        <p:spPr>
          <a:xfrm>
            <a:off x="-4223711" y="-5592533"/>
            <a:ext cx="13384182" cy="13598494"/>
          </a:xfrm>
          <a:custGeom>
            <a:avLst/>
            <a:gdLst/>
            <a:ahLst/>
            <a:cxnLst/>
            <a:rect l="l" t="t" r="r" b="b"/>
            <a:pathLst>
              <a:path w="13384182" h="13598494">
                <a:moveTo>
                  <a:pt x="0" y="0"/>
                </a:moveTo>
                <a:lnTo>
                  <a:pt x="13384183" y="0"/>
                </a:lnTo>
                <a:lnTo>
                  <a:pt x="13384183" y="13598494"/>
                </a:lnTo>
                <a:lnTo>
                  <a:pt x="0" y="135984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8182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4B824156-5189-A9D7-5659-A931D669EE01}"/>
              </a:ext>
            </a:extLst>
          </p:cNvPr>
          <p:cNvSpPr txBox="1"/>
          <p:nvPr/>
        </p:nvSpPr>
        <p:spPr>
          <a:xfrm>
            <a:off x="1028700" y="430427"/>
            <a:ext cx="9829021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120"/>
              </a:lnSpc>
            </a:pPr>
            <a:r>
              <a:rPr lang="en-US" sz="5100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Superfluid Helium - Signal Channels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D2781B82-86A7-2655-4682-0DDDE7EC931B}"/>
              </a:ext>
            </a:extLst>
          </p:cNvPr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7</a:t>
            </a: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171DFB36-A28F-17CF-CC39-636F5148A0ED}"/>
              </a:ext>
            </a:extLst>
          </p:cNvPr>
          <p:cNvSpPr txBox="1"/>
          <p:nvPr/>
        </p:nvSpPr>
        <p:spPr>
          <a:xfrm>
            <a:off x="1161514" y="2455143"/>
            <a:ext cx="6404670" cy="13049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51"/>
              </a:lnSpc>
            </a:pP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Signal Channels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Can be </a:t>
            </a: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easily discriminated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Photon and phonons signal productions</a:t>
            </a:r>
          </a:p>
        </p:txBody>
      </p:sp>
      <p:sp>
        <p:nvSpPr>
          <p:cNvPr id="284" name="Oval 283">
            <a:extLst>
              <a:ext uri="{FF2B5EF4-FFF2-40B4-BE49-F238E27FC236}">
                <a16:creationId xmlns:a16="http://schemas.microsoft.com/office/drawing/2014/main" id="{CB29FEAD-A362-BC4A-16DC-DC9F812FD825}"/>
              </a:ext>
            </a:extLst>
          </p:cNvPr>
          <p:cNvSpPr/>
          <p:nvPr/>
        </p:nvSpPr>
        <p:spPr>
          <a:xfrm>
            <a:off x="8498874" y="2220678"/>
            <a:ext cx="266396" cy="245773"/>
          </a:xfrm>
          <a:prstGeom prst="ellipse">
            <a:avLst/>
          </a:prstGeom>
          <a:solidFill>
            <a:srgbClr val="011EA9">
              <a:lumMod val="60000"/>
              <a:lumOff val="40000"/>
            </a:srgbClr>
          </a:solidFill>
          <a:ln w="12700" cap="flat" cmpd="sng" algn="ctr">
            <a:solidFill>
              <a:srgbClr val="011EA9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9" name="Oval 288">
            <a:extLst>
              <a:ext uri="{FF2B5EF4-FFF2-40B4-BE49-F238E27FC236}">
                <a16:creationId xmlns:a16="http://schemas.microsoft.com/office/drawing/2014/main" id="{5C9F29BA-FFF9-C7D4-49E0-3501D71E1E78}"/>
              </a:ext>
            </a:extLst>
          </p:cNvPr>
          <p:cNvSpPr/>
          <p:nvPr/>
        </p:nvSpPr>
        <p:spPr>
          <a:xfrm rot="2354629">
            <a:off x="6676852" y="2091200"/>
            <a:ext cx="605050" cy="587719"/>
          </a:xfrm>
          <a:prstGeom prst="ellipse">
            <a:avLst/>
          </a:prstGeom>
          <a:noFill/>
          <a:ln w="12700" cap="flat" cmpd="sng" algn="ctr">
            <a:solidFill>
              <a:srgbClr val="D74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0" name="Oval 289">
            <a:extLst>
              <a:ext uri="{FF2B5EF4-FFF2-40B4-BE49-F238E27FC236}">
                <a16:creationId xmlns:a16="http://schemas.microsoft.com/office/drawing/2014/main" id="{83952012-998D-8AC9-FD31-454A1CE43073}"/>
              </a:ext>
            </a:extLst>
          </p:cNvPr>
          <p:cNvSpPr/>
          <p:nvPr/>
        </p:nvSpPr>
        <p:spPr>
          <a:xfrm rot="2354629">
            <a:off x="6761329" y="2179507"/>
            <a:ext cx="446560" cy="422233"/>
          </a:xfrm>
          <a:prstGeom prst="ellipse">
            <a:avLst/>
          </a:prstGeom>
          <a:solidFill>
            <a:srgbClr val="D74FA9"/>
          </a:solidFill>
          <a:ln w="12700" cap="flat" cmpd="sng" algn="ctr">
            <a:solidFill>
              <a:srgbClr val="D74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91" name="Straight Arrow Connector 290">
            <a:extLst>
              <a:ext uri="{FF2B5EF4-FFF2-40B4-BE49-F238E27FC236}">
                <a16:creationId xmlns:a16="http://schemas.microsoft.com/office/drawing/2014/main" id="{EE5D9D7E-6D75-15BA-9FFF-25BF5356EC64}"/>
              </a:ext>
            </a:extLst>
          </p:cNvPr>
          <p:cNvCxnSpPr>
            <a:cxnSpLocks/>
          </p:cNvCxnSpPr>
          <p:nvPr/>
        </p:nvCxnSpPr>
        <p:spPr>
          <a:xfrm rot="760673">
            <a:off x="6134919" y="1804054"/>
            <a:ext cx="597723" cy="286393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2" name="Oval 291">
            <a:extLst>
              <a:ext uri="{FF2B5EF4-FFF2-40B4-BE49-F238E27FC236}">
                <a16:creationId xmlns:a16="http://schemas.microsoft.com/office/drawing/2014/main" id="{5650E6DD-AED6-A63B-0CA1-EA71E174C10A}"/>
              </a:ext>
            </a:extLst>
          </p:cNvPr>
          <p:cNvSpPr/>
          <p:nvPr/>
        </p:nvSpPr>
        <p:spPr>
          <a:xfrm rot="760673">
            <a:off x="5985546" y="1548958"/>
            <a:ext cx="162087" cy="165929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94" name="Straight Arrow Connector 293">
            <a:extLst>
              <a:ext uri="{FF2B5EF4-FFF2-40B4-BE49-F238E27FC236}">
                <a16:creationId xmlns:a16="http://schemas.microsoft.com/office/drawing/2014/main" id="{ACD3474D-A081-0D22-4488-3022F616A9F9}"/>
              </a:ext>
            </a:extLst>
          </p:cNvPr>
          <p:cNvCxnSpPr>
            <a:cxnSpLocks/>
          </p:cNvCxnSpPr>
          <p:nvPr/>
        </p:nvCxnSpPr>
        <p:spPr>
          <a:xfrm rot="760673" flipV="1">
            <a:off x="7458753" y="2329068"/>
            <a:ext cx="892367" cy="102270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5" name="TextBox 294">
            <a:extLst>
              <a:ext uri="{FF2B5EF4-FFF2-40B4-BE49-F238E27FC236}">
                <a16:creationId xmlns:a16="http://schemas.microsoft.com/office/drawing/2014/main" id="{A7E0EC55-BF97-06DB-BFF8-8C9FA152077A}"/>
              </a:ext>
            </a:extLst>
          </p:cNvPr>
          <p:cNvSpPr txBox="1"/>
          <p:nvPr/>
        </p:nvSpPr>
        <p:spPr>
          <a:xfrm>
            <a:off x="7251496" y="1692996"/>
            <a:ext cx="1890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48A9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Q</a:t>
            </a: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0048A9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uasiparticle</a:t>
            </a: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A395719D-F42B-9033-98E1-1EDC42EBFE24}"/>
              </a:ext>
            </a:extLst>
          </p:cNvPr>
          <p:cNvSpPr txBox="1"/>
          <p:nvPr/>
        </p:nvSpPr>
        <p:spPr>
          <a:xfrm rot="760673">
            <a:off x="5943210" y="2722898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</p:spTree>
    <p:extLst>
      <p:ext uri="{BB962C8B-B14F-4D97-AF65-F5344CB8AC3E}">
        <p14:creationId xmlns:p14="http://schemas.microsoft.com/office/powerpoint/2010/main" val="42907447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561253A-3C15-4F49-D9AF-8448D798EB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AE3FE783-86FA-4CF6-8F97-12B72A376AE9}"/>
              </a:ext>
            </a:extLst>
          </p:cNvPr>
          <p:cNvSpPr/>
          <p:nvPr/>
        </p:nvSpPr>
        <p:spPr>
          <a:xfrm>
            <a:off x="11475464" y="1983002"/>
            <a:ext cx="12417487" cy="11719004"/>
          </a:xfrm>
          <a:custGeom>
            <a:avLst/>
            <a:gdLst/>
            <a:ahLst/>
            <a:cxnLst/>
            <a:rect l="l" t="t" r="r" b="b"/>
            <a:pathLst>
              <a:path w="12417487" h="11719004">
                <a:moveTo>
                  <a:pt x="0" y="0"/>
                </a:moveTo>
                <a:lnTo>
                  <a:pt x="12417487" y="0"/>
                </a:lnTo>
                <a:lnTo>
                  <a:pt x="12417487" y="11719003"/>
                </a:lnTo>
                <a:lnTo>
                  <a:pt x="0" y="117190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0FACC4A6-6C41-99EA-8BD5-385D574ED80C}"/>
              </a:ext>
            </a:extLst>
          </p:cNvPr>
          <p:cNvSpPr/>
          <p:nvPr/>
        </p:nvSpPr>
        <p:spPr>
          <a:xfrm>
            <a:off x="-4223711" y="-5592533"/>
            <a:ext cx="13384182" cy="13598494"/>
          </a:xfrm>
          <a:custGeom>
            <a:avLst/>
            <a:gdLst/>
            <a:ahLst/>
            <a:cxnLst/>
            <a:rect l="l" t="t" r="r" b="b"/>
            <a:pathLst>
              <a:path w="13384182" h="13598494">
                <a:moveTo>
                  <a:pt x="0" y="0"/>
                </a:moveTo>
                <a:lnTo>
                  <a:pt x="13384183" y="0"/>
                </a:lnTo>
                <a:lnTo>
                  <a:pt x="13384183" y="13598494"/>
                </a:lnTo>
                <a:lnTo>
                  <a:pt x="0" y="135984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8182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EE9054AD-53B0-D3DE-E1CA-CC7755710B1D}"/>
              </a:ext>
            </a:extLst>
          </p:cNvPr>
          <p:cNvSpPr txBox="1"/>
          <p:nvPr/>
        </p:nvSpPr>
        <p:spPr>
          <a:xfrm>
            <a:off x="1028700" y="430427"/>
            <a:ext cx="9829021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120"/>
              </a:lnSpc>
            </a:pPr>
            <a:r>
              <a:rPr lang="en-US" sz="5100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Superfluid Helium - Signal Channels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5B36C2A9-3B40-6579-BD74-2757A105067A}"/>
              </a:ext>
            </a:extLst>
          </p:cNvPr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7</a:t>
            </a: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59169CD6-B075-028D-B2D3-82EB1A1519E6}"/>
              </a:ext>
            </a:extLst>
          </p:cNvPr>
          <p:cNvSpPr txBox="1"/>
          <p:nvPr/>
        </p:nvSpPr>
        <p:spPr>
          <a:xfrm>
            <a:off x="1161514" y="2455143"/>
            <a:ext cx="6404670" cy="13049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51"/>
              </a:lnSpc>
            </a:pP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Signal Channels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Can be </a:t>
            </a: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easily discriminated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Photon and phonons signal productions</a:t>
            </a:r>
          </a:p>
        </p:txBody>
      </p:sp>
      <p:sp>
        <p:nvSpPr>
          <p:cNvPr id="284" name="Oval 283">
            <a:extLst>
              <a:ext uri="{FF2B5EF4-FFF2-40B4-BE49-F238E27FC236}">
                <a16:creationId xmlns:a16="http://schemas.microsoft.com/office/drawing/2014/main" id="{1F3A3C4B-4BA5-FDC0-8518-B81423257376}"/>
              </a:ext>
            </a:extLst>
          </p:cNvPr>
          <p:cNvSpPr/>
          <p:nvPr/>
        </p:nvSpPr>
        <p:spPr>
          <a:xfrm>
            <a:off x="8498874" y="2220678"/>
            <a:ext cx="266396" cy="245773"/>
          </a:xfrm>
          <a:prstGeom prst="ellipse">
            <a:avLst/>
          </a:prstGeom>
          <a:solidFill>
            <a:srgbClr val="011EA9">
              <a:lumMod val="60000"/>
              <a:lumOff val="40000"/>
            </a:srgbClr>
          </a:solidFill>
          <a:ln w="12700" cap="flat" cmpd="sng" algn="ctr">
            <a:solidFill>
              <a:srgbClr val="011EA9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9" name="Oval 288">
            <a:extLst>
              <a:ext uri="{FF2B5EF4-FFF2-40B4-BE49-F238E27FC236}">
                <a16:creationId xmlns:a16="http://schemas.microsoft.com/office/drawing/2014/main" id="{938EC443-9866-177C-891E-7CCC0E675D82}"/>
              </a:ext>
            </a:extLst>
          </p:cNvPr>
          <p:cNvSpPr/>
          <p:nvPr/>
        </p:nvSpPr>
        <p:spPr>
          <a:xfrm rot="2354629">
            <a:off x="6676852" y="2091200"/>
            <a:ext cx="605050" cy="587719"/>
          </a:xfrm>
          <a:prstGeom prst="ellipse">
            <a:avLst/>
          </a:prstGeom>
          <a:noFill/>
          <a:ln w="12700" cap="flat" cmpd="sng" algn="ctr">
            <a:solidFill>
              <a:srgbClr val="D74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0" name="Oval 289">
            <a:extLst>
              <a:ext uri="{FF2B5EF4-FFF2-40B4-BE49-F238E27FC236}">
                <a16:creationId xmlns:a16="http://schemas.microsoft.com/office/drawing/2014/main" id="{004DB2DE-84D3-AD32-C81A-6FAD59D8BD69}"/>
              </a:ext>
            </a:extLst>
          </p:cNvPr>
          <p:cNvSpPr/>
          <p:nvPr/>
        </p:nvSpPr>
        <p:spPr>
          <a:xfrm rot="2354629">
            <a:off x="6761329" y="2179507"/>
            <a:ext cx="446560" cy="422233"/>
          </a:xfrm>
          <a:prstGeom prst="ellipse">
            <a:avLst/>
          </a:prstGeom>
          <a:solidFill>
            <a:srgbClr val="D74FA9"/>
          </a:solidFill>
          <a:ln w="12700" cap="flat" cmpd="sng" algn="ctr">
            <a:solidFill>
              <a:srgbClr val="D74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91" name="Straight Arrow Connector 290">
            <a:extLst>
              <a:ext uri="{FF2B5EF4-FFF2-40B4-BE49-F238E27FC236}">
                <a16:creationId xmlns:a16="http://schemas.microsoft.com/office/drawing/2014/main" id="{E70558D6-1A9D-99AC-8088-0C3311615C2D}"/>
              </a:ext>
            </a:extLst>
          </p:cNvPr>
          <p:cNvCxnSpPr>
            <a:cxnSpLocks/>
          </p:cNvCxnSpPr>
          <p:nvPr/>
        </p:nvCxnSpPr>
        <p:spPr>
          <a:xfrm rot="760673">
            <a:off x="6134919" y="1804054"/>
            <a:ext cx="597723" cy="286393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2" name="Oval 291">
            <a:extLst>
              <a:ext uri="{FF2B5EF4-FFF2-40B4-BE49-F238E27FC236}">
                <a16:creationId xmlns:a16="http://schemas.microsoft.com/office/drawing/2014/main" id="{148E7757-13BC-9FE4-E1D3-FFA034A2E539}"/>
              </a:ext>
            </a:extLst>
          </p:cNvPr>
          <p:cNvSpPr/>
          <p:nvPr/>
        </p:nvSpPr>
        <p:spPr>
          <a:xfrm rot="760673">
            <a:off x="5985546" y="1548958"/>
            <a:ext cx="162087" cy="165929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94" name="Straight Arrow Connector 293">
            <a:extLst>
              <a:ext uri="{FF2B5EF4-FFF2-40B4-BE49-F238E27FC236}">
                <a16:creationId xmlns:a16="http://schemas.microsoft.com/office/drawing/2014/main" id="{B43E82BE-87C8-8445-5641-E2AC6432418C}"/>
              </a:ext>
            </a:extLst>
          </p:cNvPr>
          <p:cNvCxnSpPr>
            <a:cxnSpLocks/>
          </p:cNvCxnSpPr>
          <p:nvPr/>
        </p:nvCxnSpPr>
        <p:spPr>
          <a:xfrm rot="760673" flipV="1">
            <a:off x="7458753" y="2329068"/>
            <a:ext cx="892367" cy="102270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5" name="TextBox 294">
            <a:extLst>
              <a:ext uri="{FF2B5EF4-FFF2-40B4-BE49-F238E27FC236}">
                <a16:creationId xmlns:a16="http://schemas.microsoft.com/office/drawing/2014/main" id="{9896F029-6A6D-D65B-4502-375E2E1E0EA4}"/>
              </a:ext>
            </a:extLst>
          </p:cNvPr>
          <p:cNvSpPr txBox="1"/>
          <p:nvPr/>
        </p:nvSpPr>
        <p:spPr>
          <a:xfrm>
            <a:off x="7251496" y="1692996"/>
            <a:ext cx="1890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48A9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Q</a:t>
            </a: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0048A9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uasiparticle</a:t>
            </a: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827FA123-48B1-45C2-5628-5D74D169255F}"/>
              </a:ext>
            </a:extLst>
          </p:cNvPr>
          <p:cNvSpPr txBox="1"/>
          <p:nvPr/>
        </p:nvSpPr>
        <p:spPr>
          <a:xfrm rot="760673">
            <a:off x="5943210" y="2722898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285CA9-3CC3-F8E0-8238-8498B213B10B}"/>
              </a:ext>
            </a:extLst>
          </p:cNvPr>
          <p:cNvSpPr txBox="1"/>
          <p:nvPr/>
        </p:nvSpPr>
        <p:spPr>
          <a:xfrm>
            <a:off x="8468720" y="4595623"/>
            <a:ext cx="8942979" cy="973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3501"/>
              </a:lnSpc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Quantum Evaporation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Quasiparticle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produced after interaction</a:t>
            </a:r>
          </a:p>
        </p:txBody>
      </p:sp>
    </p:spTree>
    <p:extLst>
      <p:ext uri="{BB962C8B-B14F-4D97-AF65-F5344CB8AC3E}">
        <p14:creationId xmlns:p14="http://schemas.microsoft.com/office/powerpoint/2010/main" val="36511341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7A69EF6-B33E-9481-4E89-3AD90FB1A6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8D2A0180-6A5A-6DF5-1B99-71839EC32225}"/>
              </a:ext>
            </a:extLst>
          </p:cNvPr>
          <p:cNvSpPr/>
          <p:nvPr/>
        </p:nvSpPr>
        <p:spPr>
          <a:xfrm>
            <a:off x="11475464" y="1983002"/>
            <a:ext cx="12417487" cy="11719004"/>
          </a:xfrm>
          <a:custGeom>
            <a:avLst/>
            <a:gdLst/>
            <a:ahLst/>
            <a:cxnLst/>
            <a:rect l="l" t="t" r="r" b="b"/>
            <a:pathLst>
              <a:path w="12417487" h="11719004">
                <a:moveTo>
                  <a:pt x="0" y="0"/>
                </a:moveTo>
                <a:lnTo>
                  <a:pt x="12417487" y="0"/>
                </a:lnTo>
                <a:lnTo>
                  <a:pt x="12417487" y="11719003"/>
                </a:lnTo>
                <a:lnTo>
                  <a:pt x="0" y="117190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93F67BF7-B74A-CC34-B886-8563683E0EF9}"/>
              </a:ext>
            </a:extLst>
          </p:cNvPr>
          <p:cNvSpPr/>
          <p:nvPr/>
        </p:nvSpPr>
        <p:spPr>
          <a:xfrm>
            <a:off x="-4223711" y="-5592533"/>
            <a:ext cx="13384182" cy="13598494"/>
          </a:xfrm>
          <a:custGeom>
            <a:avLst/>
            <a:gdLst/>
            <a:ahLst/>
            <a:cxnLst/>
            <a:rect l="l" t="t" r="r" b="b"/>
            <a:pathLst>
              <a:path w="13384182" h="13598494">
                <a:moveTo>
                  <a:pt x="0" y="0"/>
                </a:moveTo>
                <a:lnTo>
                  <a:pt x="13384183" y="0"/>
                </a:lnTo>
                <a:lnTo>
                  <a:pt x="13384183" y="13598494"/>
                </a:lnTo>
                <a:lnTo>
                  <a:pt x="0" y="135984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8182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48FEB312-248F-A7FD-0E32-2D3A9523968C}"/>
              </a:ext>
            </a:extLst>
          </p:cNvPr>
          <p:cNvSpPr txBox="1"/>
          <p:nvPr/>
        </p:nvSpPr>
        <p:spPr>
          <a:xfrm>
            <a:off x="1028700" y="430427"/>
            <a:ext cx="9829021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120"/>
              </a:lnSpc>
            </a:pPr>
            <a:r>
              <a:rPr lang="en-US" sz="5100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Superfluid Helium - Signal Channels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58627E41-27F6-E459-AB59-95101C9371EE}"/>
              </a:ext>
            </a:extLst>
          </p:cNvPr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7</a:t>
            </a: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6373B200-7E7C-AA9B-ADFE-1EBA31B1D005}"/>
              </a:ext>
            </a:extLst>
          </p:cNvPr>
          <p:cNvSpPr txBox="1"/>
          <p:nvPr/>
        </p:nvSpPr>
        <p:spPr>
          <a:xfrm>
            <a:off x="1161514" y="2455143"/>
            <a:ext cx="6404670" cy="13049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51"/>
              </a:lnSpc>
            </a:pP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Signal Channels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Can be </a:t>
            </a: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easily discriminated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Photon and phonons signal productions</a:t>
            </a:r>
          </a:p>
        </p:txBody>
      </p:sp>
      <p:sp>
        <p:nvSpPr>
          <p:cNvPr id="284" name="Oval 283">
            <a:extLst>
              <a:ext uri="{FF2B5EF4-FFF2-40B4-BE49-F238E27FC236}">
                <a16:creationId xmlns:a16="http://schemas.microsoft.com/office/drawing/2014/main" id="{6DFC1D3B-21B9-5DE8-FAC2-EFA9C8F90394}"/>
              </a:ext>
            </a:extLst>
          </p:cNvPr>
          <p:cNvSpPr/>
          <p:nvPr/>
        </p:nvSpPr>
        <p:spPr>
          <a:xfrm>
            <a:off x="8498874" y="2220678"/>
            <a:ext cx="266396" cy="245773"/>
          </a:xfrm>
          <a:prstGeom prst="ellipse">
            <a:avLst/>
          </a:prstGeom>
          <a:solidFill>
            <a:srgbClr val="011EA9">
              <a:lumMod val="60000"/>
              <a:lumOff val="40000"/>
            </a:srgbClr>
          </a:solidFill>
          <a:ln w="12700" cap="flat" cmpd="sng" algn="ctr">
            <a:solidFill>
              <a:srgbClr val="011EA9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A1EF917D-E38B-0BCC-43A5-4972F7613112}"/>
              </a:ext>
            </a:extLst>
          </p:cNvPr>
          <p:cNvGrpSpPr/>
          <p:nvPr/>
        </p:nvGrpSpPr>
        <p:grpSpPr>
          <a:xfrm>
            <a:off x="8929266" y="1717791"/>
            <a:ext cx="2991179" cy="842662"/>
            <a:chOff x="5333079" y="3785979"/>
            <a:chExt cx="1679939" cy="475698"/>
          </a:xfrm>
        </p:grpSpPr>
        <p:cxnSp>
          <p:nvCxnSpPr>
            <p:cNvPr id="325" name="Straight Arrow Connector 324">
              <a:extLst>
                <a:ext uri="{FF2B5EF4-FFF2-40B4-BE49-F238E27FC236}">
                  <a16:creationId xmlns:a16="http://schemas.microsoft.com/office/drawing/2014/main" id="{42F5E751-CD01-60F3-74E6-66FF5ED50D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60699" y="3938085"/>
              <a:ext cx="252319" cy="7681"/>
            </a:xfrm>
            <a:prstGeom prst="straightConnector1">
              <a:avLst/>
            </a:prstGeom>
            <a:noFill/>
            <a:ln w="19050" cap="flat" cmpd="sng" algn="ctr">
              <a:solidFill>
                <a:srgbClr val="0048A9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122C783E-EE8E-EA1E-14EE-416F98735651}"/>
                </a:ext>
              </a:extLst>
            </p:cNvPr>
            <p:cNvGrpSpPr/>
            <p:nvPr/>
          </p:nvGrpSpPr>
          <p:grpSpPr>
            <a:xfrm>
              <a:off x="5333079" y="3785979"/>
              <a:ext cx="1440737" cy="475698"/>
              <a:chOff x="5333079" y="3785979"/>
              <a:chExt cx="1440737" cy="475698"/>
            </a:xfrm>
          </p:grpSpPr>
          <p:sp>
            <p:nvSpPr>
              <p:cNvPr id="327" name="Freeform 326">
                <a:extLst>
                  <a:ext uri="{FF2B5EF4-FFF2-40B4-BE49-F238E27FC236}">
                    <a16:creationId xmlns:a16="http://schemas.microsoft.com/office/drawing/2014/main" id="{0B9386FF-2E3B-E33A-675C-A8FD4FDAB934}"/>
                  </a:ext>
                </a:extLst>
              </p:cNvPr>
              <p:cNvSpPr/>
              <p:nvPr/>
            </p:nvSpPr>
            <p:spPr>
              <a:xfrm>
                <a:off x="5333079" y="3839348"/>
                <a:ext cx="1440737" cy="388063"/>
              </a:xfrm>
              <a:custGeom>
                <a:avLst/>
                <a:gdLst>
                  <a:gd name="connsiteX0" fmla="*/ 0 w 1440737"/>
                  <a:gd name="connsiteY0" fmla="*/ 249788 h 388063"/>
                  <a:gd name="connsiteX1" fmla="*/ 263168 w 1440737"/>
                  <a:gd name="connsiteY1" fmla="*/ 111512 h 388063"/>
                  <a:gd name="connsiteX2" fmla="*/ 383602 w 1440737"/>
                  <a:gd name="connsiteY2" fmla="*/ 388063 h 388063"/>
                  <a:gd name="connsiteX3" fmla="*/ 468351 w 1440737"/>
                  <a:gd name="connsiteY3" fmla="*/ 0 h 388063"/>
                  <a:gd name="connsiteX4" fmla="*/ 566482 w 1440737"/>
                  <a:gd name="connsiteY4" fmla="*/ 191801 h 388063"/>
                  <a:gd name="connsiteX5" fmla="*/ 731520 w 1440737"/>
                  <a:gd name="connsiteY5" fmla="*/ 107052 h 388063"/>
                  <a:gd name="connsiteX6" fmla="*/ 1061596 w 1440737"/>
                  <a:gd name="connsiteY6" fmla="*/ 249788 h 388063"/>
                  <a:gd name="connsiteX7" fmla="*/ 1284620 w 1440737"/>
                  <a:gd name="connsiteY7" fmla="*/ 111512 h 388063"/>
                  <a:gd name="connsiteX8" fmla="*/ 1440737 w 1440737"/>
                  <a:gd name="connsiteY8" fmla="*/ 107052 h 388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737" h="388063">
                    <a:moveTo>
                      <a:pt x="0" y="249788"/>
                    </a:moveTo>
                    <a:lnTo>
                      <a:pt x="263168" y="111512"/>
                    </a:lnTo>
                    <a:lnTo>
                      <a:pt x="383602" y="388063"/>
                    </a:lnTo>
                    <a:lnTo>
                      <a:pt x="468351" y="0"/>
                    </a:lnTo>
                    <a:lnTo>
                      <a:pt x="566482" y="191801"/>
                    </a:lnTo>
                    <a:lnTo>
                      <a:pt x="731520" y="107052"/>
                    </a:lnTo>
                    <a:lnTo>
                      <a:pt x="1061596" y="249788"/>
                    </a:lnTo>
                    <a:lnTo>
                      <a:pt x="1284620" y="111512"/>
                    </a:lnTo>
                    <a:lnTo>
                      <a:pt x="1440737" y="107052"/>
                    </a:lnTo>
                  </a:path>
                </a:pathLst>
              </a:custGeom>
              <a:noFill/>
              <a:ln w="1905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8" name="Oval 327">
                <a:extLst>
                  <a:ext uri="{FF2B5EF4-FFF2-40B4-BE49-F238E27FC236}">
                    <a16:creationId xmlns:a16="http://schemas.microsoft.com/office/drawing/2014/main" id="{6283C147-8419-F96A-226C-2A65F7FC4062}"/>
                  </a:ext>
                </a:extLst>
              </p:cNvPr>
              <p:cNvSpPr/>
              <p:nvPr/>
            </p:nvSpPr>
            <p:spPr>
              <a:xfrm>
                <a:off x="5556926" y="3916259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9" name="Oval 328">
                <a:extLst>
                  <a:ext uri="{FF2B5EF4-FFF2-40B4-BE49-F238E27FC236}">
                    <a16:creationId xmlns:a16="http://schemas.microsoft.com/office/drawing/2014/main" id="{65958ED2-D2DD-C36E-F593-016D1B539172}"/>
                  </a:ext>
                </a:extLst>
              </p:cNvPr>
              <p:cNvSpPr/>
              <p:nvPr/>
            </p:nvSpPr>
            <p:spPr>
              <a:xfrm>
                <a:off x="5682555" y="4176297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0" name="Oval 329">
                <a:extLst>
                  <a:ext uri="{FF2B5EF4-FFF2-40B4-BE49-F238E27FC236}">
                    <a16:creationId xmlns:a16="http://schemas.microsoft.com/office/drawing/2014/main" id="{1E0A8DC7-AEF1-ACC1-ABAE-25037BADC6D7}"/>
                  </a:ext>
                </a:extLst>
              </p:cNvPr>
              <p:cNvSpPr/>
              <p:nvPr/>
            </p:nvSpPr>
            <p:spPr>
              <a:xfrm>
                <a:off x="5764699" y="3785979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1" name="Oval 330">
                <a:extLst>
                  <a:ext uri="{FF2B5EF4-FFF2-40B4-BE49-F238E27FC236}">
                    <a16:creationId xmlns:a16="http://schemas.microsoft.com/office/drawing/2014/main" id="{47EE33B8-AD3A-9C3D-7030-38A3A9BD3199}"/>
                  </a:ext>
                </a:extLst>
              </p:cNvPr>
              <p:cNvSpPr/>
              <p:nvPr/>
            </p:nvSpPr>
            <p:spPr>
              <a:xfrm>
                <a:off x="5865564" y="3998990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2" name="Oval 331">
                <a:extLst>
                  <a:ext uri="{FF2B5EF4-FFF2-40B4-BE49-F238E27FC236}">
                    <a16:creationId xmlns:a16="http://schemas.microsoft.com/office/drawing/2014/main" id="{4EE8ECE7-EAE2-DA02-7DB8-FDEDD88223EC}"/>
                  </a:ext>
                </a:extLst>
              </p:cNvPr>
              <p:cNvSpPr/>
              <p:nvPr/>
            </p:nvSpPr>
            <p:spPr>
              <a:xfrm>
                <a:off x="6030710" y="3904308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3" name="Oval 332">
                <a:extLst>
                  <a:ext uri="{FF2B5EF4-FFF2-40B4-BE49-F238E27FC236}">
                    <a16:creationId xmlns:a16="http://schemas.microsoft.com/office/drawing/2014/main" id="{209DEF41-F2BF-79F0-7A0A-BD00ED6B2F32}"/>
                  </a:ext>
                </a:extLst>
              </p:cNvPr>
              <p:cNvSpPr/>
              <p:nvPr/>
            </p:nvSpPr>
            <p:spPr>
              <a:xfrm>
                <a:off x="6362279" y="4047681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4" name="Oval 333">
                <a:extLst>
                  <a:ext uri="{FF2B5EF4-FFF2-40B4-BE49-F238E27FC236}">
                    <a16:creationId xmlns:a16="http://schemas.microsoft.com/office/drawing/2014/main" id="{8536BC57-60A8-1F1F-43EB-52E56AAF2607}"/>
                  </a:ext>
                </a:extLst>
              </p:cNvPr>
              <p:cNvSpPr/>
              <p:nvPr/>
            </p:nvSpPr>
            <p:spPr>
              <a:xfrm>
                <a:off x="6578158" y="3904943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9" name="Oval 288">
            <a:extLst>
              <a:ext uri="{FF2B5EF4-FFF2-40B4-BE49-F238E27FC236}">
                <a16:creationId xmlns:a16="http://schemas.microsoft.com/office/drawing/2014/main" id="{E87D9C66-E009-8858-F11B-E0C834215E66}"/>
              </a:ext>
            </a:extLst>
          </p:cNvPr>
          <p:cNvSpPr/>
          <p:nvPr/>
        </p:nvSpPr>
        <p:spPr>
          <a:xfrm rot="2354629">
            <a:off x="6676852" y="2091200"/>
            <a:ext cx="605050" cy="587719"/>
          </a:xfrm>
          <a:prstGeom prst="ellipse">
            <a:avLst/>
          </a:prstGeom>
          <a:noFill/>
          <a:ln w="12700" cap="flat" cmpd="sng" algn="ctr">
            <a:solidFill>
              <a:srgbClr val="D74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0" name="Oval 289">
            <a:extLst>
              <a:ext uri="{FF2B5EF4-FFF2-40B4-BE49-F238E27FC236}">
                <a16:creationId xmlns:a16="http://schemas.microsoft.com/office/drawing/2014/main" id="{97787F77-D1E5-1EB0-F089-FE9B5B15DD05}"/>
              </a:ext>
            </a:extLst>
          </p:cNvPr>
          <p:cNvSpPr/>
          <p:nvPr/>
        </p:nvSpPr>
        <p:spPr>
          <a:xfrm rot="2354629">
            <a:off x="6761329" y="2179507"/>
            <a:ext cx="446560" cy="422233"/>
          </a:xfrm>
          <a:prstGeom prst="ellipse">
            <a:avLst/>
          </a:prstGeom>
          <a:solidFill>
            <a:srgbClr val="D74FA9"/>
          </a:solidFill>
          <a:ln w="12700" cap="flat" cmpd="sng" algn="ctr">
            <a:solidFill>
              <a:srgbClr val="D74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91" name="Straight Arrow Connector 290">
            <a:extLst>
              <a:ext uri="{FF2B5EF4-FFF2-40B4-BE49-F238E27FC236}">
                <a16:creationId xmlns:a16="http://schemas.microsoft.com/office/drawing/2014/main" id="{D44C707D-37BA-42E5-B1FF-45F82EB9515D}"/>
              </a:ext>
            </a:extLst>
          </p:cNvPr>
          <p:cNvCxnSpPr>
            <a:cxnSpLocks/>
          </p:cNvCxnSpPr>
          <p:nvPr/>
        </p:nvCxnSpPr>
        <p:spPr>
          <a:xfrm rot="760673">
            <a:off x="6134919" y="1804054"/>
            <a:ext cx="597723" cy="286393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2" name="Oval 291">
            <a:extLst>
              <a:ext uri="{FF2B5EF4-FFF2-40B4-BE49-F238E27FC236}">
                <a16:creationId xmlns:a16="http://schemas.microsoft.com/office/drawing/2014/main" id="{23557693-B102-C7FD-64ED-F23812110467}"/>
              </a:ext>
            </a:extLst>
          </p:cNvPr>
          <p:cNvSpPr/>
          <p:nvPr/>
        </p:nvSpPr>
        <p:spPr>
          <a:xfrm rot="760673">
            <a:off x="5985546" y="1548958"/>
            <a:ext cx="162087" cy="165929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94" name="Straight Arrow Connector 293">
            <a:extLst>
              <a:ext uri="{FF2B5EF4-FFF2-40B4-BE49-F238E27FC236}">
                <a16:creationId xmlns:a16="http://schemas.microsoft.com/office/drawing/2014/main" id="{5887E7FB-51E9-5FE2-D138-4AF7ED60154A}"/>
              </a:ext>
            </a:extLst>
          </p:cNvPr>
          <p:cNvCxnSpPr>
            <a:cxnSpLocks/>
          </p:cNvCxnSpPr>
          <p:nvPr/>
        </p:nvCxnSpPr>
        <p:spPr>
          <a:xfrm rot="760673" flipV="1">
            <a:off x="7458753" y="2329068"/>
            <a:ext cx="892367" cy="102270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5" name="TextBox 294">
            <a:extLst>
              <a:ext uri="{FF2B5EF4-FFF2-40B4-BE49-F238E27FC236}">
                <a16:creationId xmlns:a16="http://schemas.microsoft.com/office/drawing/2014/main" id="{08F283ED-67BF-1910-506B-0548AAA5D6F7}"/>
              </a:ext>
            </a:extLst>
          </p:cNvPr>
          <p:cNvSpPr txBox="1"/>
          <p:nvPr/>
        </p:nvSpPr>
        <p:spPr>
          <a:xfrm>
            <a:off x="7251496" y="1692996"/>
            <a:ext cx="1890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48A9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Q</a:t>
            </a: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0048A9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uasiparticle</a:t>
            </a: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BFAB6C26-975E-ABB8-3810-122D9C11432D}"/>
              </a:ext>
            </a:extLst>
          </p:cNvPr>
          <p:cNvSpPr txBox="1"/>
          <p:nvPr/>
        </p:nvSpPr>
        <p:spPr>
          <a:xfrm rot="760673">
            <a:off x="5943210" y="2722898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7C7105-3610-14E4-52BB-AFA209589D44}"/>
              </a:ext>
            </a:extLst>
          </p:cNvPr>
          <p:cNvSpPr txBox="1"/>
          <p:nvPr/>
        </p:nvSpPr>
        <p:spPr>
          <a:xfrm>
            <a:off x="8468720" y="4595623"/>
            <a:ext cx="8942979" cy="1422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3501"/>
              </a:lnSpc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Quantum Evaporation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Quasiparticle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produced after interaction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Release of a </a:t>
            </a: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4He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at the liquid surface</a:t>
            </a:r>
          </a:p>
        </p:txBody>
      </p:sp>
    </p:spTree>
    <p:extLst>
      <p:ext uri="{BB962C8B-B14F-4D97-AF65-F5344CB8AC3E}">
        <p14:creationId xmlns:p14="http://schemas.microsoft.com/office/powerpoint/2010/main" val="13821227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5E22B70-26E0-3434-F173-BF9DD18AB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259880F1-269B-FFAE-B52D-467F5AEBD5A6}"/>
              </a:ext>
            </a:extLst>
          </p:cNvPr>
          <p:cNvSpPr/>
          <p:nvPr/>
        </p:nvSpPr>
        <p:spPr>
          <a:xfrm>
            <a:off x="11475464" y="1983002"/>
            <a:ext cx="12417487" cy="11719004"/>
          </a:xfrm>
          <a:custGeom>
            <a:avLst/>
            <a:gdLst/>
            <a:ahLst/>
            <a:cxnLst/>
            <a:rect l="l" t="t" r="r" b="b"/>
            <a:pathLst>
              <a:path w="12417487" h="11719004">
                <a:moveTo>
                  <a:pt x="0" y="0"/>
                </a:moveTo>
                <a:lnTo>
                  <a:pt x="12417487" y="0"/>
                </a:lnTo>
                <a:lnTo>
                  <a:pt x="12417487" y="11719003"/>
                </a:lnTo>
                <a:lnTo>
                  <a:pt x="0" y="117190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28916D06-0357-8301-B28B-67FDD1D6A94F}"/>
              </a:ext>
            </a:extLst>
          </p:cNvPr>
          <p:cNvSpPr/>
          <p:nvPr/>
        </p:nvSpPr>
        <p:spPr>
          <a:xfrm>
            <a:off x="-4223711" y="-5592533"/>
            <a:ext cx="13384182" cy="13598494"/>
          </a:xfrm>
          <a:custGeom>
            <a:avLst/>
            <a:gdLst/>
            <a:ahLst/>
            <a:cxnLst/>
            <a:rect l="l" t="t" r="r" b="b"/>
            <a:pathLst>
              <a:path w="13384182" h="13598494">
                <a:moveTo>
                  <a:pt x="0" y="0"/>
                </a:moveTo>
                <a:lnTo>
                  <a:pt x="13384183" y="0"/>
                </a:lnTo>
                <a:lnTo>
                  <a:pt x="13384183" y="13598494"/>
                </a:lnTo>
                <a:lnTo>
                  <a:pt x="0" y="135984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8182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51693AFB-28AF-B79B-25FF-DB42E166CC79}"/>
              </a:ext>
            </a:extLst>
          </p:cNvPr>
          <p:cNvSpPr txBox="1"/>
          <p:nvPr/>
        </p:nvSpPr>
        <p:spPr>
          <a:xfrm>
            <a:off x="1028700" y="430427"/>
            <a:ext cx="9829021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120"/>
              </a:lnSpc>
            </a:pPr>
            <a:r>
              <a:rPr lang="en-US" sz="5100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Superfluid Helium - Signal Channels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D9EE5CF4-6D3A-7572-1C6B-F9AFE298A513}"/>
              </a:ext>
            </a:extLst>
          </p:cNvPr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7</a:t>
            </a: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E3B42E45-A47A-A018-6484-AF717AFB8FCE}"/>
              </a:ext>
            </a:extLst>
          </p:cNvPr>
          <p:cNvSpPr txBox="1"/>
          <p:nvPr/>
        </p:nvSpPr>
        <p:spPr>
          <a:xfrm>
            <a:off x="1161514" y="2455143"/>
            <a:ext cx="6404670" cy="13049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51"/>
              </a:lnSpc>
            </a:pP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Signal Channels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Can be </a:t>
            </a: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easily discriminated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Photon and phonons signal productions</a:t>
            </a:r>
          </a:p>
        </p:txBody>
      </p:sp>
      <p:sp>
        <p:nvSpPr>
          <p:cNvPr id="284" name="Oval 283">
            <a:extLst>
              <a:ext uri="{FF2B5EF4-FFF2-40B4-BE49-F238E27FC236}">
                <a16:creationId xmlns:a16="http://schemas.microsoft.com/office/drawing/2014/main" id="{D58E6A3B-B778-BE41-54FA-901281ED045D}"/>
              </a:ext>
            </a:extLst>
          </p:cNvPr>
          <p:cNvSpPr/>
          <p:nvPr/>
        </p:nvSpPr>
        <p:spPr>
          <a:xfrm>
            <a:off x="8498874" y="2220678"/>
            <a:ext cx="266396" cy="245773"/>
          </a:xfrm>
          <a:prstGeom prst="ellipse">
            <a:avLst/>
          </a:prstGeom>
          <a:solidFill>
            <a:srgbClr val="011EA9">
              <a:lumMod val="60000"/>
              <a:lumOff val="40000"/>
            </a:srgbClr>
          </a:solidFill>
          <a:ln w="12700" cap="flat" cmpd="sng" algn="ctr">
            <a:solidFill>
              <a:srgbClr val="011EA9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C6A9E31D-39A0-0DA9-9895-47814EA1BEE5}"/>
              </a:ext>
            </a:extLst>
          </p:cNvPr>
          <p:cNvGrpSpPr/>
          <p:nvPr/>
        </p:nvGrpSpPr>
        <p:grpSpPr>
          <a:xfrm>
            <a:off x="12041692" y="1705120"/>
            <a:ext cx="605050" cy="587719"/>
            <a:chOff x="8062267" y="2980639"/>
            <a:chExt cx="339815" cy="331778"/>
          </a:xfrm>
        </p:grpSpPr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9E089DAC-203C-6E59-CB4D-4E495214D9D1}"/>
                </a:ext>
              </a:extLst>
            </p:cNvPr>
            <p:cNvSpPr/>
            <p:nvPr/>
          </p:nvSpPr>
          <p:spPr>
            <a:xfrm>
              <a:off x="8062267" y="2980639"/>
              <a:ext cx="339815" cy="331778"/>
            </a:xfrm>
            <a:prstGeom prst="ellipse">
              <a:avLst/>
            </a:prstGeom>
            <a:noFill/>
            <a:ln w="12700" cap="flat" cmpd="sng" algn="ctr">
              <a:solidFill>
                <a:srgbClr val="D74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0291D8D7-6C7A-1168-DA03-518D3B50B77F}"/>
                </a:ext>
              </a:extLst>
            </p:cNvPr>
            <p:cNvSpPr/>
            <p:nvPr/>
          </p:nvSpPr>
          <p:spPr>
            <a:xfrm>
              <a:off x="8110330" y="3029768"/>
              <a:ext cx="250802" cy="238358"/>
            </a:xfrm>
            <a:prstGeom prst="ellipse">
              <a:avLst/>
            </a:prstGeom>
            <a:solidFill>
              <a:srgbClr val="D74FA9"/>
            </a:solidFill>
            <a:ln w="12700" cap="flat" cmpd="sng" algn="ctr">
              <a:solidFill>
                <a:srgbClr val="D74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42C426AB-4516-249E-8B12-223D9B918373}"/>
              </a:ext>
            </a:extLst>
          </p:cNvPr>
          <p:cNvGrpSpPr/>
          <p:nvPr/>
        </p:nvGrpSpPr>
        <p:grpSpPr>
          <a:xfrm>
            <a:off x="8929266" y="1717791"/>
            <a:ext cx="2991179" cy="842662"/>
            <a:chOff x="5333079" y="3785979"/>
            <a:chExt cx="1679939" cy="475698"/>
          </a:xfrm>
        </p:grpSpPr>
        <p:cxnSp>
          <p:nvCxnSpPr>
            <p:cNvPr id="325" name="Straight Arrow Connector 324">
              <a:extLst>
                <a:ext uri="{FF2B5EF4-FFF2-40B4-BE49-F238E27FC236}">
                  <a16:creationId xmlns:a16="http://schemas.microsoft.com/office/drawing/2014/main" id="{8C29C3C7-504B-19F0-1314-5050BFF099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60699" y="3938085"/>
              <a:ext cx="252319" cy="7681"/>
            </a:xfrm>
            <a:prstGeom prst="straightConnector1">
              <a:avLst/>
            </a:prstGeom>
            <a:noFill/>
            <a:ln w="19050" cap="flat" cmpd="sng" algn="ctr">
              <a:solidFill>
                <a:srgbClr val="0048A9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D3370746-95EC-DFA0-4C87-B7B604F549F9}"/>
                </a:ext>
              </a:extLst>
            </p:cNvPr>
            <p:cNvGrpSpPr/>
            <p:nvPr/>
          </p:nvGrpSpPr>
          <p:grpSpPr>
            <a:xfrm>
              <a:off x="5333079" y="3785979"/>
              <a:ext cx="1440737" cy="475698"/>
              <a:chOff x="5333079" y="3785979"/>
              <a:chExt cx="1440737" cy="475698"/>
            </a:xfrm>
          </p:grpSpPr>
          <p:sp>
            <p:nvSpPr>
              <p:cNvPr id="327" name="Freeform 326">
                <a:extLst>
                  <a:ext uri="{FF2B5EF4-FFF2-40B4-BE49-F238E27FC236}">
                    <a16:creationId xmlns:a16="http://schemas.microsoft.com/office/drawing/2014/main" id="{3EE4C047-0783-C469-E867-7B4BC66A451F}"/>
                  </a:ext>
                </a:extLst>
              </p:cNvPr>
              <p:cNvSpPr/>
              <p:nvPr/>
            </p:nvSpPr>
            <p:spPr>
              <a:xfrm>
                <a:off x="5333079" y="3839348"/>
                <a:ext cx="1440737" cy="388063"/>
              </a:xfrm>
              <a:custGeom>
                <a:avLst/>
                <a:gdLst>
                  <a:gd name="connsiteX0" fmla="*/ 0 w 1440737"/>
                  <a:gd name="connsiteY0" fmla="*/ 249788 h 388063"/>
                  <a:gd name="connsiteX1" fmla="*/ 263168 w 1440737"/>
                  <a:gd name="connsiteY1" fmla="*/ 111512 h 388063"/>
                  <a:gd name="connsiteX2" fmla="*/ 383602 w 1440737"/>
                  <a:gd name="connsiteY2" fmla="*/ 388063 h 388063"/>
                  <a:gd name="connsiteX3" fmla="*/ 468351 w 1440737"/>
                  <a:gd name="connsiteY3" fmla="*/ 0 h 388063"/>
                  <a:gd name="connsiteX4" fmla="*/ 566482 w 1440737"/>
                  <a:gd name="connsiteY4" fmla="*/ 191801 h 388063"/>
                  <a:gd name="connsiteX5" fmla="*/ 731520 w 1440737"/>
                  <a:gd name="connsiteY5" fmla="*/ 107052 h 388063"/>
                  <a:gd name="connsiteX6" fmla="*/ 1061596 w 1440737"/>
                  <a:gd name="connsiteY6" fmla="*/ 249788 h 388063"/>
                  <a:gd name="connsiteX7" fmla="*/ 1284620 w 1440737"/>
                  <a:gd name="connsiteY7" fmla="*/ 111512 h 388063"/>
                  <a:gd name="connsiteX8" fmla="*/ 1440737 w 1440737"/>
                  <a:gd name="connsiteY8" fmla="*/ 107052 h 388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737" h="388063">
                    <a:moveTo>
                      <a:pt x="0" y="249788"/>
                    </a:moveTo>
                    <a:lnTo>
                      <a:pt x="263168" y="111512"/>
                    </a:lnTo>
                    <a:lnTo>
                      <a:pt x="383602" y="388063"/>
                    </a:lnTo>
                    <a:lnTo>
                      <a:pt x="468351" y="0"/>
                    </a:lnTo>
                    <a:lnTo>
                      <a:pt x="566482" y="191801"/>
                    </a:lnTo>
                    <a:lnTo>
                      <a:pt x="731520" y="107052"/>
                    </a:lnTo>
                    <a:lnTo>
                      <a:pt x="1061596" y="249788"/>
                    </a:lnTo>
                    <a:lnTo>
                      <a:pt x="1284620" y="111512"/>
                    </a:lnTo>
                    <a:lnTo>
                      <a:pt x="1440737" y="107052"/>
                    </a:lnTo>
                  </a:path>
                </a:pathLst>
              </a:custGeom>
              <a:noFill/>
              <a:ln w="1905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8" name="Oval 327">
                <a:extLst>
                  <a:ext uri="{FF2B5EF4-FFF2-40B4-BE49-F238E27FC236}">
                    <a16:creationId xmlns:a16="http://schemas.microsoft.com/office/drawing/2014/main" id="{13E6B875-DA84-6F83-2E1C-6E6B6B5E7A9D}"/>
                  </a:ext>
                </a:extLst>
              </p:cNvPr>
              <p:cNvSpPr/>
              <p:nvPr/>
            </p:nvSpPr>
            <p:spPr>
              <a:xfrm>
                <a:off x="5556926" y="3916259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9" name="Oval 328">
                <a:extLst>
                  <a:ext uri="{FF2B5EF4-FFF2-40B4-BE49-F238E27FC236}">
                    <a16:creationId xmlns:a16="http://schemas.microsoft.com/office/drawing/2014/main" id="{0A549BB6-70E2-C5E7-9769-19499FFA52B7}"/>
                  </a:ext>
                </a:extLst>
              </p:cNvPr>
              <p:cNvSpPr/>
              <p:nvPr/>
            </p:nvSpPr>
            <p:spPr>
              <a:xfrm>
                <a:off x="5682555" y="4176297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0" name="Oval 329">
                <a:extLst>
                  <a:ext uri="{FF2B5EF4-FFF2-40B4-BE49-F238E27FC236}">
                    <a16:creationId xmlns:a16="http://schemas.microsoft.com/office/drawing/2014/main" id="{AA1F6589-4392-2684-A199-1DB890E33C41}"/>
                  </a:ext>
                </a:extLst>
              </p:cNvPr>
              <p:cNvSpPr/>
              <p:nvPr/>
            </p:nvSpPr>
            <p:spPr>
              <a:xfrm>
                <a:off x="5764699" y="3785979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1" name="Oval 330">
                <a:extLst>
                  <a:ext uri="{FF2B5EF4-FFF2-40B4-BE49-F238E27FC236}">
                    <a16:creationId xmlns:a16="http://schemas.microsoft.com/office/drawing/2014/main" id="{6AC39256-C039-F567-07FD-EB8C445DE5F6}"/>
                  </a:ext>
                </a:extLst>
              </p:cNvPr>
              <p:cNvSpPr/>
              <p:nvPr/>
            </p:nvSpPr>
            <p:spPr>
              <a:xfrm>
                <a:off x="5865564" y="3998990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2" name="Oval 331">
                <a:extLst>
                  <a:ext uri="{FF2B5EF4-FFF2-40B4-BE49-F238E27FC236}">
                    <a16:creationId xmlns:a16="http://schemas.microsoft.com/office/drawing/2014/main" id="{4A4C9E6C-FE45-EE5D-A5EA-FB261E02DFAE}"/>
                  </a:ext>
                </a:extLst>
              </p:cNvPr>
              <p:cNvSpPr/>
              <p:nvPr/>
            </p:nvSpPr>
            <p:spPr>
              <a:xfrm>
                <a:off x="6030710" y="3904308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3" name="Oval 332">
                <a:extLst>
                  <a:ext uri="{FF2B5EF4-FFF2-40B4-BE49-F238E27FC236}">
                    <a16:creationId xmlns:a16="http://schemas.microsoft.com/office/drawing/2014/main" id="{A8DB3A27-CED2-5B8F-27FC-072F802B27E2}"/>
                  </a:ext>
                </a:extLst>
              </p:cNvPr>
              <p:cNvSpPr/>
              <p:nvPr/>
            </p:nvSpPr>
            <p:spPr>
              <a:xfrm>
                <a:off x="6362279" y="4047681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4" name="Oval 333">
                <a:extLst>
                  <a:ext uri="{FF2B5EF4-FFF2-40B4-BE49-F238E27FC236}">
                    <a16:creationId xmlns:a16="http://schemas.microsoft.com/office/drawing/2014/main" id="{3826ACBB-02A4-165B-D2C5-F26292BA3E9F}"/>
                  </a:ext>
                </a:extLst>
              </p:cNvPr>
              <p:cNvSpPr/>
              <p:nvPr/>
            </p:nvSpPr>
            <p:spPr>
              <a:xfrm>
                <a:off x="6578158" y="3904943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8" name="TextBox 287">
            <a:extLst>
              <a:ext uri="{FF2B5EF4-FFF2-40B4-BE49-F238E27FC236}">
                <a16:creationId xmlns:a16="http://schemas.microsoft.com/office/drawing/2014/main" id="{EC068DBE-82B1-9D17-3A71-3EB3641DF0AE}"/>
              </a:ext>
            </a:extLst>
          </p:cNvPr>
          <p:cNvSpPr txBox="1"/>
          <p:nvPr/>
        </p:nvSpPr>
        <p:spPr>
          <a:xfrm>
            <a:off x="11452104" y="1206714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  <p:sp>
        <p:nvSpPr>
          <p:cNvPr id="289" name="Oval 288">
            <a:extLst>
              <a:ext uri="{FF2B5EF4-FFF2-40B4-BE49-F238E27FC236}">
                <a16:creationId xmlns:a16="http://schemas.microsoft.com/office/drawing/2014/main" id="{8B3C5928-BAA7-09F4-C3F8-2EAE422D3F4A}"/>
              </a:ext>
            </a:extLst>
          </p:cNvPr>
          <p:cNvSpPr/>
          <p:nvPr/>
        </p:nvSpPr>
        <p:spPr>
          <a:xfrm rot="2354629">
            <a:off x="6676852" y="2091200"/>
            <a:ext cx="605050" cy="587719"/>
          </a:xfrm>
          <a:prstGeom prst="ellipse">
            <a:avLst/>
          </a:prstGeom>
          <a:noFill/>
          <a:ln w="12700" cap="flat" cmpd="sng" algn="ctr">
            <a:solidFill>
              <a:srgbClr val="D74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0" name="Oval 289">
            <a:extLst>
              <a:ext uri="{FF2B5EF4-FFF2-40B4-BE49-F238E27FC236}">
                <a16:creationId xmlns:a16="http://schemas.microsoft.com/office/drawing/2014/main" id="{9E309847-E5D9-7118-0207-F9064538C7BD}"/>
              </a:ext>
            </a:extLst>
          </p:cNvPr>
          <p:cNvSpPr/>
          <p:nvPr/>
        </p:nvSpPr>
        <p:spPr>
          <a:xfrm rot="2354629">
            <a:off x="6761329" y="2179507"/>
            <a:ext cx="446560" cy="422233"/>
          </a:xfrm>
          <a:prstGeom prst="ellipse">
            <a:avLst/>
          </a:prstGeom>
          <a:solidFill>
            <a:srgbClr val="D74FA9"/>
          </a:solidFill>
          <a:ln w="12700" cap="flat" cmpd="sng" algn="ctr">
            <a:solidFill>
              <a:srgbClr val="D74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91" name="Straight Arrow Connector 290">
            <a:extLst>
              <a:ext uri="{FF2B5EF4-FFF2-40B4-BE49-F238E27FC236}">
                <a16:creationId xmlns:a16="http://schemas.microsoft.com/office/drawing/2014/main" id="{A2AB2DD4-B797-EB44-8216-9CE387B561A1}"/>
              </a:ext>
            </a:extLst>
          </p:cNvPr>
          <p:cNvCxnSpPr>
            <a:cxnSpLocks/>
          </p:cNvCxnSpPr>
          <p:nvPr/>
        </p:nvCxnSpPr>
        <p:spPr>
          <a:xfrm rot="760673">
            <a:off x="6134919" y="1804054"/>
            <a:ext cx="597723" cy="286393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2" name="Oval 291">
            <a:extLst>
              <a:ext uri="{FF2B5EF4-FFF2-40B4-BE49-F238E27FC236}">
                <a16:creationId xmlns:a16="http://schemas.microsoft.com/office/drawing/2014/main" id="{9E926962-5D62-C3E9-D449-3D87F1553F92}"/>
              </a:ext>
            </a:extLst>
          </p:cNvPr>
          <p:cNvSpPr/>
          <p:nvPr/>
        </p:nvSpPr>
        <p:spPr>
          <a:xfrm rot="760673">
            <a:off x="5985546" y="1548958"/>
            <a:ext cx="162087" cy="165929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94" name="Straight Arrow Connector 293">
            <a:extLst>
              <a:ext uri="{FF2B5EF4-FFF2-40B4-BE49-F238E27FC236}">
                <a16:creationId xmlns:a16="http://schemas.microsoft.com/office/drawing/2014/main" id="{606870AB-A974-817D-8AA6-E2D8C190B8DF}"/>
              </a:ext>
            </a:extLst>
          </p:cNvPr>
          <p:cNvCxnSpPr>
            <a:cxnSpLocks/>
          </p:cNvCxnSpPr>
          <p:nvPr/>
        </p:nvCxnSpPr>
        <p:spPr>
          <a:xfrm rot="760673" flipV="1">
            <a:off x="7458753" y="2329068"/>
            <a:ext cx="892367" cy="102270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5" name="TextBox 294">
            <a:extLst>
              <a:ext uri="{FF2B5EF4-FFF2-40B4-BE49-F238E27FC236}">
                <a16:creationId xmlns:a16="http://schemas.microsoft.com/office/drawing/2014/main" id="{102E792C-48B0-D88E-DF8A-5842E044EF68}"/>
              </a:ext>
            </a:extLst>
          </p:cNvPr>
          <p:cNvSpPr txBox="1"/>
          <p:nvPr/>
        </p:nvSpPr>
        <p:spPr>
          <a:xfrm>
            <a:off x="7251496" y="1692996"/>
            <a:ext cx="1890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48A9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Q</a:t>
            </a: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0048A9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uasiparticle</a:t>
            </a: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2FF85D6D-9ED9-652F-3BE5-6A0D48A90163}"/>
              </a:ext>
            </a:extLst>
          </p:cNvPr>
          <p:cNvSpPr txBox="1"/>
          <p:nvPr/>
        </p:nvSpPr>
        <p:spPr>
          <a:xfrm rot="760673">
            <a:off x="5943210" y="2722898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F04904-B3D6-CF62-1A13-DCB713D8F03C}"/>
              </a:ext>
            </a:extLst>
          </p:cNvPr>
          <p:cNvSpPr txBox="1"/>
          <p:nvPr/>
        </p:nvSpPr>
        <p:spPr>
          <a:xfrm>
            <a:off x="8468720" y="4595623"/>
            <a:ext cx="8942979" cy="187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3501"/>
              </a:lnSpc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Quantum Evaporation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Quasiparticle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produced after interaction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Release of a </a:t>
            </a: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4He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at the liquid surface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Signal production when hitting the TES</a:t>
            </a:r>
          </a:p>
        </p:txBody>
      </p:sp>
    </p:spTree>
    <p:extLst>
      <p:ext uri="{BB962C8B-B14F-4D97-AF65-F5344CB8AC3E}">
        <p14:creationId xmlns:p14="http://schemas.microsoft.com/office/powerpoint/2010/main" val="31100269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3CF32E2-2438-FE60-1F51-3AF022ABC3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E100F765-249A-E994-CFB0-C4B3CBAB62F4}"/>
              </a:ext>
            </a:extLst>
          </p:cNvPr>
          <p:cNvSpPr/>
          <p:nvPr/>
        </p:nvSpPr>
        <p:spPr>
          <a:xfrm>
            <a:off x="11475464" y="1983002"/>
            <a:ext cx="12417487" cy="11719004"/>
          </a:xfrm>
          <a:custGeom>
            <a:avLst/>
            <a:gdLst/>
            <a:ahLst/>
            <a:cxnLst/>
            <a:rect l="l" t="t" r="r" b="b"/>
            <a:pathLst>
              <a:path w="12417487" h="11719004">
                <a:moveTo>
                  <a:pt x="0" y="0"/>
                </a:moveTo>
                <a:lnTo>
                  <a:pt x="12417487" y="0"/>
                </a:lnTo>
                <a:lnTo>
                  <a:pt x="12417487" y="11719003"/>
                </a:lnTo>
                <a:lnTo>
                  <a:pt x="0" y="117190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4F57F2B1-79CC-4B49-516F-E118B6708C44}"/>
              </a:ext>
            </a:extLst>
          </p:cNvPr>
          <p:cNvSpPr/>
          <p:nvPr/>
        </p:nvSpPr>
        <p:spPr>
          <a:xfrm>
            <a:off x="-4223711" y="-5592533"/>
            <a:ext cx="13384182" cy="13598494"/>
          </a:xfrm>
          <a:custGeom>
            <a:avLst/>
            <a:gdLst/>
            <a:ahLst/>
            <a:cxnLst/>
            <a:rect l="l" t="t" r="r" b="b"/>
            <a:pathLst>
              <a:path w="13384182" h="13598494">
                <a:moveTo>
                  <a:pt x="0" y="0"/>
                </a:moveTo>
                <a:lnTo>
                  <a:pt x="13384183" y="0"/>
                </a:lnTo>
                <a:lnTo>
                  <a:pt x="13384183" y="13598494"/>
                </a:lnTo>
                <a:lnTo>
                  <a:pt x="0" y="135984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8182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262D86E0-4BB0-D0A1-8DEE-305B1AECC655}"/>
              </a:ext>
            </a:extLst>
          </p:cNvPr>
          <p:cNvSpPr txBox="1"/>
          <p:nvPr/>
        </p:nvSpPr>
        <p:spPr>
          <a:xfrm>
            <a:off x="1028700" y="430427"/>
            <a:ext cx="9829021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120"/>
              </a:lnSpc>
            </a:pPr>
            <a:r>
              <a:rPr lang="en-US" sz="5100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Superfluid Helium - Signal Channels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1FED7D3A-A9B6-0F4B-34A0-40E417D686BE}"/>
              </a:ext>
            </a:extLst>
          </p:cNvPr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7</a:t>
            </a: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81DC9C73-0A41-351F-B3A9-BBEA79F18C05}"/>
              </a:ext>
            </a:extLst>
          </p:cNvPr>
          <p:cNvSpPr txBox="1"/>
          <p:nvPr/>
        </p:nvSpPr>
        <p:spPr>
          <a:xfrm>
            <a:off x="1161514" y="2455143"/>
            <a:ext cx="6404670" cy="13049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51"/>
              </a:lnSpc>
            </a:pP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Signal Channels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Can be </a:t>
            </a: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easily discriminated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Photon and phonons signal productions</a:t>
            </a:r>
          </a:p>
        </p:txBody>
      </p:sp>
      <p:sp>
        <p:nvSpPr>
          <p:cNvPr id="284" name="Oval 283">
            <a:extLst>
              <a:ext uri="{FF2B5EF4-FFF2-40B4-BE49-F238E27FC236}">
                <a16:creationId xmlns:a16="http://schemas.microsoft.com/office/drawing/2014/main" id="{6CDF4A35-2625-1695-9709-CD70C746B44B}"/>
              </a:ext>
            </a:extLst>
          </p:cNvPr>
          <p:cNvSpPr/>
          <p:nvPr/>
        </p:nvSpPr>
        <p:spPr>
          <a:xfrm>
            <a:off x="8498874" y="2220678"/>
            <a:ext cx="266396" cy="245773"/>
          </a:xfrm>
          <a:prstGeom prst="ellipse">
            <a:avLst/>
          </a:prstGeom>
          <a:solidFill>
            <a:srgbClr val="011EA9">
              <a:lumMod val="60000"/>
              <a:lumOff val="40000"/>
            </a:srgbClr>
          </a:solidFill>
          <a:ln w="12700" cap="flat" cmpd="sng" algn="ctr">
            <a:solidFill>
              <a:srgbClr val="011EA9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AD096FEB-513C-283E-6151-440CEBF06F8A}"/>
              </a:ext>
            </a:extLst>
          </p:cNvPr>
          <p:cNvGrpSpPr/>
          <p:nvPr/>
        </p:nvGrpSpPr>
        <p:grpSpPr>
          <a:xfrm>
            <a:off x="12041692" y="1705120"/>
            <a:ext cx="605050" cy="587719"/>
            <a:chOff x="8062267" y="2980639"/>
            <a:chExt cx="339815" cy="331778"/>
          </a:xfrm>
        </p:grpSpPr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AF875D70-B686-08B1-CB7A-BB61A6755AD9}"/>
                </a:ext>
              </a:extLst>
            </p:cNvPr>
            <p:cNvSpPr/>
            <p:nvPr/>
          </p:nvSpPr>
          <p:spPr>
            <a:xfrm>
              <a:off x="8062267" y="2980639"/>
              <a:ext cx="339815" cy="331778"/>
            </a:xfrm>
            <a:prstGeom prst="ellipse">
              <a:avLst/>
            </a:prstGeom>
            <a:noFill/>
            <a:ln w="12700" cap="flat" cmpd="sng" algn="ctr">
              <a:solidFill>
                <a:srgbClr val="D74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45762A1A-B905-E1A8-2F52-D74AF55388A2}"/>
                </a:ext>
              </a:extLst>
            </p:cNvPr>
            <p:cNvSpPr/>
            <p:nvPr/>
          </p:nvSpPr>
          <p:spPr>
            <a:xfrm>
              <a:off x="8110330" y="3029768"/>
              <a:ext cx="250802" cy="238358"/>
            </a:xfrm>
            <a:prstGeom prst="ellipse">
              <a:avLst/>
            </a:prstGeom>
            <a:solidFill>
              <a:srgbClr val="D74FA9"/>
            </a:solidFill>
            <a:ln w="12700" cap="flat" cmpd="sng" algn="ctr">
              <a:solidFill>
                <a:srgbClr val="D74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6EC5D091-CCFD-4856-5523-F9F826EE5F4D}"/>
              </a:ext>
            </a:extLst>
          </p:cNvPr>
          <p:cNvGrpSpPr/>
          <p:nvPr/>
        </p:nvGrpSpPr>
        <p:grpSpPr>
          <a:xfrm>
            <a:off x="8929266" y="1717791"/>
            <a:ext cx="2991179" cy="842662"/>
            <a:chOff x="5333079" y="3785979"/>
            <a:chExt cx="1679939" cy="475698"/>
          </a:xfrm>
        </p:grpSpPr>
        <p:cxnSp>
          <p:nvCxnSpPr>
            <p:cNvPr id="325" name="Straight Arrow Connector 324">
              <a:extLst>
                <a:ext uri="{FF2B5EF4-FFF2-40B4-BE49-F238E27FC236}">
                  <a16:creationId xmlns:a16="http://schemas.microsoft.com/office/drawing/2014/main" id="{2AD0638D-B69B-9510-B375-89F4F92FC5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60699" y="3938085"/>
              <a:ext cx="252319" cy="7681"/>
            </a:xfrm>
            <a:prstGeom prst="straightConnector1">
              <a:avLst/>
            </a:prstGeom>
            <a:noFill/>
            <a:ln w="19050" cap="flat" cmpd="sng" algn="ctr">
              <a:solidFill>
                <a:srgbClr val="0048A9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89CD1A8B-0CDE-119E-4EF8-0E8F924F500D}"/>
                </a:ext>
              </a:extLst>
            </p:cNvPr>
            <p:cNvGrpSpPr/>
            <p:nvPr/>
          </p:nvGrpSpPr>
          <p:grpSpPr>
            <a:xfrm>
              <a:off x="5333079" y="3785979"/>
              <a:ext cx="1440737" cy="475698"/>
              <a:chOff x="5333079" y="3785979"/>
              <a:chExt cx="1440737" cy="475698"/>
            </a:xfrm>
          </p:grpSpPr>
          <p:sp>
            <p:nvSpPr>
              <p:cNvPr id="327" name="Freeform 326">
                <a:extLst>
                  <a:ext uri="{FF2B5EF4-FFF2-40B4-BE49-F238E27FC236}">
                    <a16:creationId xmlns:a16="http://schemas.microsoft.com/office/drawing/2014/main" id="{A974634A-97E0-7161-BB20-0646CA679CF2}"/>
                  </a:ext>
                </a:extLst>
              </p:cNvPr>
              <p:cNvSpPr/>
              <p:nvPr/>
            </p:nvSpPr>
            <p:spPr>
              <a:xfrm>
                <a:off x="5333079" y="3839348"/>
                <a:ext cx="1440737" cy="388063"/>
              </a:xfrm>
              <a:custGeom>
                <a:avLst/>
                <a:gdLst>
                  <a:gd name="connsiteX0" fmla="*/ 0 w 1440737"/>
                  <a:gd name="connsiteY0" fmla="*/ 249788 h 388063"/>
                  <a:gd name="connsiteX1" fmla="*/ 263168 w 1440737"/>
                  <a:gd name="connsiteY1" fmla="*/ 111512 h 388063"/>
                  <a:gd name="connsiteX2" fmla="*/ 383602 w 1440737"/>
                  <a:gd name="connsiteY2" fmla="*/ 388063 h 388063"/>
                  <a:gd name="connsiteX3" fmla="*/ 468351 w 1440737"/>
                  <a:gd name="connsiteY3" fmla="*/ 0 h 388063"/>
                  <a:gd name="connsiteX4" fmla="*/ 566482 w 1440737"/>
                  <a:gd name="connsiteY4" fmla="*/ 191801 h 388063"/>
                  <a:gd name="connsiteX5" fmla="*/ 731520 w 1440737"/>
                  <a:gd name="connsiteY5" fmla="*/ 107052 h 388063"/>
                  <a:gd name="connsiteX6" fmla="*/ 1061596 w 1440737"/>
                  <a:gd name="connsiteY6" fmla="*/ 249788 h 388063"/>
                  <a:gd name="connsiteX7" fmla="*/ 1284620 w 1440737"/>
                  <a:gd name="connsiteY7" fmla="*/ 111512 h 388063"/>
                  <a:gd name="connsiteX8" fmla="*/ 1440737 w 1440737"/>
                  <a:gd name="connsiteY8" fmla="*/ 107052 h 388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737" h="388063">
                    <a:moveTo>
                      <a:pt x="0" y="249788"/>
                    </a:moveTo>
                    <a:lnTo>
                      <a:pt x="263168" y="111512"/>
                    </a:lnTo>
                    <a:lnTo>
                      <a:pt x="383602" y="388063"/>
                    </a:lnTo>
                    <a:lnTo>
                      <a:pt x="468351" y="0"/>
                    </a:lnTo>
                    <a:lnTo>
                      <a:pt x="566482" y="191801"/>
                    </a:lnTo>
                    <a:lnTo>
                      <a:pt x="731520" y="107052"/>
                    </a:lnTo>
                    <a:lnTo>
                      <a:pt x="1061596" y="249788"/>
                    </a:lnTo>
                    <a:lnTo>
                      <a:pt x="1284620" y="111512"/>
                    </a:lnTo>
                    <a:lnTo>
                      <a:pt x="1440737" y="107052"/>
                    </a:lnTo>
                  </a:path>
                </a:pathLst>
              </a:custGeom>
              <a:noFill/>
              <a:ln w="1905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8" name="Oval 327">
                <a:extLst>
                  <a:ext uri="{FF2B5EF4-FFF2-40B4-BE49-F238E27FC236}">
                    <a16:creationId xmlns:a16="http://schemas.microsoft.com/office/drawing/2014/main" id="{33276249-7499-6F2D-E5DB-DC747555C170}"/>
                  </a:ext>
                </a:extLst>
              </p:cNvPr>
              <p:cNvSpPr/>
              <p:nvPr/>
            </p:nvSpPr>
            <p:spPr>
              <a:xfrm>
                <a:off x="5556926" y="3916259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9" name="Oval 328">
                <a:extLst>
                  <a:ext uri="{FF2B5EF4-FFF2-40B4-BE49-F238E27FC236}">
                    <a16:creationId xmlns:a16="http://schemas.microsoft.com/office/drawing/2014/main" id="{A890BE2F-2605-007A-E477-8BAE9201AC88}"/>
                  </a:ext>
                </a:extLst>
              </p:cNvPr>
              <p:cNvSpPr/>
              <p:nvPr/>
            </p:nvSpPr>
            <p:spPr>
              <a:xfrm>
                <a:off x="5682555" y="4176297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0" name="Oval 329">
                <a:extLst>
                  <a:ext uri="{FF2B5EF4-FFF2-40B4-BE49-F238E27FC236}">
                    <a16:creationId xmlns:a16="http://schemas.microsoft.com/office/drawing/2014/main" id="{846AB460-BFF8-AED9-1059-8B38553BF5E8}"/>
                  </a:ext>
                </a:extLst>
              </p:cNvPr>
              <p:cNvSpPr/>
              <p:nvPr/>
            </p:nvSpPr>
            <p:spPr>
              <a:xfrm>
                <a:off x="5764699" y="3785979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1" name="Oval 330">
                <a:extLst>
                  <a:ext uri="{FF2B5EF4-FFF2-40B4-BE49-F238E27FC236}">
                    <a16:creationId xmlns:a16="http://schemas.microsoft.com/office/drawing/2014/main" id="{AE508D50-0C22-AA2A-13FD-D07965D0CFB7}"/>
                  </a:ext>
                </a:extLst>
              </p:cNvPr>
              <p:cNvSpPr/>
              <p:nvPr/>
            </p:nvSpPr>
            <p:spPr>
              <a:xfrm>
                <a:off x="5865564" y="3998990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2" name="Oval 331">
                <a:extLst>
                  <a:ext uri="{FF2B5EF4-FFF2-40B4-BE49-F238E27FC236}">
                    <a16:creationId xmlns:a16="http://schemas.microsoft.com/office/drawing/2014/main" id="{31B3C747-FBDA-403D-DF78-6B4B82D18765}"/>
                  </a:ext>
                </a:extLst>
              </p:cNvPr>
              <p:cNvSpPr/>
              <p:nvPr/>
            </p:nvSpPr>
            <p:spPr>
              <a:xfrm>
                <a:off x="6030710" y="3904308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3" name="Oval 332">
                <a:extLst>
                  <a:ext uri="{FF2B5EF4-FFF2-40B4-BE49-F238E27FC236}">
                    <a16:creationId xmlns:a16="http://schemas.microsoft.com/office/drawing/2014/main" id="{47BCDC70-3F11-663D-67F7-7A2D393709C6}"/>
                  </a:ext>
                </a:extLst>
              </p:cNvPr>
              <p:cNvSpPr/>
              <p:nvPr/>
            </p:nvSpPr>
            <p:spPr>
              <a:xfrm>
                <a:off x="6362279" y="4047681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4" name="Oval 333">
                <a:extLst>
                  <a:ext uri="{FF2B5EF4-FFF2-40B4-BE49-F238E27FC236}">
                    <a16:creationId xmlns:a16="http://schemas.microsoft.com/office/drawing/2014/main" id="{825B7F99-659B-61CA-E641-77B965E1EED8}"/>
                  </a:ext>
                </a:extLst>
              </p:cNvPr>
              <p:cNvSpPr/>
              <p:nvPr/>
            </p:nvSpPr>
            <p:spPr>
              <a:xfrm>
                <a:off x="6578158" y="3904943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8" name="TextBox 287">
            <a:extLst>
              <a:ext uri="{FF2B5EF4-FFF2-40B4-BE49-F238E27FC236}">
                <a16:creationId xmlns:a16="http://schemas.microsoft.com/office/drawing/2014/main" id="{94F16EF4-D52A-2B1F-72DE-D6A81981B684}"/>
              </a:ext>
            </a:extLst>
          </p:cNvPr>
          <p:cNvSpPr txBox="1"/>
          <p:nvPr/>
        </p:nvSpPr>
        <p:spPr>
          <a:xfrm>
            <a:off x="11452104" y="1206714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  <p:sp>
        <p:nvSpPr>
          <p:cNvPr id="289" name="Oval 288">
            <a:extLst>
              <a:ext uri="{FF2B5EF4-FFF2-40B4-BE49-F238E27FC236}">
                <a16:creationId xmlns:a16="http://schemas.microsoft.com/office/drawing/2014/main" id="{A8FE4C63-89CB-BAF4-3AD3-B01BA716EEAF}"/>
              </a:ext>
            </a:extLst>
          </p:cNvPr>
          <p:cNvSpPr/>
          <p:nvPr/>
        </p:nvSpPr>
        <p:spPr>
          <a:xfrm rot="2354629">
            <a:off x="6676852" y="2091200"/>
            <a:ext cx="605050" cy="587719"/>
          </a:xfrm>
          <a:prstGeom prst="ellipse">
            <a:avLst/>
          </a:prstGeom>
          <a:noFill/>
          <a:ln w="12700" cap="flat" cmpd="sng" algn="ctr">
            <a:solidFill>
              <a:srgbClr val="D74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0" name="Oval 289">
            <a:extLst>
              <a:ext uri="{FF2B5EF4-FFF2-40B4-BE49-F238E27FC236}">
                <a16:creationId xmlns:a16="http://schemas.microsoft.com/office/drawing/2014/main" id="{8232507A-1B08-838F-C263-1E35E7377A29}"/>
              </a:ext>
            </a:extLst>
          </p:cNvPr>
          <p:cNvSpPr/>
          <p:nvPr/>
        </p:nvSpPr>
        <p:spPr>
          <a:xfrm rot="2354629">
            <a:off x="6761329" y="2179507"/>
            <a:ext cx="446560" cy="422233"/>
          </a:xfrm>
          <a:prstGeom prst="ellipse">
            <a:avLst/>
          </a:prstGeom>
          <a:solidFill>
            <a:srgbClr val="D74FA9"/>
          </a:solidFill>
          <a:ln w="12700" cap="flat" cmpd="sng" algn="ctr">
            <a:solidFill>
              <a:srgbClr val="D74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91" name="Straight Arrow Connector 290">
            <a:extLst>
              <a:ext uri="{FF2B5EF4-FFF2-40B4-BE49-F238E27FC236}">
                <a16:creationId xmlns:a16="http://schemas.microsoft.com/office/drawing/2014/main" id="{7468E10E-6DE7-92A7-922C-E2FDCCB1146A}"/>
              </a:ext>
            </a:extLst>
          </p:cNvPr>
          <p:cNvCxnSpPr>
            <a:cxnSpLocks/>
          </p:cNvCxnSpPr>
          <p:nvPr/>
        </p:nvCxnSpPr>
        <p:spPr>
          <a:xfrm rot="760673">
            <a:off x="6134919" y="1804054"/>
            <a:ext cx="597723" cy="286393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2" name="Oval 291">
            <a:extLst>
              <a:ext uri="{FF2B5EF4-FFF2-40B4-BE49-F238E27FC236}">
                <a16:creationId xmlns:a16="http://schemas.microsoft.com/office/drawing/2014/main" id="{6203E7F7-E738-41D4-6002-B143956C4A2E}"/>
              </a:ext>
            </a:extLst>
          </p:cNvPr>
          <p:cNvSpPr/>
          <p:nvPr/>
        </p:nvSpPr>
        <p:spPr>
          <a:xfrm rot="760673">
            <a:off x="5985546" y="1548958"/>
            <a:ext cx="162087" cy="165929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94" name="Straight Arrow Connector 293">
            <a:extLst>
              <a:ext uri="{FF2B5EF4-FFF2-40B4-BE49-F238E27FC236}">
                <a16:creationId xmlns:a16="http://schemas.microsoft.com/office/drawing/2014/main" id="{AC7BA7BE-5EDF-B0EF-C1AE-337578CBE70E}"/>
              </a:ext>
            </a:extLst>
          </p:cNvPr>
          <p:cNvCxnSpPr>
            <a:cxnSpLocks/>
          </p:cNvCxnSpPr>
          <p:nvPr/>
        </p:nvCxnSpPr>
        <p:spPr>
          <a:xfrm rot="760673" flipV="1">
            <a:off x="7458753" y="2329068"/>
            <a:ext cx="892367" cy="102270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5" name="TextBox 294">
            <a:extLst>
              <a:ext uri="{FF2B5EF4-FFF2-40B4-BE49-F238E27FC236}">
                <a16:creationId xmlns:a16="http://schemas.microsoft.com/office/drawing/2014/main" id="{504BD0DA-53B2-A259-8054-09E0458CF44A}"/>
              </a:ext>
            </a:extLst>
          </p:cNvPr>
          <p:cNvSpPr txBox="1"/>
          <p:nvPr/>
        </p:nvSpPr>
        <p:spPr>
          <a:xfrm>
            <a:off x="7251496" y="1692996"/>
            <a:ext cx="1890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48A9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Q</a:t>
            </a: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0048A9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uasiparticle</a:t>
            </a:r>
          </a:p>
        </p:txBody>
      </p:sp>
      <p:cxnSp>
        <p:nvCxnSpPr>
          <p:cNvPr id="303" name="Straight Arrow Connector 302">
            <a:extLst>
              <a:ext uri="{FF2B5EF4-FFF2-40B4-BE49-F238E27FC236}">
                <a16:creationId xmlns:a16="http://schemas.microsoft.com/office/drawing/2014/main" id="{71156C9D-ADB6-C36E-BA9F-5442D085D671}"/>
              </a:ext>
            </a:extLst>
          </p:cNvPr>
          <p:cNvCxnSpPr>
            <a:cxnSpLocks/>
          </p:cNvCxnSpPr>
          <p:nvPr/>
        </p:nvCxnSpPr>
        <p:spPr>
          <a:xfrm flipV="1">
            <a:off x="12974323" y="1987235"/>
            <a:ext cx="2251175" cy="36612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04" name="TextBox 303">
            <a:extLst>
              <a:ext uri="{FF2B5EF4-FFF2-40B4-BE49-F238E27FC236}">
                <a16:creationId xmlns:a16="http://schemas.microsoft.com/office/drawing/2014/main" id="{3C68DC6B-7ACF-F86A-8540-2C3C0A2FA47A}"/>
              </a:ext>
            </a:extLst>
          </p:cNvPr>
          <p:cNvSpPr txBox="1"/>
          <p:nvPr/>
        </p:nvSpPr>
        <p:spPr>
          <a:xfrm>
            <a:off x="15225498" y="1747117"/>
            <a:ext cx="3290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7A4AA9"/>
                </a:solidFill>
                <a:effectLst/>
                <a:uLnTx/>
                <a:uFillTx/>
              </a:rPr>
              <a:t>"Quantum evaporation”</a:t>
            </a:r>
            <a:endParaRPr kumimoji="0" lang="en-CH" sz="2000" b="1" i="0" u="none" strike="noStrike" kern="0" cap="none" spc="0" normalizeH="0" baseline="0" noProof="0" dirty="0">
              <a:ln>
                <a:noFill/>
              </a:ln>
              <a:solidFill>
                <a:srgbClr val="7A4AA9"/>
              </a:solidFill>
              <a:effectLst/>
              <a:uLnTx/>
              <a:uFillTx/>
            </a:endParaRP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45801879-CEC4-920A-7EB5-DBA84573699F}"/>
              </a:ext>
            </a:extLst>
          </p:cNvPr>
          <p:cNvSpPr txBox="1"/>
          <p:nvPr/>
        </p:nvSpPr>
        <p:spPr>
          <a:xfrm rot="760673">
            <a:off x="5943210" y="2722898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00D83B-4D40-26CC-9AB4-A8AF78F6C8BF}"/>
              </a:ext>
            </a:extLst>
          </p:cNvPr>
          <p:cNvSpPr txBox="1"/>
          <p:nvPr/>
        </p:nvSpPr>
        <p:spPr>
          <a:xfrm>
            <a:off x="8468720" y="4595623"/>
            <a:ext cx="8942979" cy="23205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3501"/>
              </a:lnSpc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Quantum Evaporation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Quasiparticle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produced after interaction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Release of a </a:t>
            </a: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4He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at the liquid surface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Signal production when hitting the TES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0.62 eV threshold</a:t>
            </a:r>
          </a:p>
        </p:txBody>
      </p:sp>
    </p:spTree>
    <p:extLst>
      <p:ext uri="{BB962C8B-B14F-4D97-AF65-F5344CB8AC3E}">
        <p14:creationId xmlns:p14="http://schemas.microsoft.com/office/powerpoint/2010/main" val="7200924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E85D68A-2FDA-F934-669D-A682D2A001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F37279EE-0EDD-0DF2-5C83-0F2667D4907B}"/>
              </a:ext>
            </a:extLst>
          </p:cNvPr>
          <p:cNvSpPr/>
          <p:nvPr/>
        </p:nvSpPr>
        <p:spPr>
          <a:xfrm>
            <a:off x="11475464" y="1983002"/>
            <a:ext cx="12417487" cy="11719004"/>
          </a:xfrm>
          <a:custGeom>
            <a:avLst/>
            <a:gdLst/>
            <a:ahLst/>
            <a:cxnLst/>
            <a:rect l="l" t="t" r="r" b="b"/>
            <a:pathLst>
              <a:path w="12417487" h="11719004">
                <a:moveTo>
                  <a:pt x="0" y="0"/>
                </a:moveTo>
                <a:lnTo>
                  <a:pt x="12417487" y="0"/>
                </a:lnTo>
                <a:lnTo>
                  <a:pt x="12417487" y="11719003"/>
                </a:lnTo>
                <a:lnTo>
                  <a:pt x="0" y="117190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3DED5E3C-2DAA-0FC5-AC9A-096F67E40E0E}"/>
              </a:ext>
            </a:extLst>
          </p:cNvPr>
          <p:cNvSpPr/>
          <p:nvPr/>
        </p:nvSpPr>
        <p:spPr>
          <a:xfrm>
            <a:off x="-4223711" y="-5592533"/>
            <a:ext cx="13384182" cy="13598494"/>
          </a:xfrm>
          <a:custGeom>
            <a:avLst/>
            <a:gdLst/>
            <a:ahLst/>
            <a:cxnLst/>
            <a:rect l="l" t="t" r="r" b="b"/>
            <a:pathLst>
              <a:path w="13384182" h="13598494">
                <a:moveTo>
                  <a:pt x="0" y="0"/>
                </a:moveTo>
                <a:lnTo>
                  <a:pt x="13384183" y="0"/>
                </a:lnTo>
                <a:lnTo>
                  <a:pt x="13384183" y="13598494"/>
                </a:lnTo>
                <a:lnTo>
                  <a:pt x="0" y="135984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8182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CA511C94-07B4-E749-843C-A042F48F3A30}"/>
              </a:ext>
            </a:extLst>
          </p:cNvPr>
          <p:cNvSpPr txBox="1"/>
          <p:nvPr/>
        </p:nvSpPr>
        <p:spPr>
          <a:xfrm>
            <a:off x="1028700" y="430427"/>
            <a:ext cx="9829021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120"/>
              </a:lnSpc>
            </a:pPr>
            <a:r>
              <a:rPr lang="en-US" sz="5100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Superfluid Helium - Signal Channels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C4C3A4D6-0451-C815-02DB-A887714A8BAF}"/>
              </a:ext>
            </a:extLst>
          </p:cNvPr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7</a:t>
            </a: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493B6B5C-29AF-CA45-02B9-81B6A38B9C8C}"/>
              </a:ext>
            </a:extLst>
          </p:cNvPr>
          <p:cNvSpPr txBox="1"/>
          <p:nvPr/>
        </p:nvSpPr>
        <p:spPr>
          <a:xfrm>
            <a:off x="1161514" y="2455143"/>
            <a:ext cx="6404670" cy="13049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51"/>
              </a:lnSpc>
            </a:pP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Signal Channels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Can be </a:t>
            </a: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easily discriminated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Photon and phonons signal productions</a:t>
            </a:r>
          </a:p>
        </p:txBody>
      </p:sp>
      <p:sp>
        <p:nvSpPr>
          <p:cNvPr id="284" name="Oval 283">
            <a:extLst>
              <a:ext uri="{FF2B5EF4-FFF2-40B4-BE49-F238E27FC236}">
                <a16:creationId xmlns:a16="http://schemas.microsoft.com/office/drawing/2014/main" id="{BE8DE5B2-AB65-2475-6923-B355255AB171}"/>
              </a:ext>
            </a:extLst>
          </p:cNvPr>
          <p:cNvSpPr/>
          <p:nvPr/>
        </p:nvSpPr>
        <p:spPr>
          <a:xfrm>
            <a:off x="8498874" y="2220678"/>
            <a:ext cx="266396" cy="245773"/>
          </a:xfrm>
          <a:prstGeom prst="ellipse">
            <a:avLst/>
          </a:prstGeom>
          <a:solidFill>
            <a:srgbClr val="011EA9">
              <a:lumMod val="60000"/>
              <a:lumOff val="40000"/>
            </a:srgbClr>
          </a:solidFill>
          <a:ln w="12700" cap="flat" cmpd="sng" algn="ctr">
            <a:solidFill>
              <a:srgbClr val="011EA9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87DCB6F9-421A-8350-DA3B-34F354DDD961}"/>
              </a:ext>
            </a:extLst>
          </p:cNvPr>
          <p:cNvGrpSpPr/>
          <p:nvPr/>
        </p:nvGrpSpPr>
        <p:grpSpPr>
          <a:xfrm>
            <a:off x="12041692" y="1705120"/>
            <a:ext cx="605050" cy="587719"/>
            <a:chOff x="8062267" y="2980639"/>
            <a:chExt cx="339815" cy="331778"/>
          </a:xfrm>
        </p:grpSpPr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BB342BD6-FCD3-5A68-27E4-D01CAC5DDB64}"/>
                </a:ext>
              </a:extLst>
            </p:cNvPr>
            <p:cNvSpPr/>
            <p:nvPr/>
          </p:nvSpPr>
          <p:spPr>
            <a:xfrm>
              <a:off x="8062267" y="2980639"/>
              <a:ext cx="339815" cy="331778"/>
            </a:xfrm>
            <a:prstGeom prst="ellipse">
              <a:avLst/>
            </a:prstGeom>
            <a:noFill/>
            <a:ln w="12700" cap="flat" cmpd="sng" algn="ctr">
              <a:solidFill>
                <a:srgbClr val="D74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A0F00A92-90A8-3ADD-35DD-985ACED3EE00}"/>
                </a:ext>
              </a:extLst>
            </p:cNvPr>
            <p:cNvSpPr/>
            <p:nvPr/>
          </p:nvSpPr>
          <p:spPr>
            <a:xfrm>
              <a:off x="8110330" y="3029768"/>
              <a:ext cx="250802" cy="238358"/>
            </a:xfrm>
            <a:prstGeom prst="ellipse">
              <a:avLst/>
            </a:prstGeom>
            <a:solidFill>
              <a:srgbClr val="D74FA9"/>
            </a:solidFill>
            <a:ln w="12700" cap="flat" cmpd="sng" algn="ctr">
              <a:solidFill>
                <a:srgbClr val="D74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87CE03C0-1A20-62D2-3B8D-7254FE144F53}"/>
              </a:ext>
            </a:extLst>
          </p:cNvPr>
          <p:cNvGrpSpPr/>
          <p:nvPr/>
        </p:nvGrpSpPr>
        <p:grpSpPr>
          <a:xfrm>
            <a:off x="8929266" y="1717791"/>
            <a:ext cx="2991179" cy="842662"/>
            <a:chOff x="5333079" y="3785979"/>
            <a:chExt cx="1679939" cy="475698"/>
          </a:xfrm>
        </p:grpSpPr>
        <p:cxnSp>
          <p:nvCxnSpPr>
            <p:cNvPr id="325" name="Straight Arrow Connector 324">
              <a:extLst>
                <a:ext uri="{FF2B5EF4-FFF2-40B4-BE49-F238E27FC236}">
                  <a16:creationId xmlns:a16="http://schemas.microsoft.com/office/drawing/2014/main" id="{F7CEED4B-3927-6821-D6D6-5250655440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60699" y="3938085"/>
              <a:ext cx="252319" cy="7681"/>
            </a:xfrm>
            <a:prstGeom prst="straightConnector1">
              <a:avLst/>
            </a:prstGeom>
            <a:noFill/>
            <a:ln w="19050" cap="flat" cmpd="sng" algn="ctr">
              <a:solidFill>
                <a:srgbClr val="0048A9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67C359DE-DA37-9EC6-A978-91319A744C71}"/>
                </a:ext>
              </a:extLst>
            </p:cNvPr>
            <p:cNvGrpSpPr/>
            <p:nvPr/>
          </p:nvGrpSpPr>
          <p:grpSpPr>
            <a:xfrm>
              <a:off x="5333079" y="3785979"/>
              <a:ext cx="1440737" cy="475698"/>
              <a:chOff x="5333079" y="3785979"/>
              <a:chExt cx="1440737" cy="475698"/>
            </a:xfrm>
          </p:grpSpPr>
          <p:sp>
            <p:nvSpPr>
              <p:cNvPr id="327" name="Freeform 326">
                <a:extLst>
                  <a:ext uri="{FF2B5EF4-FFF2-40B4-BE49-F238E27FC236}">
                    <a16:creationId xmlns:a16="http://schemas.microsoft.com/office/drawing/2014/main" id="{B311B809-F50F-D2DA-C0C1-32BB96A85443}"/>
                  </a:ext>
                </a:extLst>
              </p:cNvPr>
              <p:cNvSpPr/>
              <p:nvPr/>
            </p:nvSpPr>
            <p:spPr>
              <a:xfrm>
                <a:off x="5333079" y="3839348"/>
                <a:ext cx="1440737" cy="388063"/>
              </a:xfrm>
              <a:custGeom>
                <a:avLst/>
                <a:gdLst>
                  <a:gd name="connsiteX0" fmla="*/ 0 w 1440737"/>
                  <a:gd name="connsiteY0" fmla="*/ 249788 h 388063"/>
                  <a:gd name="connsiteX1" fmla="*/ 263168 w 1440737"/>
                  <a:gd name="connsiteY1" fmla="*/ 111512 h 388063"/>
                  <a:gd name="connsiteX2" fmla="*/ 383602 w 1440737"/>
                  <a:gd name="connsiteY2" fmla="*/ 388063 h 388063"/>
                  <a:gd name="connsiteX3" fmla="*/ 468351 w 1440737"/>
                  <a:gd name="connsiteY3" fmla="*/ 0 h 388063"/>
                  <a:gd name="connsiteX4" fmla="*/ 566482 w 1440737"/>
                  <a:gd name="connsiteY4" fmla="*/ 191801 h 388063"/>
                  <a:gd name="connsiteX5" fmla="*/ 731520 w 1440737"/>
                  <a:gd name="connsiteY5" fmla="*/ 107052 h 388063"/>
                  <a:gd name="connsiteX6" fmla="*/ 1061596 w 1440737"/>
                  <a:gd name="connsiteY6" fmla="*/ 249788 h 388063"/>
                  <a:gd name="connsiteX7" fmla="*/ 1284620 w 1440737"/>
                  <a:gd name="connsiteY7" fmla="*/ 111512 h 388063"/>
                  <a:gd name="connsiteX8" fmla="*/ 1440737 w 1440737"/>
                  <a:gd name="connsiteY8" fmla="*/ 107052 h 388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737" h="388063">
                    <a:moveTo>
                      <a:pt x="0" y="249788"/>
                    </a:moveTo>
                    <a:lnTo>
                      <a:pt x="263168" y="111512"/>
                    </a:lnTo>
                    <a:lnTo>
                      <a:pt x="383602" y="388063"/>
                    </a:lnTo>
                    <a:lnTo>
                      <a:pt x="468351" y="0"/>
                    </a:lnTo>
                    <a:lnTo>
                      <a:pt x="566482" y="191801"/>
                    </a:lnTo>
                    <a:lnTo>
                      <a:pt x="731520" y="107052"/>
                    </a:lnTo>
                    <a:lnTo>
                      <a:pt x="1061596" y="249788"/>
                    </a:lnTo>
                    <a:lnTo>
                      <a:pt x="1284620" y="111512"/>
                    </a:lnTo>
                    <a:lnTo>
                      <a:pt x="1440737" y="107052"/>
                    </a:lnTo>
                  </a:path>
                </a:pathLst>
              </a:custGeom>
              <a:noFill/>
              <a:ln w="1905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8" name="Oval 327">
                <a:extLst>
                  <a:ext uri="{FF2B5EF4-FFF2-40B4-BE49-F238E27FC236}">
                    <a16:creationId xmlns:a16="http://schemas.microsoft.com/office/drawing/2014/main" id="{0075AAFC-5E9F-CF00-BEF9-15F8C9A1949F}"/>
                  </a:ext>
                </a:extLst>
              </p:cNvPr>
              <p:cNvSpPr/>
              <p:nvPr/>
            </p:nvSpPr>
            <p:spPr>
              <a:xfrm>
                <a:off x="5556926" y="3916259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9" name="Oval 328">
                <a:extLst>
                  <a:ext uri="{FF2B5EF4-FFF2-40B4-BE49-F238E27FC236}">
                    <a16:creationId xmlns:a16="http://schemas.microsoft.com/office/drawing/2014/main" id="{3FF6E310-6038-46EE-7F50-307CCFDD943C}"/>
                  </a:ext>
                </a:extLst>
              </p:cNvPr>
              <p:cNvSpPr/>
              <p:nvPr/>
            </p:nvSpPr>
            <p:spPr>
              <a:xfrm>
                <a:off x="5682555" y="4176297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0" name="Oval 329">
                <a:extLst>
                  <a:ext uri="{FF2B5EF4-FFF2-40B4-BE49-F238E27FC236}">
                    <a16:creationId xmlns:a16="http://schemas.microsoft.com/office/drawing/2014/main" id="{133E1F56-4392-75A9-2AAD-82B13B740953}"/>
                  </a:ext>
                </a:extLst>
              </p:cNvPr>
              <p:cNvSpPr/>
              <p:nvPr/>
            </p:nvSpPr>
            <p:spPr>
              <a:xfrm>
                <a:off x="5764699" y="3785979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1" name="Oval 330">
                <a:extLst>
                  <a:ext uri="{FF2B5EF4-FFF2-40B4-BE49-F238E27FC236}">
                    <a16:creationId xmlns:a16="http://schemas.microsoft.com/office/drawing/2014/main" id="{F35D2F62-EB8C-E752-0DE9-DB328D80215D}"/>
                  </a:ext>
                </a:extLst>
              </p:cNvPr>
              <p:cNvSpPr/>
              <p:nvPr/>
            </p:nvSpPr>
            <p:spPr>
              <a:xfrm>
                <a:off x="5865564" y="3998990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2" name="Oval 331">
                <a:extLst>
                  <a:ext uri="{FF2B5EF4-FFF2-40B4-BE49-F238E27FC236}">
                    <a16:creationId xmlns:a16="http://schemas.microsoft.com/office/drawing/2014/main" id="{1A4F86AF-1ED1-58E5-5CF0-749FBE8BC501}"/>
                  </a:ext>
                </a:extLst>
              </p:cNvPr>
              <p:cNvSpPr/>
              <p:nvPr/>
            </p:nvSpPr>
            <p:spPr>
              <a:xfrm>
                <a:off x="6030710" y="3904308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3" name="Oval 332">
                <a:extLst>
                  <a:ext uri="{FF2B5EF4-FFF2-40B4-BE49-F238E27FC236}">
                    <a16:creationId xmlns:a16="http://schemas.microsoft.com/office/drawing/2014/main" id="{1E34F371-96D9-4818-925F-0CDB16DB8FE9}"/>
                  </a:ext>
                </a:extLst>
              </p:cNvPr>
              <p:cNvSpPr/>
              <p:nvPr/>
            </p:nvSpPr>
            <p:spPr>
              <a:xfrm>
                <a:off x="6362279" y="4047681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4" name="Oval 333">
                <a:extLst>
                  <a:ext uri="{FF2B5EF4-FFF2-40B4-BE49-F238E27FC236}">
                    <a16:creationId xmlns:a16="http://schemas.microsoft.com/office/drawing/2014/main" id="{0BDF7D4F-4714-E362-CDA8-7F45D0036BF5}"/>
                  </a:ext>
                </a:extLst>
              </p:cNvPr>
              <p:cNvSpPr/>
              <p:nvPr/>
            </p:nvSpPr>
            <p:spPr>
              <a:xfrm>
                <a:off x="6578158" y="3904943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F726A3BA-F17E-663B-8F72-2C6BDE759F58}"/>
              </a:ext>
            </a:extLst>
          </p:cNvPr>
          <p:cNvGrpSpPr/>
          <p:nvPr/>
        </p:nvGrpSpPr>
        <p:grpSpPr>
          <a:xfrm>
            <a:off x="8267752" y="2614825"/>
            <a:ext cx="1777414" cy="1183033"/>
            <a:chOff x="4974059" y="4675967"/>
            <a:chExt cx="998251" cy="667843"/>
          </a:xfrm>
        </p:grpSpPr>
        <p:grpSp>
          <p:nvGrpSpPr>
            <p:cNvPr id="319" name="Group 318">
              <a:extLst>
                <a:ext uri="{FF2B5EF4-FFF2-40B4-BE49-F238E27FC236}">
                  <a16:creationId xmlns:a16="http://schemas.microsoft.com/office/drawing/2014/main" id="{01598C32-F812-39F1-3017-308FEB9FC82F}"/>
                </a:ext>
              </a:extLst>
            </p:cNvPr>
            <p:cNvGrpSpPr/>
            <p:nvPr/>
          </p:nvGrpSpPr>
          <p:grpSpPr>
            <a:xfrm>
              <a:off x="5085741" y="4675967"/>
              <a:ext cx="774887" cy="396734"/>
              <a:chOff x="5081680" y="4675967"/>
              <a:chExt cx="774887" cy="396734"/>
            </a:xfrm>
          </p:grpSpPr>
          <p:sp>
            <p:nvSpPr>
              <p:cNvPr id="321" name="Oval 320">
                <a:extLst>
                  <a:ext uri="{FF2B5EF4-FFF2-40B4-BE49-F238E27FC236}">
                    <a16:creationId xmlns:a16="http://schemas.microsoft.com/office/drawing/2014/main" id="{4A3AE779-247A-7219-125D-2FA760F7B4C2}"/>
                  </a:ext>
                </a:extLst>
              </p:cNvPr>
              <p:cNvSpPr/>
              <p:nvPr/>
            </p:nvSpPr>
            <p:spPr>
              <a:xfrm>
                <a:off x="5081680" y="4675967"/>
                <a:ext cx="774887" cy="396734"/>
              </a:xfrm>
              <a:prstGeom prst="ellipse">
                <a:avLst/>
              </a:prstGeom>
              <a:noFill/>
              <a:ln w="12700" cap="flat" cmpd="sng" algn="ctr">
                <a:solidFill>
                  <a:srgbClr val="D74F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322" name="Group 321">
                <a:extLst>
                  <a:ext uri="{FF2B5EF4-FFF2-40B4-BE49-F238E27FC236}">
                    <a16:creationId xmlns:a16="http://schemas.microsoft.com/office/drawing/2014/main" id="{DC77E971-0FE4-2747-CCFE-4163A8D44EDF}"/>
                  </a:ext>
                </a:extLst>
              </p:cNvPr>
              <p:cNvGrpSpPr/>
              <p:nvPr/>
            </p:nvGrpSpPr>
            <p:grpSpPr>
              <a:xfrm>
                <a:off x="5180496" y="4755155"/>
                <a:ext cx="571516" cy="238358"/>
                <a:chOff x="5180496" y="4745470"/>
                <a:chExt cx="571516" cy="238358"/>
              </a:xfrm>
            </p:grpSpPr>
            <p:sp>
              <p:nvSpPr>
                <p:cNvPr id="323" name="Oval 322">
                  <a:extLst>
                    <a:ext uri="{FF2B5EF4-FFF2-40B4-BE49-F238E27FC236}">
                      <a16:creationId xmlns:a16="http://schemas.microsoft.com/office/drawing/2014/main" id="{2FB6E7C4-C54C-D8AB-682A-DB506FF01AF3}"/>
                    </a:ext>
                  </a:extLst>
                </p:cNvPr>
                <p:cNvSpPr/>
                <p:nvPr/>
              </p:nvSpPr>
              <p:spPr>
                <a:xfrm>
                  <a:off x="5180496" y="4745470"/>
                  <a:ext cx="250802" cy="238358"/>
                </a:xfrm>
                <a:prstGeom prst="ellipse">
                  <a:avLst/>
                </a:prstGeom>
                <a:solidFill>
                  <a:srgbClr val="D74FA9"/>
                </a:solidFill>
                <a:ln w="12700" cap="flat" cmpd="sng" algn="ctr">
                  <a:solidFill>
                    <a:srgbClr val="D74FA9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24" name="Oval 323">
                  <a:extLst>
                    <a:ext uri="{FF2B5EF4-FFF2-40B4-BE49-F238E27FC236}">
                      <a16:creationId xmlns:a16="http://schemas.microsoft.com/office/drawing/2014/main" id="{EF0C6588-7B68-FB98-FE2D-4A12D4C0D5AD}"/>
                    </a:ext>
                  </a:extLst>
                </p:cNvPr>
                <p:cNvSpPr/>
                <p:nvPr/>
              </p:nvSpPr>
              <p:spPr>
                <a:xfrm>
                  <a:off x="5501210" y="4745470"/>
                  <a:ext cx="250802" cy="238358"/>
                </a:xfrm>
                <a:prstGeom prst="ellipse">
                  <a:avLst/>
                </a:prstGeom>
                <a:solidFill>
                  <a:srgbClr val="D74FA9"/>
                </a:solidFill>
                <a:ln w="12700" cap="flat" cmpd="sng" algn="ctr">
                  <a:solidFill>
                    <a:srgbClr val="D74FA9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320" name="TextBox 319">
              <a:extLst>
                <a:ext uri="{FF2B5EF4-FFF2-40B4-BE49-F238E27FC236}">
                  <a16:creationId xmlns:a16="http://schemas.microsoft.com/office/drawing/2014/main" id="{75CD5604-5C65-48EC-8D61-67CC69F4E299}"/>
                </a:ext>
              </a:extLst>
            </p:cNvPr>
            <p:cNvSpPr txBox="1"/>
            <p:nvPr/>
          </p:nvSpPr>
          <p:spPr>
            <a:xfrm>
              <a:off x="4974059" y="5117941"/>
              <a:ext cx="998251" cy="225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D74FA9"/>
                  </a:solidFill>
                  <a:effectLst/>
                  <a:uLnTx/>
                  <a:uFillTx/>
                </a:rPr>
                <a:t>He</a:t>
              </a:r>
              <a:r>
                <a:rPr kumimoji="0" lang="en-CH" sz="2000" b="1" i="0" u="none" strike="noStrike" kern="0" cap="none" spc="0" normalizeH="0" baseline="-25000" noProof="0" dirty="0">
                  <a:ln>
                    <a:noFill/>
                  </a:ln>
                  <a:solidFill>
                    <a:srgbClr val="D74FA9"/>
                  </a:solidFill>
                  <a:effectLst/>
                  <a:uLnTx/>
                  <a:uFillTx/>
                </a:rPr>
                <a:t>2</a:t>
              </a:r>
              <a:r>
                <a:rPr kumimoji="0" lang="en-CH" sz="2000" b="1" i="0" u="none" strike="noStrike" kern="0" cap="none" spc="0" normalizeH="0" baseline="30000" noProof="0" dirty="0">
                  <a:ln>
                    <a:noFill/>
                  </a:ln>
                  <a:solidFill>
                    <a:srgbClr val="D74FA9"/>
                  </a:solidFill>
                  <a:effectLst/>
                  <a:uLnTx/>
                  <a:uFillTx/>
                </a:rPr>
                <a:t>*</a:t>
              </a:r>
              <a:endPara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88" name="TextBox 287">
            <a:extLst>
              <a:ext uri="{FF2B5EF4-FFF2-40B4-BE49-F238E27FC236}">
                <a16:creationId xmlns:a16="http://schemas.microsoft.com/office/drawing/2014/main" id="{132B6B37-1EE0-BB1E-9B24-89514337377F}"/>
              </a:ext>
            </a:extLst>
          </p:cNvPr>
          <p:cNvSpPr txBox="1"/>
          <p:nvPr/>
        </p:nvSpPr>
        <p:spPr>
          <a:xfrm>
            <a:off x="11452104" y="1206714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  <p:sp>
        <p:nvSpPr>
          <p:cNvPr id="289" name="Oval 288">
            <a:extLst>
              <a:ext uri="{FF2B5EF4-FFF2-40B4-BE49-F238E27FC236}">
                <a16:creationId xmlns:a16="http://schemas.microsoft.com/office/drawing/2014/main" id="{EB4251BF-5415-8300-2A73-056E89554DE5}"/>
              </a:ext>
            </a:extLst>
          </p:cNvPr>
          <p:cNvSpPr/>
          <p:nvPr/>
        </p:nvSpPr>
        <p:spPr>
          <a:xfrm rot="2354629">
            <a:off x="6676852" y="2091200"/>
            <a:ext cx="605050" cy="587719"/>
          </a:xfrm>
          <a:prstGeom prst="ellipse">
            <a:avLst/>
          </a:prstGeom>
          <a:noFill/>
          <a:ln w="12700" cap="flat" cmpd="sng" algn="ctr">
            <a:solidFill>
              <a:srgbClr val="D74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0" name="Oval 289">
            <a:extLst>
              <a:ext uri="{FF2B5EF4-FFF2-40B4-BE49-F238E27FC236}">
                <a16:creationId xmlns:a16="http://schemas.microsoft.com/office/drawing/2014/main" id="{C8588BD7-577D-45CB-E9DD-943162F18826}"/>
              </a:ext>
            </a:extLst>
          </p:cNvPr>
          <p:cNvSpPr/>
          <p:nvPr/>
        </p:nvSpPr>
        <p:spPr>
          <a:xfrm rot="2354629">
            <a:off x="6761329" y="2179507"/>
            <a:ext cx="446560" cy="422233"/>
          </a:xfrm>
          <a:prstGeom prst="ellipse">
            <a:avLst/>
          </a:prstGeom>
          <a:solidFill>
            <a:srgbClr val="D74FA9"/>
          </a:solidFill>
          <a:ln w="12700" cap="flat" cmpd="sng" algn="ctr">
            <a:solidFill>
              <a:srgbClr val="D74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91" name="Straight Arrow Connector 290">
            <a:extLst>
              <a:ext uri="{FF2B5EF4-FFF2-40B4-BE49-F238E27FC236}">
                <a16:creationId xmlns:a16="http://schemas.microsoft.com/office/drawing/2014/main" id="{C50A29E3-84BE-2512-9ACE-F890BAD75BE9}"/>
              </a:ext>
            </a:extLst>
          </p:cNvPr>
          <p:cNvCxnSpPr>
            <a:cxnSpLocks/>
          </p:cNvCxnSpPr>
          <p:nvPr/>
        </p:nvCxnSpPr>
        <p:spPr>
          <a:xfrm rot="760673">
            <a:off x="6134919" y="1804054"/>
            <a:ext cx="597723" cy="286393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2" name="Oval 291">
            <a:extLst>
              <a:ext uri="{FF2B5EF4-FFF2-40B4-BE49-F238E27FC236}">
                <a16:creationId xmlns:a16="http://schemas.microsoft.com/office/drawing/2014/main" id="{4B532403-BF6F-8533-F2EB-707793EBC2A2}"/>
              </a:ext>
            </a:extLst>
          </p:cNvPr>
          <p:cNvSpPr/>
          <p:nvPr/>
        </p:nvSpPr>
        <p:spPr>
          <a:xfrm rot="760673">
            <a:off x="5985546" y="1548958"/>
            <a:ext cx="162087" cy="165929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93" name="Straight Arrow Connector 292">
            <a:extLst>
              <a:ext uri="{FF2B5EF4-FFF2-40B4-BE49-F238E27FC236}">
                <a16:creationId xmlns:a16="http://schemas.microsoft.com/office/drawing/2014/main" id="{FCF3F611-DB95-E259-BAB3-59989AFDB752}"/>
              </a:ext>
            </a:extLst>
          </p:cNvPr>
          <p:cNvCxnSpPr>
            <a:cxnSpLocks/>
          </p:cNvCxnSpPr>
          <p:nvPr/>
        </p:nvCxnSpPr>
        <p:spPr>
          <a:xfrm rot="760673">
            <a:off x="7408109" y="2813712"/>
            <a:ext cx="892367" cy="102270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94" name="Straight Arrow Connector 293">
            <a:extLst>
              <a:ext uri="{FF2B5EF4-FFF2-40B4-BE49-F238E27FC236}">
                <a16:creationId xmlns:a16="http://schemas.microsoft.com/office/drawing/2014/main" id="{6957970D-54EB-3CB9-89F6-4F313D9227CC}"/>
              </a:ext>
            </a:extLst>
          </p:cNvPr>
          <p:cNvCxnSpPr>
            <a:cxnSpLocks/>
          </p:cNvCxnSpPr>
          <p:nvPr/>
        </p:nvCxnSpPr>
        <p:spPr>
          <a:xfrm rot="760673" flipV="1">
            <a:off x="7458753" y="2329068"/>
            <a:ext cx="892367" cy="102270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5" name="TextBox 294">
            <a:extLst>
              <a:ext uri="{FF2B5EF4-FFF2-40B4-BE49-F238E27FC236}">
                <a16:creationId xmlns:a16="http://schemas.microsoft.com/office/drawing/2014/main" id="{1AC4A1B0-76CA-82D3-4866-D7906F2B02ED}"/>
              </a:ext>
            </a:extLst>
          </p:cNvPr>
          <p:cNvSpPr txBox="1"/>
          <p:nvPr/>
        </p:nvSpPr>
        <p:spPr>
          <a:xfrm>
            <a:off x="7251496" y="1692996"/>
            <a:ext cx="1890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48A9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Q</a:t>
            </a: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0048A9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uasiparticle</a:t>
            </a:r>
          </a:p>
        </p:txBody>
      </p:sp>
      <p:cxnSp>
        <p:nvCxnSpPr>
          <p:cNvPr id="303" name="Straight Arrow Connector 302">
            <a:extLst>
              <a:ext uri="{FF2B5EF4-FFF2-40B4-BE49-F238E27FC236}">
                <a16:creationId xmlns:a16="http://schemas.microsoft.com/office/drawing/2014/main" id="{6445C523-D4BB-9325-A8B0-753378F1C7BC}"/>
              </a:ext>
            </a:extLst>
          </p:cNvPr>
          <p:cNvCxnSpPr>
            <a:cxnSpLocks/>
          </p:cNvCxnSpPr>
          <p:nvPr/>
        </p:nvCxnSpPr>
        <p:spPr>
          <a:xfrm flipV="1">
            <a:off x="12974323" y="1987235"/>
            <a:ext cx="2251175" cy="36612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04" name="TextBox 303">
            <a:extLst>
              <a:ext uri="{FF2B5EF4-FFF2-40B4-BE49-F238E27FC236}">
                <a16:creationId xmlns:a16="http://schemas.microsoft.com/office/drawing/2014/main" id="{D6CA0426-4615-F90D-B6BA-4E0452DF5E7A}"/>
              </a:ext>
            </a:extLst>
          </p:cNvPr>
          <p:cNvSpPr txBox="1"/>
          <p:nvPr/>
        </p:nvSpPr>
        <p:spPr>
          <a:xfrm>
            <a:off x="15225498" y="1747117"/>
            <a:ext cx="3290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7A4AA9"/>
                </a:solidFill>
                <a:effectLst/>
                <a:uLnTx/>
                <a:uFillTx/>
              </a:rPr>
              <a:t>"Quantum evaporation”</a:t>
            </a:r>
            <a:endParaRPr kumimoji="0" lang="en-CH" sz="2000" b="1" i="0" u="none" strike="noStrike" kern="0" cap="none" spc="0" normalizeH="0" baseline="0" noProof="0" dirty="0">
              <a:ln>
                <a:noFill/>
              </a:ln>
              <a:solidFill>
                <a:srgbClr val="7A4AA9"/>
              </a:solidFill>
              <a:effectLst/>
              <a:uLnTx/>
              <a:uFillTx/>
            </a:endParaRP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BFFDFEE8-1A2E-6CB0-E591-534861FAD819}"/>
              </a:ext>
            </a:extLst>
          </p:cNvPr>
          <p:cNvSpPr txBox="1"/>
          <p:nvPr/>
        </p:nvSpPr>
        <p:spPr>
          <a:xfrm rot="760673">
            <a:off x="5943210" y="2722898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75045A-0A81-BB1E-02C0-BCBEE063941E}"/>
              </a:ext>
            </a:extLst>
          </p:cNvPr>
          <p:cNvSpPr txBox="1"/>
          <p:nvPr/>
        </p:nvSpPr>
        <p:spPr>
          <a:xfrm>
            <a:off x="8468720" y="4595623"/>
            <a:ext cx="8942979" cy="23205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3501"/>
              </a:lnSpc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Quantum Evaporation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Quasiparticle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produced after interaction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Release of a </a:t>
            </a: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4He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at the liquid surface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Signal production when hitting the TES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0.62 eV threshold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74053F-767A-D01F-5897-67AD0F886406}"/>
              </a:ext>
            </a:extLst>
          </p:cNvPr>
          <p:cNvSpPr txBox="1"/>
          <p:nvPr/>
        </p:nvSpPr>
        <p:spPr>
          <a:xfrm>
            <a:off x="8499105" y="7277100"/>
            <a:ext cx="8305125" cy="973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3501"/>
              </a:lnSpc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Scintillation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Instable dimers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production after interaction</a:t>
            </a:r>
          </a:p>
        </p:txBody>
      </p:sp>
    </p:spTree>
    <p:extLst>
      <p:ext uri="{BB962C8B-B14F-4D97-AF65-F5344CB8AC3E}">
        <p14:creationId xmlns:p14="http://schemas.microsoft.com/office/powerpoint/2010/main" val="2700100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25D862-3997-4C82-6C78-5E2AE824D7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6BB503C5-8EA3-7343-BEB1-5ED4836D176C}"/>
              </a:ext>
            </a:extLst>
          </p:cNvPr>
          <p:cNvSpPr/>
          <p:nvPr/>
        </p:nvSpPr>
        <p:spPr>
          <a:xfrm>
            <a:off x="11405300" y="-9422466"/>
            <a:ext cx="17562161" cy="16493796"/>
          </a:xfrm>
          <a:custGeom>
            <a:avLst/>
            <a:gdLst/>
            <a:ahLst/>
            <a:cxnLst/>
            <a:rect l="l" t="t" r="r" b="b"/>
            <a:pathLst>
              <a:path w="17562161" h="16493796">
                <a:moveTo>
                  <a:pt x="0" y="0"/>
                </a:moveTo>
                <a:lnTo>
                  <a:pt x="17562161" y="0"/>
                </a:lnTo>
                <a:lnTo>
                  <a:pt x="17562161" y="16493796"/>
                </a:lnTo>
                <a:lnTo>
                  <a:pt x="0" y="164937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B7CB2C62-741D-7F4C-DB3A-5DB7EF631841}"/>
              </a:ext>
            </a:extLst>
          </p:cNvPr>
          <p:cNvSpPr/>
          <p:nvPr/>
        </p:nvSpPr>
        <p:spPr>
          <a:xfrm>
            <a:off x="-5561675" y="-2305129"/>
            <a:ext cx="17562161" cy="16493796"/>
          </a:xfrm>
          <a:custGeom>
            <a:avLst/>
            <a:gdLst/>
            <a:ahLst/>
            <a:cxnLst/>
            <a:rect l="l" t="t" r="r" b="b"/>
            <a:pathLst>
              <a:path w="17562161" h="16493796">
                <a:moveTo>
                  <a:pt x="0" y="0"/>
                </a:moveTo>
                <a:lnTo>
                  <a:pt x="17562161" y="0"/>
                </a:lnTo>
                <a:lnTo>
                  <a:pt x="17562161" y="16493796"/>
                </a:lnTo>
                <a:lnTo>
                  <a:pt x="0" y="164937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FDB697E8-CC89-A269-835A-E4E0D894928E}"/>
              </a:ext>
            </a:extLst>
          </p:cNvPr>
          <p:cNvGrpSpPr/>
          <p:nvPr/>
        </p:nvGrpSpPr>
        <p:grpSpPr>
          <a:xfrm>
            <a:off x="730264" y="4308664"/>
            <a:ext cx="16827471" cy="1610422"/>
            <a:chOff x="0" y="0"/>
            <a:chExt cx="4633706" cy="44345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2BEF6A45-6727-81E7-D222-A609FD4A70A0}"/>
                </a:ext>
              </a:extLst>
            </p:cNvPr>
            <p:cNvSpPr/>
            <p:nvPr/>
          </p:nvSpPr>
          <p:spPr>
            <a:xfrm>
              <a:off x="0" y="0"/>
              <a:ext cx="4633706" cy="443455"/>
            </a:xfrm>
            <a:custGeom>
              <a:avLst/>
              <a:gdLst/>
              <a:ahLst/>
              <a:cxnLst/>
              <a:rect l="l" t="t" r="r" b="b"/>
              <a:pathLst>
                <a:path w="4633706" h="443455">
                  <a:moveTo>
                    <a:pt x="273050" y="0"/>
                  </a:moveTo>
                  <a:lnTo>
                    <a:pt x="0" y="221727"/>
                  </a:lnTo>
                  <a:lnTo>
                    <a:pt x="273050" y="443455"/>
                  </a:lnTo>
                  <a:lnTo>
                    <a:pt x="273050" y="310105"/>
                  </a:lnTo>
                  <a:lnTo>
                    <a:pt x="4360656" y="310105"/>
                  </a:lnTo>
                  <a:lnTo>
                    <a:pt x="4360656" y="443455"/>
                  </a:lnTo>
                  <a:lnTo>
                    <a:pt x="4633706" y="221727"/>
                  </a:lnTo>
                  <a:lnTo>
                    <a:pt x="4360656" y="0"/>
                  </a:lnTo>
                  <a:lnTo>
                    <a:pt x="4360656" y="133350"/>
                  </a:lnTo>
                  <a:lnTo>
                    <a:pt x="273050" y="133350"/>
                  </a:lnTo>
                  <a:lnTo>
                    <a:pt x="273050" y="0"/>
                  </a:lnTo>
                  <a:close/>
                </a:path>
              </a:pathLst>
            </a:custGeom>
            <a:gradFill rotWithShape="1">
              <a:gsLst>
                <a:gs pos="0">
                  <a:srgbClr val="9865FF">
                    <a:alpha val="100000"/>
                  </a:srgbClr>
                </a:gs>
                <a:gs pos="100000">
                  <a:srgbClr val="FFAD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CH"/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1021A1AC-FE1D-EAC3-35D5-F6F389478C79}"/>
                </a:ext>
              </a:extLst>
            </p:cNvPr>
            <p:cNvSpPr txBox="1"/>
            <p:nvPr/>
          </p:nvSpPr>
          <p:spPr>
            <a:xfrm>
              <a:off x="101600" y="187325"/>
              <a:ext cx="4430506" cy="116430"/>
            </a:xfrm>
            <a:prstGeom prst="rect">
              <a:avLst/>
            </a:prstGeom>
          </p:spPr>
          <p:txBody>
            <a:bodyPr lIns="48588" tIns="48588" rIns="48588" bIns="48588" rtlCol="0" anchor="ctr"/>
            <a:lstStyle/>
            <a:p>
              <a:pPr algn="ctr">
                <a:lnSpc>
                  <a:spcPts val="1933"/>
                </a:lnSpc>
              </a:pPr>
              <a:endParaRPr/>
            </a:p>
          </p:txBody>
        </p:sp>
      </p:grpSp>
      <p:sp>
        <p:nvSpPr>
          <p:cNvPr id="7" name="AutoShape 7">
            <a:extLst>
              <a:ext uri="{FF2B5EF4-FFF2-40B4-BE49-F238E27FC236}">
                <a16:creationId xmlns:a16="http://schemas.microsoft.com/office/drawing/2014/main" id="{7D4A1335-A596-AB4D-D859-56C41D656190}"/>
              </a:ext>
            </a:extLst>
          </p:cNvPr>
          <p:cNvSpPr/>
          <p:nvPr/>
        </p:nvSpPr>
        <p:spPr>
          <a:xfrm flipH="1" flipV="1">
            <a:off x="2172769" y="4612386"/>
            <a:ext cx="0" cy="985754"/>
          </a:xfrm>
          <a:prstGeom prst="line">
            <a:avLst/>
          </a:prstGeom>
          <a:ln w="57150" cap="flat">
            <a:solidFill>
              <a:srgbClr val="000000"/>
            </a:solidFill>
            <a:prstDash val="solid"/>
            <a:headEnd type="diamond" w="lg" len="lg"/>
            <a:tailEnd type="diamond" w="lg" len="lg"/>
          </a:ln>
        </p:spPr>
        <p:txBody>
          <a:bodyPr/>
          <a:lstStyle/>
          <a:p>
            <a:endParaRPr lang="en-CH"/>
          </a:p>
        </p:txBody>
      </p:sp>
      <p:sp>
        <p:nvSpPr>
          <p:cNvPr id="8" name="AutoShape 8">
            <a:extLst>
              <a:ext uri="{FF2B5EF4-FFF2-40B4-BE49-F238E27FC236}">
                <a16:creationId xmlns:a16="http://schemas.microsoft.com/office/drawing/2014/main" id="{B6E52B54-7327-5407-C1B0-33E01B3FB25D}"/>
              </a:ext>
            </a:extLst>
          </p:cNvPr>
          <p:cNvSpPr/>
          <p:nvPr/>
        </p:nvSpPr>
        <p:spPr>
          <a:xfrm flipH="1" flipV="1">
            <a:off x="5706723" y="4612386"/>
            <a:ext cx="0" cy="985754"/>
          </a:xfrm>
          <a:prstGeom prst="line">
            <a:avLst/>
          </a:prstGeom>
          <a:ln w="57150" cap="flat">
            <a:solidFill>
              <a:srgbClr val="000000"/>
            </a:solidFill>
            <a:prstDash val="solid"/>
            <a:headEnd type="diamond" w="lg" len="lg"/>
            <a:tailEnd type="diamond" w="lg" len="lg"/>
          </a:ln>
        </p:spPr>
        <p:txBody>
          <a:bodyPr/>
          <a:lstStyle/>
          <a:p>
            <a:endParaRPr lang="en-CH"/>
          </a:p>
        </p:txBody>
      </p:sp>
      <p:sp>
        <p:nvSpPr>
          <p:cNvPr id="9" name="AutoShape 9">
            <a:extLst>
              <a:ext uri="{FF2B5EF4-FFF2-40B4-BE49-F238E27FC236}">
                <a16:creationId xmlns:a16="http://schemas.microsoft.com/office/drawing/2014/main" id="{F3DA8C07-793D-2ADC-6206-2E9964B7B5F8}"/>
              </a:ext>
            </a:extLst>
          </p:cNvPr>
          <p:cNvSpPr/>
          <p:nvPr/>
        </p:nvSpPr>
        <p:spPr>
          <a:xfrm flipH="1" flipV="1">
            <a:off x="7678091" y="4612386"/>
            <a:ext cx="0" cy="985754"/>
          </a:xfrm>
          <a:prstGeom prst="line">
            <a:avLst/>
          </a:prstGeom>
          <a:ln w="57150" cap="flat">
            <a:solidFill>
              <a:srgbClr val="000000"/>
            </a:solidFill>
            <a:prstDash val="solid"/>
            <a:headEnd type="diamond" w="lg" len="lg"/>
            <a:tailEnd type="diamond" w="lg" len="lg"/>
          </a:ln>
        </p:spPr>
        <p:txBody>
          <a:bodyPr/>
          <a:lstStyle/>
          <a:p>
            <a:endParaRPr lang="en-CH"/>
          </a:p>
        </p:txBody>
      </p:sp>
      <p:sp>
        <p:nvSpPr>
          <p:cNvPr id="10" name="AutoShape 10">
            <a:extLst>
              <a:ext uri="{FF2B5EF4-FFF2-40B4-BE49-F238E27FC236}">
                <a16:creationId xmlns:a16="http://schemas.microsoft.com/office/drawing/2014/main" id="{F02293A9-63D9-E208-08C2-658E5EFC6D40}"/>
              </a:ext>
            </a:extLst>
          </p:cNvPr>
          <p:cNvSpPr/>
          <p:nvPr/>
        </p:nvSpPr>
        <p:spPr>
          <a:xfrm flipV="1">
            <a:off x="9864932" y="4612386"/>
            <a:ext cx="0" cy="985754"/>
          </a:xfrm>
          <a:prstGeom prst="line">
            <a:avLst/>
          </a:prstGeom>
          <a:ln w="57150" cap="flat">
            <a:solidFill>
              <a:srgbClr val="000000"/>
            </a:solidFill>
            <a:prstDash val="solid"/>
            <a:headEnd type="diamond" w="lg" len="lg"/>
            <a:tailEnd type="diamond" w="lg" len="lg"/>
          </a:ln>
        </p:spPr>
        <p:txBody>
          <a:bodyPr/>
          <a:lstStyle/>
          <a:p>
            <a:endParaRPr lang="en-CH"/>
          </a:p>
        </p:txBody>
      </p:sp>
      <p:sp>
        <p:nvSpPr>
          <p:cNvPr id="11" name="AutoShape 11">
            <a:extLst>
              <a:ext uri="{FF2B5EF4-FFF2-40B4-BE49-F238E27FC236}">
                <a16:creationId xmlns:a16="http://schemas.microsoft.com/office/drawing/2014/main" id="{98791541-4541-263E-1255-35290BA1559E}"/>
              </a:ext>
            </a:extLst>
          </p:cNvPr>
          <p:cNvSpPr/>
          <p:nvPr/>
        </p:nvSpPr>
        <p:spPr>
          <a:xfrm flipV="1">
            <a:off x="11656833" y="4629609"/>
            <a:ext cx="0" cy="985754"/>
          </a:xfrm>
          <a:prstGeom prst="line">
            <a:avLst/>
          </a:prstGeom>
          <a:ln w="57150" cap="flat">
            <a:solidFill>
              <a:srgbClr val="000000"/>
            </a:solidFill>
            <a:prstDash val="solid"/>
            <a:headEnd type="diamond" w="lg" len="lg"/>
            <a:tailEnd type="diamond" w="lg" len="lg"/>
          </a:ln>
        </p:spPr>
        <p:txBody>
          <a:bodyPr/>
          <a:lstStyle/>
          <a:p>
            <a:endParaRPr lang="en-CH"/>
          </a:p>
        </p:txBody>
      </p:sp>
      <p:sp>
        <p:nvSpPr>
          <p:cNvPr id="12" name="AutoShape 12">
            <a:extLst>
              <a:ext uri="{FF2B5EF4-FFF2-40B4-BE49-F238E27FC236}">
                <a16:creationId xmlns:a16="http://schemas.microsoft.com/office/drawing/2014/main" id="{9778EB43-8FF3-D8EA-944A-B7563B120C67}"/>
              </a:ext>
            </a:extLst>
          </p:cNvPr>
          <p:cNvSpPr/>
          <p:nvPr/>
        </p:nvSpPr>
        <p:spPr>
          <a:xfrm flipH="1" flipV="1">
            <a:off x="16150714" y="4629609"/>
            <a:ext cx="0" cy="985754"/>
          </a:xfrm>
          <a:prstGeom prst="line">
            <a:avLst/>
          </a:prstGeom>
          <a:ln w="57150" cap="flat">
            <a:solidFill>
              <a:srgbClr val="000000"/>
            </a:solidFill>
            <a:prstDash val="solid"/>
            <a:headEnd type="diamond" w="lg" len="lg"/>
            <a:tailEnd type="diamond" w="lg" len="lg"/>
          </a:ln>
        </p:spPr>
        <p:txBody>
          <a:bodyPr/>
          <a:lstStyle/>
          <a:p>
            <a:endParaRPr lang="en-CH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8338EFE9-8CED-F74D-9FA5-6E14D3AEAAFC}"/>
              </a:ext>
            </a:extLst>
          </p:cNvPr>
          <p:cNvSpPr/>
          <p:nvPr/>
        </p:nvSpPr>
        <p:spPr>
          <a:xfrm>
            <a:off x="2031120" y="5679135"/>
            <a:ext cx="3700976" cy="637201"/>
          </a:xfrm>
          <a:custGeom>
            <a:avLst/>
            <a:gdLst/>
            <a:ahLst/>
            <a:cxnLst/>
            <a:rect l="l" t="t" r="r" b="b"/>
            <a:pathLst>
              <a:path w="833995" h="143384">
                <a:moveTo>
                  <a:pt x="71692" y="0"/>
                </a:moveTo>
                <a:lnTo>
                  <a:pt x="762303" y="0"/>
                </a:lnTo>
                <a:cubicBezTo>
                  <a:pt x="801898" y="0"/>
                  <a:pt x="833995" y="32098"/>
                  <a:pt x="833995" y="71692"/>
                </a:cubicBezTo>
                <a:lnTo>
                  <a:pt x="833995" y="71692"/>
                </a:lnTo>
                <a:cubicBezTo>
                  <a:pt x="833995" y="90706"/>
                  <a:pt x="826442" y="108941"/>
                  <a:pt x="812997" y="122386"/>
                </a:cubicBezTo>
                <a:cubicBezTo>
                  <a:pt x="799552" y="135831"/>
                  <a:pt x="781317" y="143384"/>
                  <a:pt x="762303" y="143384"/>
                </a:cubicBezTo>
                <a:lnTo>
                  <a:pt x="71692" y="143384"/>
                </a:lnTo>
                <a:cubicBezTo>
                  <a:pt x="52678" y="143384"/>
                  <a:pt x="34443" y="135831"/>
                  <a:pt x="20998" y="122386"/>
                </a:cubicBezTo>
                <a:cubicBezTo>
                  <a:pt x="7553" y="108941"/>
                  <a:pt x="0" y="90706"/>
                  <a:pt x="0" y="71692"/>
                </a:cubicBezTo>
                <a:lnTo>
                  <a:pt x="0" y="71692"/>
                </a:lnTo>
                <a:cubicBezTo>
                  <a:pt x="0" y="52678"/>
                  <a:pt x="7553" y="34443"/>
                  <a:pt x="20998" y="20998"/>
                </a:cubicBezTo>
                <a:cubicBezTo>
                  <a:pt x="34443" y="7553"/>
                  <a:pt x="52678" y="0"/>
                  <a:pt x="71692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 cap="rnd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en-CH"/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id="{81677F9C-ED0A-8CF8-57BB-023A5058FB02}"/>
              </a:ext>
            </a:extLst>
          </p:cNvPr>
          <p:cNvSpPr txBox="1"/>
          <p:nvPr/>
        </p:nvSpPr>
        <p:spPr>
          <a:xfrm>
            <a:off x="2031120" y="5794204"/>
            <a:ext cx="3671998" cy="424944"/>
          </a:xfrm>
          <a:prstGeom prst="rect">
            <a:avLst/>
          </a:prstGeom>
        </p:spPr>
        <p:txBody>
          <a:bodyPr lIns="48588" tIns="48588" rIns="48588" bIns="48588" rtlCol="0" anchor="ctr"/>
          <a:lstStyle/>
          <a:p>
            <a:pPr algn="ctr">
              <a:lnSpc>
                <a:spcPts val="1933"/>
              </a:lnSpc>
            </a:pPr>
            <a:r>
              <a:rPr lang="en-US" sz="2101" dirty="0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"Ultralight" DM</a:t>
            </a:r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6FDA57B8-AF18-69EE-328F-78E72F4F927B}"/>
              </a:ext>
            </a:extLst>
          </p:cNvPr>
          <p:cNvSpPr/>
          <p:nvPr/>
        </p:nvSpPr>
        <p:spPr>
          <a:xfrm>
            <a:off x="5801677" y="5679135"/>
            <a:ext cx="1831759" cy="636287"/>
          </a:xfrm>
          <a:custGeom>
            <a:avLst/>
            <a:gdLst/>
            <a:ahLst/>
            <a:cxnLst/>
            <a:rect l="l" t="t" r="r" b="b"/>
            <a:pathLst>
              <a:path w="412777" h="143384">
                <a:moveTo>
                  <a:pt x="71692" y="0"/>
                </a:moveTo>
                <a:lnTo>
                  <a:pt x="341085" y="0"/>
                </a:lnTo>
                <a:cubicBezTo>
                  <a:pt x="360099" y="0"/>
                  <a:pt x="378334" y="7553"/>
                  <a:pt x="391779" y="20998"/>
                </a:cubicBezTo>
                <a:cubicBezTo>
                  <a:pt x="405224" y="34443"/>
                  <a:pt x="412777" y="52678"/>
                  <a:pt x="412777" y="71692"/>
                </a:cubicBezTo>
                <a:lnTo>
                  <a:pt x="412777" y="71692"/>
                </a:lnTo>
                <a:cubicBezTo>
                  <a:pt x="412777" y="111286"/>
                  <a:pt x="380680" y="143384"/>
                  <a:pt x="341085" y="143384"/>
                </a:cubicBezTo>
                <a:lnTo>
                  <a:pt x="71692" y="143384"/>
                </a:lnTo>
                <a:cubicBezTo>
                  <a:pt x="52678" y="143384"/>
                  <a:pt x="34443" y="135831"/>
                  <a:pt x="20998" y="122386"/>
                </a:cubicBezTo>
                <a:cubicBezTo>
                  <a:pt x="7553" y="108941"/>
                  <a:pt x="0" y="90706"/>
                  <a:pt x="0" y="71692"/>
                </a:cubicBezTo>
                <a:lnTo>
                  <a:pt x="0" y="71692"/>
                </a:lnTo>
                <a:cubicBezTo>
                  <a:pt x="0" y="52678"/>
                  <a:pt x="7553" y="34443"/>
                  <a:pt x="20998" y="20998"/>
                </a:cubicBezTo>
                <a:cubicBezTo>
                  <a:pt x="34443" y="7553"/>
                  <a:pt x="52678" y="0"/>
                  <a:pt x="71692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47625" cap="rnd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en-CH"/>
          </a:p>
        </p:txBody>
      </p:sp>
      <p:sp>
        <p:nvSpPr>
          <p:cNvPr id="18" name="TextBox 18">
            <a:extLst>
              <a:ext uri="{FF2B5EF4-FFF2-40B4-BE49-F238E27FC236}">
                <a16:creationId xmlns:a16="http://schemas.microsoft.com/office/drawing/2014/main" id="{4C456462-FBA0-6363-D675-2675D2CED99C}"/>
              </a:ext>
            </a:extLst>
          </p:cNvPr>
          <p:cNvSpPr txBox="1"/>
          <p:nvPr/>
        </p:nvSpPr>
        <p:spPr>
          <a:xfrm>
            <a:off x="5801677" y="5794204"/>
            <a:ext cx="1831759" cy="424944"/>
          </a:xfrm>
          <a:prstGeom prst="rect">
            <a:avLst/>
          </a:prstGeom>
        </p:spPr>
        <p:txBody>
          <a:bodyPr lIns="48588" tIns="48588" rIns="48588" bIns="48588" rtlCol="0" anchor="ctr"/>
          <a:lstStyle/>
          <a:p>
            <a:pPr algn="ctr">
              <a:lnSpc>
                <a:spcPts val="1933"/>
              </a:lnSpc>
            </a:pPr>
            <a:r>
              <a:rPr lang="en-US" sz="2101" b="1" dirty="0">
                <a:solidFill>
                  <a:srgbClr val="000000"/>
                </a:solidFill>
                <a:latin typeface="TT Drugs Bold"/>
                <a:ea typeface="TT Drugs Bold"/>
                <a:cs typeface="TT Drugs Bold"/>
                <a:sym typeface="TT Drugs Bold"/>
              </a:rPr>
              <a:t>"Light" DM</a:t>
            </a:r>
          </a:p>
        </p:txBody>
      </p:sp>
      <p:sp>
        <p:nvSpPr>
          <p:cNvPr id="20" name="Freeform 20">
            <a:extLst>
              <a:ext uri="{FF2B5EF4-FFF2-40B4-BE49-F238E27FC236}">
                <a16:creationId xmlns:a16="http://schemas.microsoft.com/office/drawing/2014/main" id="{7299ABBF-CF41-0247-294E-159A6B6AF678}"/>
              </a:ext>
            </a:extLst>
          </p:cNvPr>
          <p:cNvSpPr/>
          <p:nvPr/>
        </p:nvSpPr>
        <p:spPr>
          <a:xfrm>
            <a:off x="7662011" y="5679135"/>
            <a:ext cx="2200063" cy="636287"/>
          </a:xfrm>
          <a:custGeom>
            <a:avLst/>
            <a:gdLst/>
            <a:ahLst/>
            <a:cxnLst/>
            <a:rect l="l" t="t" r="r" b="b"/>
            <a:pathLst>
              <a:path w="495773" h="143384">
                <a:moveTo>
                  <a:pt x="71692" y="0"/>
                </a:moveTo>
                <a:lnTo>
                  <a:pt x="424081" y="0"/>
                </a:lnTo>
                <a:cubicBezTo>
                  <a:pt x="463675" y="0"/>
                  <a:pt x="495773" y="32098"/>
                  <a:pt x="495773" y="71692"/>
                </a:cubicBezTo>
                <a:lnTo>
                  <a:pt x="495773" y="71692"/>
                </a:lnTo>
                <a:cubicBezTo>
                  <a:pt x="495773" y="90706"/>
                  <a:pt x="488219" y="108941"/>
                  <a:pt x="474775" y="122386"/>
                </a:cubicBezTo>
                <a:cubicBezTo>
                  <a:pt x="461330" y="135831"/>
                  <a:pt x="443095" y="143384"/>
                  <a:pt x="424081" y="143384"/>
                </a:cubicBezTo>
                <a:lnTo>
                  <a:pt x="71692" y="143384"/>
                </a:lnTo>
                <a:cubicBezTo>
                  <a:pt x="52678" y="143384"/>
                  <a:pt x="34443" y="135831"/>
                  <a:pt x="20998" y="122386"/>
                </a:cubicBezTo>
                <a:cubicBezTo>
                  <a:pt x="7553" y="108941"/>
                  <a:pt x="0" y="90706"/>
                  <a:pt x="0" y="71692"/>
                </a:cubicBezTo>
                <a:lnTo>
                  <a:pt x="0" y="71692"/>
                </a:lnTo>
                <a:cubicBezTo>
                  <a:pt x="0" y="52678"/>
                  <a:pt x="7553" y="34443"/>
                  <a:pt x="20998" y="20998"/>
                </a:cubicBezTo>
                <a:cubicBezTo>
                  <a:pt x="34443" y="7553"/>
                  <a:pt x="52678" y="0"/>
                  <a:pt x="71692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 cap="rnd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en-CH"/>
          </a:p>
        </p:txBody>
      </p:sp>
      <p:sp>
        <p:nvSpPr>
          <p:cNvPr id="21" name="TextBox 21">
            <a:extLst>
              <a:ext uri="{FF2B5EF4-FFF2-40B4-BE49-F238E27FC236}">
                <a16:creationId xmlns:a16="http://schemas.microsoft.com/office/drawing/2014/main" id="{605F451B-D8DA-C702-D658-F697B0A57DD0}"/>
              </a:ext>
            </a:extLst>
          </p:cNvPr>
          <p:cNvSpPr txBox="1"/>
          <p:nvPr/>
        </p:nvSpPr>
        <p:spPr>
          <a:xfrm>
            <a:off x="7662011" y="5794204"/>
            <a:ext cx="2200063" cy="424944"/>
          </a:xfrm>
          <a:prstGeom prst="rect">
            <a:avLst/>
          </a:prstGeom>
        </p:spPr>
        <p:txBody>
          <a:bodyPr lIns="48588" tIns="48588" rIns="48588" bIns="48588" rtlCol="0" anchor="ctr"/>
          <a:lstStyle/>
          <a:p>
            <a:pPr algn="ctr">
              <a:lnSpc>
                <a:spcPts val="1933"/>
              </a:lnSpc>
            </a:pPr>
            <a:r>
              <a:rPr lang="en-US" sz="2101" dirty="0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WIMPs</a:t>
            </a:r>
          </a:p>
        </p:txBody>
      </p:sp>
      <p:sp>
        <p:nvSpPr>
          <p:cNvPr id="23" name="Freeform 23">
            <a:extLst>
              <a:ext uri="{FF2B5EF4-FFF2-40B4-BE49-F238E27FC236}">
                <a16:creationId xmlns:a16="http://schemas.microsoft.com/office/drawing/2014/main" id="{56FE1438-8BCF-4789-2D0C-3C089F5FDF90}"/>
              </a:ext>
            </a:extLst>
          </p:cNvPr>
          <p:cNvSpPr/>
          <p:nvPr/>
        </p:nvSpPr>
        <p:spPr>
          <a:xfrm>
            <a:off x="9887349" y="5679135"/>
            <a:ext cx="4226274" cy="636287"/>
          </a:xfrm>
          <a:custGeom>
            <a:avLst/>
            <a:gdLst/>
            <a:ahLst/>
            <a:cxnLst/>
            <a:rect l="l" t="t" r="r" b="b"/>
            <a:pathLst>
              <a:path w="952369" h="143384">
                <a:moveTo>
                  <a:pt x="71692" y="0"/>
                </a:moveTo>
                <a:lnTo>
                  <a:pt x="880677" y="0"/>
                </a:lnTo>
                <a:cubicBezTo>
                  <a:pt x="920271" y="0"/>
                  <a:pt x="952369" y="32098"/>
                  <a:pt x="952369" y="71692"/>
                </a:cubicBezTo>
                <a:lnTo>
                  <a:pt x="952369" y="71692"/>
                </a:lnTo>
                <a:cubicBezTo>
                  <a:pt x="952369" y="90706"/>
                  <a:pt x="944815" y="108941"/>
                  <a:pt x="931370" y="122386"/>
                </a:cubicBezTo>
                <a:cubicBezTo>
                  <a:pt x="917926" y="135831"/>
                  <a:pt x="899690" y="143384"/>
                  <a:pt x="880677" y="143384"/>
                </a:cubicBezTo>
                <a:lnTo>
                  <a:pt x="71692" y="143384"/>
                </a:lnTo>
                <a:cubicBezTo>
                  <a:pt x="52678" y="143384"/>
                  <a:pt x="34443" y="135831"/>
                  <a:pt x="20998" y="122386"/>
                </a:cubicBezTo>
                <a:cubicBezTo>
                  <a:pt x="7553" y="108941"/>
                  <a:pt x="0" y="90706"/>
                  <a:pt x="0" y="71692"/>
                </a:cubicBezTo>
                <a:lnTo>
                  <a:pt x="0" y="71692"/>
                </a:lnTo>
                <a:cubicBezTo>
                  <a:pt x="0" y="52678"/>
                  <a:pt x="7553" y="34443"/>
                  <a:pt x="20998" y="20998"/>
                </a:cubicBezTo>
                <a:cubicBezTo>
                  <a:pt x="34443" y="7553"/>
                  <a:pt x="52678" y="0"/>
                  <a:pt x="71692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 cap="rnd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en-CH"/>
          </a:p>
        </p:txBody>
      </p:sp>
      <p:sp>
        <p:nvSpPr>
          <p:cNvPr id="24" name="TextBox 24">
            <a:extLst>
              <a:ext uri="{FF2B5EF4-FFF2-40B4-BE49-F238E27FC236}">
                <a16:creationId xmlns:a16="http://schemas.microsoft.com/office/drawing/2014/main" id="{94595580-546B-5B88-FFA0-C43DEF2BAD16}"/>
              </a:ext>
            </a:extLst>
          </p:cNvPr>
          <p:cNvSpPr txBox="1"/>
          <p:nvPr/>
        </p:nvSpPr>
        <p:spPr>
          <a:xfrm>
            <a:off x="9887349" y="5794204"/>
            <a:ext cx="4226274" cy="424944"/>
          </a:xfrm>
          <a:prstGeom prst="rect">
            <a:avLst/>
          </a:prstGeom>
        </p:spPr>
        <p:txBody>
          <a:bodyPr lIns="48588" tIns="48588" rIns="48588" bIns="48588" rtlCol="0" anchor="ctr"/>
          <a:lstStyle/>
          <a:p>
            <a:pPr algn="ctr">
              <a:lnSpc>
                <a:spcPts val="1933"/>
              </a:lnSpc>
            </a:pPr>
            <a:r>
              <a:rPr lang="en-US" sz="2101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Composite DM</a:t>
            </a:r>
          </a:p>
        </p:txBody>
      </p:sp>
      <p:sp>
        <p:nvSpPr>
          <p:cNvPr id="26" name="Freeform 26">
            <a:extLst>
              <a:ext uri="{FF2B5EF4-FFF2-40B4-BE49-F238E27FC236}">
                <a16:creationId xmlns:a16="http://schemas.microsoft.com/office/drawing/2014/main" id="{7F144C31-C3E8-5C5C-CD46-19C28E9C2E2A}"/>
              </a:ext>
            </a:extLst>
          </p:cNvPr>
          <p:cNvSpPr/>
          <p:nvPr/>
        </p:nvSpPr>
        <p:spPr>
          <a:xfrm>
            <a:off x="12943681" y="6356087"/>
            <a:ext cx="3517119" cy="636287"/>
          </a:xfrm>
          <a:custGeom>
            <a:avLst/>
            <a:gdLst/>
            <a:ahLst/>
            <a:cxnLst/>
            <a:rect l="l" t="t" r="r" b="b"/>
            <a:pathLst>
              <a:path w="792564" h="143384">
                <a:moveTo>
                  <a:pt x="71692" y="0"/>
                </a:moveTo>
                <a:lnTo>
                  <a:pt x="720872" y="0"/>
                </a:lnTo>
                <a:cubicBezTo>
                  <a:pt x="739886" y="0"/>
                  <a:pt x="758121" y="7553"/>
                  <a:pt x="771566" y="20998"/>
                </a:cubicBezTo>
                <a:cubicBezTo>
                  <a:pt x="785011" y="34443"/>
                  <a:pt x="792564" y="52678"/>
                  <a:pt x="792564" y="71692"/>
                </a:cubicBezTo>
                <a:lnTo>
                  <a:pt x="792564" y="71692"/>
                </a:lnTo>
                <a:cubicBezTo>
                  <a:pt x="792564" y="111286"/>
                  <a:pt x="760467" y="143384"/>
                  <a:pt x="720872" y="143384"/>
                </a:cubicBezTo>
                <a:lnTo>
                  <a:pt x="71692" y="143384"/>
                </a:lnTo>
                <a:cubicBezTo>
                  <a:pt x="52678" y="143384"/>
                  <a:pt x="34443" y="135831"/>
                  <a:pt x="20998" y="122386"/>
                </a:cubicBezTo>
                <a:cubicBezTo>
                  <a:pt x="7553" y="108941"/>
                  <a:pt x="0" y="90706"/>
                  <a:pt x="0" y="71692"/>
                </a:cubicBezTo>
                <a:lnTo>
                  <a:pt x="0" y="71692"/>
                </a:lnTo>
                <a:cubicBezTo>
                  <a:pt x="0" y="52678"/>
                  <a:pt x="7553" y="34443"/>
                  <a:pt x="20998" y="20998"/>
                </a:cubicBezTo>
                <a:cubicBezTo>
                  <a:pt x="34443" y="7553"/>
                  <a:pt x="52678" y="0"/>
                  <a:pt x="71692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 cap="rnd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en-CH"/>
          </a:p>
        </p:txBody>
      </p:sp>
      <p:sp>
        <p:nvSpPr>
          <p:cNvPr id="27" name="TextBox 27">
            <a:extLst>
              <a:ext uri="{FF2B5EF4-FFF2-40B4-BE49-F238E27FC236}">
                <a16:creationId xmlns:a16="http://schemas.microsoft.com/office/drawing/2014/main" id="{A78DCAFC-685A-A665-100B-07885C5D4744}"/>
              </a:ext>
            </a:extLst>
          </p:cNvPr>
          <p:cNvSpPr txBox="1"/>
          <p:nvPr/>
        </p:nvSpPr>
        <p:spPr>
          <a:xfrm>
            <a:off x="12943681" y="6471156"/>
            <a:ext cx="3517119" cy="424944"/>
          </a:xfrm>
          <a:prstGeom prst="rect">
            <a:avLst/>
          </a:prstGeom>
        </p:spPr>
        <p:txBody>
          <a:bodyPr lIns="48588" tIns="48588" rIns="48588" bIns="48588" rtlCol="0" anchor="ctr"/>
          <a:lstStyle/>
          <a:p>
            <a:pPr algn="ctr">
              <a:lnSpc>
                <a:spcPts val="1933"/>
              </a:lnSpc>
            </a:pPr>
            <a:r>
              <a:rPr lang="en-US" sz="2101" dirty="0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Primordial black holes</a:t>
            </a:r>
          </a:p>
        </p:txBody>
      </p:sp>
      <p:sp>
        <p:nvSpPr>
          <p:cNvPr id="29" name="Freeform 29">
            <a:extLst>
              <a:ext uri="{FF2B5EF4-FFF2-40B4-BE49-F238E27FC236}">
                <a16:creationId xmlns:a16="http://schemas.microsoft.com/office/drawing/2014/main" id="{77DCF4F4-C9E5-0991-8A40-41E6E76B8B50}"/>
              </a:ext>
            </a:extLst>
          </p:cNvPr>
          <p:cNvSpPr/>
          <p:nvPr/>
        </p:nvSpPr>
        <p:spPr>
          <a:xfrm>
            <a:off x="3881608" y="6356087"/>
            <a:ext cx="1508080" cy="636287"/>
          </a:xfrm>
          <a:custGeom>
            <a:avLst/>
            <a:gdLst/>
            <a:ahLst/>
            <a:cxnLst/>
            <a:rect l="l" t="t" r="r" b="b"/>
            <a:pathLst>
              <a:path w="339838" h="143384">
                <a:moveTo>
                  <a:pt x="71692" y="0"/>
                </a:moveTo>
                <a:lnTo>
                  <a:pt x="268146" y="0"/>
                </a:lnTo>
                <a:cubicBezTo>
                  <a:pt x="287160" y="0"/>
                  <a:pt x="305395" y="7553"/>
                  <a:pt x="318840" y="20998"/>
                </a:cubicBezTo>
                <a:cubicBezTo>
                  <a:pt x="332285" y="34443"/>
                  <a:pt x="339838" y="52678"/>
                  <a:pt x="339838" y="71692"/>
                </a:cubicBezTo>
                <a:lnTo>
                  <a:pt x="339838" y="71692"/>
                </a:lnTo>
                <a:cubicBezTo>
                  <a:pt x="339838" y="111286"/>
                  <a:pt x="307740" y="143384"/>
                  <a:pt x="268146" y="143384"/>
                </a:cubicBezTo>
                <a:lnTo>
                  <a:pt x="71692" y="143384"/>
                </a:lnTo>
                <a:cubicBezTo>
                  <a:pt x="52678" y="143384"/>
                  <a:pt x="34443" y="135831"/>
                  <a:pt x="20998" y="122386"/>
                </a:cubicBezTo>
                <a:cubicBezTo>
                  <a:pt x="7553" y="108941"/>
                  <a:pt x="0" y="90706"/>
                  <a:pt x="0" y="71692"/>
                </a:cubicBezTo>
                <a:lnTo>
                  <a:pt x="0" y="71692"/>
                </a:lnTo>
                <a:cubicBezTo>
                  <a:pt x="0" y="52678"/>
                  <a:pt x="7553" y="34443"/>
                  <a:pt x="20998" y="20998"/>
                </a:cubicBezTo>
                <a:cubicBezTo>
                  <a:pt x="34443" y="7553"/>
                  <a:pt x="52678" y="0"/>
                  <a:pt x="71692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 cap="rnd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en-CH"/>
          </a:p>
        </p:txBody>
      </p:sp>
      <p:sp>
        <p:nvSpPr>
          <p:cNvPr id="30" name="TextBox 30">
            <a:extLst>
              <a:ext uri="{FF2B5EF4-FFF2-40B4-BE49-F238E27FC236}">
                <a16:creationId xmlns:a16="http://schemas.microsoft.com/office/drawing/2014/main" id="{E971FCB1-752A-CC19-4152-F2EED2D269D0}"/>
              </a:ext>
            </a:extLst>
          </p:cNvPr>
          <p:cNvSpPr txBox="1"/>
          <p:nvPr/>
        </p:nvSpPr>
        <p:spPr>
          <a:xfrm>
            <a:off x="3881608" y="6471156"/>
            <a:ext cx="1508080" cy="424944"/>
          </a:xfrm>
          <a:prstGeom prst="rect">
            <a:avLst/>
          </a:prstGeom>
        </p:spPr>
        <p:txBody>
          <a:bodyPr lIns="48588" tIns="48588" rIns="48588" bIns="48588" rtlCol="0" anchor="ctr"/>
          <a:lstStyle/>
          <a:p>
            <a:pPr algn="ctr">
              <a:lnSpc>
                <a:spcPts val="1933"/>
              </a:lnSpc>
            </a:pPr>
            <a:r>
              <a:rPr lang="en-US" sz="2101" dirty="0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QCD axion</a:t>
            </a:r>
          </a:p>
        </p:txBody>
      </p:sp>
      <p:sp>
        <p:nvSpPr>
          <p:cNvPr id="31" name="AutoShape 31">
            <a:extLst>
              <a:ext uri="{FF2B5EF4-FFF2-40B4-BE49-F238E27FC236}">
                <a16:creationId xmlns:a16="http://schemas.microsoft.com/office/drawing/2014/main" id="{B1FCD018-300E-32AE-B504-CF623CCDF1ED}"/>
              </a:ext>
            </a:extLst>
          </p:cNvPr>
          <p:cNvSpPr/>
          <p:nvPr/>
        </p:nvSpPr>
        <p:spPr>
          <a:xfrm flipV="1">
            <a:off x="10807698" y="4635683"/>
            <a:ext cx="0" cy="985754"/>
          </a:xfrm>
          <a:prstGeom prst="line">
            <a:avLst/>
          </a:prstGeom>
          <a:ln w="38100" cap="flat">
            <a:solidFill>
              <a:srgbClr val="000000"/>
            </a:solidFill>
            <a:prstDash val="sysDash"/>
            <a:headEnd type="none" w="sm" len="sm"/>
            <a:tailEnd type="none" w="sm" len="sm"/>
          </a:ln>
        </p:spPr>
        <p:txBody>
          <a:bodyPr/>
          <a:lstStyle/>
          <a:p>
            <a:endParaRPr lang="en-CH"/>
          </a:p>
        </p:txBody>
      </p:sp>
      <p:sp>
        <p:nvSpPr>
          <p:cNvPr id="32" name="TextBox 32">
            <a:extLst>
              <a:ext uri="{FF2B5EF4-FFF2-40B4-BE49-F238E27FC236}">
                <a16:creationId xmlns:a16="http://schemas.microsoft.com/office/drawing/2014/main" id="{4380760A-1A13-25E1-FE23-625C4813F206}"/>
              </a:ext>
            </a:extLst>
          </p:cNvPr>
          <p:cNvSpPr txBox="1"/>
          <p:nvPr/>
        </p:nvSpPr>
        <p:spPr>
          <a:xfrm>
            <a:off x="3712371" y="736809"/>
            <a:ext cx="10863257" cy="1228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600"/>
              </a:lnSpc>
              <a:spcBef>
                <a:spcPct val="0"/>
              </a:spcBef>
            </a:pPr>
            <a:r>
              <a:rPr lang="en-US" sz="8000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Introduction</a:t>
            </a:r>
          </a:p>
        </p:txBody>
      </p:sp>
      <p:sp>
        <p:nvSpPr>
          <p:cNvPr id="33" name="TextBox 33">
            <a:extLst>
              <a:ext uri="{FF2B5EF4-FFF2-40B4-BE49-F238E27FC236}">
                <a16:creationId xmlns:a16="http://schemas.microsoft.com/office/drawing/2014/main" id="{52C103F7-B564-CEA4-1B2F-175435C05399}"/>
              </a:ext>
            </a:extLst>
          </p:cNvPr>
          <p:cNvSpPr txBox="1"/>
          <p:nvPr/>
        </p:nvSpPr>
        <p:spPr>
          <a:xfrm>
            <a:off x="1494075" y="2035296"/>
            <a:ext cx="15299850" cy="6038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99"/>
              </a:lnSpc>
            </a:pPr>
            <a:r>
              <a:rPr lang="en-US" sz="3399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Dark matter candidates</a:t>
            </a:r>
          </a:p>
        </p:txBody>
      </p:sp>
      <p:sp>
        <p:nvSpPr>
          <p:cNvPr id="34" name="TextBox 34">
            <a:extLst>
              <a:ext uri="{FF2B5EF4-FFF2-40B4-BE49-F238E27FC236}">
                <a16:creationId xmlns:a16="http://schemas.microsoft.com/office/drawing/2014/main" id="{9A0F9D7A-D00D-544E-0D30-C6D7FB28FC24}"/>
              </a:ext>
            </a:extLst>
          </p:cNvPr>
          <p:cNvSpPr txBox="1"/>
          <p:nvPr/>
        </p:nvSpPr>
        <p:spPr>
          <a:xfrm>
            <a:off x="1738659" y="4062703"/>
            <a:ext cx="1849092" cy="409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7"/>
              </a:lnSpc>
            </a:pPr>
            <a:r>
              <a:rPr lang="en-US" sz="2251" dirty="0">
                <a:solidFill>
                  <a:srgbClr val="000000"/>
                </a:solidFill>
                <a:latin typeface="TT Chocolates"/>
                <a:ea typeface="TT Chocolates"/>
                <a:cs typeface="TT Chocolates"/>
                <a:sym typeface="TT Chocolates"/>
              </a:rPr>
              <a:t>10⁻²²eV</a:t>
            </a:r>
          </a:p>
        </p:txBody>
      </p:sp>
      <p:sp>
        <p:nvSpPr>
          <p:cNvPr id="35" name="TextBox 35">
            <a:extLst>
              <a:ext uri="{FF2B5EF4-FFF2-40B4-BE49-F238E27FC236}">
                <a16:creationId xmlns:a16="http://schemas.microsoft.com/office/drawing/2014/main" id="{8FD08488-C780-1458-9214-95D17484AD6F}"/>
              </a:ext>
            </a:extLst>
          </p:cNvPr>
          <p:cNvSpPr txBox="1"/>
          <p:nvPr/>
        </p:nvSpPr>
        <p:spPr>
          <a:xfrm>
            <a:off x="4782177" y="4062703"/>
            <a:ext cx="1849092" cy="409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7"/>
              </a:lnSpc>
            </a:pPr>
            <a:r>
              <a:rPr lang="en-US" sz="2251">
                <a:solidFill>
                  <a:srgbClr val="000000"/>
                </a:solidFill>
                <a:latin typeface="TT Chocolates"/>
                <a:ea typeface="TT Chocolates"/>
                <a:cs typeface="TT Chocolates"/>
                <a:sym typeface="TT Chocolates"/>
              </a:rPr>
              <a:t>keV</a:t>
            </a:r>
          </a:p>
        </p:txBody>
      </p:sp>
      <p:sp>
        <p:nvSpPr>
          <p:cNvPr id="36" name="TextBox 36">
            <a:extLst>
              <a:ext uri="{FF2B5EF4-FFF2-40B4-BE49-F238E27FC236}">
                <a16:creationId xmlns:a16="http://schemas.microsoft.com/office/drawing/2014/main" id="{EE50F4F5-4F33-1E10-0CE8-161AF227ED48}"/>
              </a:ext>
            </a:extLst>
          </p:cNvPr>
          <p:cNvSpPr txBox="1"/>
          <p:nvPr/>
        </p:nvSpPr>
        <p:spPr>
          <a:xfrm>
            <a:off x="6737465" y="4062703"/>
            <a:ext cx="1849092" cy="409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7"/>
              </a:lnSpc>
            </a:pPr>
            <a:r>
              <a:rPr lang="en-US" sz="2251">
                <a:solidFill>
                  <a:srgbClr val="000000"/>
                </a:solidFill>
                <a:latin typeface="TT Chocolates"/>
                <a:ea typeface="TT Chocolates"/>
                <a:cs typeface="TT Chocolates"/>
                <a:sym typeface="TT Chocolates"/>
              </a:rPr>
              <a:t>GeV</a:t>
            </a:r>
          </a:p>
        </p:txBody>
      </p:sp>
      <p:sp>
        <p:nvSpPr>
          <p:cNvPr id="37" name="TextBox 37">
            <a:extLst>
              <a:ext uri="{FF2B5EF4-FFF2-40B4-BE49-F238E27FC236}">
                <a16:creationId xmlns:a16="http://schemas.microsoft.com/office/drawing/2014/main" id="{7EFD7391-8BDF-F480-52BA-5956A5293B4C}"/>
              </a:ext>
            </a:extLst>
          </p:cNvPr>
          <p:cNvSpPr txBox="1"/>
          <p:nvPr/>
        </p:nvSpPr>
        <p:spPr>
          <a:xfrm>
            <a:off x="8940386" y="4062703"/>
            <a:ext cx="1849092" cy="409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7"/>
              </a:lnSpc>
            </a:pPr>
            <a:r>
              <a:rPr lang="en-US" sz="2251">
                <a:solidFill>
                  <a:srgbClr val="000000"/>
                </a:solidFill>
                <a:latin typeface="TT Chocolates"/>
                <a:ea typeface="TT Chocolates"/>
                <a:cs typeface="TT Chocolates"/>
                <a:sym typeface="TT Chocolates"/>
              </a:rPr>
              <a:t>100 TeV</a:t>
            </a:r>
          </a:p>
        </p:txBody>
      </p:sp>
      <p:sp>
        <p:nvSpPr>
          <p:cNvPr id="38" name="TextBox 38">
            <a:extLst>
              <a:ext uri="{FF2B5EF4-FFF2-40B4-BE49-F238E27FC236}">
                <a16:creationId xmlns:a16="http://schemas.microsoft.com/office/drawing/2014/main" id="{AD09F991-3843-807D-C7FD-A0DF2E5477CF}"/>
              </a:ext>
            </a:extLst>
          </p:cNvPr>
          <p:cNvSpPr txBox="1"/>
          <p:nvPr/>
        </p:nvSpPr>
        <p:spPr>
          <a:xfrm>
            <a:off x="10732287" y="4062703"/>
            <a:ext cx="1849092" cy="409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7"/>
              </a:lnSpc>
            </a:pPr>
            <a:r>
              <a:rPr lang="en-US" sz="2251">
                <a:solidFill>
                  <a:srgbClr val="000000"/>
                </a:solidFill>
                <a:latin typeface="TT Chocolates"/>
                <a:ea typeface="TT Chocolates"/>
                <a:cs typeface="TT Chocolates"/>
                <a:sym typeface="TT Chocolates"/>
              </a:rPr>
              <a:t>Mᴾˡ</a:t>
            </a:r>
          </a:p>
        </p:txBody>
      </p:sp>
      <p:sp>
        <p:nvSpPr>
          <p:cNvPr id="39" name="TextBox 39">
            <a:extLst>
              <a:ext uri="{FF2B5EF4-FFF2-40B4-BE49-F238E27FC236}">
                <a16:creationId xmlns:a16="http://schemas.microsoft.com/office/drawing/2014/main" id="{8A58BE57-1782-3F43-74E4-97F915039534}"/>
              </a:ext>
            </a:extLst>
          </p:cNvPr>
          <p:cNvSpPr txBox="1"/>
          <p:nvPr/>
        </p:nvSpPr>
        <p:spPr>
          <a:xfrm>
            <a:off x="15082544" y="4062703"/>
            <a:ext cx="1849092" cy="409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7"/>
              </a:lnSpc>
            </a:pPr>
            <a:r>
              <a:rPr lang="en-US" sz="2251">
                <a:solidFill>
                  <a:srgbClr val="000000"/>
                </a:solidFill>
                <a:latin typeface="TT Chocolates"/>
                <a:ea typeface="TT Chocolates"/>
                <a:cs typeface="TT Chocolates"/>
                <a:sym typeface="TT Chocolates"/>
              </a:rPr>
              <a:t>10 M</a:t>
            </a:r>
          </a:p>
        </p:txBody>
      </p:sp>
      <p:sp>
        <p:nvSpPr>
          <p:cNvPr id="41" name="TextBox 41">
            <a:extLst>
              <a:ext uri="{FF2B5EF4-FFF2-40B4-BE49-F238E27FC236}">
                <a16:creationId xmlns:a16="http://schemas.microsoft.com/office/drawing/2014/main" id="{5E89A50D-57A1-192E-3550-0B47E271E06B}"/>
              </a:ext>
            </a:extLst>
          </p:cNvPr>
          <p:cNvSpPr txBox="1"/>
          <p:nvPr/>
        </p:nvSpPr>
        <p:spPr>
          <a:xfrm>
            <a:off x="16234560" y="4186435"/>
            <a:ext cx="272951" cy="3474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98"/>
              </a:lnSpc>
              <a:spcBef>
                <a:spcPct val="0"/>
              </a:spcBef>
            </a:pPr>
            <a:r>
              <a:rPr lang="en-US" sz="2070" spc="78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⊙</a:t>
            </a:r>
          </a:p>
        </p:txBody>
      </p:sp>
      <p:sp>
        <p:nvSpPr>
          <p:cNvPr id="42" name="TextBox 42">
            <a:extLst>
              <a:ext uri="{FF2B5EF4-FFF2-40B4-BE49-F238E27FC236}">
                <a16:creationId xmlns:a16="http://schemas.microsoft.com/office/drawing/2014/main" id="{B1310F16-EA78-60A2-9308-D3E33D98CD26}"/>
              </a:ext>
            </a:extLst>
          </p:cNvPr>
          <p:cNvSpPr txBox="1"/>
          <p:nvPr/>
        </p:nvSpPr>
        <p:spPr>
          <a:xfrm>
            <a:off x="1227201" y="7430803"/>
            <a:ext cx="4107761" cy="819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40"/>
              </a:lnSpc>
            </a:pPr>
            <a:r>
              <a:rPr lang="en-US" sz="2700" b="1" spc="13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Wide range candidates and masses</a:t>
            </a:r>
          </a:p>
        </p:txBody>
      </p:sp>
      <p:grpSp>
        <p:nvGrpSpPr>
          <p:cNvPr id="43" name="Group 43">
            <a:extLst>
              <a:ext uri="{FF2B5EF4-FFF2-40B4-BE49-F238E27FC236}">
                <a16:creationId xmlns:a16="http://schemas.microsoft.com/office/drawing/2014/main" id="{445F714F-5015-78BD-A330-9A3BB90BBA11}"/>
              </a:ext>
            </a:extLst>
          </p:cNvPr>
          <p:cNvGrpSpPr/>
          <p:nvPr/>
        </p:nvGrpSpPr>
        <p:grpSpPr>
          <a:xfrm>
            <a:off x="6371314" y="7430803"/>
            <a:ext cx="4826567" cy="1827497"/>
            <a:chOff x="0" y="0"/>
            <a:chExt cx="6435422" cy="2436662"/>
          </a:xfrm>
        </p:grpSpPr>
        <p:sp>
          <p:nvSpPr>
            <p:cNvPr id="44" name="TextBox 44">
              <a:extLst>
                <a:ext uri="{FF2B5EF4-FFF2-40B4-BE49-F238E27FC236}">
                  <a16:creationId xmlns:a16="http://schemas.microsoft.com/office/drawing/2014/main" id="{796C13A8-C173-DF82-E504-A55DC6F6DCE6}"/>
                </a:ext>
              </a:extLst>
            </p:cNvPr>
            <p:cNvSpPr txBox="1"/>
            <p:nvPr/>
          </p:nvSpPr>
          <p:spPr>
            <a:xfrm>
              <a:off x="0" y="1411137"/>
              <a:ext cx="6435422" cy="1025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Detection methods can be Direct or Indirect or "Producing"</a:t>
              </a:r>
            </a:p>
          </p:txBody>
        </p:sp>
        <p:sp>
          <p:nvSpPr>
            <p:cNvPr id="45" name="TextBox 45">
              <a:extLst>
                <a:ext uri="{FF2B5EF4-FFF2-40B4-BE49-F238E27FC236}">
                  <a16:creationId xmlns:a16="http://schemas.microsoft.com/office/drawing/2014/main" id="{B142BA62-C5DC-7D9E-4C13-772ABB17A677}"/>
                </a:ext>
              </a:extLst>
            </p:cNvPr>
            <p:cNvSpPr txBox="1"/>
            <p:nvPr/>
          </p:nvSpPr>
          <p:spPr>
            <a:xfrm>
              <a:off x="479204" y="0"/>
              <a:ext cx="5477015" cy="10922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0"/>
                </a:lnSpc>
              </a:pPr>
              <a:r>
                <a:rPr lang="en-US" sz="2700" b="1" spc="13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Different Detection Approches</a:t>
              </a:r>
            </a:p>
          </p:txBody>
        </p:sp>
      </p:grpSp>
      <p:grpSp>
        <p:nvGrpSpPr>
          <p:cNvPr id="46" name="Group 46">
            <a:extLst>
              <a:ext uri="{FF2B5EF4-FFF2-40B4-BE49-F238E27FC236}">
                <a16:creationId xmlns:a16="http://schemas.microsoft.com/office/drawing/2014/main" id="{DB579D42-1714-2FDC-FF49-EC44E7E6E286}"/>
              </a:ext>
            </a:extLst>
          </p:cNvPr>
          <p:cNvGrpSpPr/>
          <p:nvPr/>
        </p:nvGrpSpPr>
        <p:grpSpPr>
          <a:xfrm>
            <a:off x="12234232" y="7430803"/>
            <a:ext cx="4826567" cy="1446497"/>
            <a:chOff x="0" y="0"/>
            <a:chExt cx="6435422" cy="1928662"/>
          </a:xfrm>
        </p:grpSpPr>
        <p:sp>
          <p:nvSpPr>
            <p:cNvPr id="47" name="TextBox 47">
              <a:extLst>
                <a:ext uri="{FF2B5EF4-FFF2-40B4-BE49-F238E27FC236}">
                  <a16:creationId xmlns:a16="http://schemas.microsoft.com/office/drawing/2014/main" id="{ECBB4F89-E77E-CAB1-573F-BB40E363D384}"/>
                </a:ext>
              </a:extLst>
            </p:cNvPr>
            <p:cNvSpPr txBox="1"/>
            <p:nvPr/>
          </p:nvSpPr>
          <p:spPr>
            <a:xfrm>
              <a:off x="479204" y="0"/>
              <a:ext cx="5477015" cy="10922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0"/>
                </a:lnSpc>
              </a:pPr>
              <a:r>
                <a:rPr lang="en-US" sz="2700" b="1" spc="13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Direct detection of light dark matter</a:t>
              </a:r>
            </a:p>
          </p:txBody>
        </p:sp>
        <p:sp>
          <p:nvSpPr>
            <p:cNvPr id="48" name="TextBox 48">
              <a:extLst>
                <a:ext uri="{FF2B5EF4-FFF2-40B4-BE49-F238E27FC236}">
                  <a16:creationId xmlns:a16="http://schemas.microsoft.com/office/drawing/2014/main" id="{627F1A7B-E677-AFF5-DEEE-BDEFDDB0053E}"/>
                </a:ext>
              </a:extLst>
            </p:cNvPr>
            <p:cNvSpPr txBox="1"/>
            <p:nvPr/>
          </p:nvSpPr>
          <p:spPr>
            <a:xfrm>
              <a:off x="0" y="1411137"/>
              <a:ext cx="6435422" cy="517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Masses between keV and GeV</a:t>
              </a:r>
            </a:p>
          </p:txBody>
        </p:sp>
      </p:grpSp>
      <p:sp>
        <p:nvSpPr>
          <p:cNvPr id="56" name="TextBox 40">
            <a:extLst>
              <a:ext uri="{FF2B5EF4-FFF2-40B4-BE49-F238E27FC236}">
                <a16:creationId xmlns:a16="http://schemas.microsoft.com/office/drawing/2014/main" id="{CE17A115-4DFF-86BB-EC3E-97C4642D91CB}"/>
              </a:ext>
            </a:extLst>
          </p:cNvPr>
          <p:cNvSpPr txBox="1"/>
          <p:nvPr/>
        </p:nvSpPr>
        <p:spPr>
          <a:xfrm>
            <a:off x="17262563" y="9210675"/>
            <a:ext cx="145874" cy="335541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860238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82E263-26C7-6166-5B2A-6FD22242EC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EFAE54F5-87FA-B44A-FD17-985B9BA0AC82}"/>
              </a:ext>
            </a:extLst>
          </p:cNvPr>
          <p:cNvSpPr/>
          <p:nvPr/>
        </p:nvSpPr>
        <p:spPr>
          <a:xfrm>
            <a:off x="11475464" y="1983002"/>
            <a:ext cx="12417487" cy="11719004"/>
          </a:xfrm>
          <a:custGeom>
            <a:avLst/>
            <a:gdLst/>
            <a:ahLst/>
            <a:cxnLst/>
            <a:rect l="l" t="t" r="r" b="b"/>
            <a:pathLst>
              <a:path w="12417487" h="11719004">
                <a:moveTo>
                  <a:pt x="0" y="0"/>
                </a:moveTo>
                <a:lnTo>
                  <a:pt x="12417487" y="0"/>
                </a:lnTo>
                <a:lnTo>
                  <a:pt x="12417487" y="11719003"/>
                </a:lnTo>
                <a:lnTo>
                  <a:pt x="0" y="117190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D77D6EBD-EA6D-8561-C0EA-6D58D42C2820}"/>
              </a:ext>
            </a:extLst>
          </p:cNvPr>
          <p:cNvSpPr/>
          <p:nvPr/>
        </p:nvSpPr>
        <p:spPr>
          <a:xfrm>
            <a:off x="-4223711" y="-5592533"/>
            <a:ext cx="13384182" cy="13598494"/>
          </a:xfrm>
          <a:custGeom>
            <a:avLst/>
            <a:gdLst/>
            <a:ahLst/>
            <a:cxnLst/>
            <a:rect l="l" t="t" r="r" b="b"/>
            <a:pathLst>
              <a:path w="13384182" h="13598494">
                <a:moveTo>
                  <a:pt x="0" y="0"/>
                </a:moveTo>
                <a:lnTo>
                  <a:pt x="13384183" y="0"/>
                </a:lnTo>
                <a:lnTo>
                  <a:pt x="13384183" y="13598494"/>
                </a:lnTo>
                <a:lnTo>
                  <a:pt x="0" y="135984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8182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0D4CC988-8116-3CC5-CBE4-AD151DCC1174}"/>
              </a:ext>
            </a:extLst>
          </p:cNvPr>
          <p:cNvSpPr txBox="1"/>
          <p:nvPr/>
        </p:nvSpPr>
        <p:spPr>
          <a:xfrm>
            <a:off x="1028700" y="430427"/>
            <a:ext cx="9829021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120"/>
              </a:lnSpc>
            </a:pPr>
            <a:r>
              <a:rPr lang="en-US" sz="5100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Superfluid Helium - Signal Channels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252F6048-23A1-7694-F5F2-EC861AC08DCA}"/>
              </a:ext>
            </a:extLst>
          </p:cNvPr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7</a:t>
            </a: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1D027819-544D-0506-433E-109E78B2D1B1}"/>
              </a:ext>
            </a:extLst>
          </p:cNvPr>
          <p:cNvSpPr txBox="1"/>
          <p:nvPr/>
        </p:nvSpPr>
        <p:spPr>
          <a:xfrm>
            <a:off x="1161514" y="2455143"/>
            <a:ext cx="6404670" cy="13049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51"/>
              </a:lnSpc>
            </a:pP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Signal Channels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Can be </a:t>
            </a: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easily discriminated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Photon and phonons signal productions</a:t>
            </a:r>
          </a:p>
        </p:txBody>
      </p:sp>
      <p:cxnSp>
        <p:nvCxnSpPr>
          <p:cNvPr id="283" name="Straight Arrow Connector 282">
            <a:extLst>
              <a:ext uri="{FF2B5EF4-FFF2-40B4-BE49-F238E27FC236}">
                <a16:creationId xmlns:a16="http://schemas.microsoft.com/office/drawing/2014/main" id="{845F218E-2F5D-197E-664B-FF242895078B}"/>
              </a:ext>
            </a:extLst>
          </p:cNvPr>
          <p:cNvCxnSpPr>
            <a:cxnSpLocks/>
          </p:cNvCxnSpPr>
          <p:nvPr/>
        </p:nvCxnSpPr>
        <p:spPr>
          <a:xfrm flipV="1">
            <a:off x="9913664" y="3012841"/>
            <a:ext cx="798117" cy="0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84" name="Oval 283">
            <a:extLst>
              <a:ext uri="{FF2B5EF4-FFF2-40B4-BE49-F238E27FC236}">
                <a16:creationId xmlns:a16="http://schemas.microsoft.com/office/drawing/2014/main" id="{A815C440-D11D-C217-CB58-18F16478E4CB}"/>
              </a:ext>
            </a:extLst>
          </p:cNvPr>
          <p:cNvSpPr/>
          <p:nvPr/>
        </p:nvSpPr>
        <p:spPr>
          <a:xfrm>
            <a:off x="8498874" y="2220678"/>
            <a:ext cx="266396" cy="245773"/>
          </a:xfrm>
          <a:prstGeom prst="ellipse">
            <a:avLst/>
          </a:prstGeom>
          <a:solidFill>
            <a:srgbClr val="011EA9">
              <a:lumMod val="60000"/>
              <a:lumOff val="40000"/>
            </a:srgbClr>
          </a:solidFill>
          <a:ln w="12700" cap="flat" cmpd="sng" algn="ctr">
            <a:solidFill>
              <a:srgbClr val="011EA9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D56254A1-99A4-41F1-4A79-2ECBEE8F17D8}"/>
              </a:ext>
            </a:extLst>
          </p:cNvPr>
          <p:cNvGrpSpPr/>
          <p:nvPr/>
        </p:nvGrpSpPr>
        <p:grpSpPr>
          <a:xfrm>
            <a:off x="12041692" y="1705120"/>
            <a:ext cx="605050" cy="587719"/>
            <a:chOff x="8062267" y="2980639"/>
            <a:chExt cx="339815" cy="331778"/>
          </a:xfrm>
        </p:grpSpPr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891834F2-A978-FEB5-2393-34A8AFF5BC04}"/>
                </a:ext>
              </a:extLst>
            </p:cNvPr>
            <p:cNvSpPr/>
            <p:nvPr/>
          </p:nvSpPr>
          <p:spPr>
            <a:xfrm>
              <a:off x="8062267" y="2980639"/>
              <a:ext cx="339815" cy="331778"/>
            </a:xfrm>
            <a:prstGeom prst="ellipse">
              <a:avLst/>
            </a:prstGeom>
            <a:noFill/>
            <a:ln w="12700" cap="flat" cmpd="sng" algn="ctr">
              <a:solidFill>
                <a:srgbClr val="D74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06C3CE88-3263-0DFC-156A-F03D11478FEF}"/>
                </a:ext>
              </a:extLst>
            </p:cNvPr>
            <p:cNvSpPr/>
            <p:nvPr/>
          </p:nvSpPr>
          <p:spPr>
            <a:xfrm>
              <a:off x="8110330" y="3029768"/>
              <a:ext cx="250802" cy="238358"/>
            </a:xfrm>
            <a:prstGeom prst="ellipse">
              <a:avLst/>
            </a:prstGeom>
            <a:solidFill>
              <a:srgbClr val="D74FA9"/>
            </a:solidFill>
            <a:ln w="12700" cap="flat" cmpd="sng" algn="ctr">
              <a:solidFill>
                <a:srgbClr val="D74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91293102-4118-A7F9-3CAC-F4CD2BBEFDB8}"/>
              </a:ext>
            </a:extLst>
          </p:cNvPr>
          <p:cNvGrpSpPr/>
          <p:nvPr/>
        </p:nvGrpSpPr>
        <p:grpSpPr>
          <a:xfrm>
            <a:off x="8929266" y="1717791"/>
            <a:ext cx="2991179" cy="842662"/>
            <a:chOff x="5333079" y="3785979"/>
            <a:chExt cx="1679939" cy="475698"/>
          </a:xfrm>
        </p:grpSpPr>
        <p:cxnSp>
          <p:nvCxnSpPr>
            <p:cNvPr id="325" name="Straight Arrow Connector 324">
              <a:extLst>
                <a:ext uri="{FF2B5EF4-FFF2-40B4-BE49-F238E27FC236}">
                  <a16:creationId xmlns:a16="http://schemas.microsoft.com/office/drawing/2014/main" id="{A0A1FD18-99AF-D44D-6D39-464E060648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60699" y="3938085"/>
              <a:ext cx="252319" cy="7681"/>
            </a:xfrm>
            <a:prstGeom prst="straightConnector1">
              <a:avLst/>
            </a:prstGeom>
            <a:noFill/>
            <a:ln w="19050" cap="flat" cmpd="sng" algn="ctr">
              <a:solidFill>
                <a:srgbClr val="0048A9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5F7E9A69-1480-88F6-BD0F-AE2271ADF2AF}"/>
                </a:ext>
              </a:extLst>
            </p:cNvPr>
            <p:cNvGrpSpPr/>
            <p:nvPr/>
          </p:nvGrpSpPr>
          <p:grpSpPr>
            <a:xfrm>
              <a:off x="5333079" y="3785979"/>
              <a:ext cx="1440737" cy="475698"/>
              <a:chOff x="5333079" y="3785979"/>
              <a:chExt cx="1440737" cy="475698"/>
            </a:xfrm>
          </p:grpSpPr>
          <p:sp>
            <p:nvSpPr>
              <p:cNvPr id="327" name="Freeform 326">
                <a:extLst>
                  <a:ext uri="{FF2B5EF4-FFF2-40B4-BE49-F238E27FC236}">
                    <a16:creationId xmlns:a16="http://schemas.microsoft.com/office/drawing/2014/main" id="{B62D07D5-E4D7-8CF9-259B-24CA2161D1AF}"/>
                  </a:ext>
                </a:extLst>
              </p:cNvPr>
              <p:cNvSpPr/>
              <p:nvPr/>
            </p:nvSpPr>
            <p:spPr>
              <a:xfrm>
                <a:off x="5333079" y="3839348"/>
                <a:ext cx="1440737" cy="388063"/>
              </a:xfrm>
              <a:custGeom>
                <a:avLst/>
                <a:gdLst>
                  <a:gd name="connsiteX0" fmla="*/ 0 w 1440737"/>
                  <a:gd name="connsiteY0" fmla="*/ 249788 h 388063"/>
                  <a:gd name="connsiteX1" fmla="*/ 263168 w 1440737"/>
                  <a:gd name="connsiteY1" fmla="*/ 111512 h 388063"/>
                  <a:gd name="connsiteX2" fmla="*/ 383602 w 1440737"/>
                  <a:gd name="connsiteY2" fmla="*/ 388063 h 388063"/>
                  <a:gd name="connsiteX3" fmla="*/ 468351 w 1440737"/>
                  <a:gd name="connsiteY3" fmla="*/ 0 h 388063"/>
                  <a:gd name="connsiteX4" fmla="*/ 566482 w 1440737"/>
                  <a:gd name="connsiteY4" fmla="*/ 191801 h 388063"/>
                  <a:gd name="connsiteX5" fmla="*/ 731520 w 1440737"/>
                  <a:gd name="connsiteY5" fmla="*/ 107052 h 388063"/>
                  <a:gd name="connsiteX6" fmla="*/ 1061596 w 1440737"/>
                  <a:gd name="connsiteY6" fmla="*/ 249788 h 388063"/>
                  <a:gd name="connsiteX7" fmla="*/ 1284620 w 1440737"/>
                  <a:gd name="connsiteY7" fmla="*/ 111512 h 388063"/>
                  <a:gd name="connsiteX8" fmla="*/ 1440737 w 1440737"/>
                  <a:gd name="connsiteY8" fmla="*/ 107052 h 388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737" h="388063">
                    <a:moveTo>
                      <a:pt x="0" y="249788"/>
                    </a:moveTo>
                    <a:lnTo>
                      <a:pt x="263168" y="111512"/>
                    </a:lnTo>
                    <a:lnTo>
                      <a:pt x="383602" y="388063"/>
                    </a:lnTo>
                    <a:lnTo>
                      <a:pt x="468351" y="0"/>
                    </a:lnTo>
                    <a:lnTo>
                      <a:pt x="566482" y="191801"/>
                    </a:lnTo>
                    <a:lnTo>
                      <a:pt x="731520" y="107052"/>
                    </a:lnTo>
                    <a:lnTo>
                      <a:pt x="1061596" y="249788"/>
                    </a:lnTo>
                    <a:lnTo>
                      <a:pt x="1284620" y="111512"/>
                    </a:lnTo>
                    <a:lnTo>
                      <a:pt x="1440737" y="107052"/>
                    </a:lnTo>
                  </a:path>
                </a:pathLst>
              </a:custGeom>
              <a:noFill/>
              <a:ln w="1905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8" name="Oval 327">
                <a:extLst>
                  <a:ext uri="{FF2B5EF4-FFF2-40B4-BE49-F238E27FC236}">
                    <a16:creationId xmlns:a16="http://schemas.microsoft.com/office/drawing/2014/main" id="{814BE207-E556-66A8-6F3E-4D6D8ABEDF50}"/>
                  </a:ext>
                </a:extLst>
              </p:cNvPr>
              <p:cNvSpPr/>
              <p:nvPr/>
            </p:nvSpPr>
            <p:spPr>
              <a:xfrm>
                <a:off x="5556926" y="3916259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9" name="Oval 328">
                <a:extLst>
                  <a:ext uri="{FF2B5EF4-FFF2-40B4-BE49-F238E27FC236}">
                    <a16:creationId xmlns:a16="http://schemas.microsoft.com/office/drawing/2014/main" id="{AF9D6F0C-DEE3-1C42-BC22-D6C1734CE3D2}"/>
                  </a:ext>
                </a:extLst>
              </p:cNvPr>
              <p:cNvSpPr/>
              <p:nvPr/>
            </p:nvSpPr>
            <p:spPr>
              <a:xfrm>
                <a:off x="5682555" y="4176297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0" name="Oval 329">
                <a:extLst>
                  <a:ext uri="{FF2B5EF4-FFF2-40B4-BE49-F238E27FC236}">
                    <a16:creationId xmlns:a16="http://schemas.microsoft.com/office/drawing/2014/main" id="{9D04905B-72F9-75BF-1BAB-B2B9107F9EA7}"/>
                  </a:ext>
                </a:extLst>
              </p:cNvPr>
              <p:cNvSpPr/>
              <p:nvPr/>
            </p:nvSpPr>
            <p:spPr>
              <a:xfrm>
                <a:off x="5764699" y="3785979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1" name="Oval 330">
                <a:extLst>
                  <a:ext uri="{FF2B5EF4-FFF2-40B4-BE49-F238E27FC236}">
                    <a16:creationId xmlns:a16="http://schemas.microsoft.com/office/drawing/2014/main" id="{2D515395-6D08-5B2F-8E39-5A165F060EC2}"/>
                  </a:ext>
                </a:extLst>
              </p:cNvPr>
              <p:cNvSpPr/>
              <p:nvPr/>
            </p:nvSpPr>
            <p:spPr>
              <a:xfrm>
                <a:off x="5865564" y="3998990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2" name="Oval 331">
                <a:extLst>
                  <a:ext uri="{FF2B5EF4-FFF2-40B4-BE49-F238E27FC236}">
                    <a16:creationId xmlns:a16="http://schemas.microsoft.com/office/drawing/2014/main" id="{3717B7E4-7648-78AA-19A6-446373C09BE1}"/>
                  </a:ext>
                </a:extLst>
              </p:cNvPr>
              <p:cNvSpPr/>
              <p:nvPr/>
            </p:nvSpPr>
            <p:spPr>
              <a:xfrm>
                <a:off x="6030710" y="3904308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3" name="Oval 332">
                <a:extLst>
                  <a:ext uri="{FF2B5EF4-FFF2-40B4-BE49-F238E27FC236}">
                    <a16:creationId xmlns:a16="http://schemas.microsoft.com/office/drawing/2014/main" id="{E30ED829-DEBE-78F6-5E78-463D5DF4B9A2}"/>
                  </a:ext>
                </a:extLst>
              </p:cNvPr>
              <p:cNvSpPr/>
              <p:nvPr/>
            </p:nvSpPr>
            <p:spPr>
              <a:xfrm>
                <a:off x="6362279" y="4047681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4" name="Oval 333">
                <a:extLst>
                  <a:ext uri="{FF2B5EF4-FFF2-40B4-BE49-F238E27FC236}">
                    <a16:creationId xmlns:a16="http://schemas.microsoft.com/office/drawing/2014/main" id="{5457EA93-36DC-7F38-A7E1-3DF0B95C3534}"/>
                  </a:ext>
                </a:extLst>
              </p:cNvPr>
              <p:cNvSpPr/>
              <p:nvPr/>
            </p:nvSpPr>
            <p:spPr>
              <a:xfrm>
                <a:off x="6578158" y="3904943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BFE6931A-3B55-155C-F45E-48D2F9EE015E}"/>
              </a:ext>
            </a:extLst>
          </p:cNvPr>
          <p:cNvGrpSpPr/>
          <p:nvPr/>
        </p:nvGrpSpPr>
        <p:grpSpPr>
          <a:xfrm>
            <a:off x="8267752" y="2614825"/>
            <a:ext cx="1777414" cy="1183033"/>
            <a:chOff x="4974059" y="4675967"/>
            <a:chExt cx="998251" cy="667843"/>
          </a:xfrm>
        </p:grpSpPr>
        <p:grpSp>
          <p:nvGrpSpPr>
            <p:cNvPr id="319" name="Group 318">
              <a:extLst>
                <a:ext uri="{FF2B5EF4-FFF2-40B4-BE49-F238E27FC236}">
                  <a16:creationId xmlns:a16="http://schemas.microsoft.com/office/drawing/2014/main" id="{A626D083-7F44-6E4E-DB7E-451DFFF81CA5}"/>
                </a:ext>
              </a:extLst>
            </p:cNvPr>
            <p:cNvGrpSpPr/>
            <p:nvPr/>
          </p:nvGrpSpPr>
          <p:grpSpPr>
            <a:xfrm>
              <a:off x="5085741" y="4675967"/>
              <a:ext cx="774887" cy="396734"/>
              <a:chOff x="5081680" y="4675967"/>
              <a:chExt cx="774887" cy="396734"/>
            </a:xfrm>
          </p:grpSpPr>
          <p:sp>
            <p:nvSpPr>
              <p:cNvPr id="321" name="Oval 320">
                <a:extLst>
                  <a:ext uri="{FF2B5EF4-FFF2-40B4-BE49-F238E27FC236}">
                    <a16:creationId xmlns:a16="http://schemas.microsoft.com/office/drawing/2014/main" id="{76463C3D-4DF7-4397-6054-6E05240D056C}"/>
                  </a:ext>
                </a:extLst>
              </p:cNvPr>
              <p:cNvSpPr/>
              <p:nvPr/>
            </p:nvSpPr>
            <p:spPr>
              <a:xfrm>
                <a:off x="5081680" y="4675967"/>
                <a:ext cx="774887" cy="396734"/>
              </a:xfrm>
              <a:prstGeom prst="ellipse">
                <a:avLst/>
              </a:prstGeom>
              <a:noFill/>
              <a:ln w="12700" cap="flat" cmpd="sng" algn="ctr">
                <a:solidFill>
                  <a:srgbClr val="D74F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322" name="Group 321">
                <a:extLst>
                  <a:ext uri="{FF2B5EF4-FFF2-40B4-BE49-F238E27FC236}">
                    <a16:creationId xmlns:a16="http://schemas.microsoft.com/office/drawing/2014/main" id="{58522DE6-E945-3DED-8039-7C16026A4AB2}"/>
                  </a:ext>
                </a:extLst>
              </p:cNvPr>
              <p:cNvGrpSpPr/>
              <p:nvPr/>
            </p:nvGrpSpPr>
            <p:grpSpPr>
              <a:xfrm>
                <a:off x="5180496" y="4755155"/>
                <a:ext cx="571516" cy="238358"/>
                <a:chOff x="5180496" y="4745470"/>
                <a:chExt cx="571516" cy="238358"/>
              </a:xfrm>
            </p:grpSpPr>
            <p:sp>
              <p:nvSpPr>
                <p:cNvPr id="323" name="Oval 322">
                  <a:extLst>
                    <a:ext uri="{FF2B5EF4-FFF2-40B4-BE49-F238E27FC236}">
                      <a16:creationId xmlns:a16="http://schemas.microsoft.com/office/drawing/2014/main" id="{716B9D20-0309-B370-1FE8-324E3A47A68E}"/>
                    </a:ext>
                  </a:extLst>
                </p:cNvPr>
                <p:cNvSpPr/>
                <p:nvPr/>
              </p:nvSpPr>
              <p:spPr>
                <a:xfrm>
                  <a:off x="5180496" y="4745470"/>
                  <a:ext cx="250802" cy="238358"/>
                </a:xfrm>
                <a:prstGeom prst="ellipse">
                  <a:avLst/>
                </a:prstGeom>
                <a:solidFill>
                  <a:srgbClr val="D74FA9"/>
                </a:solidFill>
                <a:ln w="12700" cap="flat" cmpd="sng" algn="ctr">
                  <a:solidFill>
                    <a:srgbClr val="D74FA9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24" name="Oval 323">
                  <a:extLst>
                    <a:ext uri="{FF2B5EF4-FFF2-40B4-BE49-F238E27FC236}">
                      <a16:creationId xmlns:a16="http://schemas.microsoft.com/office/drawing/2014/main" id="{5C360E39-54A7-1CB7-468A-B592BC89057F}"/>
                    </a:ext>
                  </a:extLst>
                </p:cNvPr>
                <p:cNvSpPr/>
                <p:nvPr/>
              </p:nvSpPr>
              <p:spPr>
                <a:xfrm>
                  <a:off x="5501210" y="4745470"/>
                  <a:ext cx="250802" cy="238358"/>
                </a:xfrm>
                <a:prstGeom prst="ellipse">
                  <a:avLst/>
                </a:prstGeom>
                <a:solidFill>
                  <a:srgbClr val="D74FA9"/>
                </a:solidFill>
                <a:ln w="12700" cap="flat" cmpd="sng" algn="ctr">
                  <a:solidFill>
                    <a:srgbClr val="D74FA9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320" name="TextBox 319">
              <a:extLst>
                <a:ext uri="{FF2B5EF4-FFF2-40B4-BE49-F238E27FC236}">
                  <a16:creationId xmlns:a16="http://schemas.microsoft.com/office/drawing/2014/main" id="{4F256E5D-E86F-8C0D-FBB0-93780485547B}"/>
                </a:ext>
              </a:extLst>
            </p:cNvPr>
            <p:cNvSpPr txBox="1"/>
            <p:nvPr/>
          </p:nvSpPr>
          <p:spPr>
            <a:xfrm>
              <a:off x="4974059" y="5117941"/>
              <a:ext cx="998251" cy="225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D74FA9"/>
                  </a:solidFill>
                  <a:effectLst/>
                  <a:uLnTx/>
                  <a:uFillTx/>
                </a:rPr>
                <a:t>He</a:t>
              </a:r>
              <a:r>
                <a:rPr kumimoji="0" lang="en-CH" sz="2000" b="1" i="0" u="none" strike="noStrike" kern="0" cap="none" spc="0" normalizeH="0" baseline="-25000" noProof="0" dirty="0">
                  <a:ln>
                    <a:noFill/>
                  </a:ln>
                  <a:solidFill>
                    <a:srgbClr val="D74FA9"/>
                  </a:solidFill>
                  <a:effectLst/>
                  <a:uLnTx/>
                  <a:uFillTx/>
                </a:rPr>
                <a:t>2</a:t>
              </a:r>
              <a:r>
                <a:rPr kumimoji="0" lang="en-CH" sz="2000" b="1" i="0" u="none" strike="noStrike" kern="0" cap="none" spc="0" normalizeH="0" baseline="30000" noProof="0" dirty="0">
                  <a:ln>
                    <a:noFill/>
                  </a:ln>
                  <a:solidFill>
                    <a:srgbClr val="D74FA9"/>
                  </a:solidFill>
                  <a:effectLst/>
                  <a:uLnTx/>
                  <a:uFillTx/>
                </a:rPr>
                <a:t>*</a:t>
              </a:r>
              <a:endPara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88" name="TextBox 287">
            <a:extLst>
              <a:ext uri="{FF2B5EF4-FFF2-40B4-BE49-F238E27FC236}">
                <a16:creationId xmlns:a16="http://schemas.microsoft.com/office/drawing/2014/main" id="{2EC5E02B-1BC3-3F84-357F-0A8D8367905E}"/>
              </a:ext>
            </a:extLst>
          </p:cNvPr>
          <p:cNvSpPr txBox="1"/>
          <p:nvPr/>
        </p:nvSpPr>
        <p:spPr>
          <a:xfrm>
            <a:off x="11452104" y="1206714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  <p:sp>
        <p:nvSpPr>
          <p:cNvPr id="289" name="Oval 288">
            <a:extLst>
              <a:ext uri="{FF2B5EF4-FFF2-40B4-BE49-F238E27FC236}">
                <a16:creationId xmlns:a16="http://schemas.microsoft.com/office/drawing/2014/main" id="{669533BB-FA2D-B8E9-9D75-09C609D6A067}"/>
              </a:ext>
            </a:extLst>
          </p:cNvPr>
          <p:cNvSpPr/>
          <p:nvPr/>
        </p:nvSpPr>
        <p:spPr>
          <a:xfrm rot="2354629">
            <a:off x="6676852" y="2091200"/>
            <a:ext cx="605050" cy="587719"/>
          </a:xfrm>
          <a:prstGeom prst="ellipse">
            <a:avLst/>
          </a:prstGeom>
          <a:noFill/>
          <a:ln w="12700" cap="flat" cmpd="sng" algn="ctr">
            <a:solidFill>
              <a:srgbClr val="D74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0" name="Oval 289">
            <a:extLst>
              <a:ext uri="{FF2B5EF4-FFF2-40B4-BE49-F238E27FC236}">
                <a16:creationId xmlns:a16="http://schemas.microsoft.com/office/drawing/2014/main" id="{8066AE32-887C-3CA0-8093-68DBEC8F6C63}"/>
              </a:ext>
            </a:extLst>
          </p:cNvPr>
          <p:cNvSpPr/>
          <p:nvPr/>
        </p:nvSpPr>
        <p:spPr>
          <a:xfrm rot="2354629">
            <a:off x="6761329" y="2179507"/>
            <a:ext cx="446560" cy="422233"/>
          </a:xfrm>
          <a:prstGeom prst="ellipse">
            <a:avLst/>
          </a:prstGeom>
          <a:solidFill>
            <a:srgbClr val="D74FA9"/>
          </a:solidFill>
          <a:ln w="12700" cap="flat" cmpd="sng" algn="ctr">
            <a:solidFill>
              <a:srgbClr val="D74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91" name="Straight Arrow Connector 290">
            <a:extLst>
              <a:ext uri="{FF2B5EF4-FFF2-40B4-BE49-F238E27FC236}">
                <a16:creationId xmlns:a16="http://schemas.microsoft.com/office/drawing/2014/main" id="{178A10C6-ABD4-5491-0103-075F9F612B93}"/>
              </a:ext>
            </a:extLst>
          </p:cNvPr>
          <p:cNvCxnSpPr>
            <a:cxnSpLocks/>
          </p:cNvCxnSpPr>
          <p:nvPr/>
        </p:nvCxnSpPr>
        <p:spPr>
          <a:xfrm rot="760673">
            <a:off x="6134919" y="1804054"/>
            <a:ext cx="597723" cy="286393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2" name="Oval 291">
            <a:extLst>
              <a:ext uri="{FF2B5EF4-FFF2-40B4-BE49-F238E27FC236}">
                <a16:creationId xmlns:a16="http://schemas.microsoft.com/office/drawing/2014/main" id="{D29D118E-D2FC-9AEC-6439-BA3CD659741B}"/>
              </a:ext>
            </a:extLst>
          </p:cNvPr>
          <p:cNvSpPr/>
          <p:nvPr/>
        </p:nvSpPr>
        <p:spPr>
          <a:xfrm rot="760673">
            <a:off x="5985546" y="1548958"/>
            <a:ext cx="162087" cy="165929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93" name="Straight Arrow Connector 292">
            <a:extLst>
              <a:ext uri="{FF2B5EF4-FFF2-40B4-BE49-F238E27FC236}">
                <a16:creationId xmlns:a16="http://schemas.microsoft.com/office/drawing/2014/main" id="{349A4C5E-75B0-2F1B-810A-75BBCC33DC81}"/>
              </a:ext>
            </a:extLst>
          </p:cNvPr>
          <p:cNvCxnSpPr>
            <a:cxnSpLocks/>
          </p:cNvCxnSpPr>
          <p:nvPr/>
        </p:nvCxnSpPr>
        <p:spPr>
          <a:xfrm rot="760673">
            <a:off x="7408109" y="2813712"/>
            <a:ext cx="892367" cy="102270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94" name="Straight Arrow Connector 293">
            <a:extLst>
              <a:ext uri="{FF2B5EF4-FFF2-40B4-BE49-F238E27FC236}">
                <a16:creationId xmlns:a16="http://schemas.microsoft.com/office/drawing/2014/main" id="{AF663669-5950-50A1-4CBD-F76FD05773B6}"/>
              </a:ext>
            </a:extLst>
          </p:cNvPr>
          <p:cNvCxnSpPr>
            <a:cxnSpLocks/>
          </p:cNvCxnSpPr>
          <p:nvPr/>
        </p:nvCxnSpPr>
        <p:spPr>
          <a:xfrm rot="760673" flipV="1">
            <a:off x="7458753" y="2329068"/>
            <a:ext cx="892367" cy="102270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5" name="TextBox 294">
            <a:extLst>
              <a:ext uri="{FF2B5EF4-FFF2-40B4-BE49-F238E27FC236}">
                <a16:creationId xmlns:a16="http://schemas.microsoft.com/office/drawing/2014/main" id="{920E2D93-E53E-1AE3-03AF-441B94A192EF}"/>
              </a:ext>
            </a:extLst>
          </p:cNvPr>
          <p:cNvSpPr txBox="1"/>
          <p:nvPr/>
        </p:nvSpPr>
        <p:spPr>
          <a:xfrm>
            <a:off x="7251496" y="1692996"/>
            <a:ext cx="1890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48A9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Q</a:t>
            </a: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0048A9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uasiparticle</a:t>
            </a:r>
          </a:p>
        </p:txBody>
      </p:sp>
      <p:cxnSp>
        <p:nvCxnSpPr>
          <p:cNvPr id="303" name="Straight Arrow Connector 302">
            <a:extLst>
              <a:ext uri="{FF2B5EF4-FFF2-40B4-BE49-F238E27FC236}">
                <a16:creationId xmlns:a16="http://schemas.microsoft.com/office/drawing/2014/main" id="{4959C12A-3FB0-B84F-68E0-FF9E54250202}"/>
              </a:ext>
            </a:extLst>
          </p:cNvPr>
          <p:cNvCxnSpPr>
            <a:cxnSpLocks/>
          </p:cNvCxnSpPr>
          <p:nvPr/>
        </p:nvCxnSpPr>
        <p:spPr>
          <a:xfrm flipV="1">
            <a:off x="12974323" y="1987235"/>
            <a:ext cx="2251175" cy="36612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04" name="TextBox 303">
            <a:extLst>
              <a:ext uri="{FF2B5EF4-FFF2-40B4-BE49-F238E27FC236}">
                <a16:creationId xmlns:a16="http://schemas.microsoft.com/office/drawing/2014/main" id="{5174E44E-0CD8-22C4-6C14-5776028B0574}"/>
              </a:ext>
            </a:extLst>
          </p:cNvPr>
          <p:cNvSpPr txBox="1"/>
          <p:nvPr/>
        </p:nvSpPr>
        <p:spPr>
          <a:xfrm>
            <a:off x="15225498" y="1747117"/>
            <a:ext cx="3290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7A4AA9"/>
                </a:solidFill>
                <a:effectLst/>
                <a:uLnTx/>
                <a:uFillTx/>
              </a:rPr>
              <a:t>"Quantum evaporation”</a:t>
            </a:r>
            <a:endParaRPr kumimoji="0" lang="en-CH" sz="2000" b="1" i="0" u="none" strike="noStrike" kern="0" cap="none" spc="0" normalizeH="0" baseline="0" noProof="0" dirty="0">
              <a:ln>
                <a:noFill/>
              </a:ln>
              <a:solidFill>
                <a:srgbClr val="7A4AA9"/>
              </a:solidFill>
              <a:effectLst/>
              <a:uLnTx/>
              <a:uFillTx/>
            </a:endParaRP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0F2DB649-3ADD-CF91-355A-F0F80A997134}"/>
              </a:ext>
            </a:extLst>
          </p:cNvPr>
          <p:cNvSpPr txBox="1"/>
          <p:nvPr/>
        </p:nvSpPr>
        <p:spPr>
          <a:xfrm rot="760673">
            <a:off x="5943210" y="2722898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A8FE63-FC25-9237-CEC8-A1B3372311B9}"/>
              </a:ext>
            </a:extLst>
          </p:cNvPr>
          <p:cNvSpPr txBox="1"/>
          <p:nvPr/>
        </p:nvSpPr>
        <p:spPr>
          <a:xfrm>
            <a:off x="8468720" y="4595623"/>
            <a:ext cx="8942979" cy="23205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3501"/>
              </a:lnSpc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Quantum Evaporation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Quasiparticle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produced after interaction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Release of a </a:t>
            </a: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4He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at the liquid surface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Signal production when hitting the TES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0.62 eV threshold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F5A132-9D58-0ACD-ED90-D2A25AF69257}"/>
              </a:ext>
            </a:extLst>
          </p:cNvPr>
          <p:cNvSpPr txBox="1"/>
          <p:nvPr/>
        </p:nvSpPr>
        <p:spPr>
          <a:xfrm>
            <a:off x="8499105" y="7244590"/>
            <a:ext cx="8305125" cy="973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3501"/>
              </a:lnSpc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Scintillation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Instable dimers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production after interaction</a:t>
            </a:r>
          </a:p>
        </p:txBody>
      </p:sp>
    </p:spTree>
    <p:extLst>
      <p:ext uri="{BB962C8B-B14F-4D97-AF65-F5344CB8AC3E}">
        <p14:creationId xmlns:p14="http://schemas.microsoft.com/office/powerpoint/2010/main" val="14919852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DFF8BB3-13D4-F6EC-42D1-33814E3CEB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5B2F6934-7635-C733-7E48-4BCBF528BBF7}"/>
              </a:ext>
            </a:extLst>
          </p:cNvPr>
          <p:cNvSpPr/>
          <p:nvPr/>
        </p:nvSpPr>
        <p:spPr>
          <a:xfrm>
            <a:off x="11475464" y="1983002"/>
            <a:ext cx="12417487" cy="11719004"/>
          </a:xfrm>
          <a:custGeom>
            <a:avLst/>
            <a:gdLst/>
            <a:ahLst/>
            <a:cxnLst/>
            <a:rect l="l" t="t" r="r" b="b"/>
            <a:pathLst>
              <a:path w="12417487" h="11719004">
                <a:moveTo>
                  <a:pt x="0" y="0"/>
                </a:moveTo>
                <a:lnTo>
                  <a:pt x="12417487" y="0"/>
                </a:lnTo>
                <a:lnTo>
                  <a:pt x="12417487" y="11719003"/>
                </a:lnTo>
                <a:lnTo>
                  <a:pt x="0" y="117190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4735087C-DF79-63C7-DBE4-622C4B9E29D5}"/>
              </a:ext>
            </a:extLst>
          </p:cNvPr>
          <p:cNvSpPr/>
          <p:nvPr/>
        </p:nvSpPr>
        <p:spPr>
          <a:xfrm>
            <a:off x="-4223711" y="-5592533"/>
            <a:ext cx="13384182" cy="13598494"/>
          </a:xfrm>
          <a:custGeom>
            <a:avLst/>
            <a:gdLst/>
            <a:ahLst/>
            <a:cxnLst/>
            <a:rect l="l" t="t" r="r" b="b"/>
            <a:pathLst>
              <a:path w="13384182" h="13598494">
                <a:moveTo>
                  <a:pt x="0" y="0"/>
                </a:moveTo>
                <a:lnTo>
                  <a:pt x="13384183" y="0"/>
                </a:lnTo>
                <a:lnTo>
                  <a:pt x="13384183" y="13598494"/>
                </a:lnTo>
                <a:lnTo>
                  <a:pt x="0" y="135984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8182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A3FF566E-A8FB-C0E9-E3CD-0842440553CC}"/>
              </a:ext>
            </a:extLst>
          </p:cNvPr>
          <p:cNvSpPr txBox="1"/>
          <p:nvPr/>
        </p:nvSpPr>
        <p:spPr>
          <a:xfrm>
            <a:off x="1028700" y="430427"/>
            <a:ext cx="9829021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120"/>
              </a:lnSpc>
            </a:pPr>
            <a:r>
              <a:rPr lang="en-US" sz="5100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Superfluid Helium - Signal Channels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D8284DE8-5A20-2ABC-1BAB-919126A2A0E3}"/>
              </a:ext>
            </a:extLst>
          </p:cNvPr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7</a:t>
            </a: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545AB3B0-855F-EB1C-8477-1AD0BF436077}"/>
              </a:ext>
            </a:extLst>
          </p:cNvPr>
          <p:cNvSpPr txBox="1"/>
          <p:nvPr/>
        </p:nvSpPr>
        <p:spPr>
          <a:xfrm>
            <a:off x="1161514" y="2455143"/>
            <a:ext cx="6404670" cy="13049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51"/>
              </a:lnSpc>
            </a:pP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Signal Channels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Can be </a:t>
            </a: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easily discriminated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Photon and phonons signal productions</a:t>
            </a:r>
          </a:p>
        </p:txBody>
      </p:sp>
      <p:cxnSp>
        <p:nvCxnSpPr>
          <p:cNvPr id="283" name="Straight Arrow Connector 282">
            <a:extLst>
              <a:ext uri="{FF2B5EF4-FFF2-40B4-BE49-F238E27FC236}">
                <a16:creationId xmlns:a16="http://schemas.microsoft.com/office/drawing/2014/main" id="{E0A88188-9F8A-8600-B60A-9C12883AC9D7}"/>
              </a:ext>
            </a:extLst>
          </p:cNvPr>
          <p:cNvCxnSpPr>
            <a:cxnSpLocks/>
          </p:cNvCxnSpPr>
          <p:nvPr/>
        </p:nvCxnSpPr>
        <p:spPr>
          <a:xfrm flipV="1">
            <a:off x="9913664" y="3012841"/>
            <a:ext cx="798117" cy="0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84" name="Oval 283">
            <a:extLst>
              <a:ext uri="{FF2B5EF4-FFF2-40B4-BE49-F238E27FC236}">
                <a16:creationId xmlns:a16="http://schemas.microsoft.com/office/drawing/2014/main" id="{2633A2C5-78F5-A1DC-E461-DFA6A07A269E}"/>
              </a:ext>
            </a:extLst>
          </p:cNvPr>
          <p:cNvSpPr/>
          <p:nvPr/>
        </p:nvSpPr>
        <p:spPr>
          <a:xfrm>
            <a:off x="8498874" y="2220678"/>
            <a:ext cx="266396" cy="245773"/>
          </a:xfrm>
          <a:prstGeom prst="ellipse">
            <a:avLst/>
          </a:prstGeom>
          <a:solidFill>
            <a:srgbClr val="011EA9">
              <a:lumMod val="60000"/>
              <a:lumOff val="40000"/>
            </a:srgbClr>
          </a:solidFill>
          <a:ln w="12700" cap="flat" cmpd="sng" algn="ctr">
            <a:solidFill>
              <a:srgbClr val="011EA9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3F8CF763-745C-6973-E7DD-11227FDB3528}"/>
              </a:ext>
            </a:extLst>
          </p:cNvPr>
          <p:cNvGrpSpPr/>
          <p:nvPr/>
        </p:nvGrpSpPr>
        <p:grpSpPr>
          <a:xfrm>
            <a:off x="12041692" y="1705120"/>
            <a:ext cx="605050" cy="587719"/>
            <a:chOff x="8062267" y="2980639"/>
            <a:chExt cx="339815" cy="331778"/>
          </a:xfrm>
        </p:grpSpPr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74584AD8-90DD-449F-EB76-6262620C7DFC}"/>
                </a:ext>
              </a:extLst>
            </p:cNvPr>
            <p:cNvSpPr/>
            <p:nvPr/>
          </p:nvSpPr>
          <p:spPr>
            <a:xfrm>
              <a:off x="8062267" y="2980639"/>
              <a:ext cx="339815" cy="331778"/>
            </a:xfrm>
            <a:prstGeom prst="ellipse">
              <a:avLst/>
            </a:prstGeom>
            <a:noFill/>
            <a:ln w="12700" cap="flat" cmpd="sng" algn="ctr">
              <a:solidFill>
                <a:srgbClr val="D74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FC6D970-11A0-14BD-5639-D2382FCD2A23}"/>
                </a:ext>
              </a:extLst>
            </p:cNvPr>
            <p:cNvSpPr/>
            <p:nvPr/>
          </p:nvSpPr>
          <p:spPr>
            <a:xfrm>
              <a:off x="8110330" y="3029768"/>
              <a:ext cx="250802" cy="238358"/>
            </a:xfrm>
            <a:prstGeom prst="ellipse">
              <a:avLst/>
            </a:prstGeom>
            <a:solidFill>
              <a:srgbClr val="D74FA9"/>
            </a:solidFill>
            <a:ln w="12700" cap="flat" cmpd="sng" algn="ctr">
              <a:solidFill>
                <a:srgbClr val="D74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947169ED-65F0-48D1-4634-7532996051D0}"/>
              </a:ext>
            </a:extLst>
          </p:cNvPr>
          <p:cNvGrpSpPr/>
          <p:nvPr/>
        </p:nvGrpSpPr>
        <p:grpSpPr>
          <a:xfrm>
            <a:off x="8929266" y="1717791"/>
            <a:ext cx="2991179" cy="842662"/>
            <a:chOff x="5333079" y="3785979"/>
            <a:chExt cx="1679939" cy="475698"/>
          </a:xfrm>
        </p:grpSpPr>
        <p:cxnSp>
          <p:nvCxnSpPr>
            <p:cNvPr id="325" name="Straight Arrow Connector 324">
              <a:extLst>
                <a:ext uri="{FF2B5EF4-FFF2-40B4-BE49-F238E27FC236}">
                  <a16:creationId xmlns:a16="http://schemas.microsoft.com/office/drawing/2014/main" id="{F533F797-DF37-F775-A507-91A24F2F15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60699" y="3938085"/>
              <a:ext cx="252319" cy="7681"/>
            </a:xfrm>
            <a:prstGeom prst="straightConnector1">
              <a:avLst/>
            </a:prstGeom>
            <a:noFill/>
            <a:ln w="19050" cap="flat" cmpd="sng" algn="ctr">
              <a:solidFill>
                <a:srgbClr val="0048A9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82C2E6A1-4DAE-7ACD-C067-DE79C295A810}"/>
                </a:ext>
              </a:extLst>
            </p:cNvPr>
            <p:cNvGrpSpPr/>
            <p:nvPr/>
          </p:nvGrpSpPr>
          <p:grpSpPr>
            <a:xfrm>
              <a:off x="5333079" y="3785979"/>
              <a:ext cx="1440737" cy="475698"/>
              <a:chOff x="5333079" y="3785979"/>
              <a:chExt cx="1440737" cy="475698"/>
            </a:xfrm>
          </p:grpSpPr>
          <p:sp>
            <p:nvSpPr>
              <p:cNvPr id="327" name="Freeform 326">
                <a:extLst>
                  <a:ext uri="{FF2B5EF4-FFF2-40B4-BE49-F238E27FC236}">
                    <a16:creationId xmlns:a16="http://schemas.microsoft.com/office/drawing/2014/main" id="{A8CADFE9-C3E5-BC7B-32E1-113E71607F35}"/>
                  </a:ext>
                </a:extLst>
              </p:cNvPr>
              <p:cNvSpPr/>
              <p:nvPr/>
            </p:nvSpPr>
            <p:spPr>
              <a:xfrm>
                <a:off x="5333079" y="3839348"/>
                <a:ext cx="1440737" cy="388063"/>
              </a:xfrm>
              <a:custGeom>
                <a:avLst/>
                <a:gdLst>
                  <a:gd name="connsiteX0" fmla="*/ 0 w 1440737"/>
                  <a:gd name="connsiteY0" fmla="*/ 249788 h 388063"/>
                  <a:gd name="connsiteX1" fmla="*/ 263168 w 1440737"/>
                  <a:gd name="connsiteY1" fmla="*/ 111512 h 388063"/>
                  <a:gd name="connsiteX2" fmla="*/ 383602 w 1440737"/>
                  <a:gd name="connsiteY2" fmla="*/ 388063 h 388063"/>
                  <a:gd name="connsiteX3" fmla="*/ 468351 w 1440737"/>
                  <a:gd name="connsiteY3" fmla="*/ 0 h 388063"/>
                  <a:gd name="connsiteX4" fmla="*/ 566482 w 1440737"/>
                  <a:gd name="connsiteY4" fmla="*/ 191801 h 388063"/>
                  <a:gd name="connsiteX5" fmla="*/ 731520 w 1440737"/>
                  <a:gd name="connsiteY5" fmla="*/ 107052 h 388063"/>
                  <a:gd name="connsiteX6" fmla="*/ 1061596 w 1440737"/>
                  <a:gd name="connsiteY6" fmla="*/ 249788 h 388063"/>
                  <a:gd name="connsiteX7" fmla="*/ 1284620 w 1440737"/>
                  <a:gd name="connsiteY7" fmla="*/ 111512 h 388063"/>
                  <a:gd name="connsiteX8" fmla="*/ 1440737 w 1440737"/>
                  <a:gd name="connsiteY8" fmla="*/ 107052 h 388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737" h="388063">
                    <a:moveTo>
                      <a:pt x="0" y="249788"/>
                    </a:moveTo>
                    <a:lnTo>
                      <a:pt x="263168" y="111512"/>
                    </a:lnTo>
                    <a:lnTo>
                      <a:pt x="383602" y="388063"/>
                    </a:lnTo>
                    <a:lnTo>
                      <a:pt x="468351" y="0"/>
                    </a:lnTo>
                    <a:lnTo>
                      <a:pt x="566482" y="191801"/>
                    </a:lnTo>
                    <a:lnTo>
                      <a:pt x="731520" y="107052"/>
                    </a:lnTo>
                    <a:lnTo>
                      <a:pt x="1061596" y="249788"/>
                    </a:lnTo>
                    <a:lnTo>
                      <a:pt x="1284620" y="111512"/>
                    </a:lnTo>
                    <a:lnTo>
                      <a:pt x="1440737" y="107052"/>
                    </a:lnTo>
                  </a:path>
                </a:pathLst>
              </a:custGeom>
              <a:noFill/>
              <a:ln w="1905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8" name="Oval 327">
                <a:extLst>
                  <a:ext uri="{FF2B5EF4-FFF2-40B4-BE49-F238E27FC236}">
                    <a16:creationId xmlns:a16="http://schemas.microsoft.com/office/drawing/2014/main" id="{ABE2D4A7-58FF-FA6D-1C8B-1EF107753329}"/>
                  </a:ext>
                </a:extLst>
              </p:cNvPr>
              <p:cNvSpPr/>
              <p:nvPr/>
            </p:nvSpPr>
            <p:spPr>
              <a:xfrm>
                <a:off x="5556926" y="3916259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9" name="Oval 328">
                <a:extLst>
                  <a:ext uri="{FF2B5EF4-FFF2-40B4-BE49-F238E27FC236}">
                    <a16:creationId xmlns:a16="http://schemas.microsoft.com/office/drawing/2014/main" id="{150F8A36-2C34-E3D8-A6CE-27E08EEBE10A}"/>
                  </a:ext>
                </a:extLst>
              </p:cNvPr>
              <p:cNvSpPr/>
              <p:nvPr/>
            </p:nvSpPr>
            <p:spPr>
              <a:xfrm>
                <a:off x="5682555" y="4176297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0" name="Oval 329">
                <a:extLst>
                  <a:ext uri="{FF2B5EF4-FFF2-40B4-BE49-F238E27FC236}">
                    <a16:creationId xmlns:a16="http://schemas.microsoft.com/office/drawing/2014/main" id="{AF218F05-447F-16AE-D096-7C69DC1B767D}"/>
                  </a:ext>
                </a:extLst>
              </p:cNvPr>
              <p:cNvSpPr/>
              <p:nvPr/>
            </p:nvSpPr>
            <p:spPr>
              <a:xfrm>
                <a:off x="5764699" y="3785979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1" name="Oval 330">
                <a:extLst>
                  <a:ext uri="{FF2B5EF4-FFF2-40B4-BE49-F238E27FC236}">
                    <a16:creationId xmlns:a16="http://schemas.microsoft.com/office/drawing/2014/main" id="{89B3CD91-ECA9-4051-09C4-3F57341479FB}"/>
                  </a:ext>
                </a:extLst>
              </p:cNvPr>
              <p:cNvSpPr/>
              <p:nvPr/>
            </p:nvSpPr>
            <p:spPr>
              <a:xfrm>
                <a:off x="5865564" y="3998990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2" name="Oval 331">
                <a:extLst>
                  <a:ext uri="{FF2B5EF4-FFF2-40B4-BE49-F238E27FC236}">
                    <a16:creationId xmlns:a16="http://schemas.microsoft.com/office/drawing/2014/main" id="{77DA6F43-74B1-B4CC-6152-2B0D026B212B}"/>
                  </a:ext>
                </a:extLst>
              </p:cNvPr>
              <p:cNvSpPr/>
              <p:nvPr/>
            </p:nvSpPr>
            <p:spPr>
              <a:xfrm>
                <a:off x="6030710" y="3904308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3" name="Oval 332">
                <a:extLst>
                  <a:ext uri="{FF2B5EF4-FFF2-40B4-BE49-F238E27FC236}">
                    <a16:creationId xmlns:a16="http://schemas.microsoft.com/office/drawing/2014/main" id="{73301EAD-D513-D252-690A-F6A765B30563}"/>
                  </a:ext>
                </a:extLst>
              </p:cNvPr>
              <p:cNvSpPr/>
              <p:nvPr/>
            </p:nvSpPr>
            <p:spPr>
              <a:xfrm>
                <a:off x="6362279" y="4047681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4" name="Oval 333">
                <a:extLst>
                  <a:ext uri="{FF2B5EF4-FFF2-40B4-BE49-F238E27FC236}">
                    <a16:creationId xmlns:a16="http://schemas.microsoft.com/office/drawing/2014/main" id="{5EA4552F-CB0D-44F6-FE3E-4EFA33A408EF}"/>
                  </a:ext>
                </a:extLst>
              </p:cNvPr>
              <p:cNvSpPr/>
              <p:nvPr/>
            </p:nvSpPr>
            <p:spPr>
              <a:xfrm>
                <a:off x="6578158" y="3904943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5A052FBE-4BCF-D2A3-3742-A9CCA1A4562B}"/>
              </a:ext>
            </a:extLst>
          </p:cNvPr>
          <p:cNvGrpSpPr/>
          <p:nvPr/>
        </p:nvGrpSpPr>
        <p:grpSpPr>
          <a:xfrm>
            <a:off x="8267752" y="2614825"/>
            <a:ext cx="1777414" cy="1183033"/>
            <a:chOff x="4974059" y="4675967"/>
            <a:chExt cx="998251" cy="667843"/>
          </a:xfrm>
        </p:grpSpPr>
        <p:grpSp>
          <p:nvGrpSpPr>
            <p:cNvPr id="319" name="Group 318">
              <a:extLst>
                <a:ext uri="{FF2B5EF4-FFF2-40B4-BE49-F238E27FC236}">
                  <a16:creationId xmlns:a16="http://schemas.microsoft.com/office/drawing/2014/main" id="{EF56B386-F937-D6AD-48DA-8B9FDE81EE73}"/>
                </a:ext>
              </a:extLst>
            </p:cNvPr>
            <p:cNvGrpSpPr/>
            <p:nvPr/>
          </p:nvGrpSpPr>
          <p:grpSpPr>
            <a:xfrm>
              <a:off x="5085741" y="4675967"/>
              <a:ext cx="774887" cy="396734"/>
              <a:chOff x="5081680" y="4675967"/>
              <a:chExt cx="774887" cy="396734"/>
            </a:xfrm>
          </p:grpSpPr>
          <p:sp>
            <p:nvSpPr>
              <p:cNvPr id="321" name="Oval 320">
                <a:extLst>
                  <a:ext uri="{FF2B5EF4-FFF2-40B4-BE49-F238E27FC236}">
                    <a16:creationId xmlns:a16="http://schemas.microsoft.com/office/drawing/2014/main" id="{614BA024-F0CD-DC8A-B357-9B3AEEFFD1B6}"/>
                  </a:ext>
                </a:extLst>
              </p:cNvPr>
              <p:cNvSpPr/>
              <p:nvPr/>
            </p:nvSpPr>
            <p:spPr>
              <a:xfrm>
                <a:off x="5081680" y="4675967"/>
                <a:ext cx="774887" cy="396734"/>
              </a:xfrm>
              <a:prstGeom prst="ellipse">
                <a:avLst/>
              </a:prstGeom>
              <a:noFill/>
              <a:ln w="12700" cap="flat" cmpd="sng" algn="ctr">
                <a:solidFill>
                  <a:srgbClr val="D74F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322" name="Group 321">
                <a:extLst>
                  <a:ext uri="{FF2B5EF4-FFF2-40B4-BE49-F238E27FC236}">
                    <a16:creationId xmlns:a16="http://schemas.microsoft.com/office/drawing/2014/main" id="{AB52CF0F-684A-FF23-C4B7-FC4EE7D8ADD4}"/>
                  </a:ext>
                </a:extLst>
              </p:cNvPr>
              <p:cNvGrpSpPr/>
              <p:nvPr/>
            </p:nvGrpSpPr>
            <p:grpSpPr>
              <a:xfrm>
                <a:off x="5180496" y="4755155"/>
                <a:ext cx="571516" cy="238358"/>
                <a:chOff x="5180496" y="4745470"/>
                <a:chExt cx="571516" cy="238358"/>
              </a:xfrm>
            </p:grpSpPr>
            <p:sp>
              <p:nvSpPr>
                <p:cNvPr id="323" name="Oval 322">
                  <a:extLst>
                    <a:ext uri="{FF2B5EF4-FFF2-40B4-BE49-F238E27FC236}">
                      <a16:creationId xmlns:a16="http://schemas.microsoft.com/office/drawing/2014/main" id="{8560D0E2-8C9C-1355-04E9-398EE37E33B5}"/>
                    </a:ext>
                  </a:extLst>
                </p:cNvPr>
                <p:cNvSpPr/>
                <p:nvPr/>
              </p:nvSpPr>
              <p:spPr>
                <a:xfrm>
                  <a:off x="5180496" y="4745470"/>
                  <a:ext cx="250802" cy="238358"/>
                </a:xfrm>
                <a:prstGeom prst="ellipse">
                  <a:avLst/>
                </a:prstGeom>
                <a:solidFill>
                  <a:srgbClr val="D74FA9"/>
                </a:solidFill>
                <a:ln w="12700" cap="flat" cmpd="sng" algn="ctr">
                  <a:solidFill>
                    <a:srgbClr val="D74FA9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24" name="Oval 323">
                  <a:extLst>
                    <a:ext uri="{FF2B5EF4-FFF2-40B4-BE49-F238E27FC236}">
                      <a16:creationId xmlns:a16="http://schemas.microsoft.com/office/drawing/2014/main" id="{D1667098-F90D-B041-2266-733BC425131C}"/>
                    </a:ext>
                  </a:extLst>
                </p:cNvPr>
                <p:cNvSpPr/>
                <p:nvPr/>
              </p:nvSpPr>
              <p:spPr>
                <a:xfrm>
                  <a:off x="5501210" y="4745470"/>
                  <a:ext cx="250802" cy="238358"/>
                </a:xfrm>
                <a:prstGeom prst="ellipse">
                  <a:avLst/>
                </a:prstGeom>
                <a:solidFill>
                  <a:srgbClr val="D74FA9"/>
                </a:solidFill>
                <a:ln w="12700" cap="flat" cmpd="sng" algn="ctr">
                  <a:solidFill>
                    <a:srgbClr val="D74FA9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320" name="TextBox 319">
              <a:extLst>
                <a:ext uri="{FF2B5EF4-FFF2-40B4-BE49-F238E27FC236}">
                  <a16:creationId xmlns:a16="http://schemas.microsoft.com/office/drawing/2014/main" id="{7E854A84-83CA-C2A0-4E4C-B32D3F9DBE4B}"/>
                </a:ext>
              </a:extLst>
            </p:cNvPr>
            <p:cNvSpPr txBox="1"/>
            <p:nvPr/>
          </p:nvSpPr>
          <p:spPr>
            <a:xfrm>
              <a:off x="4974059" y="5117941"/>
              <a:ext cx="998251" cy="225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D74FA9"/>
                  </a:solidFill>
                  <a:effectLst/>
                  <a:uLnTx/>
                  <a:uFillTx/>
                </a:rPr>
                <a:t>He</a:t>
              </a:r>
              <a:r>
                <a:rPr kumimoji="0" lang="en-CH" sz="2000" b="1" i="0" u="none" strike="noStrike" kern="0" cap="none" spc="0" normalizeH="0" baseline="-25000" noProof="0" dirty="0">
                  <a:ln>
                    <a:noFill/>
                  </a:ln>
                  <a:solidFill>
                    <a:srgbClr val="D74FA9"/>
                  </a:solidFill>
                  <a:effectLst/>
                  <a:uLnTx/>
                  <a:uFillTx/>
                </a:rPr>
                <a:t>2</a:t>
              </a:r>
              <a:r>
                <a:rPr kumimoji="0" lang="en-CH" sz="2000" b="1" i="0" u="none" strike="noStrike" kern="0" cap="none" spc="0" normalizeH="0" baseline="30000" noProof="0" dirty="0">
                  <a:ln>
                    <a:noFill/>
                  </a:ln>
                  <a:solidFill>
                    <a:srgbClr val="D74FA9"/>
                  </a:solidFill>
                  <a:effectLst/>
                  <a:uLnTx/>
                  <a:uFillTx/>
                </a:rPr>
                <a:t>*</a:t>
              </a:r>
              <a:endPara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88" name="TextBox 287">
            <a:extLst>
              <a:ext uri="{FF2B5EF4-FFF2-40B4-BE49-F238E27FC236}">
                <a16:creationId xmlns:a16="http://schemas.microsoft.com/office/drawing/2014/main" id="{F1F016B6-CC73-2CB1-A5DF-35C8A16EA50D}"/>
              </a:ext>
            </a:extLst>
          </p:cNvPr>
          <p:cNvSpPr txBox="1"/>
          <p:nvPr/>
        </p:nvSpPr>
        <p:spPr>
          <a:xfrm>
            <a:off x="11452104" y="1206714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  <p:sp>
        <p:nvSpPr>
          <p:cNvPr id="289" name="Oval 288">
            <a:extLst>
              <a:ext uri="{FF2B5EF4-FFF2-40B4-BE49-F238E27FC236}">
                <a16:creationId xmlns:a16="http://schemas.microsoft.com/office/drawing/2014/main" id="{AEB62031-B322-9D4D-C26D-54CB12B50E43}"/>
              </a:ext>
            </a:extLst>
          </p:cNvPr>
          <p:cNvSpPr/>
          <p:nvPr/>
        </p:nvSpPr>
        <p:spPr>
          <a:xfrm rot="2354629">
            <a:off x="6676852" y="2091200"/>
            <a:ext cx="605050" cy="587719"/>
          </a:xfrm>
          <a:prstGeom prst="ellipse">
            <a:avLst/>
          </a:prstGeom>
          <a:noFill/>
          <a:ln w="12700" cap="flat" cmpd="sng" algn="ctr">
            <a:solidFill>
              <a:srgbClr val="D74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0" name="Oval 289">
            <a:extLst>
              <a:ext uri="{FF2B5EF4-FFF2-40B4-BE49-F238E27FC236}">
                <a16:creationId xmlns:a16="http://schemas.microsoft.com/office/drawing/2014/main" id="{6BA60A67-E3E0-F137-6E84-35C256C61912}"/>
              </a:ext>
            </a:extLst>
          </p:cNvPr>
          <p:cNvSpPr/>
          <p:nvPr/>
        </p:nvSpPr>
        <p:spPr>
          <a:xfrm rot="2354629">
            <a:off x="6761329" y="2179507"/>
            <a:ext cx="446560" cy="422233"/>
          </a:xfrm>
          <a:prstGeom prst="ellipse">
            <a:avLst/>
          </a:prstGeom>
          <a:solidFill>
            <a:srgbClr val="D74FA9"/>
          </a:solidFill>
          <a:ln w="12700" cap="flat" cmpd="sng" algn="ctr">
            <a:solidFill>
              <a:srgbClr val="D74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91" name="Straight Arrow Connector 290">
            <a:extLst>
              <a:ext uri="{FF2B5EF4-FFF2-40B4-BE49-F238E27FC236}">
                <a16:creationId xmlns:a16="http://schemas.microsoft.com/office/drawing/2014/main" id="{DA955182-24B3-5A93-B280-F53186143DFF}"/>
              </a:ext>
            </a:extLst>
          </p:cNvPr>
          <p:cNvCxnSpPr>
            <a:cxnSpLocks/>
          </p:cNvCxnSpPr>
          <p:nvPr/>
        </p:nvCxnSpPr>
        <p:spPr>
          <a:xfrm rot="760673">
            <a:off x="6134919" y="1804054"/>
            <a:ext cx="597723" cy="286393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2" name="Oval 291">
            <a:extLst>
              <a:ext uri="{FF2B5EF4-FFF2-40B4-BE49-F238E27FC236}">
                <a16:creationId xmlns:a16="http://schemas.microsoft.com/office/drawing/2014/main" id="{FAE12B1C-4FCB-3E65-34D5-B0FF0B1384A8}"/>
              </a:ext>
            </a:extLst>
          </p:cNvPr>
          <p:cNvSpPr/>
          <p:nvPr/>
        </p:nvSpPr>
        <p:spPr>
          <a:xfrm rot="760673">
            <a:off x="5985546" y="1548958"/>
            <a:ext cx="162087" cy="165929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93" name="Straight Arrow Connector 292">
            <a:extLst>
              <a:ext uri="{FF2B5EF4-FFF2-40B4-BE49-F238E27FC236}">
                <a16:creationId xmlns:a16="http://schemas.microsoft.com/office/drawing/2014/main" id="{9FC633DC-FD83-8965-C568-0FE6F76F0D68}"/>
              </a:ext>
            </a:extLst>
          </p:cNvPr>
          <p:cNvCxnSpPr>
            <a:cxnSpLocks/>
          </p:cNvCxnSpPr>
          <p:nvPr/>
        </p:nvCxnSpPr>
        <p:spPr>
          <a:xfrm rot="760673">
            <a:off x="7408109" y="2813712"/>
            <a:ext cx="892367" cy="102270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94" name="Straight Arrow Connector 293">
            <a:extLst>
              <a:ext uri="{FF2B5EF4-FFF2-40B4-BE49-F238E27FC236}">
                <a16:creationId xmlns:a16="http://schemas.microsoft.com/office/drawing/2014/main" id="{665B5161-54A7-8BA3-5775-DEBBE1F9D475}"/>
              </a:ext>
            </a:extLst>
          </p:cNvPr>
          <p:cNvCxnSpPr>
            <a:cxnSpLocks/>
          </p:cNvCxnSpPr>
          <p:nvPr/>
        </p:nvCxnSpPr>
        <p:spPr>
          <a:xfrm rot="760673" flipV="1">
            <a:off x="7458753" y="2329068"/>
            <a:ext cx="892367" cy="102270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5" name="TextBox 294">
            <a:extLst>
              <a:ext uri="{FF2B5EF4-FFF2-40B4-BE49-F238E27FC236}">
                <a16:creationId xmlns:a16="http://schemas.microsoft.com/office/drawing/2014/main" id="{72D844DA-1D17-1BCD-A30C-D409DF6F4566}"/>
              </a:ext>
            </a:extLst>
          </p:cNvPr>
          <p:cNvSpPr txBox="1"/>
          <p:nvPr/>
        </p:nvSpPr>
        <p:spPr>
          <a:xfrm>
            <a:off x="7251496" y="1692996"/>
            <a:ext cx="1890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48A9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Q</a:t>
            </a: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0048A9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uasiparticle</a:t>
            </a:r>
          </a:p>
        </p:txBody>
      </p: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2B7419C4-0BFA-93B2-B260-50603318019A}"/>
              </a:ext>
            </a:extLst>
          </p:cNvPr>
          <p:cNvGrpSpPr/>
          <p:nvPr/>
        </p:nvGrpSpPr>
        <p:grpSpPr>
          <a:xfrm>
            <a:off x="10811664" y="2657373"/>
            <a:ext cx="3662059" cy="1097937"/>
            <a:chOff x="6402799" y="4686207"/>
            <a:chExt cx="2056726" cy="619805"/>
          </a:xfrm>
        </p:grpSpPr>
        <p:grpSp>
          <p:nvGrpSpPr>
            <p:cNvPr id="306" name="Group 305">
              <a:extLst>
                <a:ext uri="{FF2B5EF4-FFF2-40B4-BE49-F238E27FC236}">
                  <a16:creationId xmlns:a16="http://schemas.microsoft.com/office/drawing/2014/main" id="{2742B3A1-3B50-8DCF-27CC-D05F02085356}"/>
                </a:ext>
              </a:extLst>
            </p:cNvPr>
            <p:cNvGrpSpPr/>
            <p:nvPr/>
          </p:nvGrpSpPr>
          <p:grpSpPr>
            <a:xfrm>
              <a:off x="6402799" y="4721528"/>
              <a:ext cx="339815" cy="331778"/>
              <a:chOff x="8062267" y="2980639"/>
              <a:chExt cx="339815" cy="331778"/>
            </a:xfrm>
          </p:grpSpPr>
          <p:sp>
            <p:nvSpPr>
              <p:cNvPr id="317" name="Oval 316">
                <a:extLst>
                  <a:ext uri="{FF2B5EF4-FFF2-40B4-BE49-F238E27FC236}">
                    <a16:creationId xmlns:a16="http://schemas.microsoft.com/office/drawing/2014/main" id="{59B8C997-A1F1-84A9-55F8-A3B68C72D763}"/>
                  </a:ext>
                </a:extLst>
              </p:cNvPr>
              <p:cNvSpPr/>
              <p:nvPr/>
            </p:nvSpPr>
            <p:spPr>
              <a:xfrm>
                <a:off x="8062267" y="2980639"/>
                <a:ext cx="339815" cy="331778"/>
              </a:xfrm>
              <a:prstGeom prst="ellipse">
                <a:avLst/>
              </a:prstGeom>
              <a:noFill/>
              <a:ln w="12700" cap="flat" cmpd="sng" algn="ctr">
                <a:solidFill>
                  <a:srgbClr val="D74F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8" name="Oval 317">
                <a:extLst>
                  <a:ext uri="{FF2B5EF4-FFF2-40B4-BE49-F238E27FC236}">
                    <a16:creationId xmlns:a16="http://schemas.microsoft.com/office/drawing/2014/main" id="{3EF7F5F7-2846-5581-5DBC-91A4741D3C80}"/>
                  </a:ext>
                </a:extLst>
              </p:cNvPr>
              <p:cNvSpPr/>
              <p:nvPr/>
            </p:nvSpPr>
            <p:spPr>
              <a:xfrm>
                <a:off x="8110330" y="3029768"/>
                <a:ext cx="250802" cy="238358"/>
              </a:xfrm>
              <a:prstGeom prst="ellipse">
                <a:avLst/>
              </a:prstGeom>
              <a:solidFill>
                <a:srgbClr val="D74FA9"/>
              </a:solidFill>
              <a:ln w="12700" cap="flat" cmpd="sng" algn="ctr">
                <a:solidFill>
                  <a:srgbClr val="D74F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307" name="Group 306">
              <a:extLst>
                <a:ext uri="{FF2B5EF4-FFF2-40B4-BE49-F238E27FC236}">
                  <a16:creationId xmlns:a16="http://schemas.microsoft.com/office/drawing/2014/main" id="{514D02EB-E562-8D5C-1B3C-8644E8A48D09}"/>
                </a:ext>
              </a:extLst>
            </p:cNvPr>
            <p:cNvGrpSpPr/>
            <p:nvPr/>
          </p:nvGrpSpPr>
          <p:grpSpPr>
            <a:xfrm>
              <a:off x="7047951" y="4730498"/>
              <a:ext cx="339815" cy="331778"/>
              <a:chOff x="8062267" y="2980639"/>
              <a:chExt cx="339815" cy="331778"/>
            </a:xfrm>
          </p:grpSpPr>
          <p:sp>
            <p:nvSpPr>
              <p:cNvPr id="315" name="Oval 314">
                <a:extLst>
                  <a:ext uri="{FF2B5EF4-FFF2-40B4-BE49-F238E27FC236}">
                    <a16:creationId xmlns:a16="http://schemas.microsoft.com/office/drawing/2014/main" id="{06FE6E50-4121-1D78-8B50-69FF6F2D948F}"/>
                  </a:ext>
                </a:extLst>
              </p:cNvPr>
              <p:cNvSpPr/>
              <p:nvPr/>
            </p:nvSpPr>
            <p:spPr>
              <a:xfrm>
                <a:off x="8062267" y="2980639"/>
                <a:ext cx="339815" cy="331778"/>
              </a:xfrm>
              <a:prstGeom prst="ellipse">
                <a:avLst/>
              </a:prstGeom>
              <a:noFill/>
              <a:ln w="12700" cap="flat" cmpd="sng" algn="ctr">
                <a:solidFill>
                  <a:srgbClr val="D74F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6" name="Oval 315">
                <a:extLst>
                  <a:ext uri="{FF2B5EF4-FFF2-40B4-BE49-F238E27FC236}">
                    <a16:creationId xmlns:a16="http://schemas.microsoft.com/office/drawing/2014/main" id="{7B7C72EC-570A-DD6A-BC27-EB07341AD0DB}"/>
                  </a:ext>
                </a:extLst>
              </p:cNvPr>
              <p:cNvSpPr/>
              <p:nvPr/>
            </p:nvSpPr>
            <p:spPr>
              <a:xfrm>
                <a:off x="8110330" y="3029768"/>
                <a:ext cx="250802" cy="238358"/>
              </a:xfrm>
              <a:prstGeom prst="ellipse">
                <a:avLst/>
              </a:prstGeom>
              <a:solidFill>
                <a:srgbClr val="D74FA9"/>
              </a:solidFill>
              <a:ln w="12700" cap="flat" cmpd="sng" algn="ctr">
                <a:solidFill>
                  <a:srgbClr val="D74F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308" name="TextBox 307">
              <a:extLst>
                <a:ext uri="{FF2B5EF4-FFF2-40B4-BE49-F238E27FC236}">
                  <a16:creationId xmlns:a16="http://schemas.microsoft.com/office/drawing/2014/main" id="{48C09755-5604-A612-2462-C2AFC5E98573}"/>
                </a:ext>
              </a:extLst>
            </p:cNvPr>
            <p:cNvSpPr txBox="1"/>
            <p:nvPr/>
          </p:nvSpPr>
          <p:spPr>
            <a:xfrm>
              <a:off x="7410608" y="4686207"/>
              <a:ext cx="259653" cy="295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+</a:t>
              </a:r>
            </a:p>
          </p:txBody>
        </p:sp>
        <p:grpSp>
          <p:nvGrpSpPr>
            <p:cNvPr id="309" name="Group 308">
              <a:extLst>
                <a:ext uri="{FF2B5EF4-FFF2-40B4-BE49-F238E27FC236}">
                  <a16:creationId xmlns:a16="http://schemas.microsoft.com/office/drawing/2014/main" id="{CC9610D2-63F2-9A77-6449-300076E43638}"/>
                </a:ext>
              </a:extLst>
            </p:cNvPr>
            <p:cNvGrpSpPr/>
            <p:nvPr/>
          </p:nvGrpSpPr>
          <p:grpSpPr>
            <a:xfrm>
              <a:off x="7693102" y="4720618"/>
              <a:ext cx="766423" cy="585394"/>
              <a:chOff x="7578040" y="4702751"/>
              <a:chExt cx="766423" cy="585394"/>
            </a:xfrm>
          </p:grpSpPr>
          <p:grpSp>
            <p:nvGrpSpPr>
              <p:cNvPr id="311" name="Group 310">
                <a:extLst>
                  <a:ext uri="{FF2B5EF4-FFF2-40B4-BE49-F238E27FC236}">
                    <a16:creationId xmlns:a16="http://schemas.microsoft.com/office/drawing/2014/main" id="{35368C9C-362E-DC5B-CFC4-6ECA3BF30427}"/>
                  </a:ext>
                </a:extLst>
              </p:cNvPr>
              <p:cNvGrpSpPr/>
              <p:nvPr/>
            </p:nvGrpSpPr>
            <p:grpSpPr>
              <a:xfrm>
                <a:off x="7599909" y="4702751"/>
                <a:ext cx="722685" cy="332514"/>
                <a:chOff x="7545254" y="4709709"/>
                <a:chExt cx="684824" cy="332514"/>
              </a:xfrm>
            </p:grpSpPr>
            <p:sp>
              <p:nvSpPr>
                <p:cNvPr id="313" name="Freeform 312">
                  <a:extLst>
                    <a:ext uri="{FF2B5EF4-FFF2-40B4-BE49-F238E27FC236}">
                      <a16:creationId xmlns:a16="http://schemas.microsoft.com/office/drawing/2014/main" id="{B6955689-DA9C-3257-2A62-89C16C93686F}"/>
                    </a:ext>
                  </a:extLst>
                </p:cNvPr>
                <p:cNvSpPr/>
                <p:nvPr/>
              </p:nvSpPr>
              <p:spPr>
                <a:xfrm>
                  <a:off x="7545254" y="4709709"/>
                  <a:ext cx="603994" cy="332514"/>
                </a:xfrm>
                <a:custGeom>
                  <a:avLst/>
                  <a:gdLst>
                    <a:gd name="connsiteX0" fmla="*/ 0 w 327025"/>
                    <a:gd name="connsiteY0" fmla="*/ 146050 h 219079"/>
                    <a:gd name="connsiteX1" fmla="*/ 15875 w 327025"/>
                    <a:gd name="connsiteY1" fmla="*/ 15875 h 219079"/>
                    <a:gd name="connsiteX2" fmla="*/ 44450 w 327025"/>
                    <a:gd name="connsiteY2" fmla="*/ 219075 h 219079"/>
                    <a:gd name="connsiteX3" fmla="*/ 60325 w 327025"/>
                    <a:gd name="connsiteY3" fmla="*/ 15875 h 219079"/>
                    <a:gd name="connsiteX4" fmla="*/ 95250 w 327025"/>
                    <a:gd name="connsiteY4" fmla="*/ 215900 h 219079"/>
                    <a:gd name="connsiteX5" fmla="*/ 111125 w 327025"/>
                    <a:gd name="connsiteY5" fmla="*/ 0 h 219079"/>
                    <a:gd name="connsiteX6" fmla="*/ 133350 w 327025"/>
                    <a:gd name="connsiteY6" fmla="*/ 215900 h 219079"/>
                    <a:gd name="connsiteX7" fmla="*/ 152400 w 327025"/>
                    <a:gd name="connsiteY7" fmla="*/ 19050 h 219079"/>
                    <a:gd name="connsiteX8" fmla="*/ 171450 w 327025"/>
                    <a:gd name="connsiteY8" fmla="*/ 209550 h 219079"/>
                    <a:gd name="connsiteX9" fmla="*/ 193675 w 327025"/>
                    <a:gd name="connsiteY9" fmla="*/ 19050 h 219079"/>
                    <a:gd name="connsiteX10" fmla="*/ 215900 w 327025"/>
                    <a:gd name="connsiteY10" fmla="*/ 219075 h 219079"/>
                    <a:gd name="connsiteX11" fmla="*/ 231775 w 327025"/>
                    <a:gd name="connsiteY11" fmla="*/ 12700 h 219079"/>
                    <a:gd name="connsiteX12" fmla="*/ 250825 w 327025"/>
                    <a:gd name="connsiteY12" fmla="*/ 139700 h 219079"/>
                    <a:gd name="connsiteX13" fmla="*/ 327025 w 327025"/>
                    <a:gd name="connsiteY13" fmla="*/ 142875 h 219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7025" h="219079">
                      <a:moveTo>
                        <a:pt x="0" y="146050"/>
                      </a:moveTo>
                      <a:cubicBezTo>
                        <a:pt x="4233" y="74877"/>
                        <a:pt x="8467" y="3704"/>
                        <a:pt x="15875" y="15875"/>
                      </a:cubicBezTo>
                      <a:cubicBezTo>
                        <a:pt x="23283" y="28046"/>
                        <a:pt x="37042" y="219075"/>
                        <a:pt x="44450" y="219075"/>
                      </a:cubicBezTo>
                      <a:cubicBezTo>
                        <a:pt x="51858" y="219075"/>
                        <a:pt x="51858" y="16404"/>
                        <a:pt x="60325" y="15875"/>
                      </a:cubicBezTo>
                      <a:cubicBezTo>
                        <a:pt x="68792" y="15346"/>
                        <a:pt x="86783" y="218546"/>
                        <a:pt x="95250" y="215900"/>
                      </a:cubicBezTo>
                      <a:cubicBezTo>
                        <a:pt x="103717" y="213254"/>
                        <a:pt x="104775" y="0"/>
                        <a:pt x="111125" y="0"/>
                      </a:cubicBezTo>
                      <a:cubicBezTo>
                        <a:pt x="117475" y="0"/>
                        <a:pt x="126471" y="212725"/>
                        <a:pt x="133350" y="215900"/>
                      </a:cubicBezTo>
                      <a:cubicBezTo>
                        <a:pt x="140229" y="219075"/>
                        <a:pt x="146050" y="20108"/>
                        <a:pt x="152400" y="19050"/>
                      </a:cubicBezTo>
                      <a:cubicBezTo>
                        <a:pt x="158750" y="17992"/>
                        <a:pt x="164571" y="209550"/>
                        <a:pt x="171450" y="209550"/>
                      </a:cubicBezTo>
                      <a:cubicBezTo>
                        <a:pt x="178329" y="209550"/>
                        <a:pt x="186267" y="17463"/>
                        <a:pt x="193675" y="19050"/>
                      </a:cubicBezTo>
                      <a:cubicBezTo>
                        <a:pt x="201083" y="20637"/>
                        <a:pt x="209550" y="220133"/>
                        <a:pt x="215900" y="219075"/>
                      </a:cubicBezTo>
                      <a:cubicBezTo>
                        <a:pt x="222250" y="218017"/>
                        <a:pt x="225954" y="25929"/>
                        <a:pt x="231775" y="12700"/>
                      </a:cubicBezTo>
                      <a:cubicBezTo>
                        <a:pt x="237596" y="-529"/>
                        <a:pt x="234950" y="118004"/>
                        <a:pt x="250825" y="139700"/>
                      </a:cubicBezTo>
                      <a:cubicBezTo>
                        <a:pt x="266700" y="161396"/>
                        <a:pt x="318029" y="144462"/>
                        <a:pt x="327025" y="142875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AB50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314" name="Straight Arrow Connector 313">
                  <a:extLst>
                    <a:ext uri="{FF2B5EF4-FFF2-40B4-BE49-F238E27FC236}">
                      <a16:creationId xmlns:a16="http://schemas.microsoft.com/office/drawing/2014/main" id="{06B23FBB-D6F7-D132-61E6-02A66127AC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149248" y="4925609"/>
                  <a:ext cx="80830" cy="0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AB50D5">
                      <a:lumMod val="75000"/>
                    </a:srgb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</p:grpSp>
          <p:sp>
            <p:nvSpPr>
              <p:cNvPr id="312" name="TextBox 311">
                <a:extLst>
                  <a:ext uri="{FF2B5EF4-FFF2-40B4-BE49-F238E27FC236}">
                    <a16:creationId xmlns:a16="http://schemas.microsoft.com/office/drawing/2014/main" id="{37B16F35-1440-7010-C2DB-7263F28D0E0E}"/>
                  </a:ext>
                </a:extLst>
              </p:cNvPr>
              <p:cNvSpPr txBox="1"/>
              <p:nvPr/>
            </p:nvSpPr>
            <p:spPr>
              <a:xfrm>
                <a:off x="7578040" y="5062276"/>
                <a:ext cx="766423" cy="225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A4AA9"/>
                    </a:solidFill>
                    <a:effectLst/>
                    <a:uLnTx/>
                    <a:uFillTx/>
                  </a:rPr>
                  <a:t>photon</a:t>
                </a:r>
              </a:p>
            </p:txBody>
          </p:sp>
        </p:grpSp>
        <p:sp>
          <p:nvSpPr>
            <p:cNvPr id="310" name="TextBox 309">
              <a:extLst>
                <a:ext uri="{FF2B5EF4-FFF2-40B4-BE49-F238E27FC236}">
                  <a16:creationId xmlns:a16="http://schemas.microsoft.com/office/drawing/2014/main" id="{48D33F5C-9EF3-21E0-1788-46A35CCB0D24}"/>
                </a:ext>
              </a:extLst>
            </p:cNvPr>
            <p:cNvSpPr txBox="1"/>
            <p:nvPr/>
          </p:nvSpPr>
          <p:spPr>
            <a:xfrm>
              <a:off x="6765456" y="4702751"/>
              <a:ext cx="259653" cy="295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+</a:t>
              </a:r>
            </a:p>
          </p:txBody>
        </p:sp>
      </p:grpSp>
      <p:sp>
        <p:nvSpPr>
          <p:cNvPr id="299" name="TextBox 298">
            <a:extLst>
              <a:ext uri="{FF2B5EF4-FFF2-40B4-BE49-F238E27FC236}">
                <a16:creationId xmlns:a16="http://schemas.microsoft.com/office/drawing/2014/main" id="{B7ADBD15-952F-AF0F-5C91-0E349631D9E2}"/>
              </a:ext>
            </a:extLst>
          </p:cNvPr>
          <p:cNvSpPr txBox="1"/>
          <p:nvPr/>
        </p:nvSpPr>
        <p:spPr>
          <a:xfrm>
            <a:off x="10211902" y="3307353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  <p:sp>
        <p:nvSpPr>
          <p:cNvPr id="300" name="TextBox 299">
            <a:extLst>
              <a:ext uri="{FF2B5EF4-FFF2-40B4-BE49-F238E27FC236}">
                <a16:creationId xmlns:a16="http://schemas.microsoft.com/office/drawing/2014/main" id="{CA9E2EC4-BFE3-DA32-B024-A4B0BA8E5FD7}"/>
              </a:ext>
            </a:extLst>
          </p:cNvPr>
          <p:cNvSpPr txBox="1"/>
          <p:nvPr/>
        </p:nvSpPr>
        <p:spPr>
          <a:xfrm>
            <a:off x="11379991" y="3332627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  <p:cxnSp>
        <p:nvCxnSpPr>
          <p:cNvPr id="303" name="Straight Arrow Connector 302">
            <a:extLst>
              <a:ext uri="{FF2B5EF4-FFF2-40B4-BE49-F238E27FC236}">
                <a16:creationId xmlns:a16="http://schemas.microsoft.com/office/drawing/2014/main" id="{6999FDB1-4AFF-7795-CC88-692DA003BFC0}"/>
              </a:ext>
            </a:extLst>
          </p:cNvPr>
          <p:cNvCxnSpPr>
            <a:cxnSpLocks/>
          </p:cNvCxnSpPr>
          <p:nvPr/>
        </p:nvCxnSpPr>
        <p:spPr>
          <a:xfrm flipV="1">
            <a:off x="12974323" y="1987235"/>
            <a:ext cx="2251175" cy="36612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04" name="TextBox 303">
            <a:extLst>
              <a:ext uri="{FF2B5EF4-FFF2-40B4-BE49-F238E27FC236}">
                <a16:creationId xmlns:a16="http://schemas.microsoft.com/office/drawing/2014/main" id="{10D3539B-474C-0980-8DE7-EDCF19BD9D35}"/>
              </a:ext>
            </a:extLst>
          </p:cNvPr>
          <p:cNvSpPr txBox="1"/>
          <p:nvPr/>
        </p:nvSpPr>
        <p:spPr>
          <a:xfrm>
            <a:off x="15225498" y="1747117"/>
            <a:ext cx="3290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7A4AA9"/>
                </a:solidFill>
                <a:effectLst/>
                <a:uLnTx/>
                <a:uFillTx/>
              </a:rPr>
              <a:t>"Quantum evaporation”</a:t>
            </a:r>
            <a:endParaRPr kumimoji="0" lang="en-CH" sz="2000" b="1" i="0" u="none" strike="noStrike" kern="0" cap="none" spc="0" normalizeH="0" baseline="0" noProof="0" dirty="0">
              <a:ln>
                <a:noFill/>
              </a:ln>
              <a:solidFill>
                <a:srgbClr val="7A4AA9"/>
              </a:solidFill>
              <a:effectLst/>
              <a:uLnTx/>
              <a:uFillTx/>
            </a:endParaRP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DCF46D8C-0710-0A28-3E5C-636A32B870CE}"/>
              </a:ext>
            </a:extLst>
          </p:cNvPr>
          <p:cNvSpPr txBox="1"/>
          <p:nvPr/>
        </p:nvSpPr>
        <p:spPr>
          <a:xfrm rot="760673">
            <a:off x="5943210" y="2722898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918312-6624-7FDD-AD70-459E5E6F09F7}"/>
              </a:ext>
            </a:extLst>
          </p:cNvPr>
          <p:cNvSpPr txBox="1"/>
          <p:nvPr/>
        </p:nvSpPr>
        <p:spPr>
          <a:xfrm>
            <a:off x="8468720" y="4595623"/>
            <a:ext cx="8942979" cy="23205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3501"/>
              </a:lnSpc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Quantum Evaporation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Quasiparticle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produced after interaction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Release of a </a:t>
            </a: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4He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at the liquid surface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Signal production when hitting the TES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0.62 eV threshold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44346F-85B5-1B71-2B5B-A557A69E88E6}"/>
              </a:ext>
            </a:extLst>
          </p:cNvPr>
          <p:cNvSpPr txBox="1"/>
          <p:nvPr/>
        </p:nvSpPr>
        <p:spPr>
          <a:xfrm>
            <a:off x="8499105" y="7244590"/>
            <a:ext cx="8305125" cy="973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3501"/>
              </a:lnSpc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Scintillation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Instable dimers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production after interaction</a:t>
            </a:r>
          </a:p>
        </p:txBody>
      </p:sp>
    </p:spTree>
    <p:extLst>
      <p:ext uri="{BB962C8B-B14F-4D97-AF65-F5344CB8AC3E}">
        <p14:creationId xmlns:p14="http://schemas.microsoft.com/office/powerpoint/2010/main" val="1016030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5087FDC-02A6-5C2F-C596-B29C79BE7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070D524A-08C8-D01E-1B1F-8EE784A1478F}"/>
              </a:ext>
            </a:extLst>
          </p:cNvPr>
          <p:cNvSpPr/>
          <p:nvPr/>
        </p:nvSpPr>
        <p:spPr>
          <a:xfrm>
            <a:off x="11475464" y="1983002"/>
            <a:ext cx="12417487" cy="11719004"/>
          </a:xfrm>
          <a:custGeom>
            <a:avLst/>
            <a:gdLst/>
            <a:ahLst/>
            <a:cxnLst/>
            <a:rect l="l" t="t" r="r" b="b"/>
            <a:pathLst>
              <a:path w="12417487" h="11719004">
                <a:moveTo>
                  <a:pt x="0" y="0"/>
                </a:moveTo>
                <a:lnTo>
                  <a:pt x="12417487" y="0"/>
                </a:lnTo>
                <a:lnTo>
                  <a:pt x="12417487" y="11719003"/>
                </a:lnTo>
                <a:lnTo>
                  <a:pt x="0" y="117190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80E24AAD-A6FD-CD3D-2AD9-66DE0F062863}"/>
              </a:ext>
            </a:extLst>
          </p:cNvPr>
          <p:cNvSpPr/>
          <p:nvPr/>
        </p:nvSpPr>
        <p:spPr>
          <a:xfrm>
            <a:off x="-4223711" y="-5592533"/>
            <a:ext cx="13384182" cy="13598494"/>
          </a:xfrm>
          <a:custGeom>
            <a:avLst/>
            <a:gdLst/>
            <a:ahLst/>
            <a:cxnLst/>
            <a:rect l="l" t="t" r="r" b="b"/>
            <a:pathLst>
              <a:path w="13384182" h="13598494">
                <a:moveTo>
                  <a:pt x="0" y="0"/>
                </a:moveTo>
                <a:lnTo>
                  <a:pt x="13384183" y="0"/>
                </a:lnTo>
                <a:lnTo>
                  <a:pt x="13384183" y="13598494"/>
                </a:lnTo>
                <a:lnTo>
                  <a:pt x="0" y="135984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8182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482D9327-3CEB-B8D2-CDC3-AABFDACACCC3}"/>
              </a:ext>
            </a:extLst>
          </p:cNvPr>
          <p:cNvSpPr txBox="1"/>
          <p:nvPr/>
        </p:nvSpPr>
        <p:spPr>
          <a:xfrm>
            <a:off x="1028700" y="430427"/>
            <a:ext cx="9829021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120"/>
              </a:lnSpc>
            </a:pPr>
            <a:r>
              <a:rPr lang="en-US" sz="5100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Superfluid Helium - Signal Channels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BE9CAFB7-851F-6BF9-9323-BEF418933ACF}"/>
              </a:ext>
            </a:extLst>
          </p:cNvPr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7</a:t>
            </a: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F9DD940C-8EFA-CD7A-8D61-B73EC5035FE2}"/>
              </a:ext>
            </a:extLst>
          </p:cNvPr>
          <p:cNvSpPr txBox="1"/>
          <p:nvPr/>
        </p:nvSpPr>
        <p:spPr>
          <a:xfrm>
            <a:off x="1161514" y="2455143"/>
            <a:ext cx="6404670" cy="13049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51"/>
              </a:lnSpc>
            </a:pP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Signal Channels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Can be </a:t>
            </a: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easily discriminated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Photon and phonons signal productions</a:t>
            </a:r>
          </a:p>
        </p:txBody>
      </p:sp>
      <p:cxnSp>
        <p:nvCxnSpPr>
          <p:cNvPr id="283" name="Straight Arrow Connector 282">
            <a:extLst>
              <a:ext uri="{FF2B5EF4-FFF2-40B4-BE49-F238E27FC236}">
                <a16:creationId xmlns:a16="http://schemas.microsoft.com/office/drawing/2014/main" id="{2335FD28-327C-D5CE-3654-7702E081CEDD}"/>
              </a:ext>
            </a:extLst>
          </p:cNvPr>
          <p:cNvCxnSpPr>
            <a:cxnSpLocks/>
          </p:cNvCxnSpPr>
          <p:nvPr/>
        </p:nvCxnSpPr>
        <p:spPr>
          <a:xfrm flipV="1">
            <a:off x="9913664" y="3012841"/>
            <a:ext cx="798117" cy="0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84" name="Oval 283">
            <a:extLst>
              <a:ext uri="{FF2B5EF4-FFF2-40B4-BE49-F238E27FC236}">
                <a16:creationId xmlns:a16="http://schemas.microsoft.com/office/drawing/2014/main" id="{4F6E2584-5220-7EBD-F58F-75ABF52D78A3}"/>
              </a:ext>
            </a:extLst>
          </p:cNvPr>
          <p:cNvSpPr/>
          <p:nvPr/>
        </p:nvSpPr>
        <p:spPr>
          <a:xfrm>
            <a:off x="8498874" y="2220678"/>
            <a:ext cx="266396" cy="245773"/>
          </a:xfrm>
          <a:prstGeom prst="ellipse">
            <a:avLst/>
          </a:prstGeom>
          <a:solidFill>
            <a:srgbClr val="011EA9">
              <a:lumMod val="60000"/>
              <a:lumOff val="40000"/>
            </a:srgbClr>
          </a:solidFill>
          <a:ln w="12700" cap="flat" cmpd="sng" algn="ctr">
            <a:solidFill>
              <a:srgbClr val="011EA9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AABA0548-B22E-2E71-939B-3E94AB08363D}"/>
              </a:ext>
            </a:extLst>
          </p:cNvPr>
          <p:cNvGrpSpPr/>
          <p:nvPr/>
        </p:nvGrpSpPr>
        <p:grpSpPr>
          <a:xfrm>
            <a:off x="12041692" y="1705120"/>
            <a:ext cx="605050" cy="587719"/>
            <a:chOff x="8062267" y="2980639"/>
            <a:chExt cx="339815" cy="331778"/>
          </a:xfrm>
        </p:grpSpPr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59096F6A-7899-D65E-50C9-B1030A86D2CC}"/>
                </a:ext>
              </a:extLst>
            </p:cNvPr>
            <p:cNvSpPr/>
            <p:nvPr/>
          </p:nvSpPr>
          <p:spPr>
            <a:xfrm>
              <a:off x="8062267" y="2980639"/>
              <a:ext cx="339815" cy="331778"/>
            </a:xfrm>
            <a:prstGeom prst="ellipse">
              <a:avLst/>
            </a:prstGeom>
            <a:noFill/>
            <a:ln w="12700" cap="flat" cmpd="sng" algn="ctr">
              <a:solidFill>
                <a:srgbClr val="D74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A571C373-30D6-D48D-FE23-C5C770C787E6}"/>
                </a:ext>
              </a:extLst>
            </p:cNvPr>
            <p:cNvSpPr/>
            <p:nvPr/>
          </p:nvSpPr>
          <p:spPr>
            <a:xfrm>
              <a:off x="8110330" y="3029768"/>
              <a:ext cx="250802" cy="238358"/>
            </a:xfrm>
            <a:prstGeom prst="ellipse">
              <a:avLst/>
            </a:prstGeom>
            <a:solidFill>
              <a:srgbClr val="D74FA9"/>
            </a:solidFill>
            <a:ln w="12700" cap="flat" cmpd="sng" algn="ctr">
              <a:solidFill>
                <a:srgbClr val="D74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4A60310C-3550-B939-9690-19A723B5D1C6}"/>
              </a:ext>
            </a:extLst>
          </p:cNvPr>
          <p:cNvGrpSpPr/>
          <p:nvPr/>
        </p:nvGrpSpPr>
        <p:grpSpPr>
          <a:xfrm>
            <a:off x="8929266" y="1717791"/>
            <a:ext cx="2991179" cy="842662"/>
            <a:chOff x="5333079" y="3785979"/>
            <a:chExt cx="1679939" cy="475698"/>
          </a:xfrm>
        </p:grpSpPr>
        <p:cxnSp>
          <p:nvCxnSpPr>
            <p:cNvPr id="325" name="Straight Arrow Connector 324">
              <a:extLst>
                <a:ext uri="{FF2B5EF4-FFF2-40B4-BE49-F238E27FC236}">
                  <a16:creationId xmlns:a16="http://schemas.microsoft.com/office/drawing/2014/main" id="{B0D27E04-C201-4C40-D3E5-A1C54C8DD1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60699" y="3938085"/>
              <a:ext cx="252319" cy="7681"/>
            </a:xfrm>
            <a:prstGeom prst="straightConnector1">
              <a:avLst/>
            </a:prstGeom>
            <a:noFill/>
            <a:ln w="19050" cap="flat" cmpd="sng" algn="ctr">
              <a:solidFill>
                <a:srgbClr val="0048A9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0F69BDE0-38F1-CC44-CF5F-3955D256CFEE}"/>
                </a:ext>
              </a:extLst>
            </p:cNvPr>
            <p:cNvGrpSpPr/>
            <p:nvPr/>
          </p:nvGrpSpPr>
          <p:grpSpPr>
            <a:xfrm>
              <a:off x="5333079" y="3785979"/>
              <a:ext cx="1440737" cy="475698"/>
              <a:chOff x="5333079" y="3785979"/>
              <a:chExt cx="1440737" cy="475698"/>
            </a:xfrm>
          </p:grpSpPr>
          <p:sp>
            <p:nvSpPr>
              <p:cNvPr id="327" name="Freeform 326">
                <a:extLst>
                  <a:ext uri="{FF2B5EF4-FFF2-40B4-BE49-F238E27FC236}">
                    <a16:creationId xmlns:a16="http://schemas.microsoft.com/office/drawing/2014/main" id="{6193E936-255D-3518-4A94-B8AA367DB884}"/>
                  </a:ext>
                </a:extLst>
              </p:cNvPr>
              <p:cNvSpPr/>
              <p:nvPr/>
            </p:nvSpPr>
            <p:spPr>
              <a:xfrm>
                <a:off x="5333079" y="3839348"/>
                <a:ext cx="1440737" cy="388063"/>
              </a:xfrm>
              <a:custGeom>
                <a:avLst/>
                <a:gdLst>
                  <a:gd name="connsiteX0" fmla="*/ 0 w 1440737"/>
                  <a:gd name="connsiteY0" fmla="*/ 249788 h 388063"/>
                  <a:gd name="connsiteX1" fmla="*/ 263168 w 1440737"/>
                  <a:gd name="connsiteY1" fmla="*/ 111512 h 388063"/>
                  <a:gd name="connsiteX2" fmla="*/ 383602 w 1440737"/>
                  <a:gd name="connsiteY2" fmla="*/ 388063 h 388063"/>
                  <a:gd name="connsiteX3" fmla="*/ 468351 w 1440737"/>
                  <a:gd name="connsiteY3" fmla="*/ 0 h 388063"/>
                  <a:gd name="connsiteX4" fmla="*/ 566482 w 1440737"/>
                  <a:gd name="connsiteY4" fmla="*/ 191801 h 388063"/>
                  <a:gd name="connsiteX5" fmla="*/ 731520 w 1440737"/>
                  <a:gd name="connsiteY5" fmla="*/ 107052 h 388063"/>
                  <a:gd name="connsiteX6" fmla="*/ 1061596 w 1440737"/>
                  <a:gd name="connsiteY6" fmla="*/ 249788 h 388063"/>
                  <a:gd name="connsiteX7" fmla="*/ 1284620 w 1440737"/>
                  <a:gd name="connsiteY7" fmla="*/ 111512 h 388063"/>
                  <a:gd name="connsiteX8" fmla="*/ 1440737 w 1440737"/>
                  <a:gd name="connsiteY8" fmla="*/ 107052 h 388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737" h="388063">
                    <a:moveTo>
                      <a:pt x="0" y="249788"/>
                    </a:moveTo>
                    <a:lnTo>
                      <a:pt x="263168" y="111512"/>
                    </a:lnTo>
                    <a:lnTo>
                      <a:pt x="383602" y="388063"/>
                    </a:lnTo>
                    <a:lnTo>
                      <a:pt x="468351" y="0"/>
                    </a:lnTo>
                    <a:lnTo>
                      <a:pt x="566482" y="191801"/>
                    </a:lnTo>
                    <a:lnTo>
                      <a:pt x="731520" y="107052"/>
                    </a:lnTo>
                    <a:lnTo>
                      <a:pt x="1061596" y="249788"/>
                    </a:lnTo>
                    <a:lnTo>
                      <a:pt x="1284620" y="111512"/>
                    </a:lnTo>
                    <a:lnTo>
                      <a:pt x="1440737" y="107052"/>
                    </a:lnTo>
                  </a:path>
                </a:pathLst>
              </a:custGeom>
              <a:noFill/>
              <a:ln w="1905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8" name="Oval 327">
                <a:extLst>
                  <a:ext uri="{FF2B5EF4-FFF2-40B4-BE49-F238E27FC236}">
                    <a16:creationId xmlns:a16="http://schemas.microsoft.com/office/drawing/2014/main" id="{4B5AD0F0-7691-7A90-7E5A-751920507412}"/>
                  </a:ext>
                </a:extLst>
              </p:cNvPr>
              <p:cNvSpPr/>
              <p:nvPr/>
            </p:nvSpPr>
            <p:spPr>
              <a:xfrm>
                <a:off x="5556926" y="3916259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9" name="Oval 328">
                <a:extLst>
                  <a:ext uri="{FF2B5EF4-FFF2-40B4-BE49-F238E27FC236}">
                    <a16:creationId xmlns:a16="http://schemas.microsoft.com/office/drawing/2014/main" id="{5FBD1EB3-6DB8-E489-60F1-F598ED6BA7DF}"/>
                  </a:ext>
                </a:extLst>
              </p:cNvPr>
              <p:cNvSpPr/>
              <p:nvPr/>
            </p:nvSpPr>
            <p:spPr>
              <a:xfrm>
                <a:off x="5682555" y="4176297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0" name="Oval 329">
                <a:extLst>
                  <a:ext uri="{FF2B5EF4-FFF2-40B4-BE49-F238E27FC236}">
                    <a16:creationId xmlns:a16="http://schemas.microsoft.com/office/drawing/2014/main" id="{6AFB3461-2182-FC21-2E10-4FF227EC7865}"/>
                  </a:ext>
                </a:extLst>
              </p:cNvPr>
              <p:cNvSpPr/>
              <p:nvPr/>
            </p:nvSpPr>
            <p:spPr>
              <a:xfrm>
                <a:off x="5764699" y="3785979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1" name="Oval 330">
                <a:extLst>
                  <a:ext uri="{FF2B5EF4-FFF2-40B4-BE49-F238E27FC236}">
                    <a16:creationId xmlns:a16="http://schemas.microsoft.com/office/drawing/2014/main" id="{111023DF-7348-16E3-1911-3ADB3A40987A}"/>
                  </a:ext>
                </a:extLst>
              </p:cNvPr>
              <p:cNvSpPr/>
              <p:nvPr/>
            </p:nvSpPr>
            <p:spPr>
              <a:xfrm>
                <a:off x="5865564" y="3998990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2" name="Oval 331">
                <a:extLst>
                  <a:ext uri="{FF2B5EF4-FFF2-40B4-BE49-F238E27FC236}">
                    <a16:creationId xmlns:a16="http://schemas.microsoft.com/office/drawing/2014/main" id="{C1B31955-90E5-E8C9-3E27-C012C846398F}"/>
                  </a:ext>
                </a:extLst>
              </p:cNvPr>
              <p:cNvSpPr/>
              <p:nvPr/>
            </p:nvSpPr>
            <p:spPr>
              <a:xfrm>
                <a:off x="6030710" y="3904308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3" name="Oval 332">
                <a:extLst>
                  <a:ext uri="{FF2B5EF4-FFF2-40B4-BE49-F238E27FC236}">
                    <a16:creationId xmlns:a16="http://schemas.microsoft.com/office/drawing/2014/main" id="{68EF259F-B813-5773-8CE2-13A9D8AF3117}"/>
                  </a:ext>
                </a:extLst>
              </p:cNvPr>
              <p:cNvSpPr/>
              <p:nvPr/>
            </p:nvSpPr>
            <p:spPr>
              <a:xfrm>
                <a:off x="6362279" y="4047681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4" name="Oval 333">
                <a:extLst>
                  <a:ext uri="{FF2B5EF4-FFF2-40B4-BE49-F238E27FC236}">
                    <a16:creationId xmlns:a16="http://schemas.microsoft.com/office/drawing/2014/main" id="{7C51051B-7841-CE55-1AA8-943C369E2886}"/>
                  </a:ext>
                </a:extLst>
              </p:cNvPr>
              <p:cNvSpPr/>
              <p:nvPr/>
            </p:nvSpPr>
            <p:spPr>
              <a:xfrm>
                <a:off x="6578158" y="3904943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D3F0AA73-1FFB-0F85-E0CA-229899C7D314}"/>
              </a:ext>
            </a:extLst>
          </p:cNvPr>
          <p:cNvGrpSpPr/>
          <p:nvPr/>
        </p:nvGrpSpPr>
        <p:grpSpPr>
          <a:xfrm>
            <a:off x="8267752" y="2614825"/>
            <a:ext cx="1777414" cy="1183033"/>
            <a:chOff x="4974059" y="4675967"/>
            <a:chExt cx="998251" cy="667843"/>
          </a:xfrm>
        </p:grpSpPr>
        <p:grpSp>
          <p:nvGrpSpPr>
            <p:cNvPr id="319" name="Group 318">
              <a:extLst>
                <a:ext uri="{FF2B5EF4-FFF2-40B4-BE49-F238E27FC236}">
                  <a16:creationId xmlns:a16="http://schemas.microsoft.com/office/drawing/2014/main" id="{6BF964B3-BB94-8B63-08C2-5ED28B1B54C3}"/>
                </a:ext>
              </a:extLst>
            </p:cNvPr>
            <p:cNvGrpSpPr/>
            <p:nvPr/>
          </p:nvGrpSpPr>
          <p:grpSpPr>
            <a:xfrm>
              <a:off x="5085741" y="4675967"/>
              <a:ext cx="774887" cy="396734"/>
              <a:chOff x="5081680" y="4675967"/>
              <a:chExt cx="774887" cy="396734"/>
            </a:xfrm>
          </p:grpSpPr>
          <p:sp>
            <p:nvSpPr>
              <p:cNvPr id="321" name="Oval 320">
                <a:extLst>
                  <a:ext uri="{FF2B5EF4-FFF2-40B4-BE49-F238E27FC236}">
                    <a16:creationId xmlns:a16="http://schemas.microsoft.com/office/drawing/2014/main" id="{2E7C45F7-C493-66CF-CDCD-B07310203712}"/>
                  </a:ext>
                </a:extLst>
              </p:cNvPr>
              <p:cNvSpPr/>
              <p:nvPr/>
            </p:nvSpPr>
            <p:spPr>
              <a:xfrm>
                <a:off x="5081680" y="4675967"/>
                <a:ext cx="774887" cy="396734"/>
              </a:xfrm>
              <a:prstGeom prst="ellipse">
                <a:avLst/>
              </a:prstGeom>
              <a:noFill/>
              <a:ln w="12700" cap="flat" cmpd="sng" algn="ctr">
                <a:solidFill>
                  <a:srgbClr val="D74F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322" name="Group 321">
                <a:extLst>
                  <a:ext uri="{FF2B5EF4-FFF2-40B4-BE49-F238E27FC236}">
                    <a16:creationId xmlns:a16="http://schemas.microsoft.com/office/drawing/2014/main" id="{5E274063-1777-B719-C3A4-569D247AED50}"/>
                  </a:ext>
                </a:extLst>
              </p:cNvPr>
              <p:cNvGrpSpPr/>
              <p:nvPr/>
            </p:nvGrpSpPr>
            <p:grpSpPr>
              <a:xfrm>
                <a:off x="5180496" y="4755155"/>
                <a:ext cx="571516" cy="238358"/>
                <a:chOff x="5180496" y="4745470"/>
                <a:chExt cx="571516" cy="238358"/>
              </a:xfrm>
            </p:grpSpPr>
            <p:sp>
              <p:nvSpPr>
                <p:cNvPr id="323" name="Oval 322">
                  <a:extLst>
                    <a:ext uri="{FF2B5EF4-FFF2-40B4-BE49-F238E27FC236}">
                      <a16:creationId xmlns:a16="http://schemas.microsoft.com/office/drawing/2014/main" id="{400465A5-4052-5D3E-CB90-E6C09369A0C1}"/>
                    </a:ext>
                  </a:extLst>
                </p:cNvPr>
                <p:cNvSpPr/>
                <p:nvPr/>
              </p:nvSpPr>
              <p:spPr>
                <a:xfrm>
                  <a:off x="5180496" y="4745470"/>
                  <a:ext cx="250802" cy="238358"/>
                </a:xfrm>
                <a:prstGeom prst="ellipse">
                  <a:avLst/>
                </a:prstGeom>
                <a:solidFill>
                  <a:srgbClr val="D74FA9"/>
                </a:solidFill>
                <a:ln w="12700" cap="flat" cmpd="sng" algn="ctr">
                  <a:solidFill>
                    <a:srgbClr val="D74FA9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24" name="Oval 323">
                  <a:extLst>
                    <a:ext uri="{FF2B5EF4-FFF2-40B4-BE49-F238E27FC236}">
                      <a16:creationId xmlns:a16="http://schemas.microsoft.com/office/drawing/2014/main" id="{8976F553-3B01-FEC1-29EE-3F2D5089813E}"/>
                    </a:ext>
                  </a:extLst>
                </p:cNvPr>
                <p:cNvSpPr/>
                <p:nvPr/>
              </p:nvSpPr>
              <p:spPr>
                <a:xfrm>
                  <a:off x="5501210" y="4745470"/>
                  <a:ext cx="250802" cy="238358"/>
                </a:xfrm>
                <a:prstGeom prst="ellipse">
                  <a:avLst/>
                </a:prstGeom>
                <a:solidFill>
                  <a:srgbClr val="D74FA9"/>
                </a:solidFill>
                <a:ln w="12700" cap="flat" cmpd="sng" algn="ctr">
                  <a:solidFill>
                    <a:srgbClr val="D74FA9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320" name="TextBox 319">
              <a:extLst>
                <a:ext uri="{FF2B5EF4-FFF2-40B4-BE49-F238E27FC236}">
                  <a16:creationId xmlns:a16="http://schemas.microsoft.com/office/drawing/2014/main" id="{AEB98483-7502-BFA6-22AF-C7E7209F5AE7}"/>
                </a:ext>
              </a:extLst>
            </p:cNvPr>
            <p:cNvSpPr txBox="1"/>
            <p:nvPr/>
          </p:nvSpPr>
          <p:spPr>
            <a:xfrm>
              <a:off x="4974059" y="5117941"/>
              <a:ext cx="998251" cy="225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D74FA9"/>
                  </a:solidFill>
                  <a:effectLst/>
                  <a:uLnTx/>
                  <a:uFillTx/>
                </a:rPr>
                <a:t>He</a:t>
              </a:r>
              <a:r>
                <a:rPr kumimoji="0" lang="en-CH" sz="2000" b="1" i="0" u="none" strike="noStrike" kern="0" cap="none" spc="0" normalizeH="0" baseline="-25000" noProof="0" dirty="0">
                  <a:ln>
                    <a:noFill/>
                  </a:ln>
                  <a:solidFill>
                    <a:srgbClr val="D74FA9"/>
                  </a:solidFill>
                  <a:effectLst/>
                  <a:uLnTx/>
                  <a:uFillTx/>
                </a:rPr>
                <a:t>2</a:t>
              </a:r>
              <a:r>
                <a:rPr kumimoji="0" lang="en-CH" sz="2000" b="1" i="0" u="none" strike="noStrike" kern="0" cap="none" spc="0" normalizeH="0" baseline="30000" noProof="0" dirty="0">
                  <a:ln>
                    <a:noFill/>
                  </a:ln>
                  <a:solidFill>
                    <a:srgbClr val="D74FA9"/>
                  </a:solidFill>
                  <a:effectLst/>
                  <a:uLnTx/>
                  <a:uFillTx/>
                </a:rPr>
                <a:t>*</a:t>
              </a:r>
              <a:endPara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88" name="TextBox 287">
            <a:extLst>
              <a:ext uri="{FF2B5EF4-FFF2-40B4-BE49-F238E27FC236}">
                <a16:creationId xmlns:a16="http://schemas.microsoft.com/office/drawing/2014/main" id="{22897737-FC23-3400-1A7A-1C449118B92D}"/>
              </a:ext>
            </a:extLst>
          </p:cNvPr>
          <p:cNvSpPr txBox="1"/>
          <p:nvPr/>
        </p:nvSpPr>
        <p:spPr>
          <a:xfrm>
            <a:off x="11452104" y="1206714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  <p:sp>
        <p:nvSpPr>
          <p:cNvPr id="289" name="Oval 288">
            <a:extLst>
              <a:ext uri="{FF2B5EF4-FFF2-40B4-BE49-F238E27FC236}">
                <a16:creationId xmlns:a16="http://schemas.microsoft.com/office/drawing/2014/main" id="{85481484-747A-79D0-CE8C-34F6494E11FD}"/>
              </a:ext>
            </a:extLst>
          </p:cNvPr>
          <p:cNvSpPr/>
          <p:nvPr/>
        </p:nvSpPr>
        <p:spPr>
          <a:xfrm rot="2354629">
            <a:off x="6676852" y="2091200"/>
            <a:ext cx="605050" cy="587719"/>
          </a:xfrm>
          <a:prstGeom prst="ellipse">
            <a:avLst/>
          </a:prstGeom>
          <a:noFill/>
          <a:ln w="12700" cap="flat" cmpd="sng" algn="ctr">
            <a:solidFill>
              <a:srgbClr val="D74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0" name="Oval 289">
            <a:extLst>
              <a:ext uri="{FF2B5EF4-FFF2-40B4-BE49-F238E27FC236}">
                <a16:creationId xmlns:a16="http://schemas.microsoft.com/office/drawing/2014/main" id="{6E534C7A-D883-3109-9486-8BC1E1FBBC28}"/>
              </a:ext>
            </a:extLst>
          </p:cNvPr>
          <p:cNvSpPr/>
          <p:nvPr/>
        </p:nvSpPr>
        <p:spPr>
          <a:xfrm rot="2354629">
            <a:off x="6761329" y="2179507"/>
            <a:ext cx="446560" cy="422233"/>
          </a:xfrm>
          <a:prstGeom prst="ellipse">
            <a:avLst/>
          </a:prstGeom>
          <a:solidFill>
            <a:srgbClr val="D74FA9"/>
          </a:solidFill>
          <a:ln w="12700" cap="flat" cmpd="sng" algn="ctr">
            <a:solidFill>
              <a:srgbClr val="D74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91" name="Straight Arrow Connector 290">
            <a:extLst>
              <a:ext uri="{FF2B5EF4-FFF2-40B4-BE49-F238E27FC236}">
                <a16:creationId xmlns:a16="http://schemas.microsoft.com/office/drawing/2014/main" id="{1FE2C3E2-9DC0-4EF6-0D0E-12150DA925FA}"/>
              </a:ext>
            </a:extLst>
          </p:cNvPr>
          <p:cNvCxnSpPr>
            <a:cxnSpLocks/>
          </p:cNvCxnSpPr>
          <p:nvPr/>
        </p:nvCxnSpPr>
        <p:spPr>
          <a:xfrm rot="760673">
            <a:off x="6134919" y="1804054"/>
            <a:ext cx="597723" cy="286393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2" name="Oval 291">
            <a:extLst>
              <a:ext uri="{FF2B5EF4-FFF2-40B4-BE49-F238E27FC236}">
                <a16:creationId xmlns:a16="http://schemas.microsoft.com/office/drawing/2014/main" id="{9BE67A98-1F01-079B-4599-B60DF9FAB435}"/>
              </a:ext>
            </a:extLst>
          </p:cNvPr>
          <p:cNvSpPr/>
          <p:nvPr/>
        </p:nvSpPr>
        <p:spPr>
          <a:xfrm rot="760673">
            <a:off x="5985546" y="1548958"/>
            <a:ext cx="162087" cy="165929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93" name="Straight Arrow Connector 292">
            <a:extLst>
              <a:ext uri="{FF2B5EF4-FFF2-40B4-BE49-F238E27FC236}">
                <a16:creationId xmlns:a16="http://schemas.microsoft.com/office/drawing/2014/main" id="{D251DCA8-2333-1829-B3DC-E501FC9C37AB}"/>
              </a:ext>
            </a:extLst>
          </p:cNvPr>
          <p:cNvCxnSpPr>
            <a:cxnSpLocks/>
          </p:cNvCxnSpPr>
          <p:nvPr/>
        </p:nvCxnSpPr>
        <p:spPr>
          <a:xfrm rot="760673">
            <a:off x="7408109" y="2813712"/>
            <a:ext cx="892367" cy="102270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94" name="Straight Arrow Connector 293">
            <a:extLst>
              <a:ext uri="{FF2B5EF4-FFF2-40B4-BE49-F238E27FC236}">
                <a16:creationId xmlns:a16="http://schemas.microsoft.com/office/drawing/2014/main" id="{66C2DD49-A2BE-6A8A-72AB-CCD4926D774B}"/>
              </a:ext>
            </a:extLst>
          </p:cNvPr>
          <p:cNvCxnSpPr>
            <a:cxnSpLocks/>
          </p:cNvCxnSpPr>
          <p:nvPr/>
        </p:nvCxnSpPr>
        <p:spPr>
          <a:xfrm rot="760673" flipV="1">
            <a:off x="7458753" y="2329068"/>
            <a:ext cx="892367" cy="102270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5" name="TextBox 294">
            <a:extLst>
              <a:ext uri="{FF2B5EF4-FFF2-40B4-BE49-F238E27FC236}">
                <a16:creationId xmlns:a16="http://schemas.microsoft.com/office/drawing/2014/main" id="{F6B04D53-144B-189C-6D40-51E71BED68BF}"/>
              </a:ext>
            </a:extLst>
          </p:cNvPr>
          <p:cNvSpPr txBox="1"/>
          <p:nvPr/>
        </p:nvSpPr>
        <p:spPr>
          <a:xfrm>
            <a:off x="7251496" y="1692996"/>
            <a:ext cx="1890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48A9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Q</a:t>
            </a: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0048A9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uasiparticle</a:t>
            </a:r>
          </a:p>
        </p:txBody>
      </p: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B5AC1A81-4876-AB5C-5FD8-07FF3AD9FDBD}"/>
              </a:ext>
            </a:extLst>
          </p:cNvPr>
          <p:cNvGrpSpPr/>
          <p:nvPr/>
        </p:nvGrpSpPr>
        <p:grpSpPr>
          <a:xfrm>
            <a:off x="10811664" y="2657373"/>
            <a:ext cx="3662059" cy="1097937"/>
            <a:chOff x="6402799" y="4686207"/>
            <a:chExt cx="2056726" cy="619805"/>
          </a:xfrm>
        </p:grpSpPr>
        <p:grpSp>
          <p:nvGrpSpPr>
            <p:cNvPr id="306" name="Group 305">
              <a:extLst>
                <a:ext uri="{FF2B5EF4-FFF2-40B4-BE49-F238E27FC236}">
                  <a16:creationId xmlns:a16="http://schemas.microsoft.com/office/drawing/2014/main" id="{11813EF8-8860-CA7F-3202-393CD74EB23F}"/>
                </a:ext>
              </a:extLst>
            </p:cNvPr>
            <p:cNvGrpSpPr/>
            <p:nvPr/>
          </p:nvGrpSpPr>
          <p:grpSpPr>
            <a:xfrm>
              <a:off x="6402799" y="4721528"/>
              <a:ext cx="339815" cy="331778"/>
              <a:chOff x="8062267" y="2980639"/>
              <a:chExt cx="339815" cy="331778"/>
            </a:xfrm>
          </p:grpSpPr>
          <p:sp>
            <p:nvSpPr>
              <p:cNvPr id="317" name="Oval 316">
                <a:extLst>
                  <a:ext uri="{FF2B5EF4-FFF2-40B4-BE49-F238E27FC236}">
                    <a16:creationId xmlns:a16="http://schemas.microsoft.com/office/drawing/2014/main" id="{0446D817-E167-70A7-69CD-DA842A6358AE}"/>
                  </a:ext>
                </a:extLst>
              </p:cNvPr>
              <p:cNvSpPr/>
              <p:nvPr/>
            </p:nvSpPr>
            <p:spPr>
              <a:xfrm>
                <a:off x="8062267" y="2980639"/>
                <a:ext cx="339815" cy="331778"/>
              </a:xfrm>
              <a:prstGeom prst="ellipse">
                <a:avLst/>
              </a:prstGeom>
              <a:noFill/>
              <a:ln w="12700" cap="flat" cmpd="sng" algn="ctr">
                <a:solidFill>
                  <a:srgbClr val="D74F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8" name="Oval 317">
                <a:extLst>
                  <a:ext uri="{FF2B5EF4-FFF2-40B4-BE49-F238E27FC236}">
                    <a16:creationId xmlns:a16="http://schemas.microsoft.com/office/drawing/2014/main" id="{CC9F0512-311F-1F3B-B8A9-437BFEE24D51}"/>
                  </a:ext>
                </a:extLst>
              </p:cNvPr>
              <p:cNvSpPr/>
              <p:nvPr/>
            </p:nvSpPr>
            <p:spPr>
              <a:xfrm>
                <a:off x="8110330" y="3029768"/>
                <a:ext cx="250802" cy="238358"/>
              </a:xfrm>
              <a:prstGeom prst="ellipse">
                <a:avLst/>
              </a:prstGeom>
              <a:solidFill>
                <a:srgbClr val="D74FA9"/>
              </a:solidFill>
              <a:ln w="12700" cap="flat" cmpd="sng" algn="ctr">
                <a:solidFill>
                  <a:srgbClr val="D74F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307" name="Group 306">
              <a:extLst>
                <a:ext uri="{FF2B5EF4-FFF2-40B4-BE49-F238E27FC236}">
                  <a16:creationId xmlns:a16="http://schemas.microsoft.com/office/drawing/2014/main" id="{83A36C24-D994-015C-5561-AFF5037480CC}"/>
                </a:ext>
              </a:extLst>
            </p:cNvPr>
            <p:cNvGrpSpPr/>
            <p:nvPr/>
          </p:nvGrpSpPr>
          <p:grpSpPr>
            <a:xfrm>
              <a:off x="7047951" y="4730498"/>
              <a:ext cx="339815" cy="331778"/>
              <a:chOff x="8062267" y="2980639"/>
              <a:chExt cx="339815" cy="331778"/>
            </a:xfrm>
          </p:grpSpPr>
          <p:sp>
            <p:nvSpPr>
              <p:cNvPr id="315" name="Oval 314">
                <a:extLst>
                  <a:ext uri="{FF2B5EF4-FFF2-40B4-BE49-F238E27FC236}">
                    <a16:creationId xmlns:a16="http://schemas.microsoft.com/office/drawing/2014/main" id="{AF073E3A-0892-1B81-A148-41D78A41AA12}"/>
                  </a:ext>
                </a:extLst>
              </p:cNvPr>
              <p:cNvSpPr/>
              <p:nvPr/>
            </p:nvSpPr>
            <p:spPr>
              <a:xfrm>
                <a:off x="8062267" y="2980639"/>
                <a:ext cx="339815" cy="331778"/>
              </a:xfrm>
              <a:prstGeom prst="ellipse">
                <a:avLst/>
              </a:prstGeom>
              <a:noFill/>
              <a:ln w="12700" cap="flat" cmpd="sng" algn="ctr">
                <a:solidFill>
                  <a:srgbClr val="D74F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6" name="Oval 315">
                <a:extLst>
                  <a:ext uri="{FF2B5EF4-FFF2-40B4-BE49-F238E27FC236}">
                    <a16:creationId xmlns:a16="http://schemas.microsoft.com/office/drawing/2014/main" id="{4EE2E2A6-91C9-096C-3857-C0C60DCBA352}"/>
                  </a:ext>
                </a:extLst>
              </p:cNvPr>
              <p:cNvSpPr/>
              <p:nvPr/>
            </p:nvSpPr>
            <p:spPr>
              <a:xfrm>
                <a:off x="8110330" y="3029768"/>
                <a:ext cx="250802" cy="238358"/>
              </a:xfrm>
              <a:prstGeom prst="ellipse">
                <a:avLst/>
              </a:prstGeom>
              <a:solidFill>
                <a:srgbClr val="D74FA9"/>
              </a:solidFill>
              <a:ln w="12700" cap="flat" cmpd="sng" algn="ctr">
                <a:solidFill>
                  <a:srgbClr val="D74F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308" name="TextBox 307">
              <a:extLst>
                <a:ext uri="{FF2B5EF4-FFF2-40B4-BE49-F238E27FC236}">
                  <a16:creationId xmlns:a16="http://schemas.microsoft.com/office/drawing/2014/main" id="{E281DA9E-4D43-9EB3-3FF9-24AF466305CE}"/>
                </a:ext>
              </a:extLst>
            </p:cNvPr>
            <p:cNvSpPr txBox="1"/>
            <p:nvPr/>
          </p:nvSpPr>
          <p:spPr>
            <a:xfrm>
              <a:off x="7410608" y="4686207"/>
              <a:ext cx="259653" cy="295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+</a:t>
              </a:r>
            </a:p>
          </p:txBody>
        </p:sp>
        <p:grpSp>
          <p:nvGrpSpPr>
            <p:cNvPr id="309" name="Group 308">
              <a:extLst>
                <a:ext uri="{FF2B5EF4-FFF2-40B4-BE49-F238E27FC236}">
                  <a16:creationId xmlns:a16="http://schemas.microsoft.com/office/drawing/2014/main" id="{04F71C62-4079-3554-8B49-2CF110C36360}"/>
                </a:ext>
              </a:extLst>
            </p:cNvPr>
            <p:cNvGrpSpPr/>
            <p:nvPr/>
          </p:nvGrpSpPr>
          <p:grpSpPr>
            <a:xfrm>
              <a:off x="7693102" y="4720618"/>
              <a:ext cx="766423" cy="585394"/>
              <a:chOff x="7578040" y="4702751"/>
              <a:chExt cx="766423" cy="585394"/>
            </a:xfrm>
          </p:grpSpPr>
          <p:grpSp>
            <p:nvGrpSpPr>
              <p:cNvPr id="311" name="Group 310">
                <a:extLst>
                  <a:ext uri="{FF2B5EF4-FFF2-40B4-BE49-F238E27FC236}">
                    <a16:creationId xmlns:a16="http://schemas.microsoft.com/office/drawing/2014/main" id="{2A124C0F-436B-C72C-907B-01989B1DB302}"/>
                  </a:ext>
                </a:extLst>
              </p:cNvPr>
              <p:cNvGrpSpPr/>
              <p:nvPr/>
            </p:nvGrpSpPr>
            <p:grpSpPr>
              <a:xfrm>
                <a:off x="7599909" y="4702751"/>
                <a:ext cx="722685" cy="332514"/>
                <a:chOff x="7545254" y="4709709"/>
                <a:chExt cx="684824" cy="332514"/>
              </a:xfrm>
            </p:grpSpPr>
            <p:sp>
              <p:nvSpPr>
                <p:cNvPr id="313" name="Freeform 312">
                  <a:extLst>
                    <a:ext uri="{FF2B5EF4-FFF2-40B4-BE49-F238E27FC236}">
                      <a16:creationId xmlns:a16="http://schemas.microsoft.com/office/drawing/2014/main" id="{938920B2-0EE3-73B7-D346-1D519E2BF220}"/>
                    </a:ext>
                  </a:extLst>
                </p:cNvPr>
                <p:cNvSpPr/>
                <p:nvPr/>
              </p:nvSpPr>
              <p:spPr>
                <a:xfrm>
                  <a:off x="7545254" y="4709709"/>
                  <a:ext cx="603994" cy="332514"/>
                </a:xfrm>
                <a:custGeom>
                  <a:avLst/>
                  <a:gdLst>
                    <a:gd name="connsiteX0" fmla="*/ 0 w 327025"/>
                    <a:gd name="connsiteY0" fmla="*/ 146050 h 219079"/>
                    <a:gd name="connsiteX1" fmla="*/ 15875 w 327025"/>
                    <a:gd name="connsiteY1" fmla="*/ 15875 h 219079"/>
                    <a:gd name="connsiteX2" fmla="*/ 44450 w 327025"/>
                    <a:gd name="connsiteY2" fmla="*/ 219075 h 219079"/>
                    <a:gd name="connsiteX3" fmla="*/ 60325 w 327025"/>
                    <a:gd name="connsiteY3" fmla="*/ 15875 h 219079"/>
                    <a:gd name="connsiteX4" fmla="*/ 95250 w 327025"/>
                    <a:gd name="connsiteY4" fmla="*/ 215900 h 219079"/>
                    <a:gd name="connsiteX5" fmla="*/ 111125 w 327025"/>
                    <a:gd name="connsiteY5" fmla="*/ 0 h 219079"/>
                    <a:gd name="connsiteX6" fmla="*/ 133350 w 327025"/>
                    <a:gd name="connsiteY6" fmla="*/ 215900 h 219079"/>
                    <a:gd name="connsiteX7" fmla="*/ 152400 w 327025"/>
                    <a:gd name="connsiteY7" fmla="*/ 19050 h 219079"/>
                    <a:gd name="connsiteX8" fmla="*/ 171450 w 327025"/>
                    <a:gd name="connsiteY8" fmla="*/ 209550 h 219079"/>
                    <a:gd name="connsiteX9" fmla="*/ 193675 w 327025"/>
                    <a:gd name="connsiteY9" fmla="*/ 19050 h 219079"/>
                    <a:gd name="connsiteX10" fmla="*/ 215900 w 327025"/>
                    <a:gd name="connsiteY10" fmla="*/ 219075 h 219079"/>
                    <a:gd name="connsiteX11" fmla="*/ 231775 w 327025"/>
                    <a:gd name="connsiteY11" fmla="*/ 12700 h 219079"/>
                    <a:gd name="connsiteX12" fmla="*/ 250825 w 327025"/>
                    <a:gd name="connsiteY12" fmla="*/ 139700 h 219079"/>
                    <a:gd name="connsiteX13" fmla="*/ 327025 w 327025"/>
                    <a:gd name="connsiteY13" fmla="*/ 142875 h 219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7025" h="219079">
                      <a:moveTo>
                        <a:pt x="0" y="146050"/>
                      </a:moveTo>
                      <a:cubicBezTo>
                        <a:pt x="4233" y="74877"/>
                        <a:pt x="8467" y="3704"/>
                        <a:pt x="15875" y="15875"/>
                      </a:cubicBezTo>
                      <a:cubicBezTo>
                        <a:pt x="23283" y="28046"/>
                        <a:pt x="37042" y="219075"/>
                        <a:pt x="44450" y="219075"/>
                      </a:cubicBezTo>
                      <a:cubicBezTo>
                        <a:pt x="51858" y="219075"/>
                        <a:pt x="51858" y="16404"/>
                        <a:pt x="60325" y="15875"/>
                      </a:cubicBezTo>
                      <a:cubicBezTo>
                        <a:pt x="68792" y="15346"/>
                        <a:pt x="86783" y="218546"/>
                        <a:pt x="95250" y="215900"/>
                      </a:cubicBezTo>
                      <a:cubicBezTo>
                        <a:pt x="103717" y="213254"/>
                        <a:pt x="104775" y="0"/>
                        <a:pt x="111125" y="0"/>
                      </a:cubicBezTo>
                      <a:cubicBezTo>
                        <a:pt x="117475" y="0"/>
                        <a:pt x="126471" y="212725"/>
                        <a:pt x="133350" y="215900"/>
                      </a:cubicBezTo>
                      <a:cubicBezTo>
                        <a:pt x="140229" y="219075"/>
                        <a:pt x="146050" y="20108"/>
                        <a:pt x="152400" y="19050"/>
                      </a:cubicBezTo>
                      <a:cubicBezTo>
                        <a:pt x="158750" y="17992"/>
                        <a:pt x="164571" y="209550"/>
                        <a:pt x="171450" y="209550"/>
                      </a:cubicBezTo>
                      <a:cubicBezTo>
                        <a:pt x="178329" y="209550"/>
                        <a:pt x="186267" y="17463"/>
                        <a:pt x="193675" y="19050"/>
                      </a:cubicBezTo>
                      <a:cubicBezTo>
                        <a:pt x="201083" y="20637"/>
                        <a:pt x="209550" y="220133"/>
                        <a:pt x="215900" y="219075"/>
                      </a:cubicBezTo>
                      <a:cubicBezTo>
                        <a:pt x="222250" y="218017"/>
                        <a:pt x="225954" y="25929"/>
                        <a:pt x="231775" y="12700"/>
                      </a:cubicBezTo>
                      <a:cubicBezTo>
                        <a:pt x="237596" y="-529"/>
                        <a:pt x="234950" y="118004"/>
                        <a:pt x="250825" y="139700"/>
                      </a:cubicBezTo>
                      <a:cubicBezTo>
                        <a:pt x="266700" y="161396"/>
                        <a:pt x="318029" y="144462"/>
                        <a:pt x="327025" y="142875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AB50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314" name="Straight Arrow Connector 313">
                  <a:extLst>
                    <a:ext uri="{FF2B5EF4-FFF2-40B4-BE49-F238E27FC236}">
                      <a16:creationId xmlns:a16="http://schemas.microsoft.com/office/drawing/2014/main" id="{C227C40A-7832-70CF-77D3-124CF87D1E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149248" y="4925609"/>
                  <a:ext cx="80830" cy="0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AB50D5">
                      <a:lumMod val="75000"/>
                    </a:srgb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</p:grpSp>
          <p:sp>
            <p:nvSpPr>
              <p:cNvPr id="312" name="TextBox 311">
                <a:extLst>
                  <a:ext uri="{FF2B5EF4-FFF2-40B4-BE49-F238E27FC236}">
                    <a16:creationId xmlns:a16="http://schemas.microsoft.com/office/drawing/2014/main" id="{9E95C62D-C1E8-5394-4A08-E4D00A51FAC1}"/>
                  </a:ext>
                </a:extLst>
              </p:cNvPr>
              <p:cNvSpPr txBox="1"/>
              <p:nvPr/>
            </p:nvSpPr>
            <p:spPr>
              <a:xfrm>
                <a:off x="7578040" y="5062276"/>
                <a:ext cx="766423" cy="225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A4AA9"/>
                    </a:solidFill>
                    <a:effectLst/>
                    <a:uLnTx/>
                    <a:uFillTx/>
                  </a:rPr>
                  <a:t>photon</a:t>
                </a:r>
              </a:p>
            </p:txBody>
          </p:sp>
        </p:grpSp>
        <p:sp>
          <p:nvSpPr>
            <p:cNvPr id="310" name="TextBox 309">
              <a:extLst>
                <a:ext uri="{FF2B5EF4-FFF2-40B4-BE49-F238E27FC236}">
                  <a16:creationId xmlns:a16="http://schemas.microsoft.com/office/drawing/2014/main" id="{722EAA99-43BC-E6EC-0D05-EEF7B5521A5E}"/>
                </a:ext>
              </a:extLst>
            </p:cNvPr>
            <p:cNvSpPr txBox="1"/>
            <p:nvPr/>
          </p:nvSpPr>
          <p:spPr>
            <a:xfrm>
              <a:off x="6765456" y="4702751"/>
              <a:ext cx="259653" cy="295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+</a:t>
              </a:r>
            </a:p>
          </p:txBody>
        </p:sp>
      </p:grpSp>
      <p:sp>
        <p:nvSpPr>
          <p:cNvPr id="297" name="TextBox 296">
            <a:extLst>
              <a:ext uri="{FF2B5EF4-FFF2-40B4-BE49-F238E27FC236}">
                <a16:creationId xmlns:a16="http://schemas.microsoft.com/office/drawing/2014/main" id="{2EE74F69-89C1-F7A1-8CC3-F5B718D32ABB}"/>
              </a:ext>
            </a:extLst>
          </p:cNvPr>
          <p:cNvSpPr txBox="1"/>
          <p:nvPr/>
        </p:nvSpPr>
        <p:spPr>
          <a:xfrm>
            <a:off x="15225500" y="2547088"/>
            <a:ext cx="3290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7A4AA9"/>
                </a:solidFill>
                <a:effectLst/>
                <a:uLnTx/>
                <a:uFillTx/>
              </a:rPr>
              <a:t>S</a:t>
            </a: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7A4AA9"/>
                </a:solidFill>
                <a:effectLst/>
                <a:uLnTx/>
                <a:uFillTx/>
              </a:rPr>
              <a:t>ingle scintillation ~&lt;10ns</a:t>
            </a:r>
          </a:p>
        </p:txBody>
      </p:sp>
      <p:sp>
        <p:nvSpPr>
          <p:cNvPr id="298" name="TextBox 297">
            <a:extLst>
              <a:ext uri="{FF2B5EF4-FFF2-40B4-BE49-F238E27FC236}">
                <a16:creationId xmlns:a16="http://schemas.microsoft.com/office/drawing/2014/main" id="{330B224D-0EF6-6E6E-E748-A39AB2936B47}"/>
              </a:ext>
            </a:extLst>
          </p:cNvPr>
          <p:cNvSpPr txBox="1"/>
          <p:nvPr/>
        </p:nvSpPr>
        <p:spPr>
          <a:xfrm>
            <a:off x="15225498" y="3229203"/>
            <a:ext cx="3290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7A4AA9"/>
                </a:solidFill>
                <a:effectLst/>
                <a:uLnTx/>
                <a:uFillTx/>
              </a:rPr>
              <a:t>Triple</a:t>
            </a: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7A4AA9"/>
                </a:solidFill>
                <a:effectLst/>
                <a:uLnTx/>
                <a:uFillTx/>
              </a:rPr>
              <a:t> scintillation ~13ms</a:t>
            </a:r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id="{DE6CCD3D-B854-45D3-7D7D-4EE962F68135}"/>
              </a:ext>
            </a:extLst>
          </p:cNvPr>
          <p:cNvSpPr txBox="1"/>
          <p:nvPr/>
        </p:nvSpPr>
        <p:spPr>
          <a:xfrm>
            <a:off x="10211902" y="3307353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  <p:sp>
        <p:nvSpPr>
          <p:cNvPr id="300" name="TextBox 299">
            <a:extLst>
              <a:ext uri="{FF2B5EF4-FFF2-40B4-BE49-F238E27FC236}">
                <a16:creationId xmlns:a16="http://schemas.microsoft.com/office/drawing/2014/main" id="{9357EFE3-1E91-A909-F84B-EC2B2661B5EC}"/>
              </a:ext>
            </a:extLst>
          </p:cNvPr>
          <p:cNvSpPr txBox="1"/>
          <p:nvPr/>
        </p:nvSpPr>
        <p:spPr>
          <a:xfrm>
            <a:off x="11379991" y="3332627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  <p:cxnSp>
        <p:nvCxnSpPr>
          <p:cNvPr id="301" name="Straight Arrow Connector 300">
            <a:extLst>
              <a:ext uri="{FF2B5EF4-FFF2-40B4-BE49-F238E27FC236}">
                <a16:creationId xmlns:a16="http://schemas.microsoft.com/office/drawing/2014/main" id="{86D70D67-80E7-0255-ED79-2486814B3362}"/>
              </a:ext>
            </a:extLst>
          </p:cNvPr>
          <p:cNvCxnSpPr>
            <a:cxnSpLocks/>
          </p:cNvCxnSpPr>
          <p:nvPr/>
        </p:nvCxnSpPr>
        <p:spPr>
          <a:xfrm flipV="1">
            <a:off x="14722509" y="2806970"/>
            <a:ext cx="510392" cy="142091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02" name="Straight Arrow Connector 301">
            <a:extLst>
              <a:ext uri="{FF2B5EF4-FFF2-40B4-BE49-F238E27FC236}">
                <a16:creationId xmlns:a16="http://schemas.microsoft.com/office/drawing/2014/main" id="{E5D598E8-B954-BF90-1AFD-BADFE2897A45}"/>
              </a:ext>
            </a:extLst>
          </p:cNvPr>
          <p:cNvCxnSpPr>
            <a:cxnSpLocks/>
          </p:cNvCxnSpPr>
          <p:nvPr/>
        </p:nvCxnSpPr>
        <p:spPr>
          <a:xfrm>
            <a:off x="14722509" y="3321118"/>
            <a:ext cx="510392" cy="142091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03" name="Straight Arrow Connector 302">
            <a:extLst>
              <a:ext uri="{FF2B5EF4-FFF2-40B4-BE49-F238E27FC236}">
                <a16:creationId xmlns:a16="http://schemas.microsoft.com/office/drawing/2014/main" id="{8ABA886F-CF63-0F8C-7A1B-44ED87F7DA39}"/>
              </a:ext>
            </a:extLst>
          </p:cNvPr>
          <p:cNvCxnSpPr>
            <a:cxnSpLocks/>
          </p:cNvCxnSpPr>
          <p:nvPr/>
        </p:nvCxnSpPr>
        <p:spPr>
          <a:xfrm flipV="1">
            <a:off x="12974323" y="1987235"/>
            <a:ext cx="2251175" cy="36612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04" name="TextBox 303">
            <a:extLst>
              <a:ext uri="{FF2B5EF4-FFF2-40B4-BE49-F238E27FC236}">
                <a16:creationId xmlns:a16="http://schemas.microsoft.com/office/drawing/2014/main" id="{1EC96328-C95C-C336-0D69-481E61D35DCD}"/>
              </a:ext>
            </a:extLst>
          </p:cNvPr>
          <p:cNvSpPr txBox="1"/>
          <p:nvPr/>
        </p:nvSpPr>
        <p:spPr>
          <a:xfrm>
            <a:off x="15225498" y="1747117"/>
            <a:ext cx="3290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7A4AA9"/>
                </a:solidFill>
                <a:effectLst/>
                <a:uLnTx/>
                <a:uFillTx/>
              </a:rPr>
              <a:t>"Quantum evaporation”</a:t>
            </a:r>
            <a:endParaRPr kumimoji="0" lang="en-CH" sz="2000" b="1" i="0" u="none" strike="noStrike" kern="0" cap="none" spc="0" normalizeH="0" baseline="0" noProof="0" dirty="0">
              <a:ln>
                <a:noFill/>
              </a:ln>
              <a:solidFill>
                <a:srgbClr val="7A4AA9"/>
              </a:solidFill>
              <a:effectLst/>
              <a:uLnTx/>
              <a:uFillTx/>
            </a:endParaRP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34FE3945-FFF3-B15A-69EE-4CCF61084BC4}"/>
              </a:ext>
            </a:extLst>
          </p:cNvPr>
          <p:cNvSpPr txBox="1"/>
          <p:nvPr/>
        </p:nvSpPr>
        <p:spPr>
          <a:xfrm rot="760673">
            <a:off x="5943210" y="2722898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A3E51E-1385-2065-BB37-8AD502FE76FB}"/>
              </a:ext>
            </a:extLst>
          </p:cNvPr>
          <p:cNvSpPr txBox="1"/>
          <p:nvPr/>
        </p:nvSpPr>
        <p:spPr>
          <a:xfrm>
            <a:off x="8468720" y="4595623"/>
            <a:ext cx="8942979" cy="23205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3501"/>
              </a:lnSpc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Quantum Evaporation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Quasiparticle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produced after interaction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Release of a </a:t>
            </a: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4He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at the liquid surface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Signal production when hitting the TES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0.62 eV threshold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92864-7000-D4E1-59ED-389C6AA67860}"/>
              </a:ext>
            </a:extLst>
          </p:cNvPr>
          <p:cNvSpPr txBox="1"/>
          <p:nvPr/>
        </p:nvSpPr>
        <p:spPr>
          <a:xfrm>
            <a:off x="8499105" y="7244590"/>
            <a:ext cx="8305125" cy="23205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3501"/>
              </a:lnSpc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Scintillation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Instable dimers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production after interaction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Short-lived singlet state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: emit 15.5 eV VUV photon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Long-lived triplet state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: decay at recoil site or propagate and de-excite at surfaces </a:t>
            </a:r>
          </a:p>
        </p:txBody>
      </p:sp>
    </p:spTree>
    <p:extLst>
      <p:ext uri="{BB962C8B-B14F-4D97-AF65-F5344CB8AC3E}">
        <p14:creationId xmlns:p14="http://schemas.microsoft.com/office/powerpoint/2010/main" val="6984276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02B6197-154A-5CC0-07EC-376165FAEB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7800078B-03B5-6E57-68AC-9464AF95D1A9}"/>
              </a:ext>
            </a:extLst>
          </p:cNvPr>
          <p:cNvSpPr/>
          <p:nvPr/>
        </p:nvSpPr>
        <p:spPr>
          <a:xfrm>
            <a:off x="11475464" y="1983002"/>
            <a:ext cx="12417487" cy="11719004"/>
          </a:xfrm>
          <a:custGeom>
            <a:avLst/>
            <a:gdLst/>
            <a:ahLst/>
            <a:cxnLst/>
            <a:rect l="l" t="t" r="r" b="b"/>
            <a:pathLst>
              <a:path w="12417487" h="11719004">
                <a:moveTo>
                  <a:pt x="0" y="0"/>
                </a:moveTo>
                <a:lnTo>
                  <a:pt x="12417487" y="0"/>
                </a:lnTo>
                <a:lnTo>
                  <a:pt x="12417487" y="11719003"/>
                </a:lnTo>
                <a:lnTo>
                  <a:pt x="0" y="117190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430142F5-9CDC-A019-2D6B-453158299316}"/>
              </a:ext>
            </a:extLst>
          </p:cNvPr>
          <p:cNvSpPr/>
          <p:nvPr/>
        </p:nvSpPr>
        <p:spPr>
          <a:xfrm>
            <a:off x="-4223711" y="-5592533"/>
            <a:ext cx="13384182" cy="13598494"/>
          </a:xfrm>
          <a:custGeom>
            <a:avLst/>
            <a:gdLst/>
            <a:ahLst/>
            <a:cxnLst/>
            <a:rect l="l" t="t" r="r" b="b"/>
            <a:pathLst>
              <a:path w="13384182" h="13598494">
                <a:moveTo>
                  <a:pt x="0" y="0"/>
                </a:moveTo>
                <a:lnTo>
                  <a:pt x="13384183" y="0"/>
                </a:lnTo>
                <a:lnTo>
                  <a:pt x="13384183" y="13598494"/>
                </a:lnTo>
                <a:lnTo>
                  <a:pt x="0" y="135984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8182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A648FF3C-39C5-5B86-7C57-894C11640270}"/>
              </a:ext>
            </a:extLst>
          </p:cNvPr>
          <p:cNvSpPr txBox="1"/>
          <p:nvPr/>
        </p:nvSpPr>
        <p:spPr>
          <a:xfrm>
            <a:off x="1028700" y="430427"/>
            <a:ext cx="9829021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120"/>
              </a:lnSpc>
            </a:pPr>
            <a:r>
              <a:rPr lang="en-US" sz="5100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Superfluid Helium - Signal Channels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3863FC79-EA00-4C88-970D-9CF9EE7F50E6}"/>
              </a:ext>
            </a:extLst>
          </p:cNvPr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7</a:t>
            </a: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3E63BDB0-95F8-FF76-AF82-AED3B34AF6F1}"/>
              </a:ext>
            </a:extLst>
          </p:cNvPr>
          <p:cNvSpPr txBox="1"/>
          <p:nvPr/>
        </p:nvSpPr>
        <p:spPr>
          <a:xfrm>
            <a:off x="1161514" y="2455143"/>
            <a:ext cx="6404670" cy="13049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51"/>
              </a:lnSpc>
            </a:pP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Signal Channels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Can be </a:t>
            </a: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easily discriminated</a:t>
            </a:r>
          </a:p>
          <a:p>
            <a:pPr marL="539923" lvl="1" indent="-269961" algn="just">
              <a:lnSpc>
                <a:spcPts val="3451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Photon and phonons signal productions</a:t>
            </a:r>
          </a:p>
        </p:txBody>
      </p:sp>
      <p:cxnSp>
        <p:nvCxnSpPr>
          <p:cNvPr id="283" name="Straight Arrow Connector 282">
            <a:extLst>
              <a:ext uri="{FF2B5EF4-FFF2-40B4-BE49-F238E27FC236}">
                <a16:creationId xmlns:a16="http://schemas.microsoft.com/office/drawing/2014/main" id="{36861466-FABC-E471-DADD-A5E0887A541B}"/>
              </a:ext>
            </a:extLst>
          </p:cNvPr>
          <p:cNvCxnSpPr>
            <a:cxnSpLocks/>
          </p:cNvCxnSpPr>
          <p:nvPr/>
        </p:nvCxnSpPr>
        <p:spPr>
          <a:xfrm flipV="1">
            <a:off x="9913664" y="3012841"/>
            <a:ext cx="798117" cy="0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84" name="Oval 283">
            <a:extLst>
              <a:ext uri="{FF2B5EF4-FFF2-40B4-BE49-F238E27FC236}">
                <a16:creationId xmlns:a16="http://schemas.microsoft.com/office/drawing/2014/main" id="{3CA5C60A-61BC-F16C-D36C-DF48FD19F96F}"/>
              </a:ext>
            </a:extLst>
          </p:cNvPr>
          <p:cNvSpPr/>
          <p:nvPr/>
        </p:nvSpPr>
        <p:spPr>
          <a:xfrm>
            <a:off x="8498874" y="2220678"/>
            <a:ext cx="266396" cy="245773"/>
          </a:xfrm>
          <a:prstGeom prst="ellipse">
            <a:avLst/>
          </a:prstGeom>
          <a:solidFill>
            <a:srgbClr val="011EA9">
              <a:lumMod val="60000"/>
              <a:lumOff val="40000"/>
            </a:srgbClr>
          </a:solidFill>
          <a:ln w="12700" cap="flat" cmpd="sng" algn="ctr">
            <a:solidFill>
              <a:srgbClr val="011EA9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0465C182-DDEE-ABAF-7BC2-2179578F6CB1}"/>
              </a:ext>
            </a:extLst>
          </p:cNvPr>
          <p:cNvGrpSpPr/>
          <p:nvPr/>
        </p:nvGrpSpPr>
        <p:grpSpPr>
          <a:xfrm>
            <a:off x="12041692" y="1705120"/>
            <a:ext cx="605050" cy="587719"/>
            <a:chOff x="8062267" y="2980639"/>
            <a:chExt cx="339815" cy="331778"/>
          </a:xfrm>
        </p:grpSpPr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A161B809-9117-94B6-6D83-C8047729C81A}"/>
                </a:ext>
              </a:extLst>
            </p:cNvPr>
            <p:cNvSpPr/>
            <p:nvPr/>
          </p:nvSpPr>
          <p:spPr>
            <a:xfrm>
              <a:off x="8062267" y="2980639"/>
              <a:ext cx="339815" cy="331778"/>
            </a:xfrm>
            <a:prstGeom prst="ellipse">
              <a:avLst/>
            </a:prstGeom>
            <a:noFill/>
            <a:ln w="12700" cap="flat" cmpd="sng" algn="ctr">
              <a:solidFill>
                <a:srgbClr val="D74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6DEEAA21-5D90-A4E0-17F9-5C4E03601352}"/>
                </a:ext>
              </a:extLst>
            </p:cNvPr>
            <p:cNvSpPr/>
            <p:nvPr/>
          </p:nvSpPr>
          <p:spPr>
            <a:xfrm>
              <a:off x="8110330" y="3029768"/>
              <a:ext cx="250802" cy="238358"/>
            </a:xfrm>
            <a:prstGeom prst="ellipse">
              <a:avLst/>
            </a:prstGeom>
            <a:solidFill>
              <a:srgbClr val="D74FA9"/>
            </a:solidFill>
            <a:ln w="12700" cap="flat" cmpd="sng" algn="ctr">
              <a:solidFill>
                <a:srgbClr val="D74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8A2E440B-4E18-73F5-44C8-C87B10E0611B}"/>
              </a:ext>
            </a:extLst>
          </p:cNvPr>
          <p:cNvGrpSpPr/>
          <p:nvPr/>
        </p:nvGrpSpPr>
        <p:grpSpPr>
          <a:xfrm>
            <a:off x="8929266" y="1717791"/>
            <a:ext cx="2991179" cy="842662"/>
            <a:chOff x="5333079" y="3785979"/>
            <a:chExt cx="1679939" cy="475698"/>
          </a:xfrm>
        </p:grpSpPr>
        <p:cxnSp>
          <p:nvCxnSpPr>
            <p:cNvPr id="325" name="Straight Arrow Connector 324">
              <a:extLst>
                <a:ext uri="{FF2B5EF4-FFF2-40B4-BE49-F238E27FC236}">
                  <a16:creationId xmlns:a16="http://schemas.microsoft.com/office/drawing/2014/main" id="{692AC79E-3267-5E5B-3A0D-71A3F347D8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60699" y="3938085"/>
              <a:ext cx="252319" cy="7681"/>
            </a:xfrm>
            <a:prstGeom prst="straightConnector1">
              <a:avLst/>
            </a:prstGeom>
            <a:noFill/>
            <a:ln w="19050" cap="flat" cmpd="sng" algn="ctr">
              <a:solidFill>
                <a:srgbClr val="0048A9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1B6A9EE5-B2ED-E20A-79DA-55EBA8B6B6CF}"/>
                </a:ext>
              </a:extLst>
            </p:cNvPr>
            <p:cNvGrpSpPr/>
            <p:nvPr/>
          </p:nvGrpSpPr>
          <p:grpSpPr>
            <a:xfrm>
              <a:off x="5333079" y="3785979"/>
              <a:ext cx="1440737" cy="475698"/>
              <a:chOff x="5333079" y="3785979"/>
              <a:chExt cx="1440737" cy="475698"/>
            </a:xfrm>
          </p:grpSpPr>
          <p:sp>
            <p:nvSpPr>
              <p:cNvPr id="327" name="Freeform 326">
                <a:extLst>
                  <a:ext uri="{FF2B5EF4-FFF2-40B4-BE49-F238E27FC236}">
                    <a16:creationId xmlns:a16="http://schemas.microsoft.com/office/drawing/2014/main" id="{09A6B74F-AE9A-11D1-1578-BFA989CECE9A}"/>
                  </a:ext>
                </a:extLst>
              </p:cNvPr>
              <p:cNvSpPr/>
              <p:nvPr/>
            </p:nvSpPr>
            <p:spPr>
              <a:xfrm>
                <a:off x="5333079" y="3839348"/>
                <a:ext cx="1440737" cy="388063"/>
              </a:xfrm>
              <a:custGeom>
                <a:avLst/>
                <a:gdLst>
                  <a:gd name="connsiteX0" fmla="*/ 0 w 1440737"/>
                  <a:gd name="connsiteY0" fmla="*/ 249788 h 388063"/>
                  <a:gd name="connsiteX1" fmla="*/ 263168 w 1440737"/>
                  <a:gd name="connsiteY1" fmla="*/ 111512 h 388063"/>
                  <a:gd name="connsiteX2" fmla="*/ 383602 w 1440737"/>
                  <a:gd name="connsiteY2" fmla="*/ 388063 h 388063"/>
                  <a:gd name="connsiteX3" fmla="*/ 468351 w 1440737"/>
                  <a:gd name="connsiteY3" fmla="*/ 0 h 388063"/>
                  <a:gd name="connsiteX4" fmla="*/ 566482 w 1440737"/>
                  <a:gd name="connsiteY4" fmla="*/ 191801 h 388063"/>
                  <a:gd name="connsiteX5" fmla="*/ 731520 w 1440737"/>
                  <a:gd name="connsiteY5" fmla="*/ 107052 h 388063"/>
                  <a:gd name="connsiteX6" fmla="*/ 1061596 w 1440737"/>
                  <a:gd name="connsiteY6" fmla="*/ 249788 h 388063"/>
                  <a:gd name="connsiteX7" fmla="*/ 1284620 w 1440737"/>
                  <a:gd name="connsiteY7" fmla="*/ 111512 h 388063"/>
                  <a:gd name="connsiteX8" fmla="*/ 1440737 w 1440737"/>
                  <a:gd name="connsiteY8" fmla="*/ 107052 h 388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737" h="388063">
                    <a:moveTo>
                      <a:pt x="0" y="249788"/>
                    </a:moveTo>
                    <a:lnTo>
                      <a:pt x="263168" y="111512"/>
                    </a:lnTo>
                    <a:lnTo>
                      <a:pt x="383602" y="388063"/>
                    </a:lnTo>
                    <a:lnTo>
                      <a:pt x="468351" y="0"/>
                    </a:lnTo>
                    <a:lnTo>
                      <a:pt x="566482" y="191801"/>
                    </a:lnTo>
                    <a:lnTo>
                      <a:pt x="731520" y="107052"/>
                    </a:lnTo>
                    <a:lnTo>
                      <a:pt x="1061596" y="249788"/>
                    </a:lnTo>
                    <a:lnTo>
                      <a:pt x="1284620" y="111512"/>
                    </a:lnTo>
                    <a:lnTo>
                      <a:pt x="1440737" y="107052"/>
                    </a:lnTo>
                  </a:path>
                </a:pathLst>
              </a:custGeom>
              <a:noFill/>
              <a:ln w="1905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8" name="Oval 327">
                <a:extLst>
                  <a:ext uri="{FF2B5EF4-FFF2-40B4-BE49-F238E27FC236}">
                    <a16:creationId xmlns:a16="http://schemas.microsoft.com/office/drawing/2014/main" id="{F44B5E18-45CA-E7CA-5059-8B4364B01217}"/>
                  </a:ext>
                </a:extLst>
              </p:cNvPr>
              <p:cNvSpPr/>
              <p:nvPr/>
            </p:nvSpPr>
            <p:spPr>
              <a:xfrm>
                <a:off x="5556926" y="3916259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9" name="Oval 328">
                <a:extLst>
                  <a:ext uri="{FF2B5EF4-FFF2-40B4-BE49-F238E27FC236}">
                    <a16:creationId xmlns:a16="http://schemas.microsoft.com/office/drawing/2014/main" id="{D7F517F4-B1AA-0373-CBBA-39D7C241C711}"/>
                  </a:ext>
                </a:extLst>
              </p:cNvPr>
              <p:cNvSpPr/>
              <p:nvPr/>
            </p:nvSpPr>
            <p:spPr>
              <a:xfrm>
                <a:off x="5682555" y="4176297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0" name="Oval 329">
                <a:extLst>
                  <a:ext uri="{FF2B5EF4-FFF2-40B4-BE49-F238E27FC236}">
                    <a16:creationId xmlns:a16="http://schemas.microsoft.com/office/drawing/2014/main" id="{EA8AD59B-270E-53F4-8993-7F6FAE9E87C4}"/>
                  </a:ext>
                </a:extLst>
              </p:cNvPr>
              <p:cNvSpPr/>
              <p:nvPr/>
            </p:nvSpPr>
            <p:spPr>
              <a:xfrm>
                <a:off x="5764699" y="3785979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1" name="Oval 330">
                <a:extLst>
                  <a:ext uri="{FF2B5EF4-FFF2-40B4-BE49-F238E27FC236}">
                    <a16:creationId xmlns:a16="http://schemas.microsoft.com/office/drawing/2014/main" id="{1E67C9EE-E801-6E42-B9B0-C61A89048365}"/>
                  </a:ext>
                </a:extLst>
              </p:cNvPr>
              <p:cNvSpPr/>
              <p:nvPr/>
            </p:nvSpPr>
            <p:spPr>
              <a:xfrm>
                <a:off x="5865564" y="3998990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2" name="Oval 331">
                <a:extLst>
                  <a:ext uri="{FF2B5EF4-FFF2-40B4-BE49-F238E27FC236}">
                    <a16:creationId xmlns:a16="http://schemas.microsoft.com/office/drawing/2014/main" id="{1F776030-294F-98C2-5660-B47646D24329}"/>
                  </a:ext>
                </a:extLst>
              </p:cNvPr>
              <p:cNvSpPr/>
              <p:nvPr/>
            </p:nvSpPr>
            <p:spPr>
              <a:xfrm>
                <a:off x="6030710" y="3904308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3" name="Oval 332">
                <a:extLst>
                  <a:ext uri="{FF2B5EF4-FFF2-40B4-BE49-F238E27FC236}">
                    <a16:creationId xmlns:a16="http://schemas.microsoft.com/office/drawing/2014/main" id="{0C495B86-B133-4E02-AB5D-09A5AB25210D}"/>
                  </a:ext>
                </a:extLst>
              </p:cNvPr>
              <p:cNvSpPr/>
              <p:nvPr/>
            </p:nvSpPr>
            <p:spPr>
              <a:xfrm>
                <a:off x="6362279" y="4047681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4" name="Oval 333">
                <a:extLst>
                  <a:ext uri="{FF2B5EF4-FFF2-40B4-BE49-F238E27FC236}">
                    <a16:creationId xmlns:a16="http://schemas.microsoft.com/office/drawing/2014/main" id="{C23077B2-24A7-5D63-DAF5-D0448D9EE5C7}"/>
                  </a:ext>
                </a:extLst>
              </p:cNvPr>
              <p:cNvSpPr/>
              <p:nvPr/>
            </p:nvSpPr>
            <p:spPr>
              <a:xfrm>
                <a:off x="6578158" y="3904943"/>
                <a:ext cx="79361" cy="85380"/>
              </a:xfrm>
              <a:prstGeom prst="ellipse">
                <a:avLst/>
              </a:prstGeom>
              <a:solidFill>
                <a:srgbClr val="0048A9"/>
              </a:solidFill>
              <a:ln w="12700" cap="flat" cmpd="sng" algn="ctr">
                <a:solidFill>
                  <a:srgbClr val="0048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D1F05DCB-047E-D39B-725D-EEBD10812ED9}"/>
              </a:ext>
            </a:extLst>
          </p:cNvPr>
          <p:cNvGrpSpPr/>
          <p:nvPr/>
        </p:nvGrpSpPr>
        <p:grpSpPr>
          <a:xfrm>
            <a:off x="8267752" y="2614825"/>
            <a:ext cx="1777414" cy="1183033"/>
            <a:chOff x="4974059" y="4675967"/>
            <a:chExt cx="998251" cy="667843"/>
          </a:xfrm>
        </p:grpSpPr>
        <p:grpSp>
          <p:nvGrpSpPr>
            <p:cNvPr id="319" name="Group 318">
              <a:extLst>
                <a:ext uri="{FF2B5EF4-FFF2-40B4-BE49-F238E27FC236}">
                  <a16:creationId xmlns:a16="http://schemas.microsoft.com/office/drawing/2014/main" id="{D3119F5B-BB6B-31EE-D583-7486557F9E0B}"/>
                </a:ext>
              </a:extLst>
            </p:cNvPr>
            <p:cNvGrpSpPr/>
            <p:nvPr/>
          </p:nvGrpSpPr>
          <p:grpSpPr>
            <a:xfrm>
              <a:off x="5085741" y="4675967"/>
              <a:ext cx="774887" cy="396734"/>
              <a:chOff x="5081680" y="4675967"/>
              <a:chExt cx="774887" cy="396734"/>
            </a:xfrm>
          </p:grpSpPr>
          <p:sp>
            <p:nvSpPr>
              <p:cNvPr id="321" name="Oval 320">
                <a:extLst>
                  <a:ext uri="{FF2B5EF4-FFF2-40B4-BE49-F238E27FC236}">
                    <a16:creationId xmlns:a16="http://schemas.microsoft.com/office/drawing/2014/main" id="{B4591493-5F95-C842-F399-26FC110ADA4C}"/>
                  </a:ext>
                </a:extLst>
              </p:cNvPr>
              <p:cNvSpPr/>
              <p:nvPr/>
            </p:nvSpPr>
            <p:spPr>
              <a:xfrm>
                <a:off x="5081680" y="4675967"/>
                <a:ext cx="774887" cy="396734"/>
              </a:xfrm>
              <a:prstGeom prst="ellipse">
                <a:avLst/>
              </a:prstGeom>
              <a:noFill/>
              <a:ln w="12700" cap="flat" cmpd="sng" algn="ctr">
                <a:solidFill>
                  <a:srgbClr val="D74F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322" name="Group 321">
                <a:extLst>
                  <a:ext uri="{FF2B5EF4-FFF2-40B4-BE49-F238E27FC236}">
                    <a16:creationId xmlns:a16="http://schemas.microsoft.com/office/drawing/2014/main" id="{47F1313F-818B-83B5-A7F4-FFF028628A34}"/>
                  </a:ext>
                </a:extLst>
              </p:cNvPr>
              <p:cNvGrpSpPr/>
              <p:nvPr/>
            </p:nvGrpSpPr>
            <p:grpSpPr>
              <a:xfrm>
                <a:off x="5180496" y="4755155"/>
                <a:ext cx="571516" cy="238358"/>
                <a:chOff x="5180496" y="4745470"/>
                <a:chExt cx="571516" cy="238358"/>
              </a:xfrm>
            </p:grpSpPr>
            <p:sp>
              <p:nvSpPr>
                <p:cNvPr id="323" name="Oval 322">
                  <a:extLst>
                    <a:ext uri="{FF2B5EF4-FFF2-40B4-BE49-F238E27FC236}">
                      <a16:creationId xmlns:a16="http://schemas.microsoft.com/office/drawing/2014/main" id="{5FF4AD36-0DFE-45DE-E5EA-82A06386C52A}"/>
                    </a:ext>
                  </a:extLst>
                </p:cNvPr>
                <p:cNvSpPr/>
                <p:nvPr/>
              </p:nvSpPr>
              <p:spPr>
                <a:xfrm>
                  <a:off x="5180496" y="4745470"/>
                  <a:ext cx="250802" cy="238358"/>
                </a:xfrm>
                <a:prstGeom prst="ellipse">
                  <a:avLst/>
                </a:prstGeom>
                <a:solidFill>
                  <a:srgbClr val="D74FA9"/>
                </a:solidFill>
                <a:ln w="12700" cap="flat" cmpd="sng" algn="ctr">
                  <a:solidFill>
                    <a:srgbClr val="D74FA9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24" name="Oval 323">
                  <a:extLst>
                    <a:ext uri="{FF2B5EF4-FFF2-40B4-BE49-F238E27FC236}">
                      <a16:creationId xmlns:a16="http://schemas.microsoft.com/office/drawing/2014/main" id="{4BC383E4-9550-BCB0-8A47-F525E7489857}"/>
                    </a:ext>
                  </a:extLst>
                </p:cNvPr>
                <p:cNvSpPr/>
                <p:nvPr/>
              </p:nvSpPr>
              <p:spPr>
                <a:xfrm>
                  <a:off x="5501210" y="4745470"/>
                  <a:ext cx="250802" cy="238358"/>
                </a:xfrm>
                <a:prstGeom prst="ellipse">
                  <a:avLst/>
                </a:prstGeom>
                <a:solidFill>
                  <a:srgbClr val="D74FA9"/>
                </a:solidFill>
                <a:ln w="12700" cap="flat" cmpd="sng" algn="ctr">
                  <a:solidFill>
                    <a:srgbClr val="D74FA9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320" name="TextBox 319">
              <a:extLst>
                <a:ext uri="{FF2B5EF4-FFF2-40B4-BE49-F238E27FC236}">
                  <a16:creationId xmlns:a16="http://schemas.microsoft.com/office/drawing/2014/main" id="{1F35367A-933D-96A7-AC55-DE5F8E4CADCB}"/>
                </a:ext>
              </a:extLst>
            </p:cNvPr>
            <p:cNvSpPr txBox="1"/>
            <p:nvPr/>
          </p:nvSpPr>
          <p:spPr>
            <a:xfrm>
              <a:off x="4974059" y="5117941"/>
              <a:ext cx="998251" cy="225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D74FA9"/>
                  </a:solidFill>
                  <a:effectLst/>
                  <a:uLnTx/>
                  <a:uFillTx/>
                </a:rPr>
                <a:t>He</a:t>
              </a:r>
              <a:r>
                <a:rPr kumimoji="0" lang="en-CH" sz="2000" b="1" i="0" u="none" strike="noStrike" kern="0" cap="none" spc="0" normalizeH="0" baseline="-25000" noProof="0" dirty="0">
                  <a:ln>
                    <a:noFill/>
                  </a:ln>
                  <a:solidFill>
                    <a:srgbClr val="D74FA9"/>
                  </a:solidFill>
                  <a:effectLst/>
                  <a:uLnTx/>
                  <a:uFillTx/>
                </a:rPr>
                <a:t>2</a:t>
              </a:r>
              <a:r>
                <a:rPr kumimoji="0" lang="en-CH" sz="2000" b="1" i="0" u="none" strike="noStrike" kern="0" cap="none" spc="0" normalizeH="0" baseline="30000" noProof="0" dirty="0">
                  <a:ln>
                    <a:noFill/>
                  </a:ln>
                  <a:solidFill>
                    <a:srgbClr val="D74FA9"/>
                  </a:solidFill>
                  <a:effectLst/>
                  <a:uLnTx/>
                  <a:uFillTx/>
                </a:rPr>
                <a:t>*</a:t>
              </a:r>
              <a:endPara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88" name="TextBox 287">
            <a:extLst>
              <a:ext uri="{FF2B5EF4-FFF2-40B4-BE49-F238E27FC236}">
                <a16:creationId xmlns:a16="http://schemas.microsoft.com/office/drawing/2014/main" id="{EBEC4866-0B9C-9CDB-7448-09F77CB0CF3C}"/>
              </a:ext>
            </a:extLst>
          </p:cNvPr>
          <p:cNvSpPr txBox="1"/>
          <p:nvPr/>
        </p:nvSpPr>
        <p:spPr>
          <a:xfrm>
            <a:off x="11452104" y="1206714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  <p:sp>
        <p:nvSpPr>
          <p:cNvPr id="289" name="Oval 288">
            <a:extLst>
              <a:ext uri="{FF2B5EF4-FFF2-40B4-BE49-F238E27FC236}">
                <a16:creationId xmlns:a16="http://schemas.microsoft.com/office/drawing/2014/main" id="{78E2A0C7-7047-FE10-0786-71B26ACC1281}"/>
              </a:ext>
            </a:extLst>
          </p:cNvPr>
          <p:cNvSpPr/>
          <p:nvPr/>
        </p:nvSpPr>
        <p:spPr>
          <a:xfrm rot="2354629">
            <a:off x="6676852" y="2091200"/>
            <a:ext cx="605050" cy="587719"/>
          </a:xfrm>
          <a:prstGeom prst="ellipse">
            <a:avLst/>
          </a:prstGeom>
          <a:noFill/>
          <a:ln w="12700" cap="flat" cmpd="sng" algn="ctr">
            <a:solidFill>
              <a:srgbClr val="D74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0" name="Oval 289">
            <a:extLst>
              <a:ext uri="{FF2B5EF4-FFF2-40B4-BE49-F238E27FC236}">
                <a16:creationId xmlns:a16="http://schemas.microsoft.com/office/drawing/2014/main" id="{3B98E49D-D953-C59E-A6B9-77554984275A}"/>
              </a:ext>
            </a:extLst>
          </p:cNvPr>
          <p:cNvSpPr/>
          <p:nvPr/>
        </p:nvSpPr>
        <p:spPr>
          <a:xfrm rot="2354629">
            <a:off x="6761329" y="2179507"/>
            <a:ext cx="446560" cy="422233"/>
          </a:xfrm>
          <a:prstGeom prst="ellipse">
            <a:avLst/>
          </a:prstGeom>
          <a:solidFill>
            <a:srgbClr val="D74FA9"/>
          </a:solidFill>
          <a:ln w="12700" cap="flat" cmpd="sng" algn="ctr">
            <a:solidFill>
              <a:srgbClr val="D74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91" name="Straight Arrow Connector 290">
            <a:extLst>
              <a:ext uri="{FF2B5EF4-FFF2-40B4-BE49-F238E27FC236}">
                <a16:creationId xmlns:a16="http://schemas.microsoft.com/office/drawing/2014/main" id="{2092BAC7-C26E-00FD-F1B0-7398D93A888E}"/>
              </a:ext>
            </a:extLst>
          </p:cNvPr>
          <p:cNvCxnSpPr>
            <a:cxnSpLocks/>
          </p:cNvCxnSpPr>
          <p:nvPr/>
        </p:nvCxnSpPr>
        <p:spPr>
          <a:xfrm rot="760673">
            <a:off x="6134919" y="1804054"/>
            <a:ext cx="597723" cy="286393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2" name="Oval 291">
            <a:extLst>
              <a:ext uri="{FF2B5EF4-FFF2-40B4-BE49-F238E27FC236}">
                <a16:creationId xmlns:a16="http://schemas.microsoft.com/office/drawing/2014/main" id="{5F6BA450-0713-341D-C1BF-0C15717D26B7}"/>
              </a:ext>
            </a:extLst>
          </p:cNvPr>
          <p:cNvSpPr/>
          <p:nvPr/>
        </p:nvSpPr>
        <p:spPr>
          <a:xfrm rot="760673">
            <a:off x="5985546" y="1548958"/>
            <a:ext cx="162087" cy="165929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93" name="Straight Arrow Connector 292">
            <a:extLst>
              <a:ext uri="{FF2B5EF4-FFF2-40B4-BE49-F238E27FC236}">
                <a16:creationId xmlns:a16="http://schemas.microsoft.com/office/drawing/2014/main" id="{AF897230-622C-9515-B4B0-61AD8DE8B84D}"/>
              </a:ext>
            </a:extLst>
          </p:cNvPr>
          <p:cNvCxnSpPr>
            <a:cxnSpLocks/>
          </p:cNvCxnSpPr>
          <p:nvPr/>
        </p:nvCxnSpPr>
        <p:spPr>
          <a:xfrm rot="760673">
            <a:off x="7408109" y="2813712"/>
            <a:ext cx="892367" cy="102270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94" name="Straight Arrow Connector 293">
            <a:extLst>
              <a:ext uri="{FF2B5EF4-FFF2-40B4-BE49-F238E27FC236}">
                <a16:creationId xmlns:a16="http://schemas.microsoft.com/office/drawing/2014/main" id="{1F1C4B5D-DEB9-1EC2-C9BD-E07F61741468}"/>
              </a:ext>
            </a:extLst>
          </p:cNvPr>
          <p:cNvCxnSpPr>
            <a:cxnSpLocks/>
          </p:cNvCxnSpPr>
          <p:nvPr/>
        </p:nvCxnSpPr>
        <p:spPr>
          <a:xfrm rot="760673" flipV="1">
            <a:off x="7458753" y="2329068"/>
            <a:ext cx="892367" cy="102270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5" name="TextBox 294">
            <a:extLst>
              <a:ext uri="{FF2B5EF4-FFF2-40B4-BE49-F238E27FC236}">
                <a16:creationId xmlns:a16="http://schemas.microsoft.com/office/drawing/2014/main" id="{A9DC8673-CEDB-EAE1-1CBF-A771F8F249E8}"/>
              </a:ext>
            </a:extLst>
          </p:cNvPr>
          <p:cNvSpPr txBox="1"/>
          <p:nvPr/>
        </p:nvSpPr>
        <p:spPr>
          <a:xfrm>
            <a:off x="7251496" y="1692996"/>
            <a:ext cx="1890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48A9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Q</a:t>
            </a: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0048A9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uasiparticle</a:t>
            </a:r>
          </a:p>
        </p:txBody>
      </p: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4AE8CD73-421D-B198-4C8B-54BC46833F51}"/>
              </a:ext>
            </a:extLst>
          </p:cNvPr>
          <p:cNvGrpSpPr/>
          <p:nvPr/>
        </p:nvGrpSpPr>
        <p:grpSpPr>
          <a:xfrm>
            <a:off x="10811664" y="2657373"/>
            <a:ext cx="3662059" cy="1097937"/>
            <a:chOff x="6402799" y="4686207"/>
            <a:chExt cx="2056726" cy="619805"/>
          </a:xfrm>
        </p:grpSpPr>
        <p:grpSp>
          <p:nvGrpSpPr>
            <p:cNvPr id="306" name="Group 305">
              <a:extLst>
                <a:ext uri="{FF2B5EF4-FFF2-40B4-BE49-F238E27FC236}">
                  <a16:creationId xmlns:a16="http://schemas.microsoft.com/office/drawing/2014/main" id="{167E4276-ACAD-8FE3-3C4F-959E691D02B8}"/>
                </a:ext>
              </a:extLst>
            </p:cNvPr>
            <p:cNvGrpSpPr/>
            <p:nvPr/>
          </p:nvGrpSpPr>
          <p:grpSpPr>
            <a:xfrm>
              <a:off x="6402799" y="4721528"/>
              <a:ext cx="339815" cy="331778"/>
              <a:chOff x="8062267" y="2980639"/>
              <a:chExt cx="339815" cy="331778"/>
            </a:xfrm>
          </p:grpSpPr>
          <p:sp>
            <p:nvSpPr>
              <p:cNvPr id="317" name="Oval 316">
                <a:extLst>
                  <a:ext uri="{FF2B5EF4-FFF2-40B4-BE49-F238E27FC236}">
                    <a16:creationId xmlns:a16="http://schemas.microsoft.com/office/drawing/2014/main" id="{C7A72B6E-E7EC-A571-556A-AF75430B7D04}"/>
                  </a:ext>
                </a:extLst>
              </p:cNvPr>
              <p:cNvSpPr/>
              <p:nvPr/>
            </p:nvSpPr>
            <p:spPr>
              <a:xfrm>
                <a:off x="8062267" y="2980639"/>
                <a:ext cx="339815" cy="331778"/>
              </a:xfrm>
              <a:prstGeom prst="ellipse">
                <a:avLst/>
              </a:prstGeom>
              <a:noFill/>
              <a:ln w="12700" cap="flat" cmpd="sng" algn="ctr">
                <a:solidFill>
                  <a:srgbClr val="D74F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8" name="Oval 317">
                <a:extLst>
                  <a:ext uri="{FF2B5EF4-FFF2-40B4-BE49-F238E27FC236}">
                    <a16:creationId xmlns:a16="http://schemas.microsoft.com/office/drawing/2014/main" id="{87DF6C24-DADC-13A3-4EA0-34EADFD3582B}"/>
                  </a:ext>
                </a:extLst>
              </p:cNvPr>
              <p:cNvSpPr/>
              <p:nvPr/>
            </p:nvSpPr>
            <p:spPr>
              <a:xfrm>
                <a:off x="8110330" y="3029768"/>
                <a:ext cx="250802" cy="238358"/>
              </a:xfrm>
              <a:prstGeom prst="ellipse">
                <a:avLst/>
              </a:prstGeom>
              <a:solidFill>
                <a:srgbClr val="D74FA9"/>
              </a:solidFill>
              <a:ln w="12700" cap="flat" cmpd="sng" algn="ctr">
                <a:solidFill>
                  <a:srgbClr val="D74F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307" name="Group 306">
              <a:extLst>
                <a:ext uri="{FF2B5EF4-FFF2-40B4-BE49-F238E27FC236}">
                  <a16:creationId xmlns:a16="http://schemas.microsoft.com/office/drawing/2014/main" id="{0EAA15BB-DB32-FAF4-0523-E3050B8865A8}"/>
                </a:ext>
              </a:extLst>
            </p:cNvPr>
            <p:cNvGrpSpPr/>
            <p:nvPr/>
          </p:nvGrpSpPr>
          <p:grpSpPr>
            <a:xfrm>
              <a:off x="7047951" y="4730498"/>
              <a:ext cx="339815" cy="331778"/>
              <a:chOff x="8062267" y="2980639"/>
              <a:chExt cx="339815" cy="331778"/>
            </a:xfrm>
          </p:grpSpPr>
          <p:sp>
            <p:nvSpPr>
              <p:cNvPr id="315" name="Oval 314">
                <a:extLst>
                  <a:ext uri="{FF2B5EF4-FFF2-40B4-BE49-F238E27FC236}">
                    <a16:creationId xmlns:a16="http://schemas.microsoft.com/office/drawing/2014/main" id="{AF41004B-8BF9-D523-8C23-DA0851748F0A}"/>
                  </a:ext>
                </a:extLst>
              </p:cNvPr>
              <p:cNvSpPr/>
              <p:nvPr/>
            </p:nvSpPr>
            <p:spPr>
              <a:xfrm>
                <a:off x="8062267" y="2980639"/>
                <a:ext cx="339815" cy="331778"/>
              </a:xfrm>
              <a:prstGeom prst="ellipse">
                <a:avLst/>
              </a:prstGeom>
              <a:noFill/>
              <a:ln w="12700" cap="flat" cmpd="sng" algn="ctr">
                <a:solidFill>
                  <a:srgbClr val="D74F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6" name="Oval 315">
                <a:extLst>
                  <a:ext uri="{FF2B5EF4-FFF2-40B4-BE49-F238E27FC236}">
                    <a16:creationId xmlns:a16="http://schemas.microsoft.com/office/drawing/2014/main" id="{2DE0DB97-CD20-6657-C083-949EFFB92610}"/>
                  </a:ext>
                </a:extLst>
              </p:cNvPr>
              <p:cNvSpPr/>
              <p:nvPr/>
            </p:nvSpPr>
            <p:spPr>
              <a:xfrm>
                <a:off x="8110330" y="3029768"/>
                <a:ext cx="250802" cy="238358"/>
              </a:xfrm>
              <a:prstGeom prst="ellipse">
                <a:avLst/>
              </a:prstGeom>
              <a:solidFill>
                <a:srgbClr val="D74FA9"/>
              </a:solidFill>
              <a:ln w="12700" cap="flat" cmpd="sng" algn="ctr">
                <a:solidFill>
                  <a:srgbClr val="D74F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308" name="TextBox 307">
              <a:extLst>
                <a:ext uri="{FF2B5EF4-FFF2-40B4-BE49-F238E27FC236}">
                  <a16:creationId xmlns:a16="http://schemas.microsoft.com/office/drawing/2014/main" id="{10A500C9-25DA-C003-248C-E5119A13528C}"/>
                </a:ext>
              </a:extLst>
            </p:cNvPr>
            <p:cNvSpPr txBox="1"/>
            <p:nvPr/>
          </p:nvSpPr>
          <p:spPr>
            <a:xfrm>
              <a:off x="7410608" y="4686207"/>
              <a:ext cx="259653" cy="295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+</a:t>
              </a:r>
            </a:p>
          </p:txBody>
        </p:sp>
        <p:grpSp>
          <p:nvGrpSpPr>
            <p:cNvPr id="309" name="Group 308">
              <a:extLst>
                <a:ext uri="{FF2B5EF4-FFF2-40B4-BE49-F238E27FC236}">
                  <a16:creationId xmlns:a16="http://schemas.microsoft.com/office/drawing/2014/main" id="{D3505A16-E808-A764-8ACA-60A2707EDD44}"/>
                </a:ext>
              </a:extLst>
            </p:cNvPr>
            <p:cNvGrpSpPr/>
            <p:nvPr/>
          </p:nvGrpSpPr>
          <p:grpSpPr>
            <a:xfrm>
              <a:off x="7693102" y="4720618"/>
              <a:ext cx="766423" cy="585394"/>
              <a:chOff x="7578040" y="4702751"/>
              <a:chExt cx="766423" cy="585394"/>
            </a:xfrm>
          </p:grpSpPr>
          <p:grpSp>
            <p:nvGrpSpPr>
              <p:cNvPr id="311" name="Group 310">
                <a:extLst>
                  <a:ext uri="{FF2B5EF4-FFF2-40B4-BE49-F238E27FC236}">
                    <a16:creationId xmlns:a16="http://schemas.microsoft.com/office/drawing/2014/main" id="{C46F46B1-AC96-A56D-252D-8FD8DC4A5491}"/>
                  </a:ext>
                </a:extLst>
              </p:cNvPr>
              <p:cNvGrpSpPr/>
              <p:nvPr/>
            </p:nvGrpSpPr>
            <p:grpSpPr>
              <a:xfrm>
                <a:off x="7599909" y="4702751"/>
                <a:ext cx="722685" cy="332514"/>
                <a:chOff x="7545254" y="4709709"/>
                <a:chExt cx="684824" cy="332514"/>
              </a:xfrm>
            </p:grpSpPr>
            <p:sp>
              <p:nvSpPr>
                <p:cNvPr id="313" name="Freeform 312">
                  <a:extLst>
                    <a:ext uri="{FF2B5EF4-FFF2-40B4-BE49-F238E27FC236}">
                      <a16:creationId xmlns:a16="http://schemas.microsoft.com/office/drawing/2014/main" id="{8EA4D97D-4EB4-D462-ED20-69613802EF24}"/>
                    </a:ext>
                  </a:extLst>
                </p:cNvPr>
                <p:cNvSpPr/>
                <p:nvPr/>
              </p:nvSpPr>
              <p:spPr>
                <a:xfrm>
                  <a:off x="7545254" y="4709709"/>
                  <a:ext cx="603994" cy="332514"/>
                </a:xfrm>
                <a:custGeom>
                  <a:avLst/>
                  <a:gdLst>
                    <a:gd name="connsiteX0" fmla="*/ 0 w 327025"/>
                    <a:gd name="connsiteY0" fmla="*/ 146050 h 219079"/>
                    <a:gd name="connsiteX1" fmla="*/ 15875 w 327025"/>
                    <a:gd name="connsiteY1" fmla="*/ 15875 h 219079"/>
                    <a:gd name="connsiteX2" fmla="*/ 44450 w 327025"/>
                    <a:gd name="connsiteY2" fmla="*/ 219075 h 219079"/>
                    <a:gd name="connsiteX3" fmla="*/ 60325 w 327025"/>
                    <a:gd name="connsiteY3" fmla="*/ 15875 h 219079"/>
                    <a:gd name="connsiteX4" fmla="*/ 95250 w 327025"/>
                    <a:gd name="connsiteY4" fmla="*/ 215900 h 219079"/>
                    <a:gd name="connsiteX5" fmla="*/ 111125 w 327025"/>
                    <a:gd name="connsiteY5" fmla="*/ 0 h 219079"/>
                    <a:gd name="connsiteX6" fmla="*/ 133350 w 327025"/>
                    <a:gd name="connsiteY6" fmla="*/ 215900 h 219079"/>
                    <a:gd name="connsiteX7" fmla="*/ 152400 w 327025"/>
                    <a:gd name="connsiteY7" fmla="*/ 19050 h 219079"/>
                    <a:gd name="connsiteX8" fmla="*/ 171450 w 327025"/>
                    <a:gd name="connsiteY8" fmla="*/ 209550 h 219079"/>
                    <a:gd name="connsiteX9" fmla="*/ 193675 w 327025"/>
                    <a:gd name="connsiteY9" fmla="*/ 19050 h 219079"/>
                    <a:gd name="connsiteX10" fmla="*/ 215900 w 327025"/>
                    <a:gd name="connsiteY10" fmla="*/ 219075 h 219079"/>
                    <a:gd name="connsiteX11" fmla="*/ 231775 w 327025"/>
                    <a:gd name="connsiteY11" fmla="*/ 12700 h 219079"/>
                    <a:gd name="connsiteX12" fmla="*/ 250825 w 327025"/>
                    <a:gd name="connsiteY12" fmla="*/ 139700 h 219079"/>
                    <a:gd name="connsiteX13" fmla="*/ 327025 w 327025"/>
                    <a:gd name="connsiteY13" fmla="*/ 142875 h 219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7025" h="219079">
                      <a:moveTo>
                        <a:pt x="0" y="146050"/>
                      </a:moveTo>
                      <a:cubicBezTo>
                        <a:pt x="4233" y="74877"/>
                        <a:pt x="8467" y="3704"/>
                        <a:pt x="15875" y="15875"/>
                      </a:cubicBezTo>
                      <a:cubicBezTo>
                        <a:pt x="23283" y="28046"/>
                        <a:pt x="37042" y="219075"/>
                        <a:pt x="44450" y="219075"/>
                      </a:cubicBezTo>
                      <a:cubicBezTo>
                        <a:pt x="51858" y="219075"/>
                        <a:pt x="51858" y="16404"/>
                        <a:pt x="60325" y="15875"/>
                      </a:cubicBezTo>
                      <a:cubicBezTo>
                        <a:pt x="68792" y="15346"/>
                        <a:pt x="86783" y="218546"/>
                        <a:pt x="95250" y="215900"/>
                      </a:cubicBezTo>
                      <a:cubicBezTo>
                        <a:pt x="103717" y="213254"/>
                        <a:pt x="104775" y="0"/>
                        <a:pt x="111125" y="0"/>
                      </a:cubicBezTo>
                      <a:cubicBezTo>
                        <a:pt x="117475" y="0"/>
                        <a:pt x="126471" y="212725"/>
                        <a:pt x="133350" y="215900"/>
                      </a:cubicBezTo>
                      <a:cubicBezTo>
                        <a:pt x="140229" y="219075"/>
                        <a:pt x="146050" y="20108"/>
                        <a:pt x="152400" y="19050"/>
                      </a:cubicBezTo>
                      <a:cubicBezTo>
                        <a:pt x="158750" y="17992"/>
                        <a:pt x="164571" y="209550"/>
                        <a:pt x="171450" y="209550"/>
                      </a:cubicBezTo>
                      <a:cubicBezTo>
                        <a:pt x="178329" y="209550"/>
                        <a:pt x="186267" y="17463"/>
                        <a:pt x="193675" y="19050"/>
                      </a:cubicBezTo>
                      <a:cubicBezTo>
                        <a:pt x="201083" y="20637"/>
                        <a:pt x="209550" y="220133"/>
                        <a:pt x="215900" y="219075"/>
                      </a:cubicBezTo>
                      <a:cubicBezTo>
                        <a:pt x="222250" y="218017"/>
                        <a:pt x="225954" y="25929"/>
                        <a:pt x="231775" y="12700"/>
                      </a:cubicBezTo>
                      <a:cubicBezTo>
                        <a:pt x="237596" y="-529"/>
                        <a:pt x="234950" y="118004"/>
                        <a:pt x="250825" y="139700"/>
                      </a:cubicBezTo>
                      <a:cubicBezTo>
                        <a:pt x="266700" y="161396"/>
                        <a:pt x="318029" y="144462"/>
                        <a:pt x="327025" y="142875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AB50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314" name="Straight Arrow Connector 313">
                  <a:extLst>
                    <a:ext uri="{FF2B5EF4-FFF2-40B4-BE49-F238E27FC236}">
                      <a16:creationId xmlns:a16="http://schemas.microsoft.com/office/drawing/2014/main" id="{C55FF5B0-3D90-17B8-7739-F2C349332E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149248" y="4925609"/>
                  <a:ext cx="80830" cy="0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AB50D5">
                      <a:lumMod val="75000"/>
                    </a:srgb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</p:grpSp>
          <p:sp>
            <p:nvSpPr>
              <p:cNvPr id="312" name="TextBox 311">
                <a:extLst>
                  <a:ext uri="{FF2B5EF4-FFF2-40B4-BE49-F238E27FC236}">
                    <a16:creationId xmlns:a16="http://schemas.microsoft.com/office/drawing/2014/main" id="{1A764037-1D31-1CE5-7388-B6375CBA7D93}"/>
                  </a:ext>
                </a:extLst>
              </p:cNvPr>
              <p:cNvSpPr txBox="1"/>
              <p:nvPr/>
            </p:nvSpPr>
            <p:spPr>
              <a:xfrm>
                <a:off x="7578040" y="5062276"/>
                <a:ext cx="766423" cy="225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A4AA9"/>
                    </a:solidFill>
                    <a:effectLst/>
                    <a:uLnTx/>
                    <a:uFillTx/>
                  </a:rPr>
                  <a:t>photon</a:t>
                </a:r>
              </a:p>
            </p:txBody>
          </p:sp>
        </p:grpSp>
        <p:sp>
          <p:nvSpPr>
            <p:cNvPr id="310" name="TextBox 309">
              <a:extLst>
                <a:ext uri="{FF2B5EF4-FFF2-40B4-BE49-F238E27FC236}">
                  <a16:creationId xmlns:a16="http://schemas.microsoft.com/office/drawing/2014/main" id="{772B6992-5586-706B-EC97-EFF0AAE7AB2D}"/>
                </a:ext>
              </a:extLst>
            </p:cNvPr>
            <p:cNvSpPr txBox="1"/>
            <p:nvPr/>
          </p:nvSpPr>
          <p:spPr>
            <a:xfrm>
              <a:off x="6765456" y="4702751"/>
              <a:ext cx="259653" cy="295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+</a:t>
              </a:r>
            </a:p>
          </p:txBody>
        </p:sp>
      </p:grpSp>
      <p:sp>
        <p:nvSpPr>
          <p:cNvPr id="297" name="TextBox 296">
            <a:extLst>
              <a:ext uri="{FF2B5EF4-FFF2-40B4-BE49-F238E27FC236}">
                <a16:creationId xmlns:a16="http://schemas.microsoft.com/office/drawing/2014/main" id="{E2846AFB-5CF5-C02A-16B9-56DA87272517}"/>
              </a:ext>
            </a:extLst>
          </p:cNvPr>
          <p:cNvSpPr txBox="1"/>
          <p:nvPr/>
        </p:nvSpPr>
        <p:spPr>
          <a:xfrm>
            <a:off x="15225500" y="2547088"/>
            <a:ext cx="3290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7A4AA9"/>
                </a:solidFill>
                <a:effectLst/>
                <a:uLnTx/>
                <a:uFillTx/>
              </a:rPr>
              <a:t>S</a:t>
            </a: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7A4AA9"/>
                </a:solidFill>
                <a:effectLst/>
                <a:uLnTx/>
                <a:uFillTx/>
              </a:rPr>
              <a:t>ingle scintillation ~&lt;10ns</a:t>
            </a:r>
          </a:p>
        </p:txBody>
      </p:sp>
      <p:sp>
        <p:nvSpPr>
          <p:cNvPr id="298" name="TextBox 297">
            <a:extLst>
              <a:ext uri="{FF2B5EF4-FFF2-40B4-BE49-F238E27FC236}">
                <a16:creationId xmlns:a16="http://schemas.microsoft.com/office/drawing/2014/main" id="{05D270CF-87C1-C172-049A-8DFB7DAB2C42}"/>
              </a:ext>
            </a:extLst>
          </p:cNvPr>
          <p:cNvSpPr txBox="1"/>
          <p:nvPr/>
        </p:nvSpPr>
        <p:spPr>
          <a:xfrm>
            <a:off x="15225498" y="3229203"/>
            <a:ext cx="3290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7A4AA9"/>
                </a:solidFill>
                <a:effectLst/>
                <a:uLnTx/>
                <a:uFillTx/>
              </a:rPr>
              <a:t>Triple</a:t>
            </a: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7A4AA9"/>
                </a:solidFill>
                <a:effectLst/>
                <a:uLnTx/>
                <a:uFillTx/>
              </a:rPr>
              <a:t> scintillation ~13ms</a:t>
            </a:r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id="{1F26F362-1B33-6751-255A-7C828862A055}"/>
              </a:ext>
            </a:extLst>
          </p:cNvPr>
          <p:cNvSpPr txBox="1"/>
          <p:nvPr/>
        </p:nvSpPr>
        <p:spPr>
          <a:xfrm>
            <a:off x="10211902" y="3307353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  <p:sp>
        <p:nvSpPr>
          <p:cNvPr id="300" name="TextBox 299">
            <a:extLst>
              <a:ext uri="{FF2B5EF4-FFF2-40B4-BE49-F238E27FC236}">
                <a16:creationId xmlns:a16="http://schemas.microsoft.com/office/drawing/2014/main" id="{761A998C-FD6A-CF10-B504-3DF275E6D9A7}"/>
              </a:ext>
            </a:extLst>
          </p:cNvPr>
          <p:cNvSpPr txBox="1"/>
          <p:nvPr/>
        </p:nvSpPr>
        <p:spPr>
          <a:xfrm>
            <a:off x="11379991" y="3332627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  <p:cxnSp>
        <p:nvCxnSpPr>
          <p:cNvPr id="301" name="Straight Arrow Connector 300">
            <a:extLst>
              <a:ext uri="{FF2B5EF4-FFF2-40B4-BE49-F238E27FC236}">
                <a16:creationId xmlns:a16="http://schemas.microsoft.com/office/drawing/2014/main" id="{194AFE0C-C82C-5A06-94C2-25180EE5FC78}"/>
              </a:ext>
            </a:extLst>
          </p:cNvPr>
          <p:cNvCxnSpPr>
            <a:cxnSpLocks/>
          </p:cNvCxnSpPr>
          <p:nvPr/>
        </p:nvCxnSpPr>
        <p:spPr>
          <a:xfrm flipV="1">
            <a:off x="14722509" y="2806970"/>
            <a:ext cx="510392" cy="142091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02" name="Straight Arrow Connector 301">
            <a:extLst>
              <a:ext uri="{FF2B5EF4-FFF2-40B4-BE49-F238E27FC236}">
                <a16:creationId xmlns:a16="http://schemas.microsoft.com/office/drawing/2014/main" id="{B8D581FC-467F-3431-2A19-C4B2EDF02CB7}"/>
              </a:ext>
            </a:extLst>
          </p:cNvPr>
          <p:cNvCxnSpPr>
            <a:cxnSpLocks/>
          </p:cNvCxnSpPr>
          <p:nvPr/>
        </p:nvCxnSpPr>
        <p:spPr>
          <a:xfrm>
            <a:off x="14722509" y="3321118"/>
            <a:ext cx="510392" cy="142091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03" name="Straight Arrow Connector 302">
            <a:extLst>
              <a:ext uri="{FF2B5EF4-FFF2-40B4-BE49-F238E27FC236}">
                <a16:creationId xmlns:a16="http://schemas.microsoft.com/office/drawing/2014/main" id="{75F74202-12BE-F2F6-7EE8-D3A9F96B1782}"/>
              </a:ext>
            </a:extLst>
          </p:cNvPr>
          <p:cNvCxnSpPr>
            <a:cxnSpLocks/>
          </p:cNvCxnSpPr>
          <p:nvPr/>
        </p:nvCxnSpPr>
        <p:spPr>
          <a:xfrm flipV="1">
            <a:off x="12974323" y="1987235"/>
            <a:ext cx="2251175" cy="36612"/>
          </a:xfrm>
          <a:prstGeom prst="straightConnector1">
            <a:avLst/>
          </a:prstGeom>
          <a:noFill/>
          <a:ln w="38100" cap="flat" cmpd="sng" algn="ctr">
            <a:solidFill>
              <a:srgbClr val="0048A9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04" name="TextBox 303">
            <a:extLst>
              <a:ext uri="{FF2B5EF4-FFF2-40B4-BE49-F238E27FC236}">
                <a16:creationId xmlns:a16="http://schemas.microsoft.com/office/drawing/2014/main" id="{F935743E-9AE9-B391-F1ED-CA20AB40FE45}"/>
              </a:ext>
            </a:extLst>
          </p:cNvPr>
          <p:cNvSpPr txBox="1"/>
          <p:nvPr/>
        </p:nvSpPr>
        <p:spPr>
          <a:xfrm>
            <a:off x="15225498" y="1747117"/>
            <a:ext cx="3290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7A4AA9"/>
                </a:solidFill>
                <a:effectLst/>
                <a:uLnTx/>
                <a:uFillTx/>
              </a:rPr>
              <a:t>"Quantum evaporation”</a:t>
            </a:r>
            <a:endParaRPr kumimoji="0" lang="en-CH" sz="2000" b="1" i="0" u="none" strike="noStrike" kern="0" cap="none" spc="0" normalizeH="0" baseline="0" noProof="0" dirty="0">
              <a:ln>
                <a:noFill/>
              </a:ln>
              <a:solidFill>
                <a:srgbClr val="7A4AA9"/>
              </a:solidFill>
              <a:effectLst/>
              <a:uLnTx/>
              <a:uFillTx/>
            </a:endParaRP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D3B4C5BD-86D1-FAE3-6FB5-852CC0B469E7}"/>
              </a:ext>
            </a:extLst>
          </p:cNvPr>
          <p:cNvSpPr txBox="1"/>
          <p:nvPr/>
        </p:nvSpPr>
        <p:spPr>
          <a:xfrm rot="760673">
            <a:off x="5943210" y="2722898"/>
            <a:ext cx="1777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D74FA9"/>
                </a:solidFill>
                <a:effectLst/>
                <a:uLnTx/>
                <a:uFillTx/>
              </a:rPr>
              <a:t>4He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02BD72-CAEB-7CC1-E0AB-1D96FC4D5F73}"/>
              </a:ext>
            </a:extLst>
          </p:cNvPr>
          <p:cNvSpPr txBox="1"/>
          <p:nvPr/>
        </p:nvSpPr>
        <p:spPr>
          <a:xfrm>
            <a:off x="8468720" y="4595623"/>
            <a:ext cx="8942979" cy="23205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3501"/>
              </a:lnSpc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Quantum Evaporation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Quasiparticle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produced after interaction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Release of a </a:t>
            </a: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4He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at the liquid surface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Signal production when hitting the TES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0.62 eV threshold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6ED4F0-5A47-941D-0D12-7B33662CA0D6}"/>
              </a:ext>
            </a:extLst>
          </p:cNvPr>
          <p:cNvSpPr txBox="1"/>
          <p:nvPr/>
        </p:nvSpPr>
        <p:spPr>
          <a:xfrm>
            <a:off x="8499105" y="7244590"/>
            <a:ext cx="8305125" cy="23205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3501"/>
              </a:lnSpc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Scintillation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Instable dimers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production after interaction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Short-lived singlet state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: emit 15.5 eV VUV photon</a:t>
            </a:r>
          </a:p>
          <a:p>
            <a:pPr marL="539908" lvl="1" indent="-269954" algn="l">
              <a:lnSpc>
                <a:spcPts val="3501"/>
              </a:lnSpc>
              <a:buFont typeface="Arial"/>
              <a:buChar char="•"/>
            </a:pPr>
            <a:r>
              <a:rPr lang="en-US" sz="2500" b="1" spc="125" dirty="0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Long-lived triplet state</a:t>
            </a:r>
            <a:r>
              <a:rPr lang="en-US" sz="2500" spc="125" dirty="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: decay at recoil site or propagate and de-excite at surfaces </a:t>
            </a: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9D9C345B-687C-4AF0-0F8A-512B6AEFBAA5}"/>
              </a:ext>
            </a:extLst>
          </p:cNvPr>
          <p:cNvSpPr/>
          <p:nvPr/>
        </p:nvSpPr>
        <p:spPr>
          <a:xfrm>
            <a:off x="1028700" y="4165534"/>
            <a:ext cx="5864870" cy="5076106"/>
          </a:xfrm>
          <a:custGeom>
            <a:avLst/>
            <a:gdLst/>
            <a:ahLst/>
            <a:cxnLst/>
            <a:rect l="l" t="t" r="r" b="b"/>
            <a:pathLst>
              <a:path w="5864870" h="5076106">
                <a:moveTo>
                  <a:pt x="0" y="0"/>
                </a:moveTo>
                <a:lnTo>
                  <a:pt x="5864870" y="0"/>
                </a:lnTo>
                <a:lnTo>
                  <a:pt x="5864870" y="5076106"/>
                </a:lnTo>
                <a:lnTo>
                  <a:pt x="0" y="507610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2119" r="-12275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D3DD85AB-4CD6-6A78-9B62-54A29E21005F}"/>
              </a:ext>
            </a:extLst>
          </p:cNvPr>
          <p:cNvSpPr txBox="1"/>
          <p:nvPr/>
        </p:nvSpPr>
        <p:spPr>
          <a:xfrm>
            <a:off x="1161514" y="9210675"/>
            <a:ext cx="6215062" cy="3657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1"/>
              </a:lnSpc>
              <a:spcBef>
                <a:spcPct val="0"/>
              </a:spcBef>
            </a:pPr>
            <a:r>
              <a:rPr lang="en-US" sz="2101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4He waveforms from the calibration source 55Fe</a:t>
            </a:r>
          </a:p>
        </p:txBody>
      </p:sp>
    </p:spTree>
    <p:extLst>
      <p:ext uri="{BB962C8B-B14F-4D97-AF65-F5344CB8AC3E}">
        <p14:creationId xmlns:p14="http://schemas.microsoft.com/office/powerpoint/2010/main" val="33944125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3604198" y="1028700"/>
            <a:ext cx="10726283" cy="10122929"/>
          </a:xfrm>
          <a:custGeom>
            <a:avLst/>
            <a:gdLst/>
            <a:ahLst/>
            <a:cxnLst/>
            <a:rect l="l" t="t" r="r" b="b"/>
            <a:pathLst>
              <a:path w="10726283" h="10122929">
                <a:moveTo>
                  <a:pt x="0" y="0"/>
                </a:moveTo>
                <a:lnTo>
                  <a:pt x="10726282" y="0"/>
                </a:lnTo>
                <a:lnTo>
                  <a:pt x="10726282" y="10122929"/>
                </a:lnTo>
                <a:lnTo>
                  <a:pt x="0" y="1012292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/>
          <p:cNvSpPr/>
          <p:nvPr/>
        </p:nvSpPr>
        <p:spPr>
          <a:xfrm>
            <a:off x="-6691765" y="0"/>
            <a:ext cx="16172508" cy="15188681"/>
          </a:xfrm>
          <a:custGeom>
            <a:avLst/>
            <a:gdLst/>
            <a:ahLst/>
            <a:cxnLst/>
            <a:rect l="l" t="t" r="r" b="b"/>
            <a:pathLst>
              <a:path w="16172508" h="15188681">
                <a:moveTo>
                  <a:pt x="0" y="0"/>
                </a:moveTo>
                <a:lnTo>
                  <a:pt x="16172508" y="0"/>
                </a:lnTo>
                <a:lnTo>
                  <a:pt x="16172508" y="15188681"/>
                </a:lnTo>
                <a:lnTo>
                  <a:pt x="0" y="1518868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4" name="TextBox 4"/>
          <p:cNvSpPr txBox="1"/>
          <p:nvPr/>
        </p:nvSpPr>
        <p:spPr>
          <a:xfrm>
            <a:off x="1028700" y="438134"/>
            <a:ext cx="11669832" cy="1152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000"/>
              </a:lnSpc>
            </a:pPr>
            <a:r>
              <a:rPr lang="en-US" sz="7500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Background modeling</a:t>
            </a:r>
          </a:p>
        </p:txBody>
      </p:sp>
      <p:sp>
        <p:nvSpPr>
          <p:cNvPr id="5" name="Freeform 5"/>
          <p:cNvSpPr/>
          <p:nvPr/>
        </p:nvSpPr>
        <p:spPr>
          <a:xfrm>
            <a:off x="11202451" y="-5688391"/>
            <a:ext cx="12113698" cy="11376781"/>
          </a:xfrm>
          <a:custGeom>
            <a:avLst/>
            <a:gdLst/>
            <a:ahLst/>
            <a:cxnLst/>
            <a:rect l="l" t="t" r="r" b="b"/>
            <a:pathLst>
              <a:path w="12113698" h="11376781">
                <a:moveTo>
                  <a:pt x="0" y="0"/>
                </a:moveTo>
                <a:lnTo>
                  <a:pt x="12113698" y="0"/>
                </a:lnTo>
                <a:lnTo>
                  <a:pt x="12113698" y="11376782"/>
                </a:lnTo>
                <a:lnTo>
                  <a:pt x="0" y="1137678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grpSp>
        <p:nvGrpSpPr>
          <p:cNvPr id="6" name="Group 6"/>
          <p:cNvGrpSpPr/>
          <p:nvPr/>
        </p:nvGrpSpPr>
        <p:grpSpPr>
          <a:xfrm>
            <a:off x="1028700" y="2552695"/>
            <a:ext cx="8888583" cy="6705605"/>
            <a:chOff x="0" y="0"/>
            <a:chExt cx="11851444" cy="8940807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7610862" cy="8940807"/>
            </a:xfrm>
            <a:custGeom>
              <a:avLst/>
              <a:gdLst/>
              <a:ahLst/>
              <a:cxnLst/>
              <a:rect l="l" t="t" r="r" b="b"/>
              <a:pathLst>
                <a:path w="7610862" h="8940807">
                  <a:moveTo>
                    <a:pt x="0" y="0"/>
                  </a:moveTo>
                  <a:lnTo>
                    <a:pt x="7610862" y="0"/>
                  </a:lnTo>
                  <a:lnTo>
                    <a:pt x="7610862" y="8940807"/>
                  </a:lnTo>
                  <a:lnTo>
                    <a:pt x="0" y="89408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en-CH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8259083" y="6118256"/>
              <a:ext cx="2732769" cy="54875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185"/>
                </a:lnSpc>
              </a:pPr>
              <a:r>
                <a:rPr lang="en-US" sz="2654" b="1" spc="132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Pure Copper</a:t>
              </a:r>
            </a:p>
          </p:txBody>
        </p:sp>
        <p:sp>
          <p:nvSpPr>
            <p:cNvPr id="9" name="AutoShape 9"/>
            <p:cNvSpPr/>
            <p:nvPr/>
          </p:nvSpPr>
          <p:spPr>
            <a:xfrm flipH="1">
              <a:off x="4328768" y="6397397"/>
              <a:ext cx="3930315" cy="32218"/>
            </a:xfrm>
            <a:prstGeom prst="line">
              <a:avLst/>
            </a:prstGeom>
            <a:ln w="67404" cap="flat">
              <a:solidFill>
                <a:srgbClr val="B244A2"/>
              </a:solidFill>
              <a:prstDash val="solid"/>
              <a:headEnd type="none" w="sm" len="sm"/>
              <a:tailEnd type="arrow" w="med" len="sm"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8292017" y="7012750"/>
              <a:ext cx="1960603" cy="54875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185"/>
                </a:lnSpc>
              </a:pPr>
              <a:r>
                <a:rPr lang="en-US" sz="2654" b="1" spc="132" dirty="0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Cryostat</a:t>
              </a:r>
            </a:p>
          </p:txBody>
        </p:sp>
        <p:sp>
          <p:nvSpPr>
            <p:cNvPr id="11" name="AutoShape 11"/>
            <p:cNvSpPr/>
            <p:nvPr/>
          </p:nvSpPr>
          <p:spPr>
            <a:xfrm flipH="1" flipV="1">
              <a:off x="3805431" y="5809498"/>
              <a:ext cx="4453652" cy="1477631"/>
            </a:xfrm>
            <a:prstGeom prst="line">
              <a:avLst/>
            </a:prstGeom>
            <a:ln w="67404" cap="flat">
              <a:solidFill>
                <a:srgbClr val="B244A2"/>
              </a:solidFill>
              <a:prstDash val="solid"/>
              <a:headEnd type="none" w="sm" len="sm"/>
              <a:tailEnd type="arrow" w="med" len="sm"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12" name="AutoShape 12"/>
            <p:cNvSpPr/>
            <p:nvPr/>
          </p:nvSpPr>
          <p:spPr>
            <a:xfrm flipH="1">
              <a:off x="4328768" y="1653678"/>
              <a:ext cx="3930315" cy="32218"/>
            </a:xfrm>
            <a:prstGeom prst="line">
              <a:avLst/>
            </a:prstGeom>
            <a:ln w="67404" cap="flat">
              <a:solidFill>
                <a:srgbClr val="B244A2"/>
              </a:solidFill>
              <a:prstDash val="solid"/>
              <a:headEnd type="none" w="sm" len="sm"/>
              <a:tailEnd type="arrow" w="med" len="sm"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8259083" y="4852580"/>
              <a:ext cx="3592361" cy="54875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185"/>
                </a:lnSpc>
              </a:pPr>
              <a:r>
                <a:rPr lang="en-US" sz="2654" b="1" spc="132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Shielding layers</a:t>
              </a:r>
            </a:p>
          </p:txBody>
        </p:sp>
        <p:sp>
          <p:nvSpPr>
            <p:cNvPr id="14" name="AutoShape 14"/>
            <p:cNvSpPr/>
            <p:nvPr/>
          </p:nvSpPr>
          <p:spPr>
            <a:xfrm flipH="1">
              <a:off x="6172992" y="5131721"/>
              <a:ext cx="2086091" cy="32218"/>
            </a:xfrm>
            <a:prstGeom prst="line">
              <a:avLst/>
            </a:prstGeom>
            <a:ln w="67404" cap="flat">
              <a:solidFill>
                <a:srgbClr val="B244A2"/>
              </a:solidFill>
              <a:prstDash val="solid"/>
              <a:headEnd type="none" w="sm" len="sm"/>
              <a:tailEnd type="arrow" w="med" len="sm"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8259083" y="1374537"/>
              <a:ext cx="2357673" cy="54875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185"/>
                </a:lnSpc>
              </a:pPr>
              <a:r>
                <a:rPr lang="en-US" sz="2654" b="1" spc="132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Lead Plate</a:t>
              </a:r>
            </a:p>
          </p:txBody>
        </p:sp>
      </p:grpSp>
      <p:sp>
        <p:nvSpPr>
          <p:cNvPr id="16" name="Freeform 16"/>
          <p:cNvSpPr/>
          <p:nvPr/>
        </p:nvSpPr>
        <p:spPr>
          <a:xfrm>
            <a:off x="9917283" y="4694355"/>
            <a:ext cx="7525150" cy="4994818"/>
          </a:xfrm>
          <a:custGeom>
            <a:avLst/>
            <a:gdLst/>
            <a:ahLst/>
            <a:cxnLst/>
            <a:rect l="l" t="t" r="r" b="b"/>
            <a:pathLst>
              <a:path w="7525150" h="4994818">
                <a:moveTo>
                  <a:pt x="0" y="0"/>
                </a:moveTo>
                <a:lnTo>
                  <a:pt x="7525150" y="0"/>
                </a:lnTo>
                <a:lnTo>
                  <a:pt x="7525150" y="4994819"/>
                </a:lnTo>
                <a:lnTo>
                  <a:pt x="0" y="499481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17" name="TextBox 17"/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8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10339924" y="2079805"/>
            <a:ext cx="7102509" cy="2125403"/>
            <a:chOff x="0" y="0"/>
            <a:chExt cx="9470012" cy="2833871"/>
          </a:xfrm>
        </p:grpSpPr>
        <p:sp>
          <p:nvSpPr>
            <p:cNvPr id="19" name="TextBox 19"/>
            <p:cNvSpPr txBox="1"/>
            <p:nvPr/>
          </p:nvSpPr>
          <p:spPr>
            <a:xfrm>
              <a:off x="0" y="792346"/>
              <a:ext cx="9470012" cy="2041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u="sng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1st phase</a:t>
              </a: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 : Optimisation of the shielding</a:t>
              </a:r>
            </a:p>
            <a:p>
              <a:pPr algn="l">
                <a:lnSpc>
                  <a:spcPts val="3000"/>
                </a:lnSpc>
              </a:pPr>
              <a:endPara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endParaRPr>
            </a:p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u="sng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2nd phase</a:t>
              </a: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 : Full detector modeling, estimation of its performances 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0"/>
              <a:ext cx="9470012" cy="5461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0"/>
                </a:lnSpc>
              </a:pPr>
              <a:r>
                <a:rPr lang="en-US" sz="2700" b="1" spc="13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Background Simulations</a:t>
              </a: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3604198" y="1028700"/>
            <a:ext cx="10726283" cy="10122929"/>
          </a:xfrm>
          <a:custGeom>
            <a:avLst/>
            <a:gdLst/>
            <a:ahLst/>
            <a:cxnLst/>
            <a:rect l="l" t="t" r="r" b="b"/>
            <a:pathLst>
              <a:path w="10726283" h="10122929">
                <a:moveTo>
                  <a:pt x="0" y="0"/>
                </a:moveTo>
                <a:lnTo>
                  <a:pt x="10726282" y="0"/>
                </a:lnTo>
                <a:lnTo>
                  <a:pt x="10726282" y="10122929"/>
                </a:lnTo>
                <a:lnTo>
                  <a:pt x="0" y="1012292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/>
          <p:cNvSpPr/>
          <p:nvPr/>
        </p:nvSpPr>
        <p:spPr>
          <a:xfrm>
            <a:off x="-5255520" y="238561"/>
            <a:ext cx="16172508" cy="15188681"/>
          </a:xfrm>
          <a:custGeom>
            <a:avLst/>
            <a:gdLst/>
            <a:ahLst/>
            <a:cxnLst/>
            <a:rect l="l" t="t" r="r" b="b"/>
            <a:pathLst>
              <a:path w="16172508" h="15188681">
                <a:moveTo>
                  <a:pt x="0" y="0"/>
                </a:moveTo>
                <a:lnTo>
                  <a:pt x="16172509" y="0"/>
                </a:lnTo>
                <a:lnTo>
                  <a:pt x="16172509" y="15188681"/>
                </a:lnTo>
                <a:lnTo>
                  <a:pt x="0" y="1518868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4" name="Freeform 4"/>
          <p:cNvSpPr/>
          <p:nvPr/>
        </p:nvSpPr>
        <p:spPr>
          <a:xfrm>
            <a:off x="11202451" y="-5688391"/>
            <a:ext cx="12113698" cy="11376781"/>
          </a:xfrm>
          <a:custGeom>
            <a:avLst/>
            <a:gdLst/>
            <a:ahLst/>
            <a:cxnLst/>
            <a:rect l="l" t="t" r="r" b="b"/>
            <a:pathLst>
              <a:path w="12113698" h="11376781">
                <a:moveTo>
                  <a:pt x="0" y="0"/>
                </a:moveTo>
                <a:lnTo>
                  <a:pt x="12113698" y="0"/>
                </a:lnTo>
                <a:lnTo>
                  <a:pt x="12113698" y="11376782"/>
                </a:lnTo>
                <a:lnTo>
                  <a:pt x="0" y="1137678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5" name="TextBox 5"/>
          <p:cNvSpPr txBox="1"/>
          <p:nvPr/>
        </p:nvSpPr>
        <p:spPr>
          <a:xfrm>
            <a:off x="1758943" y="612963"/>
            <a:ext cx="16117388" cy="1152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9000"/>
              </a:lnSpc>
            </a:pPr>
            <a:r>
              <a:rPr lang="en-US" sz="7500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Sapphire Quantum Sensors</a:t>
            </a:r>
          </a:p>
        </p:txBody>
      </p:sp>
      <p:sp>
        <p:nvSpPr>
          <p:cNvPr id="7" name="Freeform 7"/>
          <p:cNvSpPr/>
          <p:nvPr/>
        </p:nvSpPr>
        <p:spPr>
          <a:xfrm>
            <a:off x="6731237" y="5896009"/>
            <a:ext cx="5632241" cy="3168135"/>
          </a:xfrm>
          <a:custGeom>
            <a:avLst/>
            <a:gdLst/>
            <a:ahLst/>
            <a:cxnLst/>
            <a:rect l="l" t="t" r="r" b="b"/>
            <a:pathLst>
              <a:path w="5632241" h="3168135">
                <a:moveTo>
                  <a:pt x="0" y="0"/>
                </a:moveTo>
                <a:lnTo>
                  <a:pt x="5632241" y="0"/>
                </a:lnTo>
                <a:lnTo>
                  <a:pt x="5632241" y="3168136"/>
                </a:lnTo>
                <a:lnTo>
                  <a:pt x="0" y="316813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8" name="TextBox 8"/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9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6731237" y="2274700"/>
            <a:ext cx="10528063" cy="27717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908" lvl="1" indent="-269954" algn="just">
              <a:lnSpc>
                <a:spcPts val="4426"/>
              </a:lnSpc>
              <a:buFont typeface="Arial"/>
              <a:buChar char="•"/>
            </a:pP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Building + Characterisation</a:t>
            </a: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of the sensors</a:t>
            </a:r>
          </a:p>
          <a:p>
            <a:pPr marL="539908" lvl="1" indent="-269954" algn="just">
              <a:lnSpc>
                <a:spcPts val="4426"/>
              </a:lnSpc>
              <a:buFont typeface="Arial"/>
              <a:buChar char="•"/>
            </a:pP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Resolution</a:t>
            </a: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and photon </a:t>
            </a: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collection efficiency </a:t>
            </a:r>
          </a:p>
          <a:p>
            <a:pPr marL="539908" lvl="1" indent="-269954" algn="just">
              <a:lnSpc>
                <a:spcPts val="4426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NR/ER </a:t>
            </a: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discrimination</a:t>
            </a: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</a:t>
            </a:r>
          </a:p>
          <a:p>
            <a:pPr marL="539908" lvl="1" indent="-269954" algn="just">
              <a:lnSpc>
                <a:spcPts val="4426"/>
              </a:lnSpc>
              <a:buFont typeface="Arial"/>
              <a:buChar char="•"/>
            </a:pP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Creation and test of the </a:t>
            </a: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procedure</a:t>
            </a:r>
            <a:r>
              <a:rPr lang="en-US" sz="2500" spc="125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 for the TESSERACT Experiment at the LSM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6755955" y="9232900"/>
            <a:ext cx="7190128" cy="342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40"/>
              </a:lnSpc>
            </a:pPr>
            <a:r>
              <a:rPr lang="en-US" sz="2200" spc="11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Prototype of a TESSERACT detector operated at LBNL</a:t>
            </a:r>
          </a:p>
        </p:txBody>
      </p:sp>
      <p:sp>
        <p:nvSpPr>
          <p:cNvPr id="11" name="AutoShape 11"/>
          <p:cNvSpPr/>
          <p:nvPr/>
        </p:nvSpPr>
        <p:spPr>
          <a:xfrm>
            <a:off x="11644543" y="6811671"/>
            <a:ext cx="1437870" cy="3031"/>
          </a:xfrm>
          <a:prstGeom prst="line">
            <a:avLst/>
          </a:prstGeom>
          <a:ln w="38100" cap="flat">
            <a:solidFill>
              <a:srgbClr val="45608E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12" name="TextBox 12"/>
          <p:cNvSpPr txBox="1"/>
          <p:nvPr/>
        </p:nvSpPr>
        <p:spPr>
          <a:xfrm>
            <a:off x="13082413" y="6638490"/>
            <a:ext cx="2935252" cy="342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40"/>
              </a:lnSpc>
            </a:pPr>
            <a:r>
              <a:rPr lang="en-US" sz="2200" b="1" spc="110">
                <a:solidFill>
                  <a:srgbClr val="45608E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TES</a:t>
            </a:r>
          </a:p>
        </p:txBody>
      </p:sp>
      <p:pic>
        <p:nvPicPr>
          <p:cNvPr id="17" name="Picture 16" descr="A machine with a black background&#10;&#10;AI-generated content may be incorrect.">
            <a:extLst>
              <a:ext uri="{FF2B5EF4-FFF2-40B4-BE49-F238E27FC236}">
                <a16:creationId xmlns:a16="http://schemas.microsoft.com/office/drawing/2014/main" id="{23EA8035-70B0-1796-7F80-21F5401231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352" y="1416638"/>
            <a:ext cx="4842281" cy="7994062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1984838"/>
            <a:ext cx="10520374" cy="3267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831"/>
              </a:lnSpc>
            </a:pPr>
            <a:r>
              <a:rPr lang="en-US" sz="10692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Thank you for your attention!</a:t>
            </a:r>
          </a:p>
        </p:txBody>
      </p:sp>
      <p:sp>
        <p:nvSpPr>
          <p:cNvPr id="3" name="Freeform 3"/>
          <p:cNvSpPr/>
          <p:nvPr/>
        </p:nvSpPr>
        <p:spPr>
          <a:xfrm>
            <a:off x="9404559" y="-3410557"/>
            <a:ext cx="12965360" cy="12236058"/>
          </a:xfrm>
          <a:custGeom>
            <a:avLst/>
            <a:gdLst/>
            <a:ahLst/>
            <a:cxnLst/>
            <a:rect l="l" t="t" r="r" b="b"/>
            <a:pathLst>
              <a:path w="12965360" h="12236058">
                <a:moveTo>
                  <a:pt x="0" y="0"/>
                </a:moveTo>
                <a:lnTo>
                  <a:pt x="12965360" y="0"/>
                </a:lnTo>
                <a:lnTo>
                  <a:pt x="12965360" y="12236058"/>
                </a:lnTo>
                <a:lnTo>
                  <a:pt x="0" y="122360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4" name="Freeform 4"/>
          <p:cNvSpPr/>
          <p:nvPr/>
        </p:nvSpPr>
        <p:spPr>
          <a:xfrm>
            <a:off x="8852131" y="4935718"/>
            <a:ext cx="12113698" cy="11376781"/>
          </a:xfrm>
          <a:custGeom>
            <a:avLst/>
            <a:gdLst/>
            <a:ahLst/>
            <a:cxnLst/>
            <a:rect l="l" t="t" r="r" b="b"/>
            <a:pathLst>
              <a:path w="12113698" h="11376781">
                <a:moveTo>
                  <a:pt x="0" y="0"/>
                </a:moveTo>
                <a:lnTo>
                  <a:pt x="12113698" y="0"/>
                </a:lnTo>
                <a:lnTo>
                  <a:pt x="12113698" y="11376781"/>
                </a:lnTo>
                <a:lnTo>
                  <a:pt x="0" y="1137678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5" name="Freeform 5"/>
          <p:cNvSpPr/>
          <p:nvPr/>
        </p:nvSpPr>
        <p:spPr>
          <a:xfrm>
            <a:off x="15104628" y="3448337"/>
            <a:ext cx="6366745" cy="6366745"/>
          </a:xfrm>
          <a:custGeom>
            <a:avLst/>
            <a:gdLst/>
            <a:ahLst/>
            <a:cxnLst/>
            <a:rect l="l" t="t" r="r" b="b"/>
            <a:pathLst>
              <a:path w="6366745" h="6366745">
                <a:moveTo>
                  <a:pt x="0" y="0"/>
                </a:moveTo>
                <a:lnTo>
                  <a:pt x="6366744" y="0"/>
                </a:lnTo>
                <a:lnTo>
                  <a:pt x="6366744" y="6366745"/>
                </a:lnTo>
                <a:lnTo>
                  <a:pt x="0" y="636674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12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6" name="TextBox 6"/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10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4008411" y="-4945286"/>
            <a:ext cx="12989798" cy="12259122"/>
          </a:xfrm>
          <a:custGeom>
            <a:avLst/>
            <a:gdLst/>
            <a:ahLst/>
            <a:cxnLst/>
            <a:rect l="l" t="t" r="r" b="b"/>
            <a:pathLst>
              <a:path w="12989798" h="12259122">
                <a:moveTo>
                  <a:pt x="0" y="0"/>
                </a:moveTo>
                <a:lnTo>
                  <a:pt x="12989798" y="0"/>
                </a:lnTo>
                <a:lnTo>
                  <a:pt x="12989798" y="12259122"/>
                </a:lnTo>
                <a:lnTo>
                  <a:pt x="0" y="1225912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/>
          <p:cNvSpPr/>
          <p:nvPr/>
        </p:nvSpPr>
        <p:spPr>
          <a:xfrm>
            <a:off x="1238619" y="-5407286"/>
            <a:ext cx="12989798" cy="12259122"/>
          </a:xfrm>
          <a:custGeom>
            <a:avLst/>
            <a:gdLst/>
            <a:ahLst/>
            <a:cxnLst/>
            <a:rect l="l" t="t" r="r" b="b"/>
            <a:pathLst>
              <a:path w="12989798" h="12259122">
                <a:moveTo>
                  <a:pt x="0" y="0"/>
                </a:moveTo>
                <a:lnTo>
                  <a:pt x="12989798" y="0"/>
                </a:lnTo>
                <a:lnTo>
                  <a:pt x="12989798" y="12259122"/>
                </a:lnTo>
                <a:lnTo>
                  <a:pt x="0" y="1225912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4" name="Freeform 4"/>
          <p:cNvSpPr/>
          <p:nvPr/>
        </p:nvSpPr>
        <p:spPr>
          <a:xfrm rot="2537257">
            <a:off x="4428293" y="-5954321"/>
            <a:ext cx="12989798" cy="12259122"/>
          </a:xfrm>
          <a:custGeom>
            <a:avLst/>
            <a:gdLst/>
            <a:ahLst/>
            <a:cxnLst/>
            <a:rect l="l" t="t" r="r" b="b"/>
            <a:pathLst>
              <a:path w="12989798" h="12259122">
                <a:moveTo>
                  <a:pt x="0" y="0"/>
                </a:moveTo>
                <a:lnTo>
                  <a:pt x="12989798" y="0"/>
                </a:lnTo>
                <a:lnTo>
                  <a:pt x="12989798" y="12259121"/>
                </a:lnTo>
                <a:lnTo>
                  <a:pt x="0" y="122591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5" name="TextBox 5"/>
          <p:cNvSpPr txBox="1"/>
          <p:nvPr/>
        </p:nvSpPr>
        <p:spPr>
          <a:xfrm>
            <a:off x="1024732" y="871691"/>
            <a:ext cx="16230600" cy="1152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000"/>
              </a:lnSpc>
            </a:pPr>
            <a:r>
              <a:rPr lang="en-US" sz="7500" b="1">
                <a:solidFill>
                  <a:srgbClr val="FDF2F2"/>
                </a:solidFill>
                <a:latin typeface="TT Drugs Bold"/>
                <a:ea typeface="TT Drugs Bold"/>
                <a:cs typeface="TT Drugs Bold"/>
                <a:sym typeface="TT Drugs Bold"/>
              </a:rPr>
              <a:t>References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4732" y="3922023"/>
            <a:ext cx="12298736" cy="406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49"/>
              </a:lnSpc>
            </a:pPr>
            <a:r>
              <a:rPr lang="en-US" sz="2499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Lin, Tongyan. (2019). Dark matter models and direct detection. 009. 10.22323/1.333.0009.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11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3604198" y="1028700"/>
            <a:ext cx="10726283" cy="10122929"/>
          </a:xfrm>
          <a:custGeom>
            <a:avLst/>
            <a:gdLst/>
            <a:ahLst/>
            <a:cxnLst/>
            <a:rect l="l" t="t" r="r" b="b"/>
            <a:pathLst>
              <a:path w="10726283" h="10122929">
                <a:moveTo>
                  <a:pt x="0" y="0"/>
                </a:moveTo>
                <a:lnTo>
                  <a:pt x="10726282" y="0"/>
                </a:lnTo>
                <a:lnTo>
                  <a:pt x="10726282" y="10122929"/>
                </a:lnTo>
                <a:lnTo>
                  <a:pt x="0" y="1012292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/>
          <p:cNvSpPr/>
          <p:nvPr/>
        </p:nvSpPr>
        <p:spPr>
          <a:xfrm>
            <a:off x="-5255520" y="238561"/>
            <a:ext cx="16172508" cy="15188681"/>
          </a:xfrm>
          <a:custGeom>
            <a:avLst/>
            <a:gdLst/>
            <a:ahLst/>
            <a:cxnLst/>
            <a:rect l="l" t="t" r="r" b="b"/>
            <a:pathLst>
              <a:path w="16172508" h="15188681">
                <a:moveTo>
                  <a:pt x="0" y="0"/>
                </a:moveTo>
                <a:lnTo>
                  <a:pt x="16172509" y="0"/>
                </a:lnTo>
                <a:lnTo>
                  <a:pt x="16172509" y="15188681"/>
                </a:lnTo>
                <a:lnTo>
                  <a:pt x="0" y="1518868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4" name="TextBox 4"/>
          <p:cNvSpPr txBox="1"/>
          <p:nvPr/>
        </p:nvSpPr>
        <p:spPr>
          <a:xfrm>
            <a:off x="1287169" y="1019175"/>
            <a:ext cx="11669832" cy="1152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000"/>
              </a:lnSpc>
            </a:pPr>
            <a:r>
              <a:rPr lang="en-US" sz="7500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Background modeling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287169" y="2327484"/>
            <a:ext cx="16230600" cy="5429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499"/>
              </a:lnSpc>
            </a:pPr>
            <a:r>
              <a:rPr lang="en-US" sz="2999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Optimisation of the shielding geometry </a:t>
            </a:r>
          </a:p>
        </p:txBody>
      </p:sp>
      <p:sp>
        <p:nvSpPr>
          <p:cNvPr id="6" name="Freeform 6"/>
          <p:cNvSpPr/>
          <p:nvPr/>
        </p:nvSpPr>
        <p:spPr>
          <a:xfrm>
            <a:off x="11202451" y="-5688391"/>
            <a:ext cx="12113698" cy="11376781"/>
          </a:xfrm>
          <a:custGeom>
            <a:avLst/>
            <a:gdLst/>
            <a:ahLst/>
            <a:cxnLst/>
            <a:rect l="l" t="t" r="r" b="b"/>
            <a:pathLst>
              <a:path w="12113698" h="11376781">
                <a:moveTo>
                  <a:pt x="0" y="0"/>
                </a:moveTo>
                <a:lnTo>
                  <a:pt x="12113698" y="0"/>
                </a:lnTo>
                <a:lnTo>
                  <a:pt x="12113698" y="11376782"/>
                </a:lnTo>
                <a:lnTo>
                  <a:pt x="0" y="1137678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7" name="Freeform 7"/>
          <p:cNvSpPr/>
          <p:nvPr/>
        </p:nvSpPr>
        <p:spPr>
          <a:xfrm>
            <a:off x="1028700" y="3242699"/>
            <a:ext cx="5377538" cy="6317226"/>
          </a:xfrm>
          <a:custGeom>
            <a:avLst/>
            <a:gdLst/>
            <a:ahLst/>
            <a:cxnLst/>
            <a:rect l="l" t="t" r="r" b="b"/>
            <a:pathLst>
              <a:path w="5377538" h="6317226">
                <a:moveTo>
                  <a:pt x="0" y="0"/>
                </a:moveTo>
                <a:lnTo>
                  <a:pt x="5377538" y="0"/>
                </a:lnTo>
                <a:lnTo>
                  <a:pt x="5377538" y="6317226"/>
                </a:lnTo>
                <a:lnTo>
                  <a:pt x="0" y="631722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8" name="TextBox 8"/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12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664229" y="4967287"/>
            <a:ext cx="1930868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Roman Lead</a:t>
            </a:r>
          </a:p>
        </p:txBody>
      </p:sp>
      <p:sp>
        <p:nvSpPr>
          <p:cNvPr id="10" name="AutoShape 10"/>
          <p:cNvSpPr/>
          <p:nvPr/>
        </p:nvSpPr>
        <p:spPr>
          <a:xfrm flipH="1">
            <a:off x="5787838" y="5167312"/>
            <a:ext cx="2876390" cy="0"/>
          </a:xfrm>
          <a:prstGeom prst="line">
            <a:avLst/>
          </a:prstGeom>
          <a:ln w="47625" cap="flat">
            <a:solidFill>
              <a:srgbClr val="B244A2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11" name="TextBox 11"/>
          <p:cNvSpPr txBox="1"/>
          <p:nvPr/>
        </p:nvSpPr>
        <p:spPr>
          <a:xfrm>
            <a:off x="8664229" y="5699640"/>
            <a:ext cx="2538222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HDPE (Plastic)</a:t>
            </a:r>
          </a:p>
        </p:txBody>
      </p:sp>
      <p:sp>
        <p:nvSpPr>
          <p:cNvPr id="12" name="AutoShape 12"/>
          <p:cNvSpPr/>
          <p:nvPr/>
        </p:nvSpPr>
        <p:spPr>
          <a:xfrm flipH="1">
            <a:off x="5323966" y="5899665"/>
            <a:ext cx="3340263" cy="0"/>
          </a:xfrm>
          <a:prstGeom prst="line">
            <a:avLst/>
          </a:prstGeom>
          <a:ln w="47625" cap="flat">
            <a:solidFill>
              <a:srgbClr val="B244A2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13" name="TextBox 13"/>
          <p:cNvSpPr txBox="1"/>
          <p:nvPr/>
        </p:nvSpPr>
        <p:spPr>
          <a:xfrm>
            <a:off x="8664229" y="6328290"/>
            <a:ext cx="738240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Lead</a:t>
            </a:r>
          </a:p>
        </p:txBody>
      </p:sp>
      <p:sp>
        <p:nvSpPr>
          <p:cNvPr id="14" name="AutoShape 14"/>
          <p:cNvSpPr/>
          <p:nvPr/>
        </p:nvSpPr>
        <p:spPr>
          <a:xfrm flipH="1">
            <a:off x="4948582" y="6528315"/>
            <a:ext cx="3715647" cy="0"/>
          </a:xfrm>
          <a:prstGeom prst="line">
            <a:avLst/>
          </a:prstGeom>
          <a:ln w="47625" cap="flat">
            <a:solidFill>
              <a:srgbClr val="B244A2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15" name="TextBox 15"/>
          <p:cNvSpPr txBox="1"/>
          <p:nvPr/>
        </p:nvSpPr>
        <p:spPr>
          <a:xfrm>
            <a:off x="8664229" y="6956940"/>
            <a:ext cx="2538222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Stainless Steel </a:t>
            </a:r>
          </a:p>
        </p:txBody>
      </p:sp>
      <p:sp>
        <p:nvSpPr>
          <p:cNvPr id="16" name="AutoShape 16"/>
          <p:cNvSpPr/>
          <p:nvPr/>
        </p:nvSpPr>
        <p:spPr>
          <a:xfrm flipH="1">
            <a:off x="4550682" y="7156965"/>
            <a:ext cx="4113547" cy="0"/>
          </a:xfrm>
          <a:prstGeom prst="line">
            <a:avLst/>
          </a:prstGeom>
          <a:ln w="47625" cap="flat">
            <a:solidFill>
              <a:srgbClr val="B244A2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17" name="TextBox 17"/>
          <p:cNvSpPr txBox="1"/>
          <p:nvPr/>
        </p:nvSpPr>
        <p:spPr>
          <a:xfrm>
            <a:off x="8664229" y="7585590"/>
            <a:ext cx="1930868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Pure Copper</a:t>
            </a:r>
          </a:p>
        </p:txBody>
      </p:sp>
      <p:sp>
        <p:nvSpPr>
          <p:cNvPr id="18" name="AutoShape 18"/>
          <p:cNvSpPr/>
          <p:nvPr/>
        </p:nvSpPr>
        <p:spPr>
          <a:xfrm flipH="1">
            <a:off x="4087239" y="7785615"/>
            <a:ext cx="4576990" cy="0"/>
          </a:xfrm>
          <a:prstGeom prst="line">
            <a:avLst/>
          </a:prstGeom>
          <a:ln w="47625" cap="flat">
            <a:solidFill>
              <a:srgbClr val="B244A2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19" name="TextBox 19"/>
          <p:cNvSpPr txBox="1"/>
          <p:nvPr/>
        </p:nvSpPr>
        <p:spPr>
          <a:xfrm>
            <a:off x="8664229" y="8214240"/>
            <a:ext cx="1385285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Cryostat</a:t>
            </a:r>
          </a:p>
        </p:txBody>
      </p:sp>
      <p:sp>
        <p:nvSpPr>
          <p:cNvPr id="20" name="AutoShape 20"/>
          <p:cNvSpPr/>
          <p:nvPr/>
        </p:nvSpPr>
        <p:spPr>
          <a:xfrm flipH="1" flipV="1">
            <a:off x="3717469" y="7595115"/>
            <a:ext cx="4946760" cy="819150"/>
          </a:xfrm>
          <a:prstGeom prst="line">
            <a:avLst/>
          </a:prstGeom>
          <a:ln w="47625" cap="flat">
            <a:solidFill>
              <a:srgbClr val="B244A2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21" name="AutoShape 21"/>
          <p:cNvSpPr/>
          <p:nvPr/>
        </p:nvSpPr>
        <p:spPr>
          <a:xfrm flipH="1">
            <a:off x="4087239" y="4433888"/>
            <a:ext cx="4576990" cy="0"/>
          </a:xfrm>
          <a:prstGeom prst="line">
            <a:avLst/>
          </a:prstGeom>
          <a:ln w="47625" cap="flat">
            <a:solidFill>
              <a:srgbClr val="B244A2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22" name="TextBox 22"/>
          <p:cNvSpPr txBox="1"/>
          <p:nvPr/>
        </p:nvSpPr>
        <p:spPr>
          <a:xfrm>
            <a:off x="8664229" y="4233863"/>
            <a:ext cx="1665840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500" b="1" spc="12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Lead Plate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D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405300" y="-9422466"/>
            <a:ext cx="17562161" cy="16493796"/>
          </a:xfrm>
          <a:custGeom>
            <a:avLst/>
            <a:gdLst/>
            <a:ahLst/>
            <a:cxnLst/>
            <a:rect l="l" t="t" r="r" b="b"/>
            <a:pathLst>
              <a:path w="17562161" h="16493796">
                <a:moveTo>
                  <a:pt x="0" y="0"/>
                </a:moveTo>
                <a:lnTo>
                  <a:pt x="17562161" y="0"/>
                </a:lnTo>
                <a:lnTo>
                  <a:pt x="17562161" y="16493796"/>
                </a:lnTo>
                <a:lnTo>
                  <a:pt x="0" y="164937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/>
          <p:cNvSpPr/>
          <p:nvPr/>
        </p:nvSpPr>
        <p:spPr>
          <a:xfrm>
            <a:off x="-6769624" y="-1006625"/>
            <a:ext cx="17562161" cy="16493796"/>
          </a:xfrm>
          <a:custGeom>
            <a:avLst/>
            <a:gdLst/>
            <a:ahLst/>
            <a:cxnLst/>
            <a:rect l="l" t="t" r="r" b="b"/>
            <a:pathLst>
              <a:path w="17562161" h="16493796">
                <a:moveTo>
                  <a:pt x="0" y="0"/>
                </a:moveTo>
                <a:lnTo>
                  <a:pt x="17562161" y="0"/>
                </a:lnTo>
                <a:lnTo>
                  <a:pt x="17562161" y="16493796"/>
                </a:lnTo>
                <a:lnTo>
                  <a:pt x="0" y="164937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4" name="TextBox 4"/>
          <p:cNvSpPr txBox="1"/>
          <p:nvPr/>
        </p:nvSpPr>
        <p:spPr>
          <a:xfrm>
            <a:off x="3712371" y="736809"/>
            <a:ext cx="10863257" cy="1228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600"/>
              </a:lnSpc>
              <a:spcBef>
                <a:spcPct val="0"/>
              </a:spcBef>
            </a:pPr>
            <a:r>
              <a:rPr lang="en-US" sz="8000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Introduction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1028700" y="3979011"/>
            <a:ext cx="3388048" cy="4359851"/>
            <a:chOff x="0" y="0"/>
            <a:chExt cx="4517398" cy="5813135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4517398" cy="5813135"/>
              <a:chOff x="0" y="0"/>
              <a:chExt cx="3133810" cy="4032689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3133810" cy="4032690"/>
              </a:xfrm>
              <a:custGeom>
                <a:avLst/>
                <a:gdLst/>
                <a:ahLst/>
                <a:cxnLst/>
                <a:rect l="l" t="t" r="r" b="b"/>
                <a:pathLst>
                  <a:path w="3133810" h="4032690">
                    <a:moveTo>
                      <a:pt x="3009350" y="4032689"/>
                    </a:moveTo>
                    <a:lnTo>
                      <a:pt x="124460" y="4032689"/>
                    </a:lnTo>
                    <a:cubicBezTo>
                      <a:pt x="55880" y="4032689"/>
                      <a:pt x="0" y="3976809"/>
                      <a:pt x="0" y="3908229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3009350" y="0"/>
                    </a:lnTo>
                    <a:cubicBezTo>
                      <a:pt x="3077930" y="0"/>
                      <a:pt x="3133810" y="55880"/>
                      <a:pt x="3133810" y="124460"/>
                    </a:cubicBezTo>
                    <a:lnTo>
                      <a:pt x="3133810" y="3908229"/>
                    </a:lnTo>
                    <a:cubicBezTo>
                      <a:pt x="3133810" y="3976809"/>
                      <a:pt x="3077930" y="4032690"/>
                      <a:pt x="3009350" y="4032690"/>
                    </a:cubicBezTo>
                    <a:close/>
                  </a:path>
                </a:pathLst>
              </a:custGeom>
              <a:solidFill>
                <a:srgbClr val="FFFFFF">
                  <a:alpha val="67843"/>
                </a:srgbClr>
              </a:solidFill>
            </p:spPr>
            <p:txBody>
              <a:bodyPr/>
              <a:lstStyle/>
              <a:p>
                <a:endParaRPr lang="en-CH"/>
              </a:p>
            </p:txBody>
          </p:sp>
        </p:grpSp>
        <p:sp>
          <p:nvSpPr>
            <p:cNvPr id="8" name="TextBox 8"/>
            <p:cNvSpPr txBox="1"/>
            <p:nvPr/>
          </p:nvSpPr>
          <p:spPr>
            <a:xfrm>
              <a:off x="2276027" y="441233"/>
              <a:ext cx="1864889" cy="657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r">
                <a:lnSpc>
                  <a:spcPts val="3900"/>
                </a:lnSpc>
                <a:spcBef>
                  <a:spcPct val="0"/>
                </a:spcBef>
              </a:pPr>
              <a:r>
                <a:rPr lang="en-US" sz="3000" b="1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Invisible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322463" y="296834"/>
              <a:ext cx="975665" cy="86029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 indent="0" algn="l">
                <a:lnSpc>
                  <a:spcPts val="5652"/>
                </a:lnSpc>
                <a:spcBef>
                  <a:spcPct val="0"/>
                </a:spcBef>
              </a:pPr>
              <a:r>
                <a:rPr lang="en-US" sz="3600" b="1" u="none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01</a:t>
              </a:r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494075" y="2035296"/>
            <a:ext cx="15299850" cy="6038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99"/>
              </a:lnSpc>
            </a:pPr>
            <a:r>
              <a:rPr lang="en-US" sz="3399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What is dark matter?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5309551" y="3979011"/>
            <a:ext cx="3388048" cy="4359851"/>
            <a:chOff x="0" y="0"/>
            <a:chExt cx="3133810" cy="403268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133810" cy="4032690"/>
            </a:xfrm>
            <a:custGeom>
              <a:avLst/>
              <a:gdLst/>
              <a:ahLst/>
              <a:cxnLst/>
              <a:rect l="l" t="t" r="r" b="b"/>
              <a:pathLst>
                <a:path w="3133810" h="4032690">
                  <a:moveTo>
                    <a:pt x="3009350" y="4032689"/>
                  </a:moveTo>
                  <a:lnTo>
                    <a:pt x="124460" y="4032689"/>
                  </a:lnTo>
                  <a:cubicBezTo>
                    <a:pt x="55880" y="4032689"/>
                    <a:pt x="0" y="3976809"/>
                    <a:pt x="0" y="390822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009350" y="0"/>
                  </a:lnTo>
                  <a:cubicBezTo>
                    <a:pt x="3077930" y="0"/>
                    <a:pt x="3133810" y="55880"/>
                    <a:pt x="3133810" y="124460"/>
                  </a:cubicBezTo>
                  <a:lnTo>
                    <a:pt x="3133810" y="3908229"/>
                  </a:lnTo>
                  <a:cubicBezTo>
                    <a:pt x="3133810" y="3976809"/>
                    <a:pt x="3077930" y="4032690"/>
                    <a:pt x="3009350" y="4032690"/>
                  </a:cubicBezTo>
                  <a:close/>
                </a:path>
              </a:pathLst>
            </a:custGeom>
            <a:solidFill>
              <a:srgbClr val="FFFFFF">
                <a:alpha val="67843"/>
              </a:srgbClr>
            </a:solidFill>
          </p:spPr>
          <p:txBody>
            <a:bodyPr/>
            <a:lstStyle/>
            <a:p>
              <a:endParaRPr lang="en-CH"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6334896" y="4298029"/>
            <a:ext cx="2178438" cy="504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3900"/>
              </a:lnSpc>
              <a:spcBef>
                <a:spcPct val="0"/>
              </a:spcBef>
            </a:pPr>
            <a:r>
              <a:rPr lang="en-US" sz="3000" b="1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Massive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5551398" y="4168299"/>
            <a:ext cx="731749" cy="6785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l">
              <a:lnSpc>
                <a:spcPts val="5652"/>
              </a:lnSpc>
              <a:spcBef>
                <a:spcPct val="0"/>
              </a:spcBef>
            </a:pPr>
            <a:r>
              <a:rPr lang="en-US" sz="3600" b="1" u="none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02</a:t>
            </a:r>
          </a:p>
        </p:txBody>
      </p:sp>
      <p:grpSp>
        <p:nvGrpSpPr>
          <p:cNvPr id="16" name="Group 16"/>
          <p:cNvGrpSpPr/>
          <p:nvPr/>
        </p:nvGrpSpPr>
        <p:grpSpPr>
          <a:xfrm>
            <a:off x="9590401" y="3979011"/>
            <a:ext cx="3388048" cy="4359851"/>
            <a:chOff x="0" y="0"/>
            <a:chExt cx="3133810" cy="4032689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3133810" cy="4032690"/>
            </a:xfrm>
            <a:custGeom>
              <a:avLst/>
              <a:gdLst/>
              <a:ahLst/>
              <a:cxnLst/>
              <a:rect l="l" t="t" r="r" b="b"/>
              <a:pathLst>
                <a:path w="3133810" h="4032690">
                  <a:moveTo>
                    <a:pt x="3009350" y="4032689"/>
                  </a:moveTo>
                  <a:lnTo>
                    <a:pt x="124460" y="4032689"/>
                  </a:lnTo>
                  <a:cubicBezTo>
                    <a:pt x="55880" y="4032689"/>
                    <a:pt x="0" y="3976809"/>
                    <a:pt x="0" y="390822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009350" y="0"/>
                  </a:lnTo>
                  <a:cubicBezTo>
                    <a:pt x="3077930" y="0"/>
                    <a:pt x="3133810" y="55880"/>
                    <a:pt x="3133810" y="124460"/>
                  </a:cubicBezTo>
                  <a:lnTo>
                    <a:pt x="3133810" y="3908229"/>
                  </a:lnTo>
                  <a:cubicBezTo>
                    <a:pt x="3133810" y="3976809"/>
                    <a:pt x="3077930" y="4032690"/>
                    <a:pt x="3009350" y="4032690"/>
                  </a:cubicBezTo>
                  <a:close/>
                </a:path>
              </a:pathLst>
            </a:custGeom>
            <a:solidFill>
              <a:srgbClr val="FFFFFF">
                <a:alpha val="67843"/>
              </a:srgbClr>
            </a:solidFill>
          </p:spPr>
          <p:txBody>
            <a:bodyPr/>
            <a:lstStyle/>
            <a:p>
              <a:endParaRPr lang="en-CH"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0431482" y="4254024"/>
            <a:ext cx="2264606" cy="1495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3900"/>
              </a:lnSpc>
              <a:spcBef>
                <a:spcPct val="0"/>
              </a:spcBef>
            </a:pPr>
            <a:r>
              <a:rPr lang="en-US" sz="3000" b="1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Abundant and Fundamental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9832248" y="4168299"/>
            <a:ext cx="731749" cy="6785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l">
              <a:lnSpc>
                <a:spcPts val="5652"/>
              </a:lnSpc>
              <a:spcBef>
                <a:spcPct val="0"/>
              </a:spcBef>
            </a:pPr>
            <a:r>
              <a:rPr lang="en-US" sz="3600" b="1" u="none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03</a:t>
            </a:r>
          </a:p>
        </p:txBody>
      </p:sp>
      <p:grpSp>
        <p:nvGrpSpPr>
          <p:cNvPr id="20" name="Group 20"/>
          <p:cNvGrpSpPr/>
          <p:nvPr/>
        </p:nvGrpSpPr>
        <p:grpSpPr>
          <a:xfrm>
            <a:off x="13871252" y="3979011"/>
            <a:ext cx="3388048" cy="4359851"/>
            <a:chOff x="0" y="0"/>
            <a:chExt cx="3133810" cy="4032689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3133810" cy="4032690"/>
            </a:xfrm>
            <a:custGeom>
              <a:avLst/>
              <a:gdLst/>
              <a:ahLst/>
              <a:cxnLst/>
              <a:rect l="l" t="t" r="r" b="b"/>
              <a:pathLst>
                <a:path w="3133810" h="4032690">
                  <a:moveTo>
                    <a:pt x="3009350" y="4032689"/>
                  </a:moveTo>
                  <a:lnTo>
                    <a:pt x="124460" y="4032689"/>
                  </a:lnTo>
                  <a:cubicBezTo>
                    <a:pt x="55880" y="4032689"/>
                    <a:pt x="0" y="3976809"/>
                    <a:pt x="0" y="390822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009350" y="0"/>
                  </a:lnTo>
                  <a:cubicBezTo>
                    <a:pt x="3077930" y="0"/>
                    <a:pt x="3133810" y="55880"/>
                    <a:pt x="3133810" y="124460"/>
                  </a:cubicBezTo>
                  <a:lnTo>
                    <a:pt x="3133810" y="3908229"/>
                  </a:lnTo>
                  <a:cubicBezTo>
                    <a:pt x="3133810" y="3976809"/>
                    <a:pt x="3077930" y="4032690"/>
                    <a:pt x="3009350" y="4032690"/>
                  </a:cubicBezTo>
                  <a:close/>
                </a:path>
              </a:pathLst>
            </a:custGeom>
            <a:solidFill>
              <a:srgbClr val="FFFFFF">
                <a:alpha val="67843"/>
              </a:srgbClr>
            </a:solidFill>
          </p:spPr>
          <p:txBody>
            <a:bodyPr/>
            <a:lstStyle/>
            <a:p>
              <a:endParaRPr lang="en-CH"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14844847" y="4254024"/>
            <a:ext cx="2132092" cy="1495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3900"/>
              </a:lnSpc>
              <a:spcBef>
                <a:spcPct val="0"/>
              </a:spcBef>
            </a:pPr>
            <a:r>
              <a:rPr lang="en-US" sz="3000" b="1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~80% of the mass of the Universe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4113099" y="4168299"/>
            <a:ext cx="731749" cy="6785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l">
              <a:lnSpc>
                <a:spcPts val="5652"/>
              </a:lnSpc>
              <a:spcBef>
                <a:spcPct val="0"/>
              </a:spcBef>
            </a:pPr>
            <a:r>
              <a:rPr lang="en-US" sz="3600" b="1" u="none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04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087863" y="7211698"/>
            <a:ext cx="3269723" cy="8705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510"/>
              </a:lnSpc>
              <a:spcBef>
                <a:spcPct val="0"/>
              </a:spcBef>
            </a:pPr>
            <a:r>
              <a:rPr lang="en-US" sz="270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no electromagnetic interactions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5425329" y="7211698"/>
            <a:ext cx="3269723" cy="8705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510"/>
              </a:lnSpc>
              <a:spcBef>
                <a:spcPct val="0"/>
              </a:spcBef>
            </a:pPr>
            <a:r>
              <a:rPr lang="en-US" sz="270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interactions through gravity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3989577" y="6835219"/>
            <a:ext cx="3269723" cy="13087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510"/>
              </a:lnSpc>
              <a:spcBef>
                <a:spcPct val="0"/>
              </a:spcBef>
            </a:pPr>
            <a:r>
              <a:rPr lang="en-US" sz="2700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and 27%  of the composition of the Universe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192DD98-47C4-FB39-3BB2-4CCAF8E0E4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1E885C1B-40EB-0B99-EC8E-5ED83E484E74}"/>
              </a:ext>
            </a:extLst>
          </p:cNvPr>
          <p:cNvSpPr/>
          <p:nvPr/>
        </p:nvSpPr>
        <p:spPr>
          <a:xfrm>
            <a:off x="11405300" y="-9422466"/>
            <a:ext cx="17562161" cy="16493796"/>
          </a:xfrm>
          <a:custGeom>
            <a:avLst/>
            <a:gdLst/>
            <a:ahLst/>
            <a:cxnLst/>
            <a:rect l="l" t="t" r="r" b="b"/>
            <a:pathLst>
              <a:path w="17562161" h="16493796">
                <a:moveTo>
                  <a:pt x="0" y="0"/>
                </a:moveTo>
                <a:lnTo>
                  <a:pt x="17562161" y="0"/>
                </a:lnTo>
                <a:lnTo>
                  <a:pt x="17562161" y="16493796"/>
                </a:lnTo>
                <a:lnTo>
                  <a:pt x="0" y="164937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E7C481BD-17BA-0CD5-D58D-D7652267B61F}"/>
              </a:ext>
            </a:extLst>
          </p:cNvPr>
          <p:cNvSpPr/>
          <p:nvPr/>
        </p:nvSpPr>
        <p:spPr>
          <a:xfrm>
            <a:off x="-5561675" y="-2305129"/>
            <a:ext cx="17562161" cy="16493796"/>
          </a:xfrm>
          <a:custGeom>
            <a:avLst/>
            <a:gdLst/>
            <a:ahLst/>
            <a:cxnLst/>
            <a:rect l="l" t="t" r="r" b="b"/>
            <a:pathLst>
              <a:path w="17562161" h="16493796">
                <a:moveTo>
                  <a:pt x="0" y="0"/>
                </a:moveTo>
                <a:lnTo>
                  <a:pt x="17562161" y="0"/>
                </a:lnTo>
                <a:lnTo>
                  <a:pt x="17562161" y="16493796"/>
                </a:lnTo>
                <a:lnTo>
                  <a:pt x="0" y="164937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87C8E4CF-D9BC-A6AB-42AE-DB928CA5B46E}"/>
              </a:ext>
            </a:extLst>
          </p:cNvPr>
          <p:cNvGrpSpPr/>
          <p:nvPr/>
        </p:nvGrpSpPr>
        <p:grpSpPr>
          <a:xfrm>
            <a:off x="730264" y="4308664"/>
            <a:ext cx="16827471" cy="1610422"/>
            <a:chOff x="0" y="0"/>
            <a:chExt cx="4633706" cy="44345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604B70B8-3D3B-07E3-9775-FF877AEF888A}"/>
                </a:ext>
              </a:extLst>
            </p:cNvPr>
            <p:cNvSpPr/>
            <p:nvPr/>
          </p:nvSpPr>
          <p:spPr>
            <a:xfrm>
              <a:off x="0" y="0"/>
              <a:ext cx="4633706" cy="443455"/>
            </a:xfrm>
            <a:custGeom>
              <a:avLst/>
              <a:gdLst/>
              <a:ahLst/>
              <a:cxnLst/>
              <a:rect l="l" t="t" r="r" b="b"/>
              <a:pathLst>
                <a:path w="4633706" h="443455">
                  <a:moveTo>
                    <a:pt x="273050" y="0"/>
                  </a:moveTo>
                  <a:lnTo>
                    <a:pt x="0" y="221727"/>
                  </a:lnTo>
                  <a:lnTo>
                    <a:pt x="273050" y="443455"/>
                  </a:lnTo>
                  <a:lnTo>
                    <a:pt x="273050" y="310105"/>
                  </a:lnTo>
                  <a:lnTo>
                    <a:pt x="4360656" y="310105"/>
                  </a:lnTo>
                  <a:lnTo>
                    <a:pt x="4360656" y="443455"/>
                  </a:lnTo>
                  <a:lnTo>
                    <a:pt x="4633706" y="221727"/>
                  </a:lnTo>
                  <a:lnTo>
                    <a:pt x="4360656" y="0"/>
                  </a:lnTo>
                  <a:lnTo>
                    <a:pt x="4360656" y="133350"/>
                  </a:lnTo>
                  <a:lnTo>
                    <a:pt x="273050" y="133350"/>
                  </a:lnTo>
                  <a:lnTo>
                    <a:pt x="273050" y="0"/>
                  </a:lnTo>
                  <a:close/>
                </a:path>
              </a:pathLst>
            </a:custGeom>
            <a:gradFill rotWithShape="1">
              <a:gsLst>
                <a:gs pos="0">
                  <a:srgbClr val="9865FF">
                    <a:alpha val="100000"/>
                  </a:srgbClr>
                </a:gs>
                <a:gs pos="100000">
                  <a:srgbClr val="FFAD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CH"/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687E3E98-6E68-E12A-1AF4-D656AB74F040}"/>
                </a:ext>
              </a:extLst>
            </p:cNvPr>
            <p:cNvSpPr txBox="1"/>
            <p:nvPr/>
          </p:nvSpPr>
          <p:spPr>
            <a:xfrm>
              <a:off x="101600" y="187325"/>
              <a:ext cx="4430506" cy="116430"/>
            </a:xfrm>
            <a:prstGeom prst="rect">
              <a:avLst/>
            </a:prstGeom>
          </p:spPr>
          <p:txBody>
            <a:bodyPr lIns="48588" tIns="48588" rIns="48588" bIns="48588" rtlCol="0" anchor="ctr"/>
            <a:lstStyle/>
            <a:p>
              <a:pPr algn="ctr">
                <a:lnSpc>
                  <a:spcPts val="1933"/>
                </a:lnSpc>
              </a:pPr>
              <a:endParaRPr/>
            </a:p>
          </p:txBody>
        </p:sp>
      </p:grpSp>
      <p:sp>
        <p:nvSpPr>
          <p:cNvPr id="7" name="AutoShape 7">
            <a:extLst>
              <a:ext uri="{FF2B5EF4-FFF2-40B4-BE49-F238E27FC236}">
                <a16:creationId xmlns:a16="http://schemas.microsoft.com/office/drawing/2014/main" id="{475D4A1D-5C31-9027-3CBE-0CFFD224B461}"/>
              </a:ext>
            </a:extLst>
          </p:cNvPr>
          <p:cNvSpPr/>
          <p:nvPr/>
        </p:nvSpPr>
        <p:spPr>
          <a:xfrm flipH="1" flipV="1">
            <a:off x="2172769" y="4612386"/>
            <a:ext cx="0" cy="985754"/>
          </a:xfrm>
          <a:prstGeom prst="line">
            <a:avLst/>
          </a:prstGeom>
          <a:ln w="57150" cap="flat">
            <a:solidFill>
              <a:srgbClr val="000000"/>
            </a:solidFill>
            <a:prstDash val="solid"/>
            <a:headEnd type="diamond" w="lg" len="lg"/>
            <a:tailEnd type="diamond" w="lg" len="lg"/>
          </a:ln>
        </p:spPr>
        <p:txBody>
          <a:bodyPr/>
          <a:lstStyle/>
          <a:p>
            <a:endParaRPr lang="en-CH"/>
          </a:p>
        </p:txBody>
      </p:sp>
      <p:sp>
        <p:nvSpPr>
          <p:cNvPr id="8" name="AutoShape 8">
            <a:extLst>
              <a:ext uri="{FF2B5EF4-FFF2-40B4-BE49-F238E27FC236}">
                <a16:creationId xmlns:a16="http://schemas.microsoft.com/office/drawing/2014/main" id="{88809425-3E9C-0E5F-9A36-34722039365F}"/>
              </a:ext>
            </a:extLst>
          </p:cNvPr>
          <p:cNvSpPr/>
          <p:nvPr/>
        </p:nvSpPr>
        <p:spPr>
          <a:xfrm flipH="1" flipV="1">
            <a:off x="5706723" y="4612386"/>
            <a:ext cx="0" cy="985754"/>
          </a:xfrm>
          <a:prstGeom prst="line">
            <a:avLst/>
          </a:prstGeom>
          <a:ln w="57150" cap="flat">
            <a:solidFill>
              <a:srgbClr val="000000"/>
            </a:solidFill>
            <a:prstDash val="solid"/>
            <a:headEnd type="diamond" w="lg" len="lg"/>
            <a:tailEnd type="diamond" w="lg" len="lg"/>
          </a:ln>
        </p:spPr>
        <p:txBody>
          <a:bodyPr/>
          <a:lstStyle/>
          <a:p>
            <a:endParaRPr lang="en-CH"/>
          </a:p>
        </p:txBody>
      </p:sp>
      <p:sp>
        <p:nvSpPr>
          <p:cNvPr id="9" name="AutoShape 9">
            <a:extLst>
              <a:ext uri="{FF2B5EF4-FFF2-40B4-BE49-F238E27FC236}">
                <a16:creationId xmlns:a16="http://schemas.microsoft.com/office/drawing/2014/main" id="{19267FAE-5FF8-6598-2669-446047694709}"/>
              </a:ext>
            </a:extLst>
          </p:cNvPr>
          <p:cNvSpPr/>
          <p:nvPr/>
        </p:nvSpPr>
        <p:spPr>
          <a:xfrm flipH="1" flipV="1">
            <a:off x="7678091" y="4612386"/>
            <a:ext cx="0" cy="985754"/>
          </a:xfrm>
          <a:prstGeom prst="line">
            <a:avLst/>
          </a:prstGeom>
          <a:ln w="57150" cap="flat">
            <a:solidFill>
              <a:srgbClr val="000000"/>
            </a:solidFill>
            <a:prstDash val="solid"/>
            <a:headEnd type="diamond" w="lg" len="lg"/>
            <a:tailEnd type="diamond" w="lg" len="lg"/>
          </a:ln>
        </p:spPr>
        <p:txBody>
          <a:bodyPr/>
          <a:lstStyle/>
          <a:p>
            <a:endParaRPr lang="en-CH"/>
          </a:p>
        </p:txBody>
      </p:sp>
      <p:sp>
        <p:nvSpPr>
          <p:cNvPr id="10" name="AutoShape 10">
            <a:extLst>
              <a:ext uri="{FF2B5EF4-FFF2-40B4-BE49-F238E27FC236}">
                <a16:creationId xmlns:a16="http://schemas.microsoft.com/office/drawing/2014/main" id="{405F599F-B592-6D75-F43E-BEEA56587AEE}"/>
              </a:ext>
            </a:extLst>
          </p:cNvPr>
          <p:cNvSpPr/>
          <p:nvPr/>
        </p:nvSpPr>
        <p:spPr>
          <a:xfrm flipV="1">
            <a:off x="9864932" y="4612386"/>
            <a:ext cx="0" cy="985754"/>
          </a:xfrm>
          <a:prstGeom prst="line">
            <a:avLst/>
          </a:prstGeom>
          <a:ln w="57150" cap="flat">
            <a:solidFill>
              <a:srgbClr val="000000"/>
            </a:solidFill>
            <a:prstDash val="solid"/>
            <a:headEnd type="diamond" w="lg" len="lg"/>
            <a:tailEnd type="diamond" w="lg" len="lg"/>
          </a:ln>
        </p:spPr>
        <p:txBody>
          <a:bodyPr/>
          <a:lstStyle/>
          <a:p>
            <a:endParaRPr lang="en-CH"/>
          </a:p>
        </p:txBody>
      </p:sp>
      <p:sp>
        <p:nvSpPr>
          <p:cNvPr id="11" name="AutoShape 11">
            <a:extLst>
              <a:ext uri="{FF2B5EF4-FFF2-40B4-BE49-F238E27FC236}">
                <a16:creationId xmlns:a16="http://schemas.microsoft.com/office/drawing/2014/main" id="{D8599E9F-E881-5EC0-A402-C4C3E601E2E4}"/>
              </a:ext>
            </a:extLst>
          </p:cNvPr>
          <p:cNvSpPr/>
          <p:nvPr/>
        </p:nvSpPr>
        <p:spPr>
          <a:xfrm flipV="1">
            <a:off x="11656833" y="4629609"/>
            <a:ext cx="0" cy="985754"/>
          </a:xfrm>
          <a:prstGeom prst="line">
            <a:avLst/>
          </a:prstGeom>
          <a:ln w="57150" cap="flat">
            <a:solidFill>
              <a:srgbClr val="000000"/>
            </a:solidFill>
            <a:prstDash val="solid"/>
            <a:headEnd type="diamond" w="lg" len="lg"/>
            <a:tailEnd type="diamond" w="lg" len="lg"/>
          </a:ln>
        </p:spPr>
        <p:txBody>
          <a:bodyPr/>
          <a:lstStyle/>
          <a:p>
            <a:endParaRPr lang="en-CH"/>
          </a:p>
        </p:txBody>
      </p:sp>
      <p:sp>
        <p:nvSpPr>
          <p:cNvPr id="12" name="AutoShape 12">
            <a:extLst>
              <a:ext uri="{FF2B5EF4-FFF2-40B4-BE49-F238E27FC236}">
                <a16:creationId xmlns:a16="http://schemas.microsoft.com/office/drawing/2014/main" id="{9158639A-D49B-3159-FA8F-9E77B201F2B7}"/>
              </a:ext>
            </a:extLst>
          </p:cNvPr>
          <p:cNvSpPr/>
          <p:nvPr/>
        </p:nvSpPr>
        <p:spPr>
          <a:xfrm flipH="1" flipV="1">
            <a:off x="16150714" y="4629609"/>
            <a:ext cx="0" cy="985754"/>
          </a:xfrm>
          <a:prstGeom prst="line">
            <a:avLst/>
          </a:prstGeom>
          <a:ln w="57150" cap="flat">
            <a:solidFill>
              <a:srgbClr val="000000"/>
            </a:solidFill>
            <a:prstDash val="solid"/>
            <a:headEnd type="diamond" w="lg" len="lg"/>
            <a:tailEnd type="diamond" w="lg" len="lg"/>
          </a:ln>
        </p:spPr>
        <p:txBody>
          <a:bodyPr/>
          <a:lstStyle/>
          <a:p>
            <a:endParaRPr lang="en-CH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D228E5A9-4BFA-FAEB-9B60-CBF62BB8C644}"/>
              </a:ext>
            </a:extLst>
          </p:cNvPr>
          <p:cNvSpPr/>
          <p:nvPr/>
        </p:nvSpPr>
        <p:spPr>
          <a:xfrm>
            <a:off x="2031120" y="5679135"/>
            <a:ext cx="3700976" cy="637201"/>
          </a:xfrm>
          <a:custGeom>
            <a:avLst/>
            <a:gdLst/>
            <a:ahLst/>
            <a:cxnLst/>
            <a:rect l="l" t="t" r="r" b="b"/>
            <a:pathLst>
              <a:path w="833995" h="143384">
                <a:moveTo>
                  <a:pt x="71692" y="0"/>
                </a:moveTo>
                <a:lnTo>
                  <a:pt x="762303" y="0"/>
                </a:lnTo>
                <a:cubicBezTo>
                  <a:pt x="801898" y="0"/>
                  <a:pt x="833995" y="32098"/>
                  <a:pt x="833995" y="71692"/>
                </a:cubicBezTo>
                <a:lnTo>
                  <a:pt x="833995" y="71692"/>
                </a:lnTo>
                <a:cubicBezTo>
                  <a:pt x="833995" y="90706"/>
                  <a:pt x="826442" y="108941"/>
                  <a:pt x="812997" y="122386"/>
                </a:cubicBezTo>
                <a:cubicBezTo>
                  <a:pt x="799552" y="135831"/>
                  <a:pt x="781317" y="143384"/>
                  <a:pt x="762303" y="143384"/>
                </a:cubicBezTo>
                <a:lnTo>
                  <a:pt x="71692" y="143384"/>
                </a:lnTo>
                <a:cubicBezTo>
                  <a:pt x="52678" y="143384"/>
                  <a:pt x="34443" y="135831"/>
                  <a:pt x="20998" y="122386"/>
                </a:cubicBezTo>
                <a:cubicBezTo>
                  <a:pt x="7553" y="108941"/>
                  <a:pt x="0" y="90706"/>
                  <a:pt x="0" y="71692"/>
                </a:cubicBezTo>
                <a:lnTo>
                  <a:pt x="0" y="71692"/>
                </a:lnTo>
                <a:cubicBezTo>
                  <a:pt x="0" y="52678"/>
                  <a:pt x="7553" y="34443"/>
                  <a:pt x="20998" y="20998"/>
                </a:cubicBezTo>
                <a:cubicBezTo>
                  <a:pt x="34443" y="7553"/>
                  <a:pt x="52678" y="0"/>
                  <a:pt x="71692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 cap="rnd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en-CH"/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id="{E1339A28-5862-A4E8-75F9-7A707DBBCA50}"/>
              </a:ext>
            </a:extLst>
          </p:cNvPr>
          <p:cNvSpPr txBox="1"/>
          <p:nvPr/>
        </p:nvSpPr>
        <p:spPr>
          <a:xfrm>
            <a:off x="2031120" y="5794204"/>
            <a:ext cx="3671998" cy="424944"/>
          </a:xfrm>
          <a:prstGeom prst="rect">
            <a:avLst/>
          </a:prstGeom>
        </p:spPr>
        <p:txBody>
          <a:bodyPr lIns="48588" tIns="48588" rIns="48588" bIns="48588" rtlCol="0" anchor="ctr"/>
          <a:lstStyle/>
          <a:p>
            <a:pPr algn="ctr">
              <a:lnSpc>
                <a:spcPts val="1933"/>
              </a:lnSpc>
            </a:pPr>
            <a:r>
              <a:rPr lang="en-US" sz="2101" dirty="0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"Ultralight" DM</a:t>
            </a:r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8C6E05EA-4987-ED11-5A62-C2461474AA34}"/>
              </a:ext>
            </a:extLst>
          </p:cNvPr>
          <p:cNvSpPr/>
          <p:nvPr/>
        </p:nvSpPr>
        <p:spPr>
          <a:xfrm>
            <a:off x="5801677" y="5679135"/>
            <a:ext cx="1831759" cy="636287"/>
          </a:xfrm>
          <a:custGeom>
            <a:avLst/>
            <a:gdLst/>
            <a:ahLst/>
            <a:cxnLst/>
            <a:rect l="l" t="t" r="r" b="b"/>
            <a:pathLst>
              <a:path w="412777" h="143384">
                <a:moveTo>
                  <a:pt x="71692" y="0"/>
                </a:moveTo>
                <a:lnTo>
                  <a:pt x="341085" y="0"/>
                </a:lnTo>
                <a:cubicBezTo>
                  <a:pt x="360099" y="0"/>
                  <a:pt x="378334" y="7553"/>
                  <a:pt x="391779" y="20998"/>
                </a:cubicBezTo>
                <a:cubicBezTo>
                  <a:pt x="405224" y="34443"/>
                  <a:pt x="412777" y="52678"/>
                  <a:pt x="412777" y="71692"/>
                </a:cubicBezTo>
                <a:lnTo>
                  <a:pt x="412777" y="71692"/>
                </a:lnTo>
                <a:cubicBezTo>
                  <a:pt x="412777" y="111286"/>
                  <a:pt x="380680" y="143384"/>
                  <a:pt x="341085" y="143384"/>
                </a:cubicBezTo>
                <a:lnTo>
                  <a:pt x="71692" y="143384"/>
                </a:lnTo>
                <a:cubicBezTo>
                  <a:pt x="52678" y="143384"/>
                  <a:pt x="34443" y="135831"/>
                  <a:pt x="20998" y="122386"/>
                </a:cubicBezTo>
                <a:cubicBezTo>
                  <a:pt x="7553" y="108941"/>
                  <a:pt x="0" y="90706"/>
                  <a:pt x="0" y="71692"/>
                </a:cubicBezTo>
                <a:lnTo>
                  <a:pt x="0" y="71692"/>
                </a:lnTo>
                <a:cubicBezTo>
                  <a:pt x="0" y="52678"/>
                  <a:pt x="7553" y="34443"/>
                  <a:pt x="20998" y="20998"/>
                </a:cubicBezTo>
                <a:cubicBezTo>
                  <a:pt x="34443" y="7553"/>
                  <a:pt x="52678" y="0"/>
                  <a:pt x="71692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47625" cap="rnd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en-CH"/>
          </a:p>
        </p:txBody>
      </p:sp>
      <p:sp>
        <p:nvSpPr>
          <p:cNvPr id="18" name="TextBox 18">
            <a:extLst>
              <a:ext uri="{FF2B5EF4-FFF2-40B4-BE49-F238E27FC236}">
                <a16:creationId xmlns:a16="http://schemas.microsoft.com/office/drawing/2014/main" id="{DF65BEF9-8ADE-C304-884E-41D48AE08D55}"/>
              </a:ext>
            </a:extLst>
          </p:cNvPr>
          <p:cNvSpPr txBox="1"/>
          <p:nvPr/>
        </p:nvSpPr>
        <p:spPr>
          <a:xfrm>
            <a:off x="5801677" y="5794204"/>
            <a:ext cx="1831759" cy="424944"/>
          </a:xfrm>
          <a:prstGeom prst="rect">
            <a:avLst/>
          </a:prstGeom>
        </p:spPr>
        <p:txBody>
          <a:bodyPr lIns="48588" tIns="48588" rIns="48588" bIns="48588" rtlCol="0" anchor="ctr"/>
          <a:lstStyle/>
          <a:p>
            <a:pPr algn="ctr">
              <a:lnSpc>
                <a:spcPts val="1933"/>
              </a:lnSpc>
            </a:pPr>
            <a:r>
              <a:rPr lang="en-US" sz="2101" b="1" dirty="0">
                <a:solidFill>
                  <a:srgbClr val="000000"/>
                </a:solidFill>
                <a:latin typeface="TT Drugs Bold"/>
                <a:ea typeface="TT Drugs Bold"/>
                <a:cs typeface="TT Drugs Bold"/>
                <a:sym typeface="TT Drugs Bold"/>
              </a:rPr>
              <a:t>"Light" DM</a:t>
            </a:r>
          </a:p>
        </p:txBody>
      </p:sp>
      <p:sp>
        <p:nvSpPr>
          <p:cNvPr id="20" name="Freeform 20">
            <a:extLst>
              <a:ext uri="{FF2B5EF4-FFF2-40B4-BE49-F238E27FC236}">
                <a16:creationId xmlns:a16="http://schemas.microsoft.com/office/drawing/2014/main" id="{A26DC9B1-5B4B-B04D-6438-E1ED43584D79}"/>
              </a:ext>
            </a:extLst>
          </p:cNvPr>
          <p:cNvSpPr/>
          <p:nvPr/>
        </p:nvSpPr>
        <p:spPr>
          <a:xfrm>
            <a:off x="7662011" y="5679135"/>
            <a:ext cx="2200063" cy="636287"/>
          </a:xfrm>
          <a:custGeom>
            <a:avLst/>
            <a:gdLst/>
            <a:ahLst/>
            <a:cxnLst/>
            <a:rect l="l" t="t" r="r" b="b"/>
            <a:pathLst>
              <a:path w="495773" h="143384">
                <a:moveTo>
                  <a:pt x="71692" y="0"/>
                </a:moveTo>
                <a:lnTo>
                  <a:pt x="424081" y="0"/>
                </a:lnTo>
                <a:cubicBezTo>
                  <a:pt x="463675" y="0"/>
                  <a:pt x="495773" y="32098"/>
                  <a:pt x="495773" y="71692"/>
                </a:cubicBezTo>
                <a:lnTo>
                  <a:pt x="495773" y="71692"/>
                </a:lnTo>
                <a:cubicBezTo>
                  <a:pt x="495773" y="90706"/>
                  <a:pt x="488219" y="108941"/>
                  <a:pt x="474775" y="122386"/>
                </a:cubicBezTo>
                <a:cubicBezTo>
                  <a:pt x="461330" y="135831"/>
                  <a:pt x="443095" y="143384"/>
                  <a:pt x="424081" y="143384"/>
                </a:cubicBezTo>
                <a:lnTo>
                  <a:pt x="71692" y="143384"/>
                </a:lnTo>
                <a:cubicBezTo>
                  <a:pt x="52678" y="143384"/>
                  <a:pt x="34443" y="135831"/>
                  <a:pt x="20998" y="122386"/>
                </a:cubicBezTo>
                <a:cubicBezTo>
                  <a:pt x="7553" y="108941"/>
                  <a:pt x="0" y="90706"/>
                  <a:pt x="0" y="71692"/>
                </a:cubicBezTo>
                <a:lnTo>
                  <a:pt x="0" y="71692"/>
                </a:lnTo>
                <a:cubicBezTo>
                  <a:pt x="0" y="52678"/>
                  <a:pt x="7553" y="34443"/>
                  <a:pt x="20998" y="20998"/>
                </a:cubicBezTo>
                <a:cubicBezTo>
                  <a:pt x="34443" y="7553"/>
                  <a:pt x="52678" y="0"/>
                  <a:pt x="71692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 cap="rnd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en-CH"/>
          </a:p>
        </p:txBody>
      </p:sp>
      <p:sp>
        <p:nvSpPr>
          <p:cNvPr id="21" name="TextBox 21">
            <a:extLst>
              <a:ext uri="{FF2B5EF4-FFF2-40B4-BE49-F238E27FC236}">
                <a16:creationId xmlns:a16="http://schemas.microsoft.com/office/drawing/2014/main" id="{08C45684-5A05-D21C-3767-BC517F85DC83}"/>
              </a:ext>
            </a:extLst>
          </p:cNvPr>
          <p:cNvSpPr txBox="1"/>
          <p:nvPr/>
        </p:nvSpPr>
        <p:spPr>
          <a:xfrm>
            <a:off x="7662011" y="5794204"/>
            <a:ext cx="2200063" cy="424944"/>
          </a:xfrm>
          <a:prstGeom prst="rect">
            <a:avLst/>
          </a:prstGeom>
        </p:spPr>
        <p:txBody>
          <a:bodyPr lIns="48588" tIns="48588" rIns="48588" bIns="48588" rtlCol="0" anchor="ctr"/>
          <a:lstStyle/>
          <a:p>
            <a:pPr algn="ctr">
              <a:lnSpc>
                <a:spcPts val="1933"/>
              </a:lnSpc>
            </a:pPr>
            <a:r>
              <a:rPr lang="en-US" sz="2101" dirty="0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WIMPs</a:t>
            </a:r>
          </a:p>
        </p:txBody>
      </p:sp>
      <p:sp>
        <p:nvSpPr>
          <p:cNvPr id="23" name="Freeform 23">
            <a:extLst>
              <a:ext uri="{FF2B5EF4-FFF2-40B4-BE49-F238E27FC236}">
                <a16:creationId xmlns:a16="http://schemas.microsoft.com/office/drawing/2014/main" id="{452E0886-C067-F784-3E6F-D8F485EDCDD0}"/>
              </a:ext>
            </a:extLst>
          </p:cNvPr>
          <p:cNvSpPr/>
          <p:nvPr/>
        </p:nvSpPr>
        <p:spPr>
          <a:xfrm>
            <a:off x="9887349" y="5679135"/>
            <a:ext cx="4226274" cy="636287"/>
          </a:xfrm>
          <a:custGeom>
            <a:avLst/>
            <a:gdLst/>
            <a:ahLst/>
            <a:cxnLst/>
            <a:rect l="l" t="t" r="r" b="b"/>
            <a:pathLst>
              <a:path w="952369" h="143384">
                <a:moveTo>
                  <a:pt x="71692" y="0"/>
                </a:moveTo>
                <a:lnTo>
                  <a:pt x="880677" y="0"/>
                </a:lnTo>
                <a:cubicBezTo>
                  <a:pt x="920271" y="0"/>
                  <a:pt x="952369" y="32098"/>
                  <a:pt x="952369" y="71692"/>
                </a:cubicBezTo>
                <a:lnTo>
                  <a:pt x="952369" y="71692"/>
                </a:lnTo>
                <a:cubicBezTo>
                  <a:pt x="952369" y="90706"/>
                  <a:pt x="944815" y="108941"/>
                  <a:pt x="931370" y="122386"/>
                </a:cubicBezTo>
                <a:cubicBezTo>
                  <a:pt x="917926" y="135831"/>
                  <a:pt x="899690" y="143384"/>
                  <a:pt x="880677" y="143384"/>
                </a:cubicBezTo>
                <a:lnTo>
                  <a:pt x="71692" y="143384"/>
                </a:lnTo>
                <a:cubicBezTo>
                  <a:pt x="52678" y="143384"/>
                  <a:pt x="34443" y="135831"/>
                  <a:pt x="20998" y="122386"/>
                </a:cubicBezTo>
                <a:cubicBezTo>
                  <a:pt x="7553" y="108941"/>
                  <a:pt x="0" y="90706"/>
                  <a:pt x="0" y="71692"/>
                </a:cubicBezTo>
                <a:lnTo>
                  <a:pt x="0" y="71692"/>
                </a:lnTo>
                <a:cubicBezTo>
                  <a:pt x="0" y="52678"/>
                  <a:pt x="7553" y="34443"/>
                  <a:pt x="20998" y="20998"/>
                </a:cubicBezTo>
                <a:cubicBezTo>
                  <a:pt x="34443" y="7553"/>
                  <a:pt x="52678" y="0"/>
                  <a:pt x="71692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 cap="rnd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en-CH"/>
          </a:p>
        </p:txBody>
      </p:sp>
      <p:sp>
        <p:nvSpPr>
          <p:cNvPr id="24" name="TextBox 24">
            <a:extLst>
              <a:ext uri="{FF2B5EF4-FFF2-40B4-BE49-F238E27FC236}">
                <a16:creationId xmlns:a16="http://schemas.microsoft.com/office/drawing/2014/main" id="{31911B6F-1017-CC20-DA29-257899586E91}"/>
              </a:ext>
            </a:extLst>
          </p:cNvPr>
          <p:cNvSpPr txBox="1"/>
          <p:nvPr/>
        </p:nvSpPr>
        <p:spPr>
          <a:xfrm>
            <a:off x="9887349" y="5794204"/>
            <a:ext cx="4226274" cy="424944"/>
          </a:xfrm>
          <a:prstGeom prst="rect">
            <a:avLst/>
          </a:prstGeom>
        </p:spPr>
        <p:txBody>
          <a:bodyPr lIns="48588" tIns="48588" rIns="48588" bIns="48588" rtlCol="0" anchor="ctr"/>
          <a:lstStyle/>
          <a:p>
            <a:pPr algn="ctr">
              <a:lnSpc>
                <a:spcPts val="1933"/>
              </a:lnSpc>
            </a:pPr>
            <a:r>
              <a:rPr lang="en-US" sz="2101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Composite DM</a:t>
            </a:r>
          </a:p>
        </p:txBody>
      </p:sp>
      <p:sp>
        <p:nvSpPr>
          <p:cNvPr id="26" name="Freeform 26">
            <a:extLst>
              <a:ext uri="{FF2B5EF4-FFF2-40B4-BE49-F238E27FC236}">
                <a16:creationId xmlns:a16="http://schemas.microsoft.com/office/drawing/2014/main" id="{3D018C4A-3622-FAF3-E964-D93A7BF73F25}"/>
              </a:ext>
            </a:extLst>
          </p:cNvPr>
          <p:cNvSpPr/>
          <p:nvPr/>
        </p:nvSpPr>
        <p:spPr>
          <a:xfrm>
            <a:off x="12943681" y="6356087"/>
            <a:ext cx="3517119" cy="636287"/>
          </a:xfrm>
          <a:custGeom>
            <a:avLst/>
            <a:gdLst/>
            <a:ahLst/>
            <a:cxnLst/>
            <a:rect l="l" t="t" r="r" b="b"/>
            <a:pathLst>
              <a:path w="792564" h="143384">
                <a:moveTo>
                  <a:pt x="71692" y="0"/>
                </a:moveTo>
                <a:lnTo>
                  <a:pt x="720872" y="0"/>
                </a:lnTo>
                <a:cubicBezTo>
                  <a:pt x="739886" y="0"/>
                  <a:pt x="758121" y="7553"/>
                  <a:pt x="771566" y="20998"/>
                </a:cubicBezTo>
                <a:cubicBezTo>
                  <a:pt x="785011" y="34443"/>
                  <a:pt x="792564" y="52678"/>
                  <a:pt x="792564" y="71692"/>
                </a:cubicBezTo>
                <a:lnTo>
                  <a:pt x="792564" y="71692"/>
                </a:lnTo>
                <a:cubicBezTo>
                  <a:pt x="792564" y="111286"/>
                  <a:pt x="760467" y="143384"/>
                  <a:pt x="720872" y="143384"/>
                </a:cubicBezTo>
                <a:lnTo>
                  <a:pt x="71692" y="143384"/>
                </a:lnTo>
                <a:cubicBezTo>
                  <a:pt x="52678" y="143384"/>
                  <a:pt x="34443" y="135831"/>
                  <a:pt x="20998" y="122386"/>
                </a:cubicBezTo>
                <a:cubicBezTo>
                  <a:pt x="7553" y="108941"/>
                  <a:pt x="0" y="90706"/>
                  <a:pt x="0" y="71692"/>
                </a:cubicBezTo>
                <a:lnTo>
                  <a:pt x="0" y="71692"/>
                </a:lnTo>
                <a:cubicBezTo>
                  <a:pt x="0" y="52678"/>
                  <a:pt x="7553" y="34443"/>
                  <a:pt x="20998" y="20998"/>
                </a:cubicBezTo>
                <a:cubicBezTo>
                  <a:pt x="34443" y="7553"/>
                  <a:pt x="52678" y="0"/>
                  <a:pt x="71692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 cap="rnd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en-CH"/>
          </a:p>
        </p:txBody>
      </p:sp>
      <p:sp>
        <p:nvSpPr>
          <p:cNvPr id="27" name="TextBox 27">
            <a:extLst>
              <a:ext uri="{FF2B5EF4-FFF2-40B4-BE49-F238E27FC236}">
                <a16:creationId xmlns:a16="http://schemas.microsoft.com/office/drawing/2014/main" id="{79532C8B-F3E0-D385-AAAC-35C84E980760}"/>
              </a:ext>
            </a:extLst>
          </p:cNvPr>
          <p:cNvSpPr txBox="1"/>
          <p:nvPr/>
        </p:nvSpPr>
        <p:spPr>
          <a:xfrm>
            <a:off x="12943681" y="6471156"/>
            <a:ext cx="3517119" cy="424944"/>
          </a:xfrm>
          <a:prstGeom prst="rect">
            <a:avLst/>
          </a:prstGeom>
        </p:spPr>
        <p:txBody>
          <a:bodyPr lIns="48588" tIns="48588" rIns="48588" bIns="48588" rtlCol="0" anchor="ctr"/>
          <a:lstStyle/>
          <a:p>
            <a:pPr algn="ctr">
              <a:lnSpc>
                <a:spcPts val="1933"/>
              </a:lnSpc>
            </a:pPr>
            <a:r>
              <a:rPr lang="en-US" sz="2101" dirty="0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Primordial black holes</a:t>
            </a:r>
          </a:p>
        </p:txBody>
      </p:sp>
      <p:sp>
        <p:nvSpPr>
          <p:cNvPr id="29" name="Freeform 29">
            <a:extLst>
              <a:ext uri="{FF2B5EF4-FFF2-40B4-BE49-F238E27FC236}">
                <a16:creationId xmlns:a16="http://schemas.microsoft.com/office/drawing/2014/main" id="{47AED46A-D804-58BC-8831-CFC3BD100AC0}"/>
              </a:ext>
            </a:extLst>
          </p:cNvPr>
          <p:cNvSpPr/>
          <p:nvPr/>
        </p:nvSpPr>
        <p:spPr>
          <a:xfrm>
            <a:off x="3881608" y="6356087"/>
            <a:ext cx="1508080" cy="636287"/>
          </a:xfrm>
          <a:custGeom>
            <a:avLst/>
            <a:gdLst/>
            <a:ahLst/>
            <a:cxnLst/>
            <a:rect l="l" t="t" r="r" b="b"/>
            <a:pathLst>
              <a:path w="339838" h="143384">
                <a:moveTo>
                  <a:pt x="71692" y="0"/>
                </a:moveTo>
                <a:lnTo>
                  <a:pt x="268146" y="0"/>
                </a:lnTo>
                <a:cubicBezTo>
                  <a:pt x="287160" y="0"/>
                  <a:pt x="305395" y="7553"/>
                  <a:pt x="318840" y="20998"/>
                </a:cubicBezTo>
                <a:cubicBezTo>
                  <a:pt x="332285" y="34443"/>
                  <a:pt x="339838" y="52678"/>
                  <a:pt x="339838" y="71692"/>
                </a:cubicBezTo>
                <a:lnTo>
                  <a:pt x="339838" y="71692"/>
                </a:lnTo>
                <a:cubicBezTo>
                  <a:pt x="339838" y="111286"/>
                  <a:pt x="307740" y="143384"/>
                  <a:pt x="268146" y="143384"/>
                </a:cubicBezTo>
                <a:lnTo>
                  <a:pt x="71692" y="143384"/>
                </a:lnTo>
                <a:cubicBezTo>
                  <a:pt x="52678" y="143384"/>
                  <a:pt x="34443" y="135831"/>
                  <a:pt x="20998" y="122386"/>
                </a:cubicBezTo>
                <a:cubicBezTo>
                  <a:pt x="7553" y="108941"/>
                  <a:pt x="0" y="90706"/>
                  <a:pt x="0" y="71692"/>
                </a:cubicBezTo>
                <a:lnTo>
                  <a:pt x="0" y="71692"/>
                </a:lnTo>
                <a:cubicBezTo>
                  <a:pt x="0" y="52678"/>
                  <a:pt x="7553" y="34443"/>
                  <a:pt x="20998" y="20998"/>
                </a:cubicBezTo>
                <a:cubicBezTo>
                  <a:pt x="34443" y="7553"/>
                  <a:pt x="52678" y="0"/>
                  <a:pt x="71692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 cap="rnd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en-CH"/>
          </a:p>
        </p:txBody>
      </p:sp>
      <p:sp>
        <p:nvSpPr>
          <p:cNvPr id="30" name="TextBox 30">
            <a:extLst>
              <a:ext uri="{FF2B5EF4-FFF2-40B4-BE49-F238E27FC236}">
                <a16:creationId xmlns:a16="http://schemas.microsoft.com/office/drawing/2014/main" id="{FB37955F-C865-D056-572E-5980A6E10FE7}"/>
              </a:ext>
            </a:extLst>
          </p:cNvPr>
          <p:cNvSpPr txBox="1"/>
          <p:nvPr/>
        </p:nvSpPr>
        <p:spPr>
          <a:xfrm>
            <a:off x="3881608" y="6471156"/>
            <a:ext cx="1508080" cy="424944"/>
          </a:xfrm>
          <a:prstGeom prst="rect">
            <a:avLst/>
          </a:prstGeom>
        </p:spPr>
        <p:txBody>
          <a:bodyPr lIns="48588" tIns="48588" rIns="48588" bIns="48588" rtlCol="0" anchor="ctr"/>
          <a:lstStyle/>
          <a:p>
            <a:pPr algn="ctr">
              <a:lnSpc>
                <a:spcPts val="1933"/>
              </a:lnSpc>
            </a:pPr>
            <a:r>
              <a:rPr lang="en-US" sz="2101" dirty="0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QCD axion</a:t>
            </a:r>
          </a:p>
        </p:txBody>
      </p:sp>
      <p:sp>
        <p:nvSpPr>
          <p:cNvPr id="31" name="AutoShape 31">
            <a:extLst>
              <a:ext uri="{FF2B5EF4-FFF2-40B4-BE49-F238E27FC236}">
                <a16:creationId xmlns:a16="http://schemas.microsoft.com/office/drawing/2014/main" id="{47B484CB-898E-13AD-12E8-C3D4F8F7267F}"/>
              </a:ext>
            </a:extLst>
          </p:cNvPr>
          <p:cNvSpPr/>
          <p:nvPr/>
        </p:nvSpPr>
        <p:spPr>
          <a:xfrm flipV="1">
            <a:off x="10807698" y="4635683"/>
            <a:ext cx="0" cy="985754"/>
          </a:xfrm>
          <a:prstGeom prst="line">
            <a:avLst/>
          </a:prstGeom>
          <a:ln w="38100" cap="flat">
            <a:solidFill>
              <a:srgbClr val="000000"/>
            </a:solidFill>
            <a:prstDash val="sysDash"/>
            <a:headEnd type="none" w="sm" len="sm"/>
            <a:tailEnd type="none" w="sm" len="sm"/>
          </a:ln>
        </p:spPr>
        <p:txBody>
          <a:bodyPr/>
          <a:lstStyle/>
          <a:p>
            <a:endParaRPr lang="en-CH"/>
          </a:p>
        </p:txBody>
      </p:sp>
      <p:sp>
        <p:nvSpPr>
          <p:cNvPr id="32" name="TextBox 32">
            <a:extLst>
              <a:ext uri="{FF2B5EF4-FFF2-40B4-BE49-F238E27FC236}">
                <a16:creationId xmlns:a16="http://schemas.microsoft.com/office/drawing/2014/main" id="{96F37F84-5B3E-4C41-EA10-6DCE614D079D}"/>
              </a:ext>
            </a:extLst>
          </p:cNvPr>
          <p:cNvSpPr txBox="1"/>
          <p:nvPr/>
        </p:nvSpPr>
        <p:spPr>
          <a:xfrm>
            <a:off x="3712371" y="736809"/>
            <a:ext cx="10863257" cy="1228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600"/>
              </a:lnSpc>
              <a:spcBef>
                <a:spcPct val="0"/>
              </a:spcBef>
            </a:pPr>
            <a:r>
              <a:rPr lang="en-US" sz="8000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Introduction</a:t>
            </a:r>
          </a:p>
        </p:txBody>
      </p:sp>
      <p:sp>
        <p:nvSpPr>
          <p:cNvPr id="33" name="TextBox 33">
            <a:extLst>
              <a:ext uri="{FF2B5EF4-FFF2-40B4-BE49-F238E27FC236}">
                <a16:creationId xmlns:a16="http://schemas.microsoft.com/office/drawing/2014/main" id="{6760F4D9-0517-E8F2-4BDF-929EA1DEC2D8}"/>
              </a:ext>
            </a:extLst>
          </p:cNvPr>
          <p:cNvSpPr txBox="1"/>
          <p:nvPr/>
        </p:nvSpPr>
        <p:spPr>
          <a:xfrm>
            <a:off x="1494075" y="2035296"/>
            <a:ext cx="15299850" cy="6038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99"/>
              </a:lnSpc>
            </a:pPr>
            <a:r>
              <a:rPr lang="en-US" sz="3399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Dark matter candidates</a:t>
            </a:r>
          </a:p>
        </p:txBody>
      </p:sp>
      <p:sp>
        <p:nvSpPr>
          <p:cNvPr id="34" name="TextBox 34">
            <a:extLst>
              <a:ext uri="{FF2B5EF4-FFF2-40B4-BE49-F238E27FC236}">
                <a16:creationId xmlns:a16="http://schemas.microsoft.com/office/drawing/2014/main" id="{F9340328-70E3-5DCD-FCEA-99D8C00FB0EF}"/>
              </a:ext>
            </a:extLst>
          </p:cNvPr>
          <p:cNvSpPr txBox="1"/>
          <p:nvPr/>
        </p:nvSpPr>
        <p:spPr>
          <a:xfrm>
            <a:off x="1738659" y="4062703"/>
            <a:ext cx="1849092" cy="409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7"/>
              </a:lnSpc>
            </a:pPr>
            <a:r>
              <a:rPr lang="en-US" sz="2251" dirty="0">
                <a:solidFill>
                  <a:srgbClr val="000000"/>
                </a:solidFill>
                <a:latin typeface="TT Chocolates"/>
                <a:ea typeface="TT Chocolates"/>
                <a:cs typeface="TT Chocolates"/>
                <a:sym typeface="TT Chocolates"/>
              </a:rPr>
              <a:t>10⁻²²eV</a:t>
            </a:r>
          </a:p>
        </p:txBody>
      </p:sp>
      <p:sp>
        <p:nvSpPr>
          <p:cNvPr id="35" name="TextBox 35">
            <a:extLst>
              <a:ext uri="{FF2B5EF4-FFF2-40B4-BE49-F238E27FC236}">
                <a16:creationId xmlns:a16="http://schemas.microsoft.com/office/drawing/2014/main" id="{E74082B8-78FB-16A0-6AEC-70AA7F64FF15}"/>
              </a:ext>
            </a:extLst>
          </p:cNvPr>
          <p:cNvSpPr txBox="1"/>
          <p:nvPr/>
        </p:nvSpPr>
        <p:spPr>
          <a:xfrm>
            <a:off x="4782177" y="4062703"/>
            <a:ext cx="1849092" cy="409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7"/>
              </a:lnSpc>
            </a:pPr>
            <a:r>
              <a:rPr lang="en-US" sz="2251">
                <a:solidFill>
                  <a:srgbClr val="000000"/>
                </a:solidFill>
                <a:latin typeface="TT Chocolates"/>
                <a:ea typeface="TT Chocolates"/>
                <a:cs typeface="TT Chocolates"/>
                <a:sym typeface="TT Chocolates"/>
              </a:rPr>
              <a:t>keV</a:t>
            </a:r>
          </a:p>
        </p:txBody>
      </p:sp>
      <p:sp>
        <p:nvSpPr>
          <p:cNvPr id="36" name="TextBox 36">
            <a:extLst>
              <a:ext uri="{FF2B5EF4-FFF2-40B4-BE49-F238E27FC236}">
                <a16:creationId xmlns:a16="http://schemas.microsoft.com/office/drawing/2014/main" id="{4D62E924-C13E-1C1A-487A-8B0EAF47A883}"/>
              </a:ext>
            </a:extLst>
          </p:cNvPr>
          <p:cNvSpPr txBox="1"/>
          <p:nvPr/>
        </p:nvSpPr>
        <p:spPr>
          <a:xfrm>
            <a:off x="6737465" y="4062703"/>
            <a:ext cx="1849092" cy="409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7"/>
              </a:lnSpc>
            </a:pPr>
            <a:r>
              <a:rPr lang="en-US" sz="2251">
                <a:solidFill>
                  <a:srgbClr val="000000"/>
                </a:solidFill>
                <a:latin typeface="TT Chocolates"/>
                <a:ea typeface="TT Chocolates"/>
                <a:cs typeface="TT Chocolates"/>
                <a:sym typeface="TT Chocolates"/>
              </a:rPr>
              <a:t>GeV</a:t>
            </a:r>
          </a:p>
        </p:txBody>
      </p:sp>
      <p:sp>
        <p:nvSpPr>
          <p:cNvPr id="37" name="TextBox 37">
            <a:extLst>
              <a:ext uri="{FF2B5EF4-FFF2-40B4-BE49-F238E27FC236}">
                <a16:creationId xmlns:a16="http://schemas.microsoft.com/office/drawing/2014/main" id="{43632B61-B881-5D11-06A5-E3428DF68769}"/>
              </a:ext>
            </a:extLst>
          </p:cNvPr>
          <p:cNvSpPr txBox="1"/>
          <p:nvPr/>
        </p:nvSpPr>
        <p:spPr>
          <a:xfrm>
            <a:off x="8940386" y="4062703"/>
            <a:ext cx="1849092" cy="409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7"/>
              </a:lnSpc>
            </a:pPr>
            <a:r>
              <a:rPr lang="en-US" sz="2251">
                <a:solidFill>
                  <a:srgbClr val="000000"/>
                </a:solidFill>
                <a:latin typeface="TT Chocolates"/>
                <a:ea typeface="TT Chocolates"/>
                <a:cs typeface="TT Chocolates"/>
                <a:sym typeface="TT Chocolates"/>
              </a:rPr>
              <a:t>100 TeV</a:t>
            </a:r>
          </a:p>
        </p:txBody>
      </p:sp>
      <p:sp>
        <p:nvSpPr>
          <p:cNvPr id="38" name="TextBox 38">
            <a:extLst>
              <a:ext uri="{FF2B5EF4-FFF2-40B4-BE49-F238E27FC236}">
                <a16:creationId xmlns:a16="http://schemas.microsoft.com/office/drawing/2014/main" id="{33EC84C7-ED38-BFB7-5572-51D0D042E308}"/>
              </a:ext>
            </a:extLst>
          </p:cNvPr>
          <p:cNvSpPr txBox="1"/>
          <p:nvPr/>
        </p:nvSpPr>
        <p:spPr>
          <a:xfrm>
            <a:off x="10732287" y="4062703"/>
            <a:ext cx="1849092" cy="409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7"/>
              </a:lnSpc>
            </a:pPr>
            <a:r>
              <a:rPr lang="en-US" sz="2251">
                <a:solidFill>
                  <a:srgbClr val="000000"/>
                </a:solidFill>
                <a:latin typeface="TT Chocolates"/>
                <a:ea typeface="TT Chocolates"/>
                <a:cs typeface="TT Chocolates"/>
                <a:sym typeface="TT Chocolates"/>
              </a:rPr>
              <a:t>Mᴾˡ</a:t>
            </a:r>
          </a:p>
        </p:txBody>
      </p:sp>
      <p:sp>
        <p:nvSpPr>
          <p:cNvPr id="39" name="TextBox 39">
            <a:extLst>
              <a:ext uri="{FF2B5EF4-FFF2-40B4-BE49-F238E27FC236}">
                <a16:creationId xmlns:a16="http://schemas.microsoft.com/office/drawing/2014/main" id="{530D6D7E-276B-2A23-2F8A-E68052682AEC}"/>
              </a:ext>
            </a:extLst>
          </p:cNvPr>
          <p:cNvSpPr txBox="1"/>
          <p:nvPr/>
        </p:nvSpPr>
        <p:spPr>
          <a:xfrm>
            <a:off x="15082544" y="4062703"/>
            <a:ext cx="1849092" cy="409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7"/>
              </a:lnSpc>
            </a:pPr>
            <a:r>
              <a:rPr lang="en-US" sz="2251">
                <a:solidFill>
                  <a:srgbClr val="000000"/>
                </a:solidFill>
                <a:latin typeface="TT Chocolates"/>
                <a:ea typeface="TT Chocolates"/>
                <a:cs typeface="TT Chocolates"/>
                <a:sym typeface="TT Chocolates"/>
              </a:rPr>
              <a:t>10 M</a:t>
            </a:r>
          </a:p>
        </p:txBody>
      </p:sp>
      <p:sp>
        <p:nvSpPr>
          <p:cNvPr id="41" name="TextBox 41">
            <a:extLst>
              <a:ext uri="{FF2B5EF4-FFF2-40B4-BE49-F238E27FC236}">
                <a16:creationId xmlns:a16="http://schemas.microsoft.com/office/drawing/2014/main" id="{335A5B55-AE71-DE19-B572-B76A31831D6F}"/>
              </a:ext>
            </a:extLst>
          </p:cNvPr>
          <p:cNvSpPr txBox="1"/>
          <p:nvPr/>
        </p:nvSpPr>
        <p:spPr>
          <a:xfrm>
            <a:off x="16234560" y="4186435"/>
            <a:ext cx="272951" cy="3474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98"/>
              </a:lnSpc>
              <a:spcBef>
                <a:spcPct val="0"/>
              </a:spcBef>
            </a:pPr>
            <a:r>
              <a:rPr lang="en-US" sz="2070" spc="78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⊙</a:t>
            </a:r>
          </a:p>
        </p:txBody>
      </p:sp>
      <p:sp>
        <p:nvSpPr>
          <p:cNvPr id="42" name="TextBox 42">
            <a:extLst>
              <a:ext uri="{FF2B5EF4-FFF2-40B4-BE49-F238E27FC236}">
                <a16:creationId xmlns:a16="http://schemas.microsoft.com/office/drawing/2014/main" id="{D3612282-6E5F-C8AE-FF28-0F1A39DFAFE4}"/>
              </a:ext>
            </a:extLst>
          </p:cNvPr>
          <p:cNvSpPr txBox="1"/>
          <p:nvPr/>
        </p:nvSpPr>
        <p:spPr>
          <a:xfrm>
            <a:off x="1227201" y="7430803"/>
            <a:ext cx="4107761" cy="819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40"/>
              </a:lnSpc>
            </a:pPr>
            <a:r>
              <a:rPr lang="en-US" sz="2700" b="1" spc="135">
                <a:solidFill>
                  <a:srgbClr val="B244A2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Wide range candidates and masses</a:t>
            </a:r>
          </a:p>
        </p:txBody>
      </p:sp>
      <p:grpSp>
        <p:nvGrpSpPr>
          <p:cNvPr id="43" name="Group 43">
            <a:extLst>
              <a:ext uri="{FF2B5EF4-FFF2-40B4-BE49-F238E27FC236}">
                <a16:creationId xmlns:a16="http://schemas.microsoft.com/office/drawing/2014/main" id="{E21AD2A8-D397-3DD4-4A8F-69C5B42190EB}"/>
              </a:ext>
            </a:extLst>
          </p:cNvPr>
          <p:cNvGrpSpPr/>
          <p:nvPr/>
        </p:nvGrpSpPr>
        <p:grpSpPr>
          <a:xfrm>
            <a:off x="6371314" y="7430803"/>
            <a:ext cx="4826567" cy="1827497"/>
            <a:chOff x="0" y="0"/>
            <a:chExt cx="6435422" cy="2436662"/>
          </a:xfrm>
        </p:grpSpPr>
        <p:sp>
          <p:nvSpPr>
            <p:cNvPr id="44" name="TextBox 44">
              <a:extLst>
                <a:ext uri="{FF2B5EF4-FFF2-40B4-BE49-F238E27FC236}">
                  <a16:creationId xmlns:a16="http://schemas.microsoft.com/office/drawing/2014/main" id="{1B9FD2E4-4D01-C6E4-6E90-07E085137FEB}"/>
                </a:ext>
              </a:extLst>
            </p:cNvPr>
            <p:cNvSpPr txBox="1"/>
            <p:nvPr/>
          </p:nvSpPr>
          <p:spPr>
            <a:xfrm>
              <a:off x="0" y="1411137"/>
              <a:ext cx="6435422" cy="1025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Detection methods can be Direct or Indirect or "Producing"</a:t>
              </a:r>
            </a:p>
          </p:txBody>
        </p:sp>
        <p:sp>
          <p:nvSpPr>
            <p:cNvPr id="45" name="TextBox 45">
              <a:extLst>
                <a:ext uri="{FF2B5EF4-FFF2-40B4-BE49-F238E27FC236}">
                  <a16:creationId xmlns:a16="http://schemas.microsoft.com/office/drawing/2014/main" id="{ACAA14C8-5413-F698-F1DC-DA513C79B230}"/>
                </a:ext>
              </a:extLst>
            </p:cNvPr>
            <p:cNvSpPr txBox="1"/>
            <p:nvPr/>
          </p:nvSpPr>
          <p:spPr>
            <a:xfrm>
              <a:off x="479204" y="0"/>
              <a:ext cx="5477015" cy="10922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0"/>
                </a:lnSpc>
              </a:pPr>
              <a:r>
                <a:rPr lang="en-US" sz="2700" b="1" spc="13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Different Detection Approches</a:t>
              </a:r>
            </a:p>
          </p:txBody>
        </p:sp>
      </p:grpSp>
      <p:grpSp>
        <p:nvGrpSpPr>
          <p:cNvPr id="46" name="Group 46">
            <a:extLst>
              <a:ext uri="{FF2B5EF4-FFF2-40B4-BE49-F238E27FC236}">
                <a16:creationId xmlns:a16="http://schemas.microsoft.com/office/drawing/2014/main" id="{2DA8CE24-98DB-E20B-CE70-E40F9E8CFD48}"/>
              </a:ext>
            </a:extLst>
          </p:cNvPr>
          <p:cNvGrpSpPr/>
          <p:nvPr/>
        </p:nvGrpSpPr>
        <p:grpSpPr>
          <a:xfrm>
            <a:off x="12234232" y="7430803"/>
            <a:ext cx="4826567" cy="1446497"/>
            <a:chOff x="0" y="0"/>
            <a:chExt cx="6435422" cy="1928662"/>
          </a:xfrm>
        </p:grpSpPr>
        <p:sp>
          <p:nvSpPr>
            <p:cNvPr id="47" name="TextBox 47">
              <a:extLst>
                <a:ext uri="{FF2B5EF4-FFF2-40B4-BE49-F238E27FC236}">
                  <a16:creationId xmlns:a16="http://schemas.microsoft.com/office/drawing/2014/main" id="{E2E284B0-6299-8920-C14D-06941E6ED94C}"/>
                </a:ext>
              </a:extLst>
            </p:cNvPr>
            <p:cNvSpPr txBox="1"/>
            <p:nvPr/>
          </p:nvSpPr>
          <p:spPr>
            <a:xfrm>
              <a:off x="479204" y="0"/>
              <a:ext cx="5477015" cy="10922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0"/>
                </a:lnSpc>
              </a:pPr>
              <a:r>
                <a:rPr lang="en-US" sz="2700" b="1" spc="13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Direct detection of light dark matter</a:t>
              </a:r>
            </a:p>
          </p:txBody>
        </p:sp>
        <p:sp>
          <p:nvSpPr>
            <p:cNvPr id="48" name="TextBox 48">
              <a:extLst>
                <a:ext uri="{FF2B5EF4-FFF2-40B4-BE49-F238E27FC236}">
                  <a16:creationId xmlns:a16="http://schemas.microsoft.com/office/drawing/2014/main" id="{18B52922-E31E-8904-8FDD-2BF1182A71F6}"/>
                </a:ext>
              </a:extLst>
            </p:cNvPr>
            <p:cNvSpPr txBox="1"/>
            <p:nvPr/>
          </p:nvSpPr>
          <p:spPr>
            <a:xfrm>
              <a:off x="0" y="1411137"/>
              <a:ext cx="6435422" cy="517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Masses between keV and GeV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72CB4E-F2DF-EC5F-5050-F07E93735978}"/>
              </a:ext>
            </a:extLst>
          </p:cNvPr>
          <p:cNvGrpSpPr/>
          <p:nvPr/>
        </p:nvGrpSpPr>
        <p:grpSpPr>
          <a:xfrm>
            <a:off x="5437693" y="3753304"/>
            <a:ext cx="2540617" cy="1159131"/>
            <a:chOff x="5437693" y="3753304"/>
            <a:chExt cx="2540617" cy="1159131"/>
          </a:xfrm>
        </p:grpSpPr>
        <p:sp>
          <p:nvSpPr>
            <p:cNvPr id="16" name="TextBox 49">
              <a:extLst>
                <a:ext uri="{FF2B5EF4-FFF2-40B4-BE49-F238E27FC236}">
                  <a16:creationId xmlns:a16="http://schemas.microsoft.com/office/drawing/2014/main" id="{8710F170-1567-1C3D-390C-9E72C25568C2}"/>
                </a:ext>
              </a:extLst>
            </p:cNvPr>
            <p:cNvSpPr txBox="1"/>
            <p:nvPr/>
          </p:nvSpPr>
          <p:spPr>
            <a:xfrm>
              <a:off x="5607138" y="3753304"/>
              <a:ext cx="2220837" cy="47815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049"/>
                </a:lnSpc>
              </a:pPr>
              <a:r>
                <a:rPr lang="en-US" sz="2699" b="1" dirty="0">
                  <a:solidFill>
                    <a:srgbClr val="6CD2A7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TESSERACT</a:t>
              </a:r>
            </a:p>
          </p:txBody>
        </p:sp>
        <p:sp>
          <p:nvSpPr>
            <p:cNvPr id="19" name="AutoShape 51">
              <a:extLst>
                <a:ext uri="{FF2B5EF4-FFF2-40B4-BE49-F238E27FC236}">
                  <a16:creationId xmlns:a16="http://schemas.microsoft.com/office/drawing/2014/main" id="{37320697-A575-3A0B-6F07-BCFBFE7AD6E2}"/>
                </a:ext>
              </a:extLst>
            </p:cNvPr>
            <p:cNvSpPr/>
            <p:nvPr/>
          </p:nvSpPr>
          <p:spPr>
            <a:xfrm>
              <a:off x="5437693" y="4912435"/>
              <a:ext cx="2540617" cy="0"/>
            </a:xfrm>
            <a:prstGeom prst="line">
              <a:avLst/>
            </a:prstGeom>
            <a:ln w="57150" cap="flat">
              <a:solidFill>
                <a:srgbClr val="6CD2A7"/>
              </a:solidFill>
              <a:prstDash val="solid"/>
              <a:headEnd type="arrow" w="med" len="sm"/>
              <a:tailEnd type="arrow" w="med" len="sm"/>
            </a:ln>
          </p:spPr>
          <p:txBody>
            <a:bodyPr/>
            <a:lstStyle/>
            <a:p>
              <a:endParaRPr lang="en-CH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31566C5-C980-61C6-9E5F-ED4AB6FFCFA2}"/>
              </a:ext>
            </a:extLst>
          </p:cNvPr>
          <p:cNvGrpSpPr/>
          <p:nvPr/>
        </p:nvGrpSpPr>
        <p:grpSpPr>
          <a:xfrm>
            <a:off x="7674179" y="3351349"/>
            <a:ext cx="2220837" cy="1796866"/>
            <a:chOff x="7674179" y="3351349"/>
            <a:chExt cx="2220837" cy="1796866"/>
          </a:xfrm>
        </p:grpSpPr>
        <p:sp>
          <p:nvSpPr>
            <p:cNvPr id="25" name="TextBox 50">
              <a:extLst>
                <a:ext uri="{FF2B5EF4-FFF2-40B4-BE49-F238E27FC236}">
                  <a16:creationId xmlns:a16="http://schemas.microsoft.com/office/drawing/2014/main" id="{20585C1F-D379-98CF-C640-0C9C27C3DE5C}"/>
                </a:ext>
              </a:extLst>
            </p:cNvPr>
            <p:cNvSpPr txBox="1"/>
            <p:nvPr/>
          </p:nvSpPr>
          <p:spPr>
            <a:xfrm>
              <a:off x="7674179" y="3351349"/>
              <a:ext cx="2220837" cy="47815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049"/>
                </a:lnSpc>
              </a:pPr>
              <a:r>
                <a:rPr lang="en-US" sz="2699" b="1" dirty="0">
                  <a:solidFill>
                    <a:srgbClr val="FDC65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LZ/XENONnT</a:t>
              </a:r>
            </a:p>
          </p:txBody>
        </p:sp>
        <p:sp>
          <p:nvSpPr>
            <p:cNvPr id="28" name="AutoShape 52">
              <a:extLst>
                <a:ext uri="{FF2B5EF4-FFF2-40B4-BE49-F238E27FC236}">
                  <a16:creationId xmlns:a16="http://schemas.microsoft.com/office/drawing/2014/main" id="{1040B767-D50E-EF4B-27D8-F1CA75482720}"/>
                </a:ext>
              </a:extLst>
            </p:cNvPr>
            <p:cNvSpPr/>
            <p:nvPr/>
          </p:nvSpPr>
          <p:spPr>
            <a:xfrm>
              <a:off x="7772003" y="5143500"/>
              <a:ext cx="2049976" cy="4715"/>
            </a:xfrm>
            <a:prstGeom prst="line">
              <a:avLst/>
            </a:prstGeom>
            <a:ln w="57150" cap="flat">
              <a:solidFill>
                <a:srgbClr val="FDC652"/>
              </a:solidFill>
              <a:prstDash val="solid"/>
              <a:headEnd type="arrow" w="med" len="sm"/>
              <a:tailEnd type="arrow" w="med" len="sm"/>
            </a:ln>
          </p:spPr>
          <p:txBody>
            <a:bodyPr/>
            <a:lstStyle/>
            <a:p>
              <a:endParaRPr lang="en-CH"/>
            </a:p>
          </p:txBody>
        </p:sp>
      </p:grpSp>
      <p:sp>
        <p:nvSpPr>
          <p:cNvPr id="53" name="TextBox 40">
            <a:extLst>
              <a:ext uri="{FF2B5EF4-FFF2-40B4-BE49-F238E27FC236}">
                <a16:creationId xmlns:a16="http://schemas.microsoft.com/office/drawing/2014/main" id="{088F2AD4-67EA-8E2F-6570-9F49316FE674}"/>
              </a:ext>
            </a:extLst>
          </p:cNvPr>
          <p:cNvSpPr txBox="1"/>
          <p:nvPr/>
        </p:nvSpPr>
        <p:spPr>
          <a:xfrm>
            <a:off x="17262563" y="9210675"/>
            <a:ext cx="145874" cy="335541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443796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641970" y="2954224"/>
            <a:ext cx="5004059" cy="4378552"/>
            <a:chOff x="0" y="0"/>
            <a:chExt cx="812800" cy="711200"/>
          </a:xfrm>
        </p:grpSpPr>
        <p:sp>
          <p:nvSpPr>
            <p:cNvPr id="3" name="Freeform 3"/>
            <p:cNvSpPr/>
            <p:nvPr/>
          </p:nvSpPr>
          <p:spPr>
            <a:xfrm>
              <a:off x="26178" y="38607"/>
              <a:ext cx="760443" cy="672593"/>
            </a:xfrm>
            <a:custGeom>
              <a:avLst/>
              <a:gdLst/>
              <a:ahLst/>
              <a:cxnLst/>
              <a:rect l="l" t="t" r="r" b="b"/>
              <a:pathLst>
                <a:path w="760443" h="672593">
                  <a:moveTo>
                    <a:pt x="413228" y="19154"/>
                  </a:moveTo>
                  <a:lnTo>
                    <a:pt x="753616" y="614832"/>
                  </a:lnTo>
                  <a:cubicBezTo>
                    <a:pt x="760444" y="626781"/>
                    <a:pt x="760395" y="641461"/>
                    <a:pt x="753487" y="653364"/>
                  </a:cubicBezTo>
                  <a:cubicBezTo>
                    <a:pt x="746579" y="665267"/>
                    <a:pt x="733858" y="672593"/>
                    <a:pt x="720095" y="672593"/>
                  </a:cubicBezTo>
                  <a:lnTo>
                    <a:pt x="40349" y="672593"/>
                  </a:lnTo>
                  <a:cubicBezTo>
                    <a:pt x="26586" y="672593"/>
                    <a:pt x="13865" y="665267"/>
                    <a:pt x="6957" y="653364"/>
                  </a:cubicBezTo>
                  <a:cubicBezTo>
                    <a:pt x="49" y="641461"/>
                    <a:pt x="0" y="626781"/>
                    <a:pt x="6828" y="614832"/>
                  </a:cubicBezTo>
                  <a:lnTo>
                    <a:pt x="347216" y="19154"/>
                  </a:lnTo>
                  <a:cubicBezTo>
                    <a:pt x="353984" y="7310"/>
                    <a:pt x="366580" y="0"/>
                    <a:pt x="380222" y="0"/>
                  </a:cubicBezTo>
                  <a:cubicBezTo>
                    <a:pt x="393864" y="0"/>
                    <a:pt x="406460" y="7310"/>
                    <a:pt x="413228" y="19154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127000" y="320675"/>
              <a:ext cx="558800" cy="3397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0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5761090" y="6850796"/>
            <a:ext cx="1761760" cy="678876"/>
            <a:chOff x="0" y="0"/>
            <a:chExt cx="464003" cy="17879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64003" cy="178799"/>
            </a:xfrm>
            <a:custGeom>
              <a:avLst/>
              <a:gdLst/>
              <a:ahLst/>
              <a:cxnLst/>
              <a:rect l="l" t="t" r="r" b="b"/>
              <a:pathLst>
                <a:path w="464003" h="178799">
                  <a:moveTo>
                    <a:pt x="0" y="0"/>
                  </a:moveTo>
                  <a:lnTo>
                    <a:pt x="464003" y="0"/>
                  </a:lnTo>
                  <a:lnTo>
                    <a:pt x="464003" y="178799"/>
                  </a:lnTo>
                  <a:lnTo>
                    <a:pt x="0" y="178799"/>
                  </a:lnTo>
                  <a:close/>
                </a:path>
              </a:pathLst>
            </a:custGeom>
            <a:solidFill>
              <a:srgbClr val="FDF2F2"/>
            </a:solidFill>
          </p:spPr>
          <p:txBody>
            <a:bodyPr/>
            <a:lstStyle/>
            <a:p>
              <a:endParaRPr lang="en-CH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0"/>
              <a:ext cx="464003" cy="178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 b="1" spc="135">
                  <a:solidFill>
                    <a:srgbClr val="000000"/>
                  </a:solidFill>
                  <a:latin typeface="TT Drugs Bold"/>
                  <a:ea typeface="TT Drugs Bold"/>
                  <a:cs typeface="TT Drugs Bold"/>
                  <a:sym typeface="TT Drugs Bold"/>
                </a:rPr>
                <a:t>CHARGE</a:t>
              </a: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7034057" y="7652786"/>
            <a:ext cx="4219886" cy="6565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1"/>
              </a:lnSpc>
              <a:spcBef>
                <a:spcPct val="0"/>
              </a:spcBef>
            </a:pPr>
            <a:r>
              <a:rPr lang="en-US" sz="1901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Liquid noble-gas dual-phase time projection chambers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047749" y="4796170"/>
            <a:ext cx="3196561" cy="6565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1"/>
              </a:lnSpc>
              <a:spcBef>
                <a:spcPct val="0"/>
              </a:spcBef>
            </a:pPr>
            <a:r>
              <a:rPr lang="en-US" sz="1901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Scintillating cryogenic bolometers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1485858" y="6523776"/>
            <a:ext cx="3196561" cy="3231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61"/>
              </a:lnSpc>
              <a:spcBef>
                <a:spcPct val="0"/>
              </a:spcBef>
            </a:pPr>
            <a:r>
              <a:rPr lang="en-US" sz="1901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Scinitllating crystals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1485858" y="7491572"/>
            <a:ext cx="3196561" cy="3231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61"/>
              </a:lnSpc>
              <a:spcBef>
                <a:spcPct val="0"/>
              </a:spcBef>
            </a:pPr>
            <a:r>
              <a:rPr lang="en-US" sz="1901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Liquid noble-gas detectors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4162810" y="7491572"/>
            <a:ext cx="3196561" cy="3231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61"/>
              </a:lnSpc>
              <a:spcBef>
                <a:spcPct val="0"/>
              </a:spcBef>
            </a:pPr>
            <a:r>
              <a:rPr lang="en-US" sz="1901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Directional detectors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3445409" y="6523776"/>
            <a:ext cx="3196561" cy="3231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661"/>
              </a:lnSpc>
              <a:spcBef>
                <a:spcPct val="0"/>
              </a:spcBef>
            </a:pPr>
            <a:r>
              <a:rPr lang="en-US" sz="1901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Germanium detectors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4712818" y="4796170"/>
            <a:ext cx="3196561" cy="6565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1"/>
              </a:lnSpc>
              <a:spcBef>
                <a:spcPct val="0"/>
              </a:spcBef>
            </a:pPr>
            <a:r>
              <a:rPr lang="en-US" sz="1901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Cryogenic bolometers with charge readout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5435776" y="3110911"/>
            <a:ext cx="3196561" cy="3231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661"/>
              </a:lnSpc>
              <a:spcBef>
                <a:spcPct val="0"/>
              </a:spcBef>
            </a:pPr>
            <a:r>
              <a:rPr lang="en-US" sz="1901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Cryogenic bolometers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9655662" y="3110911"/>
            <a:ext cx="3196561" cy="3231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61"/>
              </a:lnSpc>
              <a:spcBef>
                <a:spcPct val="0"/>
              </a:spcBef>
            </a:pPr>
            <a:r>
              <a:rPr lang="en-US" sz="1901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Superheated liquids</a:t>
            </a:r>
          </a:p>
        </p:txBody>
      </p:sp>
      <p:grpSp>
        <p:nvGrpSpPr>
          <p:cNvPr id="17" name="Group 17"/>
          <p:cNvGrpSpPr/>
          <p:nvPr/>
        </p:nvGrpSpPr>
        <p:grpSpPr>
          <a:xfrm>
            <a:off x="11025469" y="6850796"/>
            <a:ext cx="1241121" cy="678876"/>
            <a:chOff x="0" y="0"/>
            <a:chExt cx="326880" cy="178799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326880" cy="178799"/>
            </a:xfrm>
            <a:custGeom>
              <a:avLst/>
              <a:gdLst/>
              <a:ahLst/>
              <a:cxnLst/>
              <a:rect l="l" t="t" r="r" b="b"/>
              <a:pathLst>
                <a:path w="326880" h="178799">
                  <a:moveTo>
                    <a:pt x="0" y="0"/>
                  </a:moveTo>
                  <a:lnTo>
                    <a:pt x="326880" y="0"/>
                  </a:lnTo>
                  <a:lnTo>
                    <a:pt x="326880" y="178799"/>
                  </a:lnTo>
                  <a:lnTo>
                    <a:pt x="0" y="178799"/>
                  </a:lnTo>
                  <a:close/>
                </a:path>
              </a:pathLst>
            </a:custGeom>
            <a:solidFill>
              <a:srgbClr val="FDF2F2"/>
            </a:solidFill>
          </p:spPr>
          <p:txBody>
            <a:bodyPr/>
            <a:lstStyle/>
            <a:p>
              <a:endParaRPr lang="en-CH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0"/>
              <a:ext cx="326880" cy="178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 b="1" spc="135">
                  <a:solidFill>
                    <a:srgbClr val="000000"/>
                  </a:solidFill>
                  <a:latin typeface="TT Drugs Bold"/>
                  <a:ea typeface="TT Drugs Bold"/>
                  <a:cs typeface="TT Drugs Bold"/>
                  <a:sym typeface="TT Drugs Bold"/>
                </a:rPr>
                <a:t>LIGHT</a:t>
              </a: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7505441" y="3402376"/>
            <a:ext cx="3277118" cy="633238"/>
            <a:chOff x="0" y="0"/>
            <a:chExt cx="863109" cy="166779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63109" cy="166779"/>
            </a:xfrm>
            <a:custGeom>
              <a:avLst/>
              <a:gdLst/>
              <a:ahLst/>
              <a:cxnLst/>
              <a:rect l="l" t="t" r="r" b="b"/>
              <a:pathLst>
                <a:path w="863109" h="166779">
                  <a:moveTo>
                    <a:pt x="0" y="0"/>
                  </a:moveTo>
                  <a:lnTo>
                    <a:pt x="863109" y="0"/>
                  </a:lnTo>
                  <a:lnTo>
                    <a:pt x="863109" y="166779"/>
                  </a:lnTo>
                  <a:lnTo>
                    <a:pt x="0" y="166779"/>
                  </a:lnTo>
                  <a:close/>
                </a:path>
              </a:pathLst>
            </a:custGeom>
            <a:solidFill>
              <a:srgbClr val="FDF2F2"/>
            </a:solidFill>
          </p:spPr>
          <p:txBody>
            <a:bodyPr/>
            <a:lstStyle/>
            <a:p>
              <a:endParaRPr lang="en-CH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0"/>
              <a:ext cx="863109" cy="16677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 b="1" spc="135">
                  <a:solidFill>
                    <a:srgbClr val="000000"/>
                  </a:solidFill>
                  <a:latin typeface="TT Drugs Bold"/>
                  <a:ea typeface="TT Drugs Bold"/>
                  <a:cs typeface="TT Drugs Bold"/>
                  <a:sym typeface="TT Drugs Bold"/>
                </a:rPr>
                <a:t>PHONONS/HEAT</a:t>
              </a:r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641970" y="2954224"/>
            <a:ext cx="5004059" cy="4378552"/>
            <a:chOff x="0" y="0"/>
            <a:chExt cx="812800" cy="711200"/>
          </a:xfrm>
        </p:grpSpPr>
        <p:sp>
          <p:nvSpPr>
            <p:cNvPr id="3" name="Freeform 3"/>
            <p:cNvSpPr/>
            <p:nvPr/>
          </p:nvSpPr>
          <p:spPr>
            <a:xfrm>
              <a:off x="26178" y="38607"/>
              <a:ext cx="760443" cy="672593"/>
            </a:xfrm>
            <a:custGeom>
              <a:avLst/>
              <a:gdLst/>
              <a:ahLst/>
              <a:cxnLst/>
              <a:rect l="l" t="t" r="r" b="b"/>
              <a:pathLst>
                <a:path w="760443" h="672593">
                  <a:moveTo>
                    <a:pt x="413228" y="19154"/>
                  </a:moveTo>
                  <a:lnTo>
                    <a:pt x="753616" y="614832"/>
                  </a:lnTo>
                  <a:cubicBezTo>
                    <a:pt x="760444" y="626781"/>
                    <a:pt x="760395" y="641461"/>
                    <a:pt x="753487" y="653364"/>
                  </a:cubicBezTo>
                  <a:cubicBezTo>
                    <a:pt x="746579" y="665267"/>
                    <a:pt x="733858" y="672593"/>
                    <a:pt x="720095" y="672593"/>
                  </a:cubicBezTo>
                  <a:lnTo>
                    <a:pt x="40349" y="672593"/>
                  </a:lnTo>
                  <a:cubicBezTo>
                    <a:pt x="26586" y="672593"/>
                    <a:pt x="13865" y="665267"/>
                    <a:pt x="6957" y="653364"/>
                  </a:cubicBezTo>
                  <a:cubicBezTo>
                    <a:pt x="49" y="641461"/>
                    <a:pt x="0" y="626781"/>
                    <a:pt x="6828" y="614832"/>
                  </a:cubicBezTo>
                  <a:lnTo>
                    <a:pt x="347216" y="19154"/>
                  </a:lnTo>
                  <a:cubicBezTo>
                    <a:pt x="353984" y="7310"/>
                    <a:pt x="366580" y="0"/>
                    <a:pt x="380222" y="0"/>
                  </a:cubicBezTo>
                  <a:cubicBezTo>
                    <a:pt x="393864" y="0"/>
                    <a:pt x="406460" y="7310"/>
                    <a:pt x="413228" y="19154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42900" cap="rnd">
              <a:gradFill>
                <a:gsLst>
                  <a:gs pos="0">
                    <a:srgbClr val="9865FF">
                      <a:alpha val="100000"/>
                    </a:srgbClr>
                  </a:gs>
                  <a:gs pos="100000">
                    <a:srgbClr val="FFAD4D">
                      <a:alpha val="100000"/>
                    </a:srgbClr>
                  </a:gs>
                </a:gsLst>
                <a:lin ang="0"/>
              </a:gradFill>
              <a:prstDash val="solid"/>
              <a:round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127000" y="320675"/>
              <a:ext cx="558800" cy="3397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0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5528244" y="6731053"/>
            <a:ext cx="1851526" cy="678876"/>
            <a:chOff x="0" y="0"/>
            <a:chExt cx="487645" cy="17879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7645" cy="178799"/>
            </a:xfrm>
            <a:custGeom>
              <a:avLst/>
              <a:gdLst/>
              <a:ahLst/>
              <a:cxnLst/>
              <a:rect l="l" t="t" r="r" b="b"/>
              <a:pathLst>
                <a:path w="487645" h="178799">
                  <a:moveTo>
                    <a:pt x="0" y="0"/>
                  </a:moveTo>
                  <a:lnTo>
                    <a:pt x="487645" y="0"/>
                  </a:lnTo>
                  <a:lnTo>
                    <a:pt x="487645" y="178799"/>
                  </a:lnTo>
                  <a:lnTo>
                    <a:pt x="0" y="178799"/>
                  </a:lnTo>
                  <a:close/>
                </a:path>
              </a:pathLst>
            </a:custGeom>
            <a:solidFill>
              <a:srgbClr val="FDF2F2"/>
            </a:solidFill>
          </p:spPr>
          <p:txBody>
            <a:bodyPr/>
            <a:lstStyle/>
            <a:p>
              <a:endParaRPr lang="en-CH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9525"/>
              <a:ext cx="487645" cy="1883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00"/>
                </a:lnSpc>
              </a:pPr>
              <a:r>
                <a:rPr lang="en-US" sz="3000" b="1" spc="150">
                  <a:solidFill>
                    <a:srgbClr val="000000"/>
                  </a:solidFill>
                  <a:latin typeface="TT Drugs Bold"/>
                  <a:ea typeface="TT Drugs Bold"/>
                  <a:cs typeface="TT Drugs Bold"/>
                  <a:sym typeface="TT Drugs Bold"/>
                </a:rPr>
                <a:t>CHARGE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0908230" y="6731053"/>
            <a:ext cx="1420652" cy="678876"/>
            <a:chOff x="0" y="0"/>
            <a:chExt cx="374163" cy="178799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374163" cy="178799"/>
            </a:xfrm>
            <a:custGeom>
              <a:avLst/>
              <a:gdLst/>
              <a:ahLst/>
              <a:cxnLst/>
              <a:rect l="l" t="t" r="r" b="b"/>
              <a:pathLst>
                <a:path w="374163" h="178799">
                  <a:moveTo>
                    <a:pt x="0" y="0"/>
                  </a:moveTo>
                  <a:lnTo>
                    <a:pt x="374163" y="0"/>
                  </a:lnTo>
                  <a:lnTo>
                    <a:pt x="374163" y="178799"/>
                  </a:lnTo>
                  <a:lnTo>
                    <a:pt x="0" y="178799"/>
                  </a:lnTo>
                  <a:close/>
                </a:path>
              </a:pathLst>
            </a:custGeom>
            <a:solidFill>
              <a:srgbClr val="FDF2F2"/>
            </a:solidFill>
          </p:spPr>
          <p:txBody>
            <a:bodyPr/>
            <a:lstStyle/>
            <a:p>
              <a:endParaRPr lang="en-CH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9525"/>
              <a:ext cx="374163" cy="1883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00"/>
                </a:lnSpc>
              </a:pPr>
              <a:r>
                <a:rPr lang="en-US" sz="3000" b="1" spc="150">
                  <a:solidFill>
                    <a:srgbClr val="000000"/>
                  </a:solidFill>
                  <a:latin typeface="TT Drugs Bold"/>
                  <a:ea typeface="TT Drugs Bold"/>
                  <a:cs typeface="TT Drugs Bold"/>
                  <a:sym typeface="TT Drugs Bold"/>
                </a:rPr>
                <a:t>LIGHT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7379770" y="3079896"/>
            <a:ext cx="3528461" cy="661066"/>
            <a:chOff x="0" y="0"/>
            <a:chExt cx="929306" cy="174108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929306" cy="174108"/>
            </a:xfrm>
            <a:custGeom>
              <a:avLst/>
              <a:gdLst/>
              <a:ahLst/>
              <a:cxnLst/>
              <a:rect l="l" t="t" r="r" b="b"/>
              <a:pathLst>
                <a:path w="929306" h="174108">
                  <a:moveTo>
                    <a:pt x="0" y="0"/>
                  </a:moveTo>
                  <a:lnTo>
                    <a:pt x="929306" y="0"/>
                  </a:lnTo>
                  <a:lnTo>
                    <a:pt x="929306" y="174108"/>
                  </a:lnTo>
                  <a:lnTo>
                    <a:pt x="0" y="174108"/>
                  </a:lnTo>
                  <a:close/>
                </a:path>
              </a:pathLst>
            </a:custGeom>
            <a:solidFill>
              <a:srgbClr val="FDF2F2"/>
            </a:solidFill>
          </p:spPr>
          <p:txBody>
            <a:bodyPr/>
            <a:lstStyle/>
            <a:p>
              <a:endParaRPr lang="en-CH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9525"/>
              <a:ext cx="929306" cy="183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00"/>
                </a:lnSpc>
              </a:pPr>
              <a:r>
                <a:rPr lang="en-US" sz="3000" b="1" spc="150">
                  <a:solidFill>
                    <a:srgbClr val="000000"/>
                  </a:solidFill>
                  <a:latin typeface="TT Drugs Bold"/>
                  <a:ea typeface="TT Drugs Bold"/>
                  <a:cs typeface="TT Drugs Bold"/>
                  <a:sym typeface="TT Drugs Bold"/>
                </a:rPr>
                <a:t>PHONONS/HEAT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2E7603-75F4-6F68-74FB-B9FE19CC83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5DD0A906-7FEE-3A89-71BD-4E4D7DF5F19E}"/>
              </a:ext>
            </a:extLst>
          </p:cNvPr>
          <p:cNvSpPr/>
          <p:nvPr/>
        </p:nvSpPr>
        <p:spPr>
          <a:xfrm>
            <a:off x="11692549" y="-3103398"/>
            <a:ext cx="17562161" cy="16493796"/>
          </a:xfrm>
          <a:custGeom>
            <a:avLst/>
            <a:gdLst/>
            <a:ahLst/>
            <a:cxnLst/>
            <a:rect l="l" t="t" r="r" b="b"/>
            <a:pathLst>
              <a:path w="17562161" h="16493796">
                <a:moveTo>
                  <a:pt x="0" y="0"/>
                </a:moveTo>
                <a:lnTo>
                  <a:pt x="17562161" y="0"/>
                </a:lnTo>
                <a:lnTo>
                  <a:pt x="17562161" y="16493796"/>
                </a:lnTo>
                <a:lnTo>
                  <a:pt x="0" y="164937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D8027062-45A2-1AEB-17F6-A7D884441693}"/>
              </a:ext>
            </a:extLst>
          </p:cNvPr>
          <p:cNvSpPr/>
          <p:nvPr/>
        </p:nvSpPr>
        <p:spPr>
          <a:xfrm>
            <a:off x="-6901123" y="-6281365"/>
            <a:ext cx="17562161" cy="16493796"/>
          </a:xfrm>
          <a:custGeom>
            <a:avLst/>
            <a:gdLst/>
            <a:ahLst/>
            <a:cxnLst/>
            <a:rect l="l" t="t" r="r" b="b"/>
            <a:pathLst>
              <a:path w="17562161" h="16493796">
                <a:moveTo>
                  <a:pt x="0" y="0"/>
                </a:moveTo>
                <a:lnTo>
                  <a:pt x="17562160" y="0"/>
                </a:lnTo>
                <a:lnTo>
                  <a:pt x="17562160" y="16493797"/>
                </a:lnTo>
                <a:lnTo>
                  <a:pt x="0" y="1649379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AA88F428-409F-EB02-AADC-7DE2BFD255AF}"/>
              </a:ext>
            </a:extLst>
          </p:cNvPr>
          <p:cNvSpPr txBox="1"/>
          <p:nvPr/>
        </p:nvSpPr>
        <p:spPr>
          <a:xfrm>
            <a:off x="3712371" y="736809"/>
            <a:ext cx="10863257" cy="1228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600"/>
              </a:lnSpc>
              <a:spcBef>
                <a:spcPct val="0"/>
              </a:spcBef>
            </a:pPr>
            <a:r>
              <a:rPr lang="en-US" sz="8000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Introduction</a:t>
            </a: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460D4544-E0C6-D359-0F15-E0ABA87E76A0}"/>
              </a:ext>
            </a:extLst>
          </p:cNvPr>
          <p:cNvSpPr txBox="1"/>
          <p:nvPr/>
        </p:nvSpPr>
        <p:spPr>
          <a:xfrm>
            <a:off x="1494075" y="2035296"/>
            <a:ext cx="15299850" cy="6038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99"/>
              </a:lnSpc>
            </a:pPr>
            <a:r>
              <a:rPr lang="en-US" sz="3399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Dark matter direct detection </a:t>
            </a:r>
          </a:p>
        </p:txBody>
      </p:sp>
      <p:grpSp>
        <p:nvGrpSpPr>
          <p:cNvPr id="7" name="Group 7">
            <a:extLst>
              <a:ext uri="{FF2B5EF4-FFF2-40B4-BE49-F238E27FC236}">
                <a16:creationId xmlns:a16="http://schemas.microsoft.com/office/drawing/2014/main" id="{FE66E8DC-7BA2-2713-4699-735EFAA9F6D2}"/>
              </a:ext>
            </a:extLst>
          </p:cNvPr>
          <p:cNvGrpSpPr/>
          <p:nvPr/>
        </p:nvGrpSpPr>
        <p:grpSpPr>
          <a:xfrm>
            <a:off x="6588111" y="3510769"/>
            <a:ext cx="5004059" cy="4378552"/>
            <a:chOff x="0" y="0"/>
            <a:chExt cx="812800" cy="711200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2B9391E4-1AFD-9542-B202-CC90ED379228}"/>
                </a:ext>
              </a:extLst>
            </p:cNvPr>
            <p:cNvSpPr/>
            <p:nvPr/>
          </p:nvSpPr>
          <p:spPr>
            <a:xfrm>
              <a:off x="26178" y="38607"/>
              <a:ext cx="760443" cy="672593"/>
            </a:xfrm>
            <a:custGeom>
              <a:avLst/>
              <a:gdLst/>
              <a:ahLst/>
              <a:cxnLst/>
              <a:rect l="l" t="t" r="r" b="b"/>
              <a:pathLst>
                <a:path w="760443" h="672593">
                  <a:moveTo>
                    <a:pt x="413228" y="19154"/>
                  </a:moveTo>
                  <a:lnTo>
                    <a:pt x="753616" y="614832"/>
                  </a:lnTo>
                  <a:cubicBezTo>
                    <a:pt x="760444" y="626781"/>
                    <a:pt x="760395" y="641461"/>
                    <a:pt x="753487" y="653364"/>
                  </a:cubicBezTo>
                  <a:cubicBezTo>
                    <a:pt x="746579" y="665267"/>
                    <a:pt x="733858" y="672593"/>
                    <a:pt x="720095" y="672593"/>
                  </a:cubicBezTo>
                  <a:lnTo>
                    <a:pt x="40349" y="672593"/>
                  </a:lnTo>
                  <a:cubicBezTo>
                    <a:pt x="26586" y="672593"/>
                    <a:pt x="13865" y="665267"/>
                    <a:pt x="6957" y="653364"/>
                  </a:cubicBezTo>
                  <a:cubicBezTo>
                    <a:pt x="49" y="641461"/>
                    <a:pt x="0" y="626781"/>
                    <a:pt x="6828" y="614832"/>
                  </a:cubicBezTo>
                  <a:lnTo>
                    <a:pt x="347216" y="19154"/>
                  </a:lnTo>
                  <a:cubicBezTo>
                    <a:pt x="353984" y="7310"/>
                    <a:pt x="366580" y="0"/>
                    <a:pt x="380222" y="0"/>
                  </a:cubicBezTo>
                  <a:cubicBezTo>
                    <a:pt x="393864" y="0"/>
                    <a:pt x="406460" y="7310"/>
                    <a:pt x="413228" y="19154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42900" cap="rnd">
              <a:gradFill>
                <a:gsLst>
                  <a:gs pos="0">
                    <a:srgbClr val="9865FF">
                      <a:alpha val="100000"/>
                    </a:srgbClr>
                  </a:gs>
                  <a:gs pos="100000">
                    <a:srgbClr val="FFAD4D">
                      <a:alpha val="100000"/>
                    </a:srgbClr>
                  </a:gs>
                </a:gsLst>
                <a:lin ang="0"/>
              </a:gradFill>
              <a:prstDash val="solid"/>
              <a:round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829E5343-72E1-7296-C283-0C1FD46813E0}"/>
                </a:ext>
              </a:extLst>
            </p:cNvPr>
            <p:cNvSpPr txBox="1"/>
            <p:nvPr/>
          </p:nvSpPr>
          <p:spPr>
            <a:xfrm>
              <a:off x="127000" y="320675"/>
              <a:ext cx="558800" cy="3397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00"/>
                </a:lnSpc>
              </a:pPr>
              <a:endParaRPr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54BBD568-8490-CBDB-C21F-00095A4EE493}"/>
              </a:ext>
            </a:extLst>
          </p:cNvPr>
          <p:cNvGrpSpPr/>
          <p:nvPr/>
        </p:nvGrpSpPr>
        <p:grpSpPr>
          <a:xfrm>
            <a:off x="5588687" y="7360883"/>
            <a:ext cx="1951274" cy="715041"/>
            <a:chOff x="-26271" y="-9525"/>
            <a:chExt cx="513916" cy="188324"/>
          </a:xfrm>
        </p:grpSpPr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52F865FD-FDC3-8AAC-1299-1DAA197EFB17}"/>
                </a:ext>
              </a:extLst>
            </p:cNvPr>
            <p:cNvSpPr/>
            <p:nvPr/>
          </p:nvSpPr>
          <p:spPr>
            <a:xfrm>
              <a:off x="0" y="0"/>
              <a:ext cx="487645" cy="178799"/>
            </a:xfrm>
            <a:custGeom>
              <a:avLst/>
              <a:gdLst/>
              <a:ahLst/>
              <a:cxnLst/>
              <a:rect l="l" t="t" r="r" b="b"/>
              <a:pathLst>
                <a:path w="487645" h="178799">
                  <a:moveTo>
                    <a:pt x="0" y="0"/>
                  </a:moveTo>
                  <a:lnTo>
                    <a:pt x="487645" y="0"/>
                  </a:lnTo>
                  <a:lnTo>
                    <a:pt x="487645" y="178799"/>
                  </a:lnTo>
                  <a:lnTo>
                    <a:pt x="0" y="178799"/>
                  </a:lnTo>
                  <a:close/>
                </a:path>
              </a:pathLst>
            </a:custGeom>
            <a:solidFill>
              <a:srgbClr val="FDF2F2"/>
            </a:solidFill>
          </p:spPr>
          <p:txBody>
            <a:bodyPr/>
            <a:lstStyle/>
            <a:p>
              <a:endParaRPr lang="en-CH"/>
            </a:p>
          </p:txBody>
        </p:sp>
        <p:sp>
          <p:nvSpPr>
            <p:cNvPr id="12" name="TextBox 12">
              <a:extLst>
                <a:ext uri="{FF2B5EF4-FFF2-40B4-BE49-F238E27FC236}">
                  <a16:creationId xmlns:a16="http://schemas.microsoft.com/office/drawing/2014/main" id="{B1C379C8-B90A-E8A1-D3E9-AE0FE03BB584}"/>
                </a:ext>
              </a:extLst>
            </p:cNvPr>
            <p:cNvSpPr txBox="1"/>
            <p:nvPr/>
          </p:nvSpPr>
          <p:spPr>
            <a:xfrm>
              <a:off x="-26271" y="-9525"/>
              <a:ext cx="513916" cy="1883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00"/>
                </a:lnSpc>
              </a:pPr>
              <a:r>
                <a:rPr lang="en-US" sz="3000" b="1" spc="150" dirty="0">
                  <a:solidFill>
                    <a:srgbClr val="B244A2"/>
                  </a:solidFill>
                  <a:latin typeface="TT Drugs Bold"/>
                  <a:ea typeface="TT Drugs Bold"/>
                  <a:cs typeface="TT Drugs Bold"/>
                  <a:sym typeface="TT Drugs Bold"/>
                </a:rPr>
                <a:t>CHARGE</a:t>
              </a:r>
            </a:p>
          </p:txBody>
        </p:sp>
      </p:grpSp>
      <p:grpSp>
        <p:nvGrpSpPr>
          <p:cNvPr id="13" name="Group 13">
            <a:extLst>
              <a:ext uri="{FF2B5EF4-FFF2-40B4-BE49-F238E27FC236}">
                <a16:creationId xmlns:a16="http://schemas.microsoft.com/office/drawing/2014/main" id="{05824FC8-D760-F90A-7A5F-DB9EB38A5FFE}"/>
              </a:ext>
            </a:extLst>
          </p:cNvPr>
          <p:cNvGrpSpPr/>
          <p:nvPr/>
        </p:nvGrpSpPr>
        <p:grpSpPr>
          <a:xfrm>
            <a:off x="10777462" y="7397048"/>
            <a:ext cx="1420652" cy="678876"/>
            <a:chOff x="0" y="0"/>
            <a:chExt cx="374163" cy="178799"/>
          </a:xfrm>
        </p:grpSpPr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BCAF9423-3A11-C7FE-5CB8-995618B52293}"/>
                </a:ext>
              </a:extLst>
            </p:cNvPr>
            <p:cNvSpPr/>
            <p:nvPr/>
          </p:nvSpPr>
          <p:spPr>
            <a:xfrm>
              <a:off x="0" y="0"/>
              <a:ext cx="374163" cy="178799"/>
            </a:xfrm>
            <a:custGeom>
              <a:avLst/>
              <a:gdLst/>
              <a:ahLst/>
              <a:cxnLst/>
              <a:rect l="l" t="t" r="r" b="b"/>
              <a:pathLst>
                <a:path w="374163" h="178799">
                  <a:moveTo>
                    <a:pt x="0" y="0"/>
                  </a:moveTo>
                  <a:lnTo>
                    <a:pt x="374163" y="0"/>
                  </a:lnTo>
                  <a:lnTo>
                    <a:pt x="374163" y="178799"/>
                  </a:lnTo>
                  <a:lnTo>
                    <a:pt x="0" y="178799"/>
                  </a:lnTo>
                  <a:close/>
                </a:path>
              </a:pathLst>
            </a:custGeom>
            <a:solidFill>
              <a:srgbClr val="FDF2F2"/>
            </a:solidFill>
          </p:spPr>
          <p:txBody>
            <a:bodyPr/>
            <a:lstStyle/>
            <a:p>
              <a:endParaRPr lang="en-CH"/>
            </a:p>
          </p:txBody>
        </p:sp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AC09D4CC-65BE-9475-31AA-44A27598DA2B}"/>
                </a:ext>
              </a:extLst>
            </p:cNvPr>
            <p:cNvSpPr txBox="1"/>
            <p:nvPr/>
          </p:nvSpPr>
          <p:spPr>
            <a:xfrm>
              <a:off x="0" y="-9525"/>
              <a:ext cx="374163" cy="1883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00"/>
                </a:lnSpc>
              </a:pPr>
              <a:r>
                <a:rPr lang="en-US" sz="3000" b="1" spc="150" dirty="0">
                  <a:solidFill>
                    <a:srgbClr val="B244A2"/>
                  </a:solidFill>
                  <a:latin typeface="TT Drugs Bold"/>
                  <a:ea typeface="TT Drugs Bold"/>
                  <a:cs typeface="TT Drugs Bold"/>
                  <a:sym typeface="TT Drugs Bold"/>
                </a:rPr>
                <a:t>LIGHT</a:t>
              </a:r>
            </a:p>
          </p:txBody>
        </p:sp>
      </p:grpSp>
      <p:grpSp>
        <p:nvGrpSpPr>
          <p:cNvPr id="16" name="Group 16">
            <a:extLst>
              <a:ext uri="{FF2B5EF4-FFF2-40B4-BE49-F238E27FC236}">
                <a16:creationId xmlns:a16="http://schemas.microsoft.com/office/drawing/2014/main" id="{6B4BB3F6-2A81-7048-A276-39C8B13C79AA}"/>
              </a:ext>
            </a:extLst>
          </p:cNvPr>
          <p:cNvGrpSpPr/>
          <p:nvPr/>
        </p:nvGrpSpPr>
        <p:grpSpPr>
          <a:xfrm>
            <a:off x="7325911" y="3510769"/>
            <a:ext cx="3528461" cy="661066"/>
            <a:chOff x="0" y="0"/>
            <a:chExt cx="929306" cy="174108"/>
          </a:xfrm>
        </p:grpSpPr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C3D3CD39-66CC-579F-FD0C-5C1B1D708017}"/>
                </a:ext>
              </a:extLst>
            </p:cNvPr>
            <p:cNvSpPr/>
            <p:nvPr/>
          </p:nvSpPr>
          <p:spPr>
            <a:xfrm>
              <a:off x="0" y="0"/>
              <a:ext cx="929306" cy="174108"/>
            </a:xfrm>
            <a:custGeom>
              <a:avLst/>
              <a:gdLst/>
              <a:ahLst/>
              <a:cxnLst/>
              <a:rect l="l" t="t" r="r" b="b"/>
              <a:pathLst>
                <a:path w="929306" h="174108">
                  <a:moveTo>
                    <a:pt x="0" y="0"/>
                  </a:moveTo>
                  <a:lnTo>
                    <a:pt x="929306" y="0"/>
                  </a:lnTo>
                  <a:lnTo>
                    <a:pt x="929306" y="174108"/>
                  </a:lnTo>
                  <a:lnTo>
                    <a:pt x="0" y="174108"/>
                  </a:lnTo>
                  <a:close/>
                </a:path>
              </a:pathLst>
            </a:custGeom>
            <a:solidFill>
              <a:srgbClr val="FDF2F2"/>
            </a:solidFill>
          </p:spPr>
          <p:txBody>
            <a:bodyPr/>
            <a:lstStyle/>
            <a:p>
              <a:endParaRPr lang="en-CH"/>
            </a:p>
          </p:txBody>
        </p:sp>
        <p:sp>
          <p:nvSpPr>
            <p:cNvPr id="18" name="TextBox 18">
              <a:extLst>
                <a:ext uri="{FF2B5EF4-FFF2-40B4-BE49-F238E27FC236}">
                  <a16:creationId xmlns:a16="http://schemas.microsoft.com/office/drawing/2014/main" id="{2427111D-E31E-0D3C-2A49-701A325442A9}"/>
                </a:ext>
              </a:extLst>
            </p:cNvPr>
            <p:cNvSpPr txBox="1"/>
            <p:nvPr/>
          </p:nvSpPr>
          <p:spPr>
            <a:xfrm>
              <a:off x="0" y="-9525"/>
              <a:ext cx="929306" cy="183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00"/>
                </a:lnSpc>
              </a:pPr>
              <a:r>
                <a:rPr lang="en-US" sz="3000" b="1" spc="150">
                  <a:solidFill>
                    <a:srgbClr val="B244A2"/>
                  </a:solidFill>
                  <a:latin typeface="TT Drugs Bold"/>
                  <a:ea typeface="TT Drugs Bold"/>
                  <a:cs typeface="TT Drugs Bold"/>
                  <a:sym typeface="TT Drugs Bold"/>
                </a:rPr>
                <a:t>PHONONS/HEAT</a:t>
              </a:r>
            </a:p>
          </p:txBody>
        </p:sp>
      </p:grpSp>
      <p:sp>
        <p:nvSpPr>
          <p:cNvPr id="19" name="TextBox 19">
            <a:extLst>
              <a:ext uri="{FF2B5EF4-FFF2-40B4-BE49-F238E27FC236}">
                <a16:creationId xmlns:a16="http://schemas.microsoft.com/office/drawing/2014/main" id="{AFE91870-AA47-DD7A-5D4C-2DFD0AF3BAC5}"/>
              </a:ext>
            </a:extLst>
          </p:cNvPr>
          <p:cNvSpPr txBox="1"/>
          <p:nvPr/>
        </p:nvSpPr>
        <p:spPr>
          <a:xfrm>
            <a:off x="7102179" y="8164225"/>
            <a:ext cx="4219886" cy="789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21"/>
              </a:lnSpc>
              <a:spcBef>
                <a:spcPct val="0"/>
              </a:spcBef>
            </a:pPr>
            <a:r>
              <a:rPr lang="en-US" sz="2301" dirty="0">
                <a:solidFill>
                  <a:srgbClr val="B244A2"/>
                </a:solidFill>
                <a:latin typeface="TT Drugs"/>
                <a:ea typeface="TT Drugs"/>
                <a:cs typeface="TT Drugs"/>
                <a:sym typeface="TT Drugs"/>
              </a:rPr>
              <a:t>Liquid noble-gas dual-phase time projection chambers</a:t>
            </a:r>
          </a:p>
        </p:txBody>
      </p:sp>
      <p:sp>
        <p:nvSpPr>
          <p:cNvPr id="20" name="TextBox 20">
            <a:extLst>
              <a:ext uri="{FF2B5EF4-FFF2-40B4-BE49-F238E27FC236}">
                <a16:creationId xmlns:a16="http://schemas.microsoft.com/office/drawing/2014/main" id="{F9795FE2-D5A2-2F08-71CE-04F81B0DBF97}"/>
              </a:ext>
            </a:extLst>
          </p:cNvPr>
          <p:cNvSpPr txBox="1"/>
          <p:nvPr/>
        </p:nvSpPr>
        <p:spPr>
          <a:xfrm>
            <a:off x="10661037" y="5343190"/>
            <a:ext cx="3196561" cy="789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21"/>
              </a:lnSpc>
              <a:spcBef>
                <a:spcPct val="0"/>
              </a:spcBef>
            </a:pPr>
            <a:r>
              <a:rPr lang="en-US" sz="2301">
                <a:solidFill>
                  <a:srgbClr val="B244A2"/>
                </a:solidFill>
                <a:latin typeface="TT Drugs"/>
                <a:ea typeface="TT Drugs"/>
                <a:cs typeface="TT Drugs"/>
                <a:sym typeface="TT Drugs"/>
              </a:rPr>
              <a:t>Scintillating cryogenic bolometers</a:t>
            </a:r>
          </a:p>
        </p:txBody>
      </p:sp>
      <p:sp>
        <p:nvSpPr>
          <p:cNvPr id="21" name="TextBox 21">
            <a:extLst>
              <a:ext uri="{FF2B5EF4-FFF2-40B4-BE49-F238E27FC236}">
                <a16:creationId xmlns:a16="http://schemas.microsoft.com/office/drawing/2014/main" id="{68D15471-AF49-4E15-EB3D-C2FD50AEB397}"/>
              </a:ext>
            </a:extLst>
          </p:cNvPr>
          <p:cNvSpPr txBox="1"/>
          <p:nvPr/>
        </p:nvSpPr>
        <p:spPr>
          <a:xfrm>
            <a:off x="4343400" y="5343190"/>
            <a:ext cx="3196561" cy="789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21"/>
              </a:lnSpc>
              <a:spcBef>
                <a:spcPct val="0"/>
              </a:spcBef>
            </a:pPr>
            <a:r>
              <a:rPr lang="en-US" sz="2301" dirty="0">
                <a:solidFill>
                  <a:srgbClr val="B244A2"/>
                </a:solidFill>
                <a:latin typeface="TT Drugs"/>
                <a:ea typeface="TT Drugs"/>
                <a:cs typeface="TT Drugs"/>
                <a:sym typeface="TT Drugs"/>
              </a:rPr>
              <a:t>Cryogenic bolometers with charge readout</a:t>
            </a:r>
          </a:p>
        </p:txBody>
      </p:sp>
      <p:sp>
        <p:nvSpPr>
          <p:cNvPr id="29" name="TextBox 40">
            <a:extLst>
              <a:ext uri="{FF2B5EF4-FFF2-40B4-BE49-F238E27FC236}">
                <a16:creationId xmlns:a16="http://schemas.microsoft.com/office/drawing/2014/main" id="{16199CF9-10CF-BC67-1D23-63EA15558BE9}"/>
              </a:ext>
            </a:extLst>
          </p:cNvPr>
          <p:cNvSpPr txBox="1"/>
          <p:nvPr/>
        </p:nvSpPr>
        <p:spPr>
          <a:xfrm>
            <a:off x="17262563" y="9210675"/>
            <a:ext cx="145874" cy="335541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161005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8FD4FE-CB74-D2F1-136C-ABB7DB4CE7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156B0A4C-6904-1B3C-0F69-D7A5A4D1E8BC}"/>
              </a:ext>
            </a:extLst>
          </p:cNvPr>
          <p:cNvSpPr/>
          <p:nvPr/>
        </p:nvSpPr>
        <p:spPr>
          <a:xfrm>
            <a:off x="11692549" y="-3103398"/>
            <a:ext cx="17562161" cy="16493796"/>
          </a:xfrm>
          <a:custGeom>
            <a:avLst/>
            <a:gdLst/>
            <a:ahLst/>
            <a:cxnLst/>
            <a:rect l="l" t="t" r="r" b="b"/>
            <a:pathLst>
              <a:path w="17562161" h="16493796">
                <a:moveTo>
                  <a:pt x="0" y="0"/>
                </a:moveTo>
                <a:lnTo>
                  <a:pt x="17562161" y="0"/>
                </a:lnTo>
                <a:lnTo>
                  <a:pt x="17562161" y="16493796"/>
                </a:lnTo>
                <a:lnTo>
                  <a:pt x="0" y="164937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B1F6D52C-0E07-552D-4F25-4AED98859A61}"/>
              </a:ext>
            </a:extLst>
          </p:cNvPr>
          <p:cNvSpPr/>
          <p:nvPr/>
        </p:nvSpPr>
        <p:spPr>
          <a:xfrm>
            <a:off x="-6901123" y="-6281365"/>
            <a:ext cx="17562161" cy="16493796"/>
          </a:xfrm>
          <a:custGeom>
            <a:avLst/>
            <a:gdLst/>
            <a:ahLst/>
            <a:cxnLst/>
            <a:rect l="l" t="t" r="r" b="b"/>
            <a:pathLst>
              <a:path w="17562161" h="16493796">
                <a:moveTo>
                  <a:pt x="0" y="0"/>
                </a:moveTo>
                <a:lnTo>
                  <a:pt x="17562160" y="0"/>
                </a:lnTo>
                <a:lnTo>
                  <a:pt x="17562160" y="16493797"/>
                </a:lnTo>
                <a:lnTo>
                  <a:pt x="0" y="1649379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592498CF-FB9D-4C88-DB6D-B5841052742B}"/>
              </a:ext>
            </a:extLst>
          </p:cNvPr>
          <p:cNvSpPr txBox="1"/>
          <p:nvPr/>
        </p:nvSpPr>
        <p:spPr>
          <a:xfrm>
            <a:off x="3712371" y="736809"/>
            <a:ext cx="10863257" cy="1228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600"/>
              </a:lnSpc>
              <a:spcBef>
                <a:spcPct val="0"/>
              </a:spcBef>
            </a:pPr>
            <a:r>
              <a:rPr lang="en-US" sz="8000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Introduction</a:t>
            </a: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D8879C4F-3C86-FF49-C721-AAB73DA0FEE1}"/>
              </a:ext>
            </a:extLst>
          </p:cNvPr>
          <p:cNvSpPr txBox="1"/>
          <p:nvPr/>
        </p:nvSpPr>
        <p:spPr>
          <a:xfrm>
            <a:off x="1494075" y="2035296"/>
            <a:ext cx="15299850" cy="6038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99"/>
              </a:lnSpc>
            </a:pPr>
            <a:r>
              <a:rPr lang="en-US" sz="3399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Dark matter direct detection 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CEFB5DEE-D4F9-0380-FFED-CD7B763FD1B6}"/>
              </a:ext>
            </a:extLst>
          </p:cNvPr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4</a:t>
            </a:r>
          </a:p>
        </p:txBody>
      </p:sp>
      <p:grpSp>
        <p:nvGrpSpPr>
          <p:cNvPr id="7" name="Group 7">
            <a:extLst>
              <a:ext uri="{FF2B5EF4-FFF2-40B4-BE49-F238E27FC236}">
                <a16:creationId xmlns:a16="http://schemas.microsoft.com/office/drawing/2014/main" id="{CCDD33C0-87BB-1099-508F-246B18A076B1}"/>
              </a:ext>
            </a:extLst>
          </p:cNvPr>
          <p:cNvGrpSpPr/>
          <p:nvPr/>
        </p:nvGrpSpPr>
        <p:grpSpPr>
          <a:xfrm>
            <a:off x="6588111" y="3510769"/>
            <a:ext cx="5004059" cy="4378552"/>
            <a:chOff x="0" y="0"/>
            <a:chExt cx="812800" cy="711200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7A179477-5812-30B1-CB5D-E34F30A93A87}"/>
                </a:ext>
              </a:extLst>
            </p:cNvPr>
            <p:cNvSpPr/>
            <p:nvPr/>
          </p:nvSpPr>
          <p:spPr>
            <a:xfrm>
              <a:off x="26178" y="38607"/>
              <a:ext cx="760443" cy="672593"/>
            </a:xfrm>
            <a:custGeom>
              <a:avLst/>
              <a:gdLst/>
              <a:ahLst/>
              <a:cxnLst/>
              <a:rect l="l" t="t" r="r" b="b"/>
              <a:pathLst>
                <a:path w="760443" h="672593">
                  <a:moveTo>
                    <a:pt x="413228" y="19154"/>
                  </a:moveTo>
                  <a:lnTo>
                    <a:pt x="753616" y="614832"/>
                  </a:lnTo>
                  <a:cubicBezTo>
                    <a:pt x="760444" y="626781"/>
                    <a:pt x="760395" y="641461"/>
                    <a:pt x="753487" y="653364"/>
                  </a:cubicBezTo>
                  <a:cubicBezTo>
                    <a:pt x="746579" y="665267"/>
                    <a:pt x="733858" y="672593"/>
                    <a:pt x="720095" y="672593"/>
                  </a:cubicBezTo>
                  <a:lnTo>
                    <a:pt x="40349" y="672593"/>
                  </a:lnTo>
                  <a:cubicBezTo>
                    <a:pt x="26586" y="672593"/>
                    <a:pt x="13865" y="665267"/>
                    <a:pt x="6957" y="653364"/>
                  </a:cubicBezTo>
                  <a:cubicBezTo>
                    <a:pt x="49" y="641461"/>
                    <a:pt x="0" y="626781"/>
                    <a:pt x="6828" y="614832"/>
                  </a:cubicBezTo>
                  <a:lnTo>
                    <a:pt x="347216" y="19154"/>
                  </a:lnTo>
                  <a:cubicBezTo>
                    <a:pt x="353984" y="7310"/>
                    <a:pt x="366580" y="0"/>
                    <a:pt x="380222" y="0"/>
                  </a:cubicBezTo>
                  <a:cubicBezTo>
                    <a:pt x="393864" y="0"/>
                    <a:pt x="406460" y="7310"/>
                    <a:pt x="413228" y="19154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42900" cap="rnd">
              <a:gradFill>
                <a:gsLst>
                  <a:gs pos="0">
                    <a:srgbClr val="9865FF">
                      <a:alpha val="100000"/>
                    </a:srgbClr>
                  </a:gs>
                  <a:gs pos="100000">
                    <a:srgbClr val="FFAD4D">
                      <a:alpha val="100000"/>
                    </a:srgbClr>
                  </a:gs>
                </a:gsLst>
                <a:lin ang="0"/>
              </a:gradFill>
              <a:prstDash val="solid"/>
              <a:round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C130AB69-83F9-E472-B78B-1A803D099AB4}"/>
                </a:ext>
              </a:extLst>
            </p:cNvPr>
            <p:cNvSpPr txBox="1"/>
            <p:nvPr/>
          </p:nvSpPr>
          <p:spPr>
            <a:xfrm>
              <a:off x="127000" y="320675"/>
              <a:ext cx="558800" cy="3397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00"/>
                </a:lnSpc>
              </a:pPr>
              <a:endParaRPr/>
            </a:p>
          </p:txBody>
        </p:sp>
      </p:grpSp>
      <p:grpSp>
        <p:nvGrpSpPr>
          <p:cNvPr id="16" name="Group 16">
            <a:extLst>
              <a:ext uri="{FF2B5EF4-FFF2-40B4-BE49-F238E27FC236}">
                <a16:creationId xmlns:a16="http://schemas.microsoft.com/office/drawing/2014/main" id="{7E677209-B265-ED21-D2E0-4F7208F7FD5E}"/>
              </a:ext>
            </a:extLst>
          </p:cNvPr>
          <p:cNvGrpSpPr/>
          <p:nvPr/>
        </p:nvGrpSpPr>
        <p:grpSpPr>
          <a:xfrm>
            <a:off x="7325911" y="3510769"/>
            <a:ext cx="3528461" cy="661066"/>
            <a:chOff x="0" y="0"/>
            <a:chExt cx="929306" cy="174108"/>
          </a:xfrm>
        </p:grpSpPr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F1AEDB79-5175-576E-EDE7-22AD8C1838CF}"/>
                </a:ext>
              </a:extLst>
            </p:cNvPr>
            <p:cNvSpPr/>
            <p:nvPr/>
          </p:nvSpPr>
          <p:spPr>
            <a:xfrm>
              <a:off x="0" y="0"/>
              <a:ext cx="929306" cy="174108"/>
            </a:xfrm>
            <a:custGeom>
              <a:avLst/>
              <a:gdLst/>
              <a:ahLst/>
              <a:cxnLst/>
              <a:rect l="l" t="t" r="r" b="b"/>
              <a:pathLst>
                <a:path w="929306" h="174108">
                  <a:moveTo>
                    <a:pt x="0" y="0"/>
                  </a:moveTo>
                  <a:lnTo>
                    <a:pt x="929306" y="0"/>
                  </a:lnTo>
                  <a:lnTo>
                    <a:pt x="929306" y="174108"/>
                  </a:lnTo>
                  <a:lnTo>
                    <a:pt x="0" y="174108"/>
                  </a:lnTo>
                  <a:close/>
                </a:path>
              </a:pathLst>
            </a:custGeom>
            <a:solidFill>
              <a:srgbClr val="FDF2F2"/>
            </a:solidFill>
          </p:spPr>
          <p:txBody>
            <a:bodyPr/>
            <a:lstStyle/>
            <a:p>
              <a:endParaRPr lang="en-CH"/>
            </a:p>
          </p:txBody>
        </p:sp>
        <p:sp>
          <p:nvSpPr>
            <p:cNvPr id="18" name="TextBox 18">
              <a:extLst>
                <a:ext uri="{FF2B5EF4-FFF2-40B4-BE49-F238E27FC236}">
                  <a16:creationId xmlns:a16="http://schemas.microsoft.com/office/drawing/2014/main" id="{B8504360-77C6-EB99-7AA7-80337DD78CBF}"/>
                </a:ext>
              </a:extLst>
            </p:cNvPr>
            <p:cNvSpPr txBox="1"/>
            <p:nvPr/>
          </p:nvSpPr>
          <p:spPr>
            <a:xfrm>
              <a:off x="0" y="-9525"/>
              <a:ext cx="929306" cy="183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00"/>
                </a:lnSpc>
              </a:pPr>
              <a:r>
                <a:rPr lang="en-US" sz="3000" b="1" spc="150">
                  <a:solidFill>
                    <a:srgbClr val="B244A2"/>
                  </a:solidFill>
                  <a:latin typeface="TT Drugs Bold"/>
                  <a:ea typeface="TT Drugs Bold"/>
                  <a:cs typeface="TT Drugs Bold"/>
                  <a:sym typeface="TT Drugs Bold"/>
                </a:rPr>
                <a:t>PHONONS/HEAT</a:t>
              </a:r>
            </a:p>
          </p:txBody>
        </p:sp>
      </p:grpSp>
      <p:sp>
        <p:nvSpPr>
          <p:cNvPr id="19" name="TextBox 19">
            <a:extLst>
              <a:ext uri="{FF2B5EF4-FFF2-40B4-BE49-F238E27FC236}">
                <a16:creationId xmlns:a16="http://schemas.microsoft.com/office/drawing/2014/main" id="{1AD2EEBD-D2B7-4EF5-6FC9-728ECC399DDB}"/>
              </a:ext>
            </a:extLst>
          </p:cNvPr>
          <p:cNvSpPr txBox="1"/>
          <p:nvPr/>
        </p:nvSpPr>
        <p:spPr>
          <a:xfrm>
            <a:off x="7102179" y="8164225"/>
            <a:ext cx="4219886" cy="789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21"/>
              </a:lnSpc>
              <a:spcBef>
                <a:spcPct val="0"/>
              </a:spcBef>
            </a:pPr>
            <a:r>
              <a:rPr lang="en-US" sz="2301" dirty="0">
                <a:solidFill>
                  <a:srgbClr val="B244A2"/>
                </a:solidFill>
                <a:latin typeface="TT Drugs"/>
                <a:ea typeface="TT Drugs"/>
                <a:cs typeface="TT Drugs"/>
                <a:sym typeface="TT Drugs"/>
              </a:rPr>
              <a:t>Liquid noble-gas dual-phase time projection chambers</a:t>
            </a:r>
          </a:p>
        </p:txBody>
      </p:sp>
      <p:sp>
        <p:nvSpPr>
          <p:cNvPr id="20" name="TextBox 20">
            <a:extLst>
              <a:ext uri="{FF2B5EF4-FFF2-40B4-BE49-F238E27FC236}">
                <a16:creationId xmlns:a16="http://schemas.microsoft.com/office/drawing/2014/main" id="{39B92C19-EDE4-16F6-99F5-57F14223CA5F}"/>
              </a:ext>
            </a:extLst>
          </p:cNvPr>
          <p:cNvSpPr txBox="1"/>
          <p:nvPr/>
        </p:nvSpPr>
        <p:spPr>
          <a:xfrm>
            <a:off x="10661037" y="5343190"/>
            <a:ext cx="3196561" cy="789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21"/>
              </a:lnSpc>
              <a:spcBef>
                <a:spcPct val="0"/>
              </a:spcBef>
            </a:pPr>
            <a:r>
              <a:rPr lang="en-US" sz="2301">
                <a:solidFill>
                  <a:srgbClr val="B244A2"/>
                </a:solidFill>
                <a:latin typeface="TT Drugs"/>
                <a:ea typeface="TT Drugs"/>
                <a:cs typeface="TT Drugs"/>
                <a:sym typeface="TT Drugs"/>
              </a:rPr>
              <a:t>Scintillating cryogenic bolometers</a:t>
            </a:r>
          </a:p>
        </p:txBody>
      </p:sp>
      <p:sp>
        <p:nvSpPr>
          <p:cNvPr id="21" name="TextBox 21">
            <a:extLst>
              <a:ext uri="{FF2B5EF4-FFF2-40B4-BE49-F238E27FC236}">
                <a16:creationId xmlns:a16="http://schemas.microsoft.com/office/drawing/2014/main" id="{3E0483A0-63C1-2258-196B-FA9EB726956C}"/>
              </a:ext>
            </a:extLst>
          </p:cNvPr>
          <p:cNvSpPr txBox="1"/>
          <p:nvPr/>
        </p:nvSpPr>
        <p:spPr>
          <a:xfrm>
            <a:off x="4343400" y="5343190"/>
            <a:ext cx="3196561" cy="789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21"/>
              </a:lnSpc>
              <a:spcBef>
                <a:spcPct val="0"/>
              </a:spcBef>
            </a:pPr>
            <a:r>
              <a:rPr lang="en-US" sz="2301" dirty="0">
                <a:solidFill>
                  <a:srgbClr val="B244A2"/>
                </a:solidFill>
                <a:latin typeface="TT Drugs"/>
                <a:ea typeface="TT Drugs"/>
                <a:cs typeface="TT Drugs"/>
                <a:sym typeface="TT Drugs"/>
              </a:rPr>
              <a:t>Cryogenic bolometers with charge readout</a:t>
            </a:r>
          </a:p>
        </p:txBody>
      </p:sp>
      <p:sp>
        <p:nvSpPr>
          <p:cNvPr id="22" name="AutoShape 22">
            <a:extLst>
              <a:ext uri="{FF2B5EF4-FFF2-40B4-BE49-F238E27FC236}">
                <a16:creationId xmlns:a16="http://schemas.microsoft.com/office/drawing/2014/main" id="{B314A894-5DD1-1D3D-1A55-963D48C25B96}"/>
              </a:ext>
            </a:extLst>
          </p:cNvPr>
          <p:cNvSpPr/>
          <p:nvPr/>
        </p:nvSpPr>
        <p:spPr>
          <a:xfrm flipH="1">
            <a:off x="11461701" y="3920832"/>
            <a:ext cx="1748216" cy="1087306"/>
          </a:xfrm>
          <a:prstGeom prst="line">
            <a:avLst/>
          </a:prstGeom>
          <a:ln w="66675" cap="flat">
            <a:solidFill>
              <a:srgbClr val="45608E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CH"/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id="{0633DBA5-3D4F-27E5-1AD5-9DCD4D931A7C}"/>
              </a:ext>
            </a:extLst>
          </p:cNvPr>
          <p:cNvSpPr txBox="1"/>
          <p:nvPr/>
        </p:nvSpPr>
        <p:spPr>
          <a:xfrm>
            <a:off x="13258800" y="3467100"/>
            <a:ext cx="2312773" cy="6038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99"/>
              </a:lnSpc>
            </a:pPr>
            <a:r>
              <a:rPr lang="en-US" sz="3399" b="1" dirty="0">
                <a:solidFill>
                  <a:srgbClr val="45608E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TESSERACT </a:t>
            </a:r>
          </a:p>
        </p:txBody>
      </p:sp>
      <p:sp>
        <p:nvSpPr>
          <p:cNvPr id="24" name="AutoShape 24">
            <a:extLst>
              <a:ext uri="{FF2B5EF4-FFF2-40B4-BE49-F238E27FC236}">
                <a16:creationId xmlns:a16="http://schemas.microsoft.com/office/drawing/2014/main" id="{DFFFB0B3-C08F-6499-009F-F9F95F8C523E}"/>
              </a:ext>
            </a:extLst>
          </p:cNvPr>
          <p:cNvSpPr/>
          <p:nvPr/>
        </p:nvSpPr>
        <p:spPr>
          <a:xfrm flipV="1">
            <a:off x="6400800" y="8934977"/>
            <a:ext cx="925763" cy="780523"/>
          </a:xfrm>
          <a:prstGeom prst="line">
            <a:avLst/>
          </a:prstGeom>
          <a:ln w="66675" cap="flat">
            <a:solidFill>
              <a:srgbClr val="45608E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CH"/>
          </a:p>
        </p:txBody>
      </p:sp>
      <p:sp>
        <p:nvSpPr>
          <p:cNvPr id="25" name="TextBox 25">
            <a:extLst>
              <a:ext uri="{FF2B5EF4-FFF2-40B4-BE49-F238E27FC236}">
                <a16:creationId xmlns:a16="http://schemas.microsoft.com/office/drawing/2014/main" id="{44952667-C84C-1B53-E255-78A6DB27CEA2}"/>
              </a:ext>
            </a:extLst>
          </p:cNvPr>
          <p:cNvSpPr txBox="1"/>
          <p:nvPr/>
        </p:nvSpPr>
        <p:spPr>
          <a:xfrm>
            <a:off x="3733800" y="9210357"/>
            <a:ext cx="2655124" cy="6038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99"/>
              </a:lnSpc>
            </a:pPr>
            <a:r>
              <a:rPr lang="en-US" sz="3399" b="1" dirty="0">
                <a:solidFill>
                  <a:srgbClr val="45608E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LZ/XENONnT</a:t>
            </a:r>
          </a:p>
        </p:txBody>
      </p:sp>
      <p:grpSp>
        <p:nvGrpSpPr>
          <p:cNvPr id="26" name="Group 10">
            <a:extLst>
              <a:ext uri="{FF2B5EF4-FFF2-40B4-BE49-F238E27FC236}">
                <a16:creationId xmlns:a16="http://schemas.microsoft.com/office/drawing/2014/main" id="{CA3B3721-3747-A744-E435-63E6E66D4ED7}"/>
              </a:ext>
            </a:extLst>
          </p:cNvPr>
          <p:cNvGrpSpPr/>
          <p:nvPr/>
        </p:nvGrpSpPr>
        <p:grpSpPr>
          <a:xfrm>
            <a:off x="5588687" y="7360883"/>
            <a:ext cx="1951274" cy="715041"/>
            <a:chOff x="-26271" y="-9525"/>
            <a:chExt cx="513916" cy="188324"/>
          </a:xfrm>
        </p:grpSpPr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ABF7370F-5CA8-DCE2-E47F-5F15EA1D40BC}"/>
                </a:ext>
              </a:extLst>
            </p:cNvPr>
            <p:cNvSpPr/>
            <p:nvPr/>
          </p:nvSpPr>
          <p:spPr>
            <a:xfrm>
              <a:off x="0" y="0"/>
              <a:ext cx="487645" cy="178799"/>
            </a:xfrm>
            <a:custGeom>
              <a:avLst/>
              <a:gdLst/>
              <a:ahLst/>
              <a:cxnLst/>
              <a:rect l="l" t="t" r="r" b="b"/>
              <a:pathLst>
                <a:path w="487645" h="178799">
                  <a:moveTo>
                    <a:pt x="0" y="0"/>
                  </a:moveTo>
                  <a:lnTo>
                    <a:pt x="487645" y="0"/>
                  </a:lnTo>
                  <a:lnTo>
                    <a:pt x="487645" y="178799"/>
                  </a:lnTo>
                  <a:lnTo>
                    <a:pt x="0" y="178799"/>
                  </a:lnTo>
                  <a:close/>
                </a:path>
              </a:pathLst>
            </a:custGeom>
            <a:solidFill>
              <a:srgbClr val="FDF2F2"/>
            </a:solidFill>
          </p:spPr>
          <p:txBody>
            <a:bodyPr/>
            <a:lstStyle/>
            <a:p>
              <a:endParaRPr lang="en-CH"/>
            </a:p>
          </p:txBody>
        </p:sp>
        <p:sp>
          <p:nvSpPr>
            <p:cNvPr id="28" name="TextBox 12">
              <a:extLst>
                <a:ext uri="{FF2B5EF4-FFF2-40B4-BE49-F238E27FC236}">
                  <a16:creationId xmlns:a16="http://schemas.microsoft.com/office/drawing/2014/main" id="{77692110-2E22-FB9F-EFBB-63BCCC61C7F7}"/>
                </a:ext>
              </a:extLst>
            </p:cNvPr>
            <p:cNvSpPr txBox="1"/>
            <p:nvPr/>
          </p:nvSpPr>
          <p:spPr>
            <a:xfrm>
              <a:off x="-26271" y="-9525"/>
              <a:ext cx="513916" cy="1883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00"/>
                </a:lnSpc>
              </a:pPr>
              <a:r>
                <a:rPr lang="en-US" sz="3000" b="1" spc="150" dirty="0">
                  <a:solidFill>
                    <a:srgbClr val="B244A2"/>
                  </a:solidFill>
                  <a:latin typeface="TT Drugs Bold"/>
                  <a:ea typeface="TT Drugs Bold"/>
                  <a:cs typeface="TT Drugs Bold"/>
                  <a:sym typeface="TT Drugs Bold"/>
                </a:rPr>
                <a:t>CHARGE</a:t>
              </a:r>
            </a:p>
          </p:txBody>
        </p:sp>
      </p:grpSp>
      <p:grpSp>
        <p:nvGrpSpPr>
          <p:cNvPr id="29" name="Group 13">
            <a:extLst>
              <a:ext uri="{FF2B5EF4-FFF2-40B4-BE49-F238E27FC236}">
                <a16:creationId xmlns:a16="http://schemas.microsoft.com/office/drawing/2014/main" id="{9779C3B5-2346-D47A-18CB-87CF5BA65365}"/>
              </a:ext>
            </a:extLst>
          </p:cNvPr>
          <p:cNvGrpSpPr/>
          <p:nvPr/>
        </p:nvGrpSpPr>
        <p:grpSpPr>
          <a:xfrm>
            <a:off x="10777462" y="7397048"/>
            <a:ext cx="1420652" cy="678876"/>
            <a:chOff x="0" y="0"/>
            <a:chExt cx="374163" cy="178799"/>
          </a:xfrm>
        </p:grpSpPr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02711582-0641-1867-C82E-790C75BC6618}"/>
                </a:ext>
              </a:extLst>
            </p:cNvPr>
            <p:cNvSpPr/>
            <p:nvPr/>
          </p:nvSpPr>
          <p:spPr>
            <a:xfrm>
              <a:off x="0" y="0"/>
              <a:ext cx="374163" cy="178799"/>
            </a:xfrm>
            <a:custGeom>
              <a:avLst/>
              <a:gdLst/>
              <a:ahLst/>
              <a:cxnLst/>
              <a:rect l="l" t="t" r="r" b="b"/>
              <a:pathLst>
                <a:path w="374163" h="178799">
                  <a:moveTo>
                    <a:pt x="0" y="0"/>
                  </a:moveTo>
                  <a:lnTo>
                    <a:pt x="374163" y="0"/>
                  </a:lnTo>
                  <a:lnTo>
                    <a:pt x="374163" y="178799"/>
                  </a:lnTo>
                  <a:lnTo>
                    <a:pt x="0" y="178799"/>
                  </a:lnTo>
                  <a:close/>
                </a:path>
              </a:pathLst>
            </a:custGeom>
            <a:solidFill>
              <a:srgbClr val="FDF2F2"/>
            </a:solidFill>
          </p:spPr>
          <p:txBody>
            <a:bodyPr/>
            <a:lstStyle/>
            <a:p>
              <a:endParaRPr lang="en-CH"/>
            </a:p>
          </p:txBody>
        </p:sp>
        <p:sp>
          <p:nvSpPr>
            <p:cNvPr id="31" name="TextBox 15">
              <a:extLst>
                <a:ext uri="{FF2B5EF4-FFF2-40B4-BE49-F238E27FC236}">
                  <a16:creationId xmlns:a16="http://schemas.microsoft.com/office/drawing/2014/main" id="{3168B5F4-E6C5-13B5-E410-C7C86B9F18B2}"/>
                </a:ext>
              </a:extLst>
            </p:cNvPr>
            <p:cNvSpPr txBox="1"/>
            <p:nvPr/>
          </p:nvSpPr>
          <p:spPr>
            <a:xfrm>
              <a:off x="0" y="-9525"/>
              <a:ext cx="374163" cy="1883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00"/>
                </a:lnSpc>
              </a:pPr>
              <a:r>
                <a:rPr lang="en-US" sz="3000" b="1" spc="150" dirty="0">
                  <a:solidFill>
                    <a:srgbClr val="B244A2"/>
                  </a:solidFill>
                  <a:latin typeface="TT Drugs Bold"/>
                  <a:ea typeface="TT Drugs Bold"/>
                  <a:cs typeface="TT Drugs Bold"/>
                  <a:sym typeface="TT Drugs Bold"/>
                </a:rPr>
                <a:t>LIGHT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05036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5409EA6-04B2-7AC3-FD34-4C41CD620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D87865A2-398A-111D-D923-F31325BA3A74}"/>
              </a:ext>
            </a:extLst>
          </p:cNvPr>
          <p:cNvSpPr/>
          <p:nvPr/>
        </p:nvSpPr>
        <p:spPr>
          <a:xfrm>
            <a:off x="-5820043" y="857790"/>
            <a:ext cx="15883408" cy="14989966"/>
          </a:xfrm>
          <a:custGeom>
            <a:avLst/>
            <a:gdLst/>
            <a:ahLst/>
            <a:cxnLst/>
            <a:rect l="l" t="t" r="r" b="b"/>
            <a:pathLst>
              <a:path w="15883408" h="14989966">
                <a:moveTo>
                  <a:pt x="0" y="0"/>
                </a:moveTo>
                <a:lnTo>
                  <a:pt x="15883408" y="0"/>
                </a:lnTo>
                <a:lnTo>
                  <a:pt x="15883408" y="14989967"/>
                </a:lnTo>
                <a:lnTo>
                  <a:pt x="0" y="149899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 dirty="0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C8C6CE41-59B0-7718-C7D7-850856A0A73A}"/>
              </a:ext>
            </a:extLst>
          </p:cNvPr>
          <p:cNvSpPr/>
          <p:nvPr/>
        </p:nvSpPr>
        <p:spPr>
          <a:xfrm>
            <a:off x="-2302239" y="-1223245"/>
            <a:ext cx="6366745" cy="6366745"/>
          </a:xfrm>
          <a:custGeom>
            <a:avLst/>
            <a:gdLst/>
            <a:ahLst/>
            <a:cxnLst/>
            <a:rect l="l" t="t" r="r" b="b"/>
            <a:pathLst>
              <a:path w="6366745" h="6366745">
                <a:moveTo>
                  <a:pt x="0" y="0"/>
                </a:moveTo>
                <a:lnTo>
                  <a:pt x="6366745" y="0"/>
                </a:lnTo>
                <a:lnTo>
                  <a:pt x="6366745" y="6366745"/>
                </a:lnTo>
                <a:lnTo>
                  <a:pt x="0" y="636674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2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E584D689-2145-3482-96D0-B958BD42D9E7}"/>
              </a:ext>
            </a:extLst>
          </p:cNvPr>
          <p:cNvSpPr/>
          <p:nvPr/>
        </p:nvSpPr>
        <p:spPr>
          <a:xfrm>
            <a:off x="13048108" y="3287243"/>
            <a:ext cx="12113698" cy="11376781"/>
          </a:xfrm>
          <a:custGeom>
            <a:avLst/>
            <a:gdLst/>
            <a:ahLst/>
            <a:cxnLst/>
            <a:rect l="l" t="t" r="r" b="b"/>
            <a:pathLst>
              <a:path w="12113698" h="11376781">
                <a:moveTo>
                  <a:pt x="0" y="0"/>
                </a:moveTo>
                <a:lnTo>
                  <a:pt x="12113698" y="0"/>
                </a:lnTo>
                <a:lnTo>
                  <a:pt x="12113698" y="11376782"/>
                </a:lnTo>
                <a:lnTo>
                  <a:pt x="0" y="1137678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5FA543AB-59BB-1243-0980-5E867FAE2445}"/>
              </a:ext>
            </a:extLst>
          </p:cNvPr>
          <p:cNvSpPr txBox="1"/>
          <p:nvPr/>
        </p:nvSpPr>
        <p:spPr>
          <a:xfrm>
            <a:off x="1173956" y="643750"/>
            <a:ext cx="16230600" cy="8937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6686"/>
              </a:lnSpc>
            </a:pPr>
            <a:r>
              <a:rPr lang="en-US" sz="6686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TESSERACT Experiment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7313C093-DB9A-CA04-BA0A-C2D2A4300B25}"/>
              </a:ext>
            </a:extLst>
          </p:cNvPr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5</a:t>
            </a:r>
          </a:p>
        </p:txBody>
      </p:sp>
      <p:grpSp>
        <p:nvGrpSpPr>
          <p:cNvPr id="8" name="Group 8">
            <a:extLst>
              <a:ext uri="{FF2B5EF4-FFF2-40B4-BE49-F238E27FC236}">
                <a16:creationId xmlns:a16="http://schemas.microsoft.com/office/drawing/2014/main" id="{29C263C4-74F5-B328-37D2-1D043911D318}"/>
              </a:ext>
            </a:extLst>
          </p:cNvPr>
          <p:cNvGrpSpPr/>
          <p:nvPr/>
        </p:nvGrpSpPr>
        <p:grpSpPr>
          <a:xfrm>
            <a:off x="9144000" y="2043894"/>
            <a:ext cx="7367538" cy="2125403"/>
            <a:chOff x="0" y="0"/>
            <a:chExt cx="9823383" cy="2833871"/>
          </a:xfrm>
        </p:grpSpPr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71CEF46F-88FE-3C4E-E9B3-8193FADB822B}"/>
                </a:ext>
              </a:extLst>
            </p:cNvPr>
            <p:cNvSpPr txBox="1"/>
            <p:nvPr/>
          </p:nvSpPr>
          <p:spPr>
            <a:xfrm>
              <a:off x="0" y="792346"/>
              <a:ext cx="9823383" cy="2041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Cools down to </a:t>
              </a:r>
              <a:r>
                <a:rPr lang="en-US" sz="2500" b="1" spc="12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mK temperatures</a:t>
              </a:r>
            </a:p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Experimental Cell : 3 different targets</a:t>
              </a:r>
            </a:p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TES (Transition Edge Sensor) on top of the cell</a:t>
              </a:r>
            </a:p>
          </p:txBody>
        </p:sp>
        <p:sp>
          <p:nvSpPr>
            <p:cNvPr id="10" name="TextBox 10">
              <a:extLst>
                <a:ext uri="{FF2B5EF4-FFF2-40B4-BE49-F238E27FC236}">
                  <a16:creationId xmlns:a16="http://schemas.microsoft.com/office/drawing/2014/main" id="{D1D68823-FDD5-6793-0165-784610F319F3}"/>
                </a:ext>
              </a:extLst>
            </p:cNvPr>
            <p:cNvSpPr txBox="1"/>
            <p:nvPr/>
          </p:nvSpPr>
          <p:spPr>
            <a:xfrm>
              <a:off x="0" y="0"/>
              <a:ext cx="9823383" cy="5461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0"/>
                </a:lnSpc>
              </a:pPr>
              <a:r>
                <a:rPr lang="en-US" sz="2700" b="1" spc="13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Dilution Fridge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7B524FA4-FAE1-51EB-4A51-6B45905F6A8C}"/>
              </a:ext>
            </a:extLst>
          </p:cNvPr>
          <p:cNvGrpSpPr/>
          <p:nvPr/>
        </p:nvGrpSpPr>
        <p:grpSpPr>
          <a:xfrm>
            <a:off x="1067933" y="615358"/>
            <a:ext cx="5980097" cy="6561397"/>
            <a:chOff x="2570436" y="2302090"/>
            <a:chExt cx="6091330" cy="7089741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3DAF9C79-652E-8728-951C-5C7AD9D36807}"/>
                </a:ext>
              </a:extLst>
            </p:cNvPr>
            <p:cNvGrpSpPr/>
            <p:nvPr/>
          </p:nvGrpSpPr>
          <p:grpSpPr>
            <a:xfrm>
              <a:off x="5093477" y="2302090"/>
              <a:ext cx="1290818" cy="558253"/>
              <a:chOff x="5745112" y="4755444"/>
              <a:chExt cx="1290818" cy="500497"/>
            </a:xfrm>
          </p:grpSpPr>
          <p:sp>
            <p:nvSpPr>
              <p:cNvPr id="174" name="Rounded Rectangle 173">
                <a:extLst>
                  <a:ext uri="{FF2B5EF4-FFF2-40B4-BE49-F238E27FC236}">
                    <a16:creationId xmlns:a16="http://schemas.microsoft.com/office/drawing/2014/main" id="{3D8AAB13-ED66-2350-81DC-14BEFD4C0118}"/>
                  </a:ext>
                </a:extLst>
              </p:cNvPr>
              <p:cNvSpPr/>
              <p:nvPr/>
            </p:nvSpPr>
            <p:spPr>
              <a:xfrm>
                <a:off x="5745112" y="4755444"/>
                <a:ext cx="1290818" cy="500497"/>
              </a:xfrm>
              <a:prstGeom prst="roundRect">
                <a:avLst/>
              </a:prstGeom>
              <a:solidFill>
                <a:srgbClr val="7A4AA9">
                  <a:lumMod val="40000"/>
                  <a:lumOff val="60000"/>
                </a:srgbClr>
              </a:solidFill>
              <a:ln w="12700" cap="flat" cmpd="sng" algn="ctr">
                <a:solidFill>
                  <a:srgbClr val="7A4AA9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509CD150-0A2C-6077-B108-38A238844527}"/>
                  </a:ext>
                </a:extLst>
              </p:cNvPr>
              <p:cNvSpPr txBox="1"/>
              <p:nvPr/>
            </p:nvSpPr>
            <p:spPr>
              <a:xfrm>
                <a:off x="5768057" y="4819678"/>
                <a:ext cx="12488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A4AA9">
                        <a:lumMod val="75000"/>
                      </a:srgbClr>
                    </a:solidFill>
                    <a:effectLst/>
                    <a:uLnTx/>
                    <a:uFillTx/>
                  </a:rPr>
                  <a:t>Electronics</a:t>
                </a:r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089D6F14-9281-4813-788F-ADD15B6AAF44}"/>
                </a:ext>
              </a:extLst>
            </p:cNvPr>
            <p:cNvGrpSpPr/>
            <p:nvPr/>
          </p:nvGrpSpPr>
          <p:grpSpPr>
            <a:xfrm>
              <a:off x="2570436" y="2860343"/>
              <a:ext cx="6091330" cy="6531488"/>
              <a:chOff x="2570436" y="2860343"/>
              <a:chExt cx="6091330" cy="6531488"/>
            </a:xfrm>
          </p:grpSpPr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2A06AF02-A6AA-5F7D-6D2E-319BCAAECD00}"/>
                  </a:ext>
                </a:extLst>
              </p:cNvPr>
              <p:cNvSpPr/>
              <p:nvPr/>
            </p:nvSpPr>
            <p:spPr>
              <a:xfrm>
                <a:off x="2643190" y="3988559"/>
                <a:ext cx="6018576" cy="5403272"/>
              </a:xfrm>
              <a:prstGeom prst="rect">
                <a:avLst/>
              </a:prstGeom>
              <a:solidFill>
                <a:srgbClr val="407CD5">
                  <a:lumMod val="40000"/>
                  <a:lumOff val="60000"/>
                </a:srgbClr>
              </a:solidFill>
              <a:ln w="12700" cap="flat" cmpd="sng" algn="ctr">
                <a:solidFill>
                  <a:srgbClr val="0048A9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7" name="Rounded Rectangle 126">
                <a:extLst>
                  <a:ext uri="{FF2B5EF4-FFF2-40B4-BE49-F238E27FC236}">
                    <a16:creationId xmlns:a16="http://schemas.microsoft.com/office/drawing/2014/main" id="{A1345A63-0E40-2AD5-4D03-1C2EFBD4EB07}"/>
                  </a:ext>
                </a:extLst>
              </p:cNvPr>
              <p:cNvSpPr/>
              <p:nvPr/>
            </p:nvSpPr>
            <p:spPr>
              <a:xfrm>
                <a:off x="3065754" y="4520022"/>
                <a:ext cx="4747422" cy="4340347"/>
              </a:xfrm>
              <a:prstGeom prst="roundRect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8" name="Rounded Rectangle 127">
                <a:extLst>
                  <a:ext uri="{FF2B5EF4-FFF2-40B4-BE49-F238E27FC236}">
                    <a16:creationId xmlns:a16="http://schemas.microsoft.com/office/drawing/2014/main" id="{3C75270F-5E0B-6110-E3B4-E5B59CC6D0A0}"/>
                  </a:ext>
                </a:extLst>
              </p:cNvPr>
              <p:cNvSpPr/>
              <p:nvPr/>
            </p:nvSpPr>
            <p:spPr>
              <a:xfrm>
                <a:off x="3065754" y="5889839"/>
                <a:ext cx="4749461" cy="2970529"/>
              </a:xfrm>
              <a:prstGeom prst="roundRect">
                <a:avLst/>
              </a:prstGeom>
              <a:solidFill>
                <a:srgbClr val="FFFFFF">
                  <a:lumMod val="95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 dirty="0">
                  <a:ln>
                    <a:solidFill>
                      <a:srgbClr val="000000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7423101D-F937-8343-FA20-B640EB983B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33601" y="7052723"/>
                <a:ext cx="2605707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407C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F835358D-07BB-ECC3-7F88-A24DCDE0E589}"/>
                  </a:ext>
                </a:extLst>
              </p:cNvPr>
              <p:cNvSpPr txBox="1"/>
              <p:nvPr/>
            </p:nvSpPr>
            <p:spPr>
              <a:xfrm>
                <a:off x="3352908" y="5612941"/>
                <a:ext cx="15553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Magnetic Shield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53523915-B9F9-8987-EA0C-5143136538A8}"/>
                  </a:ext>
                </a:extLst>
              </p:cNvPr>
              <p:cNvSpPr txBox="1"/>
              <p:nvPr/>
            </p:nvSpPr>
            <p:spPr>
              <a:xfrm>
                <a:off x="3552606" y="4247361"/>
                <a:ext cx="140796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Vacuum Can</a:t>
                </a:r>
              </a:p>
            </p:txBody>
          </p: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EB44BC0B-BC96-5A35-7A53-998139E58959}"/>
                  </a:ext>
                </a:extLst>
              </p:cNvPr>
              <p:cNvGrpSpPr/>
              <p:nvPr/>
            </p:nvGrpSpPr>
            <p:grpSpPr>
              <a:xfrm>
                <a:off x="4533601" y="8017091"/>
                <a:ext cx="2410263" cy="618430"/>
                <a:chOff x="3744680" y="10494819"/>
                <a:chExt cx="2410263" cy="618430"/>
              </a:xfrm>
            </p:grpSpPr>
            <p:sp>
              <p:nvSpPr>
                <p:cNvPr id="172" name="Rounded Rectangle 171">
                  <a:extLst>
                    <a:ext uri="{FF2B5EF4-FFF2-40B4-BE49-F238E27FC236}">
                      <a16:creationId xmlns:a16="http://schemas.microsoft.com/office/drawing/2014/main" id="{F93D58E7-37BD-4E29-4836-73CE894D0E7A}"/>
                    </a:ext>
                  </a:extLst>
                </p:cNvPr>
                <p:cNvSpPr/>
                <p:nvPr/>
              </p:nvSpPr>
              <p:spPr>
                <a:xfrm>
                  <a:off x="3852476" y="10494819"/>
                  <a:ext cx="2200018" cy="610584"/>
                </a:xfrm>
                <a:prstGeom prst="roundRect">
                  <a:avLst/>
                </a:prstGeom>
                <a:noFill/>
                <a:ln w="127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3" name="TextBox 172">
                  <a:extLst>
                    <a:ext uri="{FF2B5EF4-FFF2-40B4-BE49-F238E27FC236}">
                      <a16:creationId xmlns:a16="http://schemas.microsoft.com/office/drawing/2014/main" id="{FB033FA5-5C57-6DDB-A15C-19E56404892F}"/>
                    </a:ext>
                  </a:extLst>
                </p:cNvPr>
                <p:cNvSpPr txBox="1"/>
                <p:nvPr/>
              </p:nvSpPr>
              <p:spPr>
                <a:xfrm>
                  <a:off x="3744680" y="10713139"/>
                  <a:ext cx="241026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CH" sz="2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Experimental Cell</a:t>
                  </a:r>
                </a:p>
              </p:txBody>
            </p:sp>
          </p:grpSp>
          <p:grpSp>
            <p:nvGrpSpPr>
              <p:cNvPr id="133" name="Group 132">
                <a:extLst>
                  <a:ext uri="{FF2B5EF4-FFF2-40B4-BE49-F238E27FC236}">
                    <a16:creationId xmlns:a16="http://schemas.microsoft.com/office/drawing/2014/main" id="{36EB60A8-23E4-7541-33DC-BAC6461187F4}"/>
                  </a:ext>
                </a:extLst>
              </p:cNvPr>
              <p:cNvGrpSpPr/>
              <p:nvPr/>
            </p:nvGrpSpPr>
            <p:grpSpPr>
              <a:xfrm>
                <a:off x="4191059" y="3112639"/>
                <a:ext cx="1497761" cy="498139"/>
                <a:chOff x="3665182" y="3382278"/>
                <a:chExt cx="1808019" cy="498139"/>
              </a:xfrm>
              <a:solidFill>
                <a:srgbClr val="0048A9">
                  <a:lumMod val="40000"/>
                  <a:lumOff val="60000"/>
                </a:srgbClr>
              </a:solidFill>
            </p:grpSpPr>
            <p:sp>
              <p:nvSpPr>
                <p:cNvPr id="170" name="Rounded Rectangle 169">
                  <a:extLst>
                    <a:ext uri="{FF2B5EF4-FFF2-40B4-BE49-F238E27FC236}">
                      <a16:creationId xmlns:a16="http://schemas.microsoft.com/office/drawing/2014/main" id="{1F1F9285-9475-0F11-2B8A-8FCA973743B6}"/>
                    </a:ext>
                  </a:extLst>
                </p:cNvPr>
                <p:cNvSpPr/>
                <p:nvPr/>
              </p:nvSpPr>
              <p:spPr>
                <a:xfrm>
                  <a:off x="3665182" y="3382278"/>
                  <a:ext cx="1808019" cy="498139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rgbClr val="407CD5">
                      <a:lumMod val="20000"/>
                      <a:lumOff val="8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07CD5">
                        <a:lumMod val="40000"/>
                        <a:lumOff val="6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1" name="TextBox 170">
                  <a:extLst>
                    <a:ext uri="{FF2B5EF4-FFF2-40B4-BE49-F238E27FC236}">
                      <a16:creationId xmlns:a16="http://schemas.microsoft.com/office/drawing/2014/main" id="{02D75B63-9952-05DC-BE0D-F65749115F73}"/>
                    </a:ext>
                  </a:extLst>
                </p:cNvPr>
                <p:cNvSpPr txBox="1"/>
                <p:nvPr/>
              </p:nvSpPr>
              <p:spPr>
                <a:xfrm>
                  <a:off x="3944756" y="3442317"/>
                  <a:ext cx="1248869" cy="369332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CH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48A9">
                          <a:lumMod val="75000"/>
                        </a:srgbClr>
                      </a:solidFill>
                      <a:effectLst/>
                      <a:uLnTx/>
                      <a:uFillTx/>
                    </a:rPr>
                    <a:t>Pure </a:t>
                  </a:r>
                  <a:r>
                    <a:rPr kumimoji="0" lang="en-CH" sz="1800" b="1" i="0" u="none" strike="noStrike" kern="0" cap="none" spc="0" normalizeH="0" baseline="30000" noProof="0" dirty="0">
                      <a:ln>
                        <a:noFill/>
                      </a:ln>
                      <a:solidFill>
                        <a:srgbClr val="0048A9">
                          <a:lumMod val="75000"/>
                        </a:srgbClr>
                      </a:solidFill>
                      <a:effectLst/>
                      <a:uLnTx/>
                      <a:uFillTx/>
                    </a:rPr>
                    <a:t>4</a:t>
                  </a:r>
                  <a:r>
                    <a:rPr kumimoji="0" lang="en-CH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48A9">
                          <a:lumMod val="75000"/>
                        </a:srgbClr>
                      </a:solidFill>
                      <a:effectLst/>
                      <a:uLnTx/>
                      <a:uFillTx/>
                    </a:rPr>
                    <a:t>He</a:t>
                  </a:r>
                </a:p>
              </p:txBody>
            </p:sp>
          </p:grpSp>
          <p:grpSp>
            <p:nvGrpSpPr>
              <p:cNvPr id="134" name="Group 133">
                <a:extLst>
                  <a:ext uri="{FF2B5EF4-FFF2-40B4-BE49-F238E27FC236}">
                    <a16:creationId xmlns:a16="http://schemas.microsoft.com/office/drawing/2014/main" id="{ED42A268-DF98-8C05-D229-2C9675223825}"/>
                  </a:ext>
                </a:extLst>
              </p:cNvPr>
              <p:cNvGrpSpPr/>
              <p:nvPr/>
            </p:nvGrpSpPr>
            <p:grpSpPr>
              <a:xfrm>
                <a:off x="5776464" y="3119655"/>
                <a:ext cx="1831201" cy="498139"/>
                <a:chOff x="7671953" y="3268357"/>
                <a:chExt cx="1831201" cy="498139"/>
              </a:xfrm>
            </p:grpSpPr>
            <p:sp>
              <p:nvSpPr>
                <p:cNvPr id="168" name="Rounded Rectangle 167">
                  <a:extLst>
                    <a:ext uri="{FF2B5EF4-FFF2-40B4-BE49-F238E27FC236}">
                      <a16:creationId xmlns:a16="http://schemas.microsoft.com/office/drawing/2014/main" id="{40E65608-F4CC-0442-B487-B7A9C6E8B115}"/>
                    </a:ext>
                  </a:extLst>
                </p:cNvPr>
                <p:cNvSpPr/>
                <p:nvPr/>
              </p:nvSpPr>
              <p:spPr>
                <a:xfrm>
                  <a:off x="7695136" y="3268357"/>
                  <a:ext cx="1808018" cy="498139"/>
                </a:xfrm>
                <a:prstGeom prst="roundRect">
                  <a:avLst/>
                </a:prstGeom>
                <a:solidFill>
                  <a:srgbClr val="D74FA9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D74FA9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9" name="TextBox 168">
                  <a:extLst>
                    <a:ext uri="{FF2B5EF4-FFF2-40B4-BE49-F238E27FC236}">
                      <a16:creationId xmlns:a16="http://schemas.microsoft.com/office/drawing/2014/main" id="{4D0A739A-B717-11D0-B5EF-758C1BF11D35}"/>
                    </a:ext>
                  </a:extLst>
                </p:cNvPr>
                <p:cNvSpPr txBox="1"/>
                <p:nvPr/>
              </p:nvSpPr>
              <p:spPr>
                <a:xfrm>
                  <a:off x="7671953" y="3332109"/>
                  <a:ext cx="180801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CH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D74FA9">
                          <a:lumMod val="50000"/>
                        </a:srgbClr>
                      </a:solidFill>
                      <a:effectLst/>
                      <a:uLnTx/>
                      <a:uFillTx/>
                    </a:rPr>
                    <a:t>Current Supply</a:t>
                  </a:r>
                </a:p>
              </p:txBody>
            </p:sp>
          </p:grp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039D9D85-18E2-E025-491D-87A9FCC6FF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5032" y="3579774"/>
                <a:ext cx="0" cy="4655637"/>
              </a:xfrm>
              <a:prstGeom prst="line">
                <a:avLst/>
              </a:prstGeom>
              <a:noFill/>
              <a:ln w="57150" cap="flat" cmpd="sng" algn="ctr">
                <a:solidFill>
                  <a:srgbClr val="0048A9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3F782137-7C16-6B0A-2D34-19D22227CC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4295" y="3617956"/>
                <a:ext cx="0" cy="4614780"/>
              </a:xfrm>
              <a:prstGeom prst="line">
                <a:avLst/>
              </a:prstGeom>
              <a:noFill/>
              <a:ln w="57150" cap="flat" cmpd="sng" algn="ctr">
                <a:solidFill>
                  <a:srgbClr val="D74FA9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137" name="Group 136">
                <a:extLst>
                  <a:ext uri="{FF2B5EF4-FFF2-40B4-BE49-F238E27FC236}">
                    <a16:creationId xmlns:a16="http://schemas.microsoft.com/office/drawing/2014/main" id="{11464686-4BE6-B187-BE6B-02DB1104B809}"/>
                  </a:ext>
                </a:extLst>
              </p:cNvPr>
              <p:cNvGrpSpPr/>
              <p:nvPr/>
            </p:nvGrpSpPr>
            <p:grpSpPr>
              <a:xfrm>
                <a:off x="5247050" y="6732274"/>
                <a:ext cx="983673" cy="558253"/>
                <a:chOff x="5557836" y="9116050"/>
                <a:chExt cx="983673" cy="500497"/>
              </a:xfrm>
            </p:grpSpPr>
            <p:sp>
              <p:nvSpPr>
                <p:cNvPr id="166" name="Rounded Rectangle 165">
                  <a:extLst>
                    <a:ext uri="{FF2B5EF4-FFF2-40B4-BE49-F238E27FC236}">
                      <a16:creationId xmlns:a16="http://schemas.microsoft.com/office/drawing/2014/main" id="{F32E3F04-550E-8579-D272-1C79585487C9}"/>
                    </a:ext>
                  </a:extLst>
                </p:cNvPr>
                <p:cNvSpPr/>
                <p:nvPr/>
              </p:nvSpPr>
              <p:spPr>
                <a:xfrm>
                  <a:off x="5557836" y="9116050"/>
                  <a:ext cx="983673" cy="500497"/>
                </a:xfrm>
                <a:prstGeom prst="roundRect">
                  <a:avLst/>
                </a:prstGeom>
                <a:solidFill>
                  <a:srgbClr val="7A4AA9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A4AA9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7" name="TextBox 166">
                  <a:extLst>
                    <a:ext uri="{FF2B5EF4-FFF2-40B4-BE49-F238E27FC236}">
                      <a16:creationId xmlns:a16="http://schemas.microsoft.com/office/drawing/2014/main" id="{66132F83-8F45-6C60-F182-7AAC43BFBFEE}"/>
                    </a:ext>
                  </a:extLst>
                </p:cNvPr>
                <p:cNvSpPr txBox="1"/>
                <p:nvPr/>
              </p:nvSpPr>
              <p:spPr>
                <a:xfrm>
                  <a:off x="5592472" y="9186011"/>
                  <a:ext cx="914400" cy="369332"/>
                </a:xfrm>
                <a:prstGeom prst="rect">
                  <a:avLst/>
                </a:prstGeom>
                <a:solidFill>
                  <a:srgbClr val="7A4AA9">
                    <a:lumMod val="40000"/>
                    <a:lumOff val="60000"/>
                  </a:srgbClr>
                </a:solidFill>
                <a:ln>
                  <a:solidFill>
                    <a:srgbClr val="7A4AA9">
                      <a:lumMod val="40000"/>
                      <a:lumOff val="60000"/>
                    </a:srgb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CH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7A4AA9">
                          <a:lumMod val="75000"/>
                        </a:srgbClr>
                      </a:solidFill>
                      <a:effectLst/>
                      <a:uLnTx/>
                      <a:uFillTx/>
                    </a:rPr>
                    <a:t>SQUID</a:t>
                  </a:r>
                </a:p>
              </p:txBody>
            </p:sp>
          </p:grp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D122B853-61D2-6E7A-0815-044A1255AB96}"/>
                  </a:ext>
                </a:extLst>
              </p:cNvPr>
              <p:cNvCxnSpPr>
                <a:cxnSpLocks/>
                <a:stCxn id="174" idx="2"/>
                <a:endCxn id="166" idx="0"/>
              </p:cNvCxnSpPr>
              <p:nvPr/>
            </p:nvCxnSpPr>
            <p:spPr>
              <a:xfrm>
                <a:off x="5738886" y="2860343"/>
                <a:ext cx="1" cy="3871931"/>
              </a:xfrm>
              <a:prstGeom prst="line">
                <a:avLst/>
              </a:prstGeom>
              <a:noFill/>
              <a:ln w="57150" cap="flat" cmpd="sng" algn="ctr">
                <a:solidFill>
                  <a:srgbClr val="7A4AA9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8176ACD3-E6D5-9E2C-0D91-C003C38885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38887" y="7283646"/>
                <a:ext cx="0" cy="897915"/>
              </a:xfrm>
              <a:prstGeom prst="line">
                <a:avLst/>
              </a:prstGeom>
              <a:noFill/>
              <a:ln w="57150" cap="flat" cmpd="sng" algn="ctr">
                <a:solidFill>
                  <a:srgbClr val="7A4AA9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FA1F6431-3045-CF0B-FE1C-703115F5D11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482391" y="8195323"/>
                <a:ext cx="512990" cy="0"/>
              </a:xfrm>
              <a:prstGeom prst="line">
                <a:avLst/>
              </a:prstGeom>
              <a:noFill/>
              <a:ln w="57150" cap="flat" cmpd="sng" algn="ctr">
                <a:solidFill>
                  <a:srgbClr val="7A4AA9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141" name="Group 140">
                <a:extLst>
                  <a:ext uri="{FF2B5EF4-FFF2-40B4-BE49-F238E27FC236}">
                    <a16:creationId xmlns:a16="http://schemas.microsoft.com/office/drawing/2014/main" id="{555094F9-D014-87E8-EE04-5070BA244758}"/>
                  </a:ext>
                </a:extLst>
              </p:cNvPr>
              <p:cNvGrpSpPr/>
              <p:nvPr/>
            </p:nvGrpSpPr>
            <p:grpSpPr>
              <a:xfrm>
                <a:off x="6905878" y="4195025"/>
                <a:ext cx="1718943" cy="4602901"/>
                <a:chOff x="8357754" y="6495975"/>
                <a:chExt cx="1718943" cy="4602901"/>
              </a:xfrm>
            </p:grpSpPr>
            <p:sp>
              <p:nvSpPr>
                <p:cNvPr id="154" name="Down Arrow 153">
                  <a:extLst>
                    <a:ext uri="{FF2B5EF4-FFF2-40B4-BE49-F238E27FC236}">
                      <a16:creationId xmlns:a16="http://schemas.microsoft.com/office/drawing/2014/main" id="{553E3D23-CCB0-B0FF-CEB0-C2245EDE79E2}"/>
                    </a:ext>
                  </a:extLst>
                </p:cNvPr>
                <p:cNvSpPr/>
                <p:nvPr/>
              </p:nvSpPr>
              <p:spPr>
                <a:xfrm>
                  <a:off x="8357754" y="6495975"/>
                  <a:ext cx="914400" cy="4602901"/>
                </a:xfrm>
                <a:prstGeom prst="downArrow">
                  <a:avLst/>
                </a:prstGeom>
                <a:gradFill rotWithShape="1">
                  <a:gsLst>
                    <a:gs pos="14000">
                      <a:srgbClr val="AB50D5">
                        <a:lumMod val="60000"/>
                        <a:lumOff val="40000"/>
                      </a:srgbClr>
                    </a:gs>
                    <a:gs pos="33000">
                      <a:srgbClr val="D74FA9">
                        <a:lumMod val="60000"/>
                        <a:lumOff val="40000"/>
                      </a:srgbClr>
                    </a:gs>
                    <a:gs pos="62000">
                      <a:srgbClr val="407CD5">
                        <a:lumMod val="40000"/>
                        <a:lumOff val="60000"/>
                      </a:srgbClr>
                    </a:gs>
                  </a:gsLst>
                  <a:lin ang="5400000" scaled="1"/>
                </a:gra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grpSp>
              <p:nvGrpSpPr>
                <p:cNvPr id="155" name="Group 154">
                  <a:extLst>
                    <a:ext uri="{FF2B5EF4-FFF2-40B4-BE49-F238E27FC236}">
                      <a16:creationId xmlns:a16="http://schemas.microsoft.com/office/drawing/2014/main" id="{7CE4A31A-2CCD-758A-4A5C-76DEA3753D13}"/>
                    </a:ext>
                  </a:extLst>
                </p:cNvPr>
                <p:cNvGrpSpPr/>
                <p:nvPr/>
              </p:nvGrpSpPr>
              <p:grpSpPr>
                <a:xfrm>
                  <a:off x="9022980" y="7097030"/>
                  <a:ext cx="1053717" cy="3135598"/>
                  <a:chOff x="9022980" y="7097030"/>
                  <a:chExt cx="1053717" cy="3135598"/>
                </a:xfrm>
              </p:grpSpPr>
              <p:cxnSp>
                <p:nvCxnSpPr>
                  <p:cNvPr id="156" name="Straight Connector 155">
                    <a:extLst>
                      <a:ext uri="{FF2B5EF4-FFF2-40B4-BE49-F238E27FC236}">
                        <a16:creationId xmlns:a16="http://schemas.microsoft.com/office/drawing/2014/main" id="{35BF7325-7E94-DCCA-868E-F57BB23911D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022980" y="7266307"/>
                    <a:ext cx="256310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AB50D5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157" name="TextBox 156">
                    <a:extLst>
                      <a:ext uri="{FF2B5EF4-FFF2-40B4-BE49-F238E27FC236}">
                        <a16:creationId xmlns:a16="http://schemas.microsoft.com/office/drawing/2014/main" id="{08A53A66-5578-E47F-0649-4F1D1C59CCD1}"/>
                      </a:ext>
                    </a:extLst>
                  </p:cNvPr>
                  <p:cNvSpPr txBox="1"/>
                  <p:nvPr/>
                </p:nvSpPr>
                <p:spPr>
                  <a:xfrm>
                    <a:off x="9272562" y="7097030"/>
                    <a:ext cx="606751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CH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AB50D5">
                            <a:lumMod val="75000"/>
                          </a:srgbClr>
                        </a:solidFill>
                        <a:effectLst/>
                        <a:uLnTx/>
                        <a:uFillTx/>
                      </a:rPr>
                      <a:t>80 K</a:t>
                    </a:r>
                  </a:p>
                </p:txBody>
              </p:sp>
              <p:cxnSp>
                <p:nvCxnSpPr>
                  <p:cNvPr id="158" name="Straight Connector 157">
                    <a:extLst>
                      <a:ext uri="{FF2B5EF4-FFF2-40B4-BE49-F238E27FC236}">
                        <a16:creationId xmlns:a16="http://schemas.microsoft.com/office/drawing/2014/main" id="{BB1AF48C-CD9F-7880-7DA8-947EB0078FA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039228" y="7816936"/>
                    <a:ext cx="256310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AB50D5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159" name="TextBox 158">
                    <a:extLst>
                      <a:ext uri="{FF2B5EF4-FFF2-40B4-BE49-F238E27FC236}">
                        <a16:creationId xmlns:a16="http://schemas.microsoft.com/office/drawing/2014/main" id="{4A2C7867-08E0-3A29-C114-85C7A8A7F600}"/>
                      </a:ext>
                    </a:extLst>
                  </p:cNvPr>
                  <p:cNvSpPr txBox="1"/>
                  <p:nvPr/>
                </p:nvSpPr>
                <p:spPr>
                  <a:xfrm>
                    <a:off x="9302713" y="7650017"/>
                    <a:ext cx="606751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CH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AB50D5">
                            <a:lumMod val="75000"/>
                          </a:srgbClr>
                        </a:solidFill>
                        <a:effectLst/>
                        <a:uLnTx/>
                        <a:uFillTx/>
                      </a:rPr>
                      <a:t>5 K</a:t>
                    </a:r>
                  </a:p>
                </p:txBody>
              </p:sp>
              <p:cxnSp>
                <p:nvCxnSpPr>
                  <p:cNvPr id="160" name="Straight Connector 159">
                    <a:extLst>
                      <a:ext uri="{FF2B5EF4-FFF2-40B4-BE49-F238E27FC236}">
                        <a16:creationId xmlns:a16="http://schemas.microsoft.com/office/drawing/2014/main" id="{EC84062F-0791-CDA1-9BAE-11AC2D92BCA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039228" y="8690186"/>
                    <a:ext cx="256310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AB50D5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161" name="TextBox 160">
                    <a:extLst>
                      <a:ext uri="{FF2B5EF4-FFF2-40B4-BE49-F238E27FC236}">
                        <a16:creationId xmlns:a16="http://schemas.microsoft.com/office/drawing/2014/main" id="{67B4F2D2-3083-4514-0924-D1B9A34D2599}"/>
                      </a:ext>
                    </a:extLst>
                  </p:cNvPr>
                  <p:cNvSpPr txBox="1"/>
                  <p:nvPr/>
                </p:nvSpPr>
                <p:spPr>
                  <a:xfrm>
                    <a:off x="9302713" y="8523267"/>
                    <a:ext cx="773984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CH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AB50D5">
                            <a:lumMod val="75000"/>
                          </a:srgbClr>
                        </a:solidFill>
                        <a:effectLst/>
                        <a:uLnTx/>
                        <a:uFillTx/>
                      </a:rPr>
                      <a:t>75 mK</a:t>
                    </a:r>
                  </a:p>
                </p:txBody>
              </p:sp>
              <p:cxnSp>
                <p:nvCxnSpPr>
                  <p:cNvPr id="162" name="Straight Connector 161">
                    <a:extLst>
                      <a:ext uri="{FF2B5EF4-FFF2-40B4-BE49-F238E27FC236}">
                        <a16:creationId xmlns:a16="http://schemas.microsoft.com/office/drawing/2014/main" id="{69AE2959-3065-5CDC-7C48-3C81BC97B0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039228" y="9353673"/>
                    <a:ext cx="256310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AB50D5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163" name="TextBox 162">
                    <a:extLst>
                      <a:ext uri="{FF2B5EF4-FFF2-40B4-BE49-F238E27FC236}">
                        <a16:creationId xmlns:a16="http://schemas.microsoft.com/office/drawing/2014/main" id="{9411A488-9A79-AA78-0448-2534BE0C20E6}"/>
                      </a:ext>
                    </a:extLst>
                  </p:cNvPr>
                  <p:cNvSpPr txBox="1"/>
                  <p:nvPr/>
                </p:nvSpPr>
                <p:spPr>
                  <a:xfrm>
                    <a:off x="9302713" y="9186754"/>
                    <a:ext cx="745853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CH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AB50D5">
                            <a:lumMod val="75000"/>
                          </a:srgbClr>
                        </a:solidFill>
                        <a:effectLst/>
                        <a:uLnTx/>
                        <a:uFillTx/>
                      </a:rPr>
                      <a:t>50 mK</a:t>
                    </a:r>
                  </a:p>
                </p:txBody>
              </p:sp>
              <p:cxnSp>
                <p:nvCxnSpPr>
                  <p:cNvPr id="164" name="Straight Connector 163">
                    <a:extLst>
                      <a:ext uri="{FF2B5EF4-FFF2-40B4-BE49-F238E27FC236}">
                        <a16:creationId xmlns:a16="http://schemas.microsoft.com/office/drawing/2014/main" id="{17DAE810-AD87-C020-B3FA-C5EEC1696C0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039228" y="10060993"/>
                    <a:ext cx="256310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AB50D5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165" name="TextBox 164">
                    <a:extLst>
                      <a:ext uri="{FF2B5EF4-FFF2-40B4-BE49-F238E27FC236}">
                        <a16:creationId xmlns:a16="http://schemas.microsoft.com/office/drawing/2014/main" id="{84038B97-DF4E-082B-700B-81E13B292350}"/>
                      </a:ext>
                    </a:extLst>
                  </p:cNvPr>
                  <p:cNvSpPr txBox="1"/>
                  <p:nvPr/>
                </p:nvSpPr>
                <p:spPr>
                  <a:xfrm>
                    <a:off x="9302713" y="9894074"/>
                    <a:ext cx="745853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CH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AB50D5">
                            <a:lumMod val="75000"/>
                          </a:srgbClr>
                        </a:solidFill>
                        <a:effectLst/>
                        <a:uLnTx/>
                        <a:uFillTx/>
                      </a:rPr>
                      <a:t>8 mK</a:t>
                    </a:r>
                  </a:p>
                </p:txBody>
              </p:sp>
            </p:grpSp>
          </p:grp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E15AA446-024F-1BA8-B105-2EE66F2438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82493" y="4368196"/>
                <a:ext cx="334880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AB50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AE80AD25-7E12-458E-AF90-1BDBB9F7BE65}"/>
                  </a:ext>
                </a:extLst>
              </p:cNvPr>
              <p:cNvSpPr txBox="1"/>
              <p:nvPr/>
            </p:nvSpPr>
            <p:spPr>
              <a:xfrm>
                <a:off x="7832075" y="4198919"/>
                <a:ext cx="792746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AB50D5">
                        <a:lumMod val="75000"/>
                      </a:srgbClr>
                    </a:solidFill>
                    <a:effectLst/>
                    <a:uLnTx/>
                    <a:uFillTx/>
                  </a:rPr>
                  <a:t>300 K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C306814D-4C3A-5A0A-4D0D-23FD9B3D0D78}"/>
                  </a:ext>
                </a:extLst>
              </p:cNvPr>
              <p:cNvSpPr txBox="1"/>
              <p:nvPr/>
            </p:nvSpPr>
            <p:spPr>
              <a:xfrm>
                <a:off x="2570436" y="3593415"/>
                <a:ext cx="1407966" cy="4323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A4AA9">
                        <a:lumMod val="50000"/>
                      </a:srgbClr>
                    </a:solidFill>
                    <a:effectLst/>
                    <a:uLnTx/>
                    <a:uFillTx/>
                  </a:rPr>
                  <a:t>Shielding</a:t>
                </a:r>
              </a:p>
            </p:txBody>
          </p: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E5FCD4AC-E174-519C-09B6-EE71D66AB0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33601" y="7760043"/>
                <a:ext cx="2605707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407C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6" name="Straight Connector 145">
                <a:extLst>
                  <a:ext uri="{FF2B5EF4-FFF2-40B4-BE49-F238E27FC236}">
                    <a16:creationId xmlns:a16="http://schemas.microsoft.com/office/drawing/2014/main" id="{966739C1-5922-9187-26E2-3827BBCDCB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33601" y="6389236"/>
                <a:ext cx="2605707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407C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7" name="Straight Connector 146">
                <a:extLst>
                  <a:ext uri="{FF2B5EF4-FFF2-40B4-BE49-F238E27FC236}">
                    <a16:creationId xmlns:a16="http://schemas.microsoft.com/office/drawing/2014/main" id="{9E16CECD-A5D7-DD49-9F3A-4D89A515E2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33601" y="5499659"/>
                <a:ext cx="2605707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407C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8" name="Straight Connector 147">
                <a:extLst>
                  <a:ext uri="{FF2B5EF4-FFF2-40B4-BE49-F238E27FC236}">
                    <a16:creationId xmlns:a16="http://schemas.microsoft.com/office/drawing/2014/main" id="{0D8DD4B3-EE2E-8906-9196-3173D4CDD4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22422" y="4965357"/>
                <a:ext cx="2605707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407C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B7AFA151-914D-8CD9-2397-428CEBD69743}"/>
                  </a:ext>
                </a:extLst>
              </p:cNvPr>
              <p:cNvSpPr txBox="1"/>
              <p:nvPr/>
            </p:nvSpPr>
            <p:spPr>
              <a:xfrm>
                <a:off x="3050380" y="6210266"/>
                <a:ext cx="150041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07CD5">
                        <a:lumMod val="75000"/>
                      </a:srgbClr>
                    </a:solidFill>
                    <a:effectLst/>
                    <a:uLnTx/>
                    <a:uFillTx/>
                  </a:rPr>
                  <a:t>C</a:t>
                </a:r>
                <a:r>
                  <a:rPr kumimoji="0" lang="en-CH" sz="1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07CD5">
                        <a:lumMod val="75000"/>
                      </a:srgbClr>
                    </a:solidFill>
                    <a:effectLst/>
                    <a:uLnTx/>
                    <a:uFillTx/>
                  </a:rPr>
                  <a:t>old Plate</a:t>
                </a:r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2628F1A9-F992-7CDF-9A61-D0FE254F9D5F}"/>
                  </a:ext>
                </a:extLst>
              </p:cNvPr>
              <p:cNvSpPr txBox="1"/>
              <p:nvPr/>
            </p:nvSpPr>
            <p:spPr>
              <a:xfrm>
                <a:off x="3050380" y="6865143"/>
                <a:ext cx="150041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07CD5">
                        <a:lumMod val="75000"/>
                      </a:srgbClr>
                    </a:solidFill>
                    <a:effectLst/>
                    <a:uLnTx/>
                    <a:uFillTx/>
                  </a:rPr>
                  <a:t>C</a:t>
                </a:r>
                <a:r>
                  <a:rPr kumimoji="0" lang="en-CH" sz="1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07CD5">
                        <a:lumMod val="75000"/>
                      </a:srgbClr>
                    </a:solidFill>
                    <a:effectLst/>
                    <a:uLnTx/>
                    <a:uFillTx/>
                  </a:rPr>
                  <a:t>old Plate</a:t>
                </a:r>
              </a:p>
            </p:txBody>
          </p: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0A54DEDE-E511-1083-07E9-96EDA5C2CD74}"/>
                  </a:ext>
                </a:extLst>
              </p:cNvPr>
              <p:cNvSpPr txBox="1"/>
              <p:nvPr/>
            </p:nvSpPr>
            <p:spPr>
              <a:xfrm>
                <a:off x="3025503" y="7571899"/>
                <a:ext cx="150041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07CD5">
                        <a:lumMod val="75000"/>
                      </a:srgbClr>
                    </a:solidFill>
                    <a:effectLst/>
                    <a:uLnTx/>
                    <a:uFillTx/>
                  </a:rPr>
                  <a:t>Mixing Chamber</a:t>
                </a:r>
                <a:endParaRPr kumimoji="0" lang="en-CH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407CD5">
                      <a:lumMod val="75000"/>
                    </a:srgbClr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53E4EA94-82A2-DE32-EFE1-33E2BA1B5A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83524" y="5927609"/>
                <a:ext cx="256310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AB50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FDE6CE65-FE38-4353-5701-45FA1F4AEE87}"/>
                  </a:ext>
                </a:extLst>
              </p:cNvPr>
              <p:cNvSpPr txBox="1"/>
              <p:nvPr/>
            </p:nvSpPr>
            <p:spPr>
              <a:xfrm>
                <a:off x="7847009" y="5760690"/>
                <a:ext cx="606751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AB50D5">
                        <a:lumMod val="75000"/>
                      </a:srgbClr>
                    </a:solidFill>
                    <a:effectLst/>
                    <a:uLnTx/>
                    <a:uFillTx/>
                  </a:rPr>
                  <a:t>1 K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8054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230F2DE-1965-5E0D-0D4A-A24E77EE97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DEDB81B8-C662-77BB-DF3D-EB948EDDAE3B}"/>
              </a:ext>
            </a:extLst>
          </p:cNvPr>
          <p:cNvSpPr/>
          <p:nvPr/>
        </p:nvSpPr>
        <p:spPr>
          <a:xfrm>
            <a:off x="-4958306" y="748123"/>
            <a:ext cx="15883408" cy="14989966"/>
          </a:xfrm>
          <a:custGeom>
            <a:avLst/>
            <a:gdLst/>
            <a:ahLst/>
            <a:cxnLst/>
            <a:rect l="l" t="t" r="r" b="b"/>
            <a:pathLst>
              <a:path w="15883408" h="14989966">
                <a:moveTo>
                  <a:pt x="0" y="0"/>
                </a:moveTo>
                <a:lnTo>
                  <a:pt x="15883408" y="0"/>
                </a:lnTo>
                <a:lnTo>
                  <a:pt x="15883408" y="14989967"/>
                </a:lnTo>
                <a:lnTo>
                  <a:pt x="0" y="149899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D25C7807-8F31-FF4A-B545-8B523CC7DB70}"/>
              </a:ext>
            </a:extLst>
          </p:cNvPr>
          <p:cNvSpPr/>
          <p:nvPr/>
        </p:nvSpPr>
        <p:spPr>
          <a:xfrm>
            <a:off x="-2302239" y="-1223245"/>
            <a:ext cx="6366745" cy="6366745"/>
          </a:xfrm>
          <a:custGeom>
            <a:avLst/>
            <a:gdLst/>
            <a:ahLst/>
            <a:cxnLst/>
            <a:rect l="l" t="t" r="r" b="b"/>
            <a:pathLst>
              <a:path w="6366745" h="6366745">
                <a:moveTo>
                  <a:pt x="0" y="0"/>
                </a:moveTo>
                <a:lnTo>
                  <a:pt x="6366745" y="0"/>
                </a:lnTo>
                <a:lnTo>
                  <a:pt x="6366745" y="6366745"/>
                </a:lnTo>
                <a:lnTo>
                  <a:pt x="0" y="636674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2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DE3C27F3-B700-0017-33B8-6D230B0E6A87}"/>
              </a:ext>
            </a:extLst>
          </p:cNvPr>
          <p:cNvSpPr/>
          <p:nvPr/>
        </p:nvSpPr>
        <p:spPr>
          <a:xfrm>
            <a:off x="13048108" y="3287243"/>
            <a:ext cx="12113698" cy="11376781"/>
          </a:xfrm>
          <a:custGeom>
            <a:avLst/>
            <a:gdLst/>
            <a:ahLst/>
            <a:cxnLst/>
            <a:rect l="l" t="t" r="r" b="b"/>
            <a:pathLst>
              <a:path w="12113698" h="11376781">
                <a:moveTo>
                  <a:pt x="0" y="0"/>
                </a:moveTo>
                <a:lnTo>
                  <a:pt x="12113698" y="0"/>
                </a:lnTo>
                <a:lnTo>
                  <a:pt x="12113698" y="11376782"/>
                </a:lnTo>
                <a:lnTo>
                  <a:pt x="0" y="1137678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B5CA6517-1451-E518-269E-C885D46D1ED4}"/>
              </a:ext>
            </a:extLst>
          </p:cNvPr>
          <p:cNvSpPr txBox="1"/>
          <p:nvPr/>
        </p:nvSpPr>
        <p:spPr>
          <a:xfrm>
            <a:off x="1173956" y="643750"/>
            <a:ext cx="16230600" cy="8937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6686"/>
              </a:lnSpc>
            </a:pPr>
            <a:r>
              <a:rPr lang="en-US" sz="6686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TESSERACT Experiment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FB01946C-A4EB-644E-9DF9-B10E6E56B792}"/>
              </a:ext>
            </a:extLst>
          </p:cNvPr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5</a:t>
            </a:r>
          </a:p>
        </p:txBody>
      </p:sp>
      <p:grpSp>
        <p:nvGrpSpPr>
          <p:cNvPr id="8" name="Group 8">
            <a:extLst>
              <a:ext uri="{FF2B5EF4-FFF2-40B4-BE49-F238E27FC236}">
                <a16:creationId xmlns:a16="http://schemas.microsoft.com/office/drawing/2014/main" id="{4BDD4BE6-977D-6F47-5AC4-5B00BF6A8690}"/>
              </a:ext>
            </a:extLst>
          </p:cNvPr>
          <p:cNvGrpSpPr/>
          <p:nvPr/>
        </p:nvGrpSpPr>
        <p:grpSpPr>
          <a:xfrm>
            <a:off x="9144000" y="2043894"/>
            <a:ext cx="7367538" cy="2125403"/>
            <a:chOff x="0" y="0"/>
            <a:chExt cx="9823383" cy="2833871"/>
          </a:xfrm>
        </p:grpSpPr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6026F16B-4926-0613-7DF9-7F17CD01B4CC}"/>
                </a:ext>
              </a:extLst>
            </p:cNvPr>
            <p:cNvSpPr txBox="1"/>
            <p:nvPr/>
          </p:nvSpPr>
          <p:spPr>
            <a:xfrm>
              <a:off x="0" y="792346"/>
              <a:ext cx="9823383" cy="2041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Cools down to </a:t>
              </a:r>
              <a:r>
                <a:rPr lang="en-US" sz="2500" b="1" spc="12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mK temperatures</a:t>
              </a:r>
            </a:p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Experimental Cell : 3 different targets</a:t>
              </a:r>
            </a:p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TES (Transition Edge Sensor) on top of the cell</a:t>
              </a:r>
            </a:p>
          </p:txBody>
        </p:sp>
        <p:sp>
          <p:nvSpPr>
            <p:cNvPr id="10" name="TextBox 10">
              <a:extLst>
                <a:ext uri="{FF2B5EF4-FFF2-40B4-BE49-F238E27FC236}">
                  <a16:creationId xmlns:a16="http://schemas.microsoft.com/office/drawing/2014/main" id="{0A7B859A-77F0-B15E-F2C0-23A40E9D67AF}"/>
                </a:ext>
              </a:extLst>
            </p:cNvPr>
            <p:cNvSpPr txBox="1"/>
            <p:nvPr/>
          </p:nvSpPr>
          <p:spPr>
            <a:xfrm>
              <a:off x="0" y="0"/>
              <a:ext cx="9823383" cy="5461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0"/>
                </a:lnSpc>
              </a:pPr>
              <a:r>
                <a:rPr lang="en-US" sz="2700" b="1" spc="13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Dilution Fridge</a:t>
              </a:r>
            </a:p>
          </p:txBody>
        </p:sp>
      </p:grpSp>
      <p:grpSp>
        <p:nvGrpSpPr>
          <p:cNvPr id="14" name="Group 14">
            <a:extLst>
              <a:ext uri="{FF2B5EF4-FFF2-40B4-BE49-F238E27FC236}">
                <a16:creationId xmlns:a16="http://schemas.microsoft.com/office/drawing/2014/main" id="{08E9D617-1B9D-056E-145B-632B6081355A}"/>
              </a:ext>
            </a:extLst>
          </p:cNvPr>
          <p:cNvGrpSpPr/>
          <p:nvPr/>
        </p:nvGrpSpPr>
        <p:grpSpPr>
          <a:xfrm>
            <a:off x="9144000" y="4778895"/>
            <a:ext cx="7367538" cy="2125403"/>
            <a:chOff x="0" y="0"/>
            <a:chExt cx="9823383" cy="2833871"/>
          </a:xfrm>
        </p:grpSpPr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610D169D-191C-891F-A8CD-85ACE48A5B31}"/>
                </a:ext>
              </a:extLst>
            </p:cNvPr>
            <p:cNvSpPr txBox="1"/>
            <p:nvPr/>
          </p:nvSpPr>
          <p:spPr>
            <a:xfrm>
              <a:off x="0" y="792346"/>
              <a:ext cx="9823383" cy="2041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Modane Underground Laboratory (</a:t>
              </a:r>
              <a:r>
                <a:rPr lang="en-US" sz="2500" b="1" spc="12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LSM</a:t>
              </a: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) at </a:t>
              </a:r>
              <a:r>
                <a:rPr lang="en-US" sz="2500" b="1" spc="12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1600m underground</a:t>
              </a:r>
            </a:p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Multiple layers shielding (Plastic, Stainless Steel, Pb and Cu)</a:t>
              </a:r>
            </a:p>
          </p:txBody>
        </p:sp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BF7F7AFF-62F0-686B-1F97-9552611BE6A5}"/>
                </a:ext>
              </a:extLst>
            </p:cNvPr>
            <p:cNvSpPr txBox="1"/>
            <p:nvPr/>
          </p:nvSpPr>
          <p:spPr>
            <a:xfrm>
              <a:off x="0" y="0"/>
              <a:ext cx="9823383" cy="5461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0"/>
                </a:lnSpc>
              </a:pPr>
              <a:r>
                <a:rPr lang="en-US" sz="2700" b="1" spc="13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Low Background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0E6B4866-3254-0B96-F853-D3AFB8AF9A0A}"/>
              </a:ext>
            </a:extLst>
          </p:cNvPr>
          <p:cNvGrpSpPr/>
          <p:nvPr/>
        </p:nvGrpSpPr>
        <p:grpSpPr>
          <a:xfrm>
            <a:off x="1067933" y="615358"/>
            <a:ext cx="5980097" cy="6561397"/>
            <a:chOff x="2570436" y="2302090"/>
            <a:chExt cx="6091330" cy="7089741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E9B5415F-C9B8-1125-B21A-E5FF7D16D2F3}"/>
                </a:ext>
              </a:extLst>
            </p:cNvPr>
            <p:cNvGrpSpPr/>
            <p:nvPr/>
          </p:nvGrpSpPr>
          <p:grpSpPr>
            <a:xfrm>
              <a:off x="5093477" y="2302090"/>
              <a:ext cx="1290818" cy="558253"/>
              <a:chOff x="5745112" y="4755444"/>
              <a:chExt cx="1290818" cy="500497"/>
            </a:xfrm>
          </p:grpSpPr>
          <p:sp>
            <p:nvSpPr>
              <p:cNvPr id="174" name="Rounded Rectangle 173">
                <a:extLst>
                  <a:ext uri="{FF2B5EF4-FFF2-40B4-BE49-F238E27FC236}">
                    <a16:creationId xmlns:a16="http://schemas.microsoft.com/office/drawing/2014/main" id="{DF41AD6E-48A8-9CFC-0E3C-48A697C58242}"/>
                  </a:ext>
                </a:extLst>
              </p:cNvPr>
              <p:cNvSpPr/>
              <p:nvPr/>
            </p:nvSpPr>
            <p:spPr>
              <a:xfrm>
                <a:off x="5745112" y="4755444"/>
                <a:ext cx="1290818" cy="500497"/>
              </a:xfrm>
              <a:prstGeom prst="roundRect">
                <a:avLst/>
              </a:prstGeom>
              <a:solidFill>
                <a:srgbClr val="7A4AA9">
                  <a:lumMod val="40000"/>
                  <a:lumOff val="60000"/>
                </a:srgbClr>
              </a:solidFill>
              <a:ln w="12700" cap="flat" cmpd="sng" algn="ctr">
                <a:solidFill>
                  <a:srgbClr val="7A4AA9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2E1D7B5D-85BD-D003-949D-B4A4188C4B91}"/>
                  </a:ext>
                </a:extLst>
              </p:cNvPr>
              <p:cNvSpPr txBox="1"/>
              <p:nvPr/>
            </p:nvSpPr>
            <p:spPr>
              <a:xfrm>
                <a:off x="5768057" y="4819678"/>
                <a:ext cx="12488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A4AA9">
                        <a:lumMod val="75000"/>
                      </a:srgbClr>
                    </a:solidFill>
                    <a:effectLst/>
                    <a:uLnTx/>
                    <a:uFillTx/>
                  </a:rPr>
                  <a:t>Electronics</a:t>
                </a:r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1A713CDD-62E7-83AF-0D69-3D92C3576F12}"/>
                </a:ext>
              </a:extLst>
            </p:cNvPr>
            <p:cNvGrpSpPr/>
            <p:nvPr/>
          </p:nvGrpSpPr>
          <p:grpSpPr>
            <a:xfrm>
              <a:off x="2570436" y="2860343"/>
              <a:ext cx="6091330" cy="6531488"/>
              <a:chOff x="2570436" y="2860343"/>
              <a:chExt cx="6091330" cy="6531488"/>
            </a:xfrm>
          </p:grpSpPr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1E13BA51-3458-0675-C6FE-880B188A758C}"/>
                  </a:ext>
                </a:extLst>
              </p:cNvPr>
              <p:cNvSpPr/>
              <p:nvPr/>
            </p:nvSpPr>
            <p:spPr>
              <a:xfrm>
                <a:off x="2643190" y="3988559"/>
                <a:ext cx="6018576" cy="5403272"/>
              </a:xfrm>
              <a:prstGeom prst="rect">
                <a:avLst/>
              </a:prstGeom>
              <a:solidFill>
                <a:srgbClr val="407CD5">
                  <a:lumMod val="40000"/>
                  <a:lumOff val="60000"/>
                </a:srgbClr>
              </a:solidFill>
              <a:ln w="12700" cap="flat" cmpd="sng" algn="ctr">
                <a:solidFill>
                  <a:srgbClr val="0048A9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7" name="Rounded Rectangle 126">
                <a:extLst>
                  <a:ext uri="{FF2B5EF4-FFF2-40B4-BE49-F238E27FC236}">
                    <a16:creationId xmlns:a16="http://schemas.microsoft.com/office/drawing/2014/main" id="{040534F9-6F24-3953-08E2-0180F01FBAF0}"/>
                  </a:ext>
                </a:extLst>
              </p:cNvPr>
              <p:cNvSpPr/>
              <p:nvPr/>
            </p:nvSpPr>
            <p:spPr>
              <a:xfrm>
                <a:off x="3065754" y="4520022"/>
                <a:ext cx="4747422" cy="4340347"/>
              </a:xfrm>
              <a:prstGeom prst="roundRect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8" name="Rounded Rectangle 127">
                <a:extLst>
                  <a:ext uri="{FF2B5EF4-FFF2-40B4-BE49-F238E27FC236}">
                    <a16:creationId xmlns:a16="http://schemas.microsoft.com/office/drawing/2014/main" id="{324B46F0-7434-10EE-5908-74735833AAD3}"/>
                  </a:ext>
                </a:extLst>
              </p:cNvPr>
              <p:cNvSpPr/>
              <p:nvPr/>
            </p:nvSpPr>
            <p:spPr>
              <a:xfrm>
                <a:off x="3065754" y="5889839"/>
                <a:ext cx="4749461" cy="2970529"/>
              </a:xfrm>
              <a:prstGeom prst="roundRect">
                <a:avLst/>
              </a:prstGeom>
              <a:solidFill>
                <a:srgbClr val="FFFFFF">
                  <a:lumMod val="95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 dirty="0">
                  <a:ln>
                    <a:solidFill>
                      <a:srgbClr val="000000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B8B2E481-7ECF-B4EF-AE44-EE9864AA41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33601" y="7052723"/>
                <a:ext cx="2605707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407C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20B19258-2013-513B-53D7-FFC9AC925687}"/>
                  </a:ext>
                </a:extLst>
              </p:cNvPr>
              <p:cNvSpPr txBox="1"/>
              <p:nvPr/>
            </p:nvSpPr>
            <p:spPr>
              <a:xfrm>
                <a:off x="3352908" y="5612941"/>
                <a:ext cx="15553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Magnetic Shield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8C817512-1CEC-437A-BDC5-23814E11225C}"/>
                  </a:ext>
                </a:extLst>
              </p:cNvPr>
              <p:cNvSpPr txBox="1"/>
              <p:nvPr/>
            </p:nvSpPr>
            <p:spPr>
              <a:xfrm>
                <a:off x="3552606" y="4247361"/>
                <a:ext cx="140796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Vacuum Can</a:t>
                </a:r>
              </a:p>
            </p:txBody>
          </p: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FF5476AE-BDB9-41D6-A358-5A6E4DF4668F}"/>
                  </a:ext>
                </a:extLst>
              </p:cNvPr>
              <p:cNvGrpSpPr/>
              <p:nvPr/>
            </p:nvGrpSpPr>
            <p:grpSpPr>
              <a:xfrm>
                <a:off x="4533601" y="8017091"/>
                <a:ext cx="2410263" cy="618430"/>
                <a:chOff x="3744680" y="10494819"/>
                <a:chExt cx="2410263" cy="618430"/>
              </a:xfrm>
            </p:grpSpPr>
            <p:sp>
              <p:nvSpPr>
                <p:cNvPr id="172" name="Rounded Rectangle 171">
                  <a:extLst>
                    <a:ext uri="{FF2B5EF4-FFF2-40B4-BE49-F238E27FC236}">
                      <a16:creationId xmlns:a16="http://schemas.microsoft.com/office/drawing/2014/main" id="{18D3D3FE-591E-C354-1144-8271CA2E995B}"/>
                    </a:ext>
                  </a:extLst>
                </p:cNvPr>
                <p:cNvSpPr/>
                <p:nvPr/>
              </p:nvSpPr>
              <p:spPr>
                <a:xfrm>
                  <a:off x="3852476" y="10494819"/>
                  <a:ext cx="2200018" cy="610584"/>
                </a:xfrm>
                <a:prstGeom prst="roundRect">
                  <a:avLst/>
                </a:prstGeom>
                <a:noFill/>
                <a:ln w="127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3" name="TextBox 172">
                  <a:extLst>
                    <a:ext uri="{FF2B5EF4-FFF2-40B4-BE49-F238E27FC236}">
                      <a16:creationId xmlns:a16="http://schemas.microsoft.com/office/drawing/2014/main" id="{3CAFEFD1-CF59-A319-2F17-3527A923D0F4}"/>
                    </a:ext>
                  </a:extLst>
                </p:cNvPr>
                <p:cNvSpPr txBox="1"/>
                <p:nvPr/>
              </p:nvSpPr>
              <p:spPr>
                <a:xfrm>
                  <a:off x="3744680" y="10713139"/>
                  <a:ext cx="241026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CH" sz="2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Experimental Cell</a:t>
                  </a:r>
                </a:p>
              </p:txBody>
            </p:sp>
          </p:grpSp>
          <p:grpSp>
            <p:nvGrpSpPr>
              <p:cNvPr id="133" name="Group 132">
                <a:extLst>
                  <a:ext uri="{FF2B5EF4-FFF2-40B4-BE49-F238E27FC236}">
                    <a16:creationId xmlns:a16="http://schemas.microsoft.com/office/drawing/2014/main" id="{3ECD0C75-11BF-1631-9405-8298D71F3A27}"/>
                  </a:ext>
                </a:extLst>
              </p:cNvPr>
              <p:cNvGrpSpPr/>
              <p:nvPr/>
            </p:nvGrpSpPr>
            <p:grpSpPr>
              <a:xfrm>
                <a:off x="4191059" y="3112639"/>
                <a:ext cx="1497761" cy="498139"/>
                <a:chOff x="3665182" y="3382278"/>
                <a:chExt cx="1808019" cy="498139"/>
              </a:xfrm>
              <a:solidFill>
                <a:srgbClr val="0048A9">
                  <a:lumMod val="40000"/>
                  <a:lumOff val="60000"/>
                </a:srgbClr>
              </a:solidFill>
            </p:grpSpPr>
            <p:sp>
              <p:nvSpPr>
                <p:cNvPr id="170" name="Rounded Rectangle 169">
                  <a:extLst>
                    <a:ext uri="{FF2B5EF4-FFF2-40B4-BE49-F238E27FC236}">
                      <a16:creationId xmlns:a16="http://schemas.microsoft.com/office/drawing/2014/main" id="{5D89EE2C-59E1-C403-1DEE-E9B293602747}"/>
                    </a:ext>
                  </a:extLst>
                </p:cNvPr>
                <p:cNvSpPr/>
                <p:nvPr/>
              </p:nvSpPr>
              <p:spPr>
                <a:xfrm>
                  <a:off x="3665182" y="3382278"/>
                  <a:ext cx="1808019" cy="498139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rgbClr val="407CD5">
                      <a:lumMod val="20000"/>
                      <a:lumOff val="8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07CD5">
                        <a:lumMod val="40000"/>
                        <a:lumOff val="6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1" name="TextBox 170">
                  <a:extLst>
                    <a:ext uri="{FF2B5EF4-FFF2-40B4-BE49-F238E27FC236}">
                      <a16:creationId xmlns:a16="http://schemas.microsoft.com/office/drawing/2014/main" id="{1F2E85D6-A717-C040-C3E1-D733EC48585C}"/>
                    </a:ext>
                  </a:extLst>
                </p:cNvPr>
                <p:cNvSpPr txBox="1"/>
                <p:nvPr/>
              </p:nvSpPr>
              <p:spPr>
                <a:xfrm>
                  <a:off x="3944756" y="3442317"/>
                  <a:ext cx="1248869" cy="369332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CH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48A9">
                          <a:lumMod val="75000"/>
                        </a:srgbClr>
                      </a:solidFill>
                      <a:effectLst/>
                      <a:uLnTx/>
                      <a:uFillTx/>
                    </a:rPr>
                    <a:t>Pure </a:t>
                  </a:r>
                  <a:r>
                    <a:rPr kumimoji="0" lang="en-CH" sz="1800" b="1" i="0" u="none" strike="noStrike" kern="0" cap="none" spc="0" normalizeH="0" baseline="30000" noProof="0" dirty="0">
                      <a:ln>
                        <a:noFill/>
                      </a:ln>
                      <a:solidFill>
                        <a:srgbClr val="0048A9">
                          <a:lumMod val="75000"/>
                        </a:srgbClr>
                      </a:solidFill>
                      <a:effectLst/>
                      <a:uLnTx/>
                      <a:uFillTx/>
                    </a:rPr>
                    <a:t>4</a:t>
                  </a:r>
                  <a:r>
                    <a:rPr kumimoji="0" lang="en-CH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48A9">
                          <a:lumMod val="75000"/>
                        </a:srgbClr>
                      </a:solidFill>
                      <a:effectLst/>
                      <a:uLnTx/>
                      <a:uFillTx/>
                    </a:rPr>
                    <a:t>He</a:t>
                  </a:r>
                </a:p>
              </p:txBody>
            </p:sp>
          </p:grpSp>
          <p:grpSp>
            <p:nvGrpSpPr>
              <p:cNvPr id="134" name="Group 133">
                <a:extLst>
                  <a:ext uri="{FF2B5EF4-FFF2-40B4-BE49-F238E27FC236}">
                    <a16:creationId xmlns:a16="http://schemas.microsoft.com/office/drawing/2014/main" id="{71304277-60E1-4920-9E6D-1E5C8C2CFE22}"/>
                  </a:ext>
                </a:extLst>
              </p:cNvPr>
              <p:cNvGrpSpPr/>
              <p:nvPr/>
            </p:nvGrpSpPr>
            <p:grpSpPr>
              <a:xfrm>
                <a:off x="5776464" y="3119655"/>
                <a:ext cx="1831201" cy="498139"/>
                <a:chOff x="7671953" y="3268357"/>
                <a:chExt cx="1831201" cy="498139"/>
              </a:xfrm>
            </p:grpSpPr>
            <p:sp>
              <p:nvSpPr>
                <p:cNvPr id="168" name="Rounded Rectangle 167">
                  <a:extLst>
                    <a:ext uri="{FF2B5EF4-FFF2-40B4-BE49-F238E27FC236}">
                      <a16:creationId xmlns:a16="http://schemas.microsoft.com/office/drawing/2014/main" id="{04212F1D-8067-B302-1F4D-FE762FB02F78}"/>
                    </a:ext>
                  </a:extLst>
                </p:cNvPr>
                <p:cNvSpPr/>
                <p:nvPr/>
              </p:nvSpPr>
              <p:spPr>
                <a:xfrm>
                  <a:off x="7695136" y="3268357"/>
                  <a:ext cx="1808018" cy="498139"/>
                </a:xfrm>
                <a:prstGeom prst="roundRect">
                  <a:avLst/>
                </a:prstGeom>
                <a:solidFill>
                  <a:srgbClr val="D74FA9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D74FA9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9" name="TextBox 168">
                  <a:extLst>
                    <a:ext uri="{FF2B5EF4-FFF2-40B4-BE49-F238E27FC236}">
                      <a16:creationId xmlns:a16="http://schemas.microsoft.com/office/drawing/2014/main" id="{27C386F0-1700-1D55-8D55-66A066EDAB37}"/>
                    </a:ext>
                  </a:extLst>
                </p:cNvPr>
                <p:cNvSpPr txBox="1"/>
                <p:nvPr/>
              </p:nvSpPr>
              <p:spPr>
                <a:xfrm>
                  <a:off x="7671953" y="3332109"/>
                  <a:ext cx="180801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CH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D74FA9">
                          <a:lumMod val="50000"/>
                        </a:srgbClr>
                      </a:solidFill>
                      <a:effectLst/>
                      <a:uLnTx/>
                      <a:uFillTx/>
                    </a:rPr>
                    <a:t>Current Supply</a:t>
                  </a:r>
                </a:p>
              </p:txBody>
            </p:sp>
          </p:grp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8840CAB6-98E2-8383-67CA-4A2C6B4B4E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5032" y="3579774"/>
                <a:ext cx="0" cy="4655637"/>
              </a:xfrm>
              <a:prstGeom prst="line">
                <a:avLst/>
              </a:prstGeom>
              <a:noFill/>
              <a:ln w="57150" cap="flat" cmpd="sng" algn="ctr">
                <a:solidFill>
                  <a:srgbClr val="0048A9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8C19007A-44F9-C7F6-3BAD-925FCB0BE2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4295" y="3617956"/>
                <a:ext cx="0" cy="4614780"/>
              </a:xfrm>
              <a:prstGeom prst="line">
                <a:avLst/>
              </a:prstGeom>
              <a:noFill/>
              <a:ln w="57150" cap="flat" cmpd="sng" algn="ctr">
                <a:solidFill>
                  <a:srgbClr val="D74FA9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137" name="Group 136">
                <a:extLst>
                  <a:ext uri="{FF2B5EF4-FFF2-40B4-BE49-F238E27FC236}">
                    <a16:creationId xmlns:a16="http://schemas.microsoft.com/office/drawing/2014/main" id="{35882D01-07D4-6361-3DEC-6B641472DF37}"/>
                  </a:ext>
                </a:extLst>
              </p:cNvPr>
              <p:cNvGrpSpPr/>
              <p:nvPr/>
            </p:nvGrpSpPr>
            <p:grpSpPr>
              <a:xfrm>
                <a:off x="5247050" y="6732274"/>
                <a:ext cx="983673" cy="558253"/>
                <a:chOff x="5557836" y="9116050"/>
                <a:chExt cx="983673" cy="500497"/>
              </a:xfrm>
            </p:grpSpPr>
            <p:sp>
              <p:nvSpPr>
                <p:cNvPr id="166" name="Rounded Rectangle 165">
                  <a:extLst>
                    <a:ext uri="{FF2B5EF4-FFF2-40B4-BE49-F238E27FC236}">
                      <a16:creationId xmlns:a16="http://schemas.microsoft.com/office/drawing/2014/main" id="{C60900DA-C64A-07BC-AF7B-E65A4E330195}"/>
                    </a:ext>
                  </a:extLst>
                </p:cNvPr>
                <p:cNvSpPr/>
                <p:nvPr/>
              </p:nvSpPr>
              <p:spPr>
                <a:xfrm>
                  <a:off x="5557836" y="9116050"/>
                  <a:ext cx="983673" cy="500497"/>
                </a:xfrm>
                <a:prstGeom prst="roundRect">
                  <a:avLst/>
                </a:prstGeom>
                <a:solidFill>
                  <a:srgbClr val="7A4AA9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A4AA9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7" name="TextBox 166">
                  <a:extLst>
                    <a:ext uri="{FF2B5EF4-FFF2-40B4-BE49-F238E27FC236}">
                      <a16:creationId xmlns:a16="http://schemas.microsoft.com/office/drawing/2014/main" id="{CBA65413-8CA5-83C6-FAC0-9D4916D0193E}"/>
                    </a:ext>
                  </a:extLst>
                </p:cNvPr>
                <p:cNvSpPr txBox="1"/>
                <p:nvPr/>
              </p:nvSpPr>
              <p:spPr>
                <a:xfrm>
                  <a:off x="5592472" y="9186011"/>
                  <a:ext cx="914400" cy="369332"/>
                </a:xfrm>
                <a:prstGeom prst="rect">
                  <a:avLst/>
                </a:prstGeom>
                <a:solidFill>
                  <a:srgbClr val="7A4AA9">
                    <a:lumMod val="40000"/>
                    <a:lumOff val="60000"/>
                  </a:srgbClr>
                </a:solidFill>
                <a:ln>
                  <a:solidFill>
                    <a:srgbClr val="7A4AA9">
                      <a:lumMod val="40000"/>
                      <a:lumOff val="60000"/>
                    </a:srgb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CH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7A4AA9">
                          <a:lumMod val="75000"/>
                        </a:srgbClr>
                      </a:solidFill>
                      <a:effectLst/>
                      <a:uLnTx/>
                      <a:uFillTx/>
                    </a:rPr>
                    <a:t>SQUID</a:t>
                  </a:r>
                </a:p>
              </p:txBody>
            </p:sp>
          </p:grp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FD5360DB-C001-930F-2661-3874A0FB204B}"/>
                  </a:ext>
                </a:extLst>
              </p:cNvPr>
              <p:cNvCxnSpPr>
                <a:cxnSpLocks/>
                <a:stCxn id="174" idx="2"/>
                <a:endCxn id="166" idx="0"/>
              </p:cNvCxnSpPr>
              <p:nvPr/>
            </p:nvCxnSpPr>
            <p:spPr>
              <a:xfrm>
                <a:off x="5738886" y="2860343"/>
                <a:ext cx="1" cy="3871931"/>
              </a:xfrm>
              <a:prstGeom prst="line">
                <a:avLst/>
              </a:prstGeom>
              <a:noFill/>
              <a:ln w="57150" cap="flat" cmpd="sng" algn="ctr">
                <a:solidFill>
                  <a:srgbClr val="7A4AA9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5A4D015F-91DE-620A-7050-A2DA53A6F6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38887" y="7283646"/>
                <a:ext cx="0" cy="897915"/>
              </a:xfrm>
              <a:prstGeom prst="line">
                <a:avLst/>
              </a:prstGeom>
              <a:noFill/>
              <a:ln w="57150" cap="flat" cmpd="sng" algn="ctr">
                <a:solidFill>
                  <a:srgbClr val="7A4AA9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47CFBC9F-6165-E7F6-663C-83A16DD7240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482391" y="8195323"/>
                <a:ext cx="512990" cy="0"/>
              </a:xfrm>
              <a:prstGeom prst="line">
                <a:avLst/>
              </a:prstGeom>
              <a:noFill/>
              <a:ln w="57150" cap="flat" cmpd="sng" algn="ctr">
                <a:solidFill>
                  <a:srgbClr val="7A4AA9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141" name="Group 140">
                <a:extLst>
                  <a:ext uri="{FF2B5EF4-FFF2-40B4-BE49-F238E27FC236}">
                    <a16:creationId xmlns:a16="http://schemas.microsoft.com/office/drawing/2014/main" id="{62C524E9-A59B-42D0-CB97-82E4C32B9F28}"/>
                  </a:ext>
                </a:extLst>
              </p:cNvPr>
              <p:cNvGrpSpPr/>
              <p:nvPr/>
            </p:nvGrpSpPr>
            <p:grpSpPr>
              <a:xfrm>
                <a:off x="6905878" y="4195025"/>
                <a:ext cx="1718943" cy="4602901"/>
                <a:chOff x="8357754" y="6495975"/>
                <a:chExt cx="1718943" cy="4602901"/>
              </a:xfrm>
            </p:grpSpPr>
            <p:sp>
              <p:nvSpPr>
                <p:cNvPr id="154" name="Down Arrow 153">
                  <a:extLst>
                    <a:ext uri="{FF2B5EF4-FFF2-40B4-BE49-F238E27FC236}">
                      <a16:creationId xmlns:a16="http://schemas.microsoft.com/office/drawing/2014/main" id="{5A4374CC-5178-91C3-B937-5EDE433AE684}"/>
                    </a:ext>
                  </a:extLst>
                </p:cNvPr>
                <p:cNvSpPr/>
                <p:nvPr/>
              </p:nvSpPr>
              <p:spPr>
                <a:xfrm>
                  <a:off x="8357754" y="6495975"/>
                  <a:ext cx="914400" cy="4602901"/>
                </a:xfrm>
                <a:prstGeom prst="downArrow">
                  <a:avLst/>
                </a:prstGeom>
                <a:gradFill rotWithShape="1">
                  <a:gsLst>
                    <a:gs pos="14000">
                      <a:srgbClr val="AB50D5">
                        <a:lumMod val="60000"/>
                        <a:lumOff val="40000"/>
                      </a:srgbClr>
                    </a:gs>
                    <a:gs pos="33000">
                      <a:srgbClr val="D74FA9">
                        <a:lumMod val="60000"/>
                        <a:lumOff val="40000"/>
                      </a:srgbClr>
                    </a:gs>
                    <a:gs pos="62000">
                      <a:srgbClr val="407CD5">
                        <a:lumMod val="40000"/>
                        <a:lumOff val="60000"/>
                      </a:srgbClr>
                    </a:gs>
                  </a:gsLst>
                  <a:lin ang="5400000" scaled="1"/>
                </a:gra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grpSp>
              <p:nvGrpSpPr>
                <p:cNvPr id="155" name="Group 154">
                  <a:extLst>
                    <a:ext uri="{FF2B5EF4-FFF2-40B4-BE49-F238E27FC236}">
                      <a16:creationId xmlns:a16="http://schemas.microsoft.com/office/drawing/2014/main" id="{B8B53F9A-5F17-D8F7-5855-FD72195E469F}"/>
                    </a:ext>
                  </a:extLst>
                </p:cNvPr>
                <p:cNvGrpSpPr/>
                <p:nvPr/>
              </p:nvGrpSpPr>
              <p:grpSpPr>
                <a:xfrm>
                  <a:off x="9022980" y="7097030"/>
                  <a:ext cx="1053717" cy="3135598"/>
                  <a:chOff x="9022980" y="7097030"/>
                  <a:chExt cx="1053717" cy="3135598"/>
                </a:xfrm>
              </p:grpSpPr>
              <p:cxnSp>
                <p:nvCxnSpPr>
                  <p:cNvPr id="156" name="Straight Connector 155">
                    <a:extLst>
                      <a:ext uri="{FF2B5EF4-FFF2-40B4-BE49-F238E27FC236}">
                        <a16:creationId xmlns:a16="http://schemas.microsoft.com/office/drawing/2014/main" id="{8AFE27CF-9CC3-2BC1-2A6B-348CA2BC28A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022980" y="7266307"/>
                    <a:ext cx="256310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AB50D5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157" name="TextBox 156">
                    <a:extLst>
                      <a:ext uri="{FF2B5EF4-FFF2-40B4-BE49-F238E27FC236}">
                        <a16:creationId xmlns:a16="http://schemas.microsoft.com/office/drawing/2014/main" id="{D0216C15-00E4-88EC-57D9-7C065DE6AD1C}"/>
                      </a:ext>
                    </a:extLst>
                  </p:cNvPr>
                  <p:cNvSpPr txBox="1"/>
                  <p:nvPr/>
                </p:nvSpPr>
                <p:spPr>
                  <a:xfrm>
                    <a:off x="9272562" y="7097030"/>
                    <a:ext cx="606751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CH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AB50D5">
                            <a:lumMod val="75000"/>
                          </a:srgbClr>
                        </a:solidFill>
                        <a:effectLst/>
                        <a:uLnTx/>
                        <a:uFillTx/>
                      </a:rPr>
                      <a:t>80 K</a:t>
                    </a:r>
                  </a:p>
                </p:txBody>
              </p:sp>
              <p:cxnSp>
                <p:nvCxnSpPr>
                  <p:cNvPr id="158" name="Straight Connector 157">
                    <a:extLst>
                      <a:ext uri="{FF2B5EF4-FFF2-40B4-BE49-F238E27FC236}">
                        <a16:creationId xmlns:a16="http://schemas.microsoft.com/office/drawing/2014/main" id="{77F43281-C8B7-26E9-B0E3-A8D46779FB3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039228" y="7816936"/>
                    <a:ext cx="256310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AB50D5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159" name="TextBox 158">
                    <a:extLst>
                      <a:ext uri="{FF2B5EF4-FFF2-40B4-BE49-F238E27FC236}">
                        <a16:creationId xmlns:a16="http://schemas.microsoft.com/office/drawing/2014/main" id="{41F364D8-E79D-231A-65BF-E5D97C693E0F}"/>
                      </a:ext>
                    </a:extLst>
                  </p:cNvPr>
                  <p:cNvSpPr txBox="1"/>
                  <p:nvPr/>
                </p:nvSpPr>
                <p:spPr>
                  <a:xfrm>
                    <a:off x="9302713" y="7650017"/>
                    <a:ext cx="606751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CH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AB50D5">
                            <a:lumMod val="75000"/>
                          </a:srgbClr>
                        </a:solidFill>
                        <a:effectLst/>
                        <a:uLnTx/>
                        <a:uFillTx/>
                      </a:rPr>
                      <a:t>5 K</a:t>
                    </a:r>
                  </a:p>
                </p:txBody>
              </p:sp>
              <p:cxnSp>
                <p:nvCxnSpPr>
                  <p:cNvPr id="160" name="Straight Connector 159">
                    <a:extLst>
                      <a:ext uri="{FF2B5EF4-FFF2-40B4-BE49-F238E27FC236}">
                        <a16:creationId xmlns:a16="http://schemas.microsoft.com/office/drawing/2014/main" id="{7BF8BB7C-58DF-8BC2-98DE-E397AA9CD7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039228" y="8690186"/>
                    <a:ext cx="256310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AB50D5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161" name="TextBox 160">
                    <a:extLst>
                      <a:ext uri="{FF2B5EF4-FFF2-40B4-BE49-F238E27FC236}">
                        <a16:creationId xmlns:a16="http://schemas.microsoft.com/office/drawing/2014/main" id="{84BDB023-D3A0-75D4-0F0D-2996C14E3608}"/>
                      </a:ext>
                    </a:extLst>
                  </p:cNvPr>
                  <p:cNvSpPr txBox="1"/>
                  <p:nvPr/>
                </p:nvSpPr>
                <p:spPr>
                  <a:xfrm>
                    <a:off x="9302713" y="8523267"/>
                    <a:ext cx="773984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CH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AB50D5">
                            <a:lumMod val="75000"/>
                          </a:srgbClr>
                        </a:solidFill>
                        <a:effectLst/>
                        <a:uLnTx/>
                        <a:uFillTx/>
                      </a:rPr>
                      <a:t>75 mK</a:t>
                    </a:r>
                  </a:p>
                </p:txBody>
              </p:sp>
              <p:cxnSp>
                <p:nvCxnSpPr>
                  <p:cNvPr id="162" name="Straight Connector 161">
                    <a:extLst>
                      <a:ext uri="{FF2B5EF4-FFF2-40B4-BE49-F238E27FC236}">
                        <a16:creationId xmlns:a16="http://schemas.microsoft.com/office/drawing/2014/main" id="{142BE952-6584-B30B-AD1D-FC1AAFB6FEA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039228" y="9353673"/>
                    <a:ext cx="256310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AB50D5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163" name="TextBox 162">
                    <a:extLst>
                      <a:ext uri="{FF2B5EF4-FFF2-40B4-BE49-F238E27FC236}">
                        <a16:creationId xmlns:a16="http://schemas.microsoft.com/office/drawing/2014/main" id="{B306376F-DBB1-7D2C-419A-1FDB5E469BA5}"/>
                      </a:ext>
                    </a:extLst>
                  </p:cNvPr>
                  <p:cNvSpPr txBox="1"/>
                  <p:nvPr/>
                </p:nvSpPr>
                <p:spPr>
                  <a:xfrm>
                    <a:off x="9302713" y="9186754"/>
                    <a:ext cx="745853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CH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AB50D5">
                            <a:lumMod val="75000"/>
                          </a:srgbClr>
                        </a:solidFill>
                        <a:effectLst/>
                        <a:uLnTx/>
                        <a:uFillTx/>
                      </a:rPr>
                      <a:t>50 mK</a:t>
                    </a:r>
                  </a:p>
                </p:txBody>
              </p:sp>
              <p:cxnSp>
                <p:nvCxnSpPr>
                  <p:cNvPr id="164" name="Straight Connector 163">
                    <a:extLst>
                      <a:ext uri="{FF2B5EF4-FFF2-40B4-BE49-F238E27FC236}">
                        <a16:creationId xmlns:a16="http://schemas.microsoft.com/office/drawing/2014/main" id="{90BCCACF-890C-065A-F5AD-885652A084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039228" y="10060993"/>
                    <a:ext cx="256310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AB50D5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165" name="TextBox 164">
                    <a:extLst>
                      <a:ext uri="{FF2B5EF4-FFF2-40B4-BE49-F238E27FC236}">
                        <a16:creationId xmlns:a16="http://schemas.microsoft.com/office/drawing/2014/main" id="{5C62A496-E041-4888-A0FC-D04E10BC3A95}"/>
                      </a:ext>
                    </a:extLst>
                  </p:cNvPr>
                  <p:cNvSpPr txBox="1"/>
                  <p:nvPr/>
                </p:nvSpPr>
                <p:spPr>
                  <a:xfrm>
                    <a:off x="9302713" y="9894074"/>
                    <a:ext cx="745853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CH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AB50D5">
                            <a:lumMod val="75000"/>
                          </a:srgbClr>
                        </a:solidFill>
                        <a:effectLst/>
                        <a:uLnTx/>
                        <a:uFillTx/>
                      </a:rPr>
                      <a:t>8 mK</a:t>
                    </a:r>
                  </a:p>
                </p:txBody>
              </p:sp>
            </p:grpSp>
          </p:grp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EC9D8A34-20B3-5738-99C3-C8CBF13E0A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82493" y="4368196"/>
                <a:ext cx="334880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AB50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E83AD4E9-3CF4-BF2C-434B-A74DE0B3F9E1}"/>
                  </a:ext>
                </a:extLst>
              </p:cNvPr>
              <p:cNvSpPr txBox="1"/>
              <p:nvPr/>
            </p:nvSpPr>
            <p:spPr>
              <a:xfrm>
                <a:off x="7832075" y="4198919"/>
                <a:ext cx="792746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AB50D5">
                        <a:lumMod val="75000"/>
                      </a:srgbClr>
                    </a:solidFill>
                    <a:effectLst/>
                    <a:uLnTx/>
                    <a:uFillTx/>
                  </a:rPr>
                  <a:t>300 K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00B05F1E-843F-C5B8-082A-CCB76F78D155}"/>
                  </a:ext>
                </a:extLst>
              </p:cNvPr>
              <p:cNvSpPr txBox="1"/>
              <p:nvPr/>
            </p:nvSpPr>
            <p:spPr>
              <a:xfrm>
                <a:off x="2570436" y="3593415"/>
                <a:ext cx="1407966" cy="4323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A4AA9">
                        <a:lumMod val="50000"/>
                      </a:srgbClr>
                    </a:solidFill>
                    <a:effectLst/>
                    <a:uLnTx/>
                    <a:uFillTx/>
                  </a:rPr>
                  <a:t>Shielding</a:t>
                </a:r>
              </a:p>
            </p:txBody>
          </p: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76D7CA73-A4CB-EB22-974D-D2505F56CE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33601" y="7760043"/>
                <a:ext cx="2605707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407C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6" name="Straight Connector 145">
                <a:extLst>
                  <a:ext uri="{FF2B5EF4-FFF2-40B4-BE49-F238E27FC236}">
                    <a16:creationId xmlns:a16="http://schemas.microsoft.com/office/drawing/2014/main" id="{E173E25B-FBA5-DA9D-4267-BA8E0E9CE7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33601" y="6389236"/>
                <a:ext cx="2605707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407C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7" name="Straight Connector 146">
                <a:extLst>
                  <a:ext uri="{FF2B5EF4-FFF2-40B4-BE49-F238E27FC236}">
                    <a16:creationId xmlns:a16="http://schemas.microsoft.com/office/drawing/2014/main" id="{5B959F5D-BDB4-D2F9-6A1A-65C17D8975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33601" y="5499659"/>
                <a:ext cx="2605707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407C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8" name="Straight Connector 147">
                <a:extLst>
                  <a:ext uri="{FF2B5EF4-FFF2-40B4-BE49-F238E27FC236}">
                    <a16:creationId xmlns:a16="http://schemas.microsoft.com/office/drawing/2014/main" id="{99426F64-B19F-088E-A236-9302D76E46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22422" y="4965357"/>
                <a:ext cx="2605707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407C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85439907-7949-EFDA-DFFF-16F96817F721}"/>
                  </a:ext>
                </a:extLst>
              </p:cNvPr>
              <p:cNvSpPr txBox="1"/>
              <p:nvPr/>
            </p:nvSpPr>
            <p:spPr>
              <a:xfrm>
                <a:off x="3050380" y="6210266"/>
                <a:ext cx="150041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07CD5">
                        <a:lumMod val="75000"/>
                      </a:srgbClr>
                    </a:solidFill>
                    <a:effectLst/>
                    <a:uLnTx/>
                    <a:uFillTx/>
                  </a:rPr>
                  <a:t>C</a:t>
                </a:r>
                <a:r>
                  <a:rPr kumimoji="0" lang="en-CH" sz="1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07CD5">
                        <a:lumMod val="75000"/>
                      </a:srgbClr>
                    </a:solidFill>
                    <a:effectLst/>
                    <a:uLnTx/>
                    <a:uFillTx/>
                  </a:rPr>
                  <a:t>old Plate</a:t>
                </a:r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6C00C73D-D8D3-AA1B-21E1-7D67AE3281FE}"/>
                  </a:ext>
                </a:extLst>
              </p:cNvPr>
              <p:cNvSpPr txBox="1"/>
              <p:nvPr/>
            </p:nvSpPr>
            <p:spPr>
              <a:xfrm>
                <a:off x="3050380" y="6865143"/>
                <a:ext cx="150041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07CD5">
                        <a:lumMod val="75000"/>
                      </a:srgbClr>
                    </a:solidFill>
                    <a:effectLst/>
                    <a:uLnTx/>
                    <a:uFillTx/>
                  </a:rPr>
                  <a:t>C</a:t>
                </a:r>
                <a:r>
                  <a:rPr kumimoji="0" lang="en-CH" sz="1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07CD5">
                        <a:lumMod val="75000"/>
                      </a:srgbClr>
                    </a:solidFill>
                    <a:effectLst/>
                    <a:uLnTx/>
                    <a:uFillTx/>
                  </a:rPr>
                  <a:t>old Plate</a:t>
                </a:r>
              </a:p>
            </p:txBody>
          </p: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ACFD2B0A-C6EB-3010-30CE-BC5477819953}"/>
                  </a:ext>
                </a:extLst>
              </p:cNvPr>
              <p:cNvSpPr txBox="1"/>
              <p:nvPr/>
            </p:nvSpPr>
            <p:spPr>
              <a:xfrm>
                <a:off x="3025503" y="7571899"/>
                <a:ext cx="150041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07CD5">
                        <a:lumMod val="75000"/>
                      </a:srgbClr>
                    </a:solidFill>
                    <a:effectLst/>
                    <a:uLnTx/>
                    <a:uFillTx/>
                  </a:rPr>
                  <a:t>Mixing Chamber</a:t>
                </a:r>
                <a:endParaRPr kumimoji="0" lang="en-CH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407CD5">
                      <a:lumMod val="75000"/>
                    </a:srgbClr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1FB2C72C-B0DC-D6EE-804D-C17B4D11AA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83524" y="5927609"/>
                <a:ext cx="256310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AB50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7178B352-7326-4B88-BF6C-A43279F315CA}"/>
                  </a:ext>
                </a:extLst>
              </p:cNvPr>
              <p:cNvSpPr txBox="1"/>
              <p:nvPr/>
            </p:nvSpPr>
            <p:spPr>
              <a:xfrm>
                <a:off x="7847009" y="5760690"/>
                <a:ext cx="606751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AB50D5">
                        <a:lumMod val="75000"/>
                      </a:srgbClr>
                    </a:solidFill>
                    <a:effectLst/>
                    <a:uLnTx/>
                    <a:uFillTx/>
                  </a:rPr>
                  <a:t>1 K</a:t>
                </a:r>
              </a:p>
            </p:txBody>
          </p:sp>
        </p:grpSp>
      </p:grp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E00A8290-A2CE-E1E3-206E-150E782C1256}"/>
              </a:ext>
            </a:extLst>
          </p:cNvPr>
          <p:cNvSpPr/>
          <p:nvPr/>
        </p:nvSpPr>
        <p:spPr>
          <a:xfrm>
            <a:off x="1148448" y="7353569"/>
            <a:ext cx="5930173" cy="2567188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30B3A592-D62C-052C-0C78-BE5C9EC7CF90}"/>
              </a:ext>
            </a:extLst>
          </p:cNvPr>
          <p:cNvCxnSpPr>
            <a:cxnSpLocks/>
          </p:cNvCxnSpPr>
          <p:nvPr/>
        </p:nvCxnSpPr>
        <p:spPr>
          <a:xfrm flipV="1">
            <a:off x="1396342" y="5941590"/>
            <a:ext cx="1717592" cy="146119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047DFEB2-1010-E0E0-C71E-51A2FFF555A7}"/>
              </a:ext>
            </a:extLst>
          </p:cNvPr>
          <p:cNvCxnSpPr>
            <a:cxnSpLocks/>
          </p:cNvCxnSpPr>
          <p:nvPr/>
        </p:nvCxnSpPr>
        <p:spPr>
          <a:xfrm flipH="1" flipV="1">
            <a:off x="5223317" y="5929390"/>
            <a:ext cx="1590883" cy="1465578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</p:cxnSp>
      <p:sp>
        <p:nvSpPr>
          <p:cNvPr id="86" name="Cube 85">
            <a:extLst>
              <a:ext uri="{FF2B5EF4-FFF2-40B4-BE49-F238E27FC236}">
                <a16:creationId xmlns:a16="http://schemas.microsoft.com/office/drawing/2014/main" id="{9758B33A-309E-9558-0091-45E5257151A0}"/>
              </a:ext>
            </a:extLst>
          </p:cNvPr>
          <p:cNvSpPr/>
          <p:nvPr/>
        </p:nvSpPr>
        <p:spPr>
          <a:xfrm>
            <a:off x="3798079" y="7707196"/>
            <a:ext cx="3075997" cy="505353"/>
          </a:xfrm>
          <a:prstGeom prst="cube">
            <a:avLst>
              <a:gd name="adj" fmla="val 59900"/>
            </a:avLst>
          </a:prstGeom>
          <a:solidFill>
            <a:srgbClr val="D74FA9">
              <a:lumMod val="60000"/>
              <a:lumOff val="40000"/>
            </a:srgbClr>
          </a:solidFill>
          <a:ln w="12700" cap="flat" cmpd="sng" algn="ctr">
            <a:solidFill>
              <a:srgbClr val="D74F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7" name="Cube 86">
            <a:extLst>
              <a:ext uri="{FF2B5EF4-FFF2-40B4-BE49-F238E27FC236}">
                <a16:creationId xmlns:a16="http://schemas.microsoft.com/office/drawing/2014/main" id="{CC6698A2-B4C6-BDF0-B68A-AED5B28ABFDB}"/>
              </a:ext>
            </a:extLst>
          </p:cNvPr>
          <p:cNvSpPr/>
          <p:nvPr/>
        </p:nvSpPr>
        <p:spPr>
          <a:xfrm>
            <a:off x="3788456" y="8679305"/>
            <a:ext cx="3075996" cy="1184590"/>
          </a:xfrm>
          <a:prstGeom prst="cube">
            <a:avLst>
              <a:gd name="adj" fmla="val 19153"/>
            </a:avLst>
          </a:prstGeom>
          <a:solidFill>
            <a:srgbClr val="407CD5">
              <a:lumMod val="40000"/>
              <a:lumOff val="60000"/>
            </a:srgbClr>
          </a:solidFill>
          <a:ln w="12700" cap="flat" cmpd="sng" algn="ctr">
            <a:solidFill>
              <a:srgbClr val="407C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98380AF9-D88D-897E-8660-7B8BBA8DDE42}"/>
              </a:ext>
            </a:extLst>
          </p:cNvPr>
          <p:cNvSpPr/>
          <p:nvPr/>
        </p:nvSpPr>
        <p:spPr>
          <a:xfrm>
            <a:off x="4086947" y="7892151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D2A4E3C3-E53E-47AE-1460-9CD8430F8D3A}"/>
              </a:ext>
            </a:extLst>
          </p:cNvPr>
          <p:cNvSpPr/>
          <p:nvPr/>
        </p:nvSpPr>
        <p:spPr>
          <a:xfrm>
            <a:off x="4398675" y="7892151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AE6AD167-6002-6F13-1CCB-E2FA2D686BE0}"/>
              </a:ext>
            </a:extLst>
          </p:cNvPr>
          <p:cNvSpPr/>
          <p:nvPr/>
        </p:nvSpPr>
        <p:spPr>
          <a:xfrm>
            <a:off x="4710403" y="7894381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7F1013CC-6469-3CEC-0693-DAB67F9DDE1F}"/>
              </a:ext>
            </a:extLst>
          </p:cNvPr>
          <p:cNvSpPr/>
          <p:nvPr/>
        </p:nvSpPr>
        <p:spPr>
          <a:xfrm>
            <a:off x="5022131" y="7894381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4D64B0C2-5FA9-CAC3-7174-EBB638FD72E8}"/>
              </a:ext>
            </a:extLst>
          </p:cNvPr>
          <p:cNvSpPr/>
          <p:nvPr/>
        </p:nvSpPr>
        <p:spPr>
          <a:xfrm>
            <a:off x="5333859" y="7897447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78670FB0-64B1-473C-881C-C02AB5F92861}"/>
              </a:ext>
            </a:extLst>
          </p:cNvPr>
          <p:cNvSpPr/>
          <p:nvPr/>
        </p:nvSpPr>
        <p:spPr>
          <a:xfrm>
            <a:off x="5645587" y="7897447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FD598E83-9BE5-9B8A-CD6C-89F084E9FA91}"/>
              </a:ext>
            </a:extLst>
          </p:cNvPr>
          <p:cNvSpPr/>
          <p:nvPr/>
        </p:nvSpPr>
        <p:spPr>
          <a:xfrm>
            <a:off x="5957315" y="7894990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5076FDAC-40C5-7D41-B969-0F652C4AB561}"/>
              </a:ext>
            </a:extLst>
          </p:cNvPr>
          <p:cNvSpPr/>
          <p:nvPr/>
        </p:nvSpPr>
        <p:spPr>
          <a:xfrm>
            <a:off x="6269042" y="7894990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ADE98921-1631-E297-4A4C-65473F0F3977}"/>
              </a:ext>
            </a:extLst>
          </p:cNvPr>
          <p:cNvSpPr/>
          <p:nvPr/>
        </p:nvSpPr>
        <p:spPr>
          <a:xfrm>
            <a:off x="4226793" y="7739115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B2F17A78-449D-E0F3-762B-D9140F1DE67B}"/>
              </a:ext>
            </a:extLst>
          </p:cNvPr>
          <p:cNvSpPr/>
          <p:nvPr/>
        </p:nvSpPr>
        <p:spPr>
          <a:xfrm>
            <a:off x="4538521" y="7739115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EB8B8ED0-6B76-D3A1-5671-48215A8BB2CC}"/>
              </a:ext>
            </a:extLst>
          </p:cNvPr>
          <p:cNvSpPr/>
          <p:nvPr/>
        </p:nvSpPr>
        <p:spPr>
          <a:xfrm>
            <a:off x="4850249" y="7741345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6FDF62B2-FB1A-E254-A6A3-E020B70F68AE}"/>
              </a:ext>
            </a:extLst>
          </p:cNvPr>
          <p:cNvSpPr/>
          <p:nvPr/>
        </p:nvSpPr>
        <p:spPr>
          <a:xfrm>
            <a:off x="5161976" y="7741345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ABCDE9C0-B295-B684-DF13-DFCB9FFE312E}"/>
              </a:ext>
            </a:extLst>
          </p:cNvPr>
          <p:cNvSpPr/>
          <p:nvPr/>
        </p:nvSpPr>
        <p:spPr>
          <a:xfrm>
            <a:off x="5473704" y="7744411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B9019A46-3434-33D4-553F-B118130A5C2A}"/>
              </a:ext>
            </a:extLst>
          </p:cNvPr>
          <p:cNvSpPr/>
          <p:nvPr/>
        </p:nvSpPr>
        <p:spPr>
          <a:xfrm>
            <a:off x="5785432" y="7744411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1B179B1F-088A-7CFC-B288-D9A1016504B6}"/>
              </a:ext>
            </a:extLst>
          </p:cNvPr>
          <p:cNvSpPr/>
          <p:nvPr/>
        </p:nvSpPr>
        <p:spPr>
          <a:xfrm>
            <a:off x="6097160" y="7741954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938072E6-E11F-8BA9-BB27-FB220322774A}"/>
              </a:ext>
            </a:extLst>
          </p:cNvPr>
          <p:cNvSpPr/>
          <p:nvPr/>
        </p:nvSpPr>
        <p:spPr>
          <a:xfrm>
            <a:off x="6408888" y="7741954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45277A5-74F0-40A6-8F2D-5DF36FD12826}"/>
              </a:ext>
            </a:extLst>
          </p:cNvPr>
          <p:cNvSpPr txBox="1"/>
          <p:nvPr/>
        </p:nvSpPr>
        <p:spPr>
          <a:xfrm>
            <a:off x="4193293" y="9257619"/>
            <a:ext cx="2029042" cy="312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LHe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01A95EA-0BD4-D586-83EF-804A27FBE3B4}"/>
              </a:ext>
            </a:extLst>
          </p:cNvPr>
          <p:cNvSpPr txBox="1"/>
          <p:nvPr/>
        </p:nvSpPr>
        <p:spPr>
          <a:xfrm>
            <a:off x="4894209" y="7955730"/>
            <a:ext cx="2029042" cy="312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Si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74916FB2-3A48-3537-0512-A4F4224A7A2B}"/>
              </a:ext>
            </a:extLst>
          </p:cNvPr>
          <p:cNvSpPr txBox="1"/>
          <p:nvPr/>
        </p:nvSpPr>
        <p:spPr>
          <a:xfrm>
            <a:off x="1338958" y="7461264"/>
            <a:ext cx="2192800" cy="28869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1" i="0" u="none" strike="noStrike" kern="0" cap="none" spc="0" normalizeH="0" baseline="0" noProof="0" dirty="0">
                <a:ln>
                  <a:noFill/>
                </a:ln>
                <a:solidFill>
                  <a:srgbClr val="7A4AA9">
                    <a:lumMod val="75000"/>
                  </a:srgbClr>
                </a:solidFill>
                <a:effectLst/>
                <a:uLnTx/>
                <a:uFillTx/>
              </a:rPr>
              <a:t>Transition Edge Sensor</a:t>
            </a:r>
          </a:p>
        </p:txBody>
      </p: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E8D94F07-A80C-B79F-86D0-6CC6231B1A9B}"/>
              </a:ext>
            </a:extLst>
          </p:cNvPr>
          <p:cNvCxnSpPr>
            <a:cxnSpLocks/>
            <a:stCxn id="106" idx="3"/>
          </p:cNvCxnSpPr>
          <p:nvPr/>
        </p:nvCxnSpPr>
        <p:spPr>
          <a:xfrm>
            <a:off x="3531758" y="7605610"/>
            <a:ext cx="526224" cy="317957"/>
          </a:xfrm>
          <a:prstGeom prst="straightConnector1">
            <a:avLst/>
          </a:prstGeom>
          <a:noFill/>
          <a:ln w="28575" cap="flat" cmpd="sng" algn="ctr">
            <a:solidFill>
              <a:srgbClr val="7A4AA9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108" name="7-point Star 107">
            <a:extLst>
              <a:ext uri="{FF2B5EF4-FFF2-40B4-BE49-F238E27FC236}">
                <a16:creationId xmlns:a16="http://schemas.microsoft.com/office/drawing/2014/main" id="{E81A3AF1-A4EC-900C-FF78-2A1C1BB0F745}"/>
              </a:ext>
            </a:extLst>
          </p:cNvPr>
          <p:cNvSpPr/>
          <p:nvPr/>
        </p:nvSpPr>
        <p:spPr>
          <a:xfrm>
            <a:off x="4710403" y="9370491"/>
            <a:ext cx="190293" cy="156375"/>
          </a:xfrm>
          <a:prstGeom prst="star7">
            <a:avLst/>
          </a:prstGeom>
          <a:solidFill>
            <a:srgbClr val="0048A9"/>
          </a:solidFill>
          <a:ln w="12700" cap="flat" cmpd="sng" algn="ctr">
            <a:solidFill>
              <a:srgbClr val="0048A9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DF546E06-F545-D5AC-C20D-954C4B91B993}"/>
              </a:ext>
            </a:extLst>
          </p:cNvPr>
          <p:cNvCxnSpPr>
            <a:cxnSpLocks/>
            <a:stCxn id="110" idx="3"/>
          </p:cNvCxnSpPr>
          <p:nvPr/>
        </p:nvCxnSpPr>
        <p:spPr>
          <a:xfrm flipV="1">
            <a:off x="5593004" y="8012770"/>
            <a:ext cx="106129" cy="237875"/>
          </a:xfrm>
          <a:prstGeom prst="straightConnector1">
            <a:avLst/>
          </a:prstGeom>
          <a:noFill/>
          <a:ln w="28575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0" name="7-point Star 109">
            <a:extLst>
              <a:ext uri="{FF2B5EF4-FFF2-40B4-BE49-F238E27FC236}">
                <a16:creationId xmlns:a16="http://schemas.microsoft.com/office/drawing/2014/main" id="{4715488E-8FAD-0E08-D625-A582B9B39B12}"/>
              </a:ext>
            </a:extLst>
          </p:cNvPr>
          <p:cNvSpPr/>
          <p:nvPr/>
        </p:nvSpPr>
        <p:spPr>
          <a:xfrm>
            <a:off x="5557221" y="8153847"/>
            <a:ext cx="128957" cy="96797"/>
          </a:xfrm>
          <a:prstGeom prst="star7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1" name="Freeform 110">
            <a:extLst>
              <a:ext uri="{FF2B5EF4-FFF2-40B4-BE49-F238E27FC236}">
                <a16:creationId xmlns:a16="http://schemas.microsoft.com/office/drawing/2014/main" id="{1C8AB3B9-B8E8-0BAD-0BB5-7D3FE44E362C}"/>
              </a:ext>
            </a:extLst>
          </p:cNvPr>
          <p:cNvSpPr/>
          <p:nvPr/>
        </p:nvSpPr>
        <p:spPr>
          <a:xfrm rot="18233311">
            <a:off x="4544526" y="8768819"/>
            <a:ext cx="1357582" cy="104000"/>
          </a:xfrm>
          <a:custGeom>
            <a:avLst/>
            <a:gdLst>
              <a:gd name="connsiteX0" fmla="*/ 0 w 1257300"/>
              <a:gd name="connsiteY0" fmla="*/ 221465 h 278703"/>
              <a:gd name="connsiteX1" fmla="*/ 71438 w 1257300"/>
              <a:gd name="connsiteY1" fmla="*/ 9 h 278703"/>
              <a:gd name="connsiteX2" fmla="*/ 150019 w 1257300"/>
              <a:gd name="connsiteY2" fmla="*/ 228609 h 278703"/>
              <a:gd name="connsiteX3" fmla="*/ 228600 w 1257300"/>
              <a:gd name="connsiteY3" fmla="*/ 14296 h 278703"/>
              <a:gd name="connsiteX4" fmla="*/ 292894 w 1257300"/>
              <a:gd name="connsiteY4" fmla="*/ 228609 h 278703"/>
              <a:gd name="connsiteX5" fmla="*/ 378619 w 1257300"/>
              <a:gd name="connsiteY5" fmla="*/ 7152 h 278703"/>
              <a:gd name="connsiteX6" fmla="*/ 442913 w 1257300"/>
              <a:gd name="connsiteY6" fmla="*/ 235752 h 278703"/>
              <a:gd name="connsiteX7" fmla="*/ 535781 w 1257300"/>
              <a:gd name="connsiteY7" fmla="*/ 14296 h 278703"/>
              <a:gd name="connsiteX8" fmla="*/ 592931 w 1257300"/>
              <a:gd name="connsiteY8" fmla="*/ 242896 h 278703"/>
              <a:gd name="connsiteX9" fmla="*/ 685800 w 1257300"/>
              <a:gd name="connsiteY9" fmla="*/ 35727 h 278703"/>
              <a:gd name="connsiteX10" fmla="*/ 750094 w 1257300"/>
              <a:gd name="connsiteY10" fmla="*/ 257184 h 278703"/>
              <a:gd name="connsiteX11" fmla="*/ 828675 w 1257300"/>
              <a:gd name="connsiteY11" fmla="*/ 35727 h 278703"/>
              <a:gd name="connsiteX12" fmla="*/ 892969 w 1257300"/>
              <a:gd name="connsiteY12" fmla="*/ 271471 h 278703"/>
              <a:gd name="connsiteX13" fmla="*/ 985838 w 1257300"/>
              <a:gd name="connsiteY13" fmla="*/ 35727 h 278703"/>
              <a:gd name="connsiteX14" fmla="*/ 1042988 w 1257300"/>
              <a:gd name="connsiteY14" fmla="*/ 250040 h 278703"/>
              <a:gd name="connsiteX15" fmla="*/ 1121569 w 1257300"/>
              <a:gd name="connsiteY15" fmla="*/ 50015 h 278703"/>
              <a:gd name="connsiteX16" fmla="*/ 1171575 w 1257300"/>
              <a:gd name="connsiteY16" fmla="*/ 278615 h 278703"/>
              <a:gd name="connsiteX17" fmla="*/ 1257300 w 1257300"/>
              <a:gd name="connsiteY17" fmla="*/ 71446 h 278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7300" h="278703">
                <a:moveTo>
                  <a:pt x="0" y="221465"/>
                </a:moveTo>
                <a:cubicBezTo>
                  <a:pt x="23217" y="110141"/>
                  <a:pt x="46435" y="-1182"/>
                  <a:pt x="71438" y="9"/>
                </a:cubicBezTo>
                <a:cubicBezTo>
                  <a:pt x="96441" y="1200"/>
                  <a:pt x="123825" y="226228"/>
                  <a:pt x="150019" y="228609"/>
                </a:cubicBezTo>
                <a:cubicBezTo>
                  <a:pt x="176213" y="230990"/>
                  <a:pt x="204788" y="14296"/>
                  <a:pt x="228600" y="14296"/>
                </a:cubicBezTo>
                <a:cubicBezTo>
                  <a:pt x="252412" y="14296"/>
                  <a:pt x="267891" y="229800"/>
                  <a:pt x="292894" y="228609"/>
                </a:cubicBezTo>
                <a:cubicBezTo>
                  <a:pt x="317897" y="227418"/>
                  <a:pt x="353616" y="5962"/>
                  <a:pt x="378619" y="7152"/>
                </a:cubicBezTo>
                <a:cubicBezTo>
                  <a:pt x="403622" y="8342"/>
                  <a:pt x="416719" y="234561"/>
                  <a:pt x="442913" y="235752"/>
                </a:cubicBezTo>
                <a:cubicBezTo>
                  <a:pt x="469107" y="236943"/>
                  <a:pt x="510778" y="13105"/>
                  <a:pt x="535781" y="14296"/>
                </a:cubicBezTo>
                <a:cubicBezTo>
                  <a:pt x="560784" y="15487"/>
                  <a:pt x="567928" y="239324"/>
                  <a:pt x="592931" y="242896"/>
                </a:cubicBezTo>
                <a:cubicBezTo>
                  <a:pt x="617934" y="246468"/>
                  <a:pt x="659606" y="33346"/>
                  <a:pt x="685800" y="35727"/>
                </a:cubicBezTo>
                <a:cubicBezTo>
                  <a:pt x="711994" y="38108"/>
                  <a:pt x="726282" y="257184"/>
                  <a:pt x="750094" y="257184"/>
                </a:cubicBezTo>
                <a:cubicBezTo>
                  <a:pt x="773906" y="257184"/>
                  <a:pt x="804862" y="33346"/>
                  <a:pt x="828675" y="35727"/>
                </a:cubicBezTo>
                <a:cubicBezTo>
                  <a:pt x="852488" y="38108"/>
                  <a:pt x="866775" y="271471"/>
                  <a:pt x="892969" y="271471"/>
                </a:cubicBezTo>
                <a:cubicBezTo>
                  <a:pt x="919163" y="271471"/>
                  <a:pt x="960835" y="39299"/>
                  <a:pt x="985838" y="35727"/>
                </a:cubicBezTo>
                <a:cubicBezTo>
                  <a:pt x="1010841" y="32155"/>
                  <a:pt x="1020366" y="247659"/>
                  <a:pt x="1042988" y="250040"/>
                </a:cubicBezTo>
                <a:cubicBezTo>
                  <a:pt x="1065610" y="252421"/>
                  <a:pt x="1100138" y="45253"/>
                  <a:pt x="1121569" y="50015"/>
                </a:cubicBezTo>
                <a:cubicBezTo>
                  <a:pt x="1143000" y="54777"/>
                  <a:pt x="1148953" y="275043"/>
                  <a:pt x="1171575" y="278615"/>
                </a:cubicBezTo>
                <a:cubicBezTo>
                  <a:pt x="1194197" y="282187"/>
                  <a:pt x="1225748" y="176816"/>
                  <a:pt x="1257300" y="71446"/>
                </a:cubicBezTo>
              </a:path>
            </a:pathLst>
          </a:custGeom>
          <a:noFill/>
          <a:ln w="12700" cap="flat" cmpd="sng" algn="ctr">
            <a:solidFill>
              <a:srgbClr val="0048A9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A88CFAFB-1CB5-AB34-3875-F9A678BC5AE7}"/>
              </a:ext>
            </a:extLst>
          </p:cNvPr>
          <p:cNvCxnSpPr>
            <a:cxnSpLocks/>
          </p:cNvCxnSpPr>
          <p:nvPr/>
        </p:nvCxnSpPr>
        <p:spPr>
          <a:xfrm flipV="1">
            <a:off x="3849739" y="9493992"/>
            <a:ext cx="796667" cy="568844"/>
          </a:xfrm>
          <a:prstGeom prst="straightConnector1">
            <a:avLst/>
          </a:prstGeom>
          <a:noFill/>
          <a:ln w="28575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3" name="Oval 112">
            <a:extLst>
              <a:ext uri="{FF2B5EF4-FFF2-40B4-BE49-F238E27FC236}">
                <a16:creationId xmlns:a16="http://schemas.microsoft.com/office/drawing/2014/main" id="{F802193F-23E6-04E6-B84B-F01A48D8784F}"/>
              </a:ext>
            </a:extLst>
          </p:cNvPr>
          <p:cNvSpPr/>
          <p:nvPr/>
        </p:nvSpPr>
        <p:spPr>
          <a:xfrm>
            <a:off x="3745851" y="10049593"/>
            <a:ext cx="103887" cy="98746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4" name="Picture 113" descr="A diagram of a transistor&#10;&#10;Description automatically generated">
            <a:extLst>
              <a:ext uri="{FF2B5EF4-FFF2-40B4-BE49-F238E27FC236}">
                <a16:creationId xmlns:a16="http://schemas.microsoft.com/office/drawing/2014/main" id="{263AD4E0-A36B-93D8-8C12-FBF2F862B0C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200" t="3855" r="6747" b="3501"/>
          <a:stretch/>
        </p:blipFill>
        <p:spPr>
          <a:xfrm>
            <a:off x="1189915" y="7885077"/>
            <a:ext cx="2532791" cy="1743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794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8E59EA5-4704-83BD-D911-46AC42D6D8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1FC80BA8-753A-EE9E-A24D-AD0EFDC15B20}"/>
              </a:ext>
            </a:extLst>
          </p:cNvPr>
          <p:cNvSpPr/>
          <p:nvPr/>
        </p:nvSpPr>
        <p:spPr>
          <a:xfrm>
            <a:off x="-4958306" y="748123"/>
            <a:ext cx="15883408" cy="14989966"/>
          </a:xfrm>
          <a:custGeom>
            <a:avLst/>
            <a:gdLst/>
            <a:ahLst/>
            <a:cxnLst/>
            <a:rect l="l" t="t" r="r" b="b"/>
            <a:pathLst>
              <a:path w="15883408" h="14989966">
                <a:moveTo>
                  <a:pt x="0" y="0"/>
                </a:moveTo>
                <a:lnTo>
                  <a:pt x="15883408" y="0"/>
                </a:lnTo>
                <a:lnTo>
                  <a:pt x="15883408" y="14989967"/>
                </a:lnTo>
                <a:lnTo>
                  <a:pt x="0" y="149899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460A3D4E-C929-4D53-929E-E5B43FDDD604}"/>
              </a:ext>
            </a:extLst>
          </p:cNvPr>
          <p:cNvSpPr/>
          <p:nvPr/>
        </p:nvSpPr>
        <p:spPr>
          <a:xfrm>
            <a:off x="-2302239" y="-1223245"/>
            <a:ext cx="6366745" cy="6366745"/>
          </a:xfrm>
          <a:custGeom>
            <a:avLst/>
            <a:gdLst/>
            <a:ahLst/>
            <a:cxnLst/>
            <a:rect l="l" t="t" r="r" b="b"/>
            <a:pathLst>
              <a:path w="6366745" h="6366745">
                <a:moveTo>
                  <a:pt x="0" y="0"/>
                </a:moveTo>
                <a:lnTo>
                  <a:pt x="6366745" y="0"/>
                </a:lnTo>
                <a:lnTo>
                  <a:pt x="6366745" y="6366745"/>
                </a:lnTo>
                <a:lnTo>
                  <a:pt x="0" y="636674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2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BCF04C32-6CAC-7730-3729-5FE1866ACE78}"/>
              </a:ext>
            </a:extLst>
          </p:cNvPr>
          <p:cNvSpPr/>
          <p:nvPr/>
        </p:nvSpPr>
        <p:spPr>
          <a:xfrm>
            <a:off x="13048108" y="3287243"/>
            <a:ext cx="12113698" cy="11376781"/>
          </a:xfrm>
          <a:custGeom>
            <a:avLst/>
            <a:gdLst/>
            <a:ahLst/>
            <a:cxnLst/>
            <a:rect l="l" t="t" r="r" b="b"/>
            <a:pathLst>
              <a:path w="12113698" h="11376781">
                <a:moveTo>
                  <a:pt x="0" y="0"/>
                </a:moveTo>
                <a:lnTo>
                  <a:pt x="12113698" y="0"/>
                </a:lnTo>
                <a:lnTo>
                  <a:pt x="12113698" y="11376782"/>
                </a:lnTo>
                <a:lnTo>
                  <a:pt x="0" y="1137678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3ED25269-5B24-7507-9221-183B74DAAC7C}"/>
              </a:ext>
            </a:extLst>
          </p:cNvPr>
          <p:cNvSpPr txBox="1"/>
          <p:nvPr/>
        </p:nvSpPr>
        <p:spPr>
          <a:xfrm>
            <a:off x="1173956" y="643750"/>
            <a:ext cx="16230600" cy="8937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6686"/>
              </a:lnSpc>
            </a:pPr>
            <a:r>
              <a:rPr lang="en-US" sz="6686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TESSERACT Experiment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2FB7C6C5-4CBE-C633-79B8-BF19F3DBE644}"/>
              </a:ext>
            </a:extLst>
          </p:cNvPr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 dirty="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5</a:t>
            </a:r>
          </a:p>
        </p:txBody>
      </p:sp>
      <p:grpSp>
        <p:nvGrpSpPr>
          <p:cNvPr id="8" name="Group 8">
            <a:extLst>
              <a:ext uri="{FF2B5EF4-FFF2-40B4-BE49-F238E27FC236}">
                <a16:creationId xmlns:a16="http://schemas.microsoft.com/office/drawing/2014/main" id="{3020BCDB-A5B2-B52F-0FE5-A03D81503742}"/>
              </a:ext>
            </a:extLst>
          </p:cNvPr>
          <p:cNvGrpSpPr/>
          <p:nvPr/>
        </p:nvGrpSpPr>
        <p:grpSpPr>
          <a:xfrm>
            <a:off x="9144000" y="2043894"/>
            <a:ext cx="7367538" cy="2125403"/>
            <a:chOff x="0" y="0"/>
            <a:chExt cx="9823383" cy="2833871"/>
          </a:xfrm>
        </p:grpSpPr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A4234D9D-5A4D-5B86-E668-24C40072B9BA}"/>
                </a:ext>
              </a:extLst>
            </p:cNvPr>
            <p:cNvSpPr txBox="1"/>
            <p:nvPr/>
          </p:nvSpPr>
          <p:spPr>
            <a:xfrm>
              <a:off x="0" y="792346"/>
              <a:ext cx="9823383" cy="2041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Cools down to </a:t>
              </a:r>
              <a:r>
                <a:rPr lang="en-US" sz="2500" b="1" spc="12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mK temperatures</a:t>
              </a:r>
            </a:p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Experimental Cell : 3 different targets</a:t>
              </a:r>
            </a:p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TES (Transition Edge Sensor) on top of the cell</a:t>
              </a:r>
            </a:p>
          </p:txBody>
        </p:sp>
        <p:sp>
          <p:nvSpPr>
            <p:cNvPr id="10" name="TextBox 10">
              <a:extLst>
                <a:ext uri="{FF2B5EF4-FFF2-40B4-BE49-F238E27FC236}">
                  <a16:creationId xmlns:a16="http://schemas.microsoft.com/office/drawing/2014/main" id="{7F240816-8EBA-2878-F4BC-16E3988339DD}"/>
                </a:ext>
              </a:extLst>
            </p:cNvPr>
            <p:cNvSpPr txBox="1"/>
            <p:nvPr/>
          </p:nvSpPr>
          <p:spPr>
            <a:xfrm>
              <a:off x="0" y="0"/>
              <a:ext cx="9823383" cy="5461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0"/>
                </a:lnSpc>
              </a:pPr>
              <a:r>
                <a:rPr lang="en-US" sz="2700" b="1" spc="13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Dilution Fridge</a:t>
              </a:r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5BDCEB48-1E5F-57A0-559A-98C8C31060DB}"/>
              </a:ext>
            </a:extLst>
          </p:cNvPr>
          <p:cNvGrpSpPr/>
          <p:nvPr/>
        </p:nvGrpSpPr>
        <p:grpSpPr>
          <a:xfrm>
            <a:off x="9144000" y="7513897"/>
            <a:ext cx="7367538" cy="1744403"/>
            <a:chOff x="0" y="0"/>
            <a:chExt cx="9823383" cy="2325871"/>
          </a:xfrm>
        </p:grpSpPr>
        <p:sp>
          <p:nvSpPr>
            <p:cNvPr id="12" name="TextBox 12">
              <a:extLst>
                <a:ext uri="{FF2B5EF4-FFF2-40B4-BE49-F238E27FC236}">
                  <a16:creationId xmlns:a16="http://schemas.microsoft.com/office/drawing/2014/main" id="{9847A2A7-1C94-16AB-8F6B-114A263D49CB}"/>
                </a:ext>
              </a:extLst>
            </p:cNvPr>
            <p:cNvSpPr txBox="1"/>
            <p:nvPr/>
          </p:nvSpPr>
          <p:spPr>
            <a:xfrm>
              <a:off x="0" y="792346"/>
              <a:ext cx="9823383" cy="1533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Background </a:t>
              </a:r>
              <a:r>
                <a:rPr lang="en-US" sz="2500" b="1" spc="12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Identification</a:t>
              </a: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 &amp; </a:t>
              </a:r>
              <a:r>
                <a:rPr lang="en-US" sz="2500" b="1" spc="12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Discrimination</a:t>
              </a:r>
            </a:p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Different </a:t>
              </a:r>
              <a:r>
                <a:rPr lang="en-US" sz="2500" b="1" spc="12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sensitivities</a:t>
              </a: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 for different types of </a:t>
              </a:r>
              <a:r>
                <a:rPr lang="en-US" sz="2500" b="1" spc="12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DM interactions</a:t>
              </a:r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678D9D2C-4D6C-844F-DF01-0084FB1DAAEC}"/>
                </a:ext>
              </a:extLst>
            </p:cNvPr>
            <p:cNvSpPr txBox="1"/>
            <p:nvPr/>
          </p:nvSpPr>
          <p:spPr>
            <a:xfrm>
              <a:off x="0" y="0"/>
              <a:ext cx="9823383" cy="5461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0"/>
                </a:lnSpc>
              </a:pPr>
              <a:r>
                <a:rPr lang="en-US" sz="2700" b="1" spc="13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Multi-Target Approach</a:t>
              </a:r>
            </a:p>
          </p:txBody>
        </p:sp>
      </p:grpSp>
      <p:grpSp>
        <p:nvGrpSpPr>
          <p:cNvPr id="14" name="Group 14">
            <a:extLst>
              <a:ext uri="{FF2B5EF4-FFF2-40B4-BE49-F238E27FC236}">
                <a16:creationId xmlns:a16="http://schemas.microsoft.com/office/drawing/2014/main" id="{1592FE43-57A8-E902-8DCB-4A30BB719261}"/>
              </a:ext>
            </a:extLst>
          </p:cNvPr>
          <p:cNvGrpSpPr/>
          <p:nvPr/>
        </p:nvGrpSpPr>
        <p:grpSpPr>
          <a:xfrm>
            <a:off x="9144000" y="4778895"/>
            <a:ext cx="7367538" cy="2125403"/>
            <a:chOff x="0" y="0"/>
            <a:chExt cx="9823383" cy="2833871"/>
          </a:xfrm>
        </p:grpSpPr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C9B19E6F-65B3-5F09-6917-98436157E7A3}"/>
                </a:ext>
              </a:extLst>
            </p:cNvPr>
            <p:cNvSpPr txBox="1"/>
            <p:nvPr/>
          </p:nvSpPr>
          <p:spPr>
            <a:xfrm>
              <a:off x="0" y="792346"/>
              <a:ext cx="9823383" cy="2041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Modane Underground Laboratory (</a:t>
              </a:r>
              <a:r>
                <a:rPr lang="en-US" sz="2500" b="1" spc="12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LSM</a:t>
              </a: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) at </a:t>
              </a:r>
              <a:r>
                <a:rPr lang="en-US" sz="2500" b="1" spc="12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1600m underground</a:t>
              </a:r>
            </a:p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Multiple layers shielding (Plastic, Stainless Steel, Pb and Cu)</a:t>
              </a:r>
            </a:p>
          </p:txBody>
        </p:sp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0C8315B5-B8A7-27D6-122E-346589E6B794}"/>
                </a:ext>
              </a:extLst>
            </p:cNvPr>
            <p:cNvSpPr txBox="1"/>
            <p:nvPr/>
          </p:nvSpPr>
          <p:spPr>
            <a:xfrm>
              <a:off x="0" y="0"/>
              <a:ext cx="9823383" cy="5461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0"/>
                </a:lnSpc>
              </a:pPr>
              <a:r>
                <a:rPr lang="en-US" sz="2700" b="1" spc="13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Low Background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4ABDC0BA-D898-8385-E3A8-AF729AF657BA}"/>
              </a:ext>
            </a:extLst>
          </p:cNvPr>
          <p:cNvGrpSpPr/>
          <p:nvPr/>
        </p:nvGrpSpPr>
        <p:grpSpPr>
          <a:xfrm>
            <a:off x="1067933" y="615358"/>
            <a:ext cx="5980097" cy="6561397"/>
            <a:chOff x="2570436" y="2302090"/>
            <a:chExt cx="6091330" cy="7089741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05873BB6-3ED7-1263-99CC-5F90189FABBC}"/>
                </a:ext>
              </a:extLst>
            </p:cNvPr>
            <p:cNvGrpSpPr/>
            <p:nvPr/>
          </p:nvGrpSpPr>
          <p:grpSpPr>
            <a:xfrm>
              <a:off x="5093477" y="2302090"/>
              <a:ext cx="1290818" cy="558253"/>
              <a:chOff x="5745112" y="4755444"/>
              <a:chExt cx="1290818" cy="500497"/>
            </a:xfrm>
          </p:grpSpPr>
          <p:sp>
            <p:nvSpPr>
              <p:cNvPr id="174" name="Rounded Rectangle 173">
                <a:extLst>
                  <a:ext uri="{FF2B5EF4-FFF2-40B4-BE49-F238E27FC236}">
                    <a16:creationId xmlns:a16="http://schemas.microsoft.com/office/drawing/2014/main" id="{88164CD5-DE71-0144-0CEC-66DDFF5462E1}"/>
                  </a:ext>
                </a:extLst>
              </p:cNvPr>
              <p:cNvSpPr/>
              <p:nvPr/>
            </p:nvSpPr>
            <p:spPr>
              <a:xfrm>
                <a:off x="5745112" y="4755444"/>
                <a:ext cx="1290818" cy="500497"/>
              </a:xfrm>
              <a:prstGeom prst="roundRect">
                <a:avLst/>
              </a:prstGeom>
              <a:solidFill>
                <a:srgbClr val="7A4AA9">
                  <a:lumMod val="40000"/>
                  <a:lumOff val="60000"/>
                </a:srgbClr>
              </a:solidFill>
              <a:ln w="12700" cap="flat" cmpd="sng" algn="ctr">
                <a:solidFill>
                  <a:srgbClr val="7A4AA9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2FEAFA56-A4E0-6F45-1E7E-CBD0D8EA923F}"/>
                  </a:ext>
                </a:extLst>
              </p:cNvPr>
              <p:cNvSpPr txBox="1"/>
              <p:nvPr/>
            </p:nvSpPr>
            <p:spPr>
              <a:xfrm>
                <a:off x="5768057" y="4819678"/>
                <a:ext cx="12488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A4AA9">
                        <a:lumMod val="75000"/>
                      </a:srgbClr>
                    </a:solidFill>
                    <a:effectLst/>
                    <a:uLnTx/>
                    <a:uFillTx/>
                  </a:rPr>
                  <a:t>Electronics</a:t>
                </a:r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B65280B1-99E1-B14D-67EC-60ADAC859D85}"/>
                </a:ext>
              </a:extLst>
            </p:cNvPr>
            <p:cNvGrpSpPr/>
            <p:nvPr/>
          </p:nvGrpSpPr>
          <p:grpSpPr>
            <a:xfrm>
              <a:off x="2570436" y="2860343"/>
              <a:ext cx="6091330" cy="6531488"/>
              <a:chOff x="2570436" y="2860343"/>
              <a:chExt cx="6091330" cy="6531488"/>
            </a:xfrm>
          </p:grpSpPr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F65D272A-1ADB-1763-9DF8-BF979B2E84EE}"/>
                  </a:ext>
                </a:extLst>
              </p:cNvPr>
              <p:cNvSpPr/>
              <p:nvPr/>
            </p:nvSpPr>
            <p:spPr>
              <a:xfrm>
                <a:off x="2643190" y="3988559"/>
                <a:ext cx="6018576" cy="5403272"/>
              </a:xfrm>
              <a:prstGeom prst="rect">
                <a:avLst/>
              </a:prstGeom>
              <a:solidFill>
                <a:srgbClr val="407CD5">
                  <a:lumMod val="40000"/>
                  <a:lumOff val="60000"/>
                </a:srgbClr>
              </a:solidFill>
              <a:ln w="12700" cap="flat" cmpd="sng" algn="ctr">
                <a:solidFill>
                  <a:srgbClr val="0048A9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7" name="Rounded Rectangle 126">
                <a:extLst>
                  <a:ext uri="{FF2B5EF4-FFF2-40B4-BE49-F238E27FC236}">
                    <a16:creationId xmlns:a16="http://schemas.microsoft.com/office/drawing/2014/main" id="{56ADB1D6-0493-B450-4A63-8D1F84812155}"/>
                  </a:ext>
                </a:extLst>
              </p:cNvPr>
              <p:cNvSpPr/>
              <p:nvPr/>
            </p:nvSpPr>
            <p:spPr>
              <a:xfrm>
                <a:off x="3065754" y="4520022"/>
                <a:ext cx="4747422" cy="4340347"/>
              </a:xfrm>
              <a:prstGeom prst="roundRect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8" name="Rounded Rectangle 127">
                <a:extLst>
                  <a:ext uri="{FF2B5EF4-FFF2-40B4-BE49-F238E27FC236}">
                    <a16:creationId xmlns:a16="http://schemas.microsoft.com/office/drawing/2014/main" id="{9416D2E2-0FAC-E52D-19B8-C2B3B61FA7F5}"/>
                  </a:ext>
                </a:extLst>
              </p:cNvPr>
              <p:cNvSpPr/>
              <p:nvPr/>
            </p:nvSpPr>
            <p:spPr>
              <a:xfrm>
                <a:off x="3065754" y="5889839"/>
                <a:ext cx="4749461" cy="2970529"/>
              </a:xfrm>
              <a:prstGeom prst="roundRect">
                <a:avLst/>
              </a:prstGeom>
              <a:solidFill>
                <a:srgbClr val="FFFFFF">
                  <a:lumMod val="95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 dirty="0">
                  <a:ln>
                    <a:solidFill>
                      <a:srgbClr val="000000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62CD05D2-82C2-262C-BC91-8A7511C984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33601" y="7052723"/>
                <a:ext cx="2605707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407C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59410BFD-CA1C-6A2F-D12F-D9F373F6D152}"/>
                  </a:ext>
                </a:extLst>
              </p:cNvPr>
              <p:cNvSpPr txBox="1"/>
              <p:nvPr/>
            </p:nvSpPr>
            <p:spPr>
              <a:xfrm>
                <a:off x="3352908" y="5612941"/>
                <a:ext cx="15553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Magnetic Shield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02BB7C34-0F04-5489-02E3-1C975CC93AA4}"/>
                  </a:ext>
                </a:extLst>
              </p:cNvPr>
              <p:cNvSpPr txBox="1"/>
              <p:nvPr/>
            </p:nvSpPr>
            <p:spPr>
              <a:xfrm>
                <a:off x="3552606" y="4247361"/>
                <a:ext cx="140796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Vacuum Can</a:t>
                </a:r>
              </a:p>
            </p:txBody>
          </p: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4BB4F1F9-D05A-275D-7DB0-7AB31E3B4B92}"/>
                  </a:ext>
                </a:extLst>
              </p:cNvPr>
              <p:cNvGrpSpPr/>
              <p:nvPr/>
            </p:nvGrpSpPr>
            <p:grpSpPr>
              <a:xfrm>
                <a:off x="4533601" y="8017091"/>
                <a:ext cx="2410263" cy="618430"/>
                <a:chOff x="3744680" y="10494819"/>
                <a:chExt cx="2410263" cy="618430"/>
              </a:xfrm>
            </p:grpSpPr>
            <p:sp>
              <p:nvSpPr>
                <p:cNvPr id="172" name="Rounded Rectangle 171">
                  <a:extLst>
                    <a:ext uri="{FF2B5EF4-FFF2-40B4-BE49-F238E27FC236}">
                      <a16:creationId xmlns:a16="http://schemas.microsoft.com/office/drawing/2014/main" id="{F68BDC12-350A-2F01-EBF3-DB3C7FBDF6A6}"/>
                    </a:ext>
                  </a:extLst>
                </p:cNvPr>
                <p:cNvSpPr/>
                <p:nvPr/>
              </p:nvSpPr>
              <p:spPr>
                <a:xfrm>
                  <a:off x="3852476" y="10494819"/>
                  <a:ext cx="2200018" cy="610584"/>
                </a:xfrm>
                <a:prstGeom prst="roundRect">
                  <a:avLst/>
                </a:prstGeom>
                <a:noFill/>
                <a:ln w="127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3" name="TextBox 172">
                  <a:extLst>
                    <a:ext uri="{FF2B5EF4-FFF2-40B4-BE49-F238E27FC236}">
                      <a16:creationId xmlns:a16="http://schemas.microsoft.com/office/drawing/2014/main" id="{DD4088BC-C5C7-AE5A-371E-1344C060F5D1}"/>
                    </a:ext>
                  </a:extLst>
                </p:cNvPr>
                <p:cNvSpPr txBox="1"/>
                <p:nvPr/>
              </p:nvSpPr>
              <p:spPr>
                <a:xfrm>
                  <a:off x="3744680" y="10713139"/>
                  <a:ext cx="241026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CH" sz="2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Experimental Cell</a:t>
                  </a:r>
                </a:p>
              </p:txBody>
            </p:sp>
          </p:grpSp>
          <p:grpSp>
            <p:nvGrpSpPr>
              <p:cNvPr id="133" name="Group 132">
                <a:extLst>
                  <a:ext uri="{FF2B5EF4-FFF2-40B4-BE49-F238E27FC236}">
                    <a16:creationId xmlns:a16="http://schemas.microsoft.com/office/drawing/2014/main" id="{17C18EAD-62DF-B961-FA64-A437F626D801}"/>
                  </a:ext>
                </a:extLst>
              </p:cNvPr>
              <p:cNvGrpSpPr/>
              <p:nvPr/>
            </p:nvGrpSpPr>
            <p:grpSpPr>
              <a:xfrm>
                <a:off x="4191059" y="3112639"/>
                <a:ext cx="1497761" cy="498139"/>
                <a:chOff x="3665182" y="3382278"/>
                <a:chExt cx="1808019" cy="498139"/>
              </a:xfrm>
              <a:solidFill>
                <a:srgbClr val="0048A9">
                  <a:lumMod val="40000"/>
                  <a:lumOff val="60000"/>
                </a:srgbClr>
              </a:solidFill>
            </p:grpSpPr>
            <p:sp>
              <p:nvSpPr>
                <p:cNvPr id="170" name="Rounded Rectangle 169">
                  <a:extLst>
                    <a:ext uri="{FF2B5EF4-FFF2-40B4-BE49-F238E27FC236}">
                      <a16:creationId xmlns:a16="http://schemas.microsoft.com/office/drawing/2014/main" id="{FFA8F0F9-6FEE-4B54-B0D6-31DEF84232B5}"/>
                    </a:ext>
                  </a:extLst>
                </p:cNvPr>
                <p:cNvSpPr/>
                <p:nvPr/>
              </p:nvSpPr>
              <p:spPr>
                <a:xfrm>
                  <a:off x="3665182" y="3382278"/>
                  <a:ext cx="1808019" cy="498139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rgbClr val="407CD5">
                      <a:lumMod val="20000"/>
                      <a:lumOff val="8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07CD5">
                        <a:lumMod val="40000"/>
                        <a:lumOff val="6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1" name="TextBox 170">
                  <a:extLst>
                    <a:ext uri="{FF2B5EF4-FFF2-40B4-BE49-F238E27FC236}">
                      <a16:creationId xmlns:a16="http://schemas.microsoft.com/office/drawing/2014/main" id="{596B2313-B021-B098-B94C-6693529717C7}"/>
                    </a:ext>
                  </a:extLst>
                </p:cNvPr>
                <p:cNvSpPr txBox="1"/>
                <p:nvPr/>
              </p:nvSpPr>
              <p:spPr>
                <a:xfrm>
                  <a:off x="3944756" y="3442317"/>
                  <a:ext cx="1248869" cy="369332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CH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48A9">
                          <a:lumMod val="75000"/>
                        </a:srgbClr>
                      </a:solidFill>
                      <a:effectLst/>
                      <a:uLnTx/>
                      <a:uFillTx/>
                    </a:rPr>
                    <a:t>Pure </a:t>
                  </a:r>
                  <a:r>
                    <a:rPr kumimoji="0" lang="en-CH" sz="1800" b="1" i="0" u="none" strike="noStrike" kern="0" cap="none" spc="0" normalizeH="0" baseline="30000" noProof="0" dirty="0">
                      <a:ln>
                        <a:noFill/>
                      </a:ln>
                      <a:solidFill>
                        <a:srgbClr val="0048A9">
                          <a:lumMod val="75000"/>
                        </a:srgbClr>
                      </a:solidFill>
                      <a:effectLst/>
                      <a:uLnTx/>
                      <a:uFillTx/>
                    </a:rPr>
                    <a:t>4</a:t>
                  </a:r>
                  <a:r>
                    <a:rPr kumimoji="0" lang="en-CH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48A9">
                          <a:lumMod val="75000"/>
                        </a:srgbClr>
                      </a:solidFill>
                      <a:effectLst/>
                      <a:uLnTx/>
                      <a:uFillTx/>
                    </a:rPr>
                    <a:t>He</a:t>
                  </a:r>
                </a:p>
              </p:txBody>
            </p:sp>
          </p:grpSp>
          <p:grpSp>
            <p:nvGrpSpPr>
              <p:cNvPr id="134" name="Group 133">
                <a:extLst>
                  <a:ext uri="{FF2B5EF4-FFF2-40B4-BE49-F238E27FC236}">
                    <a16:creationId xmlns:a16="http://schemas.microsoft.com/office/drawing/2014/main" id="{BA88241B-B1E7-DBE1-BC31-49370D7B3886}"/>
                  </a:ext>
                </a:extLst>
              </p:cNvPr>
              <p:cNvGrpSpPr/>
              <p:nvPr/>
            </p:nvGrpSpPr>
            <p:grpSpPr>
              <a:xfrm>
                <a:off x="5776464" y="3119655"/>
                <a:ext cx="1831201" cy="498139"/>
                <a:chOff x="7671953" y="3268357"/>
                <a:chExt cx="1831201" cy="498139"/>
              </a:xfrm>
            </p:grpSpPr>
            <p:sp>
              <p:nvSpPr>
                <p:cNvPr id="168" name="Rounded Rectangle 167">
                  <a:extLst>
                    <a:ext uri="{FF2B5EF4-FFF2-40B4-BE49-F238E27FC236}">
                      <a16:creationId xmlns:a16="http://schemas.microsoft.com/office/drawing/2014/main" id="{9A517FC5-DA39-10A7-F275-101D7F40A01D}"/>
                    </a:ext>
                  </a:extLst>
                </p:cNvPr>
                <p:cNvSpPr/>
                <p:nvPr/>
              </p:nvSpPr>
              <p:spPr>
                <a:xfrm>
                  <a:off x="7695136" y="3268357"/>
                  <a:ext cx="1808018" cy="498139"/>
                </a:xfrm>
                <a:prstGeom prst="roundRect">
                  <a:avLst/>
                </a:prstGeom>
                <a:solidFill>
                  <a:srgbClr val="D74FA9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D74FA9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9" name="TextBox 168">
                  <a:extLst>
                    <a:ext uri="{FF2B5EF4-FFF2-40B4-BE49-F238E27FC236}">
                      <a16:creationId xmlns:a16="http://schemas.microsoft.com/office/drawing/2014/main" id="{01800451-72F6-329F-5253-F06F9B3782ED}"/>
                    </a:ext>
                  </a:extLst>
                </p:cNvPr>
                <p:cNvSpPr txBox="1"/>
                <p:nvPr/>
              </p:nvSpPr>
              <p:spPr>
                <a:xfrm>
                  <a:off x="7671953" y="3332109"/>
                  <a:ext cx="180801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CH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D74FA9">
                          <a:lumMod val="50000"/>
                        </a:srgbClr>
                      </a:solidFill>
                      <a:effectLst/>
                      <a:uLnTx/>
                      <a:uFillTx/>
                    </a:rPr>
                    <a:t>Current Supply</a:t>
                  </a:r>
                </a:p>
              </p:txBody>
            </p:sp>
          </p:grp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1649BDB4-76EF-0C42-471A-5B4535841C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5032" y="3579774"/>
                <a:ext cx="0" cy="4655637"/>
              </a:xfrm>
              <a:prstGeom prst="line">
                <a:avLst/>
              </a:prstGeom>
              <a:noFill/>
              <a:ln w="57150" cap="flat" cmpd="sng" algn="ctr">
                <a:solidFill>
                  <a:srgbClr val="0048A9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FA134783-21F1-E188-A859-FD4A10AC4D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4295" y="3617956"/>
                <a:ext cx="0" cy="4614780"/>
              </a:xfrm>
              <a:prstGeom prst="line">
                <a:avLst/>
              </a:prstGeom>
              <a:noFill/>
              <a:ln w="57150" cap="flat" cmpd="sng" algn="ctr">
                <a:solidFill>
                  <a:srgbClr val="D74FA9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137" name="Group 136">
                <a:extLst>
                  <a:ext uri="{FF2B5EF4-FFF2-40B4-BE49-F238E27FC236}">
                    <a16:creationId xmlns:a16="http://schemas.microsoft.com/office/drawing/2014/main" id="{4C9998DD-CA06-DDF9-68C7-73379A2E54E0}"/>
                  </a:ext>
                </a:extLst>
              </p:cNvPr>
              <p:cNvGrpSpPr/>
              <p:nvPr/>
            </p:nvGrpSpPr>
            <p:grpSpPr>
              <a:xfrm>
                <a:off x="5247050" y="6732274"/>
                <a:ext cx="983673" cy="558253"/>
                <a:chOff x="5557836" y="9116050"/>
                <a:chExt cx="983673" cy="500497"/>
              </a:xfrm>
            </p:grpSpPr>
            <p:sp>
              <p:nvSpPr>
                <p:cNvPr id="166" name="Rounded Rectangle 165">
                  <a:extLst>
                    <a:ext uri="{FF2B5EF4-FFF2-40B4-BE49-F238E27FC236}">
                      <a16:creationId xmlns:a16="http://schemas.microsoft.com/office/drawing/2014/main" id="{929645C2-B112-82A6-4EFD-B8D541A17E60}"/>
                    </a:ext>
                  </a:extLst>
                </p:cNvPr>
                <p:cNvSpPr/>
                <p:nvPr/>
              </p:nvSpPr>
              <p:spPr>
                <a:xfrm>
                  <a:off x="5557836" y="9116050"/>
                  <a:ext cx="983673" cy="500497"/>
                </a:xfrm>
                <a:prstGeom prst="roundRect">
                  <a:avLst/>
                </a:prstGeom>
                <a:solidFill>
                  <a:srgbClr val="7A4AA9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A4AA9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7" name="TextBox 166">
                  <a:extLst>
                    <a:ext uri="{FF2B5EF4-FFF2-40B4-BE49-F238E27FC236}">
                      <a16:creationId xmlns:a16="http://schemas.microsoft.com/office/drawing/2014/main" id="{C6CDABE4-B800-CF85-4C87-319EA117C22B}"/>
                    </a:ext>
                  </a:extLst>
                </p:cNvPr>
                <p:cNvSpPr txBox="1"/>
                <p:nvPr/>
              </p:nvSpPr>
              <p:spPr>
                <a:xfrm>
                  <a:off x="5592472" y="9186011"/>
                  <a:ext cx="914400" cy="369332"/>
                </a:xfrm>
                <a:prstGeom prst="rect">
                  <a:avLst/>
                </a:prstGeom>
                <a:solidFill>
                  <a:srgbClr val="7A4AA9">
                    <a:lumMod val="40000"/>
                    <a:lumOff val="60000"/>
                  </a:srgbClr>
                </a:solidFill>
                <a:ln>
                  <a:solidFill>
                    <a:srgbClr val="7A4AA9">
                      <a:lumMod val="40000"/>
                      <a:lumOff val="60000"/>
                    </a:srgb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CH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7A4AA9">
                          <a:lumMod val="75000"/>
                        </a:srgbClr>
                      </a:solidFill>
                      <a:effectLst/>
                      <a:uLnTx/>
                      <a:uFillTx/>
                    </a:rPr>
                    <a:t>SQUID</a:t>
                  </a:r>
                </a:p>
              </p:txBody>
            </p:sp>
          </p:grp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9E8A5246-5B0D-E55E-E56F-E2F270E37AE0}"/>
                  </a:ext>
                </a:extLst>
              </p:cNvPr>
              <p:cNvCxnSpPr>
                <a:cxnSpLocks/>
                <a:stCxn id="174" idx="2"/>
                <a:endCxn id="166" idx="0"/>
              </p:cNvCxnSpPr>
              <p:nvPr/>
            </p:nvCxnSpPr>
            <p:spPr>
              <a:xfrm>
                <a:off x="5738886" y="2860343"/>
                <a:ext cx="1" cy="3871931"/>
              </a:xfrm>
              <a:prstGeom prst="line">
                <a:avLst/>
              </a:prstGeom>
              <a:noFill/>
              <a:ln w="57150" cap="flat" cmpd="sng" algn="ctr">
                <a:solidFill>
                  <a:srgbClr val="7A4AA9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367EE08C-3516-C186-0B14-A736A673D4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38887" y="7283646"/>
                <a:ext cx="0" cy="897915"/>
              </a:xfrm>
              <a:prstGeom prst="line">
                <a:avLst/>
              </a:prstGeom>
              <a:noFill/>
              <a:ln w="57150" cap="flat" cmpd="sng" algn="ctr">
                <a:solidFill>
                  <a:srgbClr val="7A4AA9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7768476B-3821-8513-778C-1133B041259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482391" y="8195323"/>
                <a:ext cx="512990" cy="0"/>
              </a:xfrm>
              <a:prstGeom prst="line">
                <a:avLst/>
              </a:prstGeom>
              <a:noFill/>
              <a:ln w="57150" cap="flat" cmpd="sng" algn="ctr">
                <a:solidFill>
                  <a:srgbClr val="7A4AA9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141" name="Group 140">
                <a:extLst>
                  <a:ext uri="{FF2B5EF4-FFF2-40B4-BE49-F238E27FC236}">
                    <a16:creationId xmlns:a16="http://schemas.microsoft.com/office/drawing/2014/main" id="{C24916BF-72BC-DE4D-FF17-1DF766173014}"/>
                  </a:ext>
                </a:extLst>
              </p:cNvPr>
              <p:cNvGrpSpPr/>
              <p:nvPr/>
            </p:nvGrpSpPr>
            <p:grpSpPr>
              <a:xfrm>
                <a:off x="6905878" y="4195025"/>
                <a:ext cx="1718943" cy="4602901"/>
                <a:chOff x="8357754" y="6495975"/>
                <a:chExt cx="1718943" cy="4602901"/>
              </a:xfrm>
            </p:grpSpPr>
            <p:sp>
              <p:nvSpPr>
                <p:cNvPr id="154" name="Down Arrow 153">
                  <a:extLst>
                    <a:ext uri="{FF2B5EF4-FFF2-40B4-BE49-F238E27FC236}">
                      <a16:creationId xmlns:a16="http://schemas.microsoft.com/office/drawing/2014/main" id="{9EFCF4BA-4BDC-6730-1389-01998E25C056}"/>
                    </a:ext>
                  </a:extLst>
                </p:cNvPr>
                <p:cNvSpPr/>
                <p:nvPr/>
              </p:nvSpPr>
              <p:spPr>
                <a:xfrm>
                  <a:off x="8357754" y="6495975"/>
                  <a:ext cx="914400" cy="4602901"/>
                </a:xfrm>
                <a:prstGeom prst="downArrow">
                  <a:avLst/>
                </a:prstGeom>
                <a:gradFill rotWithShape="1">
                  <a:gsLst>
                    <a:gs pos="14000">
                      <a:srgbClr val="AB50D5">
                        <a:lumMod val="60000"/>
                        <a:lumOff val="40000"/>
                      </a:srgbClr>
                    </a:gs>
                    <a:gs pos="33000">
                      <a:srgbClr val="D74FA9">
                        <a:lumMod val="60000"/>
                        <a:lumOff val="40000"/>
                      </a:srgbClr>
                    </a:gs>
                    <a:gs pos="62000">
                      <a:srgbClr val="407CD5">
                        <a:lumMod val="40000"/>
                        <a:lumOff val="60000"/>
                      </a:srgbClr>
                    </a:gs>
                  </a:gsLst>
                  <a:lin ang="5400000" scaled="1"/>
                </a:gra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grpSp>
              <p:nvGrpSpPr>
                <p:cNvPr id="155" name="Group 154">
                  <a:extLst>
                    <a:ext uri="{FF2B5EF4-FFF2-40B4-BE49-F238E27FC236}">
                      <a16:creationId xmlns:a16="http://schemas.microsoft.com/office/drawing/2014/main" id="{C079EC47-E5E1-88C5-4401-8DE35EC73DFA}"/>
                    </a:ext>
                  </a:extLst>
                </p:cNvPr>
                <p:cNvGrpSpPr/>
                <p:nvPr/>
              </p:nvGrpSpPr>
              <p:grpSpPr>
                <a:xfrm>
                  <a:off x="9022980" y="7097030"/>
                  <a:ext cx="1053717" cy="3135598"/>
                  <a:chOff x="9022980" y="7097030"/>
                  <a:chExt cx="1053717" cy="3135598"/>
                </a:xfrm>
              </p:grpSpPr>
              <p:cxnSp>
                <p:nvCxnSpPr>
                  <p:cNvPr id="156" name="Straight Connector 155">
                    <a:extLst>
                      <a:ext uri="{FF2B5EF4-FFF2-40B4-BE49-F238E27FC236}">
                        <a16:creationId xmlns:a16="http://schemas.microsoft.com/office/drawing/2014/main" id="{CC27F1CF-7458-14E6-69B6-8ACA5818E3C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022980" y="7266307"/>
                    <a:ext cx="256310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AB50D5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157" name="TextBox 156">
                    <a:extLst>
                      <a:ext uri="{FF2B5EF4-FFF2-40B4-BE49-F238E27FC236}">
                        <a16:creationId xmlns:a16="http://schemas.microsoft.com/office/drawing/2014/main" id="{BCAFCDCB-4982-DAA0-BCDA-01EC81C904C6}"/>
                      </a:ext>
                    </a:extLst>
                  </p:cNvPr>
                  <p:cNvSpPr txBox="1"/>
                  <p:nvPr/>
                </p:nvSpPr>
                <p:spPr>
                  <a:xfrm>
                    <a:off x="9272562" y="7097030"/>
                    <a:ext cx="606751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CH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AB50D5">
                            <a:lumMod val="75000"/>
                          </a:srgbClr>
                        </a:solidFill>
                        <a:effectLst/>
                        <a:uLnTx/>
                        <a:uFillTx/>
                      </a:rPr>
                      <a:t>80 K</a:t>
                    </a:r>
                  </a:p>
                </p:txBody>
              </p:sp>
              <p:cxnSp>
                <p:nvCxnSpPr>
                  <p:cNvPr id="158" name="Straight Connector 157">
                    <a:extLst>
                      <a:ext uri="{FF2B5EF4-FFF2-40B4-BE49-F238E27FC236}">
                        <a16:creationId xmlns:a16="http://schemas.microsoft.com/office/drawing/2014/main" id="{B38D9C25-9504-E411-5469-DF6F0893BE7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039228" y="7816936"/>
                    <a:ext cx="256310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AB50D5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159" name="TextBox 158">
                    <a:extLst>
                      <a:ext uri="{FF2B5EF4-FFF2-40B4-BE49-F238E27FC236}">
                        <a16:creationId xmlns:a16="http://schemas.microsoft.com/office/drawing/2014/main" id="{D57FA513-35EF-3CDB-3989-F3773F4CE64E}"/>
                      </a:ext>
                    </a:extLst>
                  </p:cNvPr>
                  <p:cNvSpPr txBox="1"/>
                  <p:nvPr/>
                </p:nvSpPr>
                <p:spPr>
                  <a:xfrm>
                    <a:off x="9302713" y="7650017"/>
                    <a:ext cx="606751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CH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AB50D5">
                            <a:lumMod val="75000"/>
                          </a:srgbClr>
                        </a:solidFill>
                        <a:effectLst/>
                        <a:uLnTx/>
                        <a:uFillTx/>
                      </a:rPr>
                      <a:t>5 K</a:t>
                    </a:r>
                  </a:p>
                </p:txBody>
              </p:sp>
              <p:cxnSp>
                <p:nvCxnSpPr>
                  <p:cNvPr id="160" name="Straight Connector 159">
                    <a:extLst>
                      <a:ext uri="{FF2B5EF4-FFF2-40B4-BE49-F238E27FC236}">
                        <a16:creationId xmlns:a16="http://schemas.microsoft.com/office/drawing/2014/main" id="{A01F330C-F865-BF43-DE27-50B9DA825B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039228" y="8690186"/>
                    <a:ext cx="256310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AB50D5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161" name="TextBox 160">
                    <a:extLst>
                      <a:ext uri="{FF2B5EF4-FFF2-40B4-BE49-F238E27FC236}">
                        <a16:creationId xmlns:a16="http://schemas.microsoft.com/office/drawing/2014/main" id="{EA388D2A-048E-A65A-3E3F-5CCD555A4C11}"/>
                      </a:ext>
                    </a:extLst>
                  </p:cNvPr>
                  <p:cNvSpPr txBox="1"/>
                  <p:nvPr/>
                </p:nvSpPr>
                <p:spPr>
                  <a:xfrm>
                    <a:off x="9302713" y="8523267"/>
                    <a:ext cx="773984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CH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AB50D5">
                            <a:lumMod val="75000"/>
                          </a:srgbClr>
                        </a:solidFill>
                        <a:effectLst/>
                        <a:uLnTx/>
                        <a:uFillTx/>
                      </a:rPr>
                      <a:t>75 mK</a:t>
                    </a:r>
                  </a:p>
                </p:txBody>
              </p:sp>
              <p:cxnSp>
                <p:nvCxnSpPr>
                  <p:cNvPr id="162" name="Straight Connector 161">
                    <a:extLst>
                      <a:ext uri="{FF2B5EF4-FFF2-40B4-BE49-F238E27FC236}">
                        <a16:creationId xmlns:a16="http://schemas.microsoft.com/office/drawing/2014/main" id="{0CFF600F-9262-C788-A668-614A9A4650A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039228" y="9353673"/>
                    <a:ext cx="256310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AB50D5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163" name="TextBox 162">
                    <a:extLst>
                      <a:ext uri="{FF2B5EF4-FFF2-40B4-BE49-F238E27FC236}">
                        <a16:creationId xmlns:a16="http://schemas.microsoft.com/office/drawing/2014/main" id="{9F7B7280-DFE0-6501-7EC5-418C0021DAC3}"/>
                      </a:ext>
                    </a:extLst>
                  </p:cNvPr>
                  <p:cNvSpPr txBox="1"/>
                  <p:nvPr/>
                </p:nvSpPr>
                <p:spPr>
                  <a:xfrm>
                    <a:off x="9302713" y="9186754"/>
                    <a:ext cx="745853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CH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AB50D5">
                            <a:lumMod val="75000"/>
                          </a:srgbClr>
                        </a:solidFill>
                        <a:effectLst/>
                        <a:uLnTx/>
                        <a:uFillTx/>
                      </a:rPr>
                      <a:t>50 mK</a:t>
                    </a:r>
                  </a:p>
                </p:txBody>
              </p:sp>
              <p:cxnSp>
                <p:nvCxnSpPr>
                  <p:cNvPr id="164" name="Straight Connector 163">
                    <a:extLst>
                      <a:ext uri="{FF2B5EF4-FFF2-40B4-BE49-F238E27FC236}">
                        <a16:creationId xmlns:a16="http://schemas.microsoft.com/office/drawing/2014/main" id="{B7A7111B-C4B5-C33E-A75C-565AD67EEC0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039228" y="10060993"/>
                    <a:ext cx="256310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AB50D5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165" name="TextBox 164">
                    <a:extLst>
                      <a:ext uri="{FF2B5EF4-FFF2-40B4-BE49-F238E27FC236}">
                        <a16:creationId xmlns:a16="http://schemas.microsoft.com/office/drawing/2014/main" id="{6051F895-9C8C-ED22-3BEF-BF9AE5FE266E}"/>
                      </a:ext>
                    </a:extLst>
                  </p:cNvPr>
                  <p:cNvSpPr txBox="1"/>
                  <p:nvPr/>
                </p:nvSpPr>
                <p:spPr>
                  <a:xfrm>
                    <a:off x="9302713" y="9894074"/>
                    <a:ext cx="745853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CH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AB50D5">
                            <a:lumMod val="75000"/>
                          </a:srgbClr>
                        </a:solidFill>
                        <a:effectLst/>
                        <a:uLnTx/>
                        <a:uFillTx/>
                      </a:rPr>
                      <a:t>8 mK</a:t>
                    </a:r>
                  </a:p>
                </p:txBody>
              </p:sp>
            </p:grpSp>
          </p:grp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9C03F2B7-A662-0E66-1490-45ECC5209C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82493" y="4368196"/>
                <a:ext cx="334880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AB50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5FE53452-0481-842E-F3C8-35BD564DEBB2}"/>
                  </a:ext>
                </a:extLst>
              </p:cNvPr>
              <p:cNvSpPr txBox="1"/>
              <p:nvPr/>
            </p:nvSpPr>
            <p:spPr>
              <a:xfrm>
                <a:off x="7832075" y="4198919"/>
                <a:ext cx="792746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AB50D5">
                        <a:lumMod val="75000"/>
                      </a:srgbClr>
                    </a:solidFill>
                    <a:effectLst/>
                    <a:uLnTx/>
                    <a:uFillTx/>
                  </a:rPr>
                  <a:t>300 K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93791BAD-ADEB-4C63-CFA5-5ED56E4BA828}"/>
                  </a:ext>
                </a:extLst>
              </p:cNvPr>
              <p:cNvSpPr txBox="1"/>
              <p:nvPr/>
            </p:nvSpPr>
            <p:spPr>
              <a:xfrm>
                <a:off x="2570436" y="3593415"/>
                <a:ext cx="1407966" cy="4323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A4AA9">
                        <a:lumMod val="50000"/>
                      </a:srgbClr>
                    </a:solidFill>
                    <a:effectLst/>
                    <a:uLnTx/>
                    <a:uFillTx/>
                  </a:rPr>
                  <a:t>Shielding</a:t>
                </a:r>
              </a:p>
            </p:txBody>
          </p: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E23CA2D1-1A93-3C23-32E4-87DD635D61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33601" y="7760043"/>
                <a:ext cx="2605707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407C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6" name="Straight Connector 145">
                <a:extLst>
                  <a:ext uri="{FF2B5EF4-FFF2-40B4-BE49-F238E27FC236}">
                    <a16:creationId xmlns:a16="http://schemas.microsoft.com/office/drawing/2014/main" id="{2A61C37C-1983-96DB-C766-1DF5A21398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33601" y="6389236"/>
                <a:ext cx="2605707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407C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7" name="Straight Connector 146">
                <a:extLst>
                  <a:ext uri="{FF2B5EF4-FFF2-40B4-BE49-F238E27FC236}">
                    <a16:creationId xmlns:a16="http://schemas.microsoft.com/office/drawing/2014/main" id="{B57A8015-CBBA-0267-5AB5-5425BCDBC1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33601" y="5499659"/>
                <a:ext cx="2605707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407C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8" name="Straight Connector 147">
                <a:extLst>
                  <a:ext uri="{FF2B5EF4-FFF2-40B4-BE49-F238E27FC236}">
                    <a16:creationId xmlns:a16="http://schemas.microsoft.com/office/drawing/2014/main" id="{B17B2662-BE4C-90A8-4BA2-10772AC16D3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22422" y="4965357"/>
                <a:ext cx="2605707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407C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37781692-D703-D697-5925-54952127DD93}"/>
                  </a:ext>
                </a:extLst>
              </p:cNvPr>
              <p:cNvSpPr txBox="1"/>
              <p:nvPr/>
            </p:nvSpPr>
            <p:spPr>
              <a:xfrm>
                <a:off x="3050380" y="6210266"/>
                <a:ext cx="150041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07CD5">
                        <a:lumMod val="75000"/>
                      </a:srgbClr>
                    </a:solidFill>
                    <a:effectLst/>
                    <a:uLnTx/>
                    <a:uFillTx/>
                  </a:rPr>
                  <a:t>C</a:t>
                </a:r>
                <a:r>
                  <a:rPr kumimoji="0" lang="en-CH" sz="1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07CD5">
                        <a:lumMod val="75000"/>
                      </a:srgbClr>
                    </a:solidFill>
                    <a:effectLst/>
                    <a:uLnTx/>
                    <a:uFillTx/>
                  </a:rPr>
                  <a:t>old Plate</a:t>
                </a:r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EC589E4E-C5AF-1054-60ED-3A1E0B9BC21A}"/>
                  </a:ext>
                </a:extLst>
              </p:cNvPr>
              <p:cNvSpPr txBox="1"/>
              <p:nvPr/>
            </p:nvSpPr>
            <p:spPr>
              <a:xfrm>
                <a:off x="3050380" y="6865143"/>
                <a:ext cx="150041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07CD5">
                        <a:lumMod val="75000"/>
                      </a:srgbClr>
                    </a:solidFill>
                    <a:effectLst/>
                    <a:uLnTx/>
                    <a:uFillTx/>
                  </a:rPr>
                  <a:t>C</a:t>
                </a:r>
                <a:r>
                  <a:rPr kumimoji="0" lang="en-CH" sz="1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07CD5">
                        <a:lumMod val="75000"/>
                      </a:srgbClr>
                    </a:solidFill>
                    <a:effectLst/>
                    <a:uLnTx/>
                    <a:uFillTx/>
                  </a:rPr>
                  <a:t>old Plate</a:t>
                </a:r>
              </a:p>
            </p:txBody>
          </p: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4D229436-3C41-BBF1-8962-28BAC8085FCA}"/>
                  </a:ext>
                </a:extLst>
              </p:cNvPr>
              <p:cNvSpPr txBox="1"/>
              <p:nvPr/>
            </p:nvSpPr>
            <p:spPr>
              <a:xfrm>
                <a:off x="3025503" y="7571899"/>
                <a:ext cx="150041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07CD5">
                        <a:lumMod val="75000"/>
                      </a:srgbClr>
                    </a:solidFill>
                    <a:effectLst/>
                    <a:uLnTx/>
                    <a:uFillTx/>
                  </a:rPr>
                  <a:t>Mixing Chamber</a:t>
                </a:r>
                <a:endParaRPr kumimoji="0" lang="en-CH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407CD5">
                      <a:lumMod val="75000"/>
                    </a:srgbClr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82B13ECC-6933-DA8B-80C0-8BE878E322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83524" y="5927609"/>
                <a:ext cx="256310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AB50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82BF853B-8881-0A26-76E2-1DC5821E7547}"/>
                  </a:ext>
                </a:extLst>
              </p:cNvPr>
              <p:cNvSpPr txBox="1"/>
              <p:nvPr/>
            </p:nvSpPr>
            <p:spPr>
              <a:xfrm>
                <a:off x="7847009" y="5760690"/>
                <a:ext cx="606751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AB50D5">
                        <a:lumMod val="75000"/>
                      </a:srgbClr>
                    </a:solidFill>
                    <a:effectLst/>
                    <a:uLnTx/>
                    <a:uFillTx/>
                  </a:rPr>
                  <a:t>1 K</a:t>
                </a:r>
              </a:p>
            </p:txBody>
          </p:sp>
        </p:grpSp>
      </p:grp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F36C2F40-438F-6A2A-AFB4-E44510124C60}"/>
              </a:ext>
            </a:extLst>
          </p:cNvPr>
          <p:cNvSpPr/>
          <p:nvPr/>
        </p:nvSpPr>
        <p:spPr>
          <a:xfrm>
            <a:off x="1148448" y="7353569"/>
            <a:ext cx="5930173" cy="2567188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87022BF4-7A03-18E2-DE71-2ECFB787D74E}"/>
              </a:ext>
            </a:extLst>
          </p:cNvPr>
          <p:cNvCxnSpPr>
            <a:cxnSpLocks/>
          </p:cNvCxnSpPr>
          <p:nvPr/>
        </p:nvCxnSpPr>
        <p:spPr>
          <a:xfrm flipV="1">
            <a:off x="1396342" y="5941590"/>
            <a:ext cx="1717592" cy="146119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D3DC3F51-4C60-E3E3-5B15-A549A1BE96A4}"/>
              </a:ext>
            </a:extLst>
          </p:cNvPr>
          <p:cNvCxnSpPr>
            <a:cxnSpLocks/>
          </p:cNvCxnSpPr>
          <p:nvPr/>
        </p:nvCxnSpPr>
        <p:spPr>
          <a:xfrm flipH="1" flipV="1">
            <a:off x="5223317" y="5929390"/>
            <a:ext cx="1590883" cy="1465578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</p:cxnSp>
      <p:sp>
        <p:nvSpPr>
          <p:cNvPr id="86" name="Cube 85">
            <a:extLst>
              <a:ext uri="{FF2B5EF4-FFF2-40B4-BE49-F238E27FC236}">
                <a16:creationId xmlns:a16="http://schemas.microsoft.com/office/drawing/2014/main" id="{788C5208-1AFD-70BA-8DD0-3866F8B579B1}"/>
              </a:ext>
            </a:extLst>
          </p:cNvPr>
          <p:cNvSpPr/>
          <p:nvPr/>
        </p:nvSpPr>
        <p:spPr>
          <a:xfrm>
            <a:off x="3798079" y="7707196"/>
            <a:ext cx="3075997" cy="505353"/>
          </a:xfrm>
          <a:prstGeom prst="cube">
            <a:avLst>
              <a:gd name="adj" fmla="val 59900"/>
            </a:avLst>
          </a:prstGeom>
          <a:solidFill>
            <a:srgbClr val="D74FA9">
              <a:lumMod val="60000"/>
              <a:lumOff val="40000"/>
            </a:srgbClr>
          </a:solidFill>
          <a:ln w="12700" cap="flat" cmpd="sng" algn="ctr">
            <a:solidFill>
              <a:srgbClr val="D74F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7" name="Cube 86">
            <a:extLst>
              <a:ext uri="{FF2B5EF4-FFF2-40B4-BE49-F238E27FC236}">
                <a16:creationId xmlns:a16="http://schemas.microsoft.com/office/drawing/2014/main" id="{014EC15C-30D7-0E76-C064-E1AEBE4AA979}"/>
              </a:ext>
            </a:extLst>
          </p:cNvPr>
          <p:cNvSpPr/>
          <p:nvPr/>
        </p:nvSpPr>
        <p:spPr>
          <a:xfrm>
            <a:off x="3788456" y="8679305"/>
            <a:ext cx="3075996" cy="1184590"/>
          </a:xfrm>
          <a:prstGeom prst="cube">
            <a:avLst>
              <a:gd name="adj" fmla="val 19153"/>
            </a:avLst>
          </a:prstGeom>
          <a:solidFill>
            <a:srgbClr val="407CD5">
              <a:lumMod val="40000"/>
              <a:lumOff val="60000"/>
            </a:srgbClr>
          </a:solidFill>
          <a:ln w="12700" cap="flat" cmpd="sng" algn="ctr">
            <a:solidFill>
              <a:srgbClr val="407C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BFA1C923-CF6B-0C36-79B5-85F40E44B1AD}"/>
              </a:ext>
            </a:extLst>
          </p:cNvPr>
          <p:cNvSpPr/>
          <p:nvPr/>
        </p:nvSpPr>
        <p:spPr>
          <a:xfrm>
            <a:off x="4086947" y="7892151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D48A5398-D351-8EE2-F292-C88EEFA1D643}"/>
              </a:ext>
            </a:extLst>
          </p:cNvPr>
          <p:cNvSpPr/>
          <p:nvPr/>
        </p:nvSpPr>
        <p:spPr>
          <a:xfrm>
            <a:off x="4398675" y="7892151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F4F5E848-17B3-9D71-A65E-44A34A2C09AD}"/>
              </a:ext>
            </a:extLst>
          </p:cNvPr>
          <p:cNvSpPr/>
          <p:nvPr/>
        </p:nvSpPr>
        <p:spPr>
          <a:xfrm>
            <a:off x="4710403" y="7894381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B2D76896-2B79-CBAC-B556-66AC25CFFBB7}"/>
              </a:ext>
            </a:extLst>
          </p:cNvPr>
          <p:cNvSpPr/>
          <p:nvPr/>
        </p:nvSpPr>
        <p:spPr>
          <a:xfrm>
            <a:off x="5022131" y="7894381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F122DBA0-7783-6353-9464-6AAB6663A80F}"/>
              </a:ext>
            </a:extLst>
          </p:cNvPr>
          <p:cNvSpPr/>
          <p:nvPr/>
        </p:nvSpPr>
        <p:spPr>
          <a:xfrm>
            <a:off x="5333859" y="7897447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25978B1-AD2D-C46E-3117-39B84B5CEB8E}"/>
              </a:ext>
            </a:extLst>
          </p:cNvPr>
          <p:cNvSpPr/>
          <p:nvPr/>
        </p:nvSpPr>
        <p:spPr>
          <a:xfrm>
            <a:off x="5645587" y="7897447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02891FEF-4CD7-09AE-801C-900B14F08FA5}"/>
              </a:ext>
            </a:extLst>
          </p:cNvPr>
          <p:cNvSpPr/>
          <p:nvPr/>
        </p:nvSpPr>
        <p:spPr>
          <a:xfrm>
            <a:off x="5957315" y="7894990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2D7528A2-3860-00C7-FB4F-E0CF31BE1D05}"/>
              </a:ext>
            </a:extLst>
          </p:cNvPr>
          <p:cNvSpPr/>
          <p:nvPr/>
        </p:nvSpPr>
        <p:spPr>
          <a:xfrm>
            <a:off x="6269042" y="7894990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B967B2C3-F5D5-94E8-B428-1FBB6AF00AE0}"/>
              </a:ext>
            </a:extLst>
          </p:cNvPr>
          <p:cNvSpPr/>
          <p:nvPr/>
        </p:nvSpPr>
        <p:spPr>
          <a:xfrm>
            <a:off x="4226793" y="7739115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59D9020A-CC71-DFAE-969D-9FD79075B790}"/>
              </a:ext>
            </a:extLst>
          </p:cNvPr>
          <p:cNvSpPr/>
          <p:nvPr/>
        </p:nvSpPr>
        <p:spPr>
          <a:xfrm>
            <a:off x="4538521" y="7739115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1398BF1A-AB49-213D-A0E8-60A948ACC25D}"/>
              </a:ext>
            </a:extLst>
          </p:cNvPr>
          <p:cNvSpPr/>
          <p:nvPr/>
        </p:nvSpPr>
        <p:spPr>
          <a:xfrm>
            <a:off x="4850249" y="7741345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D5CF3B82-0307-574B-A99A-D2A969E6C204}"/>
              </a:ext>
            </a:extLst>
          </p:cNvPr>
          <p:cNvSpPr/>
          <p:nvPr/>
        </p:nvSpPr>
        <p:spPr>
          <a:xfrm>
            <a:off x="5161976" y="7741345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5825148F-2231-2C3E-10A0-63511E48DAE6}"/>
              </a:ext>
            </a:extLst>
          </p:cNvPr>
          <p:cNvSpPr/>
          <p:nvPr/>
        </p:nvSpPr>
        <p:spPr>
          <a:xfrm>
            <a:off x="5473704" y="7744411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8341C87B-A5FA-ECA5-9927-B1FBB82B8AB8}"/>
              </a:ext>
            </a:extLst>
          </p:cNvPr>
          <p:cNvSpPr/>
          <p:nvPr/>
        </p:nvSpPr>
        <p:spPr>
          <a:xfrm>
            <a:off x="5785432" y="7744411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994EE289-033A-BC9B-F023-EA239C65C017}"/>
              </a:ext>
            </a:extLst>
          </p:cNvPr>
          <p:cNvSpPr/>
          <p:nvPr/>
        </p:nvSpPr>
        <p:spPr>
          <a:xfrm>
            <a:off x="6097160" y="7741954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757557DE-5428-C4BB-53BC-5893A0CF269B}"/>
              </a:ext>
            </a:extLst>
          </p:cNvPr>
          <p:cNvSpPr/>
          <p:nvPr/>
        </p:nvSpPr>
        <p:spPr>
          <a:xfrm>
            <a:off x="6408888" y="7741954"/>
            <a:ext cx="125875" cy="89906"/>
          </a:xfrm>
          <a:prstGeom prst="ellipse">
            <a:avLst/>
          </a:prstGeom>
          <a:solidFill>
            <a:srgbClr val="7A4AA9">
              <a:lumMod val="60000"/>
              <a:lumOff val="40000"/>
            </a:srgbClr>
          </a:solidFill>
          <a:ln w="12700" cap="flat" cmpd="sng" algn="ctr">
            <a:solidFill>
              <a:srgbClr val="7A4AA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A84C1617-AB59-8CCE-03FF-70201E24C424}"/>
              </a:ext>
            </a:extLst>
          </p:cNvPr>
          <p:cNvSpPr txBox="1"/>
          <p:nvPr/>
        </p:nvSpPr>
        <p:spPr>
          <a:xfrm>
            <a:off x="4193293" y="9257619"/>
            <a:ext cx="2029042" cy="312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LHe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97AF0CB0-A8E2-1B74-2450-EA6C81113E40}"/>
              </a:ext>
            </a:extLst>
          </p:cNvPr>
          <p:cNvSpPr txBox="1"/>
          <p:nvPr/>
        </p:nvSpPr>
        <p:spPr>
          <a:xfrm>
            <a:off x="4894209" y="7955730"/>
            <a:ext cx="2029042" cy="312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Si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58BEF71-C04A-AE8C-00E5-2EF812A58D08}"/>
              </a:ext>
            </a:extLst>
          </p:cNvPr>
          <p:cNvSpPr txBox="1"/>
          <p:nvPr/>
        </p:nvSpPr>
        <p:spPr>
          <a:xfrm>
            <a:off x="1338958" y="7461264"/>
            <a:ext cx="2192800" cy="28869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1" i="0" u="none" strike="noStrike" kern="0" cap="none" spc="0" normalizeH="0" baseline="0" noProof="0" dirty="0">
                <a:ln>
                  <a:noFill/>
                </a:ln>
                <a:solidFill>
                  <a:srgbClr val="7A4AA9">
                    <a:lumMod val="75000"/>
                  </a:srgbClr>
                </a:solidFill>
                <a:effectLst/>
                <a:uLnTx/>
                <a:uFillTx/>
              </a:rPr>
              <a:t>Transition Edge Sensor</a:t>
            </a:r>
          </a:p>
        </p:txBody>
      </p: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E98CBA09-7504-49F3-23B9-BE5B0899BFC4}"/>
              </a:ext>
            </a:extLst>
          </p:cNvPr>
          <p:cNvCxnSpPr>
            <a:cxnSpLocks/>
            <a:stCxn id="106" idx="3"/>
          </p:cNvCxnSpPr>
          <p:nvPr/>
        </p:nvCxnSpPr>
        <p:spPr>
          <a:xfrm>
            <a:off x="3531758" y="7605610"/>
            <a:ext cx="526224" cy="317957"/>
          </a:xfrm>
          <a:prstGeom prst="straightConnector1">
            <a:avLst/>
          </a:prstGeom>
          <a:noFill/>
          <a:ln w="28575" cap="flat" cmpd="sng" algn="ctr">
            <a:solidFill>
              <a:srgbClr val="7A4AA9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108" name="7-point Star 107">
            <a:extLst>
              <a:ext uri="{FF2B5EF4-FFF2-40B4-BE49-F238E27FC236}">
                <a16:creationId xmlns:a16="http://schemas.microsoft.com/office/drawing/2014/main" id="{88BC93DA-D3B7-C0BF-73BD-BAEF55A25F65}"/>
              </a:ext>
            </a:extLst>
          </p:cNvPr>
          <p:cNvSpPr/>
          <p:nvPr/>
        </p:nvSpPr>
        <p:spPr>
          <a:xfrm>
            <a:off x="4710403" y="9370491"/>
            <a:ext cx="190293" cy="156375"/>
          </a:xfrm>
          <a:prstGeom prst="star7">
            <a:avLst/>
          </a:prstGeom>
          <a:solidFill>
            <a:srgbClr val="0048A9"/>
          </a:solidFill>
          <a:ln w="12700" cap="flat" cmpd="sng" algn="ctr">
            <a:solidFill>
              <a:srgbClr val="0048A9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6E75D360-66F6-6DC5-3CF6-4C8D5C723CC7}"/>
              </a:ext>
            </a:extLst>
          </p:cNvPr>
          <p:cNvCxnSpPr>
            <a:cxnSpLocks/>
            <a:stCxn id="110" idx="3"/>
          </p:cNvCxnSpPr>
          <p:nvPr/>
        </p:nvCxnSpPr>
        <p:spPr>
          <a:xfrm flipV="1">
            <a:off x="5593004" y="8012770"/>
            <a:ext cx="106129" cy="237875"/>
          </a:xfrm>
          <a:prstGeom prst="straightConnector1">
            <a:avLst/>
          </a:prstGeom>
          <a:noFill/>
          <a:ln w="28575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0" name="7-point Star 109">
            <a:extLst>
              <a:ext uri="{FF2B5EF4-FFF2-40B4-BE49-F238E27FC236}">
                <a16:creationId xmlns:a16="http://schemas.microsoft.com/office/drawing/2014/main" id="{7AC2937E-C6F7-0B0F-D939-496DE9780608}"/>
              </a:ext>
            </a:extLst>
          </p:cNvPr>
          <p:cNvSpPr/>
          <p:nvPr/>
        </p:nvSpPr>
        <p:spPr>
          <a:xfrm>
            <a:off x="5557221" y="8153847"/>
            <a:ext cx="128957" cy="96797"/>
          </a:xfrm>
          <a:prstGeom prst="star7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1" name="Freeform 110">
            <a:extLst>
              <a:ext uri="{FF2B5EF4-FFF2-40B4-BE49-F238E27FC236}">
                <a16:creationId xmlns:a16="http://schemas.microsoft.com/office/drawing/2014/main" id="{A49992B5-D785-210B-80C9-B7D2C6584A7A}"/>
              </a:ext>
            </a:extLst>
          </p:cNvPr>
          <p:cNvSpPr/>
          <p:nvPr/>
        </p:nvSpPr>
        <p:spPr>
          <a:xfrm rot="18233311">
            <a:off x="4544526" y="8768819"/>
            <a:ext cx="1357582" cy="104000"/>
          </a:xfrm>
          <a:custGeom>
            <a:avLst/>
            <a:gdLst>
              <a:gd name="connsiteX0" fmla="*/ 0 w 1257300"/>
              <a:gd name="connsiteY0" fmla="*/ 221465 h 278703"/>
              <a:gd name="connsiteX1" fmla="*/ 71438 w 1257300"/>
              <a:gd name="connsiteY1" fmla="*/ 9 h 278703"/>
              <a:gd name="connsiteX2" fmla="*/ 150019 w 1257300"/>
              <a:gd name="connsiteY2" fmla="*/ 228609 h 278703"/>
              <a:gd name="connsiteX3" fmla="*/ 228600 w 1257300"/>
              <a:gd name="connsiteY3" fmla="*/ 14296 h 278703"/>
              <a:gd name="connsiteX4" fmla="*/ 292894 w 1257300"/>
              <a:gd name="connsiteY4" fmla="*/ 228609 h 278703"/>
              <a:gd name="connsiteX5" fmla="*/ 378619 w 1257300"/>
              <a:gd name="connsiteY5" fmla="*/ 7152 h 278703"/>
              <a:gd name="connsiteX6" fmla="*/ 442913 w 1257300"/>
              <a:gd name="connsiteY6" fmla="*/ 235752 h 278703"/>
              <a:gd name="connsiteX7" fmla="*/ 535781 w 1257300"/>
              <a:gd name="connsiteY7" fmla="*/ 14296 h 278703"/>
              <a:gd name="connsiteX8" fmla="*/ 592931 w 1257300"/>
              <a:gd name="connsiteY8" fmla="*/ 242896 h 278703"/>
              <a:gd name="connsiteX9" fmla="*/ 685800 w 1257300"/>
              <a:gd name="connsiteY9" fmla="*/ 35727 h 278703"/>
              <a:gd name="connsiteX10" fmla="*/ 750094 w 1257300"/>
              <a:gd name="connsiteY10" fmla="*/ 257184 h 278703"/>
              <a:gd name="connsiteX11" fmla="*/ 828675 w 1257300"/>
              <a:gd name="connsiteY11" fmla="*/ 35727 h 278703"/>
              <a:gd name="connsiteX12" fmla="*/ 892969 w 1257300"/>
              <a:gd name="connsiteY12" fmla="*/ 271471 h 278703"/>
              <a:gd name="connsiteX13" fmla="*/ 985838 w 1257300"/>
              <a:gd name="connsiteY13" fmla="*/ 35727 h 278703"/>
              <a:gd name="connsiteX14" fmla="*/ 1042988 w 1257300"/>
              <a:gd name="connsiteY14" fmla="*/ 250040 h 278703"/>
              <a:gd name="connsiteX15" fmla="*/ 1121569 w 1257300"/>
              <a:gd name="connsiteY15" fmla="*/ 50015 h 278703"/>
              <a:gd name="connsiteX16" fmla="*/ 1171575 w 1257300"/>
              <a:gd name="connsiteY16" fmla="*/ 278615 h 278703"/>
              <a:gd name="connsiteX17" fmla="*/ 1257300 w 1257300"/>
              <a:gd name="connsiteY17" fmla="*/ 71446 h 278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7300" h="278703">
                <a:moveTo>
                  <a:pt x="0" y="221465"/>
                </a:moveTo>
                <a:cubicBezTo>
                  <a:pt x="23217" y="110141"/>
                  <a:pt x="46435" y="-1182"/>
                  <a:pt x="71438" y="9"/>
                </a:cubicBezTo>
                <a:cubicBezTo>
                  <a:pt x="96441" y="1200"/>
                  <a:pt x="123825" y="226228"/>
                  <a:pt x="150019" y="228609"/>
                </a:cubicBezTo>
                <a:cubicBezTo>
                  <a:pt x="176213" y="230990"/>
                  <a:pt x="204788" y="14296"/>
                  <a:pt x="228600" y="14296"/>
                </a:cubicBezTo>
                <a:cubicBezTo>
                  <a:pt x="252412" y="14296"/>
                  <a:pt x="267891" y="229800"/>
                  <a:pt x="292894" y="228609"/>
                </a:cubicBezTo>
                <a:cubicBezTo>
                  <a:pt x="317897" y="227418"/>
                  <a:pt x="353616" y="5962"/>
                  <a:pt x="378619" y="7152"/>
                </a:cubicBezTo>
                <a:cubicBezTo>
                  <a:pt x="403622" y="8342"/>
                  <a:pt x="416719" y="234561"/>
                  <a:pt x="442913" y="235752"/>
                </a:cubicBezTo>
                <a:cubicBezTo>
                  <a:pt x="469107" y="236943"/>
                  <a:pt x="510778" y="13105"/>
                  <a:pt x="535781" y="14296"/>
                </a:cubicBezTo>
                <a:cubicBezTo>
                  <a:pt x="560784" y="15487"/>
                  <a:pt x="567928" y="239324"/>
                  <a:pt x="592931" y="242896"/>
                </a:cubicBezTo>
                <a:cubicBezTo>
                  <a:pt x="617934" y="246468"/>
                  <a:pt x="659606" y="33346"/>
                  <a:pt x="685800" y="35727"/>
                </a:cubicBezTo>
                <a:cubicBezTo>
                  <a:pt x="711994" y="38108"/>
                  <a:pt x="726282" y="257184"/>
                  <a:pt x="750094" y="257184"/>
                </a:cubicBezTo>
                <a:cubicBezTo>
                  <a:pt x="773906" y="257184"/>
                  <a:pt x="804862" y="33346"/>
                  <a:pt x="828675" y="35727"/>
                </a:cubicBezTo>
                <a:cubicBezTo>
                  <a:pt x="852488" y="38108"/>
                  <a:pt x="866775" y="271471"/>
                  <a:pt x="892969" y="271471"/>
                </a:cubicBezTo>
                <a:cubicBezTo>
                  <a:pt x="919163" y="271471"/>
                  <a:pt x="960835" y="39299"/>
                  <a:pt x="985838" y="35727"/>
                </a:cubicBezTo>
                <a:cubicBezTo>
                  <a:pt x="1010841" y="32155"/>
                  <a:pt x="1020366" y="247659"/>
                  <a:pt x="1042988" y="250040"/>
                </a:cubicBezTo>
                <a:cubicBezTo>
                  <a:pt x="1065610" y="252421"/>
                  <a:pt x="1100138" y="45253"/>
                  <a:pt x="1121569" y="50015"/>
                </a:cubicBezTo>
                <a:cubicBezTo>
                  <a:pt x="1143000" y="54777"/>
                  <a:pt x="1148953" y="275043"/>
                  <a:pt x="1171575" y="278615"/>
                </a:cubicBezTo>
                <a:cubicBezTo>
                  <a:pt x="1194197" y="282187"/>
                  <a:pt x="1225748" y="176816"/>
                  <a:pt x="1257300" y="71446"/>
                </a:cubicBezTo>
              </a:path>
            </a:pathLst>
          </a:custGeom>
          <a:noFill/>
          <a:ln w="12700" cap="flat" cmpd="sng" algn="ctr">
            <a:solidFill>
              <a:srgbClr val="0048A9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7CD4C693-DC68-BB3E-B40A-26FFCE9BCCAC}"/>
              </a:ext>
            </a:extLst>
          </p:cNvPr>
          <p:cNvCxnSpPr>
            <a:cxnSpLocks/>
          </p:cNvCxnSpPr>
          <p:nvPr/>
        </p:nvCxnSpPr>
        <p:spPr>
          <a:xfrm flipV="1">
            <a:off x="3849739" y="9493992"/>
            <a:ext cx="796667" cy="568844"/>
          </a:xfrm>
          <a:prstGeom prst="straightConnector1">
            <a:avLst/>
          </a:prstGeom>
          <a:noFill/>
          <a:ln w="28575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3" name="Oval 112">
            <a:extLst>
              <a:ext uri="{FF2B5EF4-FFF2-40B4-BE49-F238E27FC236}">
                <a16:creationId xmlns:a16="http://schemas.microsoft.com/office/drawing/2014/main" id="{707105CD-9181-C85E-7C62-D374B26F5D32}"/>
              </a:ext>
            </a:extLst>
          </p:cNvPr>
          <p:cNvSpPr/>
          <p:nvPr/>
        </p:nvSpPr>
        <p:spPr>
          <a:xfrm>
            <a:off x="3745851" y="10049593"/>
            <a:ext cx="103887" cy="98746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4" name="Picture 113" descr="A diagram of a transistor&#10;&#10;Description automatically generated">
            <a:extLst>
              <a:ext uri="{FF2B5EF4-FFF2-40B4-BE49-F238E27FC236}">
                <a16:creationId xmlns:a16="http://schemas.microsoft.com/office/drawing/2014/main" id="{2E6AC072-C1B5-4299-75A7-A8CFC71D470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200" t="3855" r="6747" b="3501"/>
          <a:stretch/>
        </p:blipFill>
        <p:spPr>
          <a:xfrm>
            <a:off x="1189915" y="7885077"/>
            <a:ext cx="2532791" cy="1743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312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71C9F66-3D85-D470-CD5B-2B130C8591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2F6CA545-0F94-9AB8-F0B1-7544430FEE6D}"/>
              </a:ext>
            </a:extLst>
          </p:cNvPr>
          <p:cNvSpPr/>
          <p:nvPr/>
        </p:nvSpPr>
        <p:spPr>
          <a:xfrm>
            <a:off x="-4304747" y="1995096"/>
            <a:ext cx="8762662" cy="8229600"/>
          </a:xfrm>
          <a:custGeom>
            <a:avLst/>
            <a:gdLst/>
            <a:ahLst/>
            <a:cxnLst/>
            <a:rect l="l" t="t" r="r" b="b"/>
            <a:pathLst>
              <a:path w="8762662" h="8229600">
                <a:moveTo>
                  <a:pt x="0" y="0"/>
                </a:moveTo>
                <a:lnTo>
                  <a:pt x="8762662" y="0"/>
                </a:lnTo>
                <a:lnTo>
                  <a:pt x="8762662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912060AE-498B-9688-0AA1-77C9C94AFF1F}"/>
              </a:ext>
            </a:extLst>
          </p:cNvPr>
          <p:cNvSpPr/>
          <p:nvPr/>
        </p:nvSpPr>
        <p:spPr>
          <a:xfrm>
            <a:off x="-5399883" y="-6308587"/>
            <a:ext cx="14132188" cy="13337252"/>
          </a:xfrm>
          <a:custGeom>
            <a:avLst/>
            <a:gdLst/>
            <a:ahLst/>
            <a:cxnLst/>
            <a:rect l="l" t="t" r="r" b="b"/>
            <a:pathLst>
              <a:path w="14132188" h="13337252">
                <a:moveTo>
                  <a:pt x="0" y="0"/>
                </a:moveTo>
                <a:lnTo>
                  <a:pt x="14132187" y="0"/>
                </a:lnTo>
                <a:lnTo>
                  <a:pt x="14132187" y="13337252"/>
                </a:lnTo>
                <a:lnTo>
                  <a:pt x="0" y="133372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FA74C85B-5F16-16D3-7FC2-DDBAA5A61E09}"/>
              </a:ext>
            </a:extLst>
          </p:cNvPr>
          <p:cNvSpPr/>
          <p:nvPr/>
        </p:nvSpPr>
        <p:spPr>
          <a:xfrm>
            <a:off x="4721289" y="2301742"/>
            <a:ext cx="2661193" cy="3479507"/>
          </a:xfrm>
          <a:custGeom>
            <a:avLst/>
            <a:gdLst/>
            <a:ahLst/>
            <a:cxnLst/>
            <a:rect l="l" t="t" r="r" b="b"/>
            <a:pathLst>
              <a:path w="2661193" h="3479507">
                <a:moveTo>
                  <a:pt x="0" y="0"/>
                </a:moveTo>
                <a:lnTo>
                  <a:pt x="2661193" y="0"/>
                </a:lnTo>
                <a:lnTo>
                  <a:pt x="2661193" y="3479507"/>
                </a:lnTo>
                <a:lnTo>
                  <a:pt x="0" y="347950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24668" t="-67675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103169D6-8383-FA37-F6D6-06749FA531BD}"/>
              </a:ext>
            </a:extLst>
          </p:cNvPr>
          <p:cNvSpPr/>
          <p:nvPr/>
        </p:nvSpPr>
        <p:spPr>
          <a:xfrm>
            <a:off x="10996543" y="-2473591"/>
            <a:ext cx="20732139" cy="19470934"/>
          </a:xfrm>
          <a:custGeom>
            <a:avLst/>
            <a:gdLst/>
            <a:ahLst/>
            <a:cxnLst/>
            <a:rect l="l" t="t" r="r" b="b"/>
            <a:pathLst>
              <a:path w="20732139" h="19470934">
                <a:moveTo>
                  <a:pt x="0" y="0"/>
                </a:moveTo>
                <a:lnTo>
                  <a:pt x="20732139" y="0"/>
                </a:lnTo>
                <a:lnTo>
                  <a:pt x="20732139" y="19470935"/>
                </a:lnTo>
                <a:lnTo>
                  <a:pt x="0" y="1947093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1EA44F84-ED99-E73B-8802-FC12A7299880}"/>
              </a:ext>
            </a:extLst>
          </p:cNvPr>
          <p:cNvSpPr txBox="1"/>
          <p:nvPr/>
        </p:nvSpPr>
        <p:spPr>
          <a:xfrm>
            <a:off x="17259300" y="9210675"/>
            <a:ext cx="152400" cy="200025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B244A2"/>
                </a:solidFill>
                <a:latin typeface="Open Sans"/>
                <a:ea typeface="Open Sans"/>
                <a:cs typeface="Open Sans"/>
                <a:sym typeface="Open Sans"/>
              </a:rPr>
              <a:t>6</a:t>
            </a: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AB63C3DC-3AB3-8EFC-22D9-EB005B13BC82}"/>
              </a:ext>
            </a:extLst>
          </p:cNvPr>
          <p:cNvSpPr txBox="1"/>
          <p:nvPr/>
        </p:nvSpPr>
        <p:spPr>
          <a:xfrm>
            <a:off x="1173956" y="622923"/>
            <a:ext cx="16230600" cy="8937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6686"/>
              </a:lnSpc>
            </a:pPr>
            <a:r>
              <a:rPr lang="en-US" sz="6686" b="1">
                <a:solidFill>
                  <a:srgbClr val="B244A2"/>
                </a:solidFill>
                <a:latin typeface="TT Drugs Bold"/>
                <a:ea typeface="TT Drugs Bold"/>
                <a:cs typeface="TT Drugs Bold"/>
                <a:sym typeface="TT Drugs Bold"/>
              </a:rPr>
              <a:t>TESSERACT Experiment</a:t>
            </a: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F60ACDDC-92D8-CCB4-B8F4-24EEED1222BB}"/>
              </a:ext>
            </a:extLst>
          </p:cNvPr>
          <p:cNvSpPr txBox="1"/>
          <p:nvPr/>
        </p:nvSpPr>
        <p:spPr>
          <a:xfrm>
            <a:off x="7957405" y="1335416"/>
            <a:ext cx="9447151" cy="6038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5099"/>
              </a:lnSpc>
            </a:pPr>
            <a:r>
              <a:rPr lang="en-US" sz="3399">
                <a:solidFill>
                  <a:srgbClr val="B244A2"/>
                </a:solidFill>
                <a:latin typeface="TT Chocolates"/>
                <a:ea typeface="TT Chocolates"/>
                <a:cs typeface="TT Chocolates"/>
                <a:sym typeface="TT Chocolates"/>
              </a:rPr>
              <a:t>Multi-targets Approach</a:t>
            </a:r>
          </a:p>
        </p:txBody>
      </p:sp>
      <p:grpSp>
        <p:nvGrpSpPr>
          <p:cNvPr id="15" name="Group 15">
            <a:extLst>
              <a:ext uri="{FF2B5EF4-FFF2-40B4-BE49-F238E27FC236}">
                <a16:creationId xmlns:a16="http://schemas.microsoft.com/office/drawing/2014/main" id="{67CC9E7E-CDE1-224E-E249-688CD525E65E}"/>
              </a:ext>
            </a:extLst>
          </p:cNvPr>
          <p:cNvGrpSpPr/>
          <p:nvPr/>
        </p:nvGrpSpPr>
        <p:grpSpPr>
          <a:xfrm>
            <a:off x="10037019" y="2391739"/>
            <a:ext cx="7367538" cy="1744403"/>
            <a:chOff x="0" y="0"/>
            <a:chExt cx="9823383" cy="2325871"/>
          </a:xfrm>
        </p:grpSpPr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7755FAB0-03C7-B988-D350-84C40823F0EF}"/>
                </a:ext>
              </a:extLst>
            </p:cNvPr>
            <p:cNvSpPr txBox="1"/>
            <p:nvPr/>
          </p:nvSpPr>
          <p:spPr>
            <a:xfrm>
              <a:off x="0" y="792346"/>
              <a:ext cx="9823383" cy="1533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b="1" spc="125" dirty="0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Cryogenic scintillator</a:t>
              </a:r>
              <a:r>
                <a:rPr lang="en-US" sz="2500" spc="125" dirty="0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 in the IR (930nm)</a:t>
              </a:r>
            </a:p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 dirty="0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High light output : ~</a:t>
              </a:r>
              <a:r>
                <a:rPr lang="en-US" sz="2500" b="1" spc="125" dirty="0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 100photons/keV</a:t>
              </a:r>
            </a:p>
            <a:p>
              <a:pPr marL="539908" lvl="1" indent="-269954" algn="l">
                <a:lnSpc>
                  <a:spcPts val="3000"/>
                </a:lnSpc>
                <a:buFont typeface="Arial"/>
                <a:buChar char="•"/>
              </a:pPr>
              <a:r>
                <a:rPr lang="en-US" sz="2500" spc="125" dirty="0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Produces </a:t>
              </a:r>
              <a:r>
                <a:rPr lang="en-US" sz="2500" b="1" spc="125" dirty="0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photons</a:t>
              </a:r>
              <a:r>
                <a:rPr lang="en-US" sz="2500" spc="125" dirty="0">
                  <a:solidFill>
                    <a:srgbClr val="B244A2"/>
                  </a:solidFill>
                  <a:latin typeface="TT Chocolates"/>
                  <a:ea typeface="TT Chocolates"/>
                  <a:cs typeface="TT Chocolates"/>
                  <a:sym typeface="TT Chocolates"/>
                </a:rPr>
                <a:t> and </a:t>
              </a:r>
              <a:r>
                <a:rPr lang="en-US" sz="2500" b="1" spc="125" dirty="0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phonons</a:t>
              </a:r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BD9AE52F-97EA-9366-0663-0F44891E36BB}"/>
                </a:ext>
              </a:extLst>
            </p:cNvPr>
            <p:cNvSpPr txBox="1"/>
            <p:nvPr/>
          </p:nvSpPr>
          <p:spPr>
            <a:xfrm>
              <a:off x="0" y="0"/>
              <a:ext cx="9823383" cy="5461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0"/>
                </a:lnSpc>
              </a:pPr>
              <a:r>
                <a:rPr lang="en-US" sz="2700" b="1" spc="135">
                  <a:solidFill>
                    <a:srgbClr val="B244A2"/>
                  </a:solidFill>
                  <a:latin typeface="TT Chocolates Bold"/>
                  <a:ea typeface="TT Chocolates Bold"/>
                  <a:cs typeface="TT Chocolates Bold"/>
                  <a:sym typeface="TT Chocolates Bold"/>
                </a:rPr>
                <a:t>Gallium Arsenide (GaAs)</a:t>
              </a:r>
            </a:p>
          </p:txBody>
        </p:sp>
      </p:grpSp>
      <p:sp>
        <p:nvSpPr>
          <p:cNvPr id="18" name="Freeform 18">
            <a:extLst>
              <a:ext uri="{FF2B5EF4-FFF2-40B4-BE49-F238E27FC236}">
                <a16:creationId xmlns:a16="http://schemas.microsoft.com/office/drawing/2014/main" id="{4BEDB07F-764E-30DF-8B39-8A080EF856D7}"/>
              </a:ext>
            </a:extLst>
          </p:cNvPr>
          <p:cNvSpPr/>
          <p:nvPr/>
        </p:nvSpPr>
        <p:spPr>
          <a:xfrm>
            <a:off x="1028700" y="6742402"/>
            <a:ext cx="3124268" cy="3080724"/>
          </a:xfrm>
          <a:custGeom>
            <a:avLst/>
            <a:gdLst/>
            <a:ahLst/>
            <a:cxnLst/>
            <a:rect l="l" t="t" r="r" b="b"/>
            <a:pathLst>
              <a:path w="3124268" h="3080724">
                <a:moveTo>
                  <a:pt x="0" y="0"/>
                </a:moveTo>
                <a:lnTo>
                  <a:pt x="3124268" y="0"/>
                </a:lnTo>
                <a:lnTo>
                  <a:pt x="3124268" y="3080724"/>
                </a:lnTo>
                <a:lnTo>
                  <a:pt x="0" y="30807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695" t="-89380" r="-259029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CCF1967F-77FD-26DC-B47E-A54CA98D8451}"/>
              </a:ext>
            </a:extLst>
          </p:cNvPr>
          <p:cNvSpPr/>
          <p:nvPr/>
        </p:nvSpPr>
        <p:spPr>
          <a:xfrm>
            <a:off x="5084209" y="7447765"/>
            <a:ext cx="2006656" cy="1669997"/>
          </a:xfrm>
          <a:custGeom>
            <a:avLst/>
            <a:gdLst/>
            <a:ahLst/>
            <a:cxnLst/>
            <a:rect l="l" t="t" r="r" b="b"/>
            <a:pathLst>
              <a:path w="2006656" h="1669997">
                <a:moveTo>
                  <a:pt x="0" y="0"/>
                </a:moveTo>
                <a:lnTo>
                  <a:pt x="2006656" y="0"/>
                </a:lnTo>
                <a:lnTo>
                  <a:pt x="2006656" y="1669997"/>
                </a:lnTo>
                <a:lnTo>
                  <a:pt x="0" y="166999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34358" t="-36114" r="-428829" b="-213243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20" name="Freeform 20">
            <a:extLst>
              <a:ext uri="{FF2B5EF4-FFF2-40B4-BE49-F238E27FC236}">
                <a16:creationId xmlns:a16="http://schemas.microsoft.com/office/drawing/2014/main" id="{B4A4E0C8-183B-16DD-ED99-A2F57BF94A3D}"/>
              </a:ext>
            </a:extLst>
          </p:cNvPr>
          <p:cNvSpPr/>
          <p:nvPr/>
        </p:nvSpPr>
        <p:spPr>
          <a:xfrm>
            <a:off x="1028700" y="2260664"/>
            <a:ext cx="2761347" cy="3561664"/>
          </a:xfrm>
          <a:custGeom>
            <a:avLst/>
            <a:gdLst/>
            <a:ahLst/>
            <a:cxnLst/>
            <a:rect l="l" t="t" r="r" b="b"/>
            <a:pathLst>
              <a:path w="2761347" h="3561664">
                <a:moveTo>
                  <a:pt x="0" y="0"/>
                </a:moveTo>
                <a:lnTo>
                  <a:pt x="2761347" y="0"/>
                </a:lnTo>
                <a:lnTo>
                  <a:pt x="2761347" y="3561663"/>
                </a:lnTo>
                <a:lnTo>
                  <a:pt x="0" y="356166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164308" t="-63807" r="-144957"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21" name="AutoShape 21">
            <a:extLst>
              <a:ext uri="{FF2B5EF4-FFF2-40B4-BE49-F238E27FC236}">
                <a16:creationId xmlns:a16="http://schemas.microsoft.com/office/drawing/2014/main" id="{C9A15243-AC2D-689D-2541-1D703C50C476}"/>
              </a:ext>
            </a:extLst>
          </p:cNvPr>
          <p:cNvSpPr/>
          <p:nvPr/>
        </p:nvSpPr>
        <p:spPr>
          <a:xfrm>
            <a:off x="3599607" y="7261876"/>
            <a:ext cx="1484602" cy="510252"/>
          </a:xfrm>
          <a:prstGeom prst="line">
            <a:avLst/>
          </a:prstGeom>
          <a:ln w="57150" cap="flat">
            <a:solidFill>
              <a:srgbClr val="45608E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22" name="TextBox 22">
            <a:extLst>
              <a:ext uri="{FF2B5EF4-FFF2-40B4-BE49-F238E27FC236}">
                <a16:creationId xmlns:a16="http://schemas.microsoft.com/office/drawing/2014/main" id="{AF5704F6-11D9-194E-D380-E5A64D783F5C}"/>
              </a:ext>
            </a:extLst>
          </p:cNvPr>
          <p:cNvSpPr txBox="1"/>
          <p:nvPr/>
        </p:nvSpPr>
        <p:spPr>
          <a:xfrm>
            <a:off x="7413590" y="8732837"/>
            <a:ext cx="2935252" cy="676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40"/>
              </a:lnSpc>
            </a:pPr>
            <a:r>
              <a:rPr lang="en-US" sz="2200" b="1" spc="110" dirty="0">
                <a:solidFill>
                  <a:srgbClr val="45608E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Athermal Phonon Collection Fins (Al)</a:t>
            </a: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id="{8C573730-BE30-8969-9B27-A97BE924DAE8}"/>
              </a:ext>
            </a:extLst>
          </p:cNvPr>
          <p:cNvSpPr txBox="1"/>
          <p:nvPr/>
        </p:nvSpPr>
        <p:spPr>
          <a:xfrm>
            <a:off x="7413590" y="8129709"/>
            <a:ext cx="597828" cy="342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40"/>
              </a:lnSpc>
            </a:pPr>
            <a:r>
              <a:rPr lang="en-US" sz="2200" b="1" spc="110">
                <a:solidFill>
                  <a:srgbClr val="45608E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TES</a:t>
            </a:r>
          </a:p>
        </p:txBody>
      </p:sp>
      <p:sp>
        <p:nvSpPr>
          <p:cNvPr id="24" name="TextBox 24">
            <a:extLst>
              <a:ext uri="{FF2B5EF4-FFF2-40B4-BE49-F238E27FC236}">
                <a16:creationId xmlns:a16="http://schemas.microsoft.com/office/drawing/2014/main" id="{6E3D1A7D-9741-3E18-D596-4EC702243139}"/>
              </a:ext>
            </a:extLst>
          </p:cNvPr>
          <p:cNvSpPr txBox="1"/>
          <p:nvPr/>
        </p:nvSpPr>
        <p:spPr>
          <a:xfrm>
            <a:off x="4071060" y="2268938"/>
            <a:ext cx="421419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500" b="1" spc="125">
                <a:solidFill>
                  <a:srgbClr val="45608E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Si </a:t>
            </a:r>
          </a:p>
        </p:txBody>
      </p:sp>
      <p:sp>
        <p:nvSpPr>
          <p:cNvPr id="25" name="AutoShape 25">
            <a:extLst>
              <a:ext uri="{FF2B5EF4-FFF2-40B4-BE49-F238E27FC236}">
                <a16:creationId xmlns:a16="http://schemas.microsoft.com/office/drawing/2014/main" id="{D9901152-677B-F8B4-C79F-B6CC46D1EA89}"/>
              </a:ext>
            </a:extLst>
          </p:cNvPr>
          <p:cNvSpPr/>
          <p:nvPr/>
        </p:nvSpPr>
        <p:spPr>
          <a:xfrm flipV="1">
            <a:off x="6410888" y="8300717"/>
            <a:ext cx="895415" cy="1858"/>
          </a:xfrm>
          <a:prstGeom prst="line">
            <a:avLst/>
          </a:prstGeom>
          <a:ln w="38100" cap="flat">
            <a:solidFill>
              <a:srgbClr val="45608E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26" name="AutoShape 26">
            <a:extLst>
              <a:ext uri="{FF2B5EF4-FFF2-40B4-BE49-F238E27FC236}">
                <a16:creationId xmlns:a16="http://schemas.microsoft.com/office/drawing/2014/main" id="{5CF4E574-8863-BB06-3F75-60410A762E58}"/>
              </a:ext>
            </a:extLst>
          </p:cNvPr>
          <p:cNvSpPr/>
          <p:nvPr/>
        </p:nvSpPr>
        <p:spPr>
          <a:xfrm>
            <a:off x="6387221" y="8800575"/>
            <a:ext cx="899278" cy="3031"/>
          </a:xfrm>
          <a:prstGeom prst="line">
            <a:avLst/>
          </a:prstGeom>
          <a:ln w="38100" cap="flat">
            <a:solidFill>
              <a:srgbClr val="45608E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27" name="AutoShape 27">
            <a:extLst>
              <a:ext uri="{FF2B5EF4-FFF2-40B4-BE49-F238E27FC236}">
                <a16:creationId xmlns:a16="http://schemas.microsoft.com/office/drawing/2014/main" id="{D9A11F2B-FC36-896A-8054-A25D7994FF31}"/>
              </a:ext>
            </a:extLst>
          </p:cNvPr>
          <p:cNvSpPr/>
          <p:nvPr/>
        </p:nvSpPr>
        <p:spPr>
          <a:xfrm>
            <a:off x="4492479" y="2468963"/>
            <a:ext cx="477254" cy="0"/>
          </a:xfrm>
          <a:prstGeom prst="line">
            <a:avLst/>
          </a:prstGeom>
          <a:ln w="47625" cap="flat">
            <a:solidFill>
              <a:srgbClr val="45608E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28" name="AutoShape 28">
            <a:extLst>
              <a:ext uri="{FF2B5EF4-FFF2-40B4-BE49-F238E27FC236}">
                <a16:creationId xmlns:a16="http://schemas.microsoft.com/office/drawing/2014/main" id="{40391C09-DB5F-FE78-56AC-294F28FC882D}"/>
              </a:ext>
            </a:extLst>
          </p:cNvPr>
          <p:cNvSpPr/>
          <p:nvPr/>
        </p:nvSpPr>
        <p:spPr>
          <a:xfrm flipH="1">
            <a:off x="3518328" y="2468963"/>
            <a:ext cx="552732" cy="0"/>
          </a:xfrm>
          <a:prstGeom prst="line">
            <a:avLst/>
          </a:prstGeom>
          <a:ln w="47625" cap="flat">
            <a:solidFill>
              <a:srgbClr val="45608E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29" name="TextBox 29">
            <a:extLst>
              <a:ext uri="{FF2B5EF4-FFF2-40B4-BE49-F238E27FC236}">
                <a16:creationId xmlns:a16="http://schemas.microsoft.com/office/drawing/2014/main" id="{4FF444DC-B06E-ED33-9F11-87B67E10811A}"/>
              </a:ext>
            </a:extLst>
          </p:cNvPr>
          <p:cNvSpPr txBox="1"/>
          <p:nvPr/>
        </p:nvSpPr>
        <p:spPr>
          <a:xfrm>
            <a:off x="3912650" y="1019175"/>
            <a:ext cx="738240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500" b="1" spc="125">
                <a:solidFill>
                  <a:srgbClr val="45608E"/>
                </a:solidFill>
                <a:latin typeface="TT Chocolates Bold"/>
                <a:ea typeface="TT Chocolates Bold"/>
                <a:cs typeface="TT Chocolates Bold"/>
                <a:sym typeface="TT Chocolates Bold"/>
              </a:rPr>
              <a:t>TES</a:t>
            </a:r>
          </a:p>
        </p:txBody>
      </p:sp>
      <p:sp>
        <p:nvSpPr>
          <p:cNvPr id="30" name="AutoShape 30">
            <a:extLst>
              <a:ext uri="{FF2B5EF4-FFF2-40B4-BE49-F238E27FC236}">
                <a16:creationId xmlns:a16="http://schemas.microsoft.com/office/drawing/2014/main" id="{8C77E04E-9217-9083-3716-A8E51DAB7B75}"/>
              </a:ext>
            </a:extLst>
          </p:cNvPr>
          <p:cNvSpPr/>
          <p:nvPr/>
        </p:nvSpPr>
        <p:spPr>
          <a:xfrm>
            <a:off x="4512182" y="1409700"/>
            <a:ext cx="1235316" cy="1021332"/>
          </a:xfrm>
          <a:prstGeom prst="line">
            <a:avLst/>
          </a:prstGeom>
          <a:ln w="47625" cap="flat">
            <a:solidFill>
              <a:srgbClr val="45608E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  <p:sp>
        <p:nvSpPr>
          <p:cNvPr id="31" name="AutoShape 31">
            <a:extLst>
              <a:ext uri="{FF2B5EF4-FFF2-40B4-BE49-F238E27FC236}">
                <a16:creationId xmlns:a16="http://schemas.microsoft.com/office/drawing/2014/main" id="{1239BA3D-7077-BAD7-9097-AEDEF10351FF}"/>
              </a:ext>
            </a:extLst>
          </p:cNvPr>
          <p:cNvSpPr/>
          <p:nvPr/>
        </p:nvSpPr>
        <p:spPr>
          <a:xfrm flipH="1">
            <a:off x="2815302" y="1409700"/>
            <a:ext cx="1242288" cy="1055650"/>
          </a:xfrm>
          <a:prstGeom prst="line">
            <a:avLst/>
          </a:prstGeom>
          <a:ln w="47625" cap="flat">
            <a:solidFill>
              <a:srgbClr val="45608E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38597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1424</Words>
  <Application>Microsoft Macintosh PowerPoint</Application>
  <PresentationFormat>Custom</PresentationFormat>
  <Paragraphs>436</Paragraphs>
  <Slides>31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Aptos</vt:lpstr>
      <vt:lpstr>TT Chocolates</vt:lpstr>
      <vt:lpstr>Arial</vt:lpstr>
      <vt:lpstr>TT Chocolates Bold</vt:lpstr>
      <vt:lpstr>TT Drugs</vt:lpstr>
      <vt:lpstr>TT Drugs Bold</vt:lpstr>
      <vt:lpstr>Calibri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CHIPP2025</dc:title>
  <cp:lastModifiedBy>Leslie Juigne</cp:lastModifiedBy>
  <cp:revision>4</cp:revision>
  <dcterms:created xsi:type="dcterms:W3CDTF">2006-08-16T00:00:00Z</dcterms:created>
  <dcterms:modified xsi:type="dcterms:W3CDTF">2025-01-23T17:03:35Z</dcterms:modified>
  <dc:identifier>DAGbslSUJSk</dc:identifier>
</cp:coreProperties>
</file>