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9"/>
  </p:notesMasterIdLst>
  <p:sldIdLst>
    <p:sldId id="256" r:id="rId3"/>
    <p:sldId id="1658" r:id="rId4"/>
    <p:sldId id="1660" r:id="rId5"/>
    <p:sldId id="1661" r:id="rId6"/>
    <p:sldId id="1655" r:id="rId7"/>
    <p:sldId id="1662" r:id="rId8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ertl David" initials="VD" lastIdx="3" clrIdx="0">
    <p:extLst>
      <p:ext uri="{19B8F6BF-5375-455C-9EA6-DF929625EA0E}">
        <p15:presenceInfo xmlns:p15="http://schemas.microsoft.com/office/powerpoint/2012/main" userId="S-1-5-21-1343024091-688789844-1060284298-404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6B67"/>
    <a:srgbClr val="E95355"/>
    <a:srgbClr val="EB585A"/>
    <a:srgbClr val="F3A5A6"/>
    <a:srgbClr val="835050"/>
    <a:srgbClr val="00B9C5"/>
    <a:srgbClr val="D9E6E8"/>
    <a:srgbClr val="276C71"/>
    <a:srgbClr val="FFDE79"/>
    <a:srgbClr val="3641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37" autoAdjust="0"/>
    <p:restoredTop sz="93836" autoAdjust="0"/>
  </p:normalViewPr>
  <p:slideViewPr>
    <p:cSldViewPr snapToGrid="0" snapToObjects="1">
      <p:cViewPr varScale="1">
        <p:scale>
          <a:sx n="106" d="100"/>
          <a:sy n="106" d="100"/>
        </p:scale>
        <p:origin x="760" y="184"/>
      </p:cViewPr>
      <p:guideLst/>
    </p:cSldViewPr>
  </p:slideViewPr>
  <p:outlineViewPr>
    <p:cViewPr>
      <p:scale>
        <a:sx n="33" d="100"/>
        <a:sy n="33" d="100"/>
      </p:scale>
      <p:origin x="0" y="-55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45309-17B3-EB42-97E8-A016D2C4BF3D}" type="datetimeFigureOut">
              <a:rPr lang="en-CH" smtClean="0"/>
              <a:t>11.12.24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61B11-573D-A041-85C9-ECD226009D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72452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tif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477" y="1726649"/>
            <a:ext cx="11283041" cy="1719000"/>
          </a:xfrm>
        </p:spPr>
        <p:txBody>
          <a:bodyPr anchor="b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1F39A8-004B-7D46-99D9-6EED9ED0C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477" y="3462299"/>
            <a:ext cx="11283041" cy="1685702"/>
          </a:xfrm>
        </p:spPr>
        <p:txBody>
          <a:bodyPr/>
          <a:lstStyle>
            <a:lvl1pPr marL="0" indent="0" algn="ctr">
              <a:buNone/>
              <a:defRPr sz="2400" b="0" i="0" spc="200" baseline="0">
                <a:solidFill>
                  <a:srgbClr val="0C939C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3E7C32-F9D4-B647-8F18-105E7D2663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17757" y="340650"/>
            <a:ext cx="2514600" cy="1028700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1D0C244-192E-2041-857F-D36FCC0638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4024" y="5172298"/>
            <a:ext cx="11283041" cy="16857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solidFill>
                  <a:srgbClr val="E95355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here to add speaker name, conference date…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2902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E547D-E83B-9BA4-C7FE-6BEAD6EF8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8F6887-526E-262C-79F6-67942E4831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F2D2DF-70BC-C25D-A296-C970F795E1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551450-F6DD-2F8E-BB19-A3C4F4152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FDAE-B551-1B44-8A4C-6FB98346D5E7}" type="datetimeFigureOut">
              <a:rPr lang="en-CH" smtClean="0"/>
              <a:t>11.12.24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8801C9-5515-48C1-EA25-E2146E41B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1C0574-9E8E-55EA-D07B-B35312A2B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B3BB-61BD-704F-910B-BF4BDCFE739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77693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AD982-BB9A-471F-3DF4-2337FC4FA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32C25E-F3AB-989B-66E2-C6257E0BDB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6D770E-6CE0-C926-5FDA-18C68A266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045E4A-5C2A-1C29-E6A8-0D8CFD7B35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80BE18-2113-1061-9225-BE8BDA4E84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DB10F5-B810-1F25-3647-5386A10E7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FDAE-B551-1B44-8A4C-6FB98346D5E7}" type="datetimeFigureOut">
              <a:rPr lang="en-CH" smtClean="0"/>
              <a:t>11.12.24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CB480F-8264-CD3F-F96F-AACC9D447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F4E684-5BAE-BEC1-6EBC-C93A77675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B3BB-61BD-704F-910B-BF4BDCFE739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19312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E180B-5DDA-931E-EF72-4C79353BA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1A4354-6F54-E5CA-B007-5DC4705FD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FDAE-B551-1B44-8A4C-6FB98346D5E7}" type="datetimeFigureOut">
              <a:rPr lang="en-CH" smtClean="0"/>
              <a:t>11.12.24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948566-7866-3C6B-C72C-9468AF45D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C02260-66D1-863D-AB90-FA3D07597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B3BB-61BD-704F-910B-BF4BDCFE739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17629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B0072D-E3A9-3FE4-C0E0-5DB786FEE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FDAE-B551-1B44-8A4C-6FB98346D5E7}" type="datetimeFigureOut">
              <a:rPr lang="en-CH" smtClean="0"/>
              <a:t>11.12.24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9FB598-6878-DE5C-7552-1EBDCC62A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99B090-04CB-E00D-E82E-C68E78772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B3BB-61BD-704F-910B-BF4BDCFE739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53774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E0EA0-40AC-38BF-B8B2-A8768EC2A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0B5A4-BC0F-B5FF-C6AB-56CC329DC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95C84D-4F49-2A28-9516-96D1B5A30D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AEDAA9-7F56-70FD-EACE-D6CC13D46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FDAE-B551-1B44-8A4C-6FB98346D5E7}" type="datetimeFigureOut">
              <a:rPr lang="en-CH" smtClean="0"/>
              <a:t>11.12.24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5C113-D34A-B139-927C-AA7472404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926AB2-1032-5FD5-4746-6D26B09A0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B3BB-61BD-704F-910B-BF4BDCFE739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717774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250FA-3792-4395-60A3-7B6D54CE9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317980-6572-C32F-FFE8-F3995177A4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201D45-3C21-EA19-651B-C9E658BE37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2F78F2-4E84-3EB3-D324-DE157F67D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FDAE-B551-1B44-8A4C-6FB98346D5E7}" type="datetimeFigureOut">
              <a:rPr lang="en-CH" smtClean="0"/>
              <a:t>11.12.24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BF35AB-B5A7-654B-E67A-545485011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18DD98-AA12-2E4C-EE96-8FBB07FAF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B3BB-61BD-704F-910B-BF4BDCFE739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12827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6C7C9-58DC-F714-3FBF-FDE61BC9B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5D4919-3893-D249-ABFD-F11542290A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410FBF-129A-B56B-8B83-FE10131D3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FDAE-B551-1B44-8A4C-6FB98346D5E7}" type="datetimeFigureOut">
              <a:rPr lang="en-CH" smtClean="0"/>
              <a:t>11.12.24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70A6E-D3FD-B0B7-F42F-66AC75F25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E5C71-6C30-56EA-8C5A-B242030B0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B3BB-61BD-704F-910B-BF4BDCFE739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738510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3BBF57-FFC8-519F-F012-6EDE447B59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1B2381-5082-06D9-0F8F-0B33EB432E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D842C-FB64-0674-BE18-B8014DC62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FDAE-B551-1B44-8A4C-6FB98346D5E7}" type="datetimeFigureOut">
              <a:rPr lang="en-CH" smtClean="0"/>
              <a:t>11.12.24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9B9DB-CAD0-1890-5144-D1E3CED60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9FFAD6-A7ED-6A29-E829-D7D93B543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B3BB-61BD-704F-910B-BF4BDCFE739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80058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207827"/>
            <a:ext cx="11377061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612F1-AF3E-5F4E-97FB-8D1EB7907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0F635E-5B02-C641-A688-624A638AF4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39E71A0-F436-5DFC-8DDA-D152AD320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 dirty="0"/>
              <a:t>T. Stora, CERN – CM6–  Nov 2023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892171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11377061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11377060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E514601-6E5C-5949-930A-53DF78C48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6E0FB1D-D592-B24B-8E49-C227EF965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 dirty="0"/>
              <a:t>T. Stora, CERN – CM6–  Nov 2023</a:t>
            </a:r>
            <a:endParaRPr lang="en-CH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AC91C3-9153-6442-94C2-2E28E78E46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6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E34D712-9D6C-704F-9F7A-676EB89BD0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6" y="207827"/>
            <a:ext cx="8320544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C1F16FA-7F48-C446-ABC9-6476F6A18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C570B70-6334-A84A-835A-396FBE83D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 dirty="0"/>
              <a:t>T. Stora, CERN – CM6–  Nov 2023</a:t>
            </a:r>
            <a:endParaRPr lang="en-CH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4C6DC74-0E6A-4442-85A4-1F5DD6DF89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03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8326847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8326849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2A10F6E-B09B-2340-AC3B-A48F00FBF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9924544A-08D0-EF4A-8E08-96C95D8F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 dirty="0"/>
              <a:t>T. Stora, CERN – CM6–  Nov 2023</a:t>
            </a:r>
            <a:endParaRPr lang="en-CH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B9C2111-79AC-DD4F-BB21-400BDC2C6C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03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63611" y="282798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4478" y="2295000"/>
            <a:ext cx="11283041" cy="2268000"/>
          </a:xfrm>
        </p:spPr>
        <p:txBody>
          <a:bodyPr anchor="ctr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Final message to the audience here</a:t>
            </a:r>
            <a:endParaRPr lang="en-CH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8A00C6-96FA-6D45-AECF-8ECFE7C724C7}"/>
              </a:ext>
            </a:extLst>
          </p:cNvPr>
          <p:cNvGrpSpPr/>
          <p:nvPr userDrawn="1"/>
        </p:nvGrpSpPr>
        <p:grpSpPr>
          <a:xfrm>
            <a:off x="3145010" y="6145815"/>
            <a:ext cx="6055795" cy="429387"/>
            <a:chOff x="3189104" y="6076446"/>
            <a:chExt cx="6055795" cy="4293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7644D3B-B946-3047-888D-FD9D0192C6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189104" y="6076446"/>
              <a:ext cx="644078" cy="42938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6BF3B35-A04B-D043-9A79-3F169A85EE0B}"/>
                </a:ext>
              </a:extLst>
            </p:cNvPr>
            <p:cNvSpPr txBox="1"/>
            <p:nvPr userDrawn="1"/>
          </p:nvSpPr>
          <p:spPr>
            <a:xfrm>
              <a:off x="3936860" y="6080075"/>
              <a:ext cx="5308039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340"/>
                </a:lnSpc>
              </a:pP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This project has received funding from the European Union’s Horizon 2020 research and innovation </a:t>
              </a:r>
              <a:r>
                <a:rPr lang="en-US" sz="1200" dirty="0" err="1">
                  <a:solidFill>
                    <a:srgbClr val="276C71"/>
                  </a:solidFill>
                  <a:latin typeface="+mj-lt"/>
                </a:rPr>
                <a:t>programme</a:t>
              </a: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 under grant agreement No 101008571 (PRISMAP).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8CF1F8D-649C-F646-95EF-10F3C8070AD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17757" y="619650"/>
            <a:ext cx="2514600" cy="10287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0CCE001-1C1E-EA49-8AEE-5FDE3627DD70}"/>
              </a:ext>
            </a:extLst>
          </p:cNvPr>
          <p:cNvGrpSpPr/>
          <p:nvPr userDrawn="1"/>
        </p:nvGrpSpPr>
        <p:grpSpPr>
          <a:xfrm>
            <a:off x="1696439" y="5182392"/>
            <a:ext cx="8786415" cy="312486"/>
            <a:chOff x="1258201" y="5193995"/>
            <a:chExt cx="8786415" cy="31248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9D3C13-3093-8E41-9EA0-41A45F0C228F}"/>
                </a:ext>
              </a:extLst>
            </p:cNvPr>
            <p:cNvSpPr txBox="1"/>
            <p:nvPr userDrawn="1"/>
          </p:nvSpPr>
          <p:spPr>
            <a:xfrm>
              <a:off x="1448527" y="5198704"/>
              <a:ext cx="22316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 err="1">
                  <a:solidFill>
                    <a:srgbClr val="E95355"/>
                  </a:solidFill>
                  <a:latin typeface="+mj-lt"/>
                </a:rPr>
                <a:t>www.prismap.eu</a:t>
              </a:r>
              <a:endParaRPr lang="en-US" sz="1400" b="1" i="0" cap="all" spc="150" baseline="0" dirty="0">
                <a:solidFill>
                  <a:srgbClr val="E95355"/>
                </a:solidFill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0AF480E-2EC8-0148-B8E5-B49119183573}"/>
                </a:ext>
              </a:extLst>
            </p:cNvPr>
            <p:cNvSpPr txBox="1"/>
            <p:nvPr userDrawn="1"/>
          </p:nvSpPr>
          <p:spPr>
            <a:xfrm>
              <a:off x="4673303" y="5198704"/>
              <a:ext cx="2231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>
                  <a:solidFill>
                    <a:srgbClr val="E95355"/>
                  </a:solidFill>
                  <a:latin typeface="+mj-lt"/>
                </a:rPr>
                <a:t>@</a:t>
              </a:r>
              <a:r>
                <a:rPr lang="en-US" sz="1400" b="1" i="0" cap="all" spc="150" baseline="0" dirty="0" err="1">
                  <a:solidFill>
                    <a:srgbClr val="E95355"/>
                  </a:solidFill>
                  <a:latin typeface="+mj-lt"/>
                </a:rPr>
                <a:t>MedRadionuclide</a:t>
              </a:r>
              <a:endParaRPr lang="en-US" sz="1400" b="1" i="0" cap="all" spc="150" baseline="0" dirty="0">
                <a:solidFill>
                  <a:srgbClr val="E95355"/>
                </a:solidFill>
                <a:latin typeface="+mj-lt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583562B-D04F-AF48-8E1C-0FC78C6408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4300211" y="5197299"/>
              <a:ext cx="361405" cy="30117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CD7393C-CD6E-6945-9918-8B50444D38A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258201" y="5197299"/>
              <a:ext cx="301171" cy="301171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87B92C3-F953-E74B-B4B3-B6983880262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7580870" y="5193995"/>
              <a:ext cx="307778" cy="30777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F5167C9-46A1-C442-911C-69CA9E32C721}"/>
                </a:ext>
              </a:extLst>
            </p:cNvPr>
            <p:cNvSpPr txBox="1"/>
            <p:nvPr userDrawn="1"/>
          </p:nvSpPr>
          <p:spPr>
            <a:xfrm>
              <a:off x="7938390" y="5198704"/>
              <a:ext cx="21062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>
                  <a:solidFill>
                    <a:srgbClr val="E95355"/>
                  </a:solidFill>
                  <a:latin typeface="+mj-lt"/>
                </a:rPr>
                <a:t>PRISMAP Project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0803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04143-B9EB-B3CA-716D-74481BD449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00AD6F-EA43-33ED-D285-39D2EE53D0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3C96A8-0C07-BEB3-A32B-E3A2C3F75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FDAE-B551-1B44-8A4C-6FB98346D5E7}" type="datetimeFigureOut">
              <a:rPr lang="en-CH" smtClean="0"/>
              <a:t>11.12.24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E40F3-9317-5866-19B6-AE692A013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6270F-01ED-BAC2-4C3C-E06E7A72A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B3BB-61BD-704F-910B-BF4BDCFE739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48065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14CA4-F61F-FC51-E312-DA5328F26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7AE1B-590F-2DFD-CFFD-F705BF21F3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EE68E-E82F-5CC0-A844-23055D212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FDAE-B551-1B44-8A4C-6FB98346D5E7}" type="datetimeFigureOut">
              <a:rPr lang="en-CH" smtClean="0"/>
              <a:t>11.12.24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DCB3AA-498A-2D6D-7448-2F3E40739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C41C4-5D7B-3B98-F33D-9682D3617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B3BB-61BD-704F-910B-BF4BDCFE739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23195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2C63A-9525-87D7-0427-1A454C81A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4F72D9-2770-0EFB-2DAB-DF2C35218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C3634-F1E9-20DF-1FA6-D1E4F5551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FDAE-B551-1B44-8A4C-6FB98346D5E7}" type="datetimeFigureOut">
              <a:rPr lang="en-CH" smtClean="0"/>
              <a:t>11.12.24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20C33-7C32-CEEF-5973-C676CA1D5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A0AF14-F18E-E1CF-50CD-0EE693D17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B3BB-61BD-704F-910B-BF4BDCFE739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87238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E053D6-5894-D241-AEB7-BC07C70E3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E01654-F10A-FA48-8633-CFCCAF573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E865C-3F8C-BD49-AB5F-78B78F5E5F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9C5"/>
                </a:solidFill>
              </a:defRPr>
            </a:lvl1pPr>
          </a:lstStyle>
          <a:p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49F69-9E1D-6D41-AAC9-E3E0BC229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83112" y="6356350"/>
            <a:ext cx="7127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pPr algn="l"/>
            <a:r>
              <a:rPr lang="en-GB" dirty="0"/>
              <a:t>T. Stora, CERN – CM6–  Nov 2023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767AE-AF9C-A249-B310-3798CBEC42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931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5" r:id="rId4"/>
    <p:sldLayoutId id="2147483671" r:id="rId5"/>
    <p:sldLayoutId id="2147483663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E95355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95355"/>
        </a:buClr>
        <a:buFont typeface="Wingdings" pitchFamily="2" charset="2"/>
        <a:buChar char="§"/>
        <a:defRPr sz="2400" kern="1200">
          <a:solidFill>
            <a:srgbClr val="36414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D03B18-EE34-1758-47B4-EB60B5739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FA2394-8E58-64F5-EC3C-1012CBC3F4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58F6B-788C-502F-1909-DBECF30145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6FDAE-B551-1B44-8A4C-6FB98346D5E7}" type="datetimeFigureOut">
              <a:rPr lang="en-CH" smtClean="0"/>
              <a:t>11.12.24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B5096-2F39-636D-3356-4BE26DEE3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CE82FA-04EE-805B-0D7B-22EA3C4A9E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7B3BB-61BD-704F-910B-BF4BDCFE739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6125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8450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C6E9878-F603-7847-9BEE-65CC5F4592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r>
              <a:rPr lang="en-GB" dirty="0"/>
              <a:t>PRISMAP NEWS</a:t>
            </a:r>
            <a:br>
              <a:rPr lang="en-GB" dirty="0"/>
            </a:br>
            <a:endParaRPr lang="en-GB" noProof="0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3E6A09C-0D43-0348-A006-84780D48B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13 MEDICIS Board</a:t>
            </a:r>
            <a:endParaRPr lang="en-GB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CF2FDE-3C3B-5F47-B265-512453E9CD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Thierry Stora, CERN</a:t>
            </a:r>
          </a:p>
          <a:p>
            <a:r>
              <a:rPr lang="en-GB" dirty="0"/>
              <a:t>11 Dec 2024</a:t>
            </a:r>
            <a:endParaRPr lang="en-GB" noProof="0" dirty="0"/>
          </a:p>
          <a:p>
            <a:endParaRPr lang="en-GB" noProof="0" dirty="0"/>
          </a:p>
        </p:txBody>
      </p:sp>
      <p:pic>
        <p:nvPicPr>
          <p:cNvPr id="2" name="Picture 1" descr="2015-01-13_CERN_ENdept 36% h32mm 300dpi.png">
            <a:extLst>
              <a:ext uri="{FF2B5EF4-FFF2-40B4-BE49-F238E27FC236}">
                <a16:creationId xmlns:a16="http://schemas.microsoft.com/office/drawing/2014/main" id="{8D9CB620-2A84-42E7-301D-BB5E7588D37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72"/>
          <a:stretch/>
        </p:blipFill>
        <p:spPr>
          <a:xfrm>
            <a:off x="7136029" y="5528481"/>
            <a:ext cx="512190" cy="48666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8BFB11C-B357-B424-0468-66916C247B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637" t="60364" r="20105" b="18636"/>
          <a:stretch>
            <a:fillRect/>
          </a:stretch>
        </p:blipFill>
        <p:spPr bwMode="auto">
          <a:xfrm>
            <a:off x="7854752" y="5589252"/>
            <a:ext cx="1072396" cy="3651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25400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D869E-75C7-336C-9CDF-1B79738A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Outcome of 2</a:t>
            </a:r>
            <a:r>
              <a:rPr lang="en-CH" baseline="30000" dirty="0"/>
              <a:t>nd</a:t>
            </a:r>
            <a:r>
              <a:rPr lang="en-CH" dirty="0"/>
              <a:t> review 4 July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9D84B-A540-F15D-2A34-8E395BD82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11A6C0-390F-F9DD-D2A1-68092C472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2</a:t>
            </a:fld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066348-8D89-1EEB-B585-D9A9C70B0E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340" y="1003367"/>
            <a:ext cx="6623434" cy="26200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880CA6-E83D-9F8B-D853-8575448EC8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340" y="3632791"/>
            <a:ext cx="6967683" cy="2896596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AD1E88F-0086-1EA8-E823-BD729DE37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/>
          <a:p>
            <a:pPr algn="l"/>
            <a:r>
              <a:rPr lang="en-GB" dirty="0"/>
              <a:t>T. Stora, CERN – 13 MEDICIS Board – 11 Dec 2024</a:t>
            </a:r>
            <a:endParaRPr lang="en-CH" dirty="0"/>
          </a:p>
        </p:txBody>
      </p:sp>
      <p:pic>
        <p:nvPicPr>
          <p:cNvPr id="5" name="Picture 4" descr="2015-01-13_CERN_ENdept 36% h32mm 300dpi.png">
            <a:extLst>
              <a:ext uri="{FF2B5EF4-FFF2-40B4-BE49-F238E27FC236}">
                <a16:creationId xmlns:a16="http://schemas.microsoft.com/office/drawing/2014/main" id="{BF3FC04F-A280-037D-06B0-0AAD3123C6D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72"/>
          <a:stretch/>
        </p:blipFill>
        <p:spPr>
          <a:xfrm>
            <a:off x="7099934" y="6311007"/>
            <a:ext cx="512190" cy="4866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B3FE4C-2B75-0A3A-FFE3-2768A59DFA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l="33637" t="60364" r="20105" b="18636"/>
          <a:stretch>
            <a:fillRect/>
          </a:stretch>
        </p:blipFill>
        <p:spPr bwMode="auto">
          <a:xfrm>
            <a:off x="7650216" y="6339844"/>
            <a:ext cx="1072396" cy="3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5391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6817BF-D5E3-A593-9F81-72E8B7DC2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C62A98-C16F-ED17-3400-0A3A552DA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3</a:t>
            </a:fld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C4E2DE-53E6-ED4F-5E9E-396F72576B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494" y="1790426"/>
            <a:ext cx="9822825" cy="384864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2514E304-EE45-DB65-4BDC-550462A84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Outcome of 2</a:t>
            </a:r>
            <a:r>
              <a:rPr lang="en-CH" baseline="30000" dirty="0"/>
              <a:t>nd</a:t>
            </a:r>
            <a:r>
              <a:rPr lang="en-CH" dirty="0"/>
              <a:t> review 4 July - Recommandation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F15732-AF08-DBC9-5C65-88E5746009F9}"/>
              </a:ext>
            </a:extLst>
          </p:cNvPr>
          <p:cNvCxnSpPr/>
          <p:nvPr/>
        </p:nvCxnSpPr>
        <p:spPr>
          <a:xfrm>
            <a:off x="4439653" y="5639074"/>
            <a:ext cx="60879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899BA13-FC9C-49A1-C1BA-814660700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/>
          <a:p>
            <a:pPr algn="l"/>
            <a:r>
              <a:rPr lang="en-GB" dirty="0"/>
              <a:t>T. Stora, CERN – 13 MEDICIS Board – 11 Dec 2024</a:t>
            </a:r>
            <a:endParaRPr lang="en-CH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1A1072C-5CA8-95CA-818D-2E0ACBD32F37}"/>
              </a:ext>
            </a:extLst>
          </p:cNvPr>
          <p:cNvCxnSpPr/>
          <p:nvPr/>
        </p:nvCxnSpPr>
        <p:spPr>
          <a:xfrm>
            <a:off x="844494" y="3429000"/>
            <a:ext cx="277701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A48A91F-E47A-EC12-E811-6F866774F78C}"/>
              </a:ext>
            </a:extLst>
          </p:cNvPr>
          <p:cNvCxnSpPr>
            <a:cxnSpLocks/>
          </p:cNvCxnSpPr>
          <p:nvPr/>
        </p:nvCxnSpPr>
        <p:spPr>
          <a:xfrm flipV="1">
            <a:off x="4439653" y="5639074"/>
            <a:ext cx="6087979" cy="80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2015-01-13_CERN_ENdept 36% h32mm 300dpi.png">
            <a:extLst>
              <a:ext uri="{FF2B5EF4-FFF2-40B4-BE49-F238E27FC236}">
                <a16:creationId xmlns:a16="http://schemas.microsoft.com/office/drawing/2014/main" id="{F10E3202-56CD-6FA7-E75F-0A304479DB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72"/>
          <a:stretch/>
        </p:blipFill>
        <p:spPr>
          <a:xfrm>
            <a:off x="7099934" y="6311007"/>
            <a:ext cx="512190" cy="4866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173E5-B88F-94A3-DD21-B8F00014C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l="33637" t="60364" r="20105" b="18636"/>
          <a:stretch>
            <a:fillRect/>
          </a:stretch>
        </p:blipFill>
        <p:spPr bwMode="auto">
          <a:xfrm>
            <a:off x="7650216" y="6339844"/>
            <a:ext cx="1072396" cy="3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6363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A6888-4878-D9F6-8F0D-0DD905BD1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Projects highlighted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E53F89-7B20-3DB7-4ED3-CB52EAC267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Only 2 projects are aiming to get translated to the clinical phase :</a:t>
            </a:r>
          </a:p>
          <a:p>
            <a:endParaRPr lang="en-CH" dirty="0"/>
          </a:p>
          <a:p>
            <a:r>
              <a:rPr lang="en-CH" dirty="0"/>
              <a:t>P4 and P21  / stay tuned : reports will be provided this morning in the context of MED-032 (PRISMAP - P23 project):</a:t>
            </a:r>
          </a:p>
          <a:p>
            <a:endParaRPr lang="en-CH" dirty="0"/>
          </a:p>
          <a:p>
            <a:pPr marL="457200" lvl="1" indent="0">
              <a:buNone/>
            </a:pPr>
            <a:r>
              <a:rPr lang="en-GB" dirty="0"/>
              <a:t>203/212Pb-mcp-D-PSMA for an improved </a:t>
            </a:r>
            <a:r>
              <a:rPr lang="en-GB" dirty="0" err="1"/>
              <a:t>tumor</a:t>
            </a:r>
            <a:r>
              <a:rPr lang="en-GB" dirty="0"/>
              <a:t> therapy: Preclinical evaluation, automatization and translation to clinical application</a:t>
            </a:r>
            <a:r>
              <a:rPr lang="en-CH" dirty="0"/>
              <a:t> and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9CB5EE-D1C6-70F2-E80B-302B4C532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4</a:t>
            </a:fld>
            <a:endParaRPr lang="en-CH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C73D163-48A3-3B68-E1AB-4115B58BD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/>
          <a:p>
            <a:pPr algn="l"/>
            <a:r>
              <a:rPr lang="en-GB" dirty="0"/>
              <a:t>T. Stora, CERN – 13 MEDICIS Board – 11 Dec 2024</a:t>
            </a:r>
            <a:endParaRPr lang="en-CH" dirty="0"/>
          </a:p>
        </p:txBody>
      </p:sp>
      <p:pic>
        <p:nvPicPr>
          <p:cNvPr id="5" name="Picture 4" descr="2015-01-13_CERN_ENdept 36% h32mm 300dpi.png">
            <a:extLst>
              <a:ext uri="{FF2B5EF4-FFF2-40B4-BE49-F238E27FC236}">
                <a16:creationId xmlns:a16="http://schemas.microsoft.com/office/drawing/2014/main" id="{61AFA529-8450-4FB4-DC24-A7824E6602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72"/>
          <a:stretch/>
        </p:blipFill>
        <p:spPr>
          <a:xfrm>
            <a:off x="7099934" y="6311007"/>
            <a:ext cx="512190" cy="4866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9AC00A-7996-C2C7-F3A2-38E1E62E6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637" t="60364" r="20105" b="18636"/>
          <a:stretch>
            <a:fillRect/>
          </a:stretch>
        </p:blipFill>
        <p:spPr bwMode="auto">
          <a:xfrm>
            <a:off x="7650216" y="6339844"/>
            <a:ext cx="1072396" cy="3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6899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43CB1-2E0A-2545-AE3A-3061E8BF5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800" b="1" dirty="0"/>
              <a:t>PRISMAP objectives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1AB26-0A48-2449-B964-65D90BC01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>
                <a:ea typeface="ヒラギノ丸ゴ Pro W4" panose="020F0400000000000000" pitchFamily="34" charset="-128"/>
                <a:cs typeface="Times New Roman" panose="02020603050405020304" pitchFamily="18" charset="0"/>
              </a:rPr>
              <a:t>Provide access to new radionuclides and new purity grades for medical research</a:t>
            </a:r>
            <a:br>
              <a:rPr lang="en-GB" dirty="0">
                <a:ea typeface="ヒラギノ丸ゴ Pro W4" panose="020F0400000000000000" pitchFamily="34" charset="-128"/>
                <a:cs typeface="Times New Roman" panose="02020603050405020304" pitchFamily="18" charset="0"/>
              </a:rPr>
            </a:br>
            <a:r>
              <a:rPr lang="en-GB" i="1" dirty="0">
                <a:ea typeface="ヒラギノ丸ゴ Pro W4" panose="020F0400000000000000" pitchFamily="34" charset="-128"/>
                <a:cs typeface="Times New Roman" panose="02020603050405020304" pitchFamily="18" charset="0"/>
              </a:rPr>
              <a:t>Ongoing</a:t>
            </a:r>
          </a:p>
          <a:p>
            <a:endParaRPr lang="en-GB" dirty="0">
              <a:ea typeface="ヒラギノ丸ゴ Pro W4" panose="020F0400000000000000" pitchFamily="34" charset="-128"/>
              <a:cs typeface="Times New Roman" panose="02020603050405020304" pitchFamily="18" charset="0"/>
            </a:endParaRPr>
          </a:p>
          <a:p>
            <a:r>
              <a:rPr lang="en-GB" dirty="0"/>
              <a:t>Create a common entry port and web interface for the starting research community</a:t>
            </a:r>
            <a:br>
              <a:rPr lang="en-GB" dirty="0"/>
            </a:br>
            <a:r>
              <a:rPr lang="en-GB" i="1" dirty="0"/>
              <a:t>Ongoing</a:t>
            </a:r>
          </a:p>
          <a:p>
            <a:endParaRPr lang="en-GB" dirty="0"/>
          </a:p>
          <a:p>
            <a:r>
              <a:rPr lang="en-GB" dirty="0">
                <a:ea typeface="ヒラギノ丸ゴ Pro W4" panose="020F0400000000000000" pitchFamily="34" charset="-128"/>
                <a:cs typeface="Century Gothic" panose="020B0502020202020204" pitchFamily="34" charset="0"/>
              </a:rPr>
              <a:t>Enhance clarity and regulatory procedures to promote research with radiopharmaceuticals</a:t>
            </a:r>
            <a:br>
              <a:rPr lang="en-GB" dirty="0">
                <a:ea typeface="ヒラギノ丸ゴ Pro W4" panose="020F0400000000000000" pitchFamily="34" charset="-128"/>
                <a:cs typeface="Century Gothic" panose="020B0502020202020204" pitchFamily="34" charset="0"/>
              </a:rPr>
            </a:br>
            <a:r>
              <a:rPr lang="en-GB" i="1" dirty="0">
                <a:ea typeface="ヒラギノ丸ゴ Pro W4" panose="020F0400000000000000" pitchFamily="34" charset="-128"/>
                <a:cs typeface="Century Gothic" panose="020B0502020202020204" pitchFamily="34" charset="0"/>
              </a:rPr>
              <a:t>Ongoing</a:t>
            </a:r>
          </a:p>
          <a:p>
            <a:endParaRPr lang="en-CH" dirty="0"/>
          </a:p>
          <a:p>
            <a:r>
              <a:rPr lang="en-GB" dirty="0">
                <a:ea typeface="Times New Roman" panose="02020603050405020304" pitchFamily="18" charset="0"/>
                <a:cs typeface="Century Gothic" panose="020B0502020202020204" pitchFamily="34" charset="0"/>
              </a:rPr>
              <a:t>Unlock the biomedical research through better data on radionuclides</a:t>
            </a:r>
            <a:br>
              <a:rPr lang="en-GB" dirty="0">
                <a:ea typeface="Times New Roman" panose="02020603050405020304" pitchFamily="18" charset="0"/>
                <a:cs typeface="Century Gothic" panose="020B0502020202020204" pitchFamily="34" charset="0"/>
              </a:rPr>
            </a:br>
            <a:r>
              <a:rPr lang="en-GB" i="1" dirty="0">
                <a:ea typeface="Times New Roman" panose="02020603050405020304" pitchFamily="18" charset="0"/>
                <a:cs typeface="Century Gothic" panose="020B0502020202020204" pitchFamily="34" charset="0"/>
              </a:rPr>
              <a:t>Ongoing</a:t>
            </a:r>
          </a:p>
          <a:p>
            <a:pPr marL="0" indent="0">
              <a:buNone/>
            </a:pPr>
            <a:endParaRPr lang="en-GB" dirty="0">
              <a:ea typeface="Times New Roman" panose="02020603050405020304" pitchFamily="18" charset="0"/>
              <a:cs typeface="Century Gothic" panose="020B0502020202020204" pitchFamily="34" charset="0"/>
            </a:endParaRPr>
          </a:p>
          <a:p>
            <a:r>
              <a:rPr lang="en-GB" i="1" dirty="0">
                <a:solidFill>
                  <a:srgbClr val="F16B67"/>
                </a:solidFill>
                <a:ea typeface="ヒラギノ丸ゴ Pro W4" panose="020F0400000000000000" pitchFamily="34" charset="-128"/>
                <a:cs typeface="Times New Roman" panose="02020603050405020304" pitchFamily="18" charset="0"/>
              </a:rPr>
              <a:t>Ensure the long-term sustainability of PRISMAP (PRISMAP-PLUS)</a:t>
            </a:r>
            <a:br>
              <a:rPr lang="en-GB" i="1" dirty="0">
                <a:solidFill>
                  <a:srgbClr val="F16B67"/>
                </a:solidFill>
                <a:ea typeface="ヒラギノ丸ゴ Pro W4" panose="020F0400000000000000" pitchFamily="34" charset="-128"/>
                <a:cs typeface="Times New Roman" panose="02020603050405020304" pitchFamily="18" charset="0"/>
              </a:rPr>
            </a:br>
            <a:r>
              <a:rPr lang="en-GB" i="1" dirty="0">
                <a:solidFill>
                  <a:srgbClr val="F16B67"/>
                </a:solidFill>
                <a:ea typeface="ヒラギノ丸ゴ Pro W4" panose="020F0400000000000000" pitchFamily="34" charset="-128"/>
                <a:cs typeface="Times New Roman" panose="02020603050405020304" pitchFamily="18" charset="0"/>
              </a:rPr>
              <a:t>Started (CM5, exec summary, ERVI stakeholder meeting, policy input)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EACD5-5F3C-6541-8780-423501FCD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2810" y="6459559"/>
            <a:ext cx="431100" cy="365125"/>
          </a:xfrm>
        </p:spPr>
        <p:txBody>
          <a:bodyPr/>
          <a:lstStyle/>
          <a:p>
            <a:fld id="{F5C863F0-AEA2-0249-8983-B892276345E5}" type="slidenum">
              <a:rPr lang="en-CH" smtClean="0"/>
              <a:pPr/>
              <a:t>5</a:t>
            </a:fld>
            <a:endParaRPr lang="en-CH" dirty="0"/>
          </a:p>
        </p:txBody>
      </p:sp>
      <p:pic>
        <p:nvPicPr>
          <p:cNvPr id="6" name="Picture 5" descr="2015-01-13_CERN_ENdept 36% h32mm 300dpi.png">
            <a:extLst>
              <a:ext uri="{FF2B5EF4-FFF2-40B4-BE49-F238E27FC236}">
                <a16:creationId xmlns:a16="http://schemas.microsoft.com/office/drawing/2014/main" id="{478E80EB-AF3F-E44E-846B-7BD584B2C61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72"/>
          <a:stretch/>
        </p:blipFill>
        <p:spPr>
          <a:xfrm>
            <a:off x="11679810" y="6353175"/>
            <a:ext cx="512190" cy="486668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7746D1D-7E4E-9CB3-6616-D2DAD4137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/>
          <a:p>
            <a:pPr algn="l"/>
            <a:r>
              <a:rPr lang="en-GB" dirty="0"/>
              <a:t>T. Stora, CERN – 13 MEDICIS Board – 11 Dec 2024</a:t>
            </a:r>
            <a:endParaRPr lang="en-CH" dirty="0"/>
          </a:p>
        </p:txBody>
      </p:sp>
      <p:pic>
        <p:nvPicPr>
          <p:cNvPr id="7" name="Picture 6" descr="2015-01-13_CERN_ENdept 36% h32mm 300dpi.png">
            <a:extLst>
              <a:ext uri="{FF2B5EF4-FFF2-40B4-BE49-F238E27FC236}">
                <a16:creationId xmlns:a16="http://schemas.microsoft.com/office/drawing/2014/main" id="{E35BEE54-FC8E-2A68-6E14-38A53DE130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72"/>
          <a:stretch/>
        </p:blipFill>
        <p:spPr>
          <a:xfrm>
            <a:off x="7099934" y="6311007"/>
            <a:ext cx="512190" cy="4866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D5836E-C2BD-1B89-1DAB-9742EF196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637" t="60364" r="20105" b="18636"/>
          <a:stretch>
            <a:fillRect/>
          </a:stretch>
        </p:blipFill>
        <p:spPr bwMode="auto">
          <a:xfrm>
            <a:off x="7650216" y="6339844"/>
            <a:ext cx="1072396" cy="3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971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533"/>
    </mc:Choice>
    <mc:Fallback xmlns="">
      <p:transition spd="slow" advTm="70533"/>
    </mc:Fallback>
  </mc:AlternateContent>
  <p:extLst>
    <p:ext uri="{3A86A75C-4F4B-4683-9AE1-C65F6400EC91}">
      <p14:laserTraceLst xmlns:p14="http://schemas.microsoft.com/office/powerpoint/2010/main">
        <p14:tracePtLst>
          <p14:tracePt t="84" x="3541713" y="2636838"/>
          <p14:tracePt t="102" x="2636838" y="2451100"/>
          <p14:tracePt t="176" x="2533650" y="2409825"/>
          <p14:tracePt t="177" x="2224088" y="2286000"/>
          <p14:tracePt t="177" x="2182813" y="2286000"/>
          <p14:tracePt t="206" x="2100263" y="2244725"/>
          <p14:tracePt t="211" x="2079625" y="2244725"/>
          <p14:tracePt t="222" x="2058988" y="2244725"/>
          <p14:tracePt t="227" x="2017713" y="2244725"/>
          <p14:tracePt t="235" x="1997075" y="2244725"/>
          <p14:tracePt t="244" x="1976438" y="2244725"/>
          <p14:tracePt t="254" x="1955800" y="2244725"/>
          <p14:tracePt t="260" x="1935163" y="2244725"/>
          <p14:tracePt t="268" x="1895475" y="2244725"/>
          <p14:tracePt t="276" x="1874838" y="2244725"/>
          <p14:tracePt t="285" x="1833563" y="2244725"/>
          <p14:tracePt t="293" x="1812925" y="2244725"/>
          <p14:tracePt t="301" x="1751013" y="2244725"/>
          <p14:tracePt t="309" x="1730375" y="2244725"/>
          <p14:tracePt t="321" x="1689100" y="2244725"/>
          <p14:tracePt t="327" x="1647825" y="2244725"/>
          <p14:tracePt t="334" x="1585913" y="2224088"/>
          <p14:tracePt t="342" x="1544638" y="2182813"/>
          <p14:tracePt t="353" x="1503363" y="2162175"/>
          <p14:tracePt t="359" x="1441450" y="2141538"/>
          <p14:tracePt t="367" x="1400175" y="2100263"/>
          <p14:tracePt t="375" x="1317625" y="2058988"/>
          <p14:tracePt t="387" x="1296988" y="2038350"/>
          <p14:tracePt t="398" x="1255713" y="2017713"/>
          <p14:tracePt t="403" x="1193800" y="1997075"/>
          <p14:tracePt t="408" x="1173163" y="1976438"/>
          <p14:tracePt t="419" x="1133475" y="1976438"/>
          <p14:tracePt t="427" x="1133475" y="1955800"/>
          <p14:tracePt t="433" x="1112838" y="1955800"/>
          <p14:tracePt t="441" x="1092200" y="1955800"/>
          <p14:tracePt t="696" x="1092200" y="1976438"/>
          <p14:tracePt t="730" x="1092200" y="1997075"/>
          <p14:tracePt t="762" x="1092200" y="2017713"/>
          <p14:tracePt t="796" x="1092200" y="2038350"/>
          <p14:tracePt t="845" x="1092200" y="2058988"/>
          <p14:tracePt t="877" x="1092200" y="2079625"/>
          <p14:tracePt t="902" x="1092200" y="2100263"/>
          <p14:tracePt t="927" x="1092200" y="2120900"/>
          <p14:tracePt t="9522" x="1092200" y="2141538"/>
          <p14:tracePt t="9530" x="1092200" y="2182813"/>
          <p14:tracePt t="9538" x="1092200" y="2203450"/>
          <p14:tracePt t="9547" x="1112838" y="2224088"/>
          <p14:tracePt t="9555" x="1112838" y="2244725"/>
          <p14:tracePt t="9571" x="1133475" y="2265363"/>
          <p14:tracePt t="9580" x="1133475" y="2286000"/>
          <p14:tracePt t="9596" x="1133475" y="2327275"/>
          <p14:tracePt t="9604" x="1152525" y="2368550"/>
          <p14:tracePt t="9613" x="1193800" y="2389188"/>
          <p14:tracePt t="9621" x="1235075" y="2451100"/>
          <p14:tracePt t="9629" x="1338263" y="2554288"/>
          <p14:tracePt t="9637" x="1441450" y="2636838"/>
          <p14:tracePt t="9646" x="1585913" y="2697163"/>
          <p14:tracePt t="9654" x="1668463" y="2738438"/>
          <p14:tracePt t="9664" x="1812925" y="2800350"/>
          <p14:tracePt t="9670" x="1955800" y="2841625"/>
          <p14:tracePt t="9678" x="2120900" y="2882900"/>
          <p14:tracePt t="9687" x="2286000" y="2903538"/>
          <p14:tracePt t="9695" x="2451100" y="2924175"/>
          <p14:tracePt t="9703" x="2616200" y="2944813"/>
          <p14:tracePt t="9711" x="2779713" y="2944813"/>
          <p14:tracePt t="9720" x="3048000" y="2965450"/>
          <p14:tracePt t="9733" x="3130550" y="2965450"/>
          <p14:tracePt t="9745" x="3295650" y="2965450"/>
          <p14:tracePt t="9746" x="3459163" y="2965450"/>
          <p14:tracePt t="9753" x="3603625" y="2965450"/>
          <p14:tracePt t="9761" x="3748088" y="2965450"/>
          <p14:tracePt t="9770" x="3871913" y="2965450"/>
          <p14:tracePt t="9777" x="3913188" y="2965450"/>
          <p14:tracePt t="9787" x="4078288" y="2944813"/>
          <p14:tracePt t="9794" x="4160838" y="2924175"/>
          <p14:tracePt t="9803" x="4221163" y="2882900"/>
          <p14:tracePt t="9810" x="4283075" y="2862263"/>
          <p14:tracePt t="9819" x="4324350" y="2841625"/>
          <p14:tracePt t="9828" x="4386263" y="2820988"/>
          <p14:tracePt t="9836" x="4448175" y="2800350"/>
          <p14:tracePt t="9843" x="4510088" y="2800350"/>
          <p14:tracePt t="9852" x="4572000" y="2800350"/>
          <p14:tracePt t="10115" x="4737100" y="2800350"/>
          <p14:tracePt t="10122" x="4902200" y="2862263"/>
          <p14:tracePt t="10131" x="5086350" y="2903538"/>
          <p14:tracePt t="10139" x="5251450" y="2924175"/>
          <p14:tracePt t="10147" x="5457825" y="2965450"/>
          <p14:tracePt t="10155" x="5643563" y="2986088"/>
          <p14:tracePt t="10164" x="5807075" y="3006725"/>
          <p14:tracePt t="10172" x="5992813" y="3006725"/>
          <p14:tracePt t="10180" x="6343650" y="3006725"/>
          <p14:tracePt t="10188" x="6692900" y="3006725"/>
          <p14:tracePt t="10197" x="6981825" y="3006725"/>
          <p14:tracePt t="10205" x="7269163" y="3006725"/>
          <p14:tracePt t="10213" x="7558088" y="2986088"/>
          <p14:tracePt t="10221" x="7805738" y="2965450"/>
          <p14:tracePt t="10231" x="7908925" y="2965450"/>
          <p14:tracePt t="10238" x="8113713" y="2965450"/>
          <p14:tracePt t="10246" x="8278813" y="2965450"/>
          <p14:tracePt t="10254" x="8443913" y="2986088"/>
          <p14:tracePt t="10266" x="8526463" y="3027363"/>
          <p14:tracePt t="10272" x="8588375" y="3068638"/>
          <p14:tracePt t="10279" x="8670925" y="3089275"/>
          <p14:tracePt t="10287" x="8712200" y="3130550"/>
          <p14:tracePt t="10296" x="8753475" y="3151188"/>
          <p14:tracePt t="10304" x="8793163" y="3171825"/>
          <p14:tracePt t="10312" x="8813800" y="3192463"/>
          <p14:tracePt t="10328" x="8834438" y="3192463"/>
          <p14:tracePt t="10336" x="8834438" y="3213100"/>
          <p14:tracePt t="10354" x="8855075" y="3213100"/>
          <p14:tracePt t="10370" x="8875713" y="3213100"/>
          <p14:tracePt t="10377" x="8896350" y="3213100"/>
          <p14:tracePt t="10386" x="8937625" y="3213100"/>
          <p14:tracePt t="10394" x="8958263" y="3213100"/>
          <p14:tracePt t="10403" x="8999538" y="3213100"/>
          <p14:tracePt t="10410" x="9040813" y="3213100"/>
          <p14:tracePt t="10420" x="9102725" y="3192463"/>
          <p14:tracePt t="10429" x="9123363" y="3192463"/>
          <p14:tracePt t="10436" x="9144000" y="3171825"/>
          <p14:tracePt t="10443" x="9164638" y="3171825"/>
          <p14:tracePt t="10453" x="9185275" y="3171825"/>
          <p14:tracePt t="10459" x="9185275" y="3151188"/>
          <p14:tracePt t="10469" x="9205913" y="3151188"/>
          <p14:tracePt t="10534" x="9205913" y="3130550"/>
          <p14:tracePt t="10559" x="9205913" y="3109913"/>
          <p14:tracePt t="10566" x="9185275" y="3109913"/>
          <p14:tracePt t="10583" x="9164638" y="3109913"/>
          <p14:tracePt t="16500" x="9144000" y="3109913"/>
          <p14:tracePt t="16508" x="9102725" y="3109913"/>
          <p14:tracePt t="16516" x="9061450" y="3109913"/>
          <p14:tracePt t="16525" x="9020175" y="3109913"/>
          <p14:tracePt t="16533" x="8958263" y="3109913"/>
          <p14:tracePt t="16541" x="8834438" y="3109913"/>
          <p14:tracePt t="16550" x="8712200" y="3109913"/>
          <p14:tracePt t="16558" x="8588375" y="3109913"/>
          <p14:tracePt t="16566" x="8340725" y="3109913"/>
          <p14:tracePt t="16574" x="8175625" y="3109913"/>
          <p14:tracePt t="16582" x="8010525" y="3068638"/>
          <p14:tracePt t="16591" x="7805738" y="3027363"/>
          <p14:tracePt t="16599" x="7578725" y="2944813"/>
          <p14:tracePt t="16608" x="7351713" y="2903538"/>
          <p14:tracePt t="16615" x="7105650" y="2820988"/>
          <p14:tracePt t="16623" x="6858000" y="2759075"/>
          <p14:tracePt t="16632" x="6734175" y="2738438"/>
          <p14:tracePt t="16641" x="6486525" y="2676525"/>
          <p14:tracePt t="16648" x="6302375" y="2657475"/>
          <p14:tracePt t="16656" x="6096000" y="2636838"/>
          <p14:tracePt t="16665" x="5889625" y="2636838"/>
          <p14:tracePt t="16673" x="5602288" y="2636838"/>
          <p14:tracePt t="16681" x="5519738" y="2636838"/>
          <p14:tracePt t="16689" x="5334000" y="2636838"/>
          <p14:tracePt t="16698" x="5168900" y="2676525"/>
          <p14:tracePt t="16706" x="5024438" y="2738438"/>
          <p14:tracePt t="16714" x="4860925" y="2759075"/>
          <p14:tracePt t="16723" x="4716463" y="2800350"/>
          <p14:tracePt t="16733" x="4592638" y="2820988"/>
          <p14:tracePt t="16755" x="4406900" y="2862263"/>
          <p14:tracePt t="16756" x="4283075" y="2882900"/>
          <p14:tracePt t="16763" x="4181475" y="2903538"/>
          <p14:tracePt t="16774" x="4078288" y="2903538"/>
          <p14:tracePt t="16780" x="3995738" y="2924175"/>
          <p14:tracePt t="16790" x="3913188" y="2924175"/>
          <p14:tracePt t="16796" x="3892550" y="2944813"/>
          <p14:tracePt t="16807" x="3768725" y="2944813"/>
          <p14:tracePt t="16813" x="3686175" y="2944813"/>
          <p14:tracePt t="16824" x="3665538" y="2944813"/>
          <p14:tracePt t="16829" x="3562350" y="2965450"/>
          <p14:tracePt t="16839" x="3521075" y="2965450"/>
          <p14:tracePt t="16846" x="3438525" y="2986088"/>
          <p14:tracePt t="16857" x="3378200" y="2986088"/>
          <p14:tracePt t="16862" x="3295650" y="3006725"/>
          <p14:tracePt t="16873" x="3254375" y="3006725"/>
          <p14:tracePt t="16878" x="3151188" y="3006725"/>
          <p14:tracePt t="16890" x="3089275" y="3027363"/>
          <p14:tracePt t="16895" x="3048000" y="3027363"/>
          <p14:tracePt t="16906" x="2924175" y="3048000"/>
          <p14:tracePt t="16911" x="2882900" y="3048000"/>
          <p14:tracePt t="16923" x="2820988" y="3048000"/>
          <p14:tracePt t="16928" x="2779713" y="3068638"/>
          <p14:tracePt t="16939" x="2717800" y="3068638"/>
          <p14:tracePt t="16944" x="2676525" y="3068638"/>
          <p14:tracePt t="16955" x="2657475" y="3068638"/>
          <p14:tracePt t="16961" x="2616200" y="3068638"/>
          <p14:tracePt t="16973" x="2595563" y="3068638"/>
          <p14:tracePt t="16978" x="2595563" y="3089275"/>
          <p14:tracePt t="16994" x="2595563" y="3109913"/>
          <p14:tracePt t="17636" x="2574925" y="3109913"/>
          <p14:tracePt t="17652" x="2554288" y="3109913"/>
          <p14:tracePt t="17676" x="2533650" y="3109913"/>
          <p14:tracePt t="17693" x="2533650" y="3089275"/>
          <p14:tracePt t="17701" x="2513013" y="3089275"/>
          <p14:tracePt t="17775" x="2513013" y="3068638"/>
          <p14:tracePt t="17874" x="2513013" y="3048000"/>
          <p14:tracePt t="17915" x="2492375" y="3048000"/>
          <p14:tracePt t="32761" x="2492375" y="3068638"/>
          <p14:tracePt t="32768" x="2513013" y="3068638"/>
          <p14:tracePt t="32776" x="2533650" y="3089275"/>
          <p14:tracePt t="32787" x="2533650" y="3109913"/>
          <p14:tracePt t="32793" x="2554288" y="3130550"/>
          <p14:tracePt t="32801" x="2574925" y="3151188"/>
          <p14:tracePt t="32810" x="2616200" y="3192463"/>
          <p14:tracePt t="32820" x="2636838" y="3192463"/>
          <p14:tracePt t="32826" x="2636838" y="3213100"/>
          <p14:tracePt t="32834" x="2657475" y="3213100"/>
          <p14:tracePt t="32842" x="2657475" y="3233738"/>
          <p14:tracePt t="32859" x="2676525" y="3233738"/>
          <p14:tracePt t="33418" x="2676525" y="3275013"/>
          <p14:tracePt t="33426" x="2676525" y="3316288"/>
          <p14:tracePt t="33434" x="2676525" y="3378200"/>
          <p14:tracePt t="33442" x="2697163" y="3459163"/>
          <p14:tracePt t="33453" x="2738438" y="3521075"/>
          <p14:tracePt t="33460" x="2800350" y="3582988"/>
          <p14:tracePt t="33467" x="2862263" y="3665538"/>
          <p14:tracePt t="33475" x="2924175" y="3727450"/>
          <p14:tracePt t="33487" x="3006725" y="3789363"/>
          <p14:tracePt t="33493" x="3089275" y="3851275"/>
          <p14:tracePt t="33500" x="3171825" y="3933825"/>
          <p14:tracePt t="33508" x="3275013" y="3975100"/>
          <p14:tracePt t="33519" x="3336925" y="4016375"/>
          <p14:tracePt t="33526" x="3419475" y="4078288"/>
          <p14:tracePt t="33533" x="3459163" y="4078288"/>
          <p14:tracePt t="33541" x="3521075" y="4119563"/>
          <p14:tracePt t="33550" x="3582988" y="4140200"/>
          <p14:tracePt t="33557" x="3624263" y="4160838"/>
          <p14:tracePt t="33566" x="3644900" y="4160838"/>
          <p14:tracePt t="33574" x="3665538" y="4160838"/>
          <p14:tracePt t="33585" x="3665538" y="4181475"/>
          <p14:tracePt t="33592" x="3686175" y="4181475"/>
          <p14:tracePt t="33607" x="3706813" y="4181475"/>
          <p14:tracePt t="33648" x="3706813" y="4160838"/>
          <p14:tracePt t="33656" x="3706813" y="4140200"/>
          <p14:tracePt t="33665" x="3706813" y="4119563"/>
          <p14:tracePt t="33673" x="3706813" y="4098925"/>
          <p14:tracePt t="33689" x="3706813" y="4078288"/>
          <p14:tracePt t="33715" x="3706813" y="4057650"/>
          <p14:tracePt t="33732" x="3706813" y="4037013"/>
          <p14:tracePt t="33750" x="3727450" y="4037013"/>
          <p14:tracePt t="33758" x="3727450" y="4016375"/>
          <p14:tracePt t="33799" x="3727450" y="3995738"/>
          <p14:tracePt t="46112" x="3706813" y="3995738"/>
          <p14:tracePt t="46120" x="3665538" y="3995738"/>
          <p14:tracePt t="46128" x="3644900" y="3995738"/>
          <p14:tracePt t="46137" x="3603625" y="4016375"/>
          <p14:tracePt t="46144" x="3541713" y="4016375"/>
          <p14:tracePt t="46153" x="3479800" y="4037013"/>
          <p14:tracePt t="46161" x="3398838" y="4057650"/>
          <p14:tracePt t="46173" x="3357563" y="4078288"/>
          <p14:tracePt t="46178" x="3254375" y="4098925"/>
          <p14:tracePt t="46186" x="3171825" y="4119563"/>
          <p14:tracePt t="46194" x="3089275" y="4140200"/>
          <p14:tracePt t="46204" x="3006725" y="4160838"/>
          <p14:tracePt t="46210" x="2903538" y="4200525"/>
          <p14:tracePt t="46219" x="2800350" y="4221163"/>
          <p14:tracePt t="46227" x="2717800" y="4241800"/>
          <p14:tracePt t="46236" x="2616200" y="4283075"/>
          <p14:tracePt t="46243" x="2492375" y="4324350"/>
          <p14:tracePt t="46252" x="2409825" y="4344988"/>
          <p14:tracePt t="46261" x="2347913" y="4386263"/>
          <p14:tracePt t="46272" x="2265363" y="4406900"/>
          <p14:tracePt t="46276" x="2162175" y="4427538"/>
          <p14:tracePt t="46284" x="2100263" y="4468813"/>
          <p14:tracePt t="46292" x="2058988" y="4489450"/>
          <p14:tracePt t="46301" x="1935163" y="4530725"/>
          <p14:tracePt t="46308" x="1874838" y="4572000"/>
          <p14:tracePt t="46317" x="1792288" y="4592638"/>
          <p14:tracePt t="46325" x="1771650" y="4613275"/>
          <p14:tracePt t="46333" x="1709738" y="4654550"/>
          <p14:tracePt t="46342" x="1627188" y="4695825"/>
          <p14:tracePt t="46350" x="1544638" y="4695825"/>
          <p14:tracePt t="46358" x="1524000" y="4716463"/>
          <p14:tracePt t="46366" x="1400175" y="4737100"/>
          <p14:tracePt t="46374" x="1379538" y="4737100"/>
          <p14:tracePt t="46383" x="1255713" y="4757738"/>
          <p14:tracePt t="46391" x="1173163" y="4757738"/>
          <p14:tracePt t="46399" x="1092200" y="4757738"/>
          <p14:tracePt t="46408" x="1071563" y="4757738"/>
          <p14:tracePt t="46416" x="947738" y="4778375"/>
          <p14:tracePt t="46424" x="885825" y="4778375"/>
          <p14:tracePt t="46434" x="844550" y="4778375"/>
          <p14:tracePt t="46440" x="762000" y="4799013"/>
          <p14:tracePt t="46449" x="720725" y="4799013"/>
          <p14:tracePt t="46457" x="658813" y="4819650"/>
          <p14:tracePt t="46466" x="617538" y="4819650"/>
          <p14:tracePt t="46473" x="596900" y="4840288"/>
          <p14:tracePt t="46481" x="555625" y="4860925"/>
          <p14:tracePt t="46490" x="514350" y="4881563"/>
          <p14:tracePt t="46498" x="493713" y="4881563"/>
          <p14:tracePt t="46506" x="473075" y="4902200"/>
          <p14:tracePt t="46514" x="452438" y="4922838"/>
          <p14:tracePt t="46522" x="452438" y="4943475"/>
          <p14:tracePt t="46531" x="452438" y="4962525"/>
          <p14:tracePt t="46539" x="431800" y="4962525"/>
          <p14:tracePt t="46556" x="431800" y="4983163"/>
          <p14:tracePt t="46564" x="431800" y="5003800"/>
          <p14:tracePt t="46580" x="431800" y="5024438"/>
          <p14:tracePt t="46588" x="431800" y="5045075"/>
          <p14:tracePt t="46596" x="452438" y="5045075"/>
          <p14:tracePt t="46605" x="452438" y="5065713"/>
          <p14:tracePt t="46613" x="473075" y="5065713"/>
          <p14:tracePt t="46621" x="493713" y="5086350"/>
          <p14:tracePt t="46629" x="514350" y="5086350"/>
          <p14:tracePt t="46638" x="534988" y="5106988"/>
          <p14:tracePt t="46654" x="555625" y="5106988"/>
          <p14:tracePt t="46662" x="576263" y="5106988"/>
          <p14:tracePt t="46670" x="596900" y="5106988"/>
          <p14:tracePt t="46687" x="617538" y="5106988"/>
          <p14:tracePt t="46705" x="638175" y="5106988"/>
          <p14:tracePt t="46721" x="658813" y="5106988"/>
          <p14:tracePt t="46745" x="679450" y="5106988"/>
          <p14:tracePt t="47197" x="700088" y="5106988"/>
          <p14:tracePt t="47205" x="720725" y="5106988"/>
          <p14:tracePt t="47213" x="782638" y="5106988"/>
          <p14:tracePt t="47221" x="823913" y="5106988"/>
          <p14:tracePt t="47230" x="968375" y="5127625"/>
          <p14:tracePt t="47238" x="1112838" y="5168900"/>
          <p14:tracePt t="47246" x="1276350" y="5189538"/>
          <p14:tracePt t="47254" x="1503363" y="5230813"/>
          <p14:tracePt t="47263" x="1751013" y="5272088"/>
          <p14:tracePt t="47271" x="2017713" y="5292725"/>
          <p14:tracePt t="47279" x="2306638" y="5313363"/>
          <p14:tracePt t="47288" x="2595563" y="5334000"/>
          <p14:tracePt t="47295" x="2882900" y="5334000"/>
          <p14:tracePt t="47305" x="3171825" y="5334000"/>
          <p14:tracePt t="47312" x="3419475" y="5334000"/>
          <p14:tracePt t="47321" x="3665538" y="5334000"/>
          <p14:tracePt t="47328" x="3851275" y="5292725"/>
          <p14:tracePt t="47340" x="3954463" y="5251450"/>
          <p14:tracePt t="47345" x="4119563" y="5210175"/>
          <p14:tracePt t="47354" x="4283075" y="5148263"/>
          <p14:tracePt t="47362" x="4406900" y="5086350"/>
          <p14:tracePt t="47370" x="4448175" y="5065713"/>
          <p14:tracePt t="47378" x="4530725" y="5024438"/>
          <p14:tracePt t="47387" x="4613275" y="4983163"/>
          <p14:tracePt t="47395" x="4654550" y="4943475"/>
          <p14:tracePt t="47674" x="4675188" y="4943475"/>
          <p14:tracePt t="47683" x="4716463" y="4943475"/>
          <p14:tracePt t="47690" x="4757738" y="4962525"/>
          <p14:tracePt t="47699" x="4778375" y="4983163"/>
          <p14:tracePt t="47706" x="4840288" y="5003800"/>
          <p14:tracePt t="47715" x="4902200" y="5024438"/>
          <p14:tracePt t="47723" x="4962525" y="5065713"/>
          <p14:tracePt t="47731" x="5045075" y="5065713"/>
          <p14:tracePt t="47740" x="5106988" y="5086350"/>
          <p14:tracePt t="47748" x="5148263" y="5106988"/>
          <p14:tracePt t="47756" x="5230813" y="5127625"/>
          <p14:tracePt t="47764" x="5272088" y="5127625"/>
          <p14:tracePt t="47772" x="5313363" y="5127625"/>
          <p14:tracePt t="47781" x="5375275" y="5127625"/>
          <p14:tracePt t="47789" x="5416550" y="5127625"/>
          <p14:tracePt t="47797" x="5457825" y="5127625"/>
          <p14:tracePt t="47805" x="5499100" y="5127625"/>
          <p14:tracePt t="47814" x="5540375" y="5127625"/>
          <p14:tracePt t="47822" x="5561013" y="5127625"/>
          <p14:tracePt t="47830" x="5581650" y="5127625"/>
          <p14:tracePt t="47838" x="5622925" y="5127625"/>
          <p14:tracePt t="47846" x="5664200" y="5127625"/>
          <p14:tracePt t="47855" x="5684838" y="5127625"/>
          <p14:tracePt t="47863" x="5705475" y="5127625"/>
          <p14:tracePt t="47871" x="5745163" y="5127625"/>
          <p14:tracePt t="47879" x="5786438" y="5127625"/>
          <p14:tracePt t="47888" x="5807075" y="5148263"/>
          <p14:tracePt t="47896" x="5827713" y="5148263"/>
          <p14:tracePt t="47904" x="5848350" y="5148263"/>
          <p14:tracePt t="47912" x="5848350" y="5168900"/>
          <p14:tracePt t="47921" x="5868988" y="5168900"/>
          <p14:tracePt t="47945" x="5889625" y="5168900"/>
          <p14:tracePt t="57754" x="5868988" y="5168900"/>
          <p14:tracePt t="57762" x="5848350" y="5168900"/>
          <p14:tracePt t="57778" x="5827713" y="5168900"/>
          <p14:tracePt t="57787" x="5786438" y="5168900"/>
          <p14:tracePt t="57803" x="5765800" y="5168900"/>
          <p14:tracePt t="57812" x="5745163" y="5168900"/>
          <p14:tracePt t="57819" x="5724525" y="5168900"/>
          <p14:tracePt t="57836" x="5705475" y="5168900"/>
          <p14:tracePt t="57847" x="5684838" y="5168900"/>
          <p14:tracePt t="57869" x="5664200" y="5168900"/>
          <p14:tracePt t="57894" x="5664200" y="5148263"/>
          <p14:tracePt t="57912" x="5643563" y="5148263"/>
          <p14:tracePt t="57918" x="5643563" y="5127625"/>
          <p14:tracePt t="57926" x="5622925" y="5127625"/>
          <p14:tracePt t="57934" x="5622925" y="5106988"/>
          <p14:tracePt t="57951" x="5602288" y="5106988"/>
          <p14:tracePt t="57959" x="5581650" y="5086350"/>
          <p14:tracePt t="57978" x="5561013" y="5065713"/>
          <p14:tracePt t="57984" x="5540375" y="5065713"/>
          <p14:tracePt t="57992" x="5519738" y="5045075"/>
          <p14:tracePt t="58010" x="5499100" y="5045075"/>
          <p14:tracePt t="58016" x="5478463" y="5045075"/>
          <p14:tracePt t="58026" x="5457825" y="5045075"/>
          <p14:tracePt t="58033" x="5437188" y="5024438"/>
          <p14:tracePt t="58042" x="5416550" y="5024438"/>
          <p14:tracePt t="58060" x="5395913" y="5024438"/>
          <p14:tracePt t="58066" x="5375275" y="5024438"/>
          <p14:tracePt t="58091" x="5354638" y="5024438"/>
          <p14:tracePt t="58143" x="5334000" y="5024438"/>
          <p14:tracePt t="58157" x="5313363" y="5024438"/>
          <p14:tracePt t="58173" x="5292725" y="5024438"/>
          <p14:tracePt t="58181" x="5272088" y="5024438"/>
          <p14:tracePt t="58198" x="5251450" y="5024438"/>
          <p14:tracePt t="58206" x="5230813" y="5024438"/>
          <p14:tracePt t="58214" x="5210175" y="5024438"/>
          <p14:tracePt t="58230" x="5189538" y="5024438"/>
          <p14:tracePt t="58243" x="5168900" y="5024438"/>
          <p14:tracePt t="58255" x="5148263" y="5024438"/>
          <p14:tracePt t="58643" x="5127625" y="5024438"/>
          <p14:tracePt t="58650" x="5065713" y="5024438"/>
          <p14:tracePt t="58660" x="4983163" y="5024438"/>
          <p14:tracePt t="58666" x="4881563" y="5045075"/>
          <p14:tracePt t="58676" x="4757738" y="5045075"/>
          <p14:tracePt t="58683" x="4633913" y="5065713"/>
          <p14:tracePt t="58692" x="4386263" y="5086350"/>
          <p14:tracePt t="58699" x="4303713" y="5106988"/>
          <p14:tracePt t="58710" x="4119563" y="5106988"/>
          <p14:tracePt t="58716" x="3975100" y="5106988"/>
          <p14:tracePt t="58726" x="3810000" y="5127625"/>
          <p14:tracePt t="58732" x="3624263" y="5127625"/>
          <p14:tracePt t="58742" x="3479800" y="5148263"/>
          <p14:tracePt t="58749" x="3336925" y="5189538"/>
          <p14:tracePt t="58758" x="3151188" y="5210175"/>
          <p14:tracePt t="58765" x="3006725" y="5230813"/>
          <p14:tracePt t="58773" x="2862263" y="5272088"/>
          <p14:tracePt t="58783" x="2738438" y="5292725"/>
          <p14:tracePt t="58790" x="2595563" y="5313363"/>
          <p14:tracePt t="58798" x="2451100" y="5354638"/>
          <p14:tracePt t="58807" x="2306638" y="5395913"/>
          <p14:tracePt t="58814" x="2182813" y="5416550"/>
          <p14:tracePt t="58823" x="2058988" y="5437188"/>
          <p14:tracePt t="58831" x="1955800" y="5478463"/>
          <p14:tracePt t="58842" x="1874838" y="5499100"/>
          <p14:tracePt t="58850" x="1771650" y="5540375"/>
          <p14:tracePt t="58855" x="1751013" y="5540375"/>
          <p14:tracePt t="58864" x="1689100" y="5561013"/>
          <p14:tracePt t="58873" x="1565275" y="5602288"/>
          <p14:tracePt t="58881" x="1503363" y="5622925"/>
          <p14:tracePt t="58888" x="1462088" y="5643563"/>
          <p14:tracePt t="58896" x="1379538" y="5664200"/>
          <p14:tracePt t="58905" x="1338263" y="5684838"/>
          <p14:tracePt t="58915" x="1296988" y="5684838"/>
          <p14:tracePt t="58921" x="1255713" y="5705475"/>
          <p14:tracePt t="58929" x="1214438" y="5724525"/>
          <p14:tracePt t="58938" x="1173163" y="5724525"/>
          <p14:tracePt t="58946" x="1133475" y="5745163"/>
          <p14:tracePt t="58954" x="1092200" y="5745163"/>
          <p14:tracePt t="58962" x="1071563" y="5765800"/>
          <p14:tracePt t="58971" x="1050925" y="5765800"/>
          <p14:tracePt t="58981" x="1030288" y="5765800"/>
          <p14:tracePt t="58987" x="1009650" y="5786438"/>
          <p14:tracePt t="58995" x="989013" y="5786438"/>
          <p14:tracePt t="59003" x="968375" y="5786438"/>
          <p14:tracePt t="59015" x="947738" y="5786438"/>
          <p14:tracePt t="59028" x="927100" y="5807075"/>
          <p14:tracePt t="59037" x="906463" y="5807075"/>
          <p14:tracePt t="59046" x="885825" y="5827713"/>
          <p14:tracePt t="59053" x="865188" y="5827713"/>
          <p14:tracePt t="59061" x="865188" y="5848350"/>
          <p14:tracePt t="59070" x="844550" y="5868988"/>
          <p14:tracePt t="59078" x="823913" y="5889625"/>
          <p14:tracePt t="59086" x="823913" y="5910263"/>
          <p14:tracePt t="59094" x="803275" y="5910263"/>
          <p14:tracePt t="59102" x="803275" y="5930900"/>
          <p14:tracePt t="59118" x="803275" y="5951538"/>
          <p14:tracePt t="59144" x="803275" y="5972175"/>
          <p14:tracePt t="59211" x="803275" y="5992813"/>
          <p14:tracePt t="60915" x="844550" y="5992813"/>
          <p14:tracePt t="60924" x="865188" y="5992813"/>
          <p14:tracePt t="60932" x="885825" y="5992813"/>
          <p14:tracePt t="60948" x="906463" y="5992813"/>
          <p14:tracePt t="60957" x="947738" y="5992813"/>
          <p14:tracePt t="60965" x="968375" y="5992813"/>
          <p14:tracePt t="60973" x="989013" y="5992813"/>
          <p14:tracePt t="60983" x="1009650" y="5992813"/>
          <p14:tracePt t="60989" x="1030288" y="5992813"/>
          <p14:tracePt t="61006" x="1050925" y="5992813"/>
          <p14:tracePt t="61015" x="1071563" y="5992813"/>
          <p14:tracePt t="61022" x="1092200" y="5992813"/>
          <p14:tracePt t="61039" x="1112838" y="5992813"/>
          <p14:tracePt t="61048" x="1133475" y="5992813"/>
          <p14:tracePt t="61055" x="1152525" y="5992813"/>
          <p14:tracePt t="61072" x="1173163" y="5992813"/>
          <p14:tracePt t="61083" x="1193800" y="5992813"/>
          <p14:tracePt t="61088" x="1214438" y="5992813"/>
          <p14:tracePt t="61096" x="1235075" y="5992813"/>
          <p14:tracePt t="61104" x="1255713" y="5992813"/>
          <p14:tracePt t="61113" x="1276350" y="5992813"/>
          <p14:tracePt t="61121" x="1296988" y="5992813"/>
          <p14:tracePt t="61137" x="1317625" y="5992813"/>
          <p14:tracePt t="61154" x="1338263" y="5992813"/>
          <p14:tracePt t="69405" x="1379538" y="5992813"/>
          <p14:tracePt t="69416" x="1441450" y="5992813"/>
          <p14:tracePt t="69424" x="1503363" y="5951538"/>
          <p14:tracePt t="69431" x="1585913" y="5930900"/>
          <p14:tracePt t="69438" x="1668463" y="5889625"/>
          <p14:tracePt t="69447" x="1792288" y="5848350"/>
          <p14:tracePt t="69457" x="1895475" y="5807075"/>
          <p14:tracePt t="69465" x="2120900" y="5705475"/>
          <p14:tracePt t="69471" x="2265363" y="5643563"/>
          <p14:tracePt t="69480" x="2430463" y="5561013"/>
          <p14:tracePt t="69487" x="2616200" y="5457825"/>
          <p14:tracePt t="69497" x="2820988" y="5354638"/>
          <p14:tracePt t="69504" x="3027363" y="5230813"/>
          <p14:tracePt t="69512" x="3459163" y="4962525"/>
          <p14:tracePt t="69520" x="3748088" y="4778375"/>
          <p14:tracePt t="69530" x="4078288" y="4572000"/>
          <p14:tracePt t="69537" x="4468813" y="4344988"/>
          <p14:tracePt t="69545" x="4902200" y="4057650"/>
          <p14:tracePt t="69553" x="5334000" y="3789363"/>
          <p14:tracePt t="69561" x="5827713" y="3459163"/>
          <p14:tracePt t="69570" x="6281738" y="3151188"/>
          <p14:tracePt t="69578" x="6734175" y="2820988"/>
          <p14:tracePt t="69586" x="7188200" y="2492375"/>
          <p14:tracePt t="69594" x="7599363" y="2182813"/>
          <p14:tracePt t="69602" x="7785100" y="2038350"/>
          <p14:tracePt t="69611" x="8154988" y="1730375"/>
          <p14:tracePt t="69619" x="8547100" y="1420813"/>
          <p14:tracePt t="69627" x="8855075" y="1152525"/>
          <p14:tracePt t="69635" x="9164638" y="906463"/>
          <p14:tracePt t="69644" x="9432925" y="638175"/>
          <p14:tracePt t="69653" x="9515475" y="555625"/>
          <p14:tracePt t="69664" x="9699625" y="390525"/>
          <p14:tracePt t="69669" x="9864725" y="227013"/>
          <p14:tracePt t="69677" x="10009188" y="82550"/>
        </p14:tracePtLst>
      </p14:laserTrace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E9AEC-C1F4-5B54-92DE-B6D9D57FE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PRISMAP + announced as a targeted call in INFRADEV-20215-1 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B29CD-BE61-C54B-9E98-631FFB6FAF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</a:t>
            </a:r>
            <a:r>
              <a:rPr lang="en-CH" dirty="0"/>
              <a:t>nnounced by our Project Officer at CERN on 25 Sept: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F81AB5-85AD-BEB0-C40E-7A077CE34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6</a:t>
            </a:fld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5CE02B-5BBE-AB74-948E-F63D59C07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169" y="2089006"/>
            <a:ext cx="3213100" cy="38354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26D4143-A211-606D-2930-D7B586630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/>
          <a:p>
            <a:pPr algn="l"/>
            <a:r>
              <a:rPr lang="en-GB" dirty="0"/>
              <a:t>T. Stora, CERN – 13 MEDICIS Board – 11 Dec 2024</a:t>
            </a:r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129FD7-640E-90D5-0296-C4E2D9392F5E}"/>
              </a:ext>
            </a:extLst>
          </p:cNvPr>
          <p:cNvSpPr txBox="1"/>
          <p:nvPr/>
        </p:nvSpPr>
        <p:spPr>
          <a:xfrm>
            <a:off x="4231355" y="2150306"/>
            <a:ext cx="8016875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Call open 1st May 2025 – Subm. Sept 2025</a:t>
            </a:r>
          </a:p>
          <a:p>
            <a:endParaRPr lang="en-CH" dirty="0"/>
          </a:p>
          <a:p>
            <a:r>
              <a:rPr lang="en-CH" dirty="0"/>
              <a:t>Prep meeting held in Nantes :</a:t>
            </a:r>
          </a:p>
          <a:p>
            <a:r>
              <a:rPr lang="en-CH" dirty="0"/>
              <a:t>	55 participants</a:t>
            </a:r>
          </a:p>
          <a:p>
            <a:r>
              <a:rPr lang="en-CH" dirty="0"/>
              <a:t>	5 Mi Euro overall budget</a:t>
            </a:r>
          </a:p>
          <a:p>
            <a:r>
              <a:rPr lang="en-CH" dirty="0"/>
              <a:t>	</a:t>
            </a:r>
            <a:r>
              <a:rPr lang="en-GB" dirty="0">
                <a:hlinkClick r:id="rId3"/>
              </a:rPr>
              <a:t>https://indico.cern.ch/event/1438450/</a:t>
            </a:r>
            <a:endParaRPr lang="en-GB" dirty="0"/>
          </a:p>
          <a:p>
            <a:r>
              <a:rPr lang="en-GB" dirty="0"/>
              <a:t>	Intended to (slightly) extend the scope (geographical and thematic nodes,</a:t>
            </a:r>
          </a:p>
          <a:p>
            <a:r>
              <a:rPr lang="en-GB" dirty="0"/>
              <a:t>	 and geographical cover)</a:t>
            </a:r>
          </a:p>
          <a:p>
            <a:r>
              <a:rPr lang="en-GB" dirty="0"/>
              <a:t>	</a:t>
            </a:r>
            <a:r>
              <a:rPr lang="en-CH" dirty="0"/>
              <a:t>2 emerging facilities made their 1st radionuclides : SPIRAL 2, SPES</a:t>
            </a:r>
          </a:p>
          <a:p>
            <a:r>
              <a:rPr lang="en-CH" dirty="0"/>
              <a:t>	Launch a Marie Curie ITN InnoMedRab – lead prof Cocolios</a:t>
            </a:r>
          </a:p>
          <a:p>
            <a:endParaRPr lang="en-CH" dirty="0"/>
          </a:p>
          <a:p>
            <a:endParaRPr lang="en-CH" dirty="0"/>
          </a:p>
          <a:p>
            <a:r>
              <a:rPr lang="en-CH" dirty="0"/>
              <a:t>Involved in the ERVI process driven by DG-ENER:</a:t>
            </a:r>
          </a:p>
          <a:p>
            <a:r>
              <a:rPr lang="en-GB" dirty="0"/>
              <a:t>A</a:t>
            </a:r>
            <a:r>
              <a:rPr lang="en-CH" dirty="0"/>
              <a:t>iming at a high level committee </a:t>
            </a:r>
            <a:r>
              <a:rPr lang="en-GB" dirty="0"/>
              <a:t>w</a:t>
            </a:r>
            <a:r>
              <a:rPr lang="en-CH" dirty="0"/>
              <a:t>hich will discuss the follow-up of PRISMAP +</a:t>
            </a:r>
          </a:p>
          <a:p>
            <a:r>
              <a:rPr lang="en-CH" dirty="0"/>
              <a:t>in the next m</a:t>
            </a:r>
            <a:r>
              <a:rPr lang="en-GB" dirty="0" err="1"/>
              <a:t>ultiannual</a:t>
            </a:r>
            <a:r>
              <a:rPr lang="en-GB" dirty="0"/>
              <a:t> Financial Framework (MFF) 2028-2034</a:t>
            </a:r>
            <a:endParaRPr lang="en-CH" dirty="0"/>
          </a:p>
        </p:txBody>
      </p:sp>
      <p:pic>
        <p:nvPicPr>
          <p:cNvPr id="5" name="Picture 4" descr="2015-01-13_CERN_ENdept 36% h32mm 300dpi.png">
            <a:extLst>
              <a:ext uri="{FF2B5EF4-FFF2-40B4-BE49-F238E27FC236}">
                <a16:creationId xmlns:a16="http://schemas.microsoft.com/office/drawing/2014/main" id="{2135A8CB-D3C3-BB1A-169C-7267B925F29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72"/>
          <a:stretch/>
        </p:blipFill>
        <p:spPr>
          <a:xfrm>
            <a:off x="7099934" y="6311007"/>
            <a:ext cx="512190" cy="4866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3BAA51-89CE-32D5-47A3-DDA87B3E5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l="33637" t="60364" r="20105" b="18636"/>
          <a:stretch>
            <a:fillRect/>
          </a:stretch>
        </p:blipFill>
        <p:spPr bwMode="auto">
          <a:xfrm>
            <a:off x="7650216" y="6339844"/>
            <a:ext cx="1072396" cy="3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59554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4903</TotalTime>
  <Words>372</Words>
  <Application>Microsoft Macintosh PowerPoint</Application>
  <PresentationFormat>Widescreen</PresentationFormat>
  <Paragraphs>53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Wingdings</vt:lpstr>
      <vt:lpstr>ヒラギノ丸ゴ Pro W4</vt:lpstr>
      <vt:lpstr>Office Theme</vt:lpstr>
      <vt:lpstr>Custom Design</vt:lpstr>
      <vt:lpstr>PRISMAP NEWS </vt:lpstr>
      <vt:lpstr>Outcome of 2nd review 4 July</vt:lpstr>
      <vt:lpstr>Outcome of 2nd review 4 July - Recommandation</vt:lpstr>
      <vt:lpstr>Projects highlighted </vt:lpstr>
      <vt:lpstr>PRISMAP objectives </vt:lpstr>
      <vt:lpstr>PRISMAP + announced as a targeted call in INFRADEV-20215-1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Filippo Gander</dc:creator>
  <cp:lastModifiedBy>Thierry Stora</cp:lastModifiedBy>
  <cp:revision>245</cp:revision>
  <cp:lastPrinted>2023-09-05T07:05:34Z</cp:lastPrinted>
  <dcterms:created xsi:type="dcterms:W3CDTF">2021-08-26T11:30:26Z</dcterms:created>
  <dcterms:modified xsi:type="dcterms:W3CDTF">2024-12-11T06:29:06Z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exandriaPath">
    <vt:lpwstr/>
  </property>
</Properties>
</file>