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413" r:id="rId3"/>
    <p:sldId id="437" r:id="rId4"/>
    <p:sldId id="427" r:id="rId5"/>
    <p:sldId id="431" r:id="rId6"/>
    <p:sldId id="432" r:id="rId7"/>
    <p:sldId id="417" r:id="rId8"/>
    <p:sldId id="435" r:id="rId9"/>
    <p:sldId id="443" r:id="rId10"/>
    <p:sldId id="444" r:id="rId11"/>
    <p:sldId id="405" r:id="rId12"/>
    <p:sldId id="436" r:id="rId13"/>
    <p:sldId id="422" r:id="rId14"/>
    <p:sldId id="430" r:id="rId15"/>
    <p:sldId id="429" r:id="rId16"/>
    <p:sldId id="414" r:id="rId17"/>
    <p:sldId id="409" r:id="rId18"/>
    <p:sldId id="406" r:id="rId19"/>
    <p:sldId id="433" r:id="rId20"/>
    <p:sldId id="438" r:id="rId21"/>
    <p:sldId id="442" r:id="rId22"/>
    <p:sldId id="411" r:id="rId23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0000"/>
    <a:srgbClr val="36CA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83086" autoAdjust="0"/>
  </p:normalViewPr>
  <p:slideViewPr>
    <p:cSldViewPr snapToGrid="0">
      <p:cViewPr varScale="1">
        <p:scale>
          <a:sx n="79" d="100"/>
          <a:sy n="79" d="100"/>
        </p:scale>
        <p:origin x="126" y="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68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E48408-3898-4E7F-804C-50498231E3A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B7633B-7D01-446E-A4EF-AF4AAB5E37FB}">
      <dgm:prSet phldrT="[Text]" custT="1"/>
      <dgm:spPr/>
      <dgm:t>
        <a:bodyPr/>
        <a:lstStyle/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Source Received at IPD</a:t>
          </a:r>
          <a:endParaRPr lang="en-US" sz="2000" b="1" dirty="0">
            <a:latin typeface="Arial" pitchFamily="34" charset="0"/>
            <a:cs typeface="Arial" pitchFamily="34" charset="0"/>
          </a:endParaRPr>
        </a:p>
      </dgm:t>
    </dgm:pt>
    <dgm:pt modelId="{CAF79D55-6BE2-4882-A16E-3AE8DCB107FE}" type="parTrans" cxnId="{771E1B82-826C-497D-BB02-B78F476F6C17}">
      <dgm:prSet/>
      <dgm:spPr/>
      <dgm:t>
        <a:bodyPr/>
        <a:lstStyle/>
        <a:p>
          <a:endParaRPr lang="en-US"/>
        </a:p>
      </dgm:t>
    </dgm:pt>
    <dgm:pt modelId="{5625B263-D0E3-411F-9511-8D186B2778C8}" type="sibTrans" cxnId="{771E1B82-826C-497D-BB02-B78F476F6C17}">
      <dgm:prSet/>
      <dgm:spPr/>
      <dgm:t>
        <a:bodyPr/>
        <a:lstStyle/>
        <a:p>
          <a:endParaRPr lang="en-US"/>
        </a:p>
      </dgm:t>
    </dgm:pt>
    <dgm:pt modelId="{5E777A54-ED92-4054-8166-F7AC9768A498}">
      <dgm:prSet phldrT="[Text]" custT="1"/>
      <dgm:spPr/>
      <dgm:t>
        <a:bodyPr/>
        <a:lstStyle/>
        <a:p>
          <a:r>
            <a:rPr lang="en-US" sz="2400" b="1" dirty="0" smtClean="0">
              <a:latin typeface="Arial" pitchFamily="34" charset="0"/>
              <a:cs typeface="Arial" pitchFamily="34" charset="0"/>
            </a:rPr>
            <a:t>Ra-225 source</a:t>
          </a:r>
          <a:endParaRPr lang="en-US" sz="2400" b="1" dirty="0">
            <a:latin typeface="Arial" pitchFamily="34" charset="0"/>
            <a:cs typeface="Arial" pitchFamily="34" charset="0"/>
          </a:endParaRPr>
        </a:p>
      </dgm:t>
    </dgm:pt>
    <dgm:pt modelId="{A38BCB14-9FCB-49D6-9830-C45FCACACB2D}" type="parTrans" cxnId="{38F26A3D-45AB-4814-8410-B0E449991368}">
      <dgm:prSet/>
      <dgm:spPr/>
      <dgm:t>
        <a:bodyPr/>
        <a:lstStyle/>
        <a:p>
          <a:endParaRPr lang="en-US"/>
        </a:p>
      </dgm:t>
    </dgm:pt>
    <dgm:pt modelId="{7A36926C-743A-4467-A593-CE391EEEE872}" type="sibTrans" cxnId="{38F26A3D-45AB-4814-8410-B0E449991368}">
      <dgm:prSet/>
      <dgm:spPr/>
      <dgm:t>
        <a:bodyPr/>
        <a:lstStyle/>
        <a:p>
          <a:endParaRPr lang="en-US"/>
        </a:p>
      </dgm:t>
    </dgm:pt>
    <dgm:pt modelId="{8980B383-EE53-4A12-944D-406586C58B98}">
      <dgm:prSet phldrT="[Text]" custT="1"/>
      <dgm:spPr/>
      <dgm:t>
        <a:bodyPr/>
        <a:lstStyle/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Chemical Separation</a:t>
          </a:r>
        </a:p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GMP Facility </a:t>
          </a:r>
          <a:r>
            <a:rPr lang="en-US" sz="2000" b="1" dirty="0" smtClean="0">
              <a:latin typeface="Arial" pitchFamily="34" charset="0"/>
              <a:cs typeface="Arial" pitchFamily="34" charset="0"/>
            </a:rPr>
            <a:t>available</a:t>
          </a:r>
          <a:endParaRPr lang="en-US" sz="2000" b="1" dirty="0" smtClean="0">
            <a:latin typeface="Arial" pitchFamily="34" charset="0"/>
            <a:cs typeface="Arial" pitchFamily="34" charset="0"/>
          </a:endParaRPr>
        </a:p>
      </dgm:t>
    </dgm:pt>
    <dgm:pt modelId="{59760319-1573-48EE-BE6D-C4C52E290B32}" type="parTrans" cxnId="{7B76EABD-3C3A-457E-BCAA-B1E5454C8135}">
      <dgm:prSet/>
      <dgm:spPr>
        <a:ln w="28575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AACEA87E-C005-4EF1-830A-807D38A7C2C8}" type="sibTrans" cxnId="{7B76EABD-3C3A-457E-BCAA-B1E5454C8135}">
      <dgm:prSet/>
      <dgm:spPr/>
      <dgm:t>
        <a:bodyPr/>
        <a:lstStyle/>
        <a:p>
          <a:endParaRPr lang="en-US"/>
        </a:p>
      </dgm:t>
    </dgm:pt>
    <dgm:pt modelId="{7B20A201-A386-4369-A729-98FE88C73F80}">
      <dgm:prSet phldrT="[Text]" custT="1"/>
      <dgm:spPr/>
      <dgm:t>
        <a:bodyPr/>
        <a:lstStyle/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Purified </a:t>
          </a:r>
        </a:p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Ac-225 Source</a:t>
          </a:r>
          <a:endParaRPr lang="en-US" sz="2000" b="1" dirty="0">
            <a:latin typeface="Arial" pitchFamily="34" charset="0"/>
            <a:cs typeface="Arial" pitchFamily="34" charset="0"/>
          </a:endParaRPr>
        </a:p>
      </dgm:t>
    </dgm:pt>
    <dgm:pt modelId="{690D221D-0913-434F-ABD2-BF07B01ED4DA}" type="parTrans" cxnId="{5D023BC8-ADA2-4E2F-8C8E-1F6C8E514818}">
      <dgm:prSet/>
      <dgm:spPr/>
      <dgm:t>
        <a:bodyPr/>
        <a:lstStyle/>
        <a:p>
          <a:endParaRPr lang="en-US"/>
        </a:p>
      </dgm:t>
    </dgm:pt>
    <dgm:pt modelId="{8CE2B88E-857D-4E3F-A47C-4C481BCACF41}" type="sibTrans" cxnId="{5D023BC8-ADA2-4E2F-8C8E-1F6C8E514818}">
      <dgm:prSet/>
      <dgm:spPr/>
      <dgm:t>
        <a:bodyPr/>
        <a:lstStyle/>
        <a:p>
          <a:endParaRPr lang="en-US"/>
        </a:p>
      </dgm:t>
    </dgm:pt>
    <dgm:pt modelId="{48751ACE-3E46-4879-8FEB-7DBD4CEA5CF3}">
      <dgm:prSet phldrT="[Text]" custT="1"/>
      <dgm:spPr/>
      <dgm:t>
        <a:bodyPr/>
        <a:lstStyle/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Quality Control &amp; </a:t>
          </a:r>
        </a:p>
        <a:p>
          <a:r>
            <a:rPr lang="en-US" sz="2000" b="1" dirty="0" smtClean="0">
              <a:latin typeface="Arial" pitchFamily="34" charset="0"/>
              <a:cs typeface="Arial" pitchFamily="34" charset="0"/>
            </a:rPr>
            <a:t>use for  radiolabelling </a:t>
          </a:r>
          <a:endParaRPr lang="en-US" sz="2000" b="1" dirty="0">
            <a:latin typeface="Arial" pitchFamily="34" charset="0"/>
            <a:cs typeface="Arial" pitchFamily="34" charset="0"/>
          </a:endParaRPr>
        </a:p>
      </dgm:t>
    </dgm:pt>
    <dgm:pt modelId="{5A0ECD79-7944-4F8B-BA87-A9C1F8D4DE65}" type="parTrans" cxnId="{864D3F84-E23E-4D44-8F72-D22737197903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A25CC2E-E292-4ECC-AF50-61337B798157}" type="sibTrans" cxnId="{864D3F84-E23E-4D44-8F72-D22737197903}">
      <dgm:prSet/>
      <dgm:spPr/>
      <dgm:t>
        <a:bodyPr/>
        <a:lstStyle/>
        <a:p>
          <a:endParaRPr lang="en-US"/>
        </a:p>
      </dgm:t>
    </dgm:pt>
    <dgm:pt modelId="{54F0D24E-BE55-48E1-90B9-7086930C0E59}" type="pres">
      <dgm:prSet presAssocID="{A3E48408-3898-4E7F-804C-50498231E3A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B3E97C6-FBD7-49E5-8168-4FA093612FF0}" type="pres">
      <dgm:prSet presAssocID="{2EB7633B-7D01-446E-A4EF-AF4AAB5E37FB}" presName="hierRoot1" presStyleCnt="0"/>
      <dgm:spPr/>
    </dgm:pt>
    <dgm:pt modelId="{0209E7B1-2834-42C5-ABF6-E16C47480ADC}" type="pres">
      <dgm:prSet presAssocID="{2EB7633B-7D01-446E-A4EF-AF4AAB5E37FB}" presName="composite" presStyleCnt="0"/>
      <dgm:spPr/>
    </dgm:pt>
    <dgm:pt modelId="{722154C5-EA8C-4D66-BCCB-9C8484B819CF}" type="pres">
      <dgm:prSet presAssocID="{2EB7633B-7D01-446E-A4EF-AF4AAB5E37FB}" presName="background" presStyleLbl="node0" presStyleIdx="0" presStyleCnt="1"/>
      <dgm:spPr>
        <a:noFill/>
      </dgm:spPr>
    </dgm:pt>
    <dgm:pt modelId="{B678048F-C071-4B77-9FBB-5AD925D0A025}" type="pres">
      <dgm:prSet presAssocID="{2EB7633B-7D01-446E-A4EF-AF4AAB5E37FB}" presName="text" presStyleLbl="fgAcc0" presStyleIdx="0" presStyleCnt="1" custScaleY="5188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E4FB00A1-A3E0-45FE-A5D4-79B4EC4F66C0}" type="pres">
      <dgm:prSet presAssocID="{2EB7633B-7D01-446E-A4EF-AF4AAB5E37FB}" presName="hierChild2" presStyleCnt="0"/>
      <dgm:spPr/>
    </dgm:pt>
    <dgm:pt modelId="{0F8EB2EC-B3CF-4A72-A30E-631186D7CD28}" type="pres">
      <dgm:prSet presAssocID="{A38BCB14-9FCB-49D6-9830-C45FCACACB2D}" presName="Name10" presStyleLbl="parChTrans1D2" presStyleIdx="0" presStyleCnt="2"/>
      <dgm:spPr/>
      <dgm:t>
        <a:bodyPr/>
        <a:lstStyle/>
        <a:p>
          <a:endParaRPr lang="en-US"/>
        </a:p>
      </dgm:t>
    </dgm:pt>
    <dgm:pt modelId="{10F61275-52D5-4767-8ECB-550C2B5B4E06}" type="pres">
      <dgm:prSet presAssocID="{5E777A54-ED92-4054-8166-F7AC9768A498}" presName="hierRoot2" presStyleCnt="0"/>
      <dgm:spPr/>
    </dgm:pt>
    <dgm:pt modelId="{EB1465FF-64A7-4BD3-B41E-6B77B45ACCC5}" type="pres">
      <dgm:prSet presAssocID="{5E777A54-ED92-4054-8166-F7AC9768A498}" presName="composite2" presStyleCnt="0"/>
      <dgm:spPr/>
    </dgm:pt>
    <dgm:pt modelId="{A4B86A0C-2265-44EA-8A2D-02FEC326B758}" type="pres">
      <dgm:prSet presAssocID="{5E777A54-ED92-4054-8166-F7AC9768A498}" presName="background2" presStyleLbl="node2" presStyleIdx="0" presStyleCnt="2"/>
      <dgm:spPr>
        <a:solidFill>
          <a:schemeClr val="bg1"/>
        </a:solidFill>
      </dgm:spPr>
    </dgm:pt>
    <dgm:pt modelId="{1F9CC2B2-4BBF-4539-A4E6-09960826C034}" type="pres">
      <dgm:prSet presAssocID="{5E777A54-ED92-4054-8166-F7AC9768A49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B16A3C-C118-469C-BF75-FBDF7082D4F7}" type="pres">
      <dgm:prSet presAssocID="{5E777A54-ED92-4054-8166-F7AC9768A498}" presName="hierChild3" presStyleCnt="0"/>
      <dgm:spPr/>
    </dgm:pt>
    <dgm:pt modelId="{F3F79E6E-8EAE-44AD-90E1-0D20AA2F3299}" type="pres">
      <dgm:prSet presAssocID="{59760319-1573-48EE-BE6D-C4C52E290B32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65D6E08-911D-49A3-B637-138600657DE2}" type="pres">
      <dgm:prSet presAssocID="{8980B383-EE53-4A12-944D-406586C58B98}" presName="hierRoot3" presStyleCnt="0"/>
      <dgm:spPr/>
    </dgm:pt>
    <dgm:pt modelId="{C0E51889-A6CE-415A-8F73-648E1CE7BC64}" type="pres">
      <dgm:prSet presAssocID="{8980B383-EE53-4A12-944D-406586C58B98}" presName="composite3" presStyleCnt="0"/>
      <dgm:spPr/>
    </dgm:pt>
    <dgm:pt modelId="{D255C24E-7914-49CD-A333-CA1BC6A0BB47}" type="pres">
      <dgm:prSet presAssocID="{8980B383-EE53-4A12-944D-406586C58B98}" presName="background3" presStyleLbl="node3" presStyleIdx="0" presStyleCnt="2"/>
      <dgm:spPr>
        <a:noFill/>
      </dgm:spPr>
    </dgm:pt>
    <dgm:pt modelId="{5F37DBC3-6415-4F39-8086-E8A6007AAA4B}" type="pres">
      <dgm:prSet presAssocID="{8980B383-EE53-4A12-944D-406586C58B98}" presName="text3" presStyleLbl="fgAcc3" presStyleIdx="0" presStyleCnt="2" custScaleX="128799" custScaleY="131677" custLinFactNeighborX="-6380" custLinFactNeighborY="-207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87B892-A011-4122-9216-31672F4385C8}" type="pres">
      <dgm:prSet presAssocID="{8980B383-EE53-4A12-944D-406586C58B98}" presName="hierChild4" presStyleCnt="0"/>
      <dgm:spPr/>
    </dgm:pt>
    <dgm:pt modelId="{02A9251D-51EC-46F4-BCA0-EDBF853E0008}" type="pres">
      <dgm:prSet presAssocID="{690D221D-0913-434F-ABD2-BF07B01ED4D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5BCBCACE-873A-4013-ADF2-0DCE32AD6C34}" type="pres">
      <dgm:prSet presAssocID="{7B20A201-A386-4369-A729-98FE88C73F80}" presName="hierRoot2" presStyleCnt="0"/>
      <dgm:spPr/>
    </dgm:pt>
    <dgm:pt modelId="{3E852369-ABA0-402F-AFA1-C30A81BE5974}" type="pres">
      <dgm:prSet presAssocID="{7B20A201-A386-4369-A729-98FE88C73F80}" presName="composite2" presStyleCnt="0"/>
      <dgm:spPr/>
    </dgm:pt>
    <dgm:pt modelId="{FE9268DA-6FE7-4ED4-8ADA-05B3A165D5D8}" type="pres">
      <dgm:prSet presAssocID="{7B20A201-A386-4369-A729-98FE88C73F80}" presName="background2" presStyleLbl="node2" presStyleIdx="1" presStyleCnt="2"/>
      <dgm:spPr>
        <a:noFill/>
      </dgm:spPr>
    </dgm:pt>
    <dgm:pt modelId="{A6C7DC5E-6634-4AF6-B40F-8517E8C34230}" type="pres">
      <dgm:prSet presAssocID="{7B20A201-A386-4369-A729-98FE88C73F8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1A820E-4245-42EC-AF30-57DC5D578CBE}" type="pres">
      <dgm:prSet presAssocID="{7B20A201-A386-4369-A729-98FE88C73F80}" presName="hierChild3" presStyleCnt="0"/>
      <dgm:spPr/>
    </dgm:pt>
    <dgm:pt modelId="{EC2EE21A-E2D2-4780-93BB-F2F5D5E33584}" type="pres">
      <dgm:prSet presAssocID="{5A0ECD79-7944-4F8B-BA87-A9C1F8D4DE65}" presName="Name17" presStyleLbl="parChTrans1D3" presStyleIdx="1" presStyleCnt="2"/>
      <dgm:spPr/>
      <dgm:t>
        <a:bodyPr/>
        <a:lstStyle/>
        <a:p>
          <a:endParaRPr lang="en-US"/>
        </a:p>
      </dgm:t>
    </dgm:pt>
    <dgm:pt modelId="{3BF9AB90-126E-4D63-B514-F58AA198B3BC}" type="pres">
      <dgm:prSet presAssocID="{48751ACE-3E46-4879-8FEB-7DBD4CEA5CF3}" presName="hierRoot3" presStyleCnt="0"/>
      <dgm:spPr/>
    </dgm:pt>
    <dgm:pt modelId="{B97B10F2-B2C2-45B8-ABB6-991CE26B5C41}" type="pres">
      <dgm:prSet presAssocID="{48751ACE-3E46-4879-8FEB-7DBD4CEA5CF3}" presName="composite3" presStyleCnt="0"/>
      <dgm:spPr/>
    </dgm:pt>
    <dgm:pt modelId="{D355DFA6-69D9-452D-BC43-5F8E1F5344C0}" type="pres">
      <dgm:prSet presAssocID="{48751ACE-3E46-4879-8FEB-7DBD4CEA5CF3}" presName="background3" presStyleLbl="node3" presStyleIdx="1" presStyleCnt="2"/>
      <dgm:spPr>
        <a:noFill/>
      </dgm:spPr>
    </dgm:pt>
    <dgm:pt modelId="{E5970F96-56BD-4747-97D0-BFF4FA1B165D}" type="pres">
      <dgm:prSet presAssocID="{48751ACE-3E46-4879-8FEB-7DBD4CEA5CF3}" presName="text3" presStyleLbl="fgAcc3" presStyleIdx="1" presStyleCnt="2" custLinFactNeighborX="-5184" custLinFactNeighborY="-136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71EA28-EE3F-470F-AEFD-B7EB79B5004D}" type="pres">
      <dgm:prSet presAssocID="{48751ACE-3E46-4879-8FEB-7DBD4CEA5CF3}" presName="hierChild4" presStyleCnt="0"/>
      <dgm:spPr/>
    </dgm:pt>
  </dgm:ptLst>
  <dgm:cxnLst>
    <dgm:cxn modelId="{7B76EABD-3C3A-457E-BCAA-B1E5454C8135}" srcId="{5E777A54-ED92-4054-8166-F7AC9768A498}" destId="{8980B383-EE53-4A12-944D-406586C58B98}" srcOrd="0" destOrd="0" parTransId="{59760319-1573-48EE-BE6D-C4C52E290B32}" sibTransId="{AACEA87E-C005-4EF1-830A-807D38A7C2C8}"/>
    <dgm:cxn modelId="{5632C126-9000-41C1-BD55-75604807E49B}" type="presOf" srcId="{2EB7633B-7D01-446E-A4EF-AF4AAB5E37FB}" destId="{B678048F-C071-4B77-9FBB-5AD925D0A025}" srcOrd="0" destOrd="0" presId="urn:microsoft.com/office/officeart/2005/8/layout/hierarchy1"/>
    <dgm:cxn modelId="{771E1B82-826C-497D-BB02-B78F476F6C17}" srcId="{A3E48408-3898-4E7F-804C-50498231E3A1}" destId="{2EB7633B-7D01-446E-A4EF-AF4AAB5E37FB}" srcOrd="0" destOrd="0" parTransId="{CAF79D55-6BE2-4882-A16E-3AE8DCB107FE}" sibTransId="{5625B263-D0E3-411F-9511-8D186B2778C8}"/>
    <dgm:cxn modelId="{38F26A3D-45AB-4814-8410-B0E449991368}" srcId="{2EB7633B-7D01-446E-A4EF-AF4AAB5E37FB}" destId="{5E777A54-ED92-4054-8166-F7AC9768A498}" srcOrd="0" destOrd="0" parTransId="{A38BCB14-9FCB-49D6-9830-C45FCACACB2D}" sibTransId="{7A36926C-743A-4467-A593-CE391EEEE872}"/>
    <dgm:cxn modelId="{407355CC-E6D9-4769-98D9-ABB30F4E6DA4}" type="presOf" srcId="{A3E48408-3898-4E7F-804C-50498231E3A1}" destId="{54F0D24E-BE55-48E1-90B9-7086930C0E59}" srcOrd="0" destOrd="0" presId="urn:microsoft.com/office/officeart/2005/8/layout/hierarchy1"/>
    <dgm:cxn modelId="{CA824E1D-94B1-4325-9BC2-4725034D52A1}" type="presOf" srcId="{48751ACE-3E46-4879-8FEB-7DBD4CEA5CF3}" destId="{E5970F96-56BD-4747-97D0-BFF4FA1B165D}" srcOrd="0" destOrd="0" presId="urn:microsoft.com/office/officeart/2005/8/layout/hierarchy1"/>
    <dgm:cxn modelId="{5D023BC8-ADA2-4E2F-8C8E-1F6C8E514818}" srcId="{2EB7633B-7D01-446E-A4EF-AF4AAB5E37FB}" destId="{7B20A201-A386-4369-A729-98FE88C73F80}" srcOrd="1" destOrd="0" parTransId="{690D221D-0913-434F-ABD2-BF07B01ED4DA}" sibTransId="{8CE2B88E-857D-4E3F-A47C-4C481BCACF41}"/>
    <dgm:cxn modelId="{8024B465-96C4-43D1-BB1D-36F17650BE4B}" type="presOf" srcId="{59760319-1573-48EE-BE6D-C4C52E290B32}" destId="{F3F79E6E-8EAE-44AD-90E1-0D20AA2F3299}" srcOrd="0" destOrd="0" presId="urn:microsoft.com/office/officeart/2005/8/layout/hierarchy1"/>
    <dgm:cxn modelId="{595370F1-6654-422A-8A4C-76DC7E01F9DD}" type="presOf" srcId="{A38BCB14-9FCB-49D6-9830-C45FCACACB2D}" destId="{0F8EB2EC-B3CF-4A72-A30E-631186D7CD28}" srcOrd="0" destOrd="0" presId="urn:microsoft.com/office/officeart/2005/8/layout/hierarchy1"/>
    <dgm:cxn modelId="{DBED2FEE-1016-4C51-9D30-30ACE7C84B51}" type="presOf" srcId="{690D221D-0913-434F-ABD2-BF07B01ED4DA}" destId="{02A9251D-51EC-46F4-BCA0-EDBF853E0008}" srcOrd="0" destOrd="0" presId="urn:microsoft.com/office/officeart/2005/8/layout/hierarchy1"/>
    <dgm:cxn modelId="{F3786F2C-468B-4063-B922-C930330F691C}" type="presOf" srcId="{8980B383-EE53-4A12-944D-406586C58B98}" destId="{5F37DBC3-6415-4F39-8086-E8A6007AAA4B}" srcOrd="0" destOrd="0" presId="urn:microsoft.com/office/officeart/2005/8/layout/hierarchy1"/>
    <dgm:cxn modelId="{6CC7B104-75AA-443C-AC2E-B8FD88835E26}" type="presOf" srcId="{7B20A201-A386-4369-A729-98FE88C73F80}" destId="{A6C7DC5E-6634-4AF6-B40F-8517E8C34230}" srcOrd="0" destOrd="0" presId="urn:microsoft.com/office/officeart/2005/8/layout/hierarchy1"/>
    <dgm:cxn modelId="{9E32519B-293B-49CA-B59F-EC062C519915}" type="presOf" srcId="{5E777A54-ED92-4054-8166-F7AC9768A498}" destId="{1F9CC2B2-4BBF-4539-A4E6-09960826C034}" srcOrd="0" destOrd="0" presId="urn:microsoft.com/office/officeart/2005/8/layout/hierarchy1"/>
    <dgm:cxn modelId="{864D3F84-E23E-4D44-8F72-D22737197903}" srcId="{7B20A201-A386-4369-A729-98FE88C73F80}" destId="{48751ACE-3E46-4879-8FEB-7DBD4CEA5CF3}" srcOrd="0" destOrd="0" parTransId="{5A0ECD79-7944-4F8B-BA87-A9C1F8D4DE65}" sibTransId="{6A25CC2E-E292-4ECC-AF50-61337B798157}"/>
    <dgm:cxn modelId="{D92D4B8B-6551-4F9F-B9B9-38883F24FAC8}" type="presOf" srcId="{5A0ECD79-7944-4F8B-BA87-A9C1F8D4DE65}" destId="{EC2EE21A-E2D2-4780-93BB-F2F5D5E33584}" srcOrd="0" destOrd="0" presId="urn:microsoft.com/office/officeart/2005/8/layout/hierarchy1"/>
    <dgm:cxn modelId="{5D077A01-7D06-44D8-9333-F317A7714C34}" type="presParOf" srcId="{54F0D24E-BE55-48E1-90B9-7086930C0E59}" destId="{0B3E97C6-FBD7-49E5-8168-4FA093612FF0}" srcOrd="0" destOrd="0" presId="urn:microsoft.com/office/officeart/2005/8/layout/hierarchy1"/>
    <dgm:cxn modelId="{4DEA8EEA-A2B6-41A3-8153-C2DC011F9296}" type="presParOf" srcId="{0B3E97C6-FBD7-49E5-8168-4FA093612FF0}" destId="{0209E7B1-2834-42C5-ABF6-E16C47480ADC}" srcOrd="0" destOrd="0" presId="urn:microsoft.com/office/officeart/2005/8/layout/hierarchy1"/>
    <dgm:cxn modelId="{2B32CD52-8AE6-4456-9B20-BAAF87305B1A}" type="presParOf" srcId="{0209E7B1-2834-42C5-ABF6-E16C47480ADC}" destId="{722154C5-EA8C-4D66-BCCB-9C8484B819CF}" srcOrd="0" destOrd="0" presId="urn:microsoft.com/office/officeart/2005/8/layout/hierarchy1"/>
    <dgm:cxn modelId="{14A8775E-48DA-4F19-955F-C9CE148CDBBE}" type="presParOf" srcId="{0209E7B1-2834-42C5-ABF6-E16C47480ADC}" destId="{B678048F-C071-4B77-9FBB-5AD925D0A025}" srcOrd="1" destOrd="0" presId="urn:microsoft.com/office/officeart/2005/8/layout/hierarchy1"/>
    <dgm:cxn modelId="{BA1B4046-936B-499A-AA91-34C0C076F0C0}" type="presParOf" srcId="{0B3E97C6-FBD7-49E5-8168-4FA093612FF0}" destId="{E4FB00A1-A3E0-45FE-A5D4-79B4EC4F66C0}" srcOrd="1" destOrd="0" presId="urn:microsoft.com/office/officeart/2005/8/layout/hierarchy1"/>
    <dgm:cxn modelId="{C560AF15-0910-46B9-847F-F0DA85446395}" type="presParOf" srcId="{E4FB00A1-A3E0-45FE-A5D4-79B4EC4F66C0}" destId="{0F8EB2EC-B3CF-4A72-A30E-631186D7CD28}" srcOrd="0" destOrd="0" presId="urn:microsoft.com/office/officeart/2005/8/layout/hierarchy1"/>
    <dgm:cxn modelId="{FD078F12-85A4-4875-BB6F-7F57AD2C3399}" type="presParOf" srcId="{E4FB00A1-A3E0-45FE-A5D4-79B4EC4F66C0}" destId="{10F61275-52D5-4767-8ECB-550C2B5B4E06}" srcOrd="1" destOrd="0" presId="urn:microsoft.com/office/officeart/2005/8/layout/hierarchy1"/>
    <dgm:cxn modelId="{F68C9597-F1EF-4F6F-91EB-C0AF5C1DAD50}" type="presParOf" srcId="{10F61275-52D5-4767-8ECB-550C2B5B4E06}" destId="{EB1465FF-64A7-4BD3-B41E-6B77B45ACCC5}" srcOrd="0" destOrd="0" presId="urn:microsoft.com/office/officeart/2005/8/layout/hierarchy1"/>
    <dgm:cxn modelId="{B63022D0-8F37-4EEA-AE83-F8841B755397}" type="presParOf" srcId="{EB1465FF-64A7-4BD3-B41E-6B77B45ACCC5}" destId="{A4B86A0C-2265-44EA-8A2D-02FEC326B758}" srcOrd="0" destOrd="0" presId="urn:microsoft.com/office/officeart/2005/8/layout/hierarchy1"/>
    <dgm:cxn modelId="{27B41422-4B28-4C42-9BCF-D63DA283B0D1}" type="presParOf" srcId="{EB1465FF-64A7-4BD3-B41E-6B77B45ACCC5}" destId="{1F9CC2B2-4BBF-4539-A4E6-09960826C034}" srcOrd="1" destOrd="0" presId="urn:microsoft.com/office/officeart/2005/8/layout/hierarchy1"/>
    <dgm:cxn modelId="{FEE730BF-8116-4708-8A32-320E7932EBD5}" type="presParOf" srcId="{10F61275-52D5-4767-8ECB-550C2B5B4E06}" destId="{77B16A3C-C118-469C-BF75-FBDF7082D4F7}" srcOrd="1" destOrd="0" presId="urn:microsoft.com/office/officeart/2005/8/layout/hierarchy1"/>
    <dgm:cxn modelId="{AE06F8A9-C0CA-4601-8B94-3281F4533B93}" type="presParOf" srcId="{77B16A3C-C118-469C-BF75-FBDF7082D4F7}" destId="{F3F79E6E-8EAE-44AD-90E1-0D20AA2F3299}" srcOrd="0" destOrd="0" presId="urn:microsoft.com/office/officeart/2005/8/layout/hierarchy1"/>
    <dgm:cxn modelId="{CE9B9B29-102F-4FE2-81ED-50813F06BC8D}" type="presParOf" srcId="{77B16A3C-C118-469C-BF75-FBDF7082D4F7}" destId="{465D6E08-911D-49A3-B637-138600657DE2}" srcOrd="1" destOrd="0" presId="urn:microsoft.com/office/officeart/2005/8/layout/hierarchy1"/>
    <dgm:cxn modelId="{FAC62AB6-6218-46CC-BF22-5B77B9B0A391}" type="presParOf" srcId="{465D6E08-911D-49A3-B637-138600657DE2}" destId="{C0E51889-A6CE-415A-8F73-648E1CE7BC64}" srcOrd="0" destOrd="0" presId="urn:microsoft.com/office/officeart/2005/8/layout/hierarchy1"/>
    <dgm:cxn modelId="{6CD3D455-9929-4CAC-BDB5-6A6CE51E93B9}" type="presParOf" srcId="{C0E51889-A6CE-415A-8F73-648E1CE7BC64}" destId="{D255C24E-7914-49CD-A333-CA1BC6A0BB47}" srcOrd="0" destOrd="0" presId="urn:microsoft.com/office/officeart/2005/8/layout/hierarchy1"/>
    <dgm:cxn modelId="{1426BE58-207B-4C5B-BF56-1C0892041AB0}" type="presParOf" srcId="{C0E51889-A6CE-415A-8F73-648E1CE7BC64}" destId="{5F37DBC3-6415-4F39-8086-E8A6007AAA4B}" srcOrd="1" destOrd="0" presId="urn:microsoft.com/office/officeart/2005/8/layout/hierarchy1"/>
    <dgm:cxn modelId="{293275B1-62E1-4956-9985-8CDB0C2319C5}" type="presParOf" srcId="{465D6E08-911D-49A3-B637-138600657DE2}" destId="{E087B892-A011-4122-9216-31672F4385C8}" srcOrd="1" destOrd="0" presId="urn:microsoft.com/office/officeart/2005/8/layout/hierarchy1"/>
    <dgm:cxn modelId="{515748AA-5D1F-4680-A8A0-FFBBFB219C80}" type="presParOf" srcId="{E4FB00A1-A3E0-45FE-A5D4-79B4EC4F66C0}" destId="{02A9251D-51EC-46F4-BCA0-EDBF853E0008}" srcOrd="2" destOrd="0" presId="urn:microsoft.com/office/officeart/2005/8/layout/hierarchy1"/>
    <dgm:cxn modelId="{886FF4D0-6ED2-458A-BF01-B67F2FDCBF8C}" type="presParOf" srcId="{E4FB00A1-A3E0-45FE-A5D4-79B4EC4F66C0}" destId="{5BCBCACE-873A-4013-ADF2-0DCE32AD6C34}" srcOrd="3" destOrd="0" presId="urn:microsoft.com/office/officeart/2005/8/layout/hierarchy1"/>
    <dgm:cxn modelId="{B32A6561-9A45-49A8-82A4-6AFC2C6ACD89}" type="presParOf" srcId="{5BCBCACE-873A-4013-ADF2-0DCE32AD6C34}" destId="{3E852369-ABA0-402F-AFA1-C30A81BE5974}" srcOrd="0" destOrd="0" presId="urn:microsoft.com/office/officeart/2005/8/layout/hierarchy1"/>
    <dgm:cxn modelId="{CE1AF3B3-226F-4451-8902-9DAD7AE8F968}" type="presParOf" srcId="{3E852369-ABA0-402F-AFA1-C30A81BE5974}" destId="{FE9268DA-6FE7-4ED4-8ADA-05B3A165D5D8}" srcOrd="0" destOrd="0" presId="urn:microsoft.com/office/officeart/2005/8/layout/hierarchy1"/>
    <dgm:cxn modelId="{9779D153-E97D-477E-B513-5802D4E405A9}" type="presParOf" srcId="{3E852369-ABA0-402F-AFA1-C30A81BE5974}" destId="{A6C7DC5E-6634-4AF6-B40F-8517E8C34230}" srcOrd="1" destOrd="0" presId="urn:microsoft.com/office/officeart/2005/8/layout/hierarchy1"/>
    <dgm:cxn modelId="{A9F9DDB2-8099-47A6-B283-53BF70F298D7}" type="presParOf" srcId="{5BCBCACE-873A-4013-ADF2-0DCE32AD6C34}" destId="{1E1A820E-4245-42EC-AF30-57DC5D578CBE}" srcOrd="1" destOrd="0" presId="urn:microsoft.com/office/officeart/2005/8/layout/hierarchy1"/>
    <dgm:cxn modelId="{59AFD9D1-A68E-4E61-9C68-3876F807A5B1}" type="presParOf" srcId="{1E1A820E-4245-42EC-AF30-57DC5D578CBE}" destId="{EC2EE21A-E2D2-4780-93BB-F2F5D5E33584}" srcOrd="0" destOrd="0" presId="urn:microsoft.com/office/officeart/2005/8/layout/hierarchy1"/>
    <dgm:cxn modelId="{2E8E8BE6-C287-4E37-93AA-B8654B65CE6E}" type="presParOf" srcId="{1E1A820E-4245-42EC-AF30-57DC5D578CBE}" destId="{3BF9AB90-126E-4D63-B514-F58AA198B3BC}" srcOrd="1" destOrd="0" presId="urn:microsoft.com/office/officeart/2005/8/layout/hierarchy1"/>
    <dgm:cxn modelId="{9668F870-9C97-4D3A-959A-BDFB5834FB93}" type="presParOf" srcId="{3BF9AB90-126E-4D63-B514-F58AA198B3BC}" destId="{B97B10F2-B2C2-45B8-ABB6-991CE26B5C41}" srcOrd="0" destOrd="0" presId="urn:microsoft.com/office/officeart/2005/8/layout/hierarchy1"/>
    <dgm:cxn modelId="{AB9CD3B4-B568-4D40-B7C0-BFEAD47D3E95}" type="presParOf" srcId="{B97B10F2-B2C2-45B8-ABB6-991CE26B5C41}" destId="{D355DFA6-69D9-452D-BC43-5F8E1F5344C0}" srcOrd="0" destOrd="0" presId="urn:microsoft.com/office/officeart/2005/8/layout/hierarchy1"/>
    <dgm:cxn modelId="{D7BCE425-B62D-45B6-B4B4-3848DC9F1DDB}" type="presParOf" srcId="{B97B10F2-B2C2-45B8-ABB6-991CE26B5C41}" destId="{E5970F96-56BD-4747-97D0-BFF4FA1B165D}" srcOrd="1" destOrd="0" presId="urn:microsoft.com/office/officeart/2005/8/layout/hierarchy1"/>
    <dgm:cxn modelId="{22635162-ED96-4F0A-8E14-C1829DF2880F}" type="presParOf" srcId="{3BF9AB90-126E-4D63-B514-F58AA198B3BC}" destId="{5371EA28-EE3F-470F-AEFD-B7EB79B5004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08D7F9-2808-4CBF-A513-FB22898DCD69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89AE1E-F9CE-4EAD-BD9D-F2A30EBE3AC9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Radiolabeling of  Ac-225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8D90A6AA-65E3-4A2A-9759-CDD9F760BFD0}" type="parTrans" cxnId="{2284C741-31A5-4AAC-9AA1-7430BA0812EB}">
      <dgm:prSet/>
      <dgm:spPr/>
      <dgm:t>
        <a:bodyPr/>
        <a:lstStyle/>
        <a:p>
          <a:endParaRPr lang="en-US"/>
        </a:p>
      </dgm:t>
    </dgm:pt>
    <dgm:pt modelId="{A0FCE8F7-FA76-4697-A774-FC0D6E0AC20C}" type="sibTrans" cxnId="{2284C741-31A5-4AAC-9AA1-7430BA0812EB}">
      <dgm:prSet/>
      <dgm:spPr/>
      <dgm:t>
        <a:bodyPr/>
        <a:lstStyle/>
        <a:p>
          <a:endParaRPr lang="en-US"/>
        </a:p>
      </dgm:t>
    </dgm:pt>
    <dgm:pt modelId="{01A82E48-7E3D-4EC7-B65F-5D190D5C5DF2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In-vitro Studies</a:t>
          </a:r>
          <a:endParaRPr lang="en-US" dirty="0">
            <a:solidFill>
              <a:schemeClr val="accent5">
                <a:lumMod val="50000"/>
              </a:schemeClr>
            </a:solidFill>
          </a:endParaRPr>
        </a:p>
      </dgm:t>
    </dgm:pt>
    <dgm:pt modelId="{0D6FB264-D6E2-42D8-B1BC-D7ED16826F70}" type="parTrans" cxnId="{A299F797-2608-46D2-9416-B3B80096A224}">
      <dgm:prSet/>
      <dgm:spPr/>
      <dgm:t>
        <a:bodyPr/>
        <a:lstStyle/>
        <a:p>
          <a:endParaRPr lang="en-US"/>
        </a:p>
      </dgm:t>
    </dgm:pt>
    <dgm:pt modelId="{8B0293CC-9E07-491F-9343-1A66079A2ABD}" type="sibTrans" cxnId="{A299F797-2608-46D2-9416-B3B80096A224}">
      <dgm:prSet/>
      <dgm:spPr/>
      <dgm:t>
        <a:bodyPr/>
        <a:lstStyle/>
        <a:p>
          <a:endParaRPr lang="en-US"/>
        </a:p>
      </dgm:t>
    </dgm:pt>
    <dgm:pt modelId="{EC3D1E73-39BA-4F47-82AB-71AF5272CD0C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Stability </a:t>
          </a:r>
          <a:r>
            <a: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Studies</a:t>
          </a:r>
          <a:endParaRPr lang="en-US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52DA4038-5956-446F-9F52-CB4BCE4E3703}" type="parTrans" cxnId="{41DA7028-8BFD-4178-8C2E-032C87DB19F3}">
      <dgm:prSet/>
      <dgm:spPr/>
      <dgm:t>
        <a:bodyPr/>
        <a:lstStyle/>
        <a:p>
          <a:endParaRPr lang="en-US"/>
        </a:p>
      </dgm:t>
    </dgm:pt>
    <dgm:pt modelId="{C235461E-A711-43DF-B3B5-04557AD8EC69}" type="sibTrans" cxnId="{41DA7028-8BFD-4178-8C2E-032C87DB19F3}">
      <dgm:prSet/>
      <dgm:spPr/>
      <dgm:t>
        <a:bodyPr/>
        <a:lstStyle/>
        <a:p>
          <a:endParaRPr lang="en-US"/>
        </a:p>
      </dgm:t>
    </dgm:pt>
    <dgm:pt modelId="{8C02A7CF-7FB5-403A-83AE-812EAF70EACE}">
      <dgm:prSet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Quality Control </a:t>
          </a:r>
          <a:endParaRPr lang="en-US" sz="2000" b="1" dirty="0" smtClean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97676B-056E-4AE4-AA27-0BEBFCCFEC53}" type="parTrans" cxnId="{123825A0-E6B8-4631-AD07-CEA60337F277}">
      <dgm:prSet/>
      <dgm:spPr/>
      <dgm:t>
        <a:bodyPr/>
        <a:lstStyle/>
        <a:p>
          <a:endParaRPr lang="en-US"/>
        </a:p>
      </dgm:t>
    </dgm:pt>
    <dgm:pt modelId="{DEB19C4F-2C16-4A71-89EB-A19F0F8BD305}" type="sibTrans" cxnId="{123825A0-E6B8-4631-AD07-CEA60337F277}">
      <dgm:prSet/>
      <dgm:spPr/>
      <dgm:t>
        <a:bodyPr/>
        <a:lstStyle/>
        <a:p>
          <a:endParaRPr lang="en-US"/>
        </a:p>
      </dgm:t>
    </dgm:pt>
    <dgm:pt modelId="{140AE64B-0F41-402E-A9F4-EAA1F3288062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Preclinical Studies</a:t>
          </a:r>
        </a:p>
        <a:p>
          <a:r>
            <a:rPr lang="en-US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In-vivo</a:t>
          </a:r>
        </a:p>
      </dgm:t>
    </dgm:pt>
    <dgm:pt modelId="{A620F543-4B9D-442B-B8F5-8CCE5B5B8F37}" type="parTrans" cxnId="{6C150E8A-7723-427A-8B5E-5BFF3B974517}">
      <dgm:prSet/>
      <dgm:spPr/>
      <dgm:t>
        <a:bodyPr/>
        <a:lstStyle/>
        <a:p>
          <a:endParaRPr lang="en-US"/>
        </a:p>
      </dgm:t>
    </dgm:pt>
    <dgm:pt modelId="{03EFE9F3-71F6-42D5-BC86-79B4A0E4C43C}" type="sibTrans" cxnId="{6C150E8A-7723-427A-8B5E-5BFF3B974517}">
      <dgm:prSet/>
      <dgm:spPr/>
      <dgm:t>
        <a:bodyPr/>
        <a:lstStyle/>
        <a:p>
          <a:endParaRPr lang="en-US"/>
        </a:p>
      </dgm:t>
    </dgm:pt>
    <dgm:pt modelId="{62A6505C-65D1-4DFD-8A67-57DD0D3CC110}">
      <dgm:prSet/>
      <dgm:spPr>
        <a:solidFill>
          <a:srgbClr val="36CA48"/>
        </a:solidFill>
      </dgm:spPr>
      <dgm:t>
        <a:bodyPr/>
        <a:lstStyle/>
        <a:p>
          <a:r>
            <a:rPr lang="en-US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Clinical Studies</a:t>
          </a:r>
        </a:p>
      </dgm:t>
    </dgm:pt>
    <dgm:pt modelId="{3F8D3927-BBBD-42E5-9A39-94247D28E777}" type="parTrans" cxnId="{70900BCF-F6F4-4B85-9D65-497219411057}">
      <dgm:prSet/>
      <dgm:spPr/>
      <dgm:t>
        <a:bodyPr/>
        <a:lstStyle/>
        <a:p>
          <a:endParaRPr lang="en-US"/>
        </a:p>
      </dgm:t>
    </dgm:pt>
    <dgm:pt modelId="{0AA72C8E-294A-4A19-B180-2C564D0BEA53}" type="sibTrans" cxnId="{70900BCF-F6F4-4B85-9D65-497219411057}">
      <dgm:prSet/>
      <dgm:spPr/>
      <dgm:t>
        <a:bodyPr/>
        <a:lstStyle/>
        <a:p>
          <a:endParaRPr lang="en-US"/>
        </a:p>
      </dgm:t>
    </dgm:pt>
    <dgm:pt modelId="{F79ECFFB-D0BF-4557-84C6-0E738C1DA9B0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DOTATATE, DOTA-PSMA, FAPI, Hyaluronic Acid</a:t>
          </a:r>
          <a:endParaRPr lang="en-US" sz="2000" dirty="0">
            <a:solidFill>
              <a:schemeClr val="accent2">
                <a:lumMod val="50000"/>
              </a:schemeClr>
            </a:solidFill>
          </a:endParaRPr>
        </a:p>
      </dgm:t>
    </dgm:pt>
    <dgm:pt modelId="{B384E0FD-0376-4F39-8919-49AF76FD86FA}" type="parTrans" cxnId="{05DCD88C-DD08-4DDA-B4CB-BC7260B15358}">
      <dgm:prSet/>
      <dgm:spPr/>
      <dgm:t>
        <a:bodyPr/>
        <a:lstStyle/>
        <a:p>
          <a:endParaRPr lang="en-US"/>
        </a:p>
      </dgm:t>
    </dgm:pt>
    <dgm:pt modelId="{F3EC15D1-7695-4369-8DE9-CA3F4459AB5F}" type="sibTrans" cxnId="{05DCD88C-DD08-4DDA-B4CB-BC7260B15358}">
      <dgm:prSet/>
      <dgm:spPr/>
      <dgm:t>
        <a:bodyPr/>
        <a:lstStyle/>
        <a:p>
          <a:endParaRPr lang="en-US"/>
        </a:p>
      </dgm:t>
    </dgm:pt>
    <dgm:pt modelId="{321BF199-E247-40CD-80F4-9B47767B0EF4}">
      <dgm:prSet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n-U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7827A-31CC-45B1-9CA5-672FFEE42E60}" type="parTrans" cxnId="{2270D053-919C-4140-A63C-8923FB61D89C}">
      <dgm:prSet/>
      <dgm:spPr/>
      <dgm:t>
        <a:bodyPr/>
        <a:lstStyle/>
        <a:p>
          <a:endParaRPr lang="en-US"/>
        </a:p>
      </dgm:t>
    </dgm:pt>
    <dgm:pt modelId="{7923D3B5-09DB-42C3-8AA8-B03308A131A2}" type="sibTrans" cxnId="{2270D053-919C-4140-A63C-8923FB61D89C}">
      <dgm:prSet/>
      <dgm:spPr/>
      <dgm:t>
        <a:bodyPr/>
        <a:lstStyle/>
        <a:p>
          <a:endParaRPr lang="en-US"/>
        </a:p>
      </dgm:t>
    </dgm:pt>
    <dgm:pt modelId="{27691E52-2507-4CB9-BC1A-DBA346807278}">
      <dgm:prSet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PAEC Nuclear Medicine Hospitals</a:t>
          </a:r>
          <a:endParaRPr lang="en-US" sz="2000" b="1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42F7B5-DEF9-45B0-A779-262030420AE5}" type="sibTrans" cxnId="{2EE131E1-00DF-43BC-82CA-AF3BB8D3012C}">
      <dgm:prSet/>
      <dgm:spPr/>
      <dgm:t>
        <a:bodyPr/>
        <a:lstStyle/>
        <a:p>
          <a:endParaRPr lang="en-US"/>
        </a:p>
      </dgm:t>
    </dgm:pt>
    <dgm:pt modelId="{FAF42EE8-AD24-4543-AF07-9CAB43B04DFD}" type="parTrans" cxnId="{2EE131E1-00DF-43BC-82CA-AF3BB8D3012C}">
      <dgm:prSet/>
      <dgm:spPr/>
      <dgm:t>
        <a:bodyPr/>
        <a:lstStyle/>
        <a:p>
          <a:endParaRPr lang="en-US"/>
        </a:p>
      </dgm:t>
    </dgm:pt>
    <dgm:pt modelId="{C7E66091-9BC4-4157-BBA9-9F3F8C86E030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n-US" sz="2000" dirty="0"/>
        </a:p>
      </dgm:t>
    </dgm:pt>
    <dgm:pt modelId="{9DBC956C-DB40-43D0-9D7E-4BBDE2250A80}" type="parTrans" cxnId="{327BA22E-522B-45BA-A89F-839567BEA905}">
      <dgm:prSet/>
      <dgm:spPr/>
      <dgm:t>
        <a:bodyPr/>
        <a:lstStyle/>
        <a:p>
          <a:endParaRPr lang="en-US"/>
        </a:p>
      </dgm:t>
    </dgm:pt>
    <dgm:pt modelId="{9B3ABCDD-97BC-4D17-8C6E-2DB6119662DF}" type="sibTrans" cxnId="{327BA22E-522B-45BA-A89F-839567BEA905}">
      <dgm:prSet/>
      <dgm:spPr/>
      <dgm:t>
        <a:bodyPr/>
        <a:lstStyle/>
        <a:p>
          <a:endParaRPr lang="en-US"/>
        </a:p>
      </dgm:t>
    </dgm:pt>
    <dgm:pt modelId="{EBC16B1B-AF6E-46CF-A75E-9296A6676D15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endParaRPr lang="en-US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3219A431-2127-425A-90AD-DD70AE060C77}" type="parTrans" cxnId="{D2192845-BDD1-4DC1-B200-2D9D82D54D27}">
      <dgm:prSet/>
      <dgm:spPr/>
      <dgm:t>
        <a:bodyPr/>
        <a:lstStyle/>
        <a:p>
          <a:endParaRPr lang="en-US"/>
        </a:p>
      </dgm:t>
    </dgm:pt>
    <dgm:pt modelId="{3EB3E8E8-0D50-4434-8CBB-C29D84DDACE0}" type="sibTrans" cxnId="{D2192845-BDD1-4DC1-B200-2D9D82D54D27}">
      <dgm:prSet/>
      <dgm:spPr/>
      <dgm:t>
        <a:bodyPr/>
        <a:lstStyle/>
        <a:p>
          <a:endParaRPr lang="en-US"/>
        </a:p>
      </dgm:t>
    </dgm:pt>
    <dgm:pt modelId="{2BD8FB8C-71AA-45C3-ACF1-8BF750EF5998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endParaRPr lang="en-US" sz="1800" dirty="0">
            <a:solidFill>
              <a:schemeClr val="accent2">
                <a:lumMod val="50000"/>
              </a:schemeClr>
            </a:solidFill>
          </a:endParaRPr>
        </a:p>
      </dgm:t>
    </dgm:pt>
    <dgm:pt modelId="{0E6F11C0-80BB-4294-B7F5-95FA452EA3A6}" type="parTrans" cxnId="{B4DA202B-6EFF-40CA-97DE-4CB2906A1ADC}">
      <dgm:prSet/>
      <dgm:spPr/>
      <dgm:t>
        <a:bodyPr/>
        <a:lstStyle/>
        <a:p>
          <a:endParaRPr lang="en-US"/>
        </a:p>
      </dgm:t>
    </dgm:pt>
    <dgm:pt modelId="{B9EE8DBF-96FA-4AA4-BE85-2B72CC1630EB}" type="sibTrans" cxnId="{B4DA202B-6EFF-40CA-97DE-4CB2906A1ADC}">
      <dgm:prSet/>
      <dgm:spPr/>
      <dgm:t>
        <a:bodyPr/>
        <a:lstStyle/>
        <a:p>
          <a:endParaRPr lang="en-US"/>
        </a:p>
      </dgm:t>
    </dgm:pt>
    <dgm:pt modelId="{EFF63CE8-F681-44ED-AD95-3F65CB6911D5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Cytotoxicity</a:t>
          </a:r>
          <a:endParaRPr lang="en-US" sz="1800" dirty="0">
            <a:solidFill>
              <a:schemeClr val="accent2">
                <a:lumMod val="50000"/>
              </a:schemeClr>
            </a:solidFill>
          </a:endParaRPr>
        </a:p>
      </dgm:t>
    </dgm:pt>
    <dgm:pt modelId="{5DD27E39-4421-4D49-A369-65A29C5F0839}" type="parTrans" cxnId="{24DDBA10-B3A4-483C-8278-B870662099DB}">
      <dgm:prSet/>
      <dgm:spPr/>
      <dgm:t>
        <a:bodyPr/>
        <a:lstStyle/>
        <a:p>
          <a:endParaRPr lang="en-US"/>
        </a:p>
      </dgm:t>
    </dgm:pt>
    <dgm:pt modelId="{E3CB9A52-B320-4971-AA83-860D28A2C60A}" type="sibTrans" cxnId="{24DDBA10-B3A4-483C-8278-B870662099DB}">
      <dgm:prSet/>
      <dgm:spPr/>
      <dgm:t>
        <a:bodyPr/>
        <a:lstStyle/>
        <a:p>
          <a:endParaRPr lang="en-US"/>
        </a:p>
      </dgm:t>
    </dgm:pt>
    <dgm:pt modelId="{9EBDEF2A-2068-4F12-B363-B76FABC7EC22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US" sz="1800" b="1" dirty="0" err="1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Biodistribution</a:t>
          </a:r>
          <a:endParaRPr lang="en-US" sz="1800" dirty="0">
            <a:solidFill>
              <a:schemeClr val="accent2">
                <a:lumMod val="50000"/>
              </a:schemeClr>
            </a:solidFill>
          </a:endParaRPr>
        </a:p>
      </dgm:t>
    </dgm:pt>
    <dgm:pt modelId="{EC6EC296-4A0C-4D6C-8BA1-7546C4AC2902}" type="parTrans" cxnId="{A3F8D979-B2C6-4E8B-BECA-34FDDCC794F6}">
      <dgm:prSet/>
      <dgm:spPr/>
      <dgm:t>
        <a:bodyPr/>
        <a:lstStyle/>
        <a:p>
          <a:endParaRPr lang="en-US"/>
        </a:p>
      </dgm:t>
    </dgm:pt>
    <dgm:pt modelId="{3064D7F1-D337-42C8-B2D9-9583BB71794F}" type="sibTrans" cxnId="{A3F8D979-B2C6-4E8B-BECA-34FDDCC794F6}">
      <dgm:prSet/>
      <dgm:spPr/>
      <dgm:t>
        <a:bodyPr/>
        <a:lstStyle/>
        <a:p>
          <a:endParaRPr lang="en-US"/>
        </a:p>
      </dgm:t>
    </dgm:pt>
    <dgm:pt modelId="{2368ABD3-EFFB-49AE-8D01-A69D3EF29229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accent2">
                  <a:lumMod val="50000"/>
                </a:schemeClr>
              </a:solidFill>
            </a:rPr>
            <a:t>Dose Estimations</a:t>
          </a:r>
          <a:endParaRPr lang="en-US" sz="1800" b="1" dirty="0">
            <a:solidFill>
              <a:schemeClr val="accent2">
                <a:lumMod val="50000"/>
              </a:schemeClr>
            </a:solidFill>
          </a:endParaRPr>
        </a:p>
      </dgm:t>
    </dgm:pt>
    <dgm:pt modelId="{D2470B46-588E-4E42-9623-2E1B6F5DA9EB}" type="parTrans" cxnId="{DF58D8D0-ED80-41C9-B0B4-07572B37A164}">
      <dgm:prSet/>
      <dgm:spPr/>
      <dgm:t>
        <a:bodyPr/>
        <a:lstStyle/>
        <a:p>
          <a:endParaRPr lang="en-US"/>
        </a:p>
      </dgm:t>
    </dgm:pt>
    <dgm:pt modelId="{D3263E1D-F53C-4EFA-BD00-C86D83A1E6D8}" type="sibTrans" cxnId="{DF58D8D0-ED80-41C9-B0B4-07572B37A164}">
      <dgm:prSet/>
      <dgm:spPr/>
      <dgm:t>
        <a:bodyPr/>
        <a:lstStyle/>
        <a:p>
          <a:endParaRPr lang="en-US"/>
        </a:p>
      </dgm:t>
    </dgm:pt>
    <dgm:pt modelId="{86DA1B36-FBE7-4120-AF20-1B714551AACD}" type="pres">
      <dgm:prSet presAssocID="{6008D7F9-2808-4CBF-A513-FB22898DCD6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D4CC64E-0FB9-467F-B614-B6D63AB97F8B}" type="pres">
      <dgm:prSet presAssocID="{9E89AE1E-F9CE-4EAD-BD9D-F2A30EBE3AC9}" presName="linNode" presStyleCnt="0"/>
      <dgm:spPr/>
    </dgm:pt>
    <dgm:pt modelId="{9537E963-DA25-4F9C-8817-E5E9867D3B54}" type="pres">
      <dgm:prSet presAssocID="{9E89AE1E-F9CE-4EAD-BD9D-F2A30EBE3AC9}" presName="parentShp" presStyleLbl="node1" presStyleIdx="0" presStyleCnt="4" custScaleX="80839" custScaleY="84171" custLinFactNeighborX="-1175" custLinFactNeighborY="2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3E5A01-DEA3-439D-9A3E-EE1D10575B94}" type="pres">
      <dgm:prSet presAssocID="{9E89AE1E-F9CE-4EAD-BD9D-F2A30EBE3AC9}" presName="childShp" presStyleLbl="bgAccFollowNode1" presStyleIdx="0" presStyleCnt="4" custScaleX="105721" custScaleY="94173" custLinFactNeighborX="418" custLinFactNeighborY="4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17A5E-54BD-499E-9239-37356A40F596}" type="pres">
      <dgm:prSet presAssocID="{A0FCE8F7-FA76-4697-A774-FC0D6E0AC20C}" presName="spacing" presStyleCnt="0"/>
      <dgm:spPr/>
    </dgm:pt>
    <dgm:pt modelId="{83341960-F6D0-4DDD-A04C-43F16850330E}" type="pres">
      <dgm:prSet presAssocID="{01A82E48-7E3D-4EC7-B65F-5D190D5C5DF2}" presName="linNode" presStyleCnt="0"/>
      <dgm:spPr/>
    </dgm:pt>
    <dgm:pt modelId="{027F75C1-8512-4F7C-812A-AAA7904AEEF0}" type="pres">
      <dgm:prSet presAssocID="{01A82E48-7E3D-4EC7-B65F-5D190D5C5DF2}" presName="parentShp" presStyleLbl="node1" presStyleIdx="1" presStyleCnt="4" custScaleX="80839" custScaleY="84257" custLinFactNeighborX="-437" custLinFactNeighborY="-3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1B78B-7C4E-4BFD-89CF-EAA898597E4F}" type="pres">
      <dgm:prSet presAssocID="{01A82E48-7E3D-4EC7-B65F-5D190D5C5DF2}" presName="childShp" presStyleLbl="bgAccFollowNode1" presStyleIdx="1" presStyleCnt="4" custScaleX="105256" custLinFactNeighborX="2623" custLinFactNeighborY="-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50F4F9-5C52-48ED-AE2E-5814FA808900}" type="pres">
      <dgm:prSet presAssocID="{8B0293CC-9E07-491F-9343-1A66079A2ABD}" presName="spacing" presStyleCnt="0"/>
      <dgm:spPr/>
    </dgm:pt>
    <dgm:pt modelId="{4517170B-452A-4C6F-AFD8-C8E232F7AC2B}" type="pres">
      <dgm:prSet presAssocID="{140AE64B-0F41-402E-A9F4-EAA1F3288062}" presName="linNode" presStyleCnt="0"/>
      <dgm:spPr/>
    </dgm:pt>
    <dgm:pt modelId="{B3562FDE-1ED5-4F81-A544-A052C95EB1BF}" type="pres">
      <dgm:prSet presAssocID="{140AE64B-0F41-402E-A9F4-EAA1F3288062}" presName="parentShp" presStyleLbl="node1" presStyleIdx="2" presStyleCnt="4" custScaleX="80839" custScaleY="84257" custLinFactNeighborX="-1" custLinFactNeighborY="-29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CCC5D-1288-4C52-91EE-7BE16CA831D0}" type="pres">
      <dgm:prSet presAssocID="{140AE64B-0F41-402E-A9F4-EAA1F3288062}" presName="childShp" presStyleLbl="bgAccFollowNode1" presStyleIdx="2" presStyleCnt="4" custScaleX="107005" custScaleY="85894" custLinFactNeighborX="13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2FDA2-F20D-476B-9071-6A0892D18130}" type="pres">
      <dgm:prSet presAssocID="{03EFE9F3-71F6-42D5-BC86-79B4A0E4C43C}" presName="spacing" presStyleCnt="0"/>
      <dgm:spPr/>
    </dgm:pt>
    <dgm:pt modelId="{ACBA49A8-4A9D-4B47-B409-6FE5B68BFFCB}" type="pres">
      <dgm:prSet presAssocID="{62A6505C-65D1-4DFD-8A67-57DD0D3CC110}" presName="linNode" presStyleCnt="0"/>
      <dgm:spPr/>
    </dgm:pt>
    <dgm:pt modelId="{E2F8DDED-5FA0-4E4C-9D9B-0E66A899FB08}" type="pres">
      <dgm:prSet presAssocID="{62A6505C-65D1-4DFD-8A67-57DD0D3CC110}" presName="parentShp" presStyleLbl="node1" presStyleIdx="3" presStyleCnt="4" custScaleX="73254" custScaleY="84257" custLinFactNeighborX="1098" custLinFactNeighborY="-9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EA09C-351D-4E5C-ACC2-336688D41B15}" type="pres">
      <dgm:prSet presAssocID="{62A6505C-65D1-4DFD-8A67-57DD0D3CC110}" presName="childShp" presStyleLbl="bgAccFollowNode1" presStyleIdx="3" presStyleCnt="4" custScaleX="113605" custLinFactNeighborX="5464" custLinFactNeighborY="-131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A1B7E0-F026-4CF5-B4B8-EC4652373CF9}" type="presOf" srcId="{C7E66091-9BC4-4157-BBA9-9F3F8C86E030}" destId="{013E5A01-DEA3-439D-9A3E-EE1D10575B94}" srcOrd="0" destOrd="0" presId="urn:microsoft.com/office/officeart/2005/8/layout/vList6"/>
    <dgm:cxn modelId="{41DA7028-8BFD-4178-8C2E-032C87DB19F3}" srcId="{01A82E48-7E3D-4EC7-B65F-5D190D5C5DF2}" destId="{EC3D1E73-39BA-4F47-82AB-71AF5272CD0C}" srcOrd="1" destOrd="0" parTransId="{52DA4038-5956-446F-9F52-CB4BCE4E3703}" sibTransId="{C235461E-A711-43DF-B3B5-04557AD8EC69}"/>
    <dgm:cxn modelId="{A3F8D979-B2C6-4E8B-BECA-34FDDCC794F6}" srcId="{140AE64B-0F41-402E-A9F4-EAA1F3288062}" destId="{9EBDEF2A-2068-4F12-B363-B76FABC7EC22}" srcOrd="0" destOrd="0" parTransId="{EC6EC296-4A0C-4D6C-8BA1-7546C4AC2902}" sibTransId="{3064D7F1-D337-42C8-B2D9-9583BB71794F}"/>
    <dgm:cxn modelId="{05DCD88C-DD08-4DDA-B4CB-BC7260B15358}" srcId="{9E89AE1E-F9CE-4EAD-BD9D-F2A30EBE3AC9}" destId="{F79ECFFB-D0BF-4557-84C6-0E738C1DA9B0}" srcOrd="1" destOrd="0" parTransId="{B384E0FD-0376-4F39-8919-49AF76FD86FA}" sibTransId="{F3EC15D1-7695-4369-8DE9-CA3F4459AB5F}"/>
    <dgm:cxn modelId="{F9034729-9038-4E8B-B25A-22E351589C13}" type="presOf" srcId="{EBC16B1B-AF6E-46CF-A75E-9296A6676D15}" destId="{AEA1B78B-7C4E-4BFD-89CF-EAA898597E4F}" srcOrd="0" destOrd="0" presId="urn:microsoft.com/office/officeart/2005/8/layout/vList6"/>
    <dgm:cxn modelId="{E10E78FE-1E30-4BE3-B34A-51BD4F732CB5}" type="presOf" srcId="{2BD8FB8C-71AA-45C3-ACF1-8BF750EF5998}" destId="{655CCC5D-1288-4C52-91EE-7BE16CA831D0}" srcOrd="0" destOrd="3" presId="urn:microsoft.com/office/officeart/2005/8/layout/vList6"/>
    <dgm:cxn modelId="{DF58D8D0-ED80-41C9-B0B4-07572B37A164}" srcId="{140AE64B-0F41-402E-A9F4-EAA1F3288062}" destId="{2368ABD3-EFFB-49AE-8D01-A69D3EF29229}" srcOrd="2" destOrd="0" parTransId="{D2470B46-588E-4E42-9623-2E1B6F5DA9EB}" sibTransId="{D3263E1D-F53C-4EFA-BD00-C86D83A1E6D8}"/>
    <dgm:cxn modelId="{1B6EC37A-8CD9-4EFC-B0FE-56DBBF754688}" type="presOf" srcId="{9E89AE1E-F9CE-4EAD-BD9D-F2A30EBE3AC9}" destId="{9537E963-DA25-4F9C-8817-E5E9867D3B54}" srcOrd="0" destOrd="0" presId="urn:microsoft.com/office/officeart/2005/8/layout/vList6"/>
    <dgm:cxn modelId="{E8A7095C-D2FB-4056-921E-AA0BEFC5B40A}" type="presOf" srcId="{EC3D1E73-39BA-4F47-82AB-71AF5272CD0C}" destId="{AEA1B78B-7C4E-4BFD-89CF-EAA898597E4F}" srcOrd="0" destOrd="1" presId="urn:microsoft.com/office/officeart/2005/8/layout/vList6"/>
    <dgm:cxn modelId="{AF134902-5454-48AA-91D9-4DF97C9BF231}" type="presOf" srcId="{EFF63CE8-F681-44ED-AD95-3F65CB6911D5}" destId="{655CCC5D-1288-4C52-91EE-7BE16CA831D0}" srcOrd="0" destOrd="1" presId="urn:microsoft.com/office/officeart/2005/8/layout/vList6"/>
    <dgm:cxn modelId="{70900BCF-F6F4-4B85-9D65-497219411057}" srcId="{6008D7F9-2808-4CBF-A513-FB22898DCD69}" destId="{62A6505C-65D1-4DFD-8A67-57DD0D3CC110}" srcOrd="3" destOrd="0" parTransId="{3F8D3927-BBBD-42E5-9A39-94247D28E777}" sibTransId="{0AA72C8E-294A-4A19-B180-2C564D0BEA53}"/>
    <dgm:cxn modelId="{24DDBA10-B3A4-483C-8278-B870662099DB}" srcId="{140AE64B-0F41-402E-A9F4-EAA1F3288062}" destId="{EFF63CE8-F681-44ED-AD95-3F65CB6911D5}" srcOrd="1" destOrd="0" parTransId="{5DD27E39-4421-4D49-A369-65A29C5F0839}" sibTransId="{E3CB9A52-B320-4971-AA83-860D28A2C60A}"/>
    <dgm:cxn modelId="{D2192845-BDD1-4DC1-B200-2D9D82D54D27}" srcId="{01A82E48-7E3D-4EC7-B65F-5D190D5C5DF2}" destId="{EBC16B1B-AF6E-46CF-A75E-9296A6676D15}" srcOrd="0" destOrd="0" parTransId="{3219A431-2127-425A-90AD-DD70AE060C77}" sibTransId="{3EB3E8E8-0D50-4434-8CBB-C29D84DDACE0}"/>
    <dgm:cxn modelId="{B4DA202B-6EFF-40CA-97DE-4CB2906A1ADC}" srcId="{140AE64B-0F41-402E-A9F4-EAA1F3288062}" destId="{2BD8FB8C-71AA-45C3-ACF1-8BF750EF5998}" srcOrd="3" destOrd="0" parTransId="{0E6F11C0-80BB-4294-B7F5-95FA452EA3A6}" sibTransId="{B9EE8DBF-96FA-4AA4-BE85-2B72CC1630EB}"/>
    <dgm:cxn modelId="{19DF100C-199A-4A40-AD44-AA322783EE49}" type="presOf" srcId="{8C02A7CF-7FB5-403A-83AE-812EAF70EACE}" destId="{013E5A01-DEA3-439D-9A3E-EE1D10575B94}" srcOrd="0" destOrd="2" presId="urn:microsoft.com/office/officeart/2005/8/layout/vList6"/>
    <dgm:cxn modelId="{123825A0-E6B8-4631-AD07-CEA60337F277}" srcId="{9E89AE1E-F9CE-4EAD-BD9D-F2A30EBE3AC9}" destId="{8C02A7CF-7FB5-403A-83AE-812EAF70EACE}" srcOrd="2" destOrd="0" parTransId="{D897676B-056E-4AE4-AA27-0BEBFCCFEC53}" sibTransId="{DEB19C4F-2C16-4A71-89EB-A19F0F8BD305}"/>
    <dgm:cxn modelId="{2EE131E1-00DF-43BC-82CA-AF3BB8D3012C}" srcId="{62A6505C-65D1-4DFD-8A67-57DD0D3CC110}" destId="{27691E52-2507-4CB9-BC1A-DBA346807278}" srcOrd="1" destOrd="0" parTransId="{FAF42EE8-AD24-4543-AF07-9CAB43B04DFD}" sibTransId="{2142F7B5-DEF9-45B0-A779-262030420AE5}"/>
    <dgm:cxn modelId="{40A64004-1FFD-4D8C-9916-B6D9758E265C}" type="presOf" srcId="{F79ECFFB-D0BF-4557-84C6-0E738C1DA9B0}" destId="{013E5A01-DEA3-439D-9A3E-EE1D10575B94}" srcOrd="0" destOrd="1" presId="urn:microsoft.com/office/officeart/2005/8/layout/vList6"/>
    <dgm:cxn modelId="{327BA22E-522B-45BA-A89F-839567BEA905}" srcId="{9E89AE1E-F9CE-4EAD-BD9D-F2A30EBE3AC9}" destId="{C7E66091-9BC4-4157-BBA9-9F3F8C86E030}" srcOrd="0" destOrd="0" parTransId="{9DBC956C-DB40-43D0-9D7E-4BBDE2250A80}" sibTransId="{9B3ABCDD-97BC-4D17-8C6E-2DB6119662DF}"/>
    <dgm:cxn modelId="{A299F797-2608-46D2-9416-B3B80096A224}" srcId="{6008D7F9-2808-4CBF-A513-FB22898DCD69}" destId="{01A82E48-7E3D-4EC7-B65F-5D190D5C5DF2}" srcOrd="1" destOrd="0" parTransId="{0D6FB264-D6E2-42D8-B1BC-D7ED16826F70}" sibTransId="{8B0293CC-9E07-491F-9343-1A66079A2ABD}"/>
    <dgm:cxn modelId="{FCBADD6A-5391-416D-BA45-1E87367F6096}" type="presOf" srcId="{01A82E48-7E3D-4EC7-B65F-5D190D5C5DF2}" destId="{027F75C1-8512-4F7C-812A-AAA7904AEEF0}" srcOrd="0" destOrd="0" presId="urn:microsoft.com/office/officeart/2005/8/layout/vList6"/>
    <dgm:cxn modelId="{4B7CBDEF-D8E0-454E-AC62-A751C321FAF2}" type="presOf" srcId="{6008D7F9-2808-4CBF-A513-FB22898DCD69}" destId="{86DA1B36-FBE7-4120-AF20-1B714551AACD}" srcOrd="0" destOrd="0" presId="urn:microsoft.com/office/officeart/2005/8/layout/vList6"/>
    <dgm:cxn modelId="{2284C741-31A5-4AAC-9AA1-7430BA0812EB}" srcId="{6008D7F9-2808-4CBF-A513-FB22898DCD69}" destId="{9E89AE1E-F9CE-4EAD-BD9D-F2A30EBE3AC9}" srcOrd="0" destOrd="0" parTransId="{8D90A6AA-65E3-4A2A-9759-CDD9F760BFD0}" sibTransId="{A0FCE8F7-FA76-4697-A774-FC0D6E0AC20C}"/>
    <dgm:cxn modelId="{F6D33577-FCB7-40D7-BF64-D25265A866AB}" type="presOf" srcId="{9EBDEF2A-2068-4F12-B363-B76FABC7EC22}" destId="{655CCC5D-1288-4C52-91EE-7BE16CA831D0}" srcOrd="0" destOrd="0" presId="urn:microsoft.com/office/officeart/2005/8/layout/vList6"/>
    <dgm:cxn modelId="{15045CAB-1DDE-4B50-8300-EF55A3545E4C}" type="presOf" srcId="{62A6505C-65D1-4DFD-8A67-57DD0D3CC110}" destId="{E2F8DDED-5FA0-4E4C-9D9B-0E66A899FB08}" srcOrd="0" destOrd="0" presId="urn:microsoft.com/office/officeart/2005/8/layout/vList6"/>
    <dgm:cxn modelId="{AAF14AE5-5743-48E7-8E77-753C19E04774}" type="presOf" srcId="{27691E52-2507-4CB9-BC1A-DBA346807278}" destId="{229EA09C-351D-4E5C-ACC2-336688D41B15}" srcOrd="0" destOrd="1" presId="urn:microsoft.com/office/officeart/2005/8/layout/vList6"/>
    <dgm:cxn modelId="{2270D053-919C-4140-A63C-8923FB61D89C}" srcId="{62A6505C-65D1-4DFD-8A67-57DD0D3CC110}" destId="{321BF199-E247-40CD-80F4-9B47767B0EF4}" srcOrd="0" destOrd="0" parTransId="{72B7827A-31CC-45B1-9CA5-672FFEE42E60}" sibTransId="{7923D3B5-09DB-42C3-8AA8-B03308A131A2}"/>
    <dgm:cxn modelId="{FEB6B045-8C76-4EDC-A278-5762532D58FC}" type="presOf" srcId="{140AE64B-0F41-402E-A9F4-EAA1F3288062}" destId="{B3562FDE-1ED5-4F81-A544-A052C95EB1BF}" srcOrd="0" destOrd="0" presId="urn:microsoft.com/office/officeart/2005/8/layout/vList6"/>
    <dgm:cxn modelId="{0CB3B4DB-23E6-403B-860D-35E0F17E32B8}" type="presOf" srcId="{321BF199-E247-40CD-80F4-9B47767B0EF4}" destId="{229EA09C-351D-4E5C-ACC2-336688D41B15}" srcOrd="0" destOrd="0" presId="urn:microsoft.com/office/officeart/2005/8/layout/vList6"/>
    <dgm:cxn modelId="{6C150E8A-7723-427A-8B5E-5BFF3B974517}" srcId="{6008D7F9-2808-4CBF-A513-FB22898DCD69}" destId="{140AE64B-0F41-402E-A9F4-EAA1F3288062}" srcOrd="2" destOrd="0" parTransId="{A620F543-4B9D-442B-B8F5-8CCE5B5B8F37}" sibTransId="{03EFE9F3-71F6-42D5-BC86-79B4A0E4C43C}"/>
    <dgm:cxn modelId="{03F95CC9-F879-4BA1-97F6-EED22079D662}" type="presOf" srcId="{2368ABD3-EFFB-49AE-8D01-A69D3EF29229}" destId="{655CCC5D-1288-4C52-91EE-7BE16CA831D0}" srcOrd="0" destOrd="2" presId="urn:microsoft.com/office/officeart/2005/8/layout/vList6"/>
    <dgm:cxn modelId="{6FAA6233-E22C-4364-A06F-554DCAA6D1A8}" type="presParOf" srcId="{86DA1B36-FBE7-4120-AF20-1B714551AACD}" destId="{0D4CC64E-0FB9-467F-B614-B6D63AB97F8B}" srcOrd="0" destOrd="0" presId="urn:microsoft.com/office/officeart/2005/8/layout/vList6"/>
    <dgm:cxn modelId="{5B1D7C6F-5392-4709-875E-AA38E95ABDDD}" type="presParOf" srcId="{0D4CC64E-0FB9-467F-B614-B6D63AB97F8B}" destId="{9537E963-DA25-4F9C-8817-E5E9867D3B54}" srcOrd="0" destOrd="0" presId="urn:microsoft.com/office/officeart/2005/8/layout/vList6"/>
    <dgm:cxn modelId="{203FDD90-5495-485E-855F-3BBAF3F12386}" type="presParOf" srcId="{0D4CC64E-0FB9-467F-B614-B6D63AB97F8B}" destId="{013E5A01-DEA3-439D-9A3E-EE1D10575B94}" srcOrd="1" destOrd="0" presId="urn:microsoft.com/office/officeart/2005/8/layout/vList6"/>
    <dgm:cxn modelId="{10AFFB70-0032-4883-A022-5153E6B5924A}" type="presParOf" srcId="{86DA1B36-FBE7-4120-AF20-1B714551AACD}" destId="{42717A5E-54BD-499E-9239-37356A40F596}" srcOrd="1" destOrd="0" presId="urn:microsoft.com/office/officeart/2005/8/layout/vList6"/>
    <dgm:cxn modelId="{3F312152-D331-4695-B78E-D58263765195}" type="presParOf" srcId="{86DA1B36-FBE7-4120-AF20-1B714551AACD}" destId="{83341960-F6D0-4DDD-A04C-43F16850330E}" srcOrd="2" destOrd="0" presId="urn:microsoft.com/office/officeart/2005/8/layout/vList6"/>
    <dgm:cxn modelId="{DF3C2E68-241C-428A-A88A-0DC39C7FCE70}" type="presParOf" srcId="{83341960-F6D0-4DDD-A04C-43F16850330E}" destId="{027F75C1-8512-4F7C-812A-AAA7904AEEF0}" srcOrd="0" destOrd="0" presId="urn:microsoft.com/office/officeart/2005/8/layout/vList6"/>
    <dgm:cxn modelId="{8F2E6BE8-E1B2-4245-8EFB-567BFB59D39D}" type="presParOf" srcId="{83341960-F6D0-4DDD-A04C-43F16850330E}" destId="{AEA1B78B-7C4E-4BFD-89CF-EAA898597E4F}" srcOrd="1" destOrd="0" presId="urn:microsoft.com/office/officeart/2005/8/layout/vList6"/>
    <dgm:cxn modelId="{14E34919-BE9A-4F34-A70C-E9A4B2523074}" type="presParOf" srcId="{86DA1B36-FBE7-4120-AF20-1B714551AACD}" destId="{2A50F4F9-5C52-48ED-AE2E-5814FA808900}" srcOrd="3" destOrd="0" presId="urn:microsoft.com/office/officeart/2005/8/layout/vList6"/>
    <dgm:cxn modelId="{71C9382D-EA09-403B-B1CA-8DEDABD2E079}" type="presParOf" srcId="{86DA1B36-FBE7-4120-AF20-1B714551AACD}" destId="{4517170B-452A-4C6F-AFD8-C8E232F7AC2B}" srcOrd="4" destOrd="0" presId="urn:microsoft.com/office/officeart/2005/8/layout/vList6"/>
    <dgm:cxn modelId="{CA168EC4-4AEC-4B11-BE06-E1B566D2C833}" type="presParOf" srcId="{4517170B-452A-4C6F-AFD8-C8E232F7AC2B}" destId="{B3562FDE-1ED5-4F81-A544-A052C95EB1BF}" srcOrd="0" destOrd="0" presId="urn:microsoft.com/office/officeart/2005/8/layout/vList6"/>
    <dgm:cxn modelId="{E61A407A-50B1-4174-B874-4C1BD90D2E12}" type="presParOf" srcId="{4517170B-452A-4C6F-AFD8-C8E232F7AC2B}" destId="{655CCC5D-1288-4C52-91EE-7BE16CA831D0}" srcOrd="1" destOrd="0" presId="urn:microsoft.com/office/officeart/2005/8/layout/vList6"/>
    <dgm:cxn modelId="{D6E50077-771F-4650-B844-0D2B17F15A7F}" type="presParOf" srcId="{86DA1B36-FBE7-4120-AF20-1B714551AACD}" destId="{7CE2FDA2-F20D-476B-9071-6A0892D18130}" srcOrd="5" destOrd="0" presId="urn:microsoft.com/office/officeart/2005/8/layout/vList6"/>
    <dgm:cxn modelId="{D487444A-78D0-4C8D-B91F-A49074D2701F}" type="presParOf" srcId="{86DA1B36-FBE7-4120-AF20-1B714551AACD}" destId="{ACBA49A8-4A9D-4B47-B409-6FE5B68BFFCB}" srcOrd="6" destOrd="0" presId="urn:microsoft.com/office/officeart/2005/8/layout/vList6"/>
    <dgm:cxn modelId="{620AC2CB-01FC-4013-B652-303E68720AD2}" type="presParOf" srcId="{ACBA49A8-4A9D-4B47-B409-6FE5B68BFFCB}" destId="{E2F8DDED-5FA0-4E4C-9D9B-0E66A899FB08}" srcOrd="0" destOrd="0" presId="urn:microsoft.com/office/officeart/2005/8/layout/vList6"/>
    <dgm:cxn modelId="{2188D288-5059-4608-9BB1-194FE61C7C57}" type="presParOf" srcId="{ACBA49A8-4A9D-4B47-B409-6FE5B68BFFCB}" destId="{229EA09C-351D-4E5C-ACC2-336688D41B1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EE21A-E2D2-4780-93BB-F2F5D5E33584}">
      <dsp:nvSpPr>
        <dsp:cNvPr id="0" name=""/>
        <dsp:cNvSpPr/>
      </dsp:nvSpPr>
      <dsp:spPr>
        <a:xfrm>
          <a:off x="4226717" y="2733905"/>
          <a:ext cx="111877" cy="441196"/>
        </a:xfrm>
        <a:custGeom>
          <a:avLst/>
          <a:gdLst/>
          <a:ahLst/>
          <a:cxnLst/>
          <a:rect l="0" t="0" r="0" b="0"/>
          <a:pathLst>
            <a:path>
              <a:moveTo>
                <a:pt x="111877" y="0"/>
              </a:moveTo>
              <a:lnTo>
                <a:pt x="111877" y="241270"/>
              </a:lnTo>
              <a:lnTo>
                <a:pt x="0" y="241270"/>
              </a:lnTo>
              <a:lnTo>
                <a:pt x="0" y="4411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9251D-51EC-46F4-BCA0-EDBF853E0008}">
      <dsp:nvSpPr>
        <dsp:cNvPr id="0" name=""/>
        <dsp:cNvSpPr/>
      </dsp:nvSpPr>
      <dsp:spPr>
        <a:xfrm>
          <a:off x="2864361" y="735842"/>
          <a:ext cx="1474233" cy="627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728"/>
              </a:lnTo>
              <a:lnTo>
                <a:pt x="1474233" y="427728"/>
              </a:lnTo>
              <a:lnTo>
                <a:pt x="1474233" y="627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79E6E-8EAE-44AD-90E1-0D20AA2F3299}">
      <dsp:nvSpPr>
        <dsp:cNvPr id="0" name=""/>
        <dsp:cNvSpPr/>
      </dsp:nvSpPr>
      <dsp:spPr>
        <a:xfrm>
          <a:off x="1252439" y="2733905"/>
          <a:ext cx="137688" cy="343541"/>
        </a:xfrm>
        <a:custGeom>
          <a:avLst/>
          <a:gdLst/>
          <a:ahLst/>
          <a:cxnLst/>
          <a:rect l="0" t="0" r="0" b="0"/>
          <a:pathLst>
            <a:path>
              <a:moveTo>
                <a:pt x="137688" y="0"/>
              </a:moveTo>
              <a:lnTo>
                <a:pt x="137688" y="143615"/>
              </a:lnTo>
              <a:lnTo>
                <a:pt x="0" y="143615"/>
              </a:lnTo>
              <a:lnTo>
                <a:pt x="0" y="343541"/>
              </a:lnTo>
            </a:path>
          </a:pathLst>
        </a:custGeom>
        <a:noFill/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EB2EC-B3CF-4A72-A30E-631186D7CD28}">
      <dsp:nvSpPr>
        <dsp:cNvPr id="0" name=""/>
        <dsp:cNvSpPr/>
      </dsp:nvSpPr>
      <dsp:spPr>
        <a:xfrm>
          <a:off x="1390128" y="735842"/>
          <a:ext cx="1474233" cy="627654"/>
        </a:xfrm>
        <a:custGeom>
          <a:avLst/>
          <a:gdLst/>
          <a:ahLst/>
          <a:cxnLst/>
          <a:rect l="0" t="0" r="0" b="0"/>
          <a:pathLst>
            <a:path>
              <a:moveTo>
                <a:pt x="1474233" y="0"/>
              </a:moveTo>
              <a:lnTo>
                <a:pt x="1474233" y="427728"/>
              </a:lnTo>
              <a:lnTo>
                <a:pt x="0" y="427728"/>
              </a:lnTo>
              <a:lnTo>
                <a:pt x="0" y="627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2154C5-EA8C-4D66-BCCB-9C8484B819CF}">
      <dsp:nvSpPr>
        <dsp:cNvPr id="0" name=""/>
        <dsp:cNvSpPr/>
      </dsp:nvSpPr>
      <dsp:spPr>
        <a:xfrm>
          <a:off x="1785299" y="24791"/>
          <a:ext cx="2158124" cy="711050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78048F-C071-4B77-9FBB-5AD925D0A025}">
      <dsp:nvSpPr>
        <dsp:cNvPr id="0" name=""/>
        <dsp:cNvSpPr/>
      </dsp:nvSpPr>
      <dsp:spPr>
        <a:xfrm>
          <a:off x="2025090" y="252593"/>
          <a:ext cx="2158124" cy="711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Source Received at IPD</a:t>
          </a:r>
          <a:endParaRPr lang="en-US" sz="2000" b="1" kern="1200" dirty="0">
            <a:latin typeface="Arial" pitchFamily="34" charset="0"/>
            <a:cs typeface="Arial" pitchFamily="34" charset="0"/>
          </a:endParaRPr>
        </a:p>
      </dsp:txBody>
      <dsp:txXfrm>
        <a:off x="2025090" y="252593"/>
        <a:ext cx="2158124" cy="711050"/>
      </dsp:txXfrm>
    </dsp:sp>
    <dsp:sp modelId="{A4B86A0C-2265-44EA-8A2D-02FEC326B758}">
      <dsp:nvSpPr>
        <dsp:cNvPr id="0" name=""/>
        <dsp:cNvSpPr/>
      </dsp:nvSpPr>
      <dsp:spPr>
        <a:xfrm>
          <a:off x="311066" y="1363496"/>
          <a:ext cx="2158124" cy="1370408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CC2B2-4BBF-4539-A4E6-09960826C034}">
      <dsp:nvSpPr>
        <dsp:cNvPr id="0" name=""/>
        <dsp:cNvSpPr/>
      </dsp:nvSpPr>
      <dsp:spPr>
        <a:xfrm>
          <a:off x="550857" y="1591298"/>
          <a:ext cx="2158124" cy="1370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Arial" pitchFamily="34" charset="0"/>
              <a:cs typeface="Arial" pitchFamily="34" charset="0"/>
            </a:rPr>
            <a:t>Ra-225 source</a:t>
          </a:r>
          <a:endParaRPr lang="en-US" sz="2400" b="1" kern="1200" dirty="0">
            <a:latin typeface="Arial" pitchFamily="34" charset="0"/>
            <a:cs typeface="Arial" pitchFamily="34" charset="0"/>
          </a:endParaRPr>
        </a:p>
      </dsp:txBody>
      <dsp:txXfrm>
        <a:off x="590995" y="1631436"/>
        <a:ext cx="2077848" cy="1290132"/>
      </dsp:txXfrm>
    </dsp:sp>
    <dsp:sp modelId="{D255C24E-7914-49CD-A333-CA1BC6A0BB47}">
      <dsp:nvSpPr>
        <dsp:cNvPr id="0" name=""/>
        <dsp:cNvSpPr/>
      </dsp:nvSpPr>
      <dsp:spPr>
        <a:xfrm>
          <a:off x="-137381" y="3077446"/>
          <a:ext cx="2779642" cy="1804513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7DBC3-6415-4F39-8086-E8A6007AAA4B}">
      <dsp:nvSpPr>
        <dsp:cNvPr id="0" name=""/>
        <dsp:cNvSpPr/>
      </dsp:nvSpPr>
      <dsp:spPr>
        <a:xfrm>
          <a:off x="102410" y="3305248"/>
          <a:ext cx="2779642" cy="1804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Chemical Separation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GMP Facility </a:t>
          </a: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available</a:t>
          </a:r>
          <a:endParaRPr lang="en-US" sz="2000" b="1" kern="1200" dirty="0" smtClean="0">
            <a:latin typeface="Arial" pitchFamily="34" charset="0"/>
            <a:cs typeface="Arial" pitchFamily="34" charset="0"/>
          </a:endParaRPr>
        </a:p>
      </dsp:txBody>
      <dsp:txXfrm>
        <a:off x="155262" y="3358100"/>
        <a:ext cx="2673938" cy="1698809"/>
      </dsp:txXfrm>
    </dsp:sp>
    <dsp:sp modelId="{FE9268DA-6FE7-4ED4-8ADA-05B3A165D5D8}">
      <dsp:nvSpPr>
        <dsp:cNvPr id="0" name=""/>
        <dsp:cNvSpPr/>
      </dsp:nvSpPr>
      <dsp:spPr>
        <a:xfrm>
          <a:off x="3259532" y="1363496"/>
          <a:ext cx="2158124" cy="137040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7DC5E-6634-4AF6-B40F-8517E8C34230}">
      <dsp:nvSpPr>
        <dsp:cNvPr id="0" name=""/>
        <dsp:cNvSpPr/>
      </dsp:nvSpPr>
      <dsp:spPr>
        <a:xfrm>
          <a:off x="3499323" y="1591298"/>
          <a:ext cx="2158124" cy="1370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Purified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Ac-225 Source</a:t>
          </a:r>
          <a:endParaRPr lang="en-US" sz="2000" b="1" kern="1200" dirty="0">
            <a:latin typeface="Arial" pitchFamily="34" charset="0"/>
            <a:cs typeface="Arial" pitchFamily="34" charset="0"/>
          </a:endParaRPr>
        </a:p>
      </dsp:txBody>
      <dsp:txXfrm>
        <a:off x="3539461" y="1631436"/>
        <a:ext cx="2077848" cy="1290132"/>
      </dsp:txXfrm>
    </dsp:sp>
    <dsp:sp modelId="{D355DFA6-69D9-452D-BC43-5F8E1F5344C0}">
      <dsp:nvSpPr>
        <dsp:cNvPr id="0" name=""/>
        <dsp:cNvSpPr/>
      </dsp:nvSpPr>
      <dsp:spPr>
        <a:xfrm>
          <a:off x="3147655" y="3175102"/>
          <a:ext cx="2158124" cy="137040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70F96-56BD-4747-97D0-BFF4FA1B165D}">
      <dsp:nvSpPr>
        <dsp:cNvPr id="0" name=""/>
        <dsp:cNvSpPr/>
      </dsp:nvSpPr>
      <dsp:spPr>
        <a:xfrm>
          <a:off x="3387446" y="3402904"/>
          <a:ext cx="2158124" cy="1370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Quality Control &amp;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itchFamily="34" charset="0"/>
              <a:cs typeface="Arial" pitchFamily="34" charset="0"/>
            </a:rPr>
            <a:t>use for  radiolabelling </a:t>
          </a:r>
          <a:endParaRPr lang="en-US" sz="2000" b="1" kern="1200" dirty="0">
            <a:latin typeface="Arial" pitchFamily="34" charset="0"/>
            <a:cs typeface="Arial" pitchFamily="34" charset="0"/>
          </a:endParaRPr>
        </a:p>
      </dsp:txBody>
      <dsp:txXfrm>
        <a:off x="3427584" y="3443042"/>
        <a:ext cx="2077848" cy="1290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3E5A01-DEA3-439D-9A3E-EE1D10575B94}">
      <dsp:nvSpPr>
        <dsp:cNvPr id="0" name=""/>
        <dsp:cNvSpPr/>
      </dsp:nvSpPr>
      <dsp:spPr>
        <a:xfrm>
          <a:off x="3553526" y="60357"/>
          <a:ext cx="6511203" cy="128775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DOTATATE, DOTA-PSMA, FAPI, Hyaluronic Acid</a:t>
          </a:r>
          <a:endParaRPr lang="en-US" sz="2000" kern="1200" dirty="0">
            <a:solidFill>
              <a:schemeClr val="accent2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Quality Control </a:t>
          </a:r>
          <a:endParaRPr lang="en-US" sz="2000" b="1" kern="1200" dirty="0" smtClean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3526" y="221327"/>
        <a:ext cx="6028294" cy="965818"/>
      </dsp:txXfrm>
    </dsp:sp>
    <dsp:sp modelId="{9537E963-DA25-4F9C-8817-E5E9867D3B54}">
      <dsp:nvSpPr>
        <dsp:cNvPr id="0" name=""/>
        <dsp:cNvSpPr/>
      </dsp:nvSpPr>
      <dsp:spPr>
        <a:xfrm>
          <a:off x="144825" y="98837"/>
          <a:ext cx="3319171" cy="115098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Radiolabeling of  Ac-225</a:t>
          </a:r>
          <a:endParaRPr lang="en-US" sz="26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01012" y="155024"/>
        <a:ext cx="3206797" cy="1038613"/>
      </dsp:txXfrm>
    </dsp:sp>
    <dsp:sp modelId="{AEA1B78B-7C4E-4BFD-89CF-EAA898597E4F}">
      <dsp:nvSpPr>
        <dsp:cNvPr id="0" name=""/>
        <dsp:cNvSpPr/>
      </dsp:nvSpPr>
      <dsp:spPr>
        <a:xfrm>
          <a:off x="3658380" y="1413397"/>
          <a:ext cx="6482564" cy="1367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6">
              <a:lumMod val="40000"/>
              <a:lumOff val="6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>
            <a:solidFill>
              <a:schemeClr val="accent2">
                <a:lumMod val="50000"/>
              </a:schemeClr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Stability </a:t>
          </a:r>
          <a:r>
            <a:rPr lang="en-US" sz="24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Studies</a:t>
          </a:r>
          <a:endParaRPr lang="en-US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658380" y="1584327"/>
        <a:ext cx="5969774" cy="1025579"/>
      </dsp:txXfrm>
    </dsp:sp>
    <dsp:sp modelId="{027F75C1-8512-4F7C-812A-AAA7904AEEF0}">
      <dsp:nvSpPr>
        <dsp:cNvPr id="0" name=""/>
        <dsp:cNvSpPr/>
      </dsp:nvSpPr>
      <dsp:spPr>
        <a:xfrm>
          <a:off x="204597" y="1529910"/>
          <a:ext cx="3319171" cy="115216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In-vitro Studies</a:t>
          </a:r>
          <a:endParaRPr lang="en-US" sz="26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60841" y="1586154"/>
        <a:ext cx="3206683" cy="1039675"/>
      </dsp:txXfrm>
    </dsp:sp>
    <dsp:sp modelId="{655CCC5D-1288-4C52-91EE-7BE16CA831D0}">
      <dsp:nvSpPr>
        <dsp:cNvPr id="0" name=""/>
        <dsp:cNvSpPr/>
      </dsp:nvSpPr>
      <dsp:spPr>
        <a:xfrm>
          <a:off x="3550651" y="2931105"/>
          <a:ext cx="6590283" cy="1174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6">
              <a:lumMod val="40000"/>
              <a:lumOff val="6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err="1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Biodistribution</a:t>
          </a:r>
          <a:endParaRPr lang="en-US" sz="1800" kern="1200" dirty="0">
            <a:solidFill>
              <a:schemeClr val="accent2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Cytotoxicity</a:t>
          </a:r>
          <a:endParaRPr lang="en-US" sz="1800" kern="1200" dirty="0">
            <a:solidFill>
              <a:schemeClr val="accent2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accent2">
                  <a:lumMod val="50000"/>
                </a:schemeClr>
              </a:solidFill>
            </a:rPr>
            <a:t>Dose Estimations</a:t>
          </a:r>
          <a:endParaRPr lang="en-US" sz="1800" b="1" kern="1200" dirty="0">
            <a:solidFill>
              <a:schemeClr val="accent2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550651" y="3077924"/>
        <a:ext cx="6149828" cy="880911"/>
      </dsp:txXfrm>
    </dsp:sp>
    <dsp:sp modelId="{B3562FDE-1ED5-4F81-A544-A052C95EB1BF}">
      <dsp:nvSpPr>
        <dsp:cNvPr id="0" name=""/>
        <dsp:cNvSpPr/>
      </dsp:nvSpPr>
      <dsp:spPr>
        <a:xfrm>
          <a:off x="177590" y="2902614"/>
          <a:ext cx="3319171" cy="1152163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Preclinical Studies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In-vivo</a:t>
          </a:r>
        </a:p>
      </dsp:txBody>
      <dsp:txXfrm>
        <a:off x="233834" y="2958858"/>
        <a:ext cx="3206683" cy="1039675"/>
      </dsp:txXfrm>
    </dsp:sp>
    <dsp:sp modelId="{229EA09C-351D-4E5C-ACC2-336688D41B15}">
      <dsp:nvSpPr>
        <dsp:cNvPr id="0" name=""/>
        <dsp:cNvSpPr/>
      </dsp:nvSpPr>
      <dsp:spPr>
        <a:xfrm>
          <a:off x="3267991" y="4062250"/>
          <a:ext cx="6996767" cy="1367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PAEC Nuclear Medicine Hospitals</a:t>
          </a:r>
          <a:endParaRPr lang="en-US" sz="2000" b="1" kern="12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7991" y="4233180"/>
        <a:ext cx="6483977" cy="1025579"/>
      </dsp:txXfrm>
    </dsp:sp>
    <dsp:sp modelId="{E2F8DDED-5FA0-4E4C-9D9B-0E66A899FB08}">
      <dsp:nvSpPr>
        <dsp:cNvPr id="0" name=""/>
        <dsp:cNvSpPr/>
      </dsp:nvSpPr>
      <dsp:spPr>
        <a:xfrm>
          <a:off x="197750" y="4219622"/>
          <a:ext cx="3007738" cy="1152163"/>
        </a:xfrm>
        <a:prstGeom prst="roundRect">
          <a:avLst/>
        </a:prstGeom>
        <a:solidFill>
          <a:srgbClr val="36CA4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Clinical Studies</a:t>
          </a:r>
        </a:p>
      </dsp:txBody>
      <dsp:txXfrm>
        <a:off x="253994" y="4275866"/>
        <a:ext cx="2895250" cy="1039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DF6CD892-EBB1-43A7-84BB-642DE366E034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AD73ED5-ED42-4EA1-8598-511614637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0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79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43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92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97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14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78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76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6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00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80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AEs may cause DNA double-strand breaks (DSBs) by a direct effect or through an indirect effect mediated by free radicals due to interaction with water molecules. </a:t>
            </a:r>
          </a:p>
          <a:p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AEs may also cause cell membrane damage leading to cell death. </a:t>
            </a:r>
          </a:p>
          <a:p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There is a localised short-range 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5"/>
              </a:rPr>
              <a:t>“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cross-dose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5"/>
              </a:rPr>
              <a:t>” 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effect of AEs on cancer cells which are directly adjacent to targeted cells, and a longer range 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5"/>
              </a:rPr>
              <a:t>“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bystander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5"/>
              </a:rPr>
              <a:t>” </a:t>
            </a:r>
            <a:r>
              <a:rPr lang="en-GB" sz="1800" b="0" i="0" dirty="0">
                <a:solidFill>
                  <a:srgbClr val="131313"/>
                </a:solidFill>
                <a:effectLst/>
                <a:latin typeface="CIDFont+F4"/>
              </a:rPr>
              <a:t>effect on more distant cells</a:t>
            </a:r>
            <a:r>
              <a:rPr lang="en-GB" dirty="0"/>
              <a:t> </a:t>
            </a:r>
            <a:br>
              <a:rPr lang="en-GB" dirty="0"/>
            </a:br>
            <a:endParaRPr lang="aa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5D090-0708-554C-BFA4-79FC56959A19}" type="slidenum">
              <a:rPr lang="aa-ET" smtClean="0"/>
              <a:t>8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308828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05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73ED5-ED42-4EA1-8598-5116146375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4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02B9-48EA-4494-8B12-C7AFDA176493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3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C543-6092-49EA-99ED-4C38B96DA15F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0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D5B0-2B39-4DDE-B880-8AB73B18B130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4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0463"/>
            <a:ext cx="10515600" cy="50565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직사각형 3"/>
          <p:cNvSpPr/>
          <p:nvPr userDrawn="1"/>
        </p:nvSpPr>
        <p:spPr>
          <a:xfrm>
            <a:off x="0" y="0"/>
            <a:ext cx="12192000" cy="764704"/>
          </a:xfrm>
          <a:prstGeom prst="rect">
            <a:avLst/>
          </a:prstGeom>
          <a:gradFill>
            <a:gsLst>
              <a:gs pos="67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제목 1"/>
          <p:cNvSpPr txBox="1">
            <a:spLocks/>
          </p:cNvSpPr>
          <p:nvPr userDrawn="1"/>
        </p:nvSpPr>
        <p:spPr>
          <a:xfrm>
            <a:off x="0" y="79947"/>
            <a:ext cx="12192000" cy="4830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endParaRPr lang="ko-KR" alt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838200" y="79948"/>
            <a:ext cx="10515600" cy="589754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356349"/>
            <a:ext cx="23905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DPAM, PIEAS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92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D51B-30A7-4E6D-B791-5B25DDEB9F7A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직사각형 3"/>
          <p:cNvSpPr/>
          <p:nvPr userDrawn="1"/>
        </p:nvSpPr>
        <p:spPr>
          <a:xfrm>
            <a:off x="0" y="0"/>
            <a:ext cx="12192000" cy="764704"/>
          </a:xfrm>
          <a:prstGeom prst="rect">
            <a:avLst/>
          </a:prstGeom>
          <a:gradFill>
            <a:gsLst>
              <a:gs pos="67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제목 1"/>
          <p:cNvSpPr txBox="1">
            <a:spLocks/>
          </p:cNvSpPr>
          <p:nvPr userDrawn="1"/>
        </p:nvSpPr>
        <p:spPr>
          <a:xfrm>
            <a:off x="0" y="79947"/>
            <a:ext cx="12192000" cy="4830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630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A3F-09A4-4F41-B0CB-4C6C2E3681DD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6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C110-9306-44D3-99E9-9769A7C6AFE9}" type="datetime1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6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101B2-C846-4D12-8232-D67D25F34F5E}" type="datetime1">
              <a:rPr lang="en-US" smtClean="0"/>
              <a:t>12/11/2024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0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FC8-C44A-4BA5-82B0-330F3CBA6EFA}" type="datetime1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8DCA-FEC8-4EE5-BFC2-DDA2887CB5FD}" type="datetime1">
              <a:rPr lang="en-US" smtClean="0"/>
              <a:t>12/11/2024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7373-6333-4FBD-909B-E1D155D1758B}" type="datetime1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9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F34B-4316-4CEA-8E48-65D6E1301C24}" type="datetime1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1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781E3-E231-4498-BAF9-3B68E66BD5FE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36507-505D-43BB-9D63-31C37418F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2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4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16.png"/><Relationship Id="rId10" Type="http://schemas.microsoft.com/office/2007/relationships/diagramDrawing" Target="../diagrams/drawing1.xml"/><Relationship Id="rId4" Type="http://schemas.openxmlformats.org/officeDocument/2006/relationships/image" Target="../media/image15.png"/><Relationship Id="rId9" Type="http://schemas.openxmlformats.org/officeDocument/2006/relationships/diagramColors" Target="../diagrams/colors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doi.org/10.3390/cancers12082098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CERN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17"/>
          <a:stretch/>
        </p:blipFill>
        <p:spPr bwMode="auto">
          <a:xfrm>
            <a:off x="6321759" y="4615232"/>
            <a:ext cx="986268" cy="92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4" y="1664091"/>
            <a:ext cx="12192000" cy="5193909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0023231" y="7937"/>
            <a:ext cx="2168769" cy="1773971"/>
          </a:xfrm>
          <a:prstGeom prst="ellips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</a:t>
            </a:fld>
            <a:endParaRPr lang="en-US"/>
          </a:p>
        </p:txBody>
      </p:sp>
      <p:sp>
        <p:nvSpPr>
          <p:cNvPr id="12" name="제목 1"/>
          <p:cNvSpPr txBox="1">
            <a:spLocks/>
          </p:cNvSpPr>
          <p:nvPr/>
        </p:nvSpPr>
        <p:spPr bwMode="auto">
          <a:xfrm>
            <a:off x="1" y="7937"/>
            <a:ext cx="12192000" cy="26341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4925" indent="-34925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34925" indent="-34925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2pPr>
            <a:lvl3pPr marL="34925" indent="-34925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3pPr>
            <a:lvl4pPr marL="34925" indent="-34925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4pPr>
            <a:lvl5pPr marL="34925" indent="-34925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5pPr>
            <a:lvl6pPr marL="1176338" indent="-719138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6pPr>
            <a:lvl7pPr marL="1633538" indent="-719138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7pPr>
            <a:lvl8pPr marL="2090738" indent="-719138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8pPr>
            <a:lvl9pPr marL="2547938" indent="-719138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맑은 고딕" pitchFamily="50" charset="-127"/>
                <a:cs typeface="Arial" charset="0"/>
              </a:defRPr>
            </a:lvl9pPr>
          </a:lstStyle>
          <a:p>
            <a:pPr lvl="0">
              <a:defRPr/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Clinical and Pre-clinical Evaluation of </a:t>
            </a:r>
            <a:endParaRPr lang="en-US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en-US" sz="3200" dirty="0" smtClean="0">
                <a:solidFill>
                  <a:srgbClr val="760000"/>
                </a:solidFill>
              </a:rPr>
              <a:t>Ac-225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 Labeled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B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iomolecules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for </a:t>
            </a:r>
            <a:endParaRPr lang="en-US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Targeted Alpha Therapy(TAT) </a:t>
            </a:r>
            <a:endParaRPr kumimoji="0" lang="ko-KR" altLang="en-US" sz="3200" i="0" u="none" strike="noStrike" kern="1200" cap="none" spc="0" normalizeH="0" baseline="0" noProof="0" dirty="0">
              <a:ln>
                <a:solidFill>
                  <a:sysClr val="window" lastClr="FFFFFF"/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맑은 고딕" panose="020B0503020000020004" pitchFamily="34" charset="-127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77567"/>
            <a:ext cx="2122404" cy="2122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768" y="277567"/>
            <a:ext cx="2164844" cy="2164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부제목 2"/>
          <p:cNvSpPr txBox="1">
            <a:spLocks/>
          </p:cNvSpPr>
          <p:nvPr/>
        </p:nvSpPr>
        <p:spPr bwMode="auto">
          <a:xfrm>
            <a:off x="7652084" y="4615233"/>
            <a:ext cx="3773224" cy="1365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latinLnBrk="1" hangingPunct="0">
              <a:lnSpc>
                <a:spcPct val="150000"/>
              </a:lnSpc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latinLnBrk="1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latinLnBrk="1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latinLnBrk="1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latinLnBrk="1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defRPr/>
            </a:pPr>
            <a:r>
              <a:rPr lang="en-US" altLang="ko-KR" sz="2400" b="1" dirty="0" smtClean="0">
                <a:solidFill>
                  <a:srgbClr val="FFFF00"/>
                </a:solidFill>
              </a:rPr>
              <a:t>Shakera </a:t>
            </a:r>
            <a:r>
              <a:rPr lang="en-US" altLang="ko-KR" sz="2400" b="1" dirty="0" err="1" smtClean="0">
                <a:solidFill>
                  <a:srgbClr val="FFFF00"/>
                </a:solidFill>
              </a:rPr>
              <a:t>Khatoon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 Rizvi</a:t>
            </a:r>
            <a:endParaRPr lang="en-US" altLang="ko-KR" sz="2400" b="1" dirty="0">
              <a:solidFill>
                <a:srgbClr val="FFFF00"/>
              </a:solidFill>
            </a:endParaRPr>
          </a:p>
          <a:p>
            <a:pPr lvl="0" algn="l">
              <a:lnSpc>
                <a:spcPct val="100000"/>
              </a:lnSpc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+mn-lt"/>
              </a:rPr>
              <a:t>Research Coordinator</a:t>
            </a:r>
          </a:p>
          <a:p>
            <a:pPr lvl="0" algn="l">
              <a:lnSpc>
                <a:spcPct val="100000"/>
              </a:lnSpc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+mn-lt"/>
              </a:rPr>
              <a:t>IPD, PINSTECH</a:t>
            </a:r>
          </a:p>
        </p:txBody>
      </p:sp>
    </p:spTree>
    <p:extLst>
      <p:ext uri="{BB962C8B-B14F-4D97-AF65-F5344CB8AC3E}">
        <p14:creationId xmlns:p14="http://schemas.microsoft.com/office/powerpoint/2010/main" val="8912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9575" y="846420"/>
            <a:ext cx="5719763" cy="5509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Development of theranostics pharmaceuticals started in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 with start of 1</a:t>
            </a:r>
            <a:r>
              <a:rPr lang="en-US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project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</a:t>
            </a:r>
            <a:r>
              <a:rPr lang="en-US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Lu-DOTATATE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for treatment of neuroendocrine tumors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Registered Product of PINTHERA [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Lu][Lu-DOTATAE] &amp; [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Lu][Lu-PSMA]</a:t>
            </a:r>
          </a:p>
          <a:p>
            <a:pPr marL="342900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More than 100 doses have been delivered to patients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3838" y="146139"/>
            <a:ext cx="10515600" cy="58975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Theranostic radiopharmaceuticals in Pakistan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248" y="1700214"/>
            <a:ext cx="5381040" cy="37861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66805" y="5736709"/>
            <a:ext cx="4308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180mCi </a:t>
            </a:r>
            <a:r>
              <a:rPr lang="de-DE" b="1" baseline="30000" dirty="0">
                <a:solidFill>
                  <a:srgbClr val="860000"/>
                </a:solidFill>
                <a:latin typeface="Arial" pitchFamily="34" charset="0"/>
                <a:ea typeface="Calibri" charset="0"/>
                <a:cs typeface="Arial" pitchFamily="34" charset="0"/>
              </a:rPr>
              <a:t>177</a:t>
            </a:r>
            <a:r>
              <a:rPr lang="de-DE" b="1" dirty="0">
                <a:solidFill>
                  <a:srgbClr val="860000"/>
                </a:solidFill>
                <a:latin typeface="Arial" pitchFamily="34" charset="0"/>
                <a:ea typeface="Calibri" charset="0"/>
                <a:cs typeface="Arial" pitchFamily="34" charset="0"/>
              </a:rPr>
              <a:t>Lu-DOTATATE </a:t>
            </a:r>
            <a:r>
              <a:rPr lang="de-DE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libri" charset="0"/>
                <a:cs typeface="Arial" pitchFamily="34" charset="0"/>
              </a:rPr>
              <a:t>on 7/03/2020</a:t>
            </a:r>
          </a:p>
        </p:txBody>
      </p:sp>
    </p:spTree>
    <p:extLst>
      <p:ext uri="{BB962C8B-B14F-4D97-AF65-F5344CB8AC3E}">
        <p14:creationId xmlns:p14="http://schemas.microsoft.com/office/powerpoint/2010/main" val="3410600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76300" y="1311275"/>
            <a:ext cx="9786937" cy="23876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Alpha Therapy</a:t>
            </a:r>
            <a:b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Clinical Transformation of </a:t>
            </a:r>
            <a:r>
              <a:rPr lang="en-US" sz="31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AC-225</a:t>
            </a:r>
            <a:br>
              <a:rPr lang="en-US" sz="31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NA Damage-Inducing Anticancer Therapies: From Global to Precision Da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63" b="15944"/>
          <a:stretch/>
        </p:blipFill>
        <p:spPr bwMode="auto">
          <a:xfrm>
            <a:off x="4157744" y="3698875"/>
            <a:ext cx="3744309" cy="296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3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46" y="119466"/>
            <a:ext cx="10515600" cy="5902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346" y="1156883"/>
            <a:ext cx="10515600" cy="5121087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and Optimization of Ac-225 Radiopharmaceuticals for targeting specific oncological targets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Evaluate the stability, radiochemical purity and biological efficacy of Ac-225 labeled pharmaceuticals in vitro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Preclinical Evaluation to assess bio distribution, pharmacokinetics, and therapeutic efficacy in animal models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 the maximum tolerated dose (MTD) and dose-limiting toxicities (DLTs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Clinical trials to evaluate safety, dosimetry, and preliminary efficacy in patients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9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474" y="64168"/>
            <a:ext cx="10515600" cy="100157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Ac-225 Pharmaceuticals </a:t>
            </a:r>
            <a:br>
              <a:rPr lang="en-US" sz="3200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rgbClr val="76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4736507-505D-43BB-9D63-31C37418F235}" type="slidenum">
              <a:rPr lang="en-US" smtClean="0"/>
              <a:t>13</a:t>
            </a:fld>
            <a:endParaRPr lang="en-US"/>
          </a:p>
        </p:txBody>
      </p:sp>
      <p:sp>
        <p:nvSpPr>
          <p:cNvPr id="4" name="Text Box 8">
            <a:extLst>
              <a:ext uri="{FF2B5EF4-FFF2-40B4-BE49-F238E27FC236}">
                <a16:creationId xmlns:a16="http://schemas.microsoft.com/office/drawing/2014/main" xmlns="" id="{20F6E0C5-A383-9607-61C1-D7383831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4904" y="1478658"/>
            <a:ext cx="1828800" cy="16459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  <a:miter lim="800000"/>
            <a:headEnd type="none" w="sm" len="sm"/>
            <a:tailEnd type="none" w="lg" len="lg"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baseline="30000" dirty="0" smtClean="0">
                <a:latin typeface="Calibri" charset="0"/>
                <a:ea typeface="Calibri" charset="0"/>
                <a:cs typeface="Calibri" charset="0"/>
              </a:rPr>
              <a:t>225</a:t>
            </a:r>
            <a:r>
              <a:rPr lang="en-US" sz="6600" b="1" baseline="-25000" dirty="0" smtClean="0">
                <a:latin typeface="Calibri" charset="0"/>
                <a:ea typeface="Calibri" charset="0"/>
                <a:cs typeface="Calibri" charset="0"/>
              </a:rPr>
              <a:t>Ac</a:t>
            </a:r>
            <a:endParaRPr lang="en-US" sz="6600" b="1" dirty="0" smtClean="0">
              <a:latin typeface="Calibri" charset="0"/>
              <a:ea typeface="Calibri" charset="0"/>
              <a:cs typeface="Calibri" charset="0"/>
            </a:endParaRP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endParaRPr lang="en-US" sz="1350" b="1" dirty="0" smtClean="0">
              <a:latin typeface="Calibri" charset="0"/>
              <a:ea typeface="Calibri" charset="0"/>
              <a:cs typeface="Calibri" charset="0"/>
            </a:endParaRP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charset="0"/>
                <a:ea typeface="Calibri" charset="0"/>
                <a:cs typeface="Calibri" charset="0"/>
              </a:rPr>
              <a:t>10d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614" y="588517"/>
            <a:ext cx="47357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Decay cascade of six daughter Progeny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Substantial amount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Alpha &amp; Beta combined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 Linear Energy Transfer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Suitable for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micrometastasis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radionuclide doses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986164"/>
              </p:ext>
            </p:extLst>
          </p:nvPr>
        </p:nvGraphicFramePr>
        <p:xfrm>
          <a:off x="5592528" y="3195239"/>
          <a:ext cx="5413088" cy="25165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9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931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572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30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Emission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760000"/>
                          </a:solidFill>
                          <a:latin typeface="Arial" pitchFamily="34" charset="0"/>
                          <a:cs typeface="Arial" pitchFamily="34" charset="0"/>
                        </a:rPr>
                        <a:t>Therapeutic</a:t>
                      </a:r>
                      <a:r>
                        <a:rPr lang="en-US" sz="2000" b="1" baseline="0" dirty="0" smtClean="0">
                          <a:solidFill>
                            <a:srgbClr val="76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 smtClean="0">
                        <a:solidFill>
                          <a:srgbClr val="76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r>
                        <a:rPr lang="en-US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particle per decay,</a:t>
                      </a:r>
                    </a:p>
                    <a:p>
                      <a:pPr algn="l" fontAlgn="ctr"/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6MeV, 7Mev,6Mev, </a:t>
                      </a:r>
                    </a:p>
                    <a:p>
                      <a:pPr marL="0" indent="0" algn="ctr" fontAlgn="ctr">
                        <a:buNone/>
                      </a:pPr>
                      <a:endParaRPr lang="en-US" sz="20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l-GR" sz="2000" b="1" dirty="0" smtClean="0"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2000" b="1" baseline="30000" dirty="0" smtClean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659 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 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444 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35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latin typeface="Arial" pitchFamily="34" charset="0"/>
                          <a:cs typeface="Arial" pitchFamily="34" charset="0"/>
                        </a:rPr>
                        <a:t>γ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Emissions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760000"/>
                          </a:solidFill>
                          <a:latin typeface="Arial" pitchFamily="34" charset="0"/>
                          <a:cs typeface="Arial" pitchFamily="34" charset="0"/>
                        </a:rPr>
                        <a:t>SPECT Imaging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218.0 </a:t>
                      </a:r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440 </a:t>
                      </a:r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1521" y="711803"/>
            <a:ext cx="625792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Recurrence of resistant disease after treatment with </a:t>
            </a:r>
            <a:r>
              <a:rPr lang="el-GR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emitter like Lu-177  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3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55" y="3152633"/>
            <a:ext cx="604265" cy="64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923128" y="1705970"/>
            <a:ext cx="5983719" cy="3330054"/>
            <a:chOff x="4746217" y="1173707"/>
            <a:chExt cx="7160630" cy="4467239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6217" y="1173707"/>
              <a:ext cx="7160630" cy="4467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6955" y="2699159"/>
              <a:ext cx="2115789" cy="1416334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0" r="11830" b="50000"/>
            <a:stretch/>
          </p:blipFill>
          <p:spPr bwMode="auto">
            <a:xfrm>
              <a:off x="5718413" y="3798668"/>
              <a:ext cx="1869744" cy="1698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524836" y="464023"/>
            <a:ext cx="5868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Production of Ac-225  </a:t>
            </a:r>
            <a:endParaRPr lang="en-US" sz="3600" b="1" dirty="0">
              <a:solidFill>
                <a:srgbClr val="76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468959569"/>
              </p:ext>
            </p:extLst>
          </p:nvPr>
        </p:nvGraphicFramePr>
        <p:xfrm>
          <a:off x="265373" y="1089334"/>
          <a:ext cx="565775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91359710"/>
              </p:ext>
            </p:extLst>
          </p:nvPr>
        </p:nvGraphicFramePr>
        <p:xfrm>
          <a:off x="392929" y="926656"/>
          <a:ext cx="10264759" cy="5612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Down Arrow 6"/>
          <p:cNvSpPr/>
          <p:nvPr/>
        </p:nvSpPr>
        <p:spPr>
          <a:xfrm>
            <a:off x="3289110" y="2047164"/>
            <a:ext cx="232012" cy="464024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209498" y="3373271"/>
            <a:ext cx="232012" cy="464024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3175378" y="4835857"/>
            <a:ext cx="232012" cy="464024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20881" y="399172"/>
            <a:ext cx="7608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3200" b="1" baseline="300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225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Ac][Ac-Pharmaceutical]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Production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876" y="1712351"/>
            <a:ext cx="7665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Radionuclide Purity</a:t>
            </a:r>
          </a:p>
          <a:p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spectrometry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b="1" dirty="0" smtClean="0"/>
              <a:t> 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72" y="3168968"/>
            <a:ext cx="4474724" cy="343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34662"/>
              </p:ext>
            </p:extLst>
          </p:nvPr>
        </p:nvGraphicFramePr>
        <p:xfrm>
          <a:off x="873804" y="3433590"/>
          <a:ext cx="5340485" cy="2538913"/>
        </p:xfrm>
        <a:graphic>
          <a:graphicData uri="http://schemas.openxmlformats.org/drawingml/2006/table">
            <a:tbl>
              <a:tblPr firstRow="1" firstCol="1" bandRow="1"/>
              <a:tblGrid>
                <a:gridCol w="598803"/>
                <a:gridCol w="598803"/>
                <a:gridCol w="1584290"/>
                <a:gridCol w="875704"/>
                <a:gridCol w="875489"/>
                <a:gridCol w="807396"/>
              </a:tblGrid>
              <a:tr h="5836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Nuclide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Energy (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SimSun"/>
                        </a:rPr>
                        <a:t>KeV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Gamma Abundance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Efficiency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Activity (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SimSun"/>
                        </a:rPr>
                        <a:t>Bq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SimSun"/>
                        </a:rPr>
                        <a:t>Error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221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Fr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218.12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11.4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4.02E+108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2.57E+112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213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Bi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440.5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25.94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2.69E+72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1.33E+73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225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99.8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1.13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36468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4574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225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150.1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0.6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27016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3325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225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157.3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24174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4701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 dirty="0">
                          <a:effectLst/>
                          <a:latin typeface="Calibri"/>
                          <a:ea typeface="Calibri"/>
                          <a:cs typeface="SimSun"/>
                        </a:rPr>
                        <a:t>225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188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0.85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28611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1320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SimSun"/>
                        </a:rPr>
                        <a:t>225</a:t>
                      </a:r>
                      <a:r>
                        <a:rPr lang="en-US" sz="1100">
                          <a:effectLst/>
                          <a:latin typeface="Calibri"/>
                          <a:ea typeface="Calibri"/>
                          <a:cs typeface="SimSun"/>
                        </a:rPr>
                        <a:t>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SimSun"/>
                        </a:rPr>
                        <a:t>0.92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282352" y="2430304"/>
            <a:ext cx="86746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Ac-225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eluted from Ra-225/AC-225 Generator at PINSTECH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473" y="1052941"/>
            <a:ext cx="10573519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Control of Ac-225 Received from MEDICIS-CERN</a:t>
            </a:r>
            <a:endParaRPr lang="en-US" b="1" dirty="0">
              <a:solidFill>
                <a:srgbClr val="76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570" y="149319"/>
            <a:ext cx="22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15" y="104098"/>
            <a:ext cx="6870970" cy="72798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Radiochemical Purity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ITLC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57" y="1614056"/>
            <a:ext cx="5240811" cy="303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1761" y="4882352"/>
            <a:ext cx="3745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Solvent: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0.1M Citrate Buffer, pH 5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872" y="1605064"/>
            <a:ext cx="4530928" cy="304475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05600" y="4807526"/>
            <a:ext cx="436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Solvent: Aqueous Acetonitrile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5486400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C00000"/>
                </a:solidFill>
              </a:rPr>
              <a:t>Rf</a:t>
            </a:r>
            <a:r>
              <a:rPr lang="en-US" b="1" dirty="0" smtClean="0">
                <a:solidFill>
                  <a:srgbClr val="C00000"/>
                </a:solidFill>
              </a:rPr>
              <a:t> = 0.8 - 1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9600" y="1066800"/>
            <a:ext cx="574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ITLC-SG Chromatogram of Ac-225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386" y="255794"/>
            <a:ext cx="7872046" cy="4827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Preparation of [</a:t>
            </a:r>
            <a:r>
              <a:rPr lang="en-US" sz="3200" b="1" baseline="30000" dirty="0" smtClean="0">
                <a:latin typeface="Arial" pitchFamily="34" charset="0"/>
                <a:cs typeface="Arial" pitchFamily="34" charset="0"/>
              </a:rPr>
              <a:t>225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Ac][Ac-DOTATATE]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24" y="1071196"/>
            <a:ext cx="10087708" cy="50565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Optimized conditions for preparation of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[</a:t>
            </a:r>
            <a:r>
              <a:rPr lang="en-US" sz="2400" b="1" baseline="30000" dirty="0">
                <a:latin typeface="Arial" pitchFamily="34" charset="0"/>
                <a:cs typeface="Arial" pitchFamily="34" charset="0"/>
              </a:rPr>
              <a:t>225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Ac][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Ac-DOTATATE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] with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RCP &gt;95% </a:t>
            </a:r>
          </a:p>
          <a:p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30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of Ac-225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 100µl of 0.1M HCl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200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µ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g of DOTA-TATE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2ml of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Tris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buffer pH 6.8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1M Sodium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Ascorbate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100µl</a:t>
            </a:r>
          </a:p>
          <a:p>
            <a:pPr marL="0" indent="0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Heating time:  120 minutes at 95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165101"/>
            <a:ext cx="10515600" cy="7493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Future Works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914400"/>
            <a:ext cx="10915650" cy="5276849"/>
          </a:xfrm>
        </p:spPr>
        <p:txBody>
          <a:bodyPr>
            <a:normAutofit/>
          </a:bodyPr>
          <a:lstStyle/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Vitro studies</a:t>
            </a:r>
          </a:p>
          <a:p>
            <a:endParaRPr lang="en-U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vivo preclinical studies</a:t>
            </a:r>
          </a:p>
          <a:p>
            <a:endParaRPr lang="en-U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Trial for TAT of neuroendocrine patients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6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3743" y="161925"/>
            <a:ext cx="10515600" cy="4476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8209" y="609600"/>
            <a:ext cx="10515600" cy="57467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Overview of PINSTECH facility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PAEC(PINSTECH)- MEDICIS collaboration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of Modern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Radioligand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Therapies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 of the project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Transformation of  Ac-225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Therapy with Tb-161</a:t>
            </a:r>
          </a:p>
          <a:p>
            <a:pPr marL="457200" lvl="1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7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8337" y="79948"/>
            <a:ext cx="11225463" cy="433399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de-DE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de-DE" dirty="0" smtClean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Tb-Phramaceuticals</a:t>
            </a:r>
            <a:r>
              <a:rPr lang="de-DE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/>
            </a:r>
            <a:br>
              <a:rPr lang="de-DE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134910"/>
              </p:ext>
            </p:extLst>
          </p:nvPr>
        </p:nvGraphicFramePr>
        <p:xfrm>
          <a:off x="6191250" y="850158"/>
          <a:ext cx="5784180" cy="41285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90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15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50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2000" b="1" baseline="30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Emission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860000"/>
                          </a:solidFill>
                          <a:latin typeface="Arial" pitchFamily="34" charset="0"/>
                          <a:cs typeface="Arial" pitchFamily="34" charset="0"/>
                        </a:rPr>
                        <a:t>Therapeutic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201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av.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9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latin typeface="Arial" pitchFamily="34" charset="0"/>
                          <a:cs typeface="Arial" pitchFamily="34" charset="0"/>
                        </a:rPr>
                        <a:t>γ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Emissions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860000"/>
                          </a:solidFill>
                          <a:latin typeface="Arial" pitchFamily="34" charset="0"/>
                          <a:cs typeface="Arial" pitchFamily="34" charset="0"/>
                        </a:rPr>
                        <a:t>SPECT Imaging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25.65 (23%),48.91 (17%), 74.56 (10%)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39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Electron energies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~ 12.4 e−, 46.5 </a:t>
                      </a:r>
                      <a:r>
                        <a:rPr lang="en-US" sz="2000" b="1" i="0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keV</a:t>
                      </a:r>
                      <a:r>
                        <a:rPr lang="en-US" sz="20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per decay</a:t>
                      </a:r>
                    </a:p>
                    <a:p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Text Box 8">
            <a:extLst>
              <a:ext uri="{FF2B5EF4-FFF2-40B4-BE49-F238E27FC236}">
                <a16:creationId xmlns="" xmlns:a16="http://schemas.microsoft.com/office/drawing/2014/main" id="{20F6E0C5-A383-9607-61C1-D7383831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953" y="850158"/>
            <a:ext cx="2117391" cy="15081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 type="none" w="sm" len="sm"/>
            <a:tailEnd type="none" w="lg" len="lg"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baseline="-25000" dirty="0" smtClean="0">
                <a:latin typeface="Calibri" charset="0"/>
                <a:ea typeface="Calibri" charset="0"/>
                <a:cs typeface="Calibri" charset="0"/>
              </a:rPr>
              <a:t>65</a:t>
            </a:r>
            <a:r>
              <a:rPr lang="en-US" sz="6000" b="1" dirty="0" smtClean="0">
                <a:latin typeface="Calibri" charset="0"/>
                <a:ea typeface="Calibri" charset="0"/>
                <a:cs typeface="Calibri" charset="0"/>
              </a:rPr>
              <a:t>Tb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endParaRPr lang="en-US" sz="1350" b="1" dirty="0" smtClean="0">
              <a:latin typeface="Calibri" charset="0"/>
              <a:ea typeface="Calibri" charset="0"/>
              <a:cs typeface="Calibri" charset="0"/>
            </a:endParaRPr>
          </a:p>
          <a:p>
            <a:pPr algn="ctr" defTabSz="3429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alibri" charset="0"/>
                <a:ea typeface="Calibri" charset="0"/>
                <a:cs typeface="Calibri" charset="0"/>
              </a:rPr>
              <a:t>6.9 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15536" y="938933"/>
            <a:ext cx="641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20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019909" y="2694563"/>
            <a:ext cx="2681202" cy="2081037"/>
            <a:chOff x="8285930" y="368969"/>
            <a:chExt cx="2681202" cy="2081037"/>
          </a:xfrm>
        </p:grpSpPr>
        <p:sp>
          <p:nvSpPr>
            <p:cNvPr id="15" name="Rectangle: Rounded Corners 10">
              <a:extLst>
                <a:ext uri="{FF2B5EF4-FFF2-40B4-BE49-F238E27FC236}">
                  <a16:creationId xmlns="" xmlns:a16="http://schemas.microsoft.com/office/drawing/2014/main" id="{D6FBBC52-8BE2-1AB0-A5BD-1F0F3E10066A}"/>
                </a:ext>
              </a:extLst>
            </p:cNvPr>
            <p:cNvSpPr/>
            <p:nvPr/>
          </p:nvSpPr>
          <p:spPr>
            <a:xfrm>
              <a:off x="8285930" y="446303"/>
              <a:ext cx="2681202" cy="200370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66FF"/>
              </a:solidFill>
            </a:ln>
            <a:effectLst>
              <a:softEdge rad="0"/>
            </a:effectLst>
            <a:scene3d>
              <a:camera prst="orthographicFront"/>
              <a:lightRig rig="threePt" dir="t">
                <a:rot lat="0" lon="0" rev="3600000"/>
              </a:lightRig>
            </a:scene3d>
            <a:sp3d prstMaterial="dkEdge">
              <a:bevelT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5BE9CABD-F77C-F766-6CDB-87093610B357}"/>
                </a:ext>
              </a:extLst>
            </p:cNvPr>
            <p:cNvSpPr txBox="1"/>
            <p:nvPr/>
          </p:nvSpPr>
          <p:spPr>
            <a:xfrm>
              <a:off x="8702542" y="724982"/>
              <a:ext cx="1261884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CA" sz="7200" dirty="0">
                  <a:ln w="3175"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C59D5A9D-CB32-2594-F63D-D88D9C0503E0}"/>
                </a:ext>
              </a:extLst>
            </p:cNvPr>
            <p:cNvSpPr txBox="1"/>
            <p:nvPr/>
          </p:nvSpPr>
          <p:spPr>
            <a:xfrm>
              <a:off x="8398954" y="409725"/>
              <a:ext cx="6126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dirty="0">
                  <a:ln w="3175"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16971078-2A20-DBB2-2613-62E9F175FF01}"/>
                </a:ext>
              </a:extLst>
            </p:cNvPr>
            <p:cNvSpPr txBox="1"/>
            <p:nvPr/>
          </p:nvSpPr>
          <p:spPr>
            <a:xfrm>
              <a:off x="8436108" y="183766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>
                  <a:ln w="3175"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D1FB53B7-9A7C-813E-D223-681C6A3EB58F}"/>
                </a:ext>
              </a:extLst>
            </p:cNvPr>
            <p:cNvSpPr txBox="1"/>
            <p:nvPr/>
          </p:nvSpPr>
          <p:spPr>
            <a:xfrm>
              <a:off x="9504002" y="1853051"/>
              <a:ext cx="77249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600" b="0" i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5.32 d</a:t>
              </a:r>
              <a:endParaRPr lang="en-CA" sz="160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70F93B0A-074B-3BA9-D33A-A6A68DD79DAE}"/>
                </a:ext>
              </a:extLst>
            </p:cNvPr>
            <p:cNvSpPr txBox="1"/>
            <p:nvPr/>
          </p:nvSpPr>
          <p:spPr>
            <a:xfrm>
              <a:off x="9842898" y="368969"/>
              <a:ext cx="8805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de-DE" sz="200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g</a:t>
              </a:r>
              <a:endParaRPr lang="en-CA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48100" y="4539479"/>
            <a:ext cx="1790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SPECT Imaging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2450" y="5353223"/>
            <a:ext cx="10801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Tb has four medically relevant isotopes, covering all major nuclear medicine modalities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Enable theranostics with chemically identical radiopharmaceuticals.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155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Tb and 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Tb may be more available    </a:t>
            </a:r>
          </a:p>
        </p:txBody>
      </p:sp>
    </p:spTree>
    <p:extLst>
      <p:ext uri="{BB962C8B-B14F-4D97-AF65-F5344CB8AC3E}">
        <p14:creationId xmlns:p14="http://schemas.microsoft.com/office/powerpoint/2010/main" val="280713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1399" y="111533"/>
            <a:ext cx="10515600" cy="80744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Quality Control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3100" dirty="0">
                <a:latin typeface="Arial" pitchFamily="34" charset="0"/>
                <a:cs typeface="Arial" pitchFamily="34" charset="0"/>
              </a:rPr>
              <a:t>Radiochemical Purity </a:t>
            </a:r>
            <a:r>
              <a:rPr lang="en-GB" sz="3100" dirty="0" smtClean="0">
                <a:latin typeface="Arial" pitchFamily="34" charset="0"/>
                <a:cs typeface="Arial" pitchFamily="34" charset="0"/>
              </a:rPr>
              <a:t>Tb-161]</a:t>
            </a:r>
            <a:r>
              <a:rPr lang="en-GB" sz="3100" dirty="0">
                <a:latin typeface="Arial" pitchFamily="34" charset="0"/>
                <a:cs typeface="Arial" pitchFamily="34" charset="0"/>
              </a:rPr>
              <a:t/>
            </a:r>
            <a:br>
              <a:rPr lang="en-GB" sz="3100" dirty="0">
                <a:latin typeface="Arial" pitchFamily="34" charset="0"/>
                <a:cs typeface="Arial" pitchFamily="34" charset="0"/>
              </a:rPr>
            </a:br>
            <a:endParaRPr lang="en-GB" sz="3100" dirty="0"/>
          </a:p>
        </p:txBody>
      </p:sp>
      <p:pic>
        <p:nvPicPr>
          <p:cNvPr id="1026" name="Picture 2" descr="D:\R&amp;D\tb-161\Tb-161\TB-161 50% Acetic acid Run 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6" t="4498" r="12253" b="-4498"/>
          <a:stretch/>
        </p:blipFill>
        <p:spPr bwMode="auto">
          <a:xfrm>
            <a:off x="6656206" y="1134766"/>
            <a:ext cx="4997559" cy="31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5487294" y="2556098"/>
            <a:ext cx="1950809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Counts [C/mm]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72291" y="4086239"/>
            <a:ext cx="1743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Position [mm</a:t>
            </a:r>
            <a:r>
              <a:rPr lang="en-GB" sz="1600" b="1" dirty="0">
                <a:latin typeface="Arial" pitchFamily="34" charset="0"/>
                <a:cs typeface="Arial" pitchFamily="34" charset="0"/>
              </a:rPr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5311" y="965139"/>
            <a:ext cx="5769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Radiochemical purity of the </a:t>
            </a:r>
            <a:r>
              <a:rPr lang="en-US" b="1" baseline="30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161</a:t>
            </a:r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TbCl</a:t>
            </a:r>
            <a:r>
              <a:rPr lang="en-US" b="1" baseline="-25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3</a:t>
            </a:r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solution was determined through  Radio Instant Thin layer Chromatography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6928" y="734308"/>
            <a:ext cx="502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Radio Thin Layer Chromatogram of </a:t>
            </a:r>
            <a:r>
              <a:rPr lang="en-US" b="1" baseline="30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161</a:t>
            </a:r>
            <a:r>
              <a:rPr lang="en-US" b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TbCl</a:t>
            </a:r>
            <a:r>
              <a:rPr lang="en-US" b="1" baseline="-25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3</a:t>
            </a:r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6028" y="2178024"/>
            <a:ext cx="458776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Radiochemical purity</a:t>
            </a:r>
            <a: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achieved 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&gt; 99</a:t>
            </a:r>
            <a:r>
              <a:rPr lang="en-US" sz="2400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%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</a:p>
          <a:p>
            <a: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The absence of the </a:t>
            </a:r>
            <a:r>
              <a:rPr lang="en-US" sz="2400" b="1" i="1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</a:t>
            </a:r>
            <a:r>
              <a:rPr lang="en-US" sz="2400" b="1" baseline="-25000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f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0</a:t>
            </a:r>
            <a: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fraction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No species of Tb forming colloids in Solution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Only</a:t>
            </a:r>
            <a:r>
              <a:rPr lang="en-US" sz="2400" baseline="30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161</a:t>
            </a: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Tb</a:t>
            </a:r>
            <a:r>
              <a:rPr lang="en-US" sz="2400" baseline="30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3</a:t>
            </a:r>
            <a:r>
              <a:rPr lang="en-US" sz="2400" baseline="30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+</a:t>
            </a:r>
            <a:r>
              <a:rPr lang="en-US" sz="24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in the final </a:t>
            </a:r>
            <a:r>
              <a:rPr lang="en-US" sz="24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product making complex with citrate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91026" y="2486432"/>
            <a:ext cx="774061" cy="6058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293421" y="4659583"/>
            <a:ext cx="5260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Solvent System: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0.1 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M sodium citrate (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pH  5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48041" y="1749971"/>
            <a:ext cx="1217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 0.8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40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9" y="1905001"/>
            <a:ext cx="9066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Lucida Calligraphy" pitchFamily="66" charset="0"/>
                <a:cs typeface="Arial" pitchFamily="34" charset="0"/>
              </a:rPr>
              <a:t>Thank You</a:t>
            </a:r>
            <a:endParaRPr lang="en-US" sz="7200" dirty="0"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0185" y="933450"/>
            <a:ext cx="7226465" cy="57880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Our research reactor </a:t>
            </a:r>
            <a:r>
              <a:rPr lang="en-US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PARR-I at PINSTECH is the central facility 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provide  radiopharmaceuticals to all the public sector and private hospitals  in the country</a:t>
            </a:r>
          </a:p>
          <a:p>
            <a:pPr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Mo-99m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Production facility</a:t>
            </a:r>
          </a:p>
          <a:p>
            <a:pPr>
              <a:lnSpc>
                <a:spcPct val="110000"/>
              </a:lnSpc>
            </a:pPr>
            <a:r>
              <a:rPr lang="en-US" sz="31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99m</a:t>
            </a:r>
            <a:r>
              <a:rPr lang="en-US" sz="3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Mo/Tc99m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Generator</a:t>
            </a:r>
          </a:p>
          <a:p>
            <a:pPr>
              <a:lnSpc>
                <a:spcPct val="110000"/>
              </a:lnSpc>
            </a:pPr>
            <a:r>
              <a:rPr lang="en-US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I-131 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  <a:p>
            <a:pPr>
              <a:lnSpc>
                <a:spcPct val="110000"/>
              </a:lnSpc>
            </a:pPr>
            <a:r>
              <a:rPr lang="en-US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GMP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facility for production of cold kits </a:t>
            </a:r>
          </a:p>
          <a:p>
            <a:pPr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 Quality Control Labs</a:t>
            </a:r>
          </a:p>
          <a:p>
            <a:pPr lvl="1"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Gamma Spectrometry</a:t>
            </a:r>
          </a:p>
          <a:p>
            <a:pPr lvl="1"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Alpha&amp; Beta spectrometry</a:t>
            </a:r>
          </a:p>
          <a:p>
            <a:pPr lvl="1"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 HPLC</a:t>
            </a:r>
          </a:p>
          <a:p>
            <a:pPr lvl="1"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ITLC</a:t>
            </a:r>
          </a:p>
          <a:p>
            <a:pPr lvl="1"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ICP-MS</a:t>
            </a:r>
          </a:p>
          <a:p>
            <a:pPr>
              <a:lnSpc>
                <a:spcPct val="110000"/>
              </a:lnSpc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Animal House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0185" y="-47225"/>
            <a:ext cx="10515600" cy="76870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PAEC- PINSTECH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097" y="1713111"/>
            <a:ext cx="5082903" cy="4825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914" y="3087284"/>
            <a:ext cx="1759268" cy="10427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127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72" y="174057"/>
            <a:ext cx="10515600" cy="6311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PINSTECH-MEDICIS Collaboration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724" y="805219"/>
            <a:ext cx="9202075" cy="6052781"/>
          </a:xfrm>
        </p:spPr>
        <p:txBody>
          <a:bodyPr>
            <a:normAutofit/>
          </a:bodyPr>
          <a:lstStyle/>
          <a:p>
            <a:pPr lvl="1"/>
            <a:r>
              <a:rPr lang="en-US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Radionuclide Production</a:t>
            </a:r>
          </a:p>
          <a:p>
            <a:pPr lvl="2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Cyclotron Production </a:t>
            </a:r>
          </a:p>
          <a:p>
            <a:pPr lvl="2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Reactor Production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Radiochemistry</a:t>
            </a:r>
          </a:p>
          <a:p>
            <a:pPr marL="914400" lvl="2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Strong collaboration </a:t>
            </a:r>
          </a:p>
          <a:p>
            <a:pPr marL="914400" lvl="2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Mr. Irfan Tariq </a:t>
            </a:r>
          </a:p>
          <a:p>
            <a:pPr lvl="1"/>
            <a:r>
              <a:rPr lang="en-US" sz="2800" b="1" dirty="0" smtClean="0">
                <a:solidFill>
                  <a:srgbClr val="7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Transformation of Radionuclides</a:t>
            </a:r>
          </a:p>
          <a:p>
            <a:pPr lvl="2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GMP Production of Radiopharmaceuticals</a:t>
            </a:r>
          </a:p>
          <a:p>
            <a:pPr lvl="3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Radiolabeling of Radionuclides with Bio- molecules</a:t>
            </a:r>
          </a:p>
          <a:p>
            <a:pPr lvl="3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 Control</a:t>
            </a:r>
          </a:p>
          <a:p>
            <a:pPr lvl="2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Preclinical Studies</a:t>
            </a:r>
          </a:p>
          <a:p>
            <a:pPr lvl="2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Clinical Trials</a:t>
            </a:r>
          </a:p>
          <a:p>
            <a:pPr lvl="2"/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2811" y="103674"/>
            <a:ext cx="10515600" cy="770777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latin typeface="Arial" pitchFamily="34" charset="0"/>
                <a:cs typeface="Arial" pitchFamily="34" charset="0"/>
              </a:rPr>
              <a:t>Introduction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sz="28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Cancer Research Advances </a:t>
            </a:r>
            <a:endParaRPr lang="en-US" b="1" dirty="0">
              <a:solidFill>
                <a:srgbClr val="76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5</a:t>
            </a:fld>
            <a:endParaRPr lang="en-US"/>
          </a:p>
        </p:txBody>
      </p:sp>
      <p:sp>
        <p:nvSpPr>
          <p:cNvPr id="7" name="Ring 2">
            <a:extLst>
              <a:ext uri="{FF2B5EF4-FFF2-40B4-BE49-F238E27FC236}">
                <a16:creationId xmlns="" xmlns:a16="http://schemas.microsoft.com/office/drawing/2014/main" id="{2AC6D2F7-4786-AC68-C1BA-D3BF7BA4085B}"/>
              </a:ext>
            </a:extLst>
          </p:cNvPr>
          <p:cNvSpPr>
            <a:spLocks noChangeAspect="1"/>
          </p:cNvSpPr>
          <p:nvPr/>
        </p:nvSpPr>
        <p:spPr>
          <a:xfrm rot="5400000">
            <a:off x="5257865" y="1408007"/>
            <a:ext cx="1653236" cy="3760351"/>
          </a:xfrm>
          <a:prstGeom prst="donut">
            <a:avLst>
              <a:gd name="adj" fmla="val 8322"/>
            </a:avLst>
          </a:prstGeom>
          <a:gradFill>
            <a:gsLst>
              <a:gs pos="0">
                <a:srgbClr val="FF0000"/>
              </a:gs>
              <a:gs pos="50000">
                <a:schemeClr val="bg1"/>
              </a:gs>
              <a:gs pos="100000">
                <a:schemeClr val="bg1"/>
              </a:gs>
            </a:gsLst>
            <a:lin ang="5400000" scaled="1"/>
          </a:gradFill>
          <a:ln w="3175">
            <a:noFill/>
          </a:ln>
          <a:effectLst>
            <a:innerShdw blurRad="63500" dist="1016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5427" y="2978937"/>
            <a:ext cx="2468880" cy="54864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9031" y="2957026"/>
            <a:ext cx="2468880" cy="5486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4994" y="2916055"/>
            <a:ext cx="3364038" cy="64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860000"/>
                </a:solidFill>
                <a:latin typeface="Arial" pitchFamily="34" charset="0"/>
                <a:cs typeface="Arial" pitchFamily="34" charset="0"/>
              </a:rPr>
              <a:t>Theranostic</a:t>
            </a:r>
            <a:endParaRPr lang="en-GB" sz="3600" b="1" dirty="0">
              <a:solidFill>
                <a:srgbClr val="86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86175" y="3457483"/>
            <a:ext cx="3196616" cy="70094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59917" y="1630567"/>
            <a:ext cx="9998558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of therapeutics and diagnostics in a single management </a:t>
            </a:r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6549" y="874451"/>
            <a:ext cx="10404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Decades of research have resulted  into the development of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theranostics </a:t>
            </a:r>
            <a:endParaRPr 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1264" y="3966704"/>
            <a:ext cx="102813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compound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is used for a variety of applications in patient-centered care radiolabeled with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radionuclide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1264" y="4825939"/>
            <a:ext cx="11053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Theranostic Radiopharmaceuticals</a:t>
            </a:r>
          </a:p>
          <a:p>
            <a:r>
              <a:rPr lang="en-US" sz="2400" dirty="0" smtClean="0">
                <a:solidFill>
                  <a:srgbClr val="8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 </a:t>
            </a:r>
            <a:r>
              <a:rPr lang="en-US" sz="2400" dirty="0">
                <a:solidFill>
                  <a:srgbClr val="8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Radionuclide Therapy (clinical success</a:t>
            </a:r>
            <a:r>
              <a:rPr lang="en-US" sz="2400" dirty="0" smtClean="0">
                <a:solidFill>
                  <a:srgbClr val="8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binding SSTRs, which are expressed on the cell surface of the tumor cell, followed by internalization of the radionuclide-peptide complex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409073" y="43079"/>
            <a:ext cx="10515600" cy="5897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62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4" grpId="0" animBg="1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8206" y="68909"/>
            <a:ext cx="10515600" cy="58975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Theranostic Radiopharmaceutical 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24" y="5819303"/>
            <a:ext cx="10192326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Lesser amount of pharmaceutical Maximum Therapeutic outcome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29">
            <a:extLst>
              <a:ext uri="{FF2B5EF4-FFF2-40B4-BE49-F238E27FC236}">
                <a16:creationId xmlns="" xmlns:a16="http://schemas.microsoft.com/office/drawing/2014/main" id="{1211F10F-07C9-107B-BF8C-C015D0E79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059903" y="2379171"/>
            <a:ext cx="598440" cy="61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22">
            <a:extLst>
              <a:ext uri="{FF2B5EF4-FFF2-40B4-BE49-F238E27FC236}">
                <a16:creationId xmlns="" xmlns:a16="http://schemas.microsoft.com/office/drawing/2014/main" id="{E6FD3CBA-96E6-1F4D-9064-4C3F2FEF6F77}"/>
              </a:ext>
            </a:extLst>
          </p:cNvPr>
          <p:cNvSpPr>
            <a:spLocks noChangeArrowheads="1"/>
          </p:cNvSpPr>
          <p:nvPr/>
        </p:nvSpPr>
        <p:spPr bwMode="auto">
          <a:xfrm rot="5400000" flipH="1" flipV="1">
            <a:off x="5952412" y="2180701"/>
            <a:ext cx="821702" cy="1008812"/>
          </a:xfrm>
          <a:custGeom>
            <a:avLst/>
            <a:gdLst>
              <a:gd name="T0" fmla="*/ 473075 w 21600"/>
              <a:gd name="T1" fmla="*/ 0 h 21600"/>
              <a:gd name="T2" fmla="*/ 138550 w 21600"/>
              <a:gd name="T3" fmla="*/ 135528 h 21600"/>
              <a:gd name="T4" fmla="*/ 0 w 21600"/>
              <a:gd name="T5" fmla="*/ 462756 h 21600"/>
              <a:gd name="T6" fmla="*/ 138550 w 21600"/>
              <a:gd name="T7" fmla="*/ 789984 h 21600"/>
              <a:gd name="T8" fmla="*/ 473075 w 21600"/>
              <a:gd name="T9" fmla="*/ 925512 h 21600"/>
              <a:gd name="T10" fmla="*/ 807600 w 21600"/>
              <a:gd name="T11" fmla="*/ 789984 h 21600"/>
              <a:gd name="T12" fmla="*/ 946150 w 21600"/>
              <a:gd name="T13" fmla="*/ 462756 h 21600"/>
              <a:gd name="T14" fmla="*/ 807600 w 21600"/>
              <a:gd name="T15" fmla="*/ 13552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056" y="10800"/>
                </a:moveTo>
                <a:cubicBezTo>
                  <a:pt x="2056" y="15629"/>
                  <a:pt x="5971" y="19544"/>
                  <a:pt x="10800" y="19544"/>
                </a:cubicBezTo>
                <a:cubicBezTo>
                  <a:pt x="15629" y="19544"/>
                  <a:pt x="19544" y="15629"/>
                  <a:pt x="19544" y="10800"/>
                </a:cubicBezTo>
                <a:cubicBezTo>
                  <a:pt x="19544" y="5971"/>
                  <a:pt x="15629" y="2056"/>
                  <a:pt x="10800" y="2056"/>
                </a:cubicBezTo>
                <a:cubicBezTo>
                  <a:pt x="5971" y="2056"/>
                  <a:pt x="2056" y="5971"/>
                  <a:pt x="2056" y="10800"/>
                </a:cubicBezTo>
                <a:close/>
              </a:path>
            </a:pathLst>
          </a:custGeom>
          <a:gradFill rotWithShape="1">
            <a:gsLst>
              <a:gs pos="0">
                <a:srgbClr val="765E00">
                  <a:alpha val="94000"/>
                </a:srgbClr>
              </a:gs>
              <a:gs pos="50000">
                <a:srgbClr val="FFCC00"/>
              </a:gs>
              <a:gs pos="100000">
                <a:srgbClr val="765E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900" cap="all">
              <a:solidFill>
                <a:srgbClr val="000000"/>
              </a:solidFill>
            </a:endParaRPr>
          </a:p>
        </p:txBody>
      </p:sp>
      <p:sp>
        <p:nvSpPr>
          <p:cNvPr id="22" name="AutoShape 22">
            <a:extLst>
              <a:ext uri="{FF2B5EF4-FFF2-40B4-BE49-F238E27FC236}">
                <a16:creationId xmlns="" xmlns:a16="http://schemas.microsoft.com/office/drawing/2014/main" id="{E6FD3CBA-96E6-1F4D-9064-4C3F2FEF6F77}"/>
              </a:ext>
            </a:extLst>
          </p:cNvPr>
          <p:cNvSpPr>
            <a:spLocks noChangeArrowheads="1"/>
          </p:cNvSpPr>
          <p:nvPr/>
        </p:nvSpPr>
        <p:spPr bwMode="auto">
          <a:xfrm rot="10964145" flipH="1" flipV="1">
            <a:off x="6054464" y="2224464"/>
            <a:ext cx="634395" cy="895103"/>
          </a:xfrm>
          <a:custGeom>
            <a:avLst/>
            <a:gdLst>
              <a:gd name="T0" fmla="*/ 473075 w 21600"/>
              <a:gd name="T1" fmla="*/ 0 h 21600"/>
              <a:gd name="T2" fmla="*/ 138550 w 21600"/>
              <a:gd name="T3" fmla="*/ 135528 h 21600"/>
              <a:gd name="T4" fmla="*/ 0 w 21600"/>
              <a:gd name="T5" fmla="*/ 462756 h 21600"/>
              <a:gd name="T6" fmla="*/ 138550 w 21600"/>
              <a:gd name="T7" fmla="*/ 789984 h 21600"/>
              <a:gd name="T8" fmla="*/ 473075 w 21600"/>
              <a:gd name="T9" fmla="*/ 925512 h 21600"/>
              <a:gd name="T10" fmla="*/ 807600 w 21600"/>
              <a:gd name="T11" fmla="*/ 789984 h 21600"/>
              <a:gd name="T12" fmla="*/ 946150 w 21600"/>
              <a:gd name="T13" fmla="*/ 462756 h 21600"/>
              <a:gd name="T14" fmla="*/ 807600 w 21600"/>
              <a:gd name="T15" fmla="*/ 13552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056" y="10800"/>
                </a:moveTo>
                <a:cubicBezTo>
                  <a:pt x="2056" y="15629"/>
                  <a:pt x="5971" y="19544"/>
                  <a:pt x="10800" y="19544"/>
                </a:cubicBezTo>
                <a:cubicBezTo>
                  <a:pt x="15629" y="19544"/>
                  <a:pt x="19544" y="15629"/>
                  <a:pt x="19544" y="10800"/>
                </a:cubicBezTo>
                <a:cubicBezTo>
                  <a:pt x="19544" y="5971"/>
                  <a:pt x="15629" y="2056"/>
                  <a:pt x="10800" y="2056"/>
                </a:cubicBezTo>
                <a:cubicBezTo>
                  <a:pt x="5971" y="2056"/>
                  <a:pt x="2056" y="5971"/>
                  <a:pt x="2056" y="10800"/>
                </a:cubicBezTo>
                <a:close/>
              </a:path>
            </a:pathLst>
          </a:cu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900" cap="all">
              <a:solidFill>
                <a:srgbClr val="000000"/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032096" y="471418"/>
            <a:ext cx="8312962" cy="1596191"/>
            <a:chOff x="2032096" y="471418"/>
            <a:chExt cx="8312962" cy="1596191"/>
          </a:xfrm>
        </p:grpSpPr>
        <p:sp>
          <p:nvSpPr>
            <p:cNvPr id="9" name="Right Arrow 8"/>
            <p:cNvSpPr/>
            <p:nvPr/>
          </p:nvSpPr>
          <p:spPr>
            <a:xfrm rot="10800000">
              <a:off x="2032096" y="471418"/>
              <a:ext cx="7657958" cy="1596191"/>
            </a:xfrm>
            <a:prstGeom prst="rightArrow">
              <a:avLst/>
            </a:prstGeom>
            <a:gradFill flip="none" rotWithShape="1">
              <a:gsLst>
                <a:gs pos="0">
                  <a:srgbClr val="F3A875"/>
                </a:gs>
                <a:gs pos="100000">
                  <a:srgbClr val="F2552A"/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60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727483" y="866475"/>
              <a:ext cx="264065" cy="806076"/>
            </a:xfrm>
            <a:prstGeom prst="rect">
              <a:avLst/>
            </a:prstGeom>
            <a:gradFill flip="none" rotWithShape="1">
              <a:gsLst>
                <a:gs pos="5000">
                  <a:srgbClr val="FF1111"/>
                </a:gs>
                <a:gs pos="100000">
                  <a:schemeClr val="accent2">
                    <a:lumMod val="97000"/>
                    <a:lumOff val="3000"/>
                  </a:schemeClr>
                </a:gs>
                <a:gs pos="9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047184" y="866475"/>
              <a:ext cx="124172" cy="806076"/>
            </a:xfrm>
            <a:prstGeom prst="rect">
              <a:avLst/>
            </a:prstGeom>
            <a:gradFill>
              <a:gsLst>
                <a:gs pos="5000">
                  <a:srgbClr val="FF1111"/>
                </a:gs>
                <a:gs pos="100000">
                  <a:srgbClr val="F2552A"/>
                </a:gs>
                <a:gs pos="11000">
                  <a:schemeClr val="accent2">
                    <a:lumMod val="60000"/>
                    <a:lumOff val="40000"/>
                  </a:schemeClr>
                </a:gs>
              </a:gsLst>
              <a:lin ang="60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flipH="1">
              <a:off x="10220886" y="868464"/>
              <a:ext cx="124172" cy="806076"/>
            </a:xfrm>
            <a:prstGeom prst="rect">
              <a:avLst/>
            </a:prstGeom>
            <a:gradFill>
              <a:gsLst>
                <a:gs pos="15000">
                  <a:srgbClr val="F3A875"/>
                </a:gs>
                <a:gs pos="100000">
                  <a:srgbClr val="F2552A"/>
                </a:gs>
                <a:gs pos="0">
                  <a:srgbClr val="FF1111"/>
                </a:gs>
              </a:gsLst>
              <a:lin ang="60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275675" y="1067244"/>
            <a:ext cx="149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Imaging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04801" y="1011675"/>
            <a:ext cx="2695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Image guided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treatment planning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67378" y="1041699"/>
            <a:ext cx="159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prognosis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3397" y="1049455"/>
            <a:ext cx="157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monitoring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5103490" y="1606044"/>
            <a:ext cx="2543611" cy="557838"/>
            <a:chOff x="5103490" y="1606044"/>
            <a:chExt cx="2543611" cy="557838"/>
          </a:xfrm>
        </p:grpSpPr>
        <p:sp>
          <p:nvSpPr>
            <p:cNvPr id="38" name="TextBox 37"/>
            <p:cNvSpPr txBox="1"/>
            <p:nvPr/>
          </p:nvSpPr>
          <p:spPr>
            <a:xfrm>
              <a:off x="5331432" y="1642672"/>
              <a:ext cx="20267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111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Theranostic</a:t>
              </a:r>
              <a:endParaRPr lang="en-US" sz="2400" b="1" dirty="0">
                <a:solidFill>
                  <a:srgbClr val="FF111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5103490" y="1606044"/>
              <a:ext cx="2543611" cy="557838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018943" y="3042383"/>
            <a:ext cx="2651760" cy="2147409"/>
            <a:chOff x="5018943" y="3042383"/>
            <a:chExt cx="2651760" cy="2147409"/>
          </a:xfrm>
        </p:grpSpPr>
        <p:sp>
          <p:nvSpPr>
            <p:cNvPr id="24" name="Right Arrow 23"/>
            <p:cNvSpPr/>
            <p:nvPr/>
          </p:nvSpPr>
          <p:spPr>
            <a:xfrm rot="16200000">
              <a:off x="5544783" y="2516543"/>
              <a:ext cx="1600079" cy="2651760"/>
            </a:xfrm>
            <a:prstGeom prst="rightArrow">
              <a:avLst>
                <a:gd name="adj1" fmla="val 50000"/>
                <a:gd name="adj2" fmla="val 51483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06490" y="3512005"/>
              <a:ext cx="2096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Radiochemistry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rot="5400000">
              <a:off x="6302063" y="4086493"/>
              <a:ext cx="139205" cy="134304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6307187" y="4283044"/>
              <a:ext cx="128955" cy="134304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rot="5400000">
              <a:off x="6321458" y="4468062"/>
              <a:ext cx="100411" cy="1343049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Rechteck 45"/>
          <p:cNvSpPr>
            <a:spLocks noChangeAspect="1"/>
          </p:cNvSpPr>
          <p:nvPr/>
        </p:nvSpPr>
        <p:spPr>
          <a:xfrm>
            <a:off x="3611422" y="2830794"/>
            <a:ext cx="1005840" cy="100584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400" b="1" baseline="30000" dirty="0">
                <a:solidFill>
                  <a:schemeClr val="tx1"/>
                </a:solidFill>
              </a:rPr>
              <a:t>177</a:t>
            </a:r>
            <a:r>
              <a:rPr lang="de-DE" sz="2400" b="1" dirty="0">
                <a:solidFill>
                  <a:schemeClr val="tx1"/>
                </a:solidFill>
              </a:rPr>
              <a:t>Lu</a:t>
            </a:r>
          </a:p>
          <a:p>
            <a:pPr algn="ctr">
              <a:defRPr/>
            </a:pPr>
            <a:r>
              <a:rPr lang="de-DE" sz="1100" b="1" dirty="0">
                <a:solidFill>
                  <a:schemeClr val="tx1"/>
                </a:solidFill>
              </a:rPr>
              <a:t>6.7 d</a:t>
            </a:r>
          </a:p>
        </p:txBody>
      </p:sp>
      <p:sp>
        <p:nvSpPr>
          <p:cNvPr id="54" name="Rechteck 46"/>
          <p:cNvSpPr>
            <a:spLocks noChangeAspect="1"/>
          </p:cNvSpPr>
          <p:nvPr/>
        </p:nvSpPr>
        <p:spPr>
          <a:xfrm>
            <a:off x="2651309" y="2860645"/>
            <a:ext cx="9144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4000" b="1" baseline="30000" dirty="0">
                <a:solidFill>
                  <a:schemeClr val="tx1"/>
                </a:solidFill>
              </a:rPr>
              <a:t>90</a:t>
            </a:r>
            <a:r>
              <a:rPr lang="de-DE" sz="4000" b="1" dirty="0">
                <a:solidFill>
                  <a:schemeClr val="tx1"/>
                </a:solidFill>
              </a:rPr>
              <a:t>Y</a:t>
            </a:r>
          </a:p>
          <a:p>
            <a:pPr algn="ctr">
              <a:defRPr/>
            </a:pPr>
            <a:r>
              <a:rPr lang="de-DE" sz="1800" b="1" dirty="0">
                <a:solidFill>
                  <a:schemeClr val="tx1"/>
                </a:solidFill>
              </a:rPr>
              <a:t>2.7 d</a:t>
            </a:r>
          </a:p>
        </p:txBody>
      </p:sp>
      <p:sp>
        <p:nvSpPr>
          <p:cNvPr id="55" name="Rechteck 47"/>
          <p:cNvSpPr>
            <a:spLocks noChangeAspect="1"/>
          </p:cNvSpPr>
          <p:nvPr/>
        </p:nvSpPr>
        <p:spPr>
          <a:xfrm>
            <a:off x="3611422" y="3878883"/>
            <a:ext cx="1031883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225</a:t>
            </a: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  <a:p>
            <a:pPr algn="ctr">
              <a:defRPr/>
            </a:pP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d</a:t>
            </a:r>
          </a:p>
        </p:txBody>
      </p:sp>
      <p:sp>
        <p:nvSpPr>
          <p:cNvPr id="56" name="Rechteck 19"/>
          <p:cNvSpPr>
            <a:spLocks noChangeAspect="1"/>
          </p:cNvSpPr>
          <p:nvPr/>
        </p:nvSpPr>
        <p:spPr>
          <a:xfrm>
            <a:off x="3629212" y="1793053"/>
            <a:ext cx="1005840" cy="1005840"/>
          </a:xfrm>
          <a:prstGeom prst="rect">
            <a:avLst/>
          </a:prstGeom>
          <a:solidFill>
            <a:srgbClr val="FFFF00">
              <a:alpha val="55168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400" b="1" baseline="30000" dirty="0">
                <a:solidFill>
                  <a:schemeClr val="tx1"/>
                </a:solidFill>
              </a:rPr>
              <a:t>161</a:t>
            </a:r>
            <a:r>
              <a:rPr lang="de-DE" sz="2400" b="1" dirty="0">
                <a:solidFill>
                  <a:schemeClr val="tx1"/>
                </a:solidFill>
              </a:rPr>
              <a:t>Tb</a:t>
            </a:r>
          </a:p>
          <a:p>
            <a:pPr algn="ctr">
              <a:defRPr/>
            </a:pPr>
            <a:r>
              <a:rPr lang="de-DE" sz="1800" b="1" dirty="0">
                <a:solidFill>
                  <a:schemeClr val="tx1"/>
                </a:solidFill>
              </a:rPr>
              <a:t>6.9 d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8026426" y="1755332"/>
            <a:ext cx="1138373" cy="2860321"/>
            <a:chOff x="8026426" y="1755332"/>
            <a:chExt cx="1138373" cy="2860321"/>
          </a:xfrm>
        </p:grpSpPr>
        <p:sp>
          <p:nvSpPr>
            <p:cNvPr id="51" name="Rechteck 41"/>
            <p:cNvSpPr>
              <a:spLocks/>
            </p:cNvSpPr>
            <p:nvPr/>
          </p:nvSpPr>
          <p:spPr>
            <a:xfrm>
              <a:off x="8026426" y="1755332"/>
              <a:ext cx="1097280" cy="9144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3600" b="1" baseline="30000" dirty="0">
                  <a:solidFill>
                    <a:schemeClr val="tx1"/>
                  </a:solidFill>
                </a:rPr>
                <a:t>68</a:t>
              </a:r>
              <a:r>
                <a:rPr lang="de-DE" sz="3600" b="1" dirty="0">
                  <a:solidFill>
                    <a:schemeClr val="tx1"/>
                  </a:solidFill>
                </a:rPr>
                <a:t>Ga</a:t>
              </a:r>
            </a:p>
            <a:p>
              <a:pPr algn="ctr">
                <a:defRPr/>
              </a:pPr>
              <a:r>
                <a:rPr lang="de-DE" sz="1600" b="1" dirty="0">
                  <a:solidFill>
                    <a:schemeClr val="tx1"/>
                  </a:solidFill>
                </a:rPr>
                <a:t>68 min</a:t>
              </a:r>
            </a:p>
          </p:txBody>
        </p:sp>
        <p:sp>
          <p:nvSpPr>
            <p:cNvPr id="52" name="Rechteck 42"/>
            <p:cNvSpPr>
              <a:spLocks/>
            </p:cNvSpPr>
            <p:nvPr/>
          </p:nvSpPr>
          <p:spPr>
            <a:xfrm>
              <a:off x="8033985" y="2713263"/>
              <a:ext cx="1097280" cy="914400"/>
            </a:xfrm>
            <a:prstGeom prst="rect">
              <a:avLst/>
            </a:prstGeom>
            <a:solidFill>
              <a:schemeClr val="accent1">
                <a:lumMod val="75000"/>
                <a:alpha val="55168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4000" b="1" baseline="30000" dirty="0">
                  <a:solidFill>
                    <a:schemeClr val="tx1"/>
                  </a:solidFill>
                </a:rPr>
                <a:t>44</a:t>
              </a:r>
              <a:r>
                <a:rPr lang="de-DE" sz="4000" b="1" dirty="0">
                  <a:solidFill>
                    <a:schemeClr val="tx1"/>
                  </a:solidFill>
                </a:rPr>
                <a:t>Sc</a:t>
              </a:r>
            </a:p>
            <a:p>
              <a:pPr algn="ctr">
                <a:defRPr/>
              </a:pPr>
              <a:r>
                <a:rPr lang="de-DE" sz="1800" b="1" dirty="0">
                  <a:solidFill>
                    <a:schemeClr val="tx1"/>
                  </a:solidFill>
                </a:rPr>
                <a:t>4.0 h</a:t>
              </a:r>
            </a:p>
          </p:txBody>
        </p:sp>
        <p:sp>
          <p:nvSpPr>
            <p:cNvPr id="58" name="Rechteck 43"/>
            <p:cNvSpPr>
              <a:spLocks noChangeAspect="1"/>
            </p:cNvSpPr>
            <p:nvPr/>
          </p:nvSpPr>
          <p:spPr>
            <a:xfrm>
              <a:off x="8050444" y="3671194"/>
              <a:ext cx="1114355" cy="944459"/>
            </a:xfrm>
            <a:prstGeom prst="rect">
              <a:avLst/>
            </a:prstGeom>
            <a:solidFill>
              <a:srgbClr val="FCD5B5">
                <a:alpha val="55168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4000" b="1" baseline="30000" dirty="0">
                  <a:solidFill>
                    <a:schemeClr val="tx1"/>
                  </a:solidFill>
                </a:rPr>
                <a:t>61</a:t>
              </a:r>
              <a:r>
                <a:rPr lang="de-DE" sz="4000" b="1" dirty="0">
                  <a:solidFill>
                    <a:schemeClr val="tx1"/>
                  </a:solidFill>
                </a:rPr>
                <a:t>Cu</a:t>
              </a:r>
            </a:p>
            <a:p>
              <a:pPr algn="ctr">
                <a:defRPr/>
              </a:pPr>
              <a:r>
                <a:rPr lang="de-DE" sz="1800" b="1" dirty="0">
                  <a:solidFill>
                    <a:schemeClr val="tx1"/>
                  </a:solidFill>
                </a:rPr>
                <a:t>3.3 h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391804" y="2455348"/>
            <a:ext cx="2580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Short half lives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Higher diagnostic efficiencies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229223" y="4742051"/>
            <a:ext cx="23880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Longer half lives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Therapeutic potential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8206" y="1802408"/>
            <a:ext cx="215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2453" y="3567103"/>
            <a:ext cx="2386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Targeting vector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42453" y="2426540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Radionuclides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66" y="2983414"/>
            <a:ext cx="2272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CHELATOR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06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0612" y="186412"/>
            <a:ext cx="10515600" cy="724571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Transformation of Radionuclides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Radioligand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Therapies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266750" y="1105469"/>
            <a:ext cx="5451662" cy="57525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 Nuclide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 specific Activity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Purification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Radiopharmaceutical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Targeted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Stability in Vivo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Retention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Oncological vector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Overexpressed Receptors (SSTR,CD44 </a:t>
            </a:r>
            <a:r>
              <a:rPr lang="en-GB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Antibodies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FAPI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Targeting Systems</a:t>
            </a:r>
          </a:p>
          <a:p>
            <a:pPr marL="1200150" lvl="3" indent="-342900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</a:p>
          <a:p>
            <a:pPr marL="1200150" lvl="3" indent="-342900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Passive</a:t>
            </a:r>
          </a:p>
          <a:p>
            <a:pPr marL="0" indent="-400050">
              <a:buFont typeface="Wingdings" panose="05000000000000000000" pitchFamily="2" charset="2"/>
              <a:buChar char="Ø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400050">
              <a:buFont typeface="Wingdings" panose="05000000000000000000" pitchFamily="2" charset="2"/>
              <a:buChar char="Ø"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4736507-505D-43BB-9D63-31C37418F235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52973" y="1674920"/>
            <a:ext cx="686469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Mix of Chemistry, Biology &amp; Physics  can help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556935" y="1427727"/>
            <a:ext cx="4993716" cy="4664164"/>
            <a:chOff x="6077804" y="1723415"/>
            <a:chExt cx="4993716" cy="4664164"/>
          </a:xfrm>
        </p:grpSpPr>
        <p:pic>
          <p:nvPicPr>
            <p:cNvPr id="6" name="그림 1" descr="Fig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5" t="-1" r="60807" b="39633"/>
            <a:stretch/>
          </p:blipFill>
          <p:spPr bwMode="auto">
            <a:xfrm rot="16200000">
              <a:off x="7320015" y="3116728"/>
              <a:ext cx="2509295" cy="2530312"/>
            </a:xfrm>
            <a:prstGeom prst="rect">
              <a:avLst/>
            </a:prstGeom>
            <a:pattFill prst="pct10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extLst/>
          </p:spPr>
        </p:pic>
        <p:sp>
          <p:nvSpPr>
            <p:cNvPr id="9" name="Donut 8"/>
            <p:cNvSpPr/>
            <p:nvPr/>
          </p:nvSpPr>
          <p:spPr>
            <a:xfrm rot="879826">
              <a:off x="6077804" y="1723415"/>
              <a:ext cx="4993716" cy="4664164"/>
            </a:xfrm>
            <a:prstGeom prst="donut">
              <a:avLst>
                <a:gd name="adj" fmla="val 18980"/>
              </a:avLst>
            </a:prstGeom>
            <a:gradFill flip="none" rotWithShape="1">
              <a:gsLst>
                <a:gs pos="0">
                  <a:schemeClr val="accent4">
                    <a:lumMod val="67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  <a:effectLst>
              <a:glow>
                <a:srgbClr val="FF0000">
                  <a:alpha val="0"/>
                </a:srgbClr>
              </a:glow>
              <a:softEdge rad="1270000"/>
            </a:effectLst>
            <a:scene3d>
              <a:camera prst="perspectiveFront" fov="2700000">
                <a:rot lat="1800000" lon="19800000" rev="11400000"/>
              </a:camera>
              <a:lightRig rig="harsh" dir="t">
                <a:rot lat="0" lon="0" rev="15000000"/>
              </a:lightRig>
            </a:scene3d>
            <a:sp3d extrusionH="1060450">
              <a:bevelT w="298450" h="6350" prst="relaxedInset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87916" y="3759809"/>
            <a:ext cx="27688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Strom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 environment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Protiens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pH,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10600" y="2578447"/>
            <a:ext cx="291892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Core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MDR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0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2ADBE75-DDFB-12BA-F545-0F0E1A057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63" y="190804"/>
            <a:ext cx="10515600" cy="782907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Alpha&amp; Beta Therapies </a:t>
            </a:r>
            <a:endParaRPr lang="aa-ET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7F1A3D27-3954-8FE1-148C-C577F9EF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174" y="5666472"/>
            <a:ext cx="8510516" cy="876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DNA is considered the main target for causing radiation-induced cell death and indeed, the greater the unrepaired DNA damage the higher the incidence of lethality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E2E203A-F26A-0E29-2E71-AA12AD63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86C1-C008-BF4A-BBE8-6FFC1FBEBE97}" type="slidenum">
              <a:rPr lang="aa-ET" smtClean="0"/>
              <a:t>8</a:t>
            </a:fld>
            <a:endParaRPr lang="aa-ET"/>
          </a:p>
        </p:txBody>
      </p:sp>
      <p:pic>
        <p:nvPicPr>
          <p:cNvPr id="8" name="Picture 2" descr="DNA Damage-Inducing Anticancer Therapies: From Global to Precision Da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534" y="1585282"/>
            <a:ext cx="5719256" cy="351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51866E6-44E5-BA51-6739-7C056FFFBF65}"/>
              </a:ext>
            </a:extLst>
          </p:cNvPr>
          <p:cNvSpPr txBox="1"/>
          <p:nvPr/>
        </p:nvSpPr>
        <p:spPr>
          <a:xfrm>
            <a:off x="613573" y="5067480"/>
            <a:ext cx="352766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131313"/>
                </a:solidFill>
                <a:effectLst/>
              </a:rPr>
              <a:t>Ku </a:t>
            </a:r>
            <a:r>
              <a:rPr lang="en-GB" sz="1200" b="0" i="0" dirty="0">
                <a:solidFill>
                  <a:srgbClr val="131313"/>
                </a:solidFill>
                <a:effectLst/>
              </a:rPr>
              <a:t>et al. EJNMMI </a:t>
            </a:r>
            <a:r>
              <a:rPr lang="en-GB" sz="1200" b="0" i="0" dirty="0" err="1">
                <a:solidFill>
                  <a:srgbClr val="131313"/>
                </a:solidFill>
                <a:effectLst/>
              </a:rPr>
              <a:t>Radiopharmacy</a:t>
            </a:r>
            <a:r>
              <a:rPr lang="en-GB" sz="1200" b="0" i="0" dirty="0">
                <a:solidFill>
                  <a:srgbClr val="131313"/>
                </a:solidFill>
                <a:effectLst/>
              </a:rPr>
              <a:t> and Chemistry (2019)</a:t>
            </a:r>
            <a:endParaRPr lang="aa-ET" sz="1200" dirty="0"/>
          </a:p>
        </p:txBody>
      </p:sp>
      <p:sp>
        <p:nvSpPr>
          <p:cNvPr id="3" name="Rectangle 2"/>
          <p:cNvSpPr/>
          <p:nvPr/>
        </p:nvSpPr>
        <p:spPr>
          <a:xfrm>
            <a:off x="6934200" y="5313702"/>
            <a:ext cx="4419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/>
              <a:t>Cancers</a:t>
            </a:r>
            <a:r>
              <a:rPr lang="en-US" sz="1100" dirty="0"/>
              <a:t> </a:t>
            </a:r>
            <a:r>
              <a:rPr lang="en-US" sz="1100" b="1" dirty="0"/>
              <a:t>2020</a:t>
            </a:r>
            <a:r>
              <a:rPr lang="en-US" sz="1100" dirty="0"/>
              <a:t>, </a:t>
            </a:r>
            <a:r>
              <a:rPr lang="en-US" sz="1100" i="1" dirty="0"/>
              <a:t>12</a:t>
            </a:r>
            <a:r>
              <a:rPr lang="en-US" sz="1100" dirty="0"/>
              <a:t>(8), 2098; </a:t>
            </a:r>
            <a:r>
              <a:rPr lang="en-US" sz="1100" b="1" dirty="0">
                <a:hlinkClick r:id="rId4"/>
              </a:rPr>
              <a:t>https://doi.org/10.3390/cancers12082098</a:t>
            </a:r>
            <a:endParaRPr lang="en-US" sz="11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87104" y="1704473"/>
            <a:ext cx="4885899" cy="3436692"/>
            <a:chOff x="887104" y="1704473"/>
            <a:chExt cx="4885899" cy="3436692"/>
          </a:xfrm>
        </p:grpSpPr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A74F31B8-5B0C-4BD1-2A64-978E79353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7104" y="1704473"/>
              <a:ext cx="4885899" cy="3436692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3330053" y="4618776"/>
              <a:ext cx="2265528" cy="481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41238" y="3930555"/>
              <a:ext cx="1263274" cy="647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691029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54112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342900" indent="-342900"/>
            <a:r>
              <a:rPr lang="de-DE" b="1" baseline="30000" dirty="0">
                <a:latin typeface="Arial" pitchFamily="34" charset="0"/>
                <a:ea typeface="Calibri" charset="0"/>
                <a:cs typeface="Arial" pitchFamily="34" charset="0"/>
              </a:rPr>
              <a:t>177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Lu-DOTATATE  for single patient dose has been optimized </a:t>
            </a:r>
            <a:endParaRPr lang="de-DE" b="1" dirty="0" smtClean="0">
              <a:latin typeface="Arial" pitchFamily="34" charset="0"/>
              <a:ea typeface="Calibri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    with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radionuchemical purity of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 </a:t>
            </a:r>
            <a:r>
              <a:rPr lang="de-DE" b="1" dirty="0" smtClean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98 ± 2%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at pH 5 with 2M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acetate</a:t>
            </a:r>
          </a:p>
          <a:p>
            <a:pPr marL="0" indent="0">
              <a:buNone/>
            </a:pP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    buffer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and 55mg of gensitic acid.</a:t>
            </a:r>
          </a:p>
          <a:p>
            <a:pPr marL="342900" indent="-342900"/>
            <a:endParaRPr lang="de-DE" b="1" dirty="0">
              <a:latin typeface="Arial" pitchFamily="34" charset="0"/>
              <a:ea typeface="Calibri" charset="0"/>
              <a:cs typeface="Arial" pitchFamily="34" charset="0"/>
            </a:endParaRPr>
          </a:p>
          <a:p>
            <a:pPr marL="342900" indent="-342900"/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Ppetide content varied from </a:t>
            </a:r>
            <a:r>
              <a:rPr lang="de-DE" b="1" dirty="0" smtClean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250-300µg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depending on the specific activity.</a:t>
            </a:r>
          </a:p>
          <a:p>
            <a:pPr marL="342900" indent="-342900"/>
            <a:endParaRPr lang="de-DE" b="1" dirty="0">
              <a:latin typeface="Arial" pitchFamily="34" charset="0"/>
              <a:ea typeface="Calibri" charset="0"/>
              <a:cs typeface="Arial" pitchFamily="34" charset="0"/>
            </a:endParaRPr>
          </a:p>
          <a:p>
            <a:pPr marL="342900" indent="-342900"/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Radiolabelling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carried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out by heating the mixture at </a:t>
            </a:r>
            <a:r>
              <a:rPr lang="de-DE" b="1" dirty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90</a:t>
            </a:r>
            <a:r>
              <a:rPr lang="de-DE" b="1" baseline="30000" dirty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o</a:t>
            </a:r>
            <a:r>
              <a:rPr lang="de-DE" b="1" dirty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C for </a:t>
            </a:r>
            <a:r>
              <a:rPr lang="de-DE" b="1" dirty="0" smtClean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30minutes</a:t>
            </a:r>
          </a:p>
          <a:p>
            <a:pPr marL="342900" indent="-342900"/>
            <a:r>
              <a:rPr lang="de-DE" b="1" dirty="0" smtClean="0">
                <a:solidFill>
                  <a:srgbClr val="C00000"/>
                </a:solidFill>
                <a:latin typeface="Arial" pitchFamily="34" charset="0"/>
                <a:ea typeface="Calibri" charset="0"/>
                <a:cs typeface="Arial" pitchFamily="34" charset="0"/>
              </a:rPr>
              <a:t>50mg of Ascorbic Acid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to avoid radiolysis</a:t>
            </a:r>
            <a:endParaRPr lang="de-DE" b="1" dirty="0">
              <a:latin typeface="Arial" pitchFamily="34" charset="0"/>
              <a:ea typeface="Calibri" charset="0"/>
              <a:cs typeface="Arial" pitchFamily="34" charset="0"/>
            </a:endParaRPr>
          </a:p>
          <a:p>
            <a:pPr marL="342900" indent="-342900"/>
            <a:endParaRPr lang="de-DE" b="1" dirty="0">
              <a:latin typeface="Arial" pitchFamily="34" charset="0"/>
              <a:ea typeface="Calibri" charset="0"/>
              <a:cs typeface="Arial" pitchFamily="34" charset="0"/>
            </a:endParaRPr>
          </a:p>
          <a:p>
            <a:pPr marL="342900" indent="-342900"/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Total volume of the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740MBq </a:t>
            </a:r>
            <a:r>
              <a:rPr lang="de-DE" b="1" dirty="0">
                <a:latin typeface="Arial" pitchFamily="34" charset="0"/>
                <a:ea typeface="Calibri" charset="0"/>
                <a:cs typeface="Arial" pitchFamily="34" charset="0"/>
              </a:rPr>
              <a:t>dose is optimized at 2ml </a:t>
            </a:r>
            <a:r>
              <a:rPr lang="de-DE" b="1" dirty="0" smtClean="0">
                <a:latin typeface="Arial" pitchFamily="34" charset="0"/>
                <a:ea typeface="Calibri" charset="0"/>
                <a:cs typeface="Arial" pitchFamily="34" charset="0"/>
              </a:rPr>
              <a:t>for </a:t>
            </a:r>
            <a:r>
              <a:rPr lang="en-US" b="1" dirty="0" smtClean="0">
                <a:latin typeface="Arial" pitchFamily="34" charset="0"/>
                <a:ea typeface="Calibri" charset="0"/>
                <a:cs typeface="Arial" pitchFamily="34" charset="0"/>
              </a:rPr>
              <a:t>dispensing at hospital pharmacy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2348" y="1"/>
            <a:ext cx="10515600" cy="1000124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PRRT </a:t>
            </a:r>
            <a:r>
              <a:rPr lang="en-US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Pakistan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6507-505D-43BB-9D63-31C37418F2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6326</TotalTime>
  <Words>1096</Words>
  <Application>Microsoft Office PowerPoint</Application>
  <PresentationFormat>Widescreen</PresentationFormat>
  <Paragraphs>352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맑은 고딕</vt:lpstr>
      <vt:lpstr>SimSun</vt:lpstr>
      <vt:lpstr>Arial</vt:lpstr>
      <vt:lpstr>Arial</vt:lpstr>
      <vt:lpstr>Calibri</vt:lpstr>
      <vt:lpstr>Calibri Light</vt:lpstr>
      <vt:lpstr>CIDFont+F4</vt:lpstr>
      <vt:lpstr>CIDFont+F5</vt:lpstr>
      <vt:lpstr>Lucida Calligraphy</vt:lpstr>
      <vt:lpstr>Symbol</vt:lpstr>
      <vt:lpstr>Wingdings</vt:lpstr>
      <vt:lpstr>Office Theme</vt:lpstr>
      <vt:lpstr>PowerPoint Presentation</vt:lpstr>
      <vt:lpstr>Content</vt:lpstr>
      <vt:lpstr> PAEC- PINSTECH </vt:lpstr>
      <vt:lpstr>PINSTECH-MEDICIS Collaboration</vt:lpstr>
      <vt:lpstr>Introduction Cancer Research Advances </vt:lpstr>
      <vt:lpstr>Theranostic Radiopharmaceutical </vt:lpstr>
      <vt:lpstr>Clinical Transformation of Radionuclides Targeted Radioligand Therapies</vt:lpstr>
      <vt:lpstr>Targeted Alpha&amp; Beta Therapies </vt:lpstr>
      <vt:lpstr>PRRT in Pakistan</vt:lpstr>
      <vt:lpstr>Theranostic radiopharmaceuticals in Pakistan </vt:lpstr>
      <vt:lpstr> Targeted Alpha Therapy  Clinical Transformation of AC-225   </vt:lpstr>
      <vt:lpstr>Objectives</vt:lpstr>
      <vt:lpstr>Ac-225 Pharmaceuticals  </vt:lpstr>
      <vt:lpstr>PowerPoint Presentation</vt:lpstr>
      <vt:lpstr>PowerPoint Presentation</vt:lpstr>
      <vt:lpstr>PowerPoint Presentation</vt:lpstr>
      <vt:lpstr>Radiochemical Purity ITLC </vt:lpstr>
      <vt:lpstr>Preparation of [225Ac][Ac-DOTATATE]</vt:lpstr>
      <vt:lpstr>Future Works</vt:lpstr>
      <vt:lpstr> Tb-Phramaceuticals </vt:lpstr>
      <vt:lpstr> Quality Control [Radiochemical Purity Tb-161] 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Kaleem Abbas</dc:creator>
  <cp:lastModifiedBy>Shakera Kaleem</cp:lastModifiedBy>
  <cp:revision>542</cp:revision>
  <cp:lastPrinted>2018-12-17T07:17:57Z</cp:lastPrinted>
  <dcterms:created xsi:type="dcterms:W3CDTF">2018-12-12T07:45:19Z</dcterms:created>
  <dcterms:modified xsi:type="dcterms:W3CDTF">2024-12-11T10:35:22Z</dcterms:modified>
</cp:coreProperties>
</file>