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5">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0FCD745-659F-4412-B4D8-4A3EE07ECE79}">
          <p14:sldIdLst>
            <p14:sldId id="256"/>
            <p14:sldId id="257"/>
            <p14:sldId id="258"/>
            <p14:sldId id="2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B9BD5"/>
    <a:srgbClr val="4472C4"/>
    <a:srgbClr val="EAEFF7"/>
    <a:srgbClr val="ABABAB"/>
    <a:srgbClr val="FF9933"/>
    <a:srgbClr val="FFFFFF"/>
    <a:srgbClr val="699BFF"/>
    <a:srgbClr val="AAE8FC"/>
    <a:srgbClr val="2202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78" autoAdjust="0"/>
    <p:restoredTop sz="94660"/>
  </p:normalViewPr>
  <p:slideViewPr>
    <p:cSldViewPr snapToGrid="0">
      <p:cViewPr varScale="1">
        <p:scale>
          <a:sx n="64" d="100"/>
          <a:sy n="64" d="100"/>
        </p:scale>
        <p:origin x="64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A48294-1B3F-46C7-8501-273AD7D79B4F}" type="datetimeFigureOut">
              <a:rPr lang="en-GB" smtClean="0"/>
              <a:t>17/11/2024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3F2F4C-E58C-4CCD-AFD6-611CFE2E222D}" type="slidenum">
              <a:rPr lang="en-GB" smtClean="0"/>
              <a:t>‹#›</a:t>
            </a:fld>
            <a:endParaRPr lang="en-GB"/>
          </a:p>
        </p:txBody>
      </p:sp>
    </p:spTree>
    <p:extLst>
      <p:ext uri="{BB962C8B-B14F-4D97-AF65-F5344CB8AC3E}">
        <p14:creationId xmlns:p14="http://schemas.microsoft.com/office/powerpoint/2010/main" val="3384071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7556" y="1508257"/>
            <a:ext cx="9144000" cy="2387600"/>
          </a:xfrm>
        </p:spPr>
        <p:txBody>
          <a:bodyPr anchor="b"/>
          <a:lstStyle>
            <a:lvl1pPr algn="ctr">
              <a:defRPr sz="6000" b="0">
                <a:solidFill>
                  <a:srgbClr val="002060"/>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557556" y="3987932"/>
            <a:ext cx="9144000" cy="1655762"/>
          </a:xfrm>
        </p:spPr>
        <p:txBody>
          <a:bodyPr/>
          <a:lstStyle>
            <a:lvl1pPr marL="0" indent="0" algn="ctr">
              <a:buNone/>
              <a:defRPr sz="240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grpSp>
        <p:nvGrpSpPr>
          <p:cNvPr id="4" name="Group 3">
            <a:extLst>
              <a:ext uri="{FF2B5EF4-FFF2-40B4-BE49-F238E27FC236}">
                <a16:creationId xmlns:a16="http://schemas.microsoft.com/office/drawing/2014/main" id="{5AFBF77B-003A-4E1A-898E-FBE7F15C7ACD}"/>
              </a:ext>
            </a:extLst>
          </p:cNvPr>
          <p:cNvGrpSpPr/>
          <p:nvPr userDrawn="1"/>
        </p:nvGrpSpPr>
        <p:grpSpPr>
          <a:xfrm>
            <a:off x="-109438" y="5643694"/>
            <a:ext cx="2515109" cy="1440000"/>
            <a:chOff x="-109438" y="5643694"/>
            <a:chExt cx="2515109" cy="1440000"/>
          </a:xfrm>
        </p:grpSpPr>
        <p:pic>
          <p:nvPicPr>
            <p:cNvPr id="5" name="Picture 4">
              <a:extLst>
                <a:ext uri="{FF2B5EF4-FFF2-40B4-BE49-F238E27FC236}">
                  <a16:creationId xmlns:a16="http://schemas.microsoft.com/office/drawing/2014/main" id="{F30356C3-1559-4CEC-9ADF-910395CF29D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438" y="5643694"/>
              <a:ext cx="1839581" cy="1440000"/>
            </a:xfrm>
            <a:prstGeom prst="rect">
              <a:avLst/>
            </a:prstGeom>
          </p:spPr>
        </p:pic>
        <p:sp>
          <p:nvSpPr>
            <p:cNvPr id="6" name="TextBox 5">
              <a:extLst>
                <a:ext uri="{FF2B5EF4-FFF2-40B4-BE49-F238E27FC236}">
                  <a16:creationId xmlns:a16="http://schemas.microsoft.com/office/drawing/2014/main" id="{690A1CDC-2BBF-4AD9-B5B5-2E07FBF48821}"/>
                </a:ext>
              </a:extLst>
            </p:cNvPr>
            <p:cNvSpPr txBox="1"/>
            <p:nvPr/>
          </p:nvSpPr>
          <p:spPr>
            <a:xfrm>
              <a:off x="1441946" y="6014987"/>
              <a:ext cx="963725" cy="738664"/>
            </a:xfrm>
            <a:prstGeom prst="rect">
              <a:avLst/>
            </a:prstGeom>
            <a:noFill/>
          </p:spPr>
          <p:txBody>
            <a:bodyPr wrap="none" rtlCol="0">
              <a:spAutoFit/>
            </a:bodyPr>
            <a:lstStyle/>
            <a:p>
              <a:r>
                <a:rPr lang="en-US" sz="4200" b="1" dirty="0">
                  <a:latin typeface="Arial" panose="020B0604020202020204" pitchFamily="34" charset="0"/>
                  <a:cs typeface="Arial" panose="020B0604020202020204" pitchFamily="34" charset="0"/>
                </a:rPr>
                <a:t>UK</a:t>
              </a:r>
              <a:endParaRPr lang="en-GB" sz="4200" b="1" dirty="0">
                <a:latin typeface="Arial" panose="020B0604020202020204" pitchFamily="34" charset="0"/>
                <a:cs typeface="Arial" panose="020B0604020202020204" pitchFamily="34" charset="0"/>
              </a:endParaRPr>
            </a:p>
          </p:txBody>
        </p:sp>
      </p:grpSp>
      <p:sp>
        <p:nvSpPr>
          <p:cNvPr id="7" name="Slide Number Placeholder 5">
            <a:extLst>
              <a:ext uri="{FF2B5EF4-FFF2-40B4-BE49-F238E27FC236}">
                <a16:creationId xmlns:a16="http://schemas.microsoft.com/office/drawing/2014/main" id="{F7F12490-59CD-452F-B02D-F2D799164001}"/>
              </a:ext>
            </a:extLst>
          </p:cNvPr>
          <p:cNvSpPr>
            <a:spLocks noGrp="1"/>
          </p:cNvSpPr>
          <p:nvPr>
            <p:ph type="sldNum" sz="quarter" idx="12"/>
          </p:nvPr>
        </p:nvSpPr>
        <p:spPr>
          <a:xfrm>
            <a:off x="10813408" y="6356350"/>
            <a:ext cx="662731" cy="296695"/>
          </a:xfrm>
        </p:spPr>
        <p:txBody>
          <a:bodyPr/>
          <a:lstStyle>
            <a:lvl1pPr>
              <a:defRPr sz="2400">
                <a:solidFill>
                  <a:srgbClr val="002060"/>
                </a:solidFill>
              </a:defRPr>
            </a:lvl1pPr>
          </a:lstStyle>
          <a:p>
            <a:fld id="{1CA36EEA-5A28-4A70-BCAC-0B68DA8D366C}" type="slidenum">
              <a:rPr lang="en-GB" smtClean="0"/>
              <a:pPr/>
              <a:t>‹#›</a:t>
            </a:fld>
            <a:endParaRPr lang="en-GB" dirty="0"/>
          </a:p>
        </p:txBody>
      </p:sp>
    </p:spTree>
    <p:extLst>
      <p:ext uri="{BB962C8B-B14F-4D97-AF65-F5344CB8AC3E}">
        <p14:creationId xmlns:p14="http://schemas.microsoft.com/office/powerpoint/2010/main" val="3999567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561439" cy="743504"/>
          </a:xfrm>
        </p:spPr>
        <p:txBody>
          <a:bodyPr/>
          <a:lstStyle>
            <a:lvl1pPr algn="ctr">
              <a:defRPr b="0">
                <a:solidFill>
                  <a:srgbClr val="002060"/>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838200" y="1440445"/>
            <a:ext cx="10515600" cy="4736518"/>
          </a:xfrm>
        </p:spPr>
        <p:txBody>
          <a:bodyPr/>
          <a:lstStyle>
            <a:lvl1pPr>
              <a:defRPr>
                <a:solidFill>
                  <a:srgbClr val="002060"/>
                </a:solidFill>
                <a:latin typeface="Palatino Linotype" panose="02040502050505030304" pitchFamily="18" charset="0"/>
              </a:defRPr>
            </a:lvl1pPr>
            <a:lvl2pPr>
              <a:defRPr>
                <a:solidFill>
                  <a:srgbClr val="002060"/>
                </a:solidFill>
                <a:latin typeface="Palatino Linotype" panose="02040502050505030304" pitchFamily="18" charset="0"/>
              </a:defRPr>
            </a:lvl2pPr>
            <a:lvl3pPr>
              <a:defRPr>
                <a:solidFill>
                  <a:srgbClr val="002060"/>
                </a:solidFill>
                <a:latin typeface="Palatino Linotype" panose="02040502050505030304" pitchFamily="18" charset="0"/>
              </a:defRPr>
            </a:lvl3pPr>
            <a:lvl4pPr>
              <a:defRPr>
                <a:solidFill>
                  <a:srgbClr val="002060"/>
                </a:solidFill>
                <a:latin typeface="Palatino Linotype" panose="02040502050505030304" pitchFamily="18" charset="0"/>
              </a:defRPr>
            </a:lvl4pPr>
            <a:lvl5pPr>
              <a:defRPr>
                <a:solidFill>
                  <a:srgbClr val="002060"/>
                </a:solidFill>
                <a:latin typeface="Palatino Linotype" panose="020405020505050303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a:xfrm>
            <a:off x="10813408" y="6356350"/>
            <a:ext cx="662731" cy="296695"/>
          </a:xfrm>
        </p:spPr>
        <p:txBody>
          <a:bodyPr/>
          <a:lstStyle>
            <a:lvl1pPr>
              <a:defRPr sz="2400">
                <a:solidFill>
                  <a:srgbClr val="002060"/>
                </a:solidFill>
              </a:defRPr>
            </a:lvl1pPr>
          </a:lstStyle>
          <a:p>
            <a:fld id="{1CA36EEA-5A28-4A70-BCAC-0B68DA8D366C}" type="slidenum">
              <a:rPr lang="en-GB" smtClean="0"/>
              <a:pPr/>
              <a:t>‹#›</a:t>
            </a:fld>
            <a:endParaRPr lang="en-GB" dirty="0"/>
          </a:p>
        </p:txBody>
      </p:sp>
      <p:cxnSp>
        <p:nvCxnSpPr>
          <p:cNvPr id="10" name="Straight Connector 9"/>
          <p:cNvCxnSpPr/>
          <p:nvPr userDrawn="1"/>
        </p:nvCxnSpPr>
        <p:spPr>
          <a:xfrm>
            <a:off x="721453" y="1237683"/>
            <a:ext cx="10754686" cy="0"/>
          </a:xfrm>
          <a:prstGeom prst="line">
            <a:avLst/>
          </a:prstGeom>
          <a:ln w="38100">
            <a:solidFill>
              <a:srgbClr val="28038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721453" y="1313897"/>
            <a:ext cx="10754686" cy="0"/>
          </a:xfrm>
          <a:prstGeom prst="line">
            <a:avLst/>
          </a:prstGeom>
          <a:ln w="38100">
            <a:solidFill>
              <a:srgbClr val="AAE8FC"/>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8E649DFF-E639-4E02-86CC-A533CCEFA814}"/>
              </a:ext>
            </a:extLst>
          </p:cNvPr>
          <p:cNvGrpSpPr/>
          <p:nvPr userDrawn="1"/>
        </p:nvGrpSpPr>
        <p:grpSpPr>
          <a:xfrm>
            <a:off x="9555853" y="16878"/>
            <a:ext cx="2515109" cy="1440000"/>
            <a:chOff x="-109438" y="5643694"/>
            <a:chExt cx="2515109" cy="1440000"/>
          </a:xfrm>
        </p:grpSpPr>
        <p:pic>
          <p:nvPicPr>
            <p:cNvPr id="8" name="Picture 7">
              <a:extLst>
                <a:ext uri="{FF2B5EF4-FFF2-40B4-BE49-F238E27FC236}">
                  <a16:creationId xmlns:a16="http://schemas.microsoft.com/office/drawing/2014/main" id="{A636AF2B-5CDB-4DCA-B86E-19B10986285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438" y="5643694"/>
              <a:ext cx="1839581" cy="1440000"/>
            </a:xfrm>
            <a:prstGeom prst="rect">
              <a:avLst/>
            </a:prstGeom>
          </p:spPr>
        </p:pic>
        <p:sp>
          <p:nvSpPr>
            <p:cNvPr id="9" name="TextBox 8">
              <a:extLst>
                <a:ext uri="{FF2B5EF4-FFF2-40B4-BE49-F238E27FC236}">
                  <a16:creationId xmlns:a16="http://schemas.microsoft.com/office/drawing/2014/main" id="{9A6F51D6-9453-4ECC-9762-441C75CAD0A1}"/>
                </a:ext>
              </a:extLst>
            </p:cNvPr>
            <p:cNvSpPr txBox="1"/>
            <p:nvPr/>
          </p:nvSpPr>
          <p:spPr>
            <a:xfrm>
              <a:off x="1441946" y="6014987"/>
              <a:ext cx="963725" cy="738664"/>
            </a:xfrm>
            <a:prstGeom prst="rect">
              <a:avLst/>
            </a:prstGeom>
            <a:noFill/>
          </p:spPr>
          <p:txBody>
            <a:bodyPr wrap="none" rtlCol="0">
              <a:spAutoFit/>
            </a:bodyPr>
            <a:lstStyle/>
            <a:p>
              <a:r>
                <a:rPr lang="en-US" sz="4200" b="1" dirty="0">
                  <a:latin typeface="Arial" panose="020B0604020202020204" pitchFamily="34" charset="0"/>
                  <a:cs typeface="Arial" panose="020B0604020202020204" pitchFamily="34" charset="0"/>
                </a:rPr>
                <a:t>UK</a:t>
              </a:r>
              <a:endParaRPr lang="en-GB" sz="42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6687286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3000">
              <a:srgbClr val="FFFFFF"/>
            </a:gs>
            <a:gs pos="0">
              <a:schemeClr val="accent1">
                <a:lumMod val="20000"/>
                <a:lumOff val="80000"/>
              </a:schemeClr>
            </a:gs>
            <a:gs pos="81000">
              <a:srgbClr val="FFFFFF"/>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A36EEA-5A28-4A70-BCAC-0B68DA8D366C}" type="slidenum">
              <a:rPr lang="en-GB" smtClean="0"/>
              <a:t>‹#›</a:t>
            </a:fld>
            <a:endParaRPr lang="en-GB"/>
          </a:p>
        </p:txBody>
      </p:sp>
    </p:spTree>
    <p:extLst>
      <p:ext uri="{BB962C8B-B14F-4D97-AF65-F5344CB8AC3E}">
        <p14:creationId xmlns:p14="http://schemas.microsoft.com/office/powerpoint/2010/main" val="317258769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31AE1-2945-44BC-A9BF-E5942ABED8FE}"/>
              </a:ext>
            </a:extLst>
          </p:cNvPr>
          <p:cNvSpPr>
            <a:spLocks noGrp="1"/>
          </p:cNvSpPr>
          <p:nvPr>
            <p:ph type="ctrTitle"/>
          </p:nvPr>
        </p:nvSpPr>
        <p:spPr/>
        <p:txBody>
          <a:bodyPr>
            <a:noAutofit/>
          </a:bodyPr>
          <a:lstStyle/>
          <a:p>
            <a:pPr>
              <a:spcBef>
                <a:spcPts val="1200"/>
              </a:spcBef>
              <a:spcAft>
                <a:spcPts val="600"/>
              </a:spcAft>
            </a:pPr>
            <a:r>
              <a:rPr lang="en-US" sz="4800" dirty="0"/>
              <a:t>SVT geometry and integration issues</a:t>
            </a:r>
            <a:endParaRPr lang="en-GB" sz="4800" dirty="0"/>
          </a:p>
        </p:txBody>
      </p:sp>
      <p:sp>
        <p:nvSpPr>
          <p:cNvPr id="3" name="Subtitle 2">
            <a:extLst>
              <a:ext uri="{FF2B5EF4-FFF2-40B4-BE49-F238E27FC236}">
                <a16:creationId xmlns:a16="http://schemas.microsoft.com/office/drawing/2014/main" id="{F228AB3B-0E14-439C-BFDC-E8B70A282172}"/>
              </a:ext>
            </a:extLst>
          </p:cNvPr>
          <p:cNvSpPr>
            <a:spLocks noGrp="1"/>
          </p:cNvSpPr>
          <p:nvPr>
            <p:ph type="subTitle" idx="1"/>
          </p:nvPr>
        </p:nvSpPr>
        <p:spPr>
          <a:xfrm>
            <a:off x="1557556" y="4373216"/>
            <a:ext cx="9144000" cy="1270477"/>
          </a:xfrm>
        </p:spPr>
        <p:txBody>
          <a:bodyPr>
            <a:normAutofit/>
          </a:bodyPr>
          <a:lstStyle/>
          <a:p>
            <a:r>
              <a:rPr lang="en-US" dirty="0"/>
              <a:t>Georg Viehhauser</a:t>
            </a:r>
            <a:endParaRPr lang="en-GB" dirty="0"/>
          </a:p>
        </p:txBody>
      </p:sp>
    </p:spTree>
    <p:extLst>
      <p:ext uri="{BB962C8B-B14F-4D97-AF65-F5344CB8AC3E}">
        <p14:creationId xmlns:p14="http://schemas.microsoft.com/office/powerpoint/2010/main" val="2587559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00F5C-0BFA-4EFE-B07F-46B9853E3871}"/>
              </a:ext>
            </a:extLst>
          </p:cNvPr>
          <p:cNvSpPr>
            <a:spLocks noGrp="1"/>
          </p:cNvSpPr>
          <p:nvPr>
            <p:ph type="title"/>
          </p:nvPr>
        </p:nvSpPr>
        <p:spPr/>
        <p:txBody>
          <a:bodyPr/>
          <a:lstStyle/>
          <a:p>
            <a:r>
              <a:rPr lang="en-US" dirty="0"/>
              <a:t>Introduction</a:t>
            </a:r>
            <a:endParaRPr lang="en-GB" dirty="0"/>
          </a:p>
        </p:txBody>
      </p:sp>
      <p:sp>
        <p:nvSpPr>
          <p:cNvPr id="3" name="Content Placeholder 2">
            <a:extLst>
              <a:ext uri="{FF2B5EF4-FFF2-40B4-BE49-F238E27FC236}">
                <a16:creationId xmlns:a16="http://schemas.microsoft.com/office/drawing/2014/main" id="{D5E3F594-7485-4673-8090-0E8F0FEAF373}"/>
              </a:ext>
            </a:extLst>
          </p:cNvPr>
          <p:cNvSpPr>
            <a:spLocks noGrp="1"/>
          </p:cNvSpPr>
          <p:nvPr>
            <p:ph idx="1"/>
          </p:nvPr>
        </p:nvSpPr>
        <p:spPr>
          <a:xfrm>
            <a:off x="838200" y="1440444"/>
            <a:ext cx="10800522" cy="5417555"/>
          </a:xfrm>
        </p:spPr>
        <p:txBody>
          <a:bodyPr>
            <a:normAutofit fontScale="70000" lnSpcReduction="20000"/>
          </a:bodyPr>
          <a:lstStyle/>
          <a:p>
            <a:pPr>
              <a:lnSpc>
                <a:spcPct val="110000"/>
              </a:lnSpc>
              <a:spcBef>
                <a:spcPts val="300"/>
              </a:spcBef>
            </a:pPr>
            <a:r>
              <a:rPr lang="en-US" dirty="0"/>
              <a:t>Jim Curtis (LBNL) has started to import IB and OB geometries into a large SVT model</a:t>
            </a:r>
          </a:p>
          <a:p>
            <a:pPr lvl="1">
              <a:lnSpc>
                <a:spcPct val="110000"/>
              </a:lnSpc>
              <a:spcBef>
                <a:spcPts val="300"/>
              </a:spcBef>
            </a:pPr>
            <a:r>
              <a:rPr lang="en-US" dirty="0"/>
              <a:t>Adam has provided input to this – first indirectly, but now directly</a:t>
            </a:r>
          </a:p>
          <a:p>
            <a:pPr lvl="1">
              <a:lnSpc>
                <a:spcPct val="110000"/>
              </a:lnSpc>
              <a:spcBef>
                <a:spcPts val="300"/>
              </a:spcBef>
            </a:pPr>
            <a:r>
              <a:rPr lang="en-US" dirty="0"/>
              <a:t>Current input cleared with James, so that numbers are consistent</a:t>
            </a:r>
          </a:p>
          <a:p>
            <a:pPr>
              <a:lnSpc>
                <a:spcPct val="110000"/>
              </a:lnSpc>
              <a:spcBef>
                <a:spcPts val="300"/>
              </a:spcBef>
            </a:pPr>
            <a:r>
              <a:rPr lang="en-US" dirty="0"/>
              <a:t>This model still has a support cone structure made of spokes</a:t>
            </a:r>
          </a:p>
          <a:p>
            <a:pPr lvl="1">
              <a:lnSpc>
                <a:spcPct val="110000"/>
              </a:lnSpc>
              <a:spcBef>
                <a:spcPts val="300"/>
              </a:spcBef>
            </a:pPr>
            <a:r>
              <a:rPr lang="en-US" dirty="0"/>
              <a:t>But I think that LBNL finally got the message that the real challenge is the supply of air, and that once you sorted that, there is no need for much further support structure</a:t>
            </a:r>
          </a:p>
          <a:p>
            <a:pPr lvl="2">
              <a:lnSpc>
                <a:spcPct val="110000"/>
              </a:lnSpc>
              <a:spcBef>
                <a:spcPts val="300"/>
              </a:spcBef>
            </a:pPr>
            <a:r>
              <a:rPr lang="en-US" dirty="0"/>
              <a:t>They will implement this now</a:t>
            </a:r>
          </a:p>
          <a:p>
            <a:pPr>
              <a:lnSpc>
                <a:spcPct val="110000"/>
              </a:lnSpc>
              <a:spcBef>
                <a:spcPts val="300"/>
              </a:spcBef>
            </a:pPr>
            <a:r>
              <a:rPr lang="en-US" dirty="0"/>
              <a:t>Jim got a little excited about interferences early on, which was not useful, as he got other people excited…</a:t>
            </a:r>
          </a:p>
          <a:p>
            <a:pPr lvl="1">
              <a:lnSpc>
                <a:spcPct val="110000"/>
              </a:lnSpc>
              <a:spcBef>
                <a:spcPts val="300"/>
              </a:spcBef>
            </a:pPr>
            <a:r>
              <a:rPr lang="en-US" dirty="0"/>
              <a:t>Some of those got cleaned up with our updated OB version, and IB service interferences were only caused because the Italians didn’t know where there envelopes ends</a:t>
            </a:r>
          </a:p>
          <a:p>
            <a:pPr>
              <a:lnSpc>
                <a:spcPct val="110000"/>
              </a:lnSpc>
              <a:spcBef>
                <a:spcPts val="300"/>
              </a:spcBef>
            </a:pPr>
            <a:r>
              <a:rPr lang="en-US" dirty="0"/>
              <a:t>However, it is clear that the L3 stave end area, where also the first disk ends will be extremely tricky</a:t>
            </a:r>
          </a:p>
          <a:p>
            <a:pPr>
              <a:lnSpc>
                <a:spcPct val="110000"/>
              </a:lnSpc>
              <a:spcBef>
                <a:spcPts val="300"/>
              </a:spcBef>
            </a:pPr>
            <a:r>
              <a:rPr lang="en-US" dirty="0"/>
              <a:t>L4 appears to look a bit more manageable, although we do not have services in (which will be 4 times as many…)</a:t>
            </a:r>
          </a:p>
          <a:p>
            <a:pPr>
              <a:lnSpc>
                <a:spcPct val="110000"/>
              </a:lnSpc>
              <a:spcBef>
                <a:spcPts val="300"/>
              </a:spcBef>
            </a:pPr>
            <a:r>
              <a:rPr lang="en-US" dirty="0"/>
              <a:t>This will be the next thing to tackle</a:t>
            </a:r>
          </a:p>
          <a:p>
            <a:pPr lvl="1">
              <a:lnSpc>
                <a:spcPct val="110000"/>
              </a:lnSpc>
              <a:spcBef>
                <a:spcPts val="300"/>
              </a:spcBef>
            </a:pPr>
            <a:r>
              <a:rPr lang="en-US" dirty="0"/>
              <a:t>Eric is now taking this serious enough that we are planning to have bi-weekly meetings on this (haven’t heard about a confirmation for this week yet…)</a:t>
            </a:r>
          </a:p>
          <a:p>
            <a:pPr lvl="1"/>
            <a:endParaRPr lang="en-GB" dirty="0"/>
          </a:p>
        </p:txBody>
      </p:sp>
      <p:sp>
        <p:nvSpPr>
          <p:cNvPr id="4" name="Slide Number Placeholder 3">
            <a:extLst>
              <a:ext uri="{FF2B5EF4-FFF2-40B4-BE49-F238E27FC236}">
                <a16:creationId xmlns:a16="http://schemas.microsoft.com/office/drawing/2014/main" id="{DF90E624-B21F-4B07-A646-9C578C1D4F4B}"/>
              </a:ext>
            </a:extLst>
          </p:cNvPr>
          <p:cNvSpPr>
            <a:spLocks noGrp="1"/>
          </p:cNvSpPr>
          <p:nvPr>
            <p:ph type="sldNum" sz="quarter" idx="12"/>
          </p:nvPr>
        </p:nvSpPr>
        <p:spPr/>
        <p:txBody>
          <a:bodyPr/>
          <a:lstStyle/>
          <a:p>
            <a:fld id="{1CA36EEA-5A28-4A70-BCAC-0B68DA8D366C}" type="slidenum">
              <a:rPr lang="en-GB" smtClean="0"/>
              <a:pPr/>
              <a:t>2</a:t>
            </a:fld>
            <a:endParaRPr lang="en-GB" dirty="0"/>
          </a:p>
        </p:txBody>
      </p:sp>
    </p:spTree>
    <p:extLst>
      <p:ext uri="{BB962C8B-B14F-4D97-AF65-F5344CB8AC3E}">
        <p14:creationId xmlns:p14="http://schemas.microsoft.com/office/powerpoint/2010/main" val="1016116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241DF-7718-4E74-BCEB-ABADAE681EBC}"/>
              </a:ext>
            </a:extLst>
          </p:cNvPr>
          <p:cNvSpPr>
            <a:spLocks noGrp="1"/>
          </p:cNvSpPr>
          <p:nvPr>
            <p:ph type="title"/>
          </p:nvPr>
        </p:nvSpPr>
        <p:spPr/>
        <p:txBody>
          <a:bodyPr/>
          <a:lstStyle/>
          <a:p>
            <a:r>
              <a:rPr lang="en-US" dirty="0"/>
              <a:t>L3</a:t>
            </a:r>
            <a:endParaRPr lang="en-GB" dirty="0"/>
          </a:p>
        </p:txBody>
      </p:sp>
      <p:sp>
        <p:nvSpPr>
          <p:cNvPr id="4" name="Slide Number Placeholder 3">
            <a:extLst>
              <a:ext uri="{FF2B5EF4-FFF2-40B4-BE49-F238E27FC236}">
                <a16:creationId xmlns:a16="http://schemas.microsoft.com/office/drawing/2014/main" id="{BC23F55E-CB72-420D-9DE6-9C11A50C2934}"/>
              </a:ext>
            </a:extLst>
          </p:cNvPr>
          <p:cNvSpPr>
            <a:spLocks noGrp="1"/>
          </p:cNvSpPr>
          <p:nvPr>
            <p:ph type="sldNum" sz="quarter" idx="12"/>
          </p:nvPr>
        </p:nvSpPr>
        <p:spPr/>
        <p:txBody>
          <a:bodyPr/>
          <a:lstStyle/>
          <a:p>
            <a:fld id="{1CA36EEA-5A28-4A70-BCAC-0B68DA8D366C}" type="slidenum">
              <a:rPr lang="en-GB" smtClean="0"/>
              <a:pPr/>
              <a:t>3</a:t>
            </a:fld>
            <a:endParaRPr lang="en-GB" dirty="0"/>
          </a:p>
        </p:txBody>
      </p:sp>
      <p:pic>
        <p:nvPicPr>
          <p:cNvPr id="1026" name="Picture 2" descr="image.png">
            <a:extLst>
              <a:ext uri="{FF2B5EF4-FFF2-40B4-BE49-F238E27FC236}">
                <a16:creationId xmlns:a16="http://schemas.microsoft.com/office/drawing/2014/main" id="{AD44C75E-0957-44E5-ADF7-A751590141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377" b="17317"/>
          <a:stretch/>
        </p:blipFill>
        <p:spPr bwMode="auto">
          <a:xfrm>
            <a:off x="715862" y="1417039"/>
            <a:ext cx="5643328" cy="2892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FD8E9A2E-6FAD-4D3F-8098-FCD3F9B461B0}"/>
              </a:ext>
            </a:extLst>
          </p:cNvPr>
          <p:cNvSpPr txBox="1"/>
          <p:nvPr/>
        </p:nvSpPr>
        <p:spPr>
          <a:xfrm>
            <a:off x="2420630" y="1850834"/>
            <a:ext cx="937821" cy="369332"/>
          </a:xfrm>
          <a:prstGeom prst="rect">
            <a:avLst/>
          </a:prstGeom>
          <a:noFill/>
        </p:spPr>
        <p:txBody>
          <a:bodyPr wrap="none" rtlCol="0">
            <a:spAutoFit/>
          </a:bodyPr>
          <a:lstStyle/>
          <a:p>
            <a:r>
              <a:rPr lang="en-US" dirty="0">
                <a:solidFill>
                  <a:srgbClr val="FFFF00"/>
                </a:solidFill>
              </a:rPr>
              <a:t>L3 stave</a:t>
            </a:r>
            <a:endParaRPr lang="en-GB" dirty="0">
              <a:solidFill>
                <a:srgbClr val="FFFF00"/>
              </a:solidFill>
            </a:endParaRPr>
          </a:p>
        </p:txBody>
      </p:sp>
      <p:sp>
        <p:nvSpPr>
          <p:cNvPr id="7" name="TextBox 6">
            <a:extLst>
              <a:ext uri="{FF2B5EF4-FFF2-40B4-BE49-F238E27FC236}">
                <a16:creationId xmlns:a16="http://schemas.microsoft.com/office/drawing/2014/main" id="{F99AA4DF-429D-47C5-8B1A-E03DB1927D98}"/>
              </a:ext>
            </a:extLst>
          </p:cNvPr>
          <p:cNvSpPr txBox="1"/>
          <p:nvPr/>
        </p:nvSpPr>
        <p:spPr>
          <a:xfrm>
            <a:off x="3248891" y="2629899"/>
            <a:ext cx="865943" cy="369332"/>
          </a:xfrm>
          <a:prstGeom prst="rect">
            <a:avLst/>
          </a:prstGeom>
          <a:noFill/>
        </p:spPr>
        <p:txBody>
          <a:bodyPr wrap="none" rtlCol="0">
            <a:spAutoFit/>
          </a:bodyPr>
          <a:lstStyle/>
          <a:p>
            <a:r>
              <a:rPr lang="en-US" dirty="0">
                <a:solidFill>
                  <a:srgbClr val="FFFF00"/>
                </a:solidFill>
              </a:rPr>
              <a:t>D0 disk</a:t>
            </a:r>
            <a:endParaRPr lang="en-GB" dirty="0">
              <a:solidFill>
                <a:srgbClr val="FFFF00"/>
              </a:solidFill>
            </a:endParaRPr>
          </a:p>
        </p:txBody>
      </p:sp>
      <p:sp>
        <p:nvSpPr>
          <p:cNvPr id="8" name="TextBox 7">
            <a:extLst>
              <a:ext uri="{FF2B5EF4-FFF2-40B4-BE49-F238E27FC236}">
                <a16:creationId xmlns:a16="http://schemas.microsoft.com/office/drawing/2014/main" id="{CA8A7040-CAA9-43C5-B9B7-08145E7F6D4C}"/>
              </a:ext>
            </a:extLst>
          </p:cNvPr>
          <p:cNvSpPr txBox="1"/>
          <p:nvPr/>
        </p:nvSpPr>
        <p:spPr>
          <a:xfrm>
            <a:off x="1137243" y="3155454"/>
            <a:ext cx="1171731" cy="646331"/>
          </a:xfrm>
          <a:prstGeom prst="rect">
            <a:avLst/>
          </a:prstGeom>
          <a:noFill/>
        </p:spPr>
        <p:txBody>
          <a:bodyPr wrap="none" rtlCol="0">
            <a:spAutoFit/>
          </a:bodyPr>
          <a:lstStyle/>
          <a:p>
            <a:pPr algn="r"/>
            <a:r>
              <a:rPr lang="en-US" dirty="0">
                <a:solidFill>
                  <a:srgbClr val="FFFF00"/>
                </a:solidFill>
              </a:rPr>
              <a:t>Flange for</a:t>
            </a:r>
          </a:p>
          <a:p>
            <a:pPr algn="r"/>
            <a:r>
              <a:rPr lang="en-US" dirty="0">
                <a:solidFill>
                  <a:srgbClr val="FFFF00"/>
                </a:solidFill>
              </a:rPr>
              <a:t>IB support</a:t>
            </a:r>
            <a:endParaRPr lang="en-GB" dirty="0">
              <a:solidFill>
                <a:srgbClr val="FFFF00"/>
              </a:solidFill>
            </a:endParaRPr>
          </a:p>
        </p:txBody>
      </p:sp>
      <p:pic>
        <p:nvPicPr>
          <p:cNvPr id="1027" name="Picture 3" descr="image.png">
            <a:extLst>
              <a:ext uri="{FF2B5EF4-FFF2-40B4-BE49-F238E27FC236}">
                <a16:creationId xmlns:a16="http://schemas.microsoft.com/office/drawing/2014/main" id="{787F1807-76AC-4E30-AA77-D3F652CDAC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4022" y="1417039"/>
            <a:ext cx="451485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image.png">
            <a:extLst>
              <a:ext uri="{FF2B5EF4-FFF2-40B4-BE49-F238E27FC236}">
                <a16:creationId xmlns:a16="http://schemas.microsoft.com/office/drawing/2014/main" id="{AB07ECF0-FDC4-41BA-A406-BE33F673A6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4022" y="4305300"/>
            <a:ext cx="4514850"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452A78A0-D8A2-45A9-80F9-0298C4DB654F}"/>
              </a:ext>
            </a:extLst>
          </p:cNvPr>
          <p:cNvSpPr txBox="1"/>
          <p:nvPr/>
        </p:nvSpPr>
        <p:spPr>
          <a:xfrm>
            <a:off x="7775012" y="4770568"/>
            <a:ext cx="694421" cy="369332"/>
          </a:xfrm>
          <a:prstGeom prst="rect">
            <a:avLst/>
          </a:prstGeom>
          <a:noFill/>
        </p:spPr>
        <p:txBody>
          <a:bodyPr wrap="none" rtlCol="0">
            <a:spAutoFit/>
          </a:bodyPr>
          <a:lstStyle/>
          <a:p>
            <a:r>
              <a:rPr lang="en-US" dirty="0">
                <a:solidFill>
                  <a:srgbClr val="FFFF00"/>
                </a:solidFill>
              </a:rPr>
              <a:t>RDOs</a:t>
            </a:r>
            <a:endParaRPr lang="en-GB" dirty="0">
              <a:solidFill>
                <a:srgbClr val="FFFF00"/>
              </a:solidFill>
            </a:endParaRPr>
          </a:p>
        </p:txBody>
      </p:sp>
      <p:sp>
        <p:nvSpPr>
          <p:cNvPr id="13" name="TextBox 12">
            <a:extLst>
              <a:ext uri="{FF2B5EF4-FFF2-40B4-BE49-F238E27FC236}">
                <a16:creationId xmlns:a16="http://schemas.microsoft.com/office/drawing/2014/main" id="{15941311-BFFF-470A-913F-080DEB0F820A}"/>
              </a:ext>
            </a:extLst>
          </p:cNvPr>
          <p:cNvSpPr txBox="1"/>
          <p:nvPr/>
        </p:nvSpPr>
        <p:spPr>
          <a:xfrm>
            <a:off x="8115826" y="1759608"/>
            <a:ext cx="1027589" cy="369332"/>
          </a:xfrm>
          <a:prstGeom prst="rect">
            <a:avLst/>
          </a:prstGeom>
          <a:noFill/>
        </p:spPr>
        <p:txBody>
          <a:bodyPr wrap="none" rtlCol="0">
            <a:spAutoFit/>
          </a:bodyPr>
          <a:lstStyle/>
          <a:p>
            <a:r>
              <a:rPr lang="en-US" dirty="0">
                <a:solidFill>
                  <a:srgbClr val="FFFF00"/>
                </a:solidFill>
              </a:rPr>
              <a:t>L3 staves</a:t>
            </a:r>
            <a:endParaRPr lang="en-GB" dirty="0">
              <a:solidFill>
                <a:srgbClr val="FFFF00"/>
              </a:solidFill>
            </a:endParaRPr>
          </a:p>
        </p:txBody>
      </p:sp>
      <p:sp>
        <p:nvSpPr>
          <p:cNvPr id="9" name="TextBox 8">
            <a:extLst>
              <a:ext uri="{FF2B5EF4-FFF2-40B4-BE49-F238E27FC236}">
                <a16:creationId xmlns:a16="http://schemas.microsoft.com/office/drawing/2014/main" id="{C08A00E0-D622-4C5A-9A3A-2C651EA24D19}"/>
              </a:ext>
            </a:extLst>
          </p:cNvPr>
          <p:cNvSpPr txBox="1"/>
          <p:nvPr/>
        </p:nvSpPr>
        <p:spPr>
          <a:xfrm>
            <a:off x="407356" y="4458265"/>
            <a:ext cx="6319399" cy="2246769"/>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rgbClr val="002060"/>
                </a:solidFill>
                <a:latin typeface="Palatino Linotype" panose="02040502050505030304" pitchFamily="18" charset="0"/>
              </a:rPr>
              <a:t>This stave model has the current end plug (~10 mm)</a:t>
            </a:r>
          </a:p>
          <a:p>
            <a:pPr marL="285750" indent="-285750">
              <a:buFont typeface="Arial" panose="020B0604020202020204" pitchFamily="34" charset="0"/>
              <a:buChar char="•"/>
            </a:pPr>
            <a:r>
              <a:rPr lang="en-US" sz="2000" dirty="0">
                <a:solidFill>
                  <a:srgbClr val="002060"/>
                </a:solidFill>
                <a:latin typeface="Palatino Linotype" panose="02040502050505030304" pitchFamily="18" charset="0"/>
              </a:rPr>
              <a:t>Support cones (spokes) not yet optimized</a:t>
            </a:r>
          </a:p>
          <a:p>
            <a:pPr marL="285750" indent="-285750">
              <a:buFont typeface="Arial" panose="020B0604020202020204" pitchFamily="34" charset="0"/>
              <a:buChar char="•"/>
            </a:pPr>
            <a:r>
              <a:rPr lang="en-US" sz="2000" dirty="0">
                <a:solidFill>
                  <a:srgbClr val="002060"/>
                </a:solidFill>
                <a:latin typeface="Palatino Linotype" panose="02040502050505030304" pitchFamily="18" charset="0"/>
              </a:rPr>
              <a:t>No detail on stave support and coupling of air channel</a:t>
            </a:r>
          </a:p>
          <a:p>
            <a:pPr marL="285750" indent="-285750">
              <a:buFont typeface="Arial" panose="020B0604020202020204" pitchFamily="34" charset="0"/>
              <a:buChar char="•"/>
            </a:pPr>
            <a:r>
              <a:rPr lang="en-US" sz="2000" dirty="0">
                <a:solidFill>
                  <a:srgbClr val="002060"/>
                </a:solidFill>
                <a:latin typeface="Palatino Linotype" panose="02040502050505030304" pitchFamily="18" charset="0"/>
              </a:rPr>
              <a:t>This support cone geometry does not work well for stave installation (would have to fiddle stave to behind the cylindrical section</a:t>
            </a:r>
            <a:endParaRPr lang="en-GB" sz="2000" dirty="0">
              <a:solidFill>
                <a:srgbClr val="002060"/>
              </a:solidFill>
              <a:latin typeface="Palatino Linotype" panose="02040502050505030304" pitchFamily="18" charset="0"/>
            </a:endParaRPr>
          </a:p>
        </p:txBody>
      </p:sp>
    </p:spTree>
    <p:extLst>
      <p:ext uri="{BB962C8B-B14F-4D97-AF65-F5344CB8AC3E}">
        <p14:creationId xmlns:p14="http://schemas.microsoft.com/office/powerpoint/2010/main" val="2213521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7AD9D-B9BB-4B2A-9C5D-3CF88E1E46F0}"/>
              </a:ext>
            </a:extLst>
          </p:cNvPr>
          <p:cNvSpPr>
            <a:spLocks noGrp="1"/>
          </p:cNvSpPr>
          <p:nvPr>
            <p:ph type="title"/>
          </p:nvPr>
        </p:nvSpPr>
        <p:spPr>
          <a:xfrm>
            <a:off x="838200" y="365126"/>
            <a:ext cx="8561439" cy="743504"/>
          </a:xfrm>
        </p:spPr>
        <p:txBody>
          <a:bodyPr/>
          <a:lstStyle/>
          <a:p>
            <a:r>
              <a:rPr lang="en-US" dirty="0"/>
              <a:t>L4</a:t>
            </a:r>
            <a:endParaRPr lang="en-GB" dirty="0"/>
          </a:p>
        </p:txBody>
      </p:sp>
      <p:sp>
        <p:nvSpPr>
          <p:cNvPr id="3" name="Content Placeholder 2">
            <a:extLst>
              <a:ext uri="{FF2B5EF4-FFF2-40B4-BE49-F238E27FC236}">
                <a16:creationId xmlns:a16="http://schemas.microsoft.com/office/drawing/2014/main" id="{63404574-80B7-4987-BD0D-090B95DAE2BB}"/>
              </a:ext>
            </a:extLst>
          </p:cNvPr>
          <p:cNvSpPr>
            <a:spLocks noGrp="1"/>
          </p:cNvSpPr>
          <p:nvPr>
            <p:ph idx="1"/>
          </p:nvPr>
        </p:nvSpPr>
        <p:spPr>
          <a:xfrm>
            <a:off x="715861" y="5641272"/>
            <a:ext cx="6241774" cy="1327653"/>
          </a:xfrm>
        </p:spPr>
        <p:txBody>
          <a:bodyPr>
            <a:normAutofit fontScale="77500" lnSpcReduction="20000"/>
          </a:bodyPr>
          <a:lstStyle/>
          <a:p>
            <a:r>
              <a:rPr lang="en-US" dirty="0"/>
              <a:t>It appears that L4 staves end well before D1</a:t>
            </a:r>
          </a:p>
          <a:p>
            <a:pPr lvl="1"/>
            <a:r>
              <a:rPr lang="en-US" dirty="0"/>
              <a:t>Seems to be a comfortable amount of space</a:t>
            </a:r>
          </a:p>
          <a:p>
            <a:r>
              <a:rPr lang="en-US" dirty="0"/>
              <a:t>But, no </a:t>
            </a:r>
            <a:r>
              <a:rPr lang="en-US" dirty="0" err="1"/>
              <a:t>airchannels</a:t>
            </a:r>
            <a:r>
              <a:rPr lang="en-US" dirty="0"/>
              <a:t>, FPCs &amp; RDOs in the model yet</a:t>
            </a:r>
            <a:endParaRPr lang="en-GB" dirty="0"/>
          </a:p>
        </p:txBody>
      </p:sp>
      <p:sp>
        <p:nvSpPr>
          <p:cNvPr id="4" name="Slide Number Placeholder 3">
            <a:extLst>
              <a:ext uri="{FF2B5EF4-FFF2-40B4-BE49-F238E27FC236}">
                <a16:creationId xmlns:a16="http://schemas.microsoft.com/office/drawing/2014/main" id="{761A2D41-67BA-4151-B31B-86217F8A1826}"/>
              </a:ext>
            </a:extLst>
          </p:cNvPr>
          <p:cNvSpPr>
            <a:spLocks noGrp="1"/>
          </p:cNvSpPr>
          <p:nvPr>
            <p:ph type="sldNum" sz="quarter" idx="12"/>
          </p:nvPr>
        </p:nvSpPr>
        <p:spPr/>
        <p:txBody>
          <a:bodyPr/>
          <a:lstStyle/>
          <a:p>
            <a:fld id="{1CA36EEA-5A28-4A70-BCAC-0B68DA8D366C}" type="slidenum">
              <a:rPr lang="en-GB" smtClean="0"/>
              <a:pPr/>
              <a:t>4</a:t>
            </a:fld>
            <a:endParaRPr lang="en-GB" dirty="0"/>
          </a:p>
        </p:txBody>
      </p:sp>
      <p:pic>
        <p:nvPicPr>
          <p:cNvPr id="2050" name="Picture 2" descr="image.png">
            <a:extLst>
              <a:ext uri="{FF2B5EF4-FFF2-40B4-BE49-F238E27FC236}">
                <a16:creationId xmlns:a16="http://schemas.microsoft.com/office/drawing/2014/main" id="{795585EE-7828-4DC9-BF43-681A76DAD24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536" r="8732"/>
          <a:stretch/>
        </p:blipFill>
        <p:spPr bwMode="auto">
          <a:xfrm>
            <a:off x="1391478" y="1440444"/>
            <a:ext cx="4482548" cy="4012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930BED7A-E4D4-4604-BCD3-67142E632FB4}"/>
              </a:ext>
            </a:extLst>
          </p:cNvPr>
          <p:cNvSpPr/>
          <p:nvPr/>
        </p:nvSpPr>
        <p:spPr>
          <a:xfrm>
            <a:off x="2217967" y="2588351"/>
            <a:ext cx="937821" cy="369332"/>
          </a:xfrm>
          <a:prstGeom prst="rect">
            <a:avLst/>
          </a:prstGeom>
        </p:spPr>
        <p:txBody>
          <a:bodyPr wrap="none">
            <a:spAutoFit/>
          </a:bodyPr>
          <a:lstStyle/>
          <a:p>
            <a:r>
              <a:rPr lang="en-US" dirty="0">
                <a:solidFill>
                  <a:srgbClr val="FFFF00"/>
                </a:solidFill>
              </a:rPr>
              <a:t>L4 stave</a:t>
            </a:r>
            <a:endParaRPr lang="en-GB" dirty="0">
              <a:solidFill>
                <a:srgbClr val="FFFF00"/>
              </a:solidFill>
            </a:endParaRPr>
          </a:p>
        </p:txBody>
      </p:sp>
      <p:sp>
        <p:nvSpPr>
          <p:cNvPr id="6" name="Rectangle 5">
            <a:extLst>
              <a:ext uri="{FF2B5EF4-FFF2-40B4-BE49-F238E27FC236}">
                <a16:creationId xmlns:a16="http://schemas.microsoft.com/office/drawing/2014/main" id="{0E442459-37C7-4AE2-B731-1407973D36B4}"/>
              </a:ext>
            </a:extLst>
          </p:cNvPr>
          <p:cNvSpPr/>
          <p:nvPr/>
        </p:nvSpPr>
        <p:spPr>
          <a:xfrm>
            <a:off x="4095649" y="1628701"/>
            <a:ext cx="865943" cy="369332"/>
          </a:xfrm>
          <a:prstGeom prst="rect">
            <a:avLst/>
          </a:prstGeom>
        </p:spPr>
        <p:txBody>
          <a:bodyPr wrap="none">
            <a:spAutoFit/>
          </a:bodyPr>
          <a:lstStyle/>
          <a:p>
            <a:r>
              <a:rPr lang="en-US" dirty="0">
                <a:solidFill>
                  <a:srgbClr val="FFFF00"/>
                </a:solidFill>
              </a:rPr>
              <a:t>D1 disk</a:t>
            </a:r>
            <a:endParaRPr lang="en-GB" dirty="0">
              <a:solidFill>
                <a:srgbClr val="FFFF00"/>
              </a:solidFill>
            </a:endParaRPr>
          </a:p>
        </p:txBody>
      </p:sp>
      <p:pic>
        <p:nvPicPr>
          <p:cNvPr id="2051" name="Picture 3" descr="image.png">
            <a:extLst>
              <a:ext uri="{FF2B5EF4-FFF2-40B4-BE49-F238E27FC236}">
                <a16:creationId xmlns:a16="http://schemas.microsoft.com/office/drawing/2014/main" id="{F0E32D85-DA4C-42DE-9371-C8065C776A1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5300" y="1440444"/>
            <a:ext cx="45085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image.png">
            <a:extLst>
              <a:ext uri="{FF2B5EF4-FFF2-40B4-BE49-F238E27FC236}">
                <a16:creationId xmlns:a16="http://schemas.microsoft.com/office/drawing/2014/main" id="{8C0A6363-28B6-4F3B-AD83-568798059B1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0650"/>
          <a:stretch/>
        </p:blipFill>
        <p:spPr bwMode="auto">
          <a:xfrm>
            <a:off x="6838950" y="4202694"/>
            <a:ext cx="4514850" cy="265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22033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32848</TotalTime>
  <Words>335</Words>
  <Application>Microsoft Office PowerPoint</Application>
  <PresentationFormat>Widescreen</PresentationFormat>
  <Paragraphs>35</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Palatino Linotype</vt:lpstr>
      <vt:lpstr>Verdana</vt:lpstr>
      <vt:lpstr>Office Theme</vt:lpstr>
      <vt:lpstr>SVT geometry and integration issues</vt:lpstr>
      <vt:lpstr>Introduction</vt:lpstr>
      <vt:lpstr>L3</vt:lpstr>
      <vt:lpstr>L4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 Viehhauser</dc:creator>
  <cp:lastModifiedBy>Georg Viehhauser</cp:lastModifiedBy>
  <cp:revision>1271</cp:revision>
  <dcterms:created xsi:type="dcterms:W3CDTF">2018-10-16T11:54:38Z</dcterms:created>
  <dcterms:modified xsi:type="dcterms:W3CDTF">2024-11-17T17:51:53Z</dcterms:modified>
</cp:coreProperties>
</file>