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4" r:id="rId17"/>
    <p:sldId id="275" r:id="rId18"/>
    <p:sldId id="276" r:id="rId19"/>
    <p:sldId id="277" r:id="rId20"/>
    <p:sldId id="281" r:id="rId21"/>
    <p:sldId id="280" r:id="rId22"/>
    <p:sldId id="282" r:id="rId23"/>
    <p:sldId id="283" r:id="rId24"/>
    <p:sldId id="284" r:id="rId25"/>
    <p:sldId id="285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4" autoAdjust="0"/>
    <p:restoredTop sz="87931" autoAdjust="0"/>
  </p:normalViewPr>
  <p:slideViewPr>
    <p:cSldViewPr snapToGrid="0">
      <p:cViewPr varScale="1">
        <p:scale>
          <a:sx n="99" d="100"/>
          <a:sy n="99" d="100"/>
        </p:scale>
        <p:origin x="660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pPr>
            <a:r>
              <a:rPr lang="en-US" b="1"/>
              <a:t>Market Segment 2020-2030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IBM Plex Sans" panose="020B0503050203000203" pitchFamily="34" charset="0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'Tape Market industry share'!$A$36</c:f>
              <c:strCache>
                <c:ptCount val="1"/>
                <c:pt idx="0">
                  <c:v>Traditional Business</c:v>
                </c:pt>
              </c:strCache>
            </c:strRef>
          </c:tx>
          <c:spPr>
            <a:solidFill>
              <a:srgbClr val="548DFE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IBM Plex Sans" panose="020B0503050203000203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'Tape Market industry share'!$B$35:$L$35</c:f>
              <c:numCache>
                <c:formatCode>General</c:formatCode>
                <c:ptCount val="11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</c:numCache>
            </c:numRef>
          </c:cat>
          <c:val>
            <c:numRef>
              <c:f>'Tape Market industry share'!$B$36:$L$36</c:f>
              <c:numCache>
                <c:formatCode>General</c:formatCode>
                <c:ptCount val="11"/>
                <c:pt idx="0">
                  <c:v>85</c:v>
                </c:pt>
                <c:pt idx="1">
                  <c:v>78</c:v>
                </c:pt>
                <c:pt idx="2">
                  <c:v>80</c:v>
                </c:pt>
                <c:pt idx="3">
                  <c:v>70</c:v>
                </c:pt>
                <c:pt idx="4">
                  <c:v>70</c:v>
                </c:pt>
                <c:pt idx="5">
                  <c:v>65</c:v>
                </c:pt>
                <c:pt idx="6">
                  <c:v>55</c:v>
                </c:pt>
                <c:pt idx="7">
                  <c:v>52</c:v>
                </c:pt>
                <c:pt idx="8">
                  <c:v>45</c:v>
                </c:pt>
                <c:pt idx="9">
                  <c:v>40</c:v>
                </c:pt>
                <c:pt idx="1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AB-4C1F-9C76-BCCF82DF5464}"/>
            </c:ext>
          </c:extLst>
        </c:ser>
        <c:ser>
          <c:idx val="1"/>
          <c:order val="1"/>
          <c:tx>
            <c:strRef>
              <c:f>'Tape Market industry share'!$A$37</c:f>
              <c:strCache>
                <c:ptCount val="1"/>
                <c:pt idx="0">
                  <c:v>Hyperscale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rgbClr val="FF9300"/>
              </a:solidFill>
            </a:ln>
            <a:effectLst/>
          </c:spPr>
          <c:dLbls>
            <c:dLbl>
              <c:idx val="8"/>
              <c:showLegendKey val="0"/>
              <c:showVal val="0"/>
              <c:showCatName val="1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9AB-4C1F-9C76-BCCF82DF54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IBM Plex Sans" panose="020B0503050203000203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'Tape Market industry share'!$B$35:$L$35</c:f>
              <c:numCache>
                <c:formatCode>General</c:formatCode>
                <c:ptCount val="11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</c:numCache>
            </c:numRef>
          </c:cat>
          <c:val>
            <c:numRef>
              <c:f>'Tape Market industry share'!$B$37:$L$37</c:f>
              <c:numCache>
                <c:formatCode>General</c:formatCode>
                <c:ptCount val="11"/>
                <c:pt idx="0">
                  <c:v>15</c:v>
                </c:pt>
                <c:pt idx="1">
                  <c:v>22</c:v>
                </c:pt>
                <c:pt idx="2">
                  <c:v>20</c:v>
                </c:pt>
                <c:pt idx="3">
                  <c:v>30</c:v>
                </c:pt>
                <c:pt idx="4">
                  <c:v>30</c:v>
                </c:pt>
                <c:pt idx="5">
                  <c:v>35</c:v>
                </c:pt>
                <c:pt idx="6">
                  <c:v>45</c:v>
                </c:pt>
                <c:pt idx="7">
                  <c:v>48</c:v>
                </c:pt>
                <c:pt idx="8">
                  <c:v>55</c:v>
                </c:pt>
                <c:pt idx="9">
                  <c:v>60</c:v>
                </c:pt>
                <c:pt idx="1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AB-4C1F-9C76-BCCF82DF54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02853727"/>
        <c:axId val="255015279"/>
      </c:areaChart>
      <c:catAx>
        <c:axId val="20285372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pPr>
            <a:endParaRPr lang="sk-SK"/>
          </a:p>
        </c:txPr>
        <c:crossAx val="255015279"/>
        <c:crosses val="autoZero"/>
        <c:auto val="1"/>
        <c:lblAlgn val="ctr"/>
        <c:lblOffset val="100"/>
        <c:noMultiLvlLbl val="0"/>
      </c:catAx>
      <c:valAx>
        <c:axId val="255015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pPr>
            <a:endParaRPr lang="sk-SK"/>
          </a:p>
        </c:txPr>
        <c:crossAx val="2028537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000000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  <a:latin typeface="IBM Plex Sans" panose="020B0503050203000203" pitchFamily="34" charset="0"/>
        </a:defRPr>
      </a:pPr>
      <a:endParaRPr lang="sk-SK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B3-4231-9A1B-CFD812DC346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B3-4231-9A1B-CFD812DC34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Sheet2!$B$13:$B$14</c:f>
              <c:strCache>
                <c:ptCount val="2"/>
                <c:pt idx="0">
                  <c:v>LTO</c:v>
                </c:pt>
                <c:pt idx="1">
                  <c:v>IBM TS11x0</c:v>
                </c:pt>
              </c:strCache>
            </c:strRef>
          </c:cat>
          <c:val>
            <c:numRef>
              <c:f>Sheet2!$P$13:$P$14</c:f>
              <c:numCache>
                <c:formatCode>0</c:formatCode>
                <c:ptCount val="2"/>
                <c:pt idx="0">
                  <c:v>336</c:v>
                </c:pt>
                <c:pt idx="1">
                  <c:v>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B3-4231-9A1B-CFD812DC346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55455-C6FD-4CC6-8B7F-A4A8E041F016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F633B-3BC8-4B5B-A5BF-D5B9ABF18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67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0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20048-DC93-5A3A-C4D9-26C1DFD10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3F62F5-F30A-82C2-391C-73552A85F3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BD374B-B081-901C-C23D-6170A6FE5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Guidelines:</a:t>
            </a:r>
          </a:p>
          <a:p>
            <a:pPr marL="171450" indent="-171450">
              <a:buFontTx/>
              <a:buChar char="-"/>
            </a:pPr>
            <a:r>
              <a:rPr lang="sk-SK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3E124-02E6-150A-035D-9097AC5CF8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4977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C8CF9-A683-F1B4-0493-9705E1AA8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4C3EC-CCA4-5D7B-7551-BBB1C75F02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105409-CB05-8B3F-7261-9D14A4935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9F0FE-890C-E9DA-044E-D5462DC92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32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09F04-0F47-1350-DAF1-BDE10232A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EF7AF2-0704-D1E2-44A3-CCA12BBE5C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A3FCE3-EA0E-B509-0903-DF2AA53C9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CA884-69EB-E65F-D73C-131E288B8B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102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73CB6-D5FD-8F70-778B-99AE56EC8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B1A05E-40D0-8AE2-041B-099764B62D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A063A9-E532-37C2-089A-7769E92363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007D3-8E41-B039-C679-D2ED234FC1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242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1CD0B-5984-C1FA-5865-194679C63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86D3CC-D8D5-D551-5BB8-2891E19EF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1891E2-6314-AFB8-A3E7-C1A7EA836F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33A122-7BB6-B36E-DAB1-2440C55AA5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63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06C18-F44B-60AC-933D-A57CFBF03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AA06B6-8B4F-B23D-9CA2-EBA5C24444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028C3E-5621-EB41-D26B-1DE3042238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71D870-C313-4C5C-DE59-16BC3861B0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87393-E286-053B-1250-5432E2857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CE2F37-2485-1D7F-11F9-BD59D54D86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DD5889-07F0-3FCB-CF6C-CE7C3AE007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240FB-ADB0-4C17-3676-76C6AF7597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96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93577-631B-4FF3-F4D3-2D1FB52AA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B34215-65A6-DD91-8AEC-E957B4295A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0D6C5F-DB42-F8D8-0D6D-745A4A57FB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This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only</a:t>
            </a:r>
            <a:r>
              <a:rPr lang="sk-SK" dirty="0"/>
              <a:t> a </a:t>
            </a:r>
            <a:r>
              <a:rPr lang="sk-SK" dirty="0" err="1"/>
              <a:t>one</a:t>
            </a:r>
            <a:r>
              <a:rPr lang="sk-SK" dirty="0"/>
              <a:t> </a:t>
            </a:r>
            <a:r>
              <a:rPr lang="sk-SK" dirty="0" err="1"/>
              <a:t>day</a:t>
            </a:r>
            <a:r>
              <a:rPr lang="sk-SK" dirty="0"/>
              <a:t> </a:t>
            </a:r>
            <a:r>
              <a:rPr lang="sk-SK" dirty="0" err="1"/>
              <a:t>meeting</a:t>
            </a:r>
            <a:r>
              <a:rPr lang="sk-SK" dirty="0"/>
              <a:t> so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important</a:t>
            </a:r>
            <a:r>
              <a:rPr lang="sk-SK" dirty="0"/>
              <a:t> </a:t>
            </a:r>
            <a:r>
              <a:rPr lang="sk-SK" dirty="0" err="1"/>
              <a:t>similar</a:t>
            </a:r>
            <a:r>
              <a:rPr lang="sk-SK" dirty="0"/>
              <a:t> </a:t>
            </a:r>
            <a:r>
              <a:rPr lang="sk-SK" dirty="0" err="1"/>
              <a:t>customers</a:t>
            </a:r>
            <a:r>
              <a:rPr lang="sk-SK" dirty="0"/>
              <a:t> </a:t>
            </a:r>
            <a:r>
              <a:rPr lang="sk-SK" dirty="0" err="1"/>
              <a:t>quickly</a:t>
            </a:r>
            <a:r>
              <a:rPr lang="sk-SK" dirty="0"/>
              <a:t> = </a:t>
            </a:r>
            <a:r>
              <a:rPr lang="sk-SK" dirty="0" err="1"/>
              <a:t>who</a:t>
            </a:r>
            <a:r>
              <a:rPr lang="sk-SK" dirty="0"/>
              <a:t> </a:t>
            </a:r>
            <a:r>
              <a:rPr lang="sk-SK" dirty="0" err="1"/>
              <a:t>might</a:t>
            </a:r>
            <a:r>
              <a:rPr lang="sk-SK" dirty="0"/>
              <a:t> </a:t>
            </a:r>
            <a:r>
              <a:rPr lang="sk-SK" dirty="0" err="1"/>
              <a:t>have</a:t>
            </a:r>
            <a:r>
              <a:rPr lang="sk-SK" dirty="0"/>
              <a:t> </a:t>
            </a:r>
            <a:r>
              <a:rPr lang="sk-SK" dirty="0" err="1"/>
              <a:t>similar</a:t>
            </a:r>
            <a:r>
              <a:rPr lang="sk-SK" dirty="0"/>
              <a:t> </a:t>
            </a:r>
            <a:r>
              <a:rPr lang="sk-SK" dirty="0" err="1"/>
              <a:t>problems</a:t>
            </a:r>
            <a:r>
              <a:rPr lang="sk-SK" dirty="0"/>
              <a:t> </a:t>
            </a:r>
            <a:r>
              <a:rPr lang="sk-SK" dirty="0" err="1"/>
              <a:t>like</a:t>
            </a:r>
            <a:r>
              <a:rPr lang="sk-SK" dirty="0"/>
              <a:t> </a:t>
            </a:r>
            <a:r>
              <a:rPr lang="sk-SK" dirty="0" err="1"/>
              <a:t>me</a:t>
            </a:r>
            <a:r>
              <a:rPr lang="sk-SK" dirty="0"/>
              <a:t> and </a:t>
            </a:r>
            <a:r>
              <a:rPr lang="sk-SK" dirty="0" err="1"/>
              <a:t>what</a:t>
            </a:r>
            <a:r>
              <a:rPr lang="sk-SK" dirty="0"/>
              <a:t> </a:t>
            </a:r>
            <a:r>
              <a:rPr lang="sk-SK" dirty="0" err="1"/>
              <a:t>solutions</a:t>
            </a:r>
            <a:r>
              <a:rPr lang="sk-SK" dirty="0"/>
              <a:t> </a:t>
            </a:r>
            <a:r>
              <a:rPr lang="sk-SK" dirty="0" err="1"/>
              <a:t>they</a:t>
            </a:r>
            <a:r>
              <a:rPr lang="sk-SK" dirty="0"/>
              <a:t> are </a:t>
            </a:r>
            <a:r>
              <a:rPr lang="sk-SK" dirty="0" err="1"/>
              <a:t>looking</a:t>
            </a:r>
            <a:r>
              <a:rPr lang="sk-SK" dirty="0"/>
              <a:t> at?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E25DC-1ADC-091C-289E-BE40F73E4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5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30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F70A-1633-8561-E477-327874094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155F5A-092C-E0C0-3D80-2FE6C6E619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DDF1C1-EB40-15C6-53CD-D455434520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29C63-4C7B-CC96-1F6C-B2AE05D636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2254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0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B17E6-34D0-6715-3AD0-3C2899297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7E1418-83AB-035F-7E3B-8440544258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3B2780-7769-A04E-AC03-FFC3D5F821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E4FE6-F55D-62C7-4310-39BFC46194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F633B-3BC8-4B5B-A5BF-D5B9ABF185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65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281AF-AD28-5FF1-53E5-E7E390A7D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70A846-7F54-F9A9-AB23-AB7FEE3FA4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A16EA4-51D9-C5B7-776F-638A540D17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F79A0-A411-DA7C-2CE0-A84595362E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036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C4A10-65D3-A7A9-5D92-2923432E0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036D20-21DF-642D-6E68-A283D48769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FB9AAB-3B64-2C51-9DA7-E1AF88BCE2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Guidelines: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DATA – consider total data stored at your site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HARDWARE – consider only Spectra Logic related hardware</a:t>
            </a:r>
          </a:p>
          <a:p>
            <a:pPr marL="171450" indent="-171450">
              <a:buFontTx/>
              <a:buChar char="-"/>
            </a:pPr>
            <a:r>
              <a:rPr lang="sk-SK" dirty="0"/>
              <a:t>For SOFTWARE – consider the most important component to manage the data, but mention Spectra Logic product if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D4E84-3405-E071-1C74-DE9103DADD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F633B-3BC8-4B5B-A5BF-D5B9ABF185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86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6C88C-8D98-C6EF-F0E4-BEEBB2904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BCA17B-0445-BA28-5711-236468BB4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5CE28-BB6B-72CD-86B5-BAD331EC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3EF12-CF42-F4B9-C51D-A4C8FA936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D1038-AA86-CE1E-8435-BE315A1E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0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8B3F-B2FA-AAEC-5ACA-2386A972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7BEE21-BB1D-706F-F7FC-94D75F91E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BB636-864D-D2E6-5230-8A324FCA3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DAFE5-E1BC-67EA-AB6A-EF4BC5D71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74F82-105B-08AD-0573-8C92310A0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7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3AF0C0-8977-5FB0-EFC6-B6404C84F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FD92D-ACDB-5BAD-A3F7-016BA96D5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DC397-05ED-3E3A-1F0D-554588E0A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BDF71-D12A-76DF-C8D9-88294590D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590CB-9BC7-286B-E004-6D33CBFC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79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11E88CB-BCC6-405A-A585-482E019AA9DD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258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799A0-3C34-DA1E-F34C-51F5163AF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91A94-8AEA-3588-F55F-22412517A4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0D409-C230-2A05-B978-1F5C35AD4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C3C75-B87D-BF35-B61C-8C85DEBB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B7E38-5FBD-5E55-1EAA-B98DF8330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7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6FB59-DF3B-59A8-2D2A-2A937F106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DDBD5-B192-1663-2D99-BDE984C9B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EBEE8-A9B2-120B-9E5E-6EB4A039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22734-62D0-AA6F-C9F0-4EF0E483C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3204D-156D-1F21-A656-37190CC94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8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EA8E-D188-92C6-9AFC-FB182E7FF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6592E-334D-F333-BAFC-496E9A7AF5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AAC69-D869-E574-900D-10F922FC0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6B645-2190-821E-DF4C-CA4A42B1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EA0B6-8F59-70BC-010A-46C4D778B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B1D1C4-6D5F-A4A5-6731-E664FAEAD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1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AB7AE-4F1B-325E-05C9-97F48E01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DB056-C785-1A7D-E8BB-72081499C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F0EBBE-5315-5892-43A2-254DCA64A3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4B26D0-99A9-086A-9EBA-7C728BFEF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192381-1F1B-06D8-71A6-9BA2EF92B4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FD8D3C-AC5C-779B-FC4C-73BFA2223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9DC4A7-DA89-18A8-204E-837F022D5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286985-3D90-3768-CD6B-0F0729796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99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66D4-0F49-2B56-62E5-0242C108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057E54-B882-CE3F-980F-37448520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DBA5CA-26B9-E2FF-99BB-AE89BFEC3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B4812-E874-91A3-7427-C667A171F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8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D7086F-56EF-7B68-31AC-0DDDAD54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763E2E-0F7A-C0DC-2912-19EE3C41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9AB70-4E54-E19F-6622-28386ABD9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6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66E60-FA0A-3426-1707-68AACB75C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5B85-4F21-111F-0745-71A028E7C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2DD2C-457B-0C72-61F8-A4F8F993A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8F0B60-FF37-70E8-5406-39E0A3BB5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DA115-147F-054D-B5C8-503228C87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65D75-8EAF-D417-92E4-8F62A33F7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5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7B29C-AF9F-24D0-3C7C-8372C928B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A77224-CDA5-B9FE-73B7-26C9D17C65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98972D-385E-4112-CB66-6A84A7281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3ED19-FD0D-FDF0-C4AF-CE38496C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2307B-70B0-9C09-1158-A5141B4E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7FA7D-3873-80D0-9CBA-9679EDC4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2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993FD-8D45-C310-075C-AD2DE9F10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96FE9-702A-0CAE-8837-4204E0B45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6F767-2E81-89C1-74E4-4F07CC9D9F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B89EA5-7DD4-47C0-8F29-D4792BB601C5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47273-3567-AD26-0ADA-4A2D109ACC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8E604-D22C-E5B8-0BC4-D7172FC1EB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EF2153-32B8-4D68-8ACF-FCAECAA61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com/url?sa=i&amp;url=https%3A%2F%2Fcc.in2p3.fr%2F&amp;psig=AOvVaw1ELNs3M_cgibdV0tylfL58&amp;ust=1736846751963000&amp;source=images&amp;cd=vfe&amp;opi=89978449&amp;ved=0CBQQjRxqGAoTCJiNgsCw8ooDFQAAAAAdAAAAABCoAw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sn.kastel.kit.edu/bitcoin/index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67039-BE97-FEE0-DCDB-B9D67F20D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 User Group </a:t>
            </a:r>
            <a:r>
              <a:rPr lang="sk-SK" dirty="0" err="1"/>
              <a:t>meeting</a:t>
            </a:r>
            <a:r>
              <a:rPr lang="sk-SK" dirty="0"/>
              <a:t> – </a:t>
            </a:r>
            <a:r>
              <a:rPr lang="sk-SK" dirty="0" err="1"/>
              <a:t>Welcome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E22A7-C5C0-1A72-CD7A-22834594A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err="1"/>
              <a:t>Logistics</a:t>
            </a:r>
            <a:r>
              <a:rPr lang="sk-SK" dirty="0"/>
              <a:t>:</a:t>
            </a:r>
          </a:p>
          <a:p>
            <a:pPr lvl="1"/>
            <a:r>
              <a:rPr lang="sk-SK" dirty="0" err="1"/>
              <a:t>Emergency</a:t>
            </a:r>
            <a:r>
              <a:rPr lang="sk-SK" dirty="0"/>
              <a:t> </a:t>
            </a:r>
            <a:r>
              <a:rPr lang="sk-SK" dirty="0" err="1"/>
              <a:t>instructions</a:t>
            </a:r>
            <a:endParaRPr lang="sk-SK" dirty="0"/>
          </a:p>
          <a:p>
            <a:pPr lvl="1"/>
            <a:r>
              <a:rPr lang="sk-SK" dirty="0" err="1"/>
              <a:t>Toilets</a:t>
            </a:r>
            <a:endParaRPr lang="sk-SK" dirty="0"/>
          </a:p>
          <a:p>
            <a:pPr lvl="1"/>
            <a:r>
              <a:rPr lang="sk-SK" dirty="0" err="1"/>
              <a:t>Coffee</a:t>
            </a:r>
            <a:r>
              <a:rPr lang="sk-SK" dirty="0"/>
              <a:t> </a:t>
            </a:r>
            <a:r>
              <a:rPr lang="sk-SK" dirty="0" err="1"/>
              <a:t>breaks</a:t>
            </a:r>
            <a:endParaRPr lang="sk-SK" dirty="0"/>
          </a:p>
          <a:p>
            <a:pPr lvl="1"/>
            <a:r>
              <a:rPr lang="sk-SK" dirty="0" err="1"/>
              <a:t>Lunch</a:t>
            </a:r>
            <a:endParaRPr lang="sk-SK" dirty="0"/>
          </a:p>
          <a:p>
            <a:pPr lvl="1"/>
            <a:r>
              <a:rPr lang="sk-SK" dirty="0" err="1"/>
              <a:t>Parallel</a:t>
            </a:r>
            <a:r>
              <a:rPr lang="sk-SK" dirty="0"/>
              <a:t> </a:t>
            </a:r>
            <a:r>
              <a:rPr lang="sk-SK" dirty="0" err="1"/>
              <a:t>session</a:t>
            </a:r>
            <a:r>
              <a:rPr lang="sk-SK" dirty="0"/>
              <a:t> in </a:t>
            </a:r>
            <a:r>
              <a:rPr lang="sk-SK" dirty="0" err="1"/>
              <a:t>building</a:t>
            </a:r>
            <a:r>
              <a:rPr lang="sk-SK" dirty="0"/>
              <a:t> 513</a:t>
            </a:r>
          </a:p>
          <a:p>
            <a:pPr lvl="1"/>
            <a:r>
              <a:rPr lang="sk-SK" dirty="0" err="1"/>
              <a:t>Data</a:t>
            </a:r>
            <a:r>
              <a:rPr lang="sk-SK" dirty="0"/>
              <a:t> Center </a:t>
            </a:r>
            <a:r>
              <a:rPr lang="sk-SK" dirty="0" err="1"/>
              <a:t>tour</a:t>
            </a:r>
            <a:endParaRPr lang="sk-S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200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25646-7410-8FDB-283D-5E0BDDC1F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E0D65-A515-4E82-3ECF-36D9FEAAE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fr-FR" sz="6000" dirty="0"/>
              <a:t>IN2P3 </a:t>
            </a:r>
            <a:r>
              <a:rPr lang="fr-FR" sz="6000" dirty="0" err="1"/>
              <a:t>Computing</a:t>
            </a:r>
            <a:r>
              <a:rPr lang="fr-FR" sz="6000" dirty="0"/>
              <a:t> Centre</a:t>
            </a:r>
            <a:br>
              <a:rPr lang="sk-SK" dirty="0"/>
            </a:br>
            <a:r>
              <a:rPr lang="fr-FR" sz="3600" dirty="0" err="1"/>
              <a:t>research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DB99E7-8EC5-39EA-870C-FA05BE7E9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/>
              <a:t>Pierre-</a:t>
            </a:r>
            <a:r>
              <a:rPr lang="sk-SK" dirty="0" err="1"/>
              <a:t>Emmanuel</a:t>
            </a:r>
            <a:r>
              <a:rPr lang="sk-SK" dirty="0"/>
              <a:t> </a:t>
            </a:r>
            <a:r>
              <a:rPr lang="sk-SK" dirty="0" err="1"/>
              <a:t>Brinette</a:t>
            </a:r>
            <a:endParaRPr lang="en-US" dirty="0"/>
          </a:p>
        </p:txBody>
      </p:sp>
      <p:pic>
        <p:nvPicPr>
          <p:cNvPr id="5" name="Picture 2" descr="Centre de Calcul de l'IN2P3/CNRS – USR6402">
            <a:hlinkClick r:id="rId2"/>
            <a:extLst>
              <a:ext uri="{FF2B5EF4-FFF2-40B4-BE49-F238E27FC236}">
                <a16:creationId xmlns:a16="http://schemas.microsoft.com/office/drawing/2014/main" id="{3B27CDCA-4682-51D6-C276-9D9E1F418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75" y="1299854"/>
            <a:ext cx="5826249" cy="154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085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02C36-D71A-18D4-2412-97B55E990A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8E708-DF04-2177-6437-EC9B5A38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51B70-6329-B7F7-FC45-B42746E4B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/>
              <a:t>Data:</a:t>
            </a:r>
          </a:p>
          <a:p>
            <a:pPr lvl="1"/>
            <a:r>
              <a:rPr lang="sk-SK"/>
              <a:t>Total amount: </a:t>
            </a:r>
            <a:r>
              <a:rPr lang="sk-SK">
                <a:solidFill>
                  <a:srgbClr val="00B050"/>
                </a:solidFill>
              </a:rPr>
              <a:t>200 PB</a:t>
            </a:r>
          </a:p>
          <a:p>
            <a:pPr lvl="1"/>
            <a:r>
              <a:rPr lang="sk-SK"/>
              <a:t>Expected annual growth: </a:t>
            </a:r>
            <a:r>
              <a:rPr lang="sk-SK">
                <a:solidFill>
                  <a:srgbClr val="00B050"/>
                </a:solidFill>
              </a:rPr>
              <a:t>60 PB/year</a:t>
            </a:r>
          </a:p>
          <a:p>
            <a:r>
              <a:rPr lang="sk-SK"/>
              <a:t>Spectra Logic Hardware:</a:t>
            </a:r>
          </a:p>
          <a:p>
            <a:pPr lvl="1"/>
            <a:r>
              <a:rPr lang="sk-SK"/>
              <a:t>Number and type of tape libraries: </a:t>
            </a:r>
            <a:r>
              <a:rPr lang="sk-SK">
                <a:solidFill>
                  <a:srgbClr val="00B050"/>
                </a:solidFill>
              </a:rPr>
              <a:t>2 x TFinity Plus</a:t>
            </a:r>
          </a:p>
          <a:p>
            <a:pPr lvl="1"/>
            <a:r>
              <a:rPr lang="sk-SK"/>
              <a:t>Number and type of tape drives: </a:t>
            </a:r>
            <a:r>
              <a:rPr lang="sk-SK">
                <a:solidFill>
                  <a:srgbClr val="00B050"/>
                </a:solidFill>
              </a:rPr>
              <a:t>2 x 48 IBM TS1160</a:t>
            </a:r>
            <a:endParaRPr lang="sk-SK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sk-SK"/>
              <a:t>Tape cartridge slots in total: </a:t>
            </a:r>
            <a:r>
              <a:rPr lang="sk-SK">
                <a:solidFill>
                  <a:srgbClr val="00B050"/>
                </a:solidFill>
              </a:rPr>
              <a:t>2 x 6750</a:t>
            </a:r>
            <a:endParaRPr lang="sk-SK">
              <a:solidFill>
                <a:srgbClr val="FF0000"/>
              </a:solidFill>
            </a:endParaRPr>
          </a:p>
          <a:p>
            <a:r>
              <a:rPr lang="sk-SK"/>
              <a:t>Management software:</a:t>
            </a:r>
          </a:p>
          <a:p>
            <a:pPr lvl="1"/>
            <a:r>
              <a:rPr lang="sk-SK"/>
              <a:t>Disk: </a:t>
            </a:r>
            <a:r>
              <a:rPr lang="sk-SK">
                <a:solidFill>
                  <a:srgbClr val="00B050"/>
                </a:solidFill>
              </a:rPr>
              <a:t>dCache / XRootD / iRODS / CEPH</a:t>
            </a:r>
          </a:p>
          <a:p>
            <a:pPr lvl="1"/>
            <a:r>
              <a:rPr lang="sk-SK"/>
              <a:t>Tape: </a:t>
            </a:r>
            <a:r>
              <a:rPr lang="sk-SK">
                <a:solidFill>
                  <a:srgbClr val="00B050"/>
                </a:solidFill>
              </a:rPr>
              <a:t>HPSS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614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23880" y="4075560"/>
            <a:ext cx="9142920" cy="752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 fontScale="90000"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sk-SK" sz="6000" b="0" u="none" strike="noStrike" dirty="0">
                <a:solidFill>
                  <a:schemeClr val="dk1"/>
                </a:solidFill>
                <a:uFillTx/>
                <a:latin typeface="Aptos Display"/>
              </a:rPr>
              <a:t>DKRZ</a:t>
            </a:r>
            <a:br>
              <a:rPr sz="6000" dirty="0"/>
            </a:br>
            <a:r>
              <a:rPr lang="sk-SK" sz="3600" dirty="0" err="1">
                <a:solidFill>
                  <a:schemeClr val="dk1"/>
                </a:solidFill>
                <a:latin typeface="Aptos Display"/>
              </a:rPr>
              <a:t>r</a:t>
            </a:r>
            <a:r>
              <a:rPr lang="sk-SK" sz="3600" b="0" u="none" strike="noStrike" dirty="0" err="1">
                <a:solidFill>
                  <a:schemeClr val="dk1"/>
                </a:solidFill>
                <a:uFillTx/>
                <a:latin typeface="Aptos Display"/>
              </a:rPr>
              <a:t>esearch</a:t>
            </a:r>
            <a:endParaRPr lang="en-US" sz="3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1523880" y="5197680"/>
            <a:ext cx="9142920" cy="877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sk-SK" sz="2400" b="0" u="none" strike="noStrike">
                <a:solidFill>
                  <a:schemeClr val="dk1"/>
                </a:solidFill>
                <a:uFillTx/>
                <a:latin typeface="Aptos"/>
              </a:rPr>
              <a:t>Carsten Schmitt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7" name="Graphic 56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3394080" y="916910"/>
            <a:ext cx="5402520" cy="1928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577F0-2278-A9D0-7910-AA6AA0437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862ED-CCE0-CFAF-9B0A-3776A4098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55826-95A5-ACC7-6E40-CC7CAF85E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207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25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00B050"/>
                </a:solidFill>
              </a:rPr>
              <a:t>3 x TFinity, 1 x </a:t>
            </a:r>
            <a:r>
              <a:rPr lang="sk-SK" dirty="0" err="1">
                <a:solidFill>
                  <a:srgbClr val="00B050"/>
                </a:solidFill>
              </a:rPr>
              <a:t>Cube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00B050"/>
                </a:solidFill>
              </a:rPr>
              <a:t>6</a:t>
            </a:r>
            <a:r>
              <a:rPr lang="it-IT" dirty="0">
                <a:solidFill>
                  <a:srgbClr val="00B050"/>
                </a:solidFill>
              </a:rPr>
              <a:t>2 x LTO8, 6 </a:t>
            </a:r>
            <a:r>
              <a:rPr lang="sk-SK" dirty="0">
                <a:solidFill>
                  <a:srgbClr val="00B050"/>
                </a:solidFill>
              </a:rPr>
              <a:t>x </a:t>
            </a:r>
            <a:r>
              <a:rPr lang="it-IT" dirty="0">
                <a:solidFill>
                  <a:srgbClr val="00B050"/>
                </a:solidFill>
              </a:rPr>
              <a:t>LTO9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00B050"/>
                </a:solidFill>
              </a:rPr>
              <a:t>34570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 err="1">
                <a:solidFill>
                  <a:srgbClr val="00B050"/>
                </a:solidFill>
              </a:rPr>
              <a:t>Stronglink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Tape: </a:t>
            </a:r>
            <a:r>
              <a:rPr lang="sk-SK" dirty="0" err="1">
                <a:solidFill>
                  <a:srgbClr val="00B050"/>
                </a:solidFill>
              </a:rPr>
              <a:t>Stronglink</a:t>
            </a:r>
            <a:endParaRPr lang="sk-SK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52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561F5-366B-8F9A-5B53-34185C0E0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0746" y="4065718"/>
            <a:ext cx="11170508" cy="752968"/>
          </a:xfrm>
        </p:spPr>
        <p:txBody>
          <a:bodyPr>
            <a:normAutofit fontScale="90000"/>
          </a:bodyPr>
          <a:lstStyle/>
          <a:p>
            <a:r>
              <a:rPr lang="en-GB" dirty="0"/>
              <a:t>STFC </a:t>
            </a:r>
            <a:r>
              <a:rPr lang="sk-SK" dirty="0"/>
              <a:t>– R</a:t>
            </a:r>
            <a:r>
              <a:rPr lang="en-GB" dirty="0" err="1"/>
              <a:t>utherford</a:t>
            </a:r>
            <a:r>
              <a:rPr lang="en-GB" dirty="0"/>
              <a:t> Appleton Laboratory</a:t>
            </a:r>
            <a:br>
              <a:rPr lang="sk-SK" dirty="0"/>
            </a:br>
            <a:r>
              <a:rPr lang="sk-SK" sz="3600" dirty="0"/>
              <a:t>r</a:t>
            </a:r>
            <a:r>
              <a:rPr lang="en-GB" sz="3600" dirty="0" err="1"/>
              <a:t>esearch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410040-4D5E-DDA4-4DFA-2F330A0C6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>
            <a:normAutofit lnSpcReduction="10000"/>
          </a:bodyPr>
          <a:lstStyle/>
          <a:p>
            <a:r>
              <a:rPr lang="en-GB"/>
              <a:t>Tim Folkes</a:t>
            </a:r>
          </a:p>
          <a:p>
            <a:r>
              <a:rPr lang="en-GB"/>
              <a:t>George Patargias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512" y="782053"/>
            <a:ext cx="5522976" cy="237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2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3624E-C069-A922-D7DD-01C1D0479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98BE2-7AA3-0688-137E-96F470EB5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21229-AACE-DD1C-ACAB-F273CE235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&gt;320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&gt;50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00B050"/>
                </a:solidFill>
              </a:rPr>
              <a:t>2 x </a:t>
            </a:r>
            <a:r>
              <a:rPr lang="sk-SK" dirty="0" err="1">
                <a:solidFill>
                  <a:srgbClr val="00B050"/>
                </a:solidFill>
              </a:rPr>
              <a:t>TFinity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00B050"/>
                </a:solidFill>
              </a:rPr>
              <a:t>17 x LTO8, 24 x LTO9, 42 x IBM TS1160,</a:t>
            </a:r>
            <a:br>
              <a:rPr lang="sk-SK" dirty="0">
                <a:solidFill>
                  <a:srgbClr val="00B050"/>
                </a:solidFill>
              </a:rPr>
            </a:br>
            <a:r>
              <a:rPr lang="sk-SK" dirty="0">
                <a:solidFill>
                  <a:srgbClr val="00B050"/>
                </a:solidFill>
              </a:rPr>
              <a:t>					      26 x IBM TS1170</a:t>
            </a: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00B050"/>
                </a:solidFill>
              </a:rPr>
              <a:t>14000 + 11800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 err="1">
                <a:solidFill>
                  <a:srgbClr val="00B050"/>
                </a:solidFill>
              </a:rPr>
              <a:t>Ceph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Tape: </a:t>
            </a:r>
            <a:r>
              <a:rPr lang="sk-SK" dirty="0">
                <a:solidFill>
                  <a:srgbClr val="00B050"/>
                </a:solidFill>
              </a:rPr>
              <a:t>CTA (CERN Tape </a:t>
            </a:r>
            <a:r>
              <a:rPr lang="sk-SK" dirty="0" err="1">
                <a:solidFill>
                  <a:srgbClr val="00B050"/>
                </a:solidFill>
              </a:rPr>
              <a:t>Archive</a:t>
            </a:r>
            <a:r>
              <a:rPr lang="sk-SK" dirty="0">
                <a:solidFill>
                  <a:srgbClr val="00B050"/>
                </a:solidFill>
              </a:rPr>
              <a:t>) &amp; DMF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5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59437-2026-B9D6-B7AE-1D4122254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33A73-F513-3D0E-6299-9B3CFFCC2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6032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de-DE" dirty="0"/>
              <a:t>ZDF</a:t>
            </a:r>
            <a:r>
              <a:rPr lang="sk-SK" dirty="0"/>
              <a:t> TV</a:t>
            </a:r>
            <a:br>
              <a:rPr lang="sk-SK" dirty="0"/>
            </a:br>
            <a:r>
              <a:rPr lang="sk-SK" sz="3600" dirty="0" err="1"/>
              <a:t>media</a:t>
            </a:r>
            <a:r>
              <a:rPr lang="sk-SK" sz="3600" dirty="0"/>
              <a:t> &amp; </a:t>
            </a:r>
            <a:r>
              <a:rPr lang="sk-SK" sz="3600" dirty="0" err="1"/>
              <a:t>entertainment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F74FA-9546-F7D2-FF17-69C04DC3A0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de-DE"/>
              <a:t>Marcus Dörhöfer</a:t>
            </a:r>
            <a:br>
              <a:rPr lang="de-DE"/>
            </a:br>
            <a:r>
              <a:rPr lang="de-DE"/>
              <a:t>Jens Naffziger</a:t>
            </a:r>
            <a:endParaRPr lang="en-US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8DB94080-88AD-B6B6-74EA-1B14AE647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438" y="782053"/>
            <a:ext cx="3103124" cy="185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946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1DEFB1-8773-2E9F-0270-2CCD3B13E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1CEB-C2A5-84CB-0E2E-01522793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Installation overview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7756F-3BF2-2397-84DE-9591ED5DA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k-SK" dirty="0" err="1"/>
              <a:t>Data</a:t>
            </a:r>
            <a:r>
              <a:rPr lang="sk-SK" dirty="0"/>
              <a:t>:</a:t>
            </a:r>
          </a:p>
          <a:p>
            <a:pPr lvl="1"/>
            <a:r>
              <a:rPr lang="sk-SK" dirty="0" err="1"/>
              <a:t>Total</a:t>
            </a:r>
            <a:r>
              <a:rPr lang="sk-SK" dirty="0"/>
              <a:t> </a:t>
            </a:r>
            <a:r>
              <a:rPr lang="sk-SK" dirty="0" err="1"/>
              <a:t>amount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4</a:t>
            </a:r>
            <a:r>
              <a:rPr lang="de-DE" dirty="0">
                <a:solidFill>
                  <a:srgbClr val="00B050"/>
                </a:solidFill>
              </a:rPr>
              <a:t>0</a:t>
            </a:r>
            <a:r>
              <a:rPr lang="sk-SK" dirty="0">
                <a:solidFill>
                  <a:srgbClr val="00B050"/>
                </a:solidFill>
              </a:rPr>
              <a:t> PB</a:t>
            </a:r>
          </a:p>
          <a:p>
            <a:pPr lvl="1"/>
            <a:r>
              <a:rPr lang="sk-SK" dirty="0" err="1"/>
              <a:t>Expected</a:t>
            </a:r>
            <a:r>
              <a:rPr lang="sk-SK" dirty="0"/>
              <a:t> </a:t>
            </a:r>
            <a:r>
              <a:rPr lang="sk-SK" dirty="0" err="1"/>
              <a:t>annual</a:t>
            </a:r>
            <a:r>
              <a:rPr lang="sk-SK" dirty="0"/>
              <a:t> </a:t>
            </a:r>
            <a:r>
              <a:rPr lang="sk-SK" dirty="0" err="1"/>
              <a:t>growth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1.8 PB/</a:t>
            </a:r>
            <a:r>
              <a:rPr lang="sk-SK" dirty="0" err="1">
                <a:solidFill>
                  <a:srgbClr val="00B050"/>
                </a:solidFill>
              </a:rPr>
              <a:t>year</a:t>
            </a:r>
            <a:endParaRPr lang="sk-SK" dirty="0">
              <a:solidFill>
                <a:srgbClr val="00B050"/>
              </a:solidFill>
            </a:endParaRPr>
          </a:p>
          <a:p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 Hardware:</a:t>
            </a:r>
          </a:p>
          <a:p>
            <a:pPr lvl="1"/>
            <a:r>
              <a:rPr lang="sk-SK" dirty="0" err="1"/>
              <a:t>Number</a:t>
            </a:r>
            <a:r>
              <a:rPr lang="sk-SK" dirty="0"/>
              <a:t> and type of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libraries</a:t>
            </a:r>
            <a:r>
              <a:rPr lang="sk-SK" dirty="0"/>
              <a:t>: </a:t>
            </a:r>
            <a:r>
              <a:rPr lang="de-DE" dirty="0">
                <a:solidFill>
                  <a:srgbClr val="00B050"/>
                </a:solidFill>
              </a:rPr>
              <a:t>2 x </a:t>
            </a:r>
            <a:r>
              <a:rPr lang="sk-SK" dirty="0" err="1">
                <a:solidFill>
                  <a:srgbClr val="00B050"/>
                </a:solidFill>
              </a:rPr>
              <a:t>TFinity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 err="1"/>
              <a:t>Number</a:t>
            </a:r>
            <a:r>
              <a:rPr lang="sk-SK" dirty="0"/>
              <a:t> and type of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drives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6 x LTO9, </a:t>
            </a:r>
            <a:r>
              <a:rPr lang="de-DE" dirty="0">
                <a:solidFill>
                  <a:srgbClr val="00B050"/>
                </a:solidFill>
              </a:rPr>
              <a:t>34 x LTO7</a:t>
            </a:r>
          </a:p>
          <a:p>
            <a:pPr lvl="1"/>
            <a:r>
              <a:rPr lang="sk-SK" dirty="0"/>
              <a:t>Tape </a:t>
            </a:r>
            <a:r>
              <a:rPr lang="sk-SK" dirty="0" err="1"/>
              <a:t>cartridge</a:t>
            </a:r>
            <a:r>
              <a:rPr lang="sk-SK" dirty="0"/>
              <a:t> </a:t>
            </a:r>
            <a:r>
              <a:rPr lang="sk-SK" dirty="0" err="1"/>
              <a:t>slots</a:t>
            </a:r>
            <a:r>
              <a:rPr lang="sk-SK" dirty="0"/>
              <a:t> in </a:t>
            </a:r>
            <a:r>
              <a:rPr lang="sk-SK" dirty="0" err="1"/>
              <a:t>total</a:t>
            </a:r>
            <a:r>
              <a:rPr lang="sk-SK" dirty="0"/>
              <a:t>: </a:t>
            </a:r>
            <a:r>
              <a:rPr lang="de-DE" dirty="0">
                <a:solidFill>
                  <a:srgbClr val="00B050"/>
                </a:solidFill>
              </a:rPr>
              <a:t>2 x 5000 (1000 </a:t>
            </a:r>
            <a:r>
              <a:rPr lang="sk-SK" dirty="0">
                <a:solidFill>
                  <a:srgbClr val="00B050"/>
                </a:solidFill>
              </a:rPr>
              <a:t>x </a:t>
            </a:r>
            <a:r>
              <a:rPr lang="de-DE" dirty="0">
                <a:solidFill>
                  <a:srgbClr val="00B050"/>
                </a:solidFill>
              </a:rPr>
              <a:t>LTO9 </a:t>
            </a:r>
            <a:r>
              <a:rPr lang="sk-SK" dirty="0">
                <a:solidFill>
                  <a:srgbClr val="00B050"/>
                </a:solidFill>
              </a:rPr>
              <a:t>, </a:t>
            </a:r>
            <a:r>
              <a:rPr lang="de-DE" dirty="0">
                <a:solidFill>
                  <a:srgbClr val="00B050"/>
                </a:solidFill>
              </a:rPr>
              <a:t>4000 </a:t>
            </a:r>
            <a:r>
              <a:rPr lang="sk-SK" dirty="0">
                <a:solidFill>
                  <a:srgbClr val="00B050"/>
                </a:solidFill>
              </a:rPr>
              <a:t>x </a:t>
            </a:r>
            <a:r>
              <a:rPr lang="de-DE" dirty="0">
                <a:solidFill>
                  <a:srgbClr val="00B050"/>
                </a:solidFill>
              </a:rPr>
              <a:t>LTO7)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de-DE" dirty="0">
                <a:solidFill>
                  <a:srgbClr val="00B050"/>
                </a:solidFill>
              </a:rPr>
              <a:t>Telestream DIVA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Tape: </a:t>
            </a:r>
            <a:r>
              <a:rPr lang="de-DE" dirty="0">
                <a:solidFill>
                  <a:srgbClr val="00B050"/>
                </a:solidFill>
              </a:rPr>
              <a:t>Telestream DIVA</a:t>
            </a:r>
            <a:endParaRPr lang="sk-SK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980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3786F-28B4-9A26-5EF3-B12CB01F6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8D18F-E54C-59EF-C3F2-80863ADA9D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sk-SK" dirty="0"/>
              <a:t>ECMWF </a:t>
            </a:r>
            <a:br>
              <a:rPr lang="sk-SK" dirty="0"/>
            </a:br>
            <a:r>
              <a:rPr lang="sk-SK" sz="3600" dirty="0"/>
              <a:t>weather forecast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E5AF6E-0FC3-73E5-2E98-3E8B6E0BA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/>
              <a:t>Miguel Molowny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D5793-0F16-8FEF-A5BB-31038E56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86" y="1337943"/>
            <a:ext cx="4066027" cy="75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97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DF918-5A80-6A4C-976F-05D3594F0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68190-F394-6143-D85C-7016F3ED8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E7E80-B2C5-263F-F0E4-02D7AC2E1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1300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250-300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00B050"/>
                </a:solidFill>
              </a:rPr>
              <a:t>1 x TFinity</a:t>
            </a:r>
            <a:r>
              <a:rPr lang="sk-SK" dirty="0"/>
              <a:t> </a:t>
            </a: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00B050"/>
                </a:solidFill>
              </a:rPr>
              <a:t>60 x IBM TS1160</a:t>
            </a: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00B050"/>
                </a:solidFill>
              </a:rPr>
              <a:t>4000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>
                <a:solidFill>
                  <a:srgbClr val="00B050"/>
                </a:solidFill>
              </a:rPr>
              <a:t>FC Disk 45 PB + </a:t>
            </a:r>
            <a:r>
              <a:rPr lang="sk-SK" dirty="0" err="1">
                <a:solidFill>
                  <a:srgbClr val="00B050"/>
                </a:solidFill>
              </a:rPr>
              <a:t>Ceph</a:t>
            </a:r>
            <a:r>
              <a:rPr lang="sk-SK" dirty="0">
                <a:solidFill>
                  <a:srgbClr val="00B050"/>
                </a:solidFill>
              </a:rPr>
              <a:t> 20 PB</a:t>
            </a:r>
          </a:p>
          <a:p>
            <a:pPr lvl="1"/>
            <a:r>
              <a:rPr lang="sk-SK" dirty="0"/>
              <a:t>Tape: </a:t>
            </a:r>
            <a:r>
              <a:rPr lang="sk-SK" dirty="0">
                <a:solidFill>
                  <a:srgbClr val="00B050"/>
                </a:solidFill>
              </a:rPr>
              <a:t>HPSS + P5</a:t>
            </a:r>
          </a:p>
        </p:txBody>
      </p:sp>
    </p:spTree>
    <p:extLst>
      <p:ext uri="{BB962C8B-B14F-4D97-AF65-F5344CB8AC3E}">
        <p14:creationId xmlns:p14="http://schemas.microsoft.com/office/powerpoint/2010/main" val="88764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A67CF-AC45-BA4B-2CBE-D75D2A8C5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4FDCC-E2B1-1B9A-ABBA-5D899F1CC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 User Group </a:t>
            </a:r>
            <a:r>
              <a:rPr lang="sk-SK" dirty="0" err="1"/>
              <a:t>meeting</a:t>
            </a:r>
            <a:r>
              <a:rPr lang="sk-SK" dirty="0"/>
              <a:t> – </a:t>
            </a:r>
            <a:r>
              <a:rPr lang="sk-SK" dirty="0" err="1"/>
              <a:t>Why</a:t>
            </a:r>
            <a:r>
              <a:rPr lang="sk-SK" dirty="0"/>
              <a:t>?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5BBC891-43BA-FE8F-2475-B8C5A56BB3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870702"/>
              </p:ext>
            </p:extLst>
          </p:nvPr>
        </p:nvGraphicFramePr>
        <p:xfrm>
          <a:off x="1902354" y="1479628"/>
          <a:ext cx="8387292" cy="503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37DA309-D630-0A0C-459F-6B893D3231BC}"/>
              </a:ext>
            </a:extLst>
          </p:cNvPr>
          <p:cNvSpPr txBox="1"/>
          <p:nvPr/>
        </p:nvSpPr>
        <p:spPr>
          <a:xfrm>
            <a:off x="2912075" y="6536717"/>
            <a:ext cx="63678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sk-SK" sz="900" dirty="0" err="1"/>
              <a:t>Source</a:t>
            </a:r>
            <a:r>
              <a:rPr lang="sk-SK" sz="900" dirty="0"/>
              <a:t>: </a:t>
            </a:r>
            <a:r>
              <a:rPr lang="en-US" sz="900" kern="0" dirty="0">
                <a:cs typeface="IBM Plex Arabic" panose="020B0503050203000203" pitchFamily="34" charset="-78"/>
              </a:rPr>
              <a:t>Physical Tape Trends</a:t>
            </a:r>
            <a:r>
              <a:rPr lang="sk-SK" sz="900" kern="0" dirty="0">
                <a:cs typeface="IBM Plex Arabic" panose="020B0503050203000203" pitchFamily="34" charset="-78"/>
              </a:rPr>
              <a:t> </a:t>
            </a:r>
            <a:r>
              <a:rPr lang="en-US" sz="900" kern="0" dirty="0">
                <a:cs typeface="IBM Plex Arabic" panose="020B0503050203000203" pitchFamily="34" charset="-78"/>
              </a:rPr>
              <a:t>&amp; IBM Market Position</a:t>
            </a:r>
            <a:r>
              <a:rPr lang="sk-SK" sz="900" kern="0" dirty="0">
                <a:cs typeface="IBM Plex Arabic" panose="020B0503050203000203" pitchFamily="34" charset="-78"/>
              </a:rPr>
              <a:t>, </a:t>
            </a:r>
            <a:r>
              <a:rPr lang="en-US" sz="900" dirty="0">
                <a:cs typeface="IBM Plex Arabic" panose="020B0503050203000203" pitchFamily="34" charset="-78"/>
              </a:rPr>
              <a:t>Carlos Sandoval</a:t>
            </a:r>
            <a:r>
              <a:rPr lang="sk-SK" sz="900" dirty="0">
                <a:cs typeface="IBM Plex Arabic" panose="020B0503050203000203" pitchFamily="34" charset="-78"/>
              </a:rPr>
              <a:t> (</a:t>
            </a:r>
            <a:r>
              <a:rPr lang="en-US" sz="900" dirty="0">
                <a:cs typeface="IBM Plex Arabic" panose="020B0503050203000203" pitchFamily="34" charset="-78"/>
              </a:rPr>
              <a:t>IBM WW Physical Tape</a:t>
            </a:r>
            <a:r>
              <a:rPr lang="sk-SK" sz="900" dirty="0">
                <a:cs typeface="IBM Plex Arabic" panose="020B0503050203000203" pitchFamily="34" charset="-78"/>
              </a:rPr>
              <a:t> </a:t>
            </a:r>
            <a:r>
              <a:rPr lang="en-US" sz="900" dirty="0">
                <a:ea typeface="IBM Plex Sans" charset="0"/>
                <a:cs typeface="IBM Plex Arabic" panose="020B0503050203000203" pitchFamily="34" charset="-78"/>
              </a:rPr>
              <a:t>Product Manager</a:t>
            </a:r>
            <a:r>
              <a:rPr lang="sk-SK" sz="900" dirty="0">
                <a:ea typeface="IBM Plex Sans" charset="0"/>
                <a:cs typeface="IBM Plex Arabic" panose="020B0503050203000203" pitchFamily="34" charset="-78"/>
              </a:rPr>
              <a:t>), 6 </a:t>
            </a:r>
            <a:r>
              <a:rPr lang="en-US" sz="900">
                <a:ea typeface="IBM Plex Sans" charset="0"/>
                <a:cs typeface="IBM Plex Arabic" panose="020B0503050203000203" pitchFamily="34" charset="-78"/>
              </a:rPr>
              <a:t>June </a:t>
            </a:r>
            <a:r>
              <a:rPr lang="en-US" sz="900" dirty="0">
                <a:ea typeface="IBM Plex Sans" charset="0"/>
                <a:cs typeface="IBM Plex Arabic" panose="020B0503050203000203" pitchFamily="34" charset="-78"/>
              </a:rPr>
              <a:t>2023</a:t>
            </a:r>
            <a:endParaRPr lang="en-US" sz="900" dirty="0">
              <a:ea typeface="IBM Plex Sans" charset="0"/>
              <a:cs typeface="IBM Plex Sans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84131-490B-1F6A-05E9-BFD85D9B7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929" y="1715402"/>
            <a:ext cx="4846139" cy="4559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4DF35C4-BF15-9274-973D-2E29EBCFE673}"/>
              </a:ext>
            </a:extLst>
          </p:cNvPr>
          <p:cNvSpPr/>
          <p:nvPr/>
        </p:nvSpPr>
        <p:spPr>
          <a:xfrm>
            <a:off x="6481420" y="2130458"/>
            <a:ext cx="970961" cy="273377"/>
          </a:xfrm>
          <a:custGeom>
            <a:avLst/>
            <a:gdLst>
              <a:gd name="connsiteX0" fmla="*/ 0 w 970961"/>
              <a:gd name="connsiteY0" fmla="*/ 45564 h 273377"/>
              <a:gd name="connsiteX1" fmla="*/ 45564 w 970961"/>
              <a:gd name="connsiteY1" fmla="*/ 0 h 273377"/>
              <a:gd name="connsiteX2" fmla="*/ 476682 w 970961"/>
              <a:gd name="connsiteY2" fmla="*/ 0 h 273377"/>
              <a:gd name="connsiteX3" fmla="*/ 925397 w 970961"/>
              <a:gd name="connsiteY3" fmla="*/ 0 h 273377"/>
              <a:gd name="connsiteX4" fmla="*/ 970961 w 970961"/>
              <a:gd name="connsiteY4" fmla="*/ 45564 h 273377"/>
              <a:gd name="connsiteX5" fmla="*/ 970961 w 970961"/>
              <a:gd name="connsiteY5" fmla="*/ 227813 h 273377"/>
              <a:gd name="connsiteX6" fmla="*/ 925397 w 970961"/>
              <a:gd name="connsiteY6" fmla="*/ 273377 h 273377"/>
              <a:gd name="connsiteX7" fmla="*/ 511875 w 970961"/>
              <a:gd name="connsiteY7" fmla="*/ 273377 h 273377"/>
              <a:gd name="connsiteX8" fmla="*/ 45564 w 970961"/>
              <a:gd name="connsiteY8" fmla="*/ 273377 h 273377"/>
              <a:gd name="connsiteX9" fmla="*/ 0 w 970961"/>
              <a:gd name="connsiteY9" fmla="*/ 227813 h 273377"/>
              <a:gd name="connsiteX10" fmla="*/ 0 w 970961"/>
              <a:gd name="connsiteY10" fmla="*/ 45564 h 27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0961" h="273377" extrusionOk="0">
                <a:moveTo>
                  <a:pt x="0" y="45564"/>
                </a:moveTo>
                <a:cubicBezTo>
                  <a:pt x="4721" y="19408"/>
                  <a:pt x="21426" y="7232"/>
                  <a:pt x="45564" y="0"/>
                </a:cubicBezTo>
                <a:cubicBezTo>
                  <a:pt x="155323" y="-7959"/>
                  <a:pt x="372546" y="22037"/>
                  <a:pt x="476682" y="0"/>
                </a:cubicBezTo>
                <a:cubicBezTo>
                  <a:pt x="580818" y="-22037"/>
                  <a:pt x="746824" y="2143"/>
                  <a:pt x="925397" y="0"/>
                </a:cubicBezTo>
                <a:cubicBezTo>
                  <a:pt x="952825" y="-639"/>
                  <a:pt x="971853" y="18648"/>
                  <a:pt x="970961" y="45564"/>
                </a:cubicBezTo>
                <a:cubicBezTo>
                  <a:pt x="977184" y="132439"/>
                  <a:pt x="968196" y="189909"/>
                  <a:pt x="970961" y="227813"/>
                </a:cubicBezTo>
                <a:cubicBezTo>
                  <a:pt x="970121" y="249930"/>
                  <a:pt x="953223" y="274196"/>
                  <a:pt x="925397" y="273377"/>
                </a:cubicBezTo>
                <a:cubicBezTo>
                  <a:pt x="795775" y="311489"/>
                  <a:pt x="645524" y="250795"/>
                  <a:pt x="511875" y="273377"/>
                </a:cubicBezTo>
                <a:cubicBezTo>
                  <a:pt x="378226" y="295959"/>
                  <a:pt x="214535" y="222206"/>
                  <a:pt x="45564" y="273377"/>
                </a:cubicBezTo>
                <a:cubicBezTo>
                  <a:pt x="20281" y="279477"/>
                  <a:pt x="-3576" y="255923"/>
                  <a:pt x="0" y="227813"/>
                </a:cubicBezTo>
                <a:cubicBezTo>
                  <a:pt x="-10134" y="188178"/>
                  <a:pt x="10665" y="92786"/>
                  <a:pt x="0" y="45564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87644682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08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F9091-EEEE-3963-07C7-78453998A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535813-74C8-F2AA-79A5-031BFC50DF7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149380" y="555244"/>
            <a:ext cx="1893240" cy="2361240"/>
          </a:xfrm>
          <a:prstGeom prst="rect">
            <a:avLst/>
          </a:prstGeom>
          <a:ln w="0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73CA3A-D5BE-0A11-C928-F9D8C2912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3" y="4075657"/>
            <a:ext cx="12068431" cy="752968"/>
          </a:xfrm>
        </p:spPr>
        <p:txBody>
          <a:bodyPr>
            <a:normAutofit fontScale="90000"/>
          </a:bodyPr>
          <a:lstStyle/>
          <a:p>
            <a:r>
              <a:rPr lang="en-GB" sz="6000" b="0" u="none" strike="noStrike" dirty="0">
                <a:solidFill>
                  <a:schemeClr val="dk1"/>
                </a:solidFill>
                <a:uFillTx/>
                <a:latin typeface="Aptos Display"/>
              </a:rPr>
              <a:t>European Synchrotron Radiation Facility</a:t>
            </a:r>
            <a:br>
              <a:rPr lang="sk-SK" dirty="0"/>
            </a:br>
            <a:r>
              <a:rPr lang="sk-SK" sz="3600" dirty="0"/>
              <a:t>research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AFAE59-5B17-A6E6-8D99-942BA7E15E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 err="1"/>
              <a:t>Aidan</a:t>
            </a:r>
            <a:r>
              <a:rPr lang="sk-SK" dirty="0"/>
              <a:t> </a:t>
            </a:r>
            <a:r>
              <a:rPr lang="sk-SK" dirty="0" err="1"/>
              <a:t>Campbell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01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E76DA-2804-7704-6862-8FD1C264A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1EE81-12F5-8876-5B4F-76444E35B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EE748-E420-ED1D-61AC-502E2D134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50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25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00B050"/>
                </a:solidFill>
              </a:rPr>
              <a:t>2 x </a:t>
            </a:r>
            <a:r>
              <a:rPr lang="sk-SK" dirty="0" err="1">
                <a:solidFill>
                  <a:srgbClr val="00B050"/>
                </a:solidFill>
              </a:rPr>
              <a:t>TFinity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00B050"/>
                </a:solidFill>
              </a:rPr>
              <a:t>56 x LTO9, 18 x LTO8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00B050"/>
                </a:solidFill>
              </a:rPr>
              <a:t>2 x 10000</a:t>
            </a:r>
          </a:p>
          <a:p>
            <a:pPr lvl="1"/>
            <a:r>
              <a:rPr lang="sk-SK" dirty="0"/>
              <a:t>Other hardware: </a:t>
            </a:r>
            <a:r>
              <a:rPr lang="sk-SK" dirty="0">
                <a:solidFill>
                  <a:srgbClr val="00B050"/>
                </a:solidFill>
              </a:rPr>
              <a:t>4 x </a:t>
            </a:r>
            <a:r>
              <a:rPr lang="sk-SK" dirty="0" err="1">
                <a:solidFill>
                  <a:srgbClr val="00B050"/>
                </a:solidFill>
              </a:rPr>
              <a:t>BlackPearl</a:t>
            </a:r>
            <a:endParaRPr lang="sk-SK" dirty="0">
              <a:solidFill>
                <a:srgbClr val="FF0000"/>
              </a:solidFill>
            </a:endParaRP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Tape: </a:t>
            </a:r>
            <a:r>
              <a:rPr lang="sk-SK" dirty="0" err="1">
                <a:solidFill>
                  <a:srgbClr val="00B050"/>
                </a:solidFill>
              </a:rPr>
              <a:t>Mediaflux</a:t>
            </a:r>
            <a:r>
              <a:rPr lang="sk-SK" dirty="0">
                <a:solidFill>
                  <a:srgbClr val="00B050"/>
                </a:solidFill>
              </a:rPr>
              <a:t>, </a:t>
            </a:r>
            <a:r>
              <a:rPr lang="sk-SK" dirty="0" err="1">
                <a:solidFill>
                  <a:srgbClr val="00B050"/>
                </a:solidFill>
              </a:rPr>
              <a:t>Atempo</a:t>
            </a:r>
            <a:r>
              <a:rPr lang="sk-SK" dirty="0">
                <a:solidFill>
                  <a:srgbClr val="00B050"/>
                </a:solidFill>
              </a:rPr>
              <a:t> </a:t>
            </a:r>
            <a:r>
              <a:rPr lang="sk-SK" dirty="0" err="1">
                <a:solidFill>
                  <a:srgbClr val="00B050"/>
                </a:solidFill>
              </a:rPr>
              <a:t>Time</a:t>
            </a:r>
            <a:r>
              <a:rPr lang="sk-SK" dirty="0">
                <a:solidFill>
                  <a:srgbClr val="00B050"/>
                </a:solidFill>
              </a:rPr>
              <a:t> </a:t>
            </a:r>
            <a:r>
              <a:rPr lang="sk-SK" dirty="0" err="1">
                <a:solidFill>
                  <a:srgbClr val="00B050"/>
                </a:solidFill>
              </a:rPr>
              <a:t>Navigator</a:t>
            </a:r>
            <a:endParaRPr lang="sk-SK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69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DF53A-6322-BA56-91C0-53782DCD8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F0C3-CBE0-23BA-7037-2DD2BB972A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sk-SK" dirty="0"/>
              <a:t>Friedrich </a:t>
            </a:r>
            <a:r>
              <a:rPr lang="sk-SK" dirty="0" err="1"/>
              <a:t>Miescher</a:t>
            </a:r>
            <a:r>
              <a:rPr lang="sk-SK" dirty="0"/>
              <a:t> </a:t>
            </a:r>
            <a:r>
              <a:rPr lang="sk-SK" dirty="0" err="1"/>
              <a:t>Institute</a:t>
            </a:r>
            <a:br>
              <a:rPr lang="sk-SK" dirty="0"/>
            </a:br>
            <a:r>
              <a:rPr lang="sk-SK" sz="3600" dirty="0" err="1"/>
              <a:t>research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96AB8E-1FAF-5C9F-908E-75AD5F7767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/>
              <a:t>Stefan </a:t>
            </a:r>
            <a:r>
              <a:rPr lang="sk-SK" dirty="0" err="1"/>
              <a:t>Grzybek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1B9AF3-9377-9907-D70A-18454782C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433" y="-117200"/>
            <a:ext cx="4897133" cy="35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7380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56F53-ADF5-027D-52ED-C4A91835F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B92DD-6BE6-145C-EAD3-AE4378C6C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E51A-26FA-04ED-2908-CE1B7A9C5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12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1.5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00B050"/>
                </a:solidFill>
              </a:rPr>
              <a:t>2 x T950</a:t>
            </a: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00B050"/>
                </a:solidFill>
              </a:rPr>
              <a:t>5 x LTO7</a:t>
            </a: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00B050"/>
                </a:solidFill>
              </a:rPr>
              <a:t>800 + 850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>
                <a:solidFill>
                  <a:srgbClr val="00B050"/>
                </a:solidFill>
              </a:rPr>
              <a:t>SAM-QFS / SAN-</a:t>
            </a:r>
            <a:r>
              <a:rPr lang="sk-SK" dirty="0" err="1">
                <a:solidFill>
                  <a:srgbClr val="00B050"/>
                </a:solidFill>
              </a:rPr>
              <a:t>Storage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Tape: </a:t>
            </a:r>
            <a:r>
              <a:rPr lang="sk-SK" dirty="0">
                <a:solidFill>
                  <a:srgbClr val="00B050"/>
                </a:solidFill>
              </a:rPr>
              <a:t>SAM-QFS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6575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6383E-0744-7A98-D557-73219558E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B898C-C4A8-85E8-AF09-22751811B2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sk-SK"/>
              <a:t>CSCS / ETHZ</a:t>
            </a:r>
            <a:br>
              <a:rPr lang="sk-SK"/>
            </a:br>
            <a:r>
              <a:rPr lang="sk-SK" sz="3600"/>
              <a:t>research &amp; education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A red diamond on a black background&#10;&#10;AI-generated content may be incorrect.">
            <a:extLst>
              <a:ext uri="{FF2B5EF4-FFF2-40B4-BE49-F238E27FC236}">
                <a16:creationId xmlns:a16="http://schemas.microsoft.com/office/drawing/2014/main" id="{A66E95D5-A2D8-3702-D2A9-CC9A3650D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98043"/>
            <a:ext cx="4572000" cy="13843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70A0796E-2659-0484-F8AD-E9BB01879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6047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AE1DC-40BF-1607-59B2-E33C913A5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675B-2CF3-95AC-3335-80214248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9C58D-D12E-0719-E36C-DBFAA391B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~40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FF0000"/>
                </a:solidFill>
              </a:rPr>
              <a:t>?</a:t>
            </a:r>
            <a:r>
              <a:rPr lang="sk-SK" dirty="0">
                <a:solidFill>
                  <a:srgbClr val="00B050"/>
                </a:solidFill>
              </a:rPr>
              <a:t> TB/year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</a:t>
            </a:r>
            <a:r>
              <a:rPr lang="sk-SK" dirty="0" err="1"/>
              <a:t>libraries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1 x </a:t>
            </a:r>
            <a:r>
              <a:rPr lang="sk-SK" dirty="0" err="1">
                <a:solidFill>
                  <a:srgbClr val="00B050"/>
                </a:solidFill>
              </a:rPr>
              <a:t>TFinity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Number and type of tape </a:t>
            </a:r>
            <a:r>
              <a:rPr lang="sk-SK" dirty="0" err="1"/>
              <a:t>drives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48 x LTO9</a:t>
            </a:r>
          </a:p>
          <a:p>
            <a:pPr lvl="1"/>
            <a:r>
              <a:rPr lang="sk-SK" dirty="0"/>
              <a:t>Tape cartridge slots in </a:t>
            </a:r>
            <a:r>
              <a:rPr lang="sk-SK" dirty="0" err="1"/>
              <a:t>total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3550</a:t>
            </a:r>
          </a:p>
          <a:p>
            <a:pPr lvl="1"/>
            <a:r>
              <a:rPr lang="sk-SK" dirty="0"/>
              <a:t>Other hardware: </a:t>
            </a:r>
            <a:r>
              <a:rPr lang="sk-SK" dirty="0" err="1">
                <a:solidFill>
                  <a:srgbClr val="00B050"/>
                </a:solidFill>
              </a:rPr>
              <a:t>BlackPearl</a:t>
            </a:r>
            <a:r>
              <a:rPr lang="sk-SK" dirty="0">
                <a:solidFill>
                  <a:srgbClr val="00B050"/>
                </a:solidFill>
              </a:rPr>
              <a:t>, SWARM </a:t>
            </a:r>
            <a:r>
              <a:rPr lang="sk-SK" dirty="0" err="1">
                <a:solidFill>
                  <a:srgbClr val="00B050"/>
                </a:solidFill>
              </a:rPr>
              <a:t>Bridge</a:t>
            </a:r>
            <a:r>
              <a:rPr lang="sk-SK" dirty="0">
                <a:solidFill>
                  <a:srgbClr val="00B050"/>
                </a:solidFill>
              </a:rPr>
              <a:t> (</a:t>
            </a:r>
            <a:r>
              <a:rPr lang="sk-SK" dirty="0" err="1">
                <a:solidFill>
                  <a:srgbClr val="00B050"/>
                </a:solidFill>
              </a:rPr>
              <a:t>iSCSI</a:t>
            </a:r>
            <a:r>
              <a:rPr lang="sk-SK" dirty="0">
                <a:solidFill>
                  <a:srgbClr val="00B050"/>
                </a:solidFill>
              </a:rPr>
              <a:t>)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>
                <a:solidFill>
                  <a:srgbClr val="00B050"/>
                </a:solidFill>
              </a:rPr>
              <a:t>Lustre, </a:t>
            </a:r>
            <a:r>
              <a:rPr lang="sk-SK" dirty="0" err="1">
                <a:solidFill>
                  <a:srgbClr val="00B050"/>
                </a:solidFill>
              </a:rPr>
              <a:t>Ceph</a:t>
            </a:r>
            <a:r>
              <a:rPr lang="sk-SK" dirty="0">
                <a:solidFill>
                  <a:srgbClr val="00B050"/>
                </a:solidFill>
              </a:rPr>
              <a:t>, NFS</a:t>
            </a:r>
          </a:p>
          <a:p>
            <a:pPr lvl="1"/>
            <a:r>
              <a:rPr lang="sk-SK" dirty="0" err="1"/>
              <a:t>Tape</a:t>
            </a:r>
            <a:r>
              <a:rPr lang="sk-SK" dirty="0"/>
              <a:t>: </a:t>
            </a:r>
            <a:r>
              <a:rPr lang="sk-SK" dirty="0">
                <a:solidFill>
                  <a:srgbClr val="00B050"/>
                </a:solidFill>
              </a:rPr>
              <a:t>DMF, S3 (</a:t>
            </a:r>
            <a:r>
              <a:rPr lang="sk-SK" dirty="0" err="1">
                <a:solidFill>
                  <a:srgbClr val="00B050"/>
                </a:solidFill>
              </a:rPr>
              <a:t>via</a:t>
            </a:r>
            <a:r>
              <a:rPr lang="sk-SK" dirty="0">
                <a:solidFill>
                  <a:srgbClr val="00B050"/>
                </a:solidFill>
              </a:rPr>
              <a:t> BP)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85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5D52D-85B5-4893-4383-CC886408E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039DA-6026-0AEC-9536-D9EBB1CA3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dirty="0" err="1"/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F80EA-1398-8539-886D-F943829D6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sk-SK" dirty="0"/>
              <a:t>Amount of data: </a:t>
            </a:r>
            <a:r>
              <a:rPr lang="sk-SK" dirty="0">
                <a:solidFill>
                  <a:srgbClr val="00B050"/>
                </a:solidFill>
              </a:rPr>
              <a:t>&gt;3 EB</a:t>
            </a:r>
          </a:p>
          <a:p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~800 PB/year</a:t>
            </a:r>
          </a:p>
          <a:p>
            <a:endParaRPr lang="sk-SK" dirty="0"/>
          </a:p>
          <a:p>
            <a:r>
              <a:rPr lang="sk-SK" dirty="0"/>
              <a:t>Tape libraries: </a:t>
            </a:r>
            <a:r>
              <a:rPr lang="sk-SK" dirty="0">
                <a:solidFill>
                  <a:srgbClr val="00B050"/>
                </a:solidFill>
              </a:rPr>
              <a:t>20</a:t>
            </a:r>
          </a:p>
          <a:p>
            <a:r>
              <a:rPr lang="sk-SK" dirty="0"/>
              <a:t>Number of slots: </a:t>
            </a:r>
            <a:r>
              <a:rPr lang="sk-SK" dirty="0">
                <a:solidFill>
                  <a:srgbClr val="00B050"/>
                </a:solidFill>
              </a:rPr>
              <a:t>~170 000</a:t>
            </a:r>
          </a:p>
          <a:p>
            <a:endParaRPr lang="sk-SK" dirty="0"/>
          </a:p>
          <a:p>
            <a:r>
              <a:rPr lang="sk-SK" dirty="0"/>
              <a:t>Tape </a:t>
            </a:r>
            <a:r>
              <a:rPr lang="sk-SK" dirty="0" err="1"/>
              <a:t>drives</a:t>
            </a:r>
            <a:r>
              <a:rPr lang="sk-SK" dirty="0"/>
              <a:t>:</a:t>
            </a:r>
          </a:p>
          <a:p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AB9B98F-FA36-1DC1-4BE9-7AC9EEFCF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415428"/>
              </p:ext>
            </p:extLst>
          </p:nvPr>
        </p:nvGraphicFramePr>
        <p:xfrm>
          <a:off x="2873519" y="4249882"/>
          <a:ext cx="37433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3269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3A155-035B-0C36-346A-84500405D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1FE97-08FD-3F87-D2E5-2071296E4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279659" cy="1325563"/>
          </a:xfrm>
        </p:spPr>
        <p:txBody>
          <a:bodyPr/>
          <a:lstStyle/>
          <a:p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 User Group </a:t>
            </a:r>
            <a:r>
              <a:rPr lang="sk-SK" dirty="0" err="1"/>
              <a:t>meeting</a:t>
            </a:r>
            <a:r>
              <a:rPr lang="sk-SK" dirty="0"/>
              <a:t> – </a:t>
            </a:r>
            <a:r>
              <a:rPr lang="sk-SK" dirty="0" err="1"/>
              <a:t>Who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here</a:t>
            </a:r>
            <a:r>
              <a:rPr lang="sk-SK" dirty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A18D9-05F0-DADC-858C-D885AFBFC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err="1"/>
              <a:t>Purpose</a:t>
            </a:r>
            <a:r>
              <a:rPr lang="sk-SK" dirty="0"/>
              <a:t> of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Introductions</a:t>
            </a:r>
            <a:endParaRPr lang="sk-S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802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561F5-366B-8F9A-5B53-34185C0E0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sk-SK" dirty="0"/>
              <a:t>Company / Institute Name</a:t>
            </a:r>
            <a:br>
              <a:rPr lang="sk-SK" dirty="0"/>
            </a:br>
            <a:r>
              <a:rPr lang="sk-SK" sz="3600" dirty="0"/>
              <a:t>Market Segment </a:t>
            </a:r>
            <a:r>
              <a:rPr lang="fr-FR" sz="3100" dirty="0">
                <a:solidFill>
                  <a:schemeClr val="bg1">
                    <a:lumMod val="50000"/>
                  </a:schemeClr>
                </a:solidFill>
              </a:rPr>
              <a:t>(e.g. </a:t>
            </a:r>
            <a:r>
              <a:rPr lang="sk-SK" sz="3100" dirty="0">
                <a:solidFill>
                  <a:schemeClr val="bg1">
                    <a:lumMod val="50000"/>
                  </a:schemeClr>
                </a:solidFill>
              </a:rPr>
              <a:t>research, financial, telecom</a:t>
            </a:r>
            <a:r>
              <a:rPr lang="fr-FR" sz="3100" dirty="0">
                <a:solidFill>
                  <a:schemeClr val="bg1">
                    <a:lumMod val="50000"/>
                  </a:schemeClr>
                </a:solidFill>
              </a:rPr>
              <a:t>, etc.)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410040-4D5E-DDA4-4DFA-2F330A0C6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/>
              <a:t>Person name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8B3718-386C-4257-8D7D-CDBC52D63DF8}"/>
              </a:ext>
            </a:extLst>
          </p:cNvPr>
          <p:cNvSpPr txBox="1"/>
          <p:nvPr/>
        </p:nvSpPr>
        <p:spPr>
          <a:xfrm>
            <a:off x="4394333" y="782053"/>
            <a:ext cx="3403333" cy="1815882"/>
          </a:xfrm>
          <a:custGeom>
            <a:avLst/>
            <a:gdLst>
              <a:gd name="connsiteX0" fmla="*/ 0 w 3403333"/>
              <a:gd name="connsiteY0" fmla="*/ 0 h 1815882"/>
              <a:gd name="connsiteX1" fmla="*/ 499156 w 3403333"/>
              <a:gd name="connsiteY1" fmla="*/ 0 h 1815882"/>
              <a:gd name="connsiteX2" fmla="*/ 1100411 w 3403333"/>
              <a:gd name="connsiteY2" fmla="*/ 0 h 1815882"/>
              <a:gd name="connsiteX3" fmla="*/ 1667633 w 3403333"/>
              <a:gd name="connsiteY3" fmla="*/ 0 h 1815882"/>
              <a:gd name="connsiteX4" fmla="*/ 2234855 w 3403333"/>
              <a:gd name="connsiteY4" fmla="*/ 0 h 1815882"/>
              <a:gd name="connsiteX5" fmla="*/ 2836111 w 3403333"/>
              <a:gd name="connsiteY5" fmla="*/ 0 h 1815882"/>
              <a:gd name="connsiteX6" fmla="*/ 3403333 w 3403333"/>
              <a:gd name="connsiteY6" fmla="*/ 0 h 1815882"/>
              <a:gd name="connsiteX7" fmla="*/ 3403333 w 3403333"/>
              <a:gd name="connsiteY7" fmla="*/ 490288 h 1815882"/>
              <a:gd name="connsiteX8" fmla="*/ 3403333 w 3403333"/>
              <a:gd name="connsiteY8" fmla="*/ 926100 h 1815882"/>
              <a:gd name="connsiteX9" fmla="*/ 3403333 w 3403333"/>
              <a:gd name="connsiteY9" fmla="*/ 1325594 h 1815882"/>
              <a:gd name="connsiteX10" fmla="*/ 3403333 w 3403333"/>
              <a:gd name="connsiteY10" fmla="*/ 1815882 h 1815882"/>
              <a:gd name="connsiteX11" fmla="*/ 2870144 w 3403333"/>
              <a:gd name="connsiteY11" fmla="*/ 1815882 h 1815882"/>
              <a:gd name="connsiteX12" fmla="*/ 2336955 w 3403333"/>
              <a:gd name="connsiteY12" fmla="*/ 1815882 h 1815882"/>
              <a:gd name="connsiteX13" fmla="*/ 1837800 w 3403333"/>
              <a:gd name="connsiteY13" fmla="*/ 1815882 h 1815882"/>
              <a:gd name="connsiteX14" fmla="*/ 1270578 w 3403333"/>
              <a:gd name="connsiteY14" fmla="*/ 1815882 h 1815882"/>
              <a:gd name="connsiteX15" fmla="*/ 805455 w 3403333"/>
              <a:gd name="connsiteY15" fmla="*/ 1815882 h 1815882"/>
              <a:gd name="connsiteX16" fmla="*/ 0 w 3403333"/>
              <a:gd name="connsiteY16" fmla="*/ 1815882 h 1815882"/>
              <a:gd name="connsiteX17" fmla="*/ 0 w 3403333"/>
              <a:gd name="connsiteY17" fmla="*/ 1398229 h 1815882"/>
              <a:gd name="connsiteX18" fmla="*/ 0 w 3403333"/>
              <a:gd name="connsiteY18" fmla="*/ 998735 h 1815882"/>
              <a:gd name="connsiteX19" fmla="*/ 0 w 3403333"/>
              <a:gd name="connsiteY19" fmla="*/ 599241 h 1815882"/>
              <a:gd name="connsiteX20" fmla="*/ 0 w 3403333"/>
              <a:gd name="connsiteY20" fmla="*/ 0 h 181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403333" h="1815882" extrusionOk="0">
                <a:moveTo>
                  <a:pt x="0" y="0"/>
                </a:moveTo>
                <a:cubicBezTo>
                  <a:pt x="192538" y="-41766"/>
                  <a:pt x="275324" y="36261"/>
                  <a:pt x="499156" y="0"/>
                </a:cubicBezTo>
                <a:cubicBezTo>
                  <a:pt x="722988" y="-36261"/>
                  <a:pt x="836644" y="59753"/>
                  <a:pt x="1100411" y="0"/>
                </a:cubicBezTo>
                <a:cubicBezTo>
                  <a:pt x="1364179" y="-59753"/>
                  <a:pt x="1502169" y="15798"/>
                  <a:pt x="1667633" y="0"/>
                </a:cubicBezTo>
                <a:cubicBezTo>
                  <a:pt x="1833097" y="-15798"/>
                  <a:pt x="2060987" y="65300"/>
                  <a:pt x="2234855" y="0"/>
                </a:cubicBezTo>
                <a:cubicBezTo>
                  <a:pt x="2408723" y="-65300"/>
                  <a:pt x="2620940" y="37511"/>
                  <a:pt x="2836111" y="0"/>
                </a:cubicBezTo>
                <a:cubicBezTo>
                  <a:pt x="3051282" y="-37511"/>
                  <a:pt x="3126523" y="16136"/>
                  <a:pt x="3403333" y="0"/>
                </a:cubicBezTo>
                <a:cubicBezTo>
                  <a:pt x="3459050" y="197757"/>
                  <a:pt x="3392823" y="257686"/>
                  <a:pt x="3403333" y="490288"/>
                </a:cubicBezTo>
                <a:cubicBezTo>
                  <a:pt x="3413843" y="722890"/>
                  <a:pt x="3373725" y="792746"/>
                  <a:pt x="3403333" y="926100"/>
                </a:cubicBezTo>
                <a:cubicBezTo>
                  <a:pt x="3432941" y="1059454"/>
                  <a:pt x="3361512" y="1137224"/>
                  <a:pt x="3403333" y="1325594"/>
                </a:cubicBezTo>
                <a:cubicBezTo>
                  <a:pt x="3445154" y="1513964"/>
                  <a:pt x="3374039" y="1658752"/>
                  <a:pt x="3403333" y="1815882"/>
                </a:cubicBezTo>
                <a:cubicBezTo>
                  <a:pt x="3207616" y="1864678"/>
                  <a:pt x="3078247" y="1796200"/>
                  <a:pt x="2870144" y="1815882"/>
                </a:cubicBezTo>
                <a:cubicBezTo>
                  <a:pt x="2662041" y="1835564"/>
                  <a:pt x="2451648" y="1815239"/>
                  <a:pt x="2336955" y="1815882"/>
                </a:cubicBezTo>
                <a:cubicBezTo>
                  <a:pt x="2222262" y="1816525"/>
                  <a:pt x="2004488" y="1770424"/>
                  <a:pt x="1837800" y="1815882"/>
                </a:cubicBezTo>
                <a:cubicBezTo>
                  <a:pt x="1671113" y="1861340"/>
                  <a:pt x="1466212" y="1787861"/>
                  <a:pt x="1270578" y="1815882"/>
                </a:cubicBezTo>
                <a:cubicBezTo>
                  <a:pt x="1074944" y="1843903"/>
                  <a:pt x="936219" y="1782339"/>
                  <a:pt x="805455" y="1815882"/>
                </a:cubicBezTo>
                <a:cubicBezTo>
                  <a:pt x="674691" y="1849425"/>
                  <a:pt x="392095" y="1800268"/>
                  <a:pt x="0" y="1815882"/>
                </a:cubicBezTo>
                <a:cubicBezTo>
                  <a:pt x="-37878" y="1620245"/>
                  <a:pt x="7392" y="1538767"/>
                  <a:pt x="0" y="1398229"/>
                </a:cubicBezTo>
                <a:cubicBezTo>
                  <a:pt x="-7392" y="1257691"/>
                  <a:pt x="40810" y="1154226"/>
                  <a:pt x="0" y="998735"/>
                </a:cubicBezTo>
                <a:cubicBezTo>
                  <a:pt x="-40810" y="843244"/>
                  <a:pt x="9774" y="758699"/>
                  <a:pt x="0" y="599241"/>
                </a:cubicBezTo>
                <a:cubicBezTo>
                  <a:pt x="-9774" y="439783"/>
                  <a:pt x="7672" y="279182"/>
                  <a:pt x="0" y="0"/>
                </a:cubicBezTo>
                <a:close/>
              </a:path>
            </a:pathLst>
          </a:custGeom>
          <a:noFill/>
          <a:ln w="57150">
            <a:solidFill>
              <a:schemeClr val="bg1">
                <a:lumMod val="50000"/>
              </a:scheme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359757359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2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Company / Institute</a:t>
            </a:r>
            <a:br>
              <a:rPr kumimoji="0" lang="sk-SK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k-SK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logo here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685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67039-BE97-FEE0-DCDB-B9D67F20D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E22A7-C5C0-1A72-CD7A-22834594A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FF0000"/>
                </a:solidFill>
              </a:rPr>
              <a:t>?</a:t>
            </a:r>
            <a:r>
              <a:rPr lang="sk-SK" dirty="0"/>
              <a:t>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FF0000"/>
                </a:solidFill>
              </a:rPr>
              <a:t>?</a:t>
            </a:r>
            <a:r>
              <a:rPr lang="sk-SK" dirty="0"/>
              <a:t>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FF0000"/>
                </a:solidFill>
              </a:rPr>
              <a:t>?</a:t>
            </a:r>
            <a:r>
              <a:rPr lang="sk-SK" dirty="0"/>
              <a:t> 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(e.g. 1 x TFinity, 2 x T950, etc.)</a:t>
            </a: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FF0000"/>
                </a:solidFill>
              </a:rPr>
              <a:t>? 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(e.g. 20 x LTOx, 10 x IBM TS11x0, etc.)</a:t>
            </a: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FF0000"/>
                </a:solidFill>
              </a:rPr>
              <a:t>?</a:t>
            </a:r>
          </a:p>
          <a:p>
            <a:pPr lvl="1"/>
            <a:r>
              <a:rPr lang="sk-SK" dirty="0"/>
              <a:t>Other hardware: </a:t>
            </a:r>
            <a:r>
              <a:rPr lang="sk-SK" dirty="0">
                <a:solidFill>
                  <a:srgbClr val="FF0000"/>
                </a:solidFill>
              </a:rPr>
              <a:t>?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>
                <a:solidFill>
                  <a:srgbClr val="FF0000"/>
                </a:solidFill>
              </a:rPr>
              <a:t>?</a:t>
            </a:r>
            <a:r>
              <a:rPr lang="sk-SK" dirty="0"/>
              <a:t> 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(e.g.: Lustre, Ceph, etc)</a:t>
            </a:r>
          </a:p>
          <a:p>
            <a:pPr lvl="1"/>
            <a:r>
              <a:rPr lang="sk-SK" dirty="0"/>
              <a:t>Tape: </a:t>
            </a:r>
            <a:r>
              <a:rPr lang="sk-SK" dirty="0">
                <a:solidFill>
                  <a:srgbClr val="FF0000"/>
                </a:solidFill>
              </a:rPr>
              <a:t>?</a:t>
            </a:r>
            <a:r>
              <a:rPr lang="sk-SK" dirty="0"/>
              <a:t> 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(e.g.: HPSS, Veeam, etc)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059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77636-3B62-B81D-4D83-7CA91E8A88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B4559-657F-EEAA-2C6A-6F1B2AB58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sk-SK" dirty="0"/>
              <a:t>CERN</a:t>
            </a:r>
            <a:br>
              <a:rPr lang="sk-SK" dirty="0"/>
            </a:br>
            <a:r>
              <a:rPr lang="sk-SK" sz="3600" dirty="0"/>
              <a:t>research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56BE9-054A-BA80-1E8D-1396ECCA4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sk-SK" dirty="0"/>
              <a:t>Vladimír Bahyl</a:t>
            </a:r>
            <a:endParaRPr lang="en-US" dirty="0"/>
          </a:p>
        </p:txBody>
      </p:sp>
      <p:pic>
        <p:nvPicPr>
          <p:cNvPr id="9" name="Picture 8" descr="A blue logo with text&#10;&#10;Description automatically generated">
            <a:extLst>
              <a:ext uri="{FF2B5EF4-FFF2-40B4-BE49-F238E27FC236}">
                <a16:creationId xmlns:a16="http://schemas.microsoft.com/office/drawing/2014/main" id="{936DDEFC-0D19-7BE9-6E7B-63FD271AE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824" y="1037891"/>
            <a:ext cx="1758352" cy="174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7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F48BA-07FE-65D9-09C2-B3C79E21F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6296A-841B-C2AB-A241-FBE35EC3F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5C1D5-5E6C-AAA2-09F5-A5D32F1CE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sk-SK" dirty="0">
                <a:solidFill>
                  <a:srgbClr val="00B050"/>
                </a:solidFill>
              </a:rPr>
              <a:t>800 PB</a:t>
            </a:r>
          </a:p>
          <a:p>
            <a:pPr lvl="1"/>
            <a:r>
              <a:rPr lang="sk-SK" dirty="0"/>
              <a:t>Expected annual growth: </a:t>
            </a:r>
            <a:r>
              <a:rPr lang="sk-SK" dirty="0">
                <a:solidFill>
                  <a:srgbClr val="00B050"/>
                </a:solidFill>
              </a:rPr>
              <a:t>up to 300 PB/year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sk-SK" dirty="0">
                <a:solidFill>
                  <a:srgbClr val="00B050"/>
                </a:solidFill>
              </a:rPr>
              <a:t>2 x TFinity, 1 x TFinity Plus</a:t>
            </a:r>
          </a:p>
          <a:p>
            <a:pPr lvl="1"/>
            <a:r>
              <a:rPr lang="sk-SK" dirty="0"/>
              <a:t>Number and type of tape drives: </a:t>
            </a:r>
            <a:r>
              <a:rPr lang="sk-SK" dirty="0">
                <a:solidFill>
                  <a:srgbClr val="00B050"/>
                </a:solidFill>
              </a:rPr>
              <a:t>60 x LTO9</a:t>
            </a:r>
          </a:p>
          <a:p>
            <a:pPr lvl="1"/>
            <a:r>
              <a:rPr lang="sk-SK" dirty="0"/>
              <a:t>Tape cartridge slots in total: </a:t>
            </a:r>
            <a:r>
              <a:rPr lang="sk-SK" dirty="0">
                <a:solidFill>
                  <a:srgbClr val="00B050"/>
                </a:solidFill>
              </a:rPr>
              <a:t>3 x 15000</a:t>
            </a: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>
                <a:solidFill>
                  <a:srgbClr val="00B050"/>
                </a:solidFill>
              </a:rPr>
              <a:t>EOS</a:t>
            </a:r>
          </a:p>
          <a:p>
            <a:pPr lvl="1"/>
            <a:r>
              <a:rPr lang="sk-SK" dirty="0"/>
              <a:t>Tape: </a:t>
            </a:r>
            <a:r>
              <a:rPr lang="sk-SK" dirty="0">
                <a:solidFill>
                  <a:srgbClr val="00B050"/>
                </a:solidFill>
              </a:rPr>
              <a:t>CTA (CERN Tape Archive)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62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561F5-366B-8F9A-5B53-34185C0E0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75657"/>
            <a:ext cx="9144000" cy="752968"/>
          </a:xfrm>
        </p:spPr>
        <p:txBody>
          <a:bodyPr>
            <a:normAutofit fontScale="90000"/>
          </a:bodyPr>
          <a:lstStyle/>
          <a:p>
            <a:r>
              <a:rPr lang="de-DE" dirty="0"/>
              <a:t>KIT</a:t>
            </a:r>
            <a:r>
              <a:rPr lang="sk-SK" dirty="0"/>
              <a:t> / </a:t>
            </a:r>
            <a:r>
              <a:rPr lang="de-DE" dirty="0"/>
              <a:t>SCC</a:t>
            </a:r>
            <a:br>
              <a:rPr lang="sk-SK" dirty="0"/>
            </a:br>
            <a:r>
              <a:rPr lang="sk-SK" sz="3100" dirty="0" err="1"/>
              <a:t>education</a:t>
            </a:r>
            <a:endParaRPr lang="en-US" sz="3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410040-4D5E-DDA4-4DFA-2F330A0C6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97642"/>
            <a:ext cx="9144000" cy="878305"/>
          </a:xfrm>
        </p:spPr>
        <p:txBody>
          <a:bodyPr/>
          <a:lstStyle/>
          <a:p>
            <a:r>
              <a:rPr lang="de-DE" dirty="0"/>
              <a:t>Martin Beitzinger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0ED1208-B5E2-4CB1-B848-39D6E14D5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89018" y="1264654"/>
            <a:ext cx="3613964" cy="180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99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67039-BE97-FEE0-DCDB-B9D67F20D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Installation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E22A7-C5C0-1A72-CD7A-22834594A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Data:</a:t>
            </a:r>
          </a:p>
          <a:p>
            <a:pPr lvl="1"/>
            <a:r>
              <a:rPr lang="sk-SK" dirty="0"/>
              <a:t>Total amount: </a:t>
            </a:r>
            <a:r>
              <a:rPr lang="de-DE" dirty="0">
                <a:solidFill>
                  <a:srgbClr val="00B050"/>
                </a:solidFill>
              </a:rPr>
              <a:t>123</a:t>
            </a:r>
            <a:r>
              <a:rPr lang="sk-SK" dirty="0">
                <a:solidFill>
                  <a:srgbClr val="00B050"/>
                </a:solidFill>
              </a:rPr>
              <a:t> PB</a:t>
            </a:r>
          </a:p>
          <a:p>
            <a:pPr lvl="1"/>
            <a:r>
              <a:rPr lang="sk-SK" dirty="0"/>
              <a:t>Expected annual growth:  </a:t>
            </a:r>
            <a:r>
              <a:rPr lang="de-DE" dirty="0">
                <a:solidFill>
                  <a:srgbClr val="00B050"/>
                </a:solidFill>
              </a:rPr>
              <a:t>25 P</a:t>
            </a:r>
            <a:r>
              <a:rPr lang="sk-SK" dirty="0">
                <a:solidFill>
                  <a:srgbClr val="00B050"/>
                </a:solidFill>
              </a:rPr>
              <a:t>B/year</a:t>
            </a:r>
          </a:p>
          <a:p>
            <a:r>
              <a:rPr lang="sk-SK" dirty="0"/>
              <a:t>Spectra Logic Hardware:</a:t>
            </a:r>
          </a:p>
          <a:p>
            <a:pPr lvl="1"/>
            <a:r>
              <a:rPr lang="sk-SK" dirty="0"/>
              <a:t>Number and type of tape libraries: </a:t>
            </a:r>
            <a:r>
              <a:rPr lang="de-DE" dirty="0">
                <a:solidFill>
                  <a:srgbClr val="00B050"/>
                </a:solidFill>
              </a:rPr>
              <a:t>1 x </a:t>
            </a:r>
            <a:r>
              <a:rPr lang="de-DE" dirty="0" err="1">
                <a:solidFill>
                  <a:srgbClr val="00B050"/>
                </a:solidFill>
              </a:rPr>
              <a:t>TFinity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Number and type of tape drives: </a:t>
            </a:r>
            <a:r>
              <a:rPr lang="de-DE" dirty="0">
                <a:solidFill>
                  <a:srgbClr val="00B050"/>
                </a:solidFill>
              </a:rPr>
              <a:t>48 x </a:t>
            </a:r>
            <a:r>
              <a:rPr lang="sk-SK" dirty="0">
                <a:solidFill>
                  <a:srgbClr val="00B050"/>
                </a:solidFill>
              </a:rPr>
              <a:t>IBM </a:t>
            </a:r>
            <a:r>
              <a:rPr lang="de-DE" dirty="0">
                <a:solidFill>
                  <a:srgbClr val="00B050"/>
                </a:solidFill>
              </a:rPr>
              <a:t>TS1160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 cartridge slots in total: </a:t>
            </a:r>
            <a:r>
              <a:rPr lang="de-DE" dirty="0">
                <a:solidFill>
                  <a:srgbClr val="00B050"/>
                </a:solidFill>
              </a:rPr>
              <a:t>11000</a:t>
            </a:r>
            <a:endParaRPr lang="sk-SK" dirty="0">
              <a:solidFill>
                <a:srgbClr val="00B050"/>
              </a:solidFill>
            </a:endParaRPr>
          </a:p>
          <a:p>
            <a:r>
              <a:rPr lang="sk-SK" dirty="0"/>
              <a:t>Management software:</a:t>
            </a:r>
          </a:p>
          <a:p>
            <a:pPr lvl="1"/>
            <a:r>
              <a:rPr lang="sk-SK" dirty="0"/>
              <a:t>Disk: </a:t>
            </a:r>
            <a:r>
              <a:rPr lang="sk-SK" dirty="0">
                <a:solidFill>
                  <a:srgbClr val="00B050"/>
                </a:solidFill>
              </a:rPr>
              <a:t>GPFS + </a:t>
            </a:r>
            <a:r>
              <a:rPr lang="sk-SK" dirty="0" err="1">
                <a:solidFill>
                  <a:srgbClr val="00B050"/>
                </a:solidFill>
              </a:rPr>
              <a:t>dCache</a:t>
            </a:r>
            <a:r>
              <a:rPr lang="sk-SK" dirty="0">
                <a:solidFill>
                  <a:srgbClr val="00B050"/>
                </a:solidFill>
              </a:rPr>
              <a:t> / </a:t>
            </a:r>
            <a:r>
              <a:rPr lang="sk-SK" dirty="0" err="1">
                <a:solidFill>
                  <a:srgbClr val="00B050"/>
                </a:solidFill>
              </a:rPr>
              <a:t>xrootd</a:t>
            </a:r>
            <a:endParaRPr lang="sk-SK" dirty="0">
              <a:solidFill>
                <a:srgbClr val="00B050"/>
              </a:solidFill>
            </a:endParaRPr>
          </a:p>
          <a:p>
            <a:pPr lvl="1"/>
            <a:r>
              <a:rPr lang="sk-SK" dirty="0"/>
              <a:t>Tape: </a:t>
            </a:r>
            <a:r>
              <a:rPr lang="de-DE" dirty="0">
                <a:solidFill>
                  <a:srgbClr val="00B050"/>
                </a:solidFill>
              </a:rPr>
              <a:t>HPSS</a:t>
            </a:r>
            <a:endParaRPr lang="sk-SK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55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Custom 3">
    <a:dk1>
      <a:srgbClr val="FFFFFF"/>
    </a:dk1>
    <a:lt1>
      <a:srgbClr val="000000"/>
    </a:lt1>
    <a:dk2>
      <a:srgbClr val="565656"/>
    </a:dk2>
    <a:lt2>
      <a:srgbClr val="F3F3F3"/>
    </a:lt2>
    <a:accent1>
      <a:srgbClr val="6F6F6F"/>
    </a:accent1>
    <a:accent2>
      <a:srgbClr val="0062FF"/>
    </a:accent2>
    <a:accent3>
      <a:srgbClr val="D12765"/>
    </a:accent3>
    <a:accent4>
      <a:srgbClr val="8A3FFC"/>
    </a:accent4>
    <a:accent5>
      <a:srgbClr val="007D79"/>
    </a:accent5>
    <a:accent6>
      <a:srgbClr val="697077"/>
    </a:accent6>
    <a:hlink>
      <a:srgbClr val="408BFC"/>
    </a:hlink>
    <a:folHlink>
      <a:srgbClr val="6EA6FF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1521</Words>
  <Application>Microsoft Office PowerPoint</Application>
  <PresentationFormat>Widescreen</PresentationFormat>
  <Paragraphs>229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Aptos</vt:lpstr>
      <vt:lpstr>Aptos Display</vt:lpstr>
      <vt:lpstr>Arial</vt:lpstr>
      <vt:lpstr>IBM Plex Arabic</vt:lpstr>
      <vt:lpstr>IBM Plex Sans</vt:lpstr>
      <vt:lpstr>Office Theme</vt:lpstr>
      <vt:lpstr>Spectra Logic User Group meeting – Welcome</vt:lpstr>
      <vt:lpstr>Spectra Logic User Group meeting – Why?</vt:lpstr>
      <vt:lpstr>Spectra Logic User Group meeting – Who is here?</vt:lpstr>
      <vt:lpstr>Company / Institute Name Market Segment (e.g. research, financial, telecom, etc.)</vt:lpstr>
      <vt:lpstr>Installation overview</vt:lpstr>
      <vt:lpstr>CERN research</vt:lpstr>
      <vt:lpstr>Installation overview</vt:lpstr>
      <vt:lpstr>KIT / SCC education</vt:lpstr>
      <vt:lpstr>Installation overview</vt:lpstr>
      <vt:lpstr>IN2P3 Computing Centre research</vt:lpstr>
      <vt:lpstr>Installation overview</vt:lpstr>
      <vt:lpstr>DKRZ research</vt:lpstr>
      <vt:lpstr>Installation overview</vt:lpstr>
      <vt:lpstr>STFC – Rutherford Appleton Laboratory research</vt:lpstr>
      <vt:lpstr>Installation overview</vt:lpstr>
      <vt:lpstr>ZDF TV media &amp; entertainment</vt:lpstr>
      <vt:lpstr>Installation overview</vt:lpstr>
      <vt:lpstr>ECMWF  weather forecast</vt:lpstr>
      <vt:lpstr>Installation overview</vt:lpstr>
      <vt:lpstr>European Synchrotron Radiation Facility research</vt:lpstr>
      <vt:lpstr>Installation overview</vt:lpstr>
      <vt:lpstr>Friedrich Miescher Institute research</vt:lpstr>
      <vt:lpstr>Installation overview</vt:lpstr>
      <vt:lpstr>CSCS / ETHZ research &amp; education</vt:lpstr>
      <vt:lpstr>Installation overview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Vladimir Bahyl</dc:creator>
  <cp:lastModifiedBy>Vladimir Bahyl</cp:lastModifiedBy>
  <cp:revision>31</cp:revision>
  <dcterms:created xsi:type="dcterms:W3CDTF">2024-12-16T09:32:36Z</dcterms:created>
  <dcterms:modified xsi:type="dcterms:W3CDTF">2025-01-28T10:22:38Z</dcterms:modified>
</cp:coreProperties>
</file>