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12192000"/>
  <p:notesSz cx="12192000" cy="6858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CC5F311-EAA6-4DE6-832E-77FCCEDFF1AE}">
  <a:tblStyle styleId="{9CC5F311-EAA6-4DE6-832E-77FCCEDFF1A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5283200" cy="344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6905625" y="0"/>
            <a:ext cx="5283200" cy="344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38600" y="857250"/>
            <a:ext cx="41148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6513513"/>
            <a:ext cx="52832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:notes"/>
          <p:cNvSpPr/>
          <p:nvPr>
            <p:ph idx="2" type="sldImg"/>
          </p:nvPr>
        </p:nvSpPr>
        <p:spPr>
          <a:xfrm>
            <a:off x="4038600" y="857250"/>
            <a:ext cx="41148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1:notes"/>
          <p:cNvSpPr txBox="1"/>
          <p:nvPr>
            <p:ph idx="1" type="body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:notes"/>
          <p:cNvSpPr txBox="1"/>
          <p:nvPr>
            <p:ph idx="12" type="sldNum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29754d2533_0_82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29754d2533_0_82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329754d2533_0_82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29754d2533_0_152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g329754d2533_0_152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329754d2533_0_152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29754d2533_0_103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29754d2533_0_103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329754d2533_0_103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29754d2533_0_119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29754d2533_0_119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329754d2533_0_119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5:notes"/>
          <p:cNvSpPr txBox="1"/>
          <p:nvPr>
            <p:ph idx="1" type="body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5:notes"/>
          <p:cNvSpPr/>
          <p:nvPr>
            <p:ph idx="2" type="sldImg"/>
          </p:nvPr>
        </p:nvSpPr>
        <p:spPr>
          <a:xfrm>
            <a:off x="4038600" y="857250"/>
            <a:ext cx="41148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29c454bf2e_0_22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29c454bf2e_0_22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329c454bf2e_0_22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29754d2533_0_142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g329754d2533_0_142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g329754d2533_0_142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/>
          <p:nvPr>
            <p:ph idx="1" type="body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2:notes"/>
          <p:cNvSpPr/>
          <p:nvPr>
            <p:ph idx="2" type="sldImg"/>
          </p:nvPr>
        </p:nvSpPr>
        <p:spPr>
          <a:xfrm>
            <a:off x="4038600" y="857250"/>
            <a:ext cx="41148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29754d2533_0_0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29754d2533_0_0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29754d2533_0_0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29754d2533_0_110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29754d2533_0_110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329754d2533_0_110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29754d2533_0_19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29754d2533_0_19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29754d2533_0_19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29754d2533_0_7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29754d2533_0_7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329754d2533_0_7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:notes"/>
          <p:cNvSpPr txBox="1"/>
          <p:nvPr>
            <p:ph idx="1" type="body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8:notes"/>
          <p:cNvSpPr/>
          <p:nvPr>
            <p:ph idx="2" type="sldImg"/>
          </p:nvPr>
        </p:nvSpPr>
        <p:spPr>
          <a:xfrm>
            <a:off x="4038600" y="857250"/>
            <a:ext cx="41148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29754d2533_0_74:notes"/>
          <p:cNvSpPr/>
          <p:nvPr>
            <p:ph idx="2" type="sldImg"/>
          </p:nvPr>
        </p:nvSpPr>
        <p:spPr>
          <a:xfrm>
            <a:off x="4038600" y="857250"/>
            <a:ext cx="4114800" cy="2314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29754d2533_0_74:notes"/>
          <p:cNvSpPr txBox="1"/>
          <p:nvPr>
            <p:ph idx="1" type="body"/>
          </p:nvPr>
        </p:nvSpPr>
        <p:spPr>
          <a:xfrm>
            <a:off x="1219200" y="3300413"/>
            <a:ext cx="9753600" cy="2700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329754d2533_0_74:notes"/>
          <p:cNvSpPr txBox="1"/>
          <p:nvPr>
            <p:ph idx="12" type="sldNum"/>
          </p:nvPr>
        </p:nvSpPr>
        <p:spPr>
          <a:xfrm>
            <a:off x="6905625" y="6513513"/>
            <a:ext cx="5283300" cy="34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title"/>
          </p:nvPr>
        </p:nvSpPr>
        <p:spPr>
          <a:xfrm>
            <a:off x="969600" y="151200"/>
            <a:ext cx="1098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108000" spcFirstLastPara="1" rIns="10800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"/>
              <a:buNone/>
              <a:defRPr sz="2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body"/>
          </p:nvPr>
        </p:nvSpPr>
        <p:spPr>
          <a:xfrm>
            <a:off x="4468800" y="1098000"/>
            <a:ext cx="7483200" cy="3564000"/>
          </a:xfrm>
          <a:prstGeom prst="rect">
            <a:avLst/>
          </a:prstGeom>
          <a:solidFill>
            <a:srgbClr val="4E5B99"/>
          </a:solidFill>
          <a:ln>
            <a:noFill/>
          </a:ln>
        </p:spPr>
        <p:txBody>
          <a:bodyPr anchorCtr="0" anchor="t" bIns="0" lIns="216000" spcFirstLastPara="1" rIns="0" wrap="square" tIns="2520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98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b="1" sz="26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Arial"/>
              <a:buNone/>
              <a:defRPr sz="225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75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80000"/>
              </a:lnSpc>
              <a:spcBef>
                <a:spcPts val="199"/>
              </a:spcBef>
              <a:spcAft>
                <a:spcPts val="0"/>
              </a:spcAft>
              <a:buSzPts val="1500"/>
              <a:buNone/>
              <a:defRPr b="1" i="0" sz="15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2"/>
          <p:cNvSpPr/>
          <p:nvPr>
            <p:ph idx="2" type="pic"/>
          </p:nvPr>
        </p:nvSpPr>
        <p:spPr>
          <a:xfrm>
            <a:off x="969600" y="1098000"/>
            <a:ext cx="3432000" cy="35640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0" y="6705363"/>
            <a:ext cx="815412" cy="1526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"/>
          <p:cNvSpPr txBox="1"/>
          <p:nvPr>
            <p:ph idx="11" type="ftr"/>
          </p:nvPr>
        </p:nvSpPr>
        <p:spPr>
          <a:xfrm>
            <a:off x="840000" y="6483349"/>
            <a:ext cx="8160000" cy="212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969600" y="151200"/>
            <a:ext cx="1098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72000" spcFirstLastPara="1" rIns="72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969600" y="966326"/>
            <a:ext cx="10982400" cy="5198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1pPr>
            <a:lvl2pPr indent="-228600" lvl="1" marL="91440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2pPr>
            <a:lvl3pPr indent="-228600" lvl="2" marL="1371600" algn="l">
              <a:lnSpc>
                <a:spcPct val="105000"/>
              </a:lnSpc>
              <a:spcBef>
                <a:spcPts val="1499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04800" lvl="3" marL="1828800" algn="l">
              <a:lnSpc>
                <a:spcPct val="110000"/>
              </a:lnSpc>
              <a:spcBef>
                <a:spcPts val="499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l">
              <a:spcBef>
                <a:spcPts val="299"/>
              </a:spcBef>
              <a:spcAft>
                <a:spcPts val="0"/>
              </a:spcAft>
              <a:buSzPts val="1200"/>
              <a:buChar char="&gt;"/>
              <a:defRPr/>
            </a:lvl5pPr>
            <a:lvl6pPr indent="-342900" lvl="5" marL="2743200" algn="l">
              <a:spcBef>
                <a:spcPts val="29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0" y="6705363"/>
            <a:ext cx="815412" cy="1526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" name="Google Shape;29;p3"/>
          <p:cNvSpPr txBox="1"/>
          <p:nvPr>
            <p:ph idx="11" type="ftr"/>
          </p:nvPr>
        </p:nvSpPr>
        <p:spPr>
          <a:xfrm>
            <a:off x="840000" y="6483349"/>
            <a:ext cx="8160000" cy="212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969600" y="151200"/>
            <a:ext cx="10982400" cy="5961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108000" spcFirstLastPara="1" rIns="10800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4468800" y="1098000"/>
            <a:ext cx="7483200" cy="3564000"/>
          </a:xfrm>
          <a:prstGeom prst="rect">
            <a:avLst/>
          </a:prstGeom>
          <a:solidFill>
            <a:srgbClr val="4E5B99"/>
          </a:solidFill>
          <a:ln>
            <a:noFill/>
          </a:ln>
        </p:spPr>
        <p:txBody>
          <a:bodyPr anchorCtr="0" anchor="t" bIns="0" lIns="216000" spcFirstLastPara="1" rIns="0" wrap="square" tIns="2520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60"/>
              <a:buFont typeface="Arial"/>
              <a:buNone/>
              <a:defRPr sz="3359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3120"/>
              <a:buFont typeface="Arial"/>
              <a:buNone/>
              <a:defRPr b="1" sz="312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sz="27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80"/>
              <a:buNone/>
              <a:defRPr sz="21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SzPts val="1800"/>
              <a:buNone/>
              <a:defRPr b="1" i="0" sz="18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/>
          <p:nvPr>
            <p:ph idx="2" type="pic"/>
          </p:nvPr>
        </p:nvSpPr>
        <p:spPr>
          <a:xfrm>
            <a:off x="969600" y="1098000"/>
            <a:ext cx="3432000" cy="3564000"/>
          </a:xfrm>
          <a:prstGeom prst="rect">
            <a:avLst/>
          </a:prstGeom>
          <a:noFill/>
          <a:ln>
            <a:noFill/>
          </a:ln>
        </p:spPr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0" y="6705363"/>
            <a:ext cx="815412" cy="1526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4"/>
          <p:cNvSpPr txBox="1"/>
          <p:nvPr>
            <p:ph idx="11" type="ftr"/>
          </p:nvPr>
        </p:nvSpPr>
        <p:spPr>
          <a:xfrm>
            <a:off x="840000" y="6483349"/>
            <a:ext cx="8160000" cy="212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455" y="170489"/>
            <a:ext cx="763383" cy="534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99950"/>
            <a:ext cx="12192000" cy="5433537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>
            <p:ph type="title"/>
          </p:nvPr>
        </p:nvSpPr>
        <p:spPr>
          <a:xfrm>
            <a:off x="910851" y="209254"/>
            <a:ext cx="10515600" cy="45683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0" lIns="72000" spcFirstLastPara="1" rIns="7200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type="title"/>
          </p:nvPr>
        </p:nvSpPr>
        <p:spPr>
          <a:xfrm>
            <a:off x="969600" y="151200"/>
            <a:ext cx="1098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72000" spcFirstLastPara="1" rIns="72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0" type="dt"/>
          </p:nvPr>
        </p:nvSpPr>
        <p:spPr>
          <a:xfrm>
            <a:off x="0" y="6705363"/>
            <a:ext cx="815412" cy="1526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1" type="ftr"/>
          </p:nvPr>
        </p:nvSpPr>
        <p:spPr>
          <a:xfrm>
            <a:off x="840000" y="6483349"/>
            <a:ext cx="8160000" cy="212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1200">
        <p:fade thruBlk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se for importing slides">
  <p:cSld name="Use for importing slide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969600" y="151200"/>
            <a:ext cx="1098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72000" spcFirstLastPara="1" rIns="72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0" y="6705363"/>
            <a:ext cx="815412" cy="1526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7"/>
          <p:cNvSpPr txBox="1"/>
          <p:nvPr>
            <p:ph idx="11" type="ftr"/>
          </p:nvPr>
        </p:nvSpPr>
        <p:spPr>
          <a:xfrm>
            <a:off x="840000" y="6483349"/>
            <a:ext cx="8160000" cy="212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page" showMasterSp="0" type="title">
  <p:cSld name="TITLE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ctrTitle"/>
          </p:nvPr>
        </p:nvSpPr>
        <p:spPr>
          <a:xfrm>
            <a:off x="1102785" y="1"/>
            <a:ext cx="9986433" cy="54927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72000" spcFirstLastPara="1" rIns="7200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" type="subTitle"/>
          </p:nvPr>
        </p:nvSpPr>
        <p:spPr>
          <a:xfrm>
            <a:off x="1102783" y="549274"/>
            <a:ext cx="9986433" cy="5754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spcBef>
                <a:spcPts val="999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5000"/>
              </a:lnSpc>
              <a:spcBef>
                <a:spcPts val="1499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10000"/>
              </a:lnSpc>
              <a:spcBef>
                <a:spcPts val="499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99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599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4" name="Google Shape;54;p8"/>
          <p:cNvSpPr txBox="1"/>
          <p:nvPr>
            <p:ph idx="10" type="dt"/>
          </p:nvPr>
        </p:nvSpPr>
        <p:spPr>
          <a:xfrm>
            <a:off x="0" y="6705363"/>
            <a:ext cx="815412" cy="1526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spcBef>
                <a:spcPts val="0"/>
              </a:spcBef>
              <a:buNone/>
              <a:defRPr b="1" sz="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840000" y="6483349"/>
            <a:ext cx="8160000" cy="212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_couv.jpg" id="57" name="Google Shape;5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96000" y="1701000"/>
            <a:ext cx="9600000" cy="34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-logos-only">
  <p:cSld name="Title and Content-logos-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457200" y="381000"/>
            <a:ext cx="7310043" cy="446276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4C4D4F"/>
              </a:buClr>
              <a:buSzPts val="2900"/>
              <a:buFont typeface="Calibri"/>
              <a:buNone/>
              <a:defRPr b="1" i="0" sz="2900">
                <a:solidFill>
                  <a:srgbClr val="4C4D4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462776" y="1143000"/>
            <a:ext cx="1013071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4C4D4F"/>
              </a:buClr>
              <a:buSzPts val="2400"/>
              <a:buNone/>
              <a:defRPr b="1" i="0" sz="2400">
                <a:solidFill>
                  <a:srgbClr val="4C4D4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434342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5000"/>
              </a:lnSpc>
              <a:spcBef>
                <a:spcPts val="360"/>
              </a:spcBef>
              <a:spcAft>
                <a:spcPts val="0"/>
              </a:spcAft>
              <a:buClr>
                <a:srgbClr val="43434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360"/>
              </a:spcBef>
              <a:spcAft>
                <a:spcPts val="0"/>
              </a:spcAft>
              <a:buClr>
                <a:srgbClr val="434342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434342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0" type="dt"/>
          </p:nvPr>
        </p:nvSpPr>
        <p:spPr>
          <a:xfrm>
            <a:off x="228600" y="6629400"/>
            <a:ext cx="2743200" cy="1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9"/>
          <p:cNvSpPr txBox="1"/>
          <p:nvPr>
            <p:ph idx="12" type="sldNum"/>
          </p:nvPr>
        </p:nvSpPr>
        <p:spPr>
          <a:xfrm>
            <a:off x="9347200" y="6492875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1"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" name="Google Shape;63;p9"/>
          <p:cNvSpPr txBox="1"/>
          <p:nvPr>
            <p:ph idx="2" type="body"/>
          </p:nvPr>
        </p:nvSpPr>
        <p:spPr>
          <a:xfrm>
            <a:off x="457200" y="2057400"/>
            <a:ext cx="10287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434342"/>
              </a:buClr>
              <a:buSzPts val="2400"/>
              <a:buChar char="•"/>
              <a:defRPr sz="2400"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434342"/>
              </a:buClr>
              <a:buSzPts val="2400"/>
              <a:buFont typeface="Courier New"/>
              <a:buChar char="o"/>
              <a:defRPr sz="2400"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algn="l">
              <a:lnSpc>
                <a:spcPct val="105000"/>
              </a:lnSpc>
              <a:spcBef>
                <a:spcPts val="480"/>
              </a:spcBef>
              <a:spcAft>
                <a:spcPts val="0"/>
              </a:spcAft>
              <a:buClr>
                <a:srgbClr val="434342"/>
              </a:buClr>
              <a:buSzPts val="2400"/>
              <a:buFont typeface="Noto Sans Symbols"/>
              <a:buChar char="▪"/>
              <a:defRPr sz="2400">
                <a:latin typeface="Calibri"/>
                <a:ea typeface="Calibri"/>
                <a:cs typeface="Calibri"/>
                <a:sym typeface="Calibri"/>
              </a:defRPr>
            </a:lvl3pPr>
            <a:lvl4pPr indent="-381000" lvl="3" marL="1828800" algn="l">
              <a:lnSpc>
                <a:spcPct val="110000"/>
              </a:lnSpc>
              <a:spcBef>
                <a:spcPts val="480"/>
              </a:spcBef>
              <a:spcAft>
                <a:spcPts val="0"/>
              </a:spcAft>
              <a:buClr>
                <a:srgbClr val="434342"/>
              </a:buClr>
              <a:buSzPts val="2400"/>
              <a:buChar char="–"/>
              <a:defRPr sz="2400">
                <a:latin typeface="Calibri"/>
                <a:ea typeface="Calibri"/>
                <a:cs typeface="Calibri"/>
                <a:sym typeface="Calibri"/>
              </a:defRPr>
            </a:lvl4pPr>
            <a:lvl5pPr indent="-381000" lvl="4" marL="2286000" algn="l">
              <a:spcBef>
                <a:spcPts val="480"/>
              </a:spcBef>
              <a:spcAft>
                <a:spcPts val="0"/>
              </a:spcAft>
              <a:buClr>
                <a:srgbClr val="434342"/>
              </a:buClr>
              <a:buSzPts val="2400"/>
              <a:buFont typeface="Noto Sans Symbols"/>
              <a:buChar char="✧"/>
              <a:defRPr sz="2400"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9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0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texte.jpg"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557407" y="6080400"/>
            <a:ext cx="2634591" cy="77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969600" y="151200"/>
            <a:ext cx="1098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72000" spcFirstLastPara="1" rIns="7200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969600" y="966326"/>
            <a:ext cx="10982400" cy="51983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Arial"/>
              <a:buNone/>
              <a:defRPr b="0" i="0" sz="17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5000"/>
              </a:lnSpc>
              <a:spcBef>
                <a:spcPts val="1499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10000"/>
              </a:lnSpc>
              <a:spcBef>
                <a:spcPts val="499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Noto Sans Symbols"/>
              <a:buChar char="●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spcBef>
                <a:spcPts val="299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&gt;"/>
              <a:defRPr b="0" i="1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599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0" y="6705363"/>
            <a:ext cx="815412" cy="152636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840000" y="6483349"/>
            <a:ext cx="8160000" cy="2124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1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" name="Google Shape;16;p1"/>
          <p:cNvSpPr/>
          <p:nvPr/>
        </p:nvSpPr>
        <p:spPr>
          <a:xfrm>
            <a:off x="240000" y="151200"/>
            <a:ext cx="66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6.jpg"/><Relationship Id="rId9" Type="http://schemas.openxmlformats.org/officeDocument/2006/relationships/image" Target="../media/image10.png"/><Relationship Id="rId5" Type="http://schemas.openxmlformats.org/officeDocument/2006/relationships/image" Target="../media/image1.png"/><Relationship Id="rId6" Type="http://schemas.openxmlformats.org/officeDocument/2006/relationships/image" Target="../media/image11.png"/><Relationship Id="rId7" Type="http://schemas.openxmlformats.org/officeDocument/2006/relationships/image" Target="../media/image23.png"/><Relationship Id="rId8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Relationship Id="rId5" Type="http://schemas.openxmlformats.org/officeDocument/2006/relationships/image" Target="../media/image11.png"/><Relationship Id="rId6" Type="http://schemas.openxmlformats.org/officeDocument/2006/relationships/image" Target="../media/image23.png"/><Relationship Id="rId7" Type="http://schemas.openxmlformats.org/officeDocument/2006/relationships/image" Target="../media/image1.png"/><Relationship Id="rId8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type="title"/>
          </p:nvPr>
        </p:nvSpPr>
        <p:spPr>
          <a:xfrm>
            <a:off x="969600" y="151200"/>
            <a:ext cx="1098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108000" spcFirstLastPara="1" rIns="10800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4468800" y="1098000"/>
            <a:ext cx="7483200" cy="3564000"/>
          </a:xfrm>
          <a:prstGeom prst="rect">
            <a:avLst/>
          </a:prstGeom>
          <a:solidFill>
            <a:srgbClr val="4E5B99"/>
          </a:solidFill>
          <a:ln>
            <a:noFill/>
          </a:ln>
        </p:spPr>
        <p:txBody>
          <a:bodyPr anchorCtr="0" anchor="ctr" bIns="0" lIns="216000" spcFirstLastPara="1" rIns="0" wrap="square" tIns="252000">
            <a:noAutofit/>
          </a:bodyPr>
          <a:lstStyle/>
          <a:p>
            <a:pPr indent="0" lvl="0" marL="0" rtl="0" algn="ctr">
              <a:spcBef>
                <a:spcPts val="299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sz="4400"/>
              <a:t>The Backbone of Data Management: Mediaflux and Spectra Logic at ESRF</a:t>
            </a:r>
            <a:endParaRPr/>
          </a:p>
        </p:txBody>
      </p:sp>
      <p:pic>
        <p:nvPicPr>
          <p:cNvPr id="71" name="Google Shape;71;p1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3135" r="13136" t="0"/>
          <a:stretch/>
        </p:blipFill>
        <p:spPr>
          <a:xfrm>
            <a:off x="969600" y="1098000"/>
            <a:ext cx="3432000" cy="356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9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Changes Introduced by M@E</a:t>
            </a:r>
            <a:endParaRPr sz="2500"/>
          </a:p>
        </p:txBody>
      </p:sp>
      <p:sp>
        <p:nvSpPr>
          <p:cNvPr id="208" name="Google Shape;208;p19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9" name="Google Shape;209;p19"/>
          <p:cNvSpPr txBox="1"/>
          <p:nvPr/>
        </p:nvSpPr>
        <p:spPr>
          <a:xfrm>
            <a:off x="411675" y="1085300"/>
            <a:ext cx="10170000" cy="42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accent6"/>
                </a:solidFill>
              </a:rPr>
              <a:t>All experimental data is secured to tape soon after its production</a:t>
            </a:r>
            <a:endParaRPr b="1" sz="19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Delay between disk write and tape backup is yet to be defined…</a:t>
            </a:r>
            <a:endParaRPr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The goal is to secure data within less than one week, targeting 3 days</a:t>
            </a:r>
            <a:endParaRPr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Future improvement: implement mechanisms to detect and secure raw data more quickly?</a:t>
            </a:r>
            <a:endParaRPr sz="19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900">
                <a:solidFill>
                  <a:schemeClr val="accent6"/>
                </a:solidFill>
              </a:rPr>
              <a:t>Optimisation of the overall data flow</a:t>
            </a:r>
            <a:endParaRPr b="1" sz="19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Data is read only once from disk storage system (single-read-multi-write backup)</a:t>
            </a:r>
            <a:endParaRPr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Archiving becomes almost instantaneous – disk storage resources are freed up more quickly</a:t>
            </a:r>
            <a:endParaRPr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Partial restorations will reduce needs for disk storage resources</a:t>
            </a:r>
            <a:endParaRPr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It will be possible to have differentiated retention periods (per beamline…)</a:t>
            </a:r>
            <a:endParaRPr sz="1900">
              <a:solidFill>
                <a:schemeClr val="accent6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1200">
        <p:fade thruBlk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0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108000" spcFirstLastPara="1" rIns="10800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"/>
              <a:buNone/>
            </a:pPr>
            <a:r>
              <a:rPr lang="en-US"/>
              <a:t>European Synchrotron Radiation Facility</a:t>
            </a:r>
            <a:endParaRPr/>
          </a:p>
        </p:txBody>
      </p:sp>
      <p:sp>
        <p:nvSpPr>
          <p:cNvPr id="216" name="Google Shape;216;p20"/>
          <p:cNvSpPr txBox="1"/>
          <p:nvPr>
            <p:ph idx="1" type="body"/>
          </p:nvPr>
        </p:nvSpPr>
        <p:spPr>
          <a:xfrm>
            <a:off x="4468800" y="1098000"/>
            <a:ext cx="7483200" cy="3564000"/>
          </a:xfrm>
          <a:prstGeom prst="rect">
            <a:avLst/>
          </a:prstGeom>
          <a:solidFill>
            <a:srgbClr val="4E5B99"/>
          </a:solidFill>
          <a:ln>
            <a:noFill/>
          </a:ln>
        </p:spPr>
        <p:txBody>
          <a:bodyPr anchorCtr="0" anchor="ctr" bIns="0" lIns="216000" spcFirstLastPara="1" rIns="0" wrap="square" tIns="252000">
            <a:noAutofit/>
          </a:bodyPr>
          <a:lstStyle/>
          <a:p>
            <a:pPr indent="0" lvl="0" marL="0" rtl="0" algn="ctr">
              <a:spcBef>
                <a:spcPts val="299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sz="4400"/>
              <a:t>Most Difficult Challenge ?</a:t>
            </a:r>
            <a:endParaRPr sz="4400"/>
          </a:p>
          <a:p>
            <a:pPr indent="0" lvl="0" marL="0" rtl="0" algn="ctr">
              <a:spcBef>
                <a:spcPts val="299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t/>
            </a:r>
            <a:endParaRPr sz="4400"/>
          </a:p>
          <a:p>
            <a:pPr indent="0" lvl="0" marL="0" rtl="0" algn="ctr">
              <a:spcBef>
                <a:spcPts val="299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sz="4200"/>
              <a:t>Large number of small files</a:t>
            </a:r>
            <a:endParaRPr sz="4200"/>
          </a:p>
        </p:txBody>
      </p:sp>
      <p:pic>
        <p:nvPicPr>
          <p:cNvPr id="217" name="Google Shape;217;p2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30792" r="9194" t="0"/>
          <a:stretch/>
        </p:blipFill>
        <p:spPr>
          <a:xfrm>
            <a:off x="969600" y="1098000"/>
            <a:ext cx="3432000" cy="35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0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9" name="Google Shape;219;p20"/>
          <p:cNvSpPr txBox="1"/>
          <p:nvPr>
            <p:ph idx="11" type="ftr"/>
          </p:nvPr>
        </p:nvSpPr>
        <p:spPr>
          <a:xfrm>
            <a:off x="840000" y="6483349"/>
            <a:ext cx="81600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R.I.P. Data Workshop - 1st and 2nd Oct - ESRF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1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Overcoming the Challenge of Small Files at Scale</a:t>
            </a:r>
            <a:endParaRPr sz="2500"/>
          </a:p>
        </p:txBody>
      </p:sp>
      <p:sp>
        <p:nvSpPr>
          <p:cNvPr id="226" name="Google Shape;226;p21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7" name="Google Shape;227;p21"/>
          <p:cNvSpPr txBox="1"/>
          <p:nvPr/>
        </p:nvSpPr>
        <p:spPr>
          <a:xfrm>
            <a:off x="264000" y="991725"/>
            <a:ext cx="9552600" cy="4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accent6"/>
                </a:solidFill>
              </a:rPr>
              <a:t>Problem</a:t>
            </a:r>
            <a:endParaRPr b="1"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b="1" lang="en-US" sz="1900">
                <a:solidFill>
                  <a:schemeClr val="accent6"/>
                </a:solidFill>
              </a:rPr>
              <a:t>High Volume of Small Files</a:t>
            </a:r>
            <a:endParaRPr b="1" sz="1900">
              <a:solidFill>
                <a:schemeClr val="accent6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○"/>
            </a:pPr>
            <a:r>
              <a:rPr lang="en-US" sz="1900">
                <a:solidFill>
                  <a:schemeClr val="accent6"/>
                </a:solidFill>
              </a:rPr>
              <a:t>Average file size: 13MB</a:t>
            </a:r>
            <a:endParaRPr sz="1900">
              <a:solidFill>
                <a:schemeClr val="accent6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○"/>
            </a:pPr>
            <a:r>
              <a:rPr lang="en-US" sz="1900">
                <a:solidFill>
                  <a:schemeClr val="accent6"/>
                </a:solidFill>
              </a:rPr>
              <a:t>Worst case experiment: 77M files totaling 9.5TB</a:t>
            </a:r>
            <a:endParaRPr sz="19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accent6"/>
                </a:solidFill>
              </a:rPr>
              <a:t>Impact</a:t>
            </a:r>
            <a:endParaRPr b="1"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Data ingestion and processing bottlenecks</a:t>
            </a:r>
            <a:endParaRPr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Unable to backup data faster than production</a:t>
            </a:r>
            <a:endParaRPr sz="19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accent6"/>
                </a:solidFill>
              </a:rPr>
              <a:t>Solution</a:t>
            </a:r>
            <a:endParaRPr b="1"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Aggregation - Consolidating small files into larger objects</a:t>
            </a:r>
            <a:endParaRPr sz="1900">
              <a:solidFill>
                <a:schemeClr val="accent6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○"/>
            </a:pPr>
            <a:r>
              <a:rPr lang="en-US" sz="1900">
                <a:solidFill>
                  <a:schemeClr val="accent6"/>
                </a:solidFill>
              </a:rPr>
              <a:t>Initially 6M files/day, later 48M files/day</a:t>
            </a:r>
            <a:endParaRPr sz="1900">
              <a:solidFill>
                <a:schemeClr val="accent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8" name="Google Shape;22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2550" y="991725"/>
            <a:ext cx="4972375" cy="298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fade thruBlk="1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2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OPERATION SIZE - IMPORTANT OF SOFTWARE</a:t>
            </a:r>
            <a:endParaRPr sz="2500"/>
          </a:p>
        </p:txBody>
      </p:sp>
      <p:sp>
        <p:nvSpPr>
          <p:cNvPr id="235" name="Google Shape;235;p22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6" name="Google Shape;23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99700"/>
            <a:ext cx="5819775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41750" y="2508950"/>
            <a:ext cx="5810250" cy="370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2"/>
          <p:cNvSpPr txBox="1"/>
          <p:nvPr/>
        </p:nvSpPr>
        <p:spPr>
          <a:xfrm>
            <a:off x="6511825" y="1113375"/>
            <a:ext cx="5248800" cy="10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6"/>
                </a:solidFill>
              </a:rPr>
              <a:t>Typical acquisition server able to use the full performance capacity by having 2-3 MB operation size.</a:t>
            </a:r>
            <a:endParaRPr sz="1800">
              <a:solidFill>
                <a:schemeClr val="accent6"/>
              </a:solidFill>
            </a:endParaRPr>
          </a:p>
        </p:txBody>
      </p:sp>
      <p:sp>
        <p:nvSpPr>
          <p:cNvPr id="239" name="Google Shape;239;p22"/>
          <p:cNvSpPr txBox="1"/>
          <p:nvPr/>
        </p:nvSpPr>
        <p:spPr>
          <a:xfrm>
            <a:off x="346175" y="4621900"/>
            <a:ext cx="5520000" cy="20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accent6"/>
                </a:solidFill>
              </a:rPr>
              <a:t>HPC node, 2 different compute software in used:</a:t>
            </a:r>
            <a:endParaRPr sz="18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accent6"/>
                </a:solidFill>
              </a:rPr>
              <a:t> </a:t>
            </a:r>
            <a:endParaRPr sz="1800"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●"/>
            </a:pPr>
            <a:r>
              <a:rPr lang="en-US" sz="1800">
                <a:solidFill>
                  <a:schemeClr val="accent6"/>
                </a:solidFill>
              </a:rPr>
              <a:t>The first one with numerous very small operations, very likely not delivering the expected performance.</a:t>
            </a:r>
            <a:endParaRPr sz="1800">
              <a:solidFill>
                <a:schemeClr val="accent6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●"/>
            </a:pPr>
            <a:r>
              <a:rPr lang="en-US" sz="1800">
                <a:solidFill>
                  <a:schemeClr val="accent6"/>
                </a:solidFill>
              </a:rPr>
              <a:t>The 2nd one is able to use the full performance capacity by having 2MB operation size.</a:t>
            </a:r>
            <a:endParaRPr sz="1800">
              <a:solidFill>
                <a:schemeClr val="accent6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1200">
        <p:fade thruBlk="1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3"/>
          <p:cNvSpPr txBox="1"/>
          <p:nvPr>
            <p:ph type="title"/>
          </p:nvPr>
        </p:nvSpPr>
        <p:spPr>
          <a:xfrm>
            <a:off x="969600" y="151200"/>
            <a:ext cx="1098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/>
              <a:t>Engaging with Future Data Policies</a:t>
            </a:r>
            <a:endParaRPr/>
          </a:p>
        </p:txBody>
      </p:sp>
      <p:sp>
        <p:nvSpPr>
          <p:cNvPr id="245" name="Google Shape;245;p23"/>
          <p:cNvSpPr txBox="1"/>
          <p:nvPr>
            <p:ph idx="1" type="body"/>
          </p:nvPr>
        </p:nvSpPr>
        <p:spPr>
          <a:xfrm>
            <a:off x="969600" y="966327"/>
            <a:ext cx="10982400" cy="3614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</a:pPr>
            <a:r>
              <a:rPr lang="en-US"/>
              <a:t>Archiving less </a:t>
            </a:r>
            <a:endParaRPr/>
          </a:p>
          <a:p>
            <a:pPr indent="-2857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</a:pPr>
            <a:r>
              <a:rPr b="0" lang="en-US"/>
              <a:t>Data reduction during acquisition: lossless and lossy compression, data triage …</a:t>
            </a:r>
            <a:endParaRPr b="0"/>
          </a:p>
          <a:p>
            <a:pPr indent="-2857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</a:pPr>
            <a:r>
              <a:rPr b="0" lang="en-US"/>
              <a:t>Data Processing: identify useless data.</a:t>
            </a:r>
            <a:endParaRPr b="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</a:pPr>
            <a:r>
              <a:rPr lang="en-US"/>
              <a:t>Deleting archives:</a:t>
            </a:r>
            <a:endParaRPr/>
          </a:p>
          <a:p>
            <a:pPr indent="-2857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Char char="-"/>
            </a:pPr>
            <a:r>
              <a:rPr b="0" lang="en-US"/>
              <a:t>10 years engagement</a:t>
            </a:r>
            <a:endParaRPr b="0"/>
          </a:p>
          <a:p>
            <a:pPr indent="-2857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Char char="-"/>
            </a:pPr>
            <a:r>
              <a:rPr b="0" lang="en-US"/>
              <a:t>Some data will deserve a longer preservation</a:t>
            </a:r>
            <a:endParaRPr b="0"/>
          </a:p>
          <a:p>
            <a:pPr indent="-2857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Char char="-"/>
            </a:pPr>
            <a:r>
              <a:rPr b="0" lang="en-US"/>
              <a:t>Contact with users before deletion</a:t>
            </a:r>
            <a:endParaRPr b="0"/>
          </a:p>
          <a:p>
            <a:pPr indent="-2857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Char char="-"/>
            </a:pPr>
            <a:r>
              <a:rPr b="0" lang="en-US"/>
              <a:t>1B datasets, need for automation</a:t>
            </a:r>
            <a:endParaRPr b="0"/>
          </a:p>
          <a:p>
            <a:pPr indent="-2857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Char char="-"/>
            </a:pPr>
            <a:r>
              <a:rPr b="0" lang="en-US"/>
              <a:t>How to identify the value of data (relation to scientific articles, nb of downloads, Scientific Prizes ...)</a:t>
            </a:r>
            <a:endParaRPr b="0"/>
          </a:p>
          <a:p>
            <a:pPr indent="-1714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</a:pPr>
            <a:r>
              <a:t/>
            </a:r>
            <a:endParaRPr/>
          </a:p>
          <a:p>
            <a:pPr indent="-171450" lvl="0" marL="28575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46" name="Google Shape;246;p23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" name="Google Shape;247;p23"/>
          <p:cNvSpPr/>
          <p:nvPr/>
        </p:nvSpPr>
        <p:spPr>
          <a:xfrm>
            <a:off x="1415480" y="5157192"/>
            <a:ext cx="914400" cy="612648"/>
          </a:xfrm>
          <a:prstGeom prst="cloudCallout">
            <a:avLst>
              <a:gd fmla="val -20833" name="adj1"/>
              <a:gd fmla="val 62500" name="adj2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23"/>
          <p:cNvSpPr/>
          <p:nvPr/>
        </p:nvSpPr>
        <p:spPr>
          <a:xfrm>
            <a:off x="4732608" y="5209475"/>
            <a:ext cx="3456384" cy="1393014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Could we delete data, if no publication X years after the experiment ?</a:t>
            </a:r>
            <a:endParaRPr/>
          </a:p>
        </p:txBody>
      </p:sp>
      <p:sp>
        <p:nvSpPr>
          <p:cNvPr id="249" name="Google Shape;249;p23"/>
          <p:cNvSpPr/>
          <p:nvPr/>
        </p:nvSpPr>
        <p:spPr>
          <a:xfrm>
            <a:off x="8724798" y="1873561"/>
            <a:ext cx="3456384" cy="1152128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could be better to replay the experiment in some case ? </a:t>
            </a:r>
            <a:endParaRPr/>
          </a:p>
        </p:txBody>
      </p:sp>
      <p:sp>
        <p:nvSpPr>
          <p:cNvPr id="250" name="Google Shape;250;p23"/>
          <p:cNvSpPr/>
          <p:nvPr/>
        </p:nvSpPr>
        <p:spPr>
          <a:xfrm>
            <a:off x="5399600" y="2021523"/>
            <a:ext cx="3600400" cy="1504409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Select the data to be preserved longer based on scientific articles value ?</a:t>
            </a:r>
            <a:endParaRPr/>
          </a:p>
        </p:txBody>
      </p:sp>
      <p:sp>
        <p:nvSpPr>
          <p:cNvPr id="251" name="Google Shape;251;p23"/>
          <p:cNvSpPr/>
          <p:nvPr/>
        </p:nvSpPr>
        <p:spPr>
          <a:xfrm>
            <a:off x="331613" y="5329992"/>
            <a:ext cx="3456300" cy="1152000"/>
          </a:xfrm>
          <a:prstGeom prst="wedgeEllipseCallout">
            <a:avLst>
              <a:gd fmla="val -20833" name="adj1"/>
              <a:gd fmla="val 6250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to identify the scientific value of the data?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4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Key Achievements</a:t>
            </a:r>
            <a:endParaRPr sz="1900"/>
          </a:p>
        </p:txBody>
      </p:sp>
      <p:sp>
        <p:nvSpPr>
          <p:cNvPr id="258" name="Google Shape;258;p24"/>
          <p:cNvSpPr txBox="1"/>
          <p:nvPr>
            <p:ph idx="1" type="body"/>
          </p:nvPr>
        </p:nvSpPr>
        <p:spPr>
          <a:xfrm>
            <a:off x="969600" y="966326"/>
            <a:ext cx="10982400" cy="519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Production Deployment:</a:t>
            </a:r>
            <a:endParaRPr/>
          </a:p>
          <a:p>
            <a:pPr indent="-342900" lvl="0" marL="457200" rtl="0" algn="l">
              <a:spcBef>
                <a:spcPts val="999"/>
              </a:spcBef>
              <a:spcAft>
                <a:spcPts val="0"/>
              </a:spcAft>
              <a:buSzPts val="1800"/>
              <a:buChar char="●"/>
            </a:pPr>
            <a:r>
              <a:rPr b="0" lang="en-US"/>
              <a:t>Mediaflux and BlackPearl systems fully operational since October 2024.</a:t>
            </a:r>
            <a:endParaRPr b="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0" lang="en-US"/>
              <a:t>Achieving aggregation of approximately 2M files/hour and writing 15TB/hour to tape.</a:t>
            </a:r>
            <a:endParaRPr b="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Ongoing Efforts:</a:t>
            </a:r>
            <a:endParaRPr/>
          </a:p>
          <a:p>
            <a:pPr indent="-342900" lvl="0" marL="457200" rtl="0" algn="l">
              <a:spcBef>
                <a:spcPts val="999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Transition from DVA to Mediaflux: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Migrating archived experiments from the legacy system to Mediaflux.</a:t>
            </a:r>
            <a:endParaRPr/>
          </a:p>
          <a:p>
            <a:pPr indent="0" lvl="0" marL="0" rtl="0" algn="l">
              <a:spcBef>
                <a:spcPts val="1499"/>
              </a:spcBef>
              <a:spcAft>
                <a:spcPts val="0"/>
              </a:spcAft>
              <a:buNone/>
            </a:pPr>
            <a:r>
              <a:rPr lang="en-US"/>
              <a:t>Next Steps:</a:t>
            </a:r>
            <a:endParaRPr/>
          </a:p>
          <a:p>
            <a:pPr indent="-342900" lvl="0" marL="457200" rtl="0" algn="l">
              <a:spcBef>
                <a:spcPts val="999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REST API Development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Building a REST API for Mediaflux integration with the Data Catalogue portal.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Enabling seamless automated restorations for user convenience.</a:t>
            </a:r>
            <a:endParaRPr/>
          </a:p>
          <a:p>
            <a:pPr indent="0" lvl="0" marL="0" rtl="0" algn="l">
              <a:spcBef>
                <a:spcPts val="1499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99"/>
              </a:spcBef>
              <a:spcAft>
                <a:spcPts val="999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4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0" name="Google Shape;2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24050" y="4565750"/>
            <a:ext cx="3599550" cy="173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108000" spcFirstLastPara="1" rIns="10800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"/>
              <a:buNone/>
            </a:pPr>
            <a:r>
              <a:rPr lang="en-US"/>
              <a:t>European Synchrotron Radiation Facility</a:t>
            </a:r>
            <a:endParaRPr/>
          </a:p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" name="Google Shape;80;p11"/>
          <p:cNvSpPr txBox="1"/>
          <p:nvPr>
            <p:ph idx="11" type="ftr"/>
          </p:nvPr>
        </p:nvSpPr>
        <p:spPr>
          <a:xfrm>
            <a:off x="840000" y="6483349"/>
            <a:ext cx="8160000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R.I.P. Data Workshop - 1st and 2nd Oct - ESRF</a:t>
            </a:r>
            <a:endParaRPr/>
          </a:p>
        </p:txBody>
      </p:sp>
      <p:pic>
        <p:nvPicPr>
          <p:cNvPr id="81" name="Google Shape;8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8125" y="747300"/>
            <a:ext cx="10535749" cy="5736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/>
          <p:nvPr>
            <p:ph type="title"/>
          </p:nvPr>
        </p:nvSpPr>
        <p:spPr>
          <a:xfrm>
            <a:off x="969600" y="151200"/>
            <a:ext cx="10982400" cy="5961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n-US" sz="2500"/>
              <a:t>ESRF at a Glance</a:t>
            </a:r>
            <a:endParaRPr sz="2500"/>
          </a:p>
        </p:txBody>
      </p:sp>
      <p:sp>
        <p:nvSpPr>
          <p:cNvPr id="87" name="Google Shape;87;p12"/>
          <p:cNvSpPr txBox="1"/>
          <p:nvPr>
            <p:ph idx="1" type="body"/>
          </p:nvPr>
        </p:nvSpPr>
        <p:spPr>
          <a:xfrm>
            <a:off x="623392" y="966326"/>
            <a:ext cx="11328608" cy="5198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Global Collaboration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An international collaboration of 22 partners</a:t>
            </a:r>
            <a:endParaRPr b="0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10,000 + visiting researchers every year</a:t>
            </a:r>
            <a:endParaRPr b="0" sz="19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rPr lang="en-US" sz="1900"/>
              <a:t>State-of-the-Art Technology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The Extremely Brilliant Source (EBS): 4th-generation synchrotron</a:t>
            </a:r>
            <a:endParaRPr b="0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Capable of nanometer-scale resolution</a:t>
            </a:r>
            <a:endParaRPr b="0" sz="22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rPr lang="en-US" sz="2200"/>
              <a:t>Scientific Impact</a:t>
            </a:r>
            <a:endParaRPr sz="2200"/>
          </a:p>
          <a:p>
            <a:pPr indent="-349250" lvl="0" marL="457200" rtl="0" algn="l">
              <a:spcBef>
                <a:spcPts val="999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51 instruments enabling over 150 techniques</a:t>
            </a:r>
            <a:endParaRPr b="0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Facilitates 2,000+ experiments annually</a:t>
            </a:r>
            <a:endParaRPr b="0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Diverse scientific community: energy, materials, biology, health, cultural heritage</a:t>
            </a:r>
            <a:endParaRPr b="0"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</a:pPr>
            <a:r>
              <a:t/>
            </a:r>
            <a:endParaRPr/>
          </a:p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264000" y="6483437"/>
            <a:ext cx="551412" cy="21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9" name="Google Shape;8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6000" y="4475000"/>
            <a:ext cx="6916647" cy="2383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Data Production at ESRF: Insights and Infrastructure</a:t>
            </a:r>
            <a:endParaRPr sz="2500"/>
          </a:p>
        </p:txBody>
      </p:sp>
      <p:sp>
        <p:nvSpPr>
          <p:cNvPr id="96" name="Google Shape;96;p13"/>
          <p:cNvSpPr txBox="1"/>
          <p:nvPr>
            <p:ph idx="1" type="body"/>
          </p:nvPr>
        </p:nvSpPr>
        <p:spPr>
          <a:xfrm>
            <a:off x="969600" y="966326"/>
            <a:ext cx="10982400" cy="5198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/>
              <a:t>Vast Data Volumes: </a:t>
            </a:r>
            <a:endParaRPr sz="1900"/>
          </a:p>
          <a:p>
            <a:pPr indent="-349250" lvl="0" marL="457200" rtl="0" algn="l">
              <a:spcBef>
                <a:spcPts val="999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Data production is growing year-on-year, with ~13 PB estimated to be archived in 2024</a:t>
            </a:r>
            <a:endParaRPr b="0"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rPr lang="en-US" sz="1900"/>
              <a:t>Beamline and Technique Dependency: </a:t>
            </a:r>
            <a:endParaRPr sz="1900"/>
          </a:p>
          <a:p>
            <a:pPr indent="-349250" lvl="0" marL="457200" rtl="0" algn="l">
              <a:spcBef>
                <a:spcPts val="999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Data volume varies significantly depending on beamline and experimental technique</a:t>
            </a:r>
            <a:endParaRPr b="0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Depends</a:t>
            </a:r>
            <a:r>
              <a:rPr b="0" lang="en-US" sz="1900"/>
              <a:t> on detectors, sample size and processing software</a:t>
            </a:r>
            <a:endParaRPr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rPr lang="en-US" sz="1900"/>
              <a:t>GPFS Storage System: </a:t>
            </a:r>
            <a:endParaRPr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rPr b="0" lang="en-US" sz="1900"/>
              <a:t>Total capacity: ~25 PB of storage</a:t>
            </a:r>
            <a:endParaRPr b="0"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t/>
            </a:r>
            <a:endParaRPr b="0"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999"/>
              </a:spcBef>
              <a:spcAft>
                <a:spcPts val="999"/>
              </a:spcAft>
              <a:buNone/>
            </a:pPr>
            <a:r>
              <a:t/>
            </a:r>
            <a:endParaRPr b="0" sz="1100">
              <a:solidFill>
                <a:schemeClr val="dk1"/>
              </a:solidFill>
            </a:endParaRPr>
          </a:p>
        </p:txBody>
      </p:sp>
      <p:sp>
        <p:nvSpPr>
          <p:cNvPr id="97" name="Google Shape;97;p13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98" name="Google Shape;98;p13"/>
          <p:cNvGraphicFramePr/>
          <p:nvPr/>
        </p:nvGraphicFramePr>
        <p:xfrm>
          <a:off x="-104508300" y="2906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{9CC5F311-EAA6-4DE6-832E-77FCCEDFF1AE}</a:tableStyleId>
              </a:tblPr>
              <a:tblGrid>
                <a:gridCol w="1784675"/>
                <a:gridCol w="1784675"/>
              </a:tblGrid>
              <a:tr h="31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Year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Data Archived (PB) 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1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21.2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1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15.4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1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11.8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101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5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99" name="Google Shape;99;p13"/>
          <p:cNvGraphicFramePr/>
          <p:nvPr/>
        </p:nvGraphicFramePr>
        <p:xfrm>
          <a:off x="6145150" y="449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{9CC5F311-EAA6-4DE6-832E-77FCCEDFF1AE}</a:tableStyleId>
              </a:tblPr>
              <a:tblGrid>
                <a:gridCol w="2701575"/>
                <a:gridCol w="2701575"/>
              </a:tblGrid>
              <a:tr h="40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Year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Data Archived (PB)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~13 (estimated)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7.8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6.5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3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2021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3.9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00" name="Google Shape;10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5475" y="4057850"/>
            <a:ext cx="3413025" cy="256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Challenges with Legacy Archiving Systems</a:t>
            </a:r>
            <a:endParaRPr sz="2500"/>
          </a:p>
        </p:txBody>
      </p:sp>
      <p:sp>
        <p:nvSpPr>
          <p:cNvPr id="107" name="Google Shape;107;p14"/>
          <p:cNvSpPr txBox="1"/>
          <p:nvPr>
            <p:ph idx="1" type="body"/>
          </p:nvPr>
        </p:nvSpPr>
        <p:spPr>
          <a:xfrm>
            <a:off x="969600" y="966326"/>
            <a:ext cx="10837800" cy="40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999"/>
              </a:spcAft>
              <a:buNone/>
            </a:pPr>
            <a:r>
              <a:rPr lang="en-US" sz="2500"/>
              <a:t>DVA - Experimental Data</a:t>
            </a:r>
            <a:r>
              <a:rPr lang="en-US" sz="2500"/>
              <a:t> Archiving</a:t>
            </a:r>
            <a:endParaRPr sz="2500"/>
          </a:p>
        </p:txBody>
      </p:sp>
      <p:sp>
        <p:nvSpPr>
          <p:cNvPr id="108" name="Google Shape;108;p14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9" name="Google Shape;10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3848" y="2544875"/>
            <a:ext cx="7117774" cy="388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4"/>
          <p:cNvSpPr txBox="1"/>
          <p:nvPr/>
        </p:nvSpPr>
        <p:spPr>
          <a:xfrm>
            <a:off x="580075" y="1450200"/>
            <a:ext cx="3733200" cy="48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Bacula + custom Python code and databases</a:t>
            </a:r>
            <a:endParaRPr sz="1900">
              <a:solidFill>
                <a:schemeClr val="accent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Dependency on custom Python scripts</a:t>
            </a:r>
            <a:endParaRPr sz="1900"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Data isn’t written to tape until 90 days after experiment</a:t>
            </a:r>
            <a:endParaRPr sz="1900">
              <a:solidFill>
                <a:schemeClr val="accent6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accent6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Char char="●"/>
            </a:pPr>
            <a:r>
              <a:rPr lang="en-US" sz="1900">
                <a:solidFill>
                  <a:schemeClr val="accent6"/>
                </a:solidFill>
              </a:rPr>
              <a:t>Unable to restore single file</a:t>
            </a:r>
            <a:endParaRPr sz="190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108000" spcFirstLastPara="1" rIns="108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M@E</a:t>
            </a:r>
            <a:r>
              <a:rPr lang="en-US"/>
              <a:t>: The Backbone of ESRF Data Management</a:t>
            </a:r>
            <a:endParaRPr/>
          </a:p>
        </p:txBody>
      </p:sp>
      <p:sp>
        <p:nvSpPr>
          <p:cNvPr id="117" name="Google Shape;117;p15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8" name="Google Shape;11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850" y="1543763"/>
            <a:ext cx="3676650" cy="124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9625" y="2791538"/>
            <a:ext cx="3387100" cy="338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5"/>
          <p:cNvSpPr txBox="1"/>
          <p:nvPr/>
        </p:nvSpPr>
        <p:spPr>
          <a:xfrm>
            <a:off x="4612550" y="1506325"/>
            <a:ext cx="7400700" cy="22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99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4400">
                <a:solidFill>
                  <a:schemeClr val="accent6"/>
                </a:solidFill>
              </a:rPr>
              <a:t>M@E: Mediaflux @ ESRF</a:t>
            </a:r>
            <a:endParaRPr b="1" sz="4400">
              <a:solidFill>
                <a:schemeClr val="accent6"/>
              </a:solidFill>
            </a:endParaRPr>
          </a:p>
          <a:p>
            <a:pPr indent="0" lvl="0" marL="0" rtl="0" algn="ctr">
              <a:spcBef>
                <a:spcPts val="299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4400">
              <a:solidFill>
                <a:schemeClr val="accent6"/>
              </a:solidFill>
            </a:endParaRPr>
          </a:p>
          <a:p>
            <a:pPr indent="0" lvl="0" marL="0" rtl="0" algn="ctr">
              <a:spcBef>
                <a:spcPts val="299"/>
              </a:spcBef>
              <a:spcAft>
                <a:spcPts val="0"/>
              </a:spcAft>
              <a:buNone/>
            </a:pPr>
            <a:r>
              <a:t/>
            </a:r>
            <a:endParaRPr b="1" sz="4400">
              <a:solidFill>
                <a:schemeClr val="accent6"/>
              </a:solidFill>
            </a:endParaRPr>
          </a:p>
        </p:txBody>
      </p:sp>
      <p:pic>
        <p:nvPicPr>
          <p:cNvPr id="121" name="Google Shape;121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037451" y="2331875"/>
            <a:ext cx="1429250" cy="1429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2" name="Google Shape;122;p15"/>
          <p:cNvGrpSpPr/>
          <p:nvPr/>
        </p:nvGrpSpPr>
        <p:grpSpPr>
          <a:xfrm>
            <a:off x="6268585" y="2590148"/>
            <a:ext cx="1888466" cy="1032916"/>
            <a:chOff x="317499" y="422110"/>
            <a:chExt cx="3602569" cy="1923135"/>
          </a:xfrm>
        </p:grpSpPr>
        <p:pic>
          <p:nvPicPr>
            <p:cNvPr id="123" name="Google Shape;123;p1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17499" y="422110"/>
              <a:ext cx="3602569" cy="19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" name="Google Shape;124;p15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406399" y="799314"/>
              <a:ext cx="3424765" cy="11633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5" name="Google Shape;125;p15"/>
          <p:cNvSpPr/>
          <p:nvPr/>
        </p:nvSpPr>
        <p:spPr>
          <a:xfrm flipH="1">
            <a:off x="8401726" y="2957212"/>
            <a:ext cx="1565400" cy="298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0D1B5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6" name="Google Shape;126;p15"/>
          <p:cNvGrpSpPr/>
          <p:nvPr/>
        </p:nvGrpSpPr>
        <p:grpSpPr>
          <a:xfrm>
            <a:off x="6423790" y="4184544"/>
            <a:ext cx="4457535" cy="601112"/>
            <a:chOff x="215900" y="3110441"/>
            <a:chExt cx="5156200" cy="1222020"/>
          </a:xfrm>
        </p:grpSpPr>
        <p:pic>
          <p:nvPicPr>
            <p:cNvPr id="127" name="Google Shape;127;p1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215900" y="3110442"/>
              <a:ext cx="2578100" cy="1222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" name="Google Shape;128;p1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2794000" y="3110441"/>
              <a:ext cx="2578100" cy="12220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9" name="Google Shape;129;p1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911747" y="5170674"/>
            <a:ext cx="3056700" cy="13355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5"/>
          <p:cNvSpPr/>
          <p:nvPr/>
        </p:nvSpPr>
        <p:spPr>
          <a:xfrm flipH="1" rot="-5400000">
            <a:off x="6890538" y="3947577"/>
            <a:ext cx="363900" cy="214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5"/>
          <p:cNvSpPr/>
          <p:nvPr/>
        </p:nvSpPr>
        <p:spPr>
          <a:xfrm flipH="1" rot="10800000">
            <a:off x="7037571" y="3824575"/>
            <a:ext cx="2842500" cy="460500"/>
          </a:xfrm>
          <a:prstGeom prst="bentUpArrow">
            <a:avLst>
              <a:gd fmla="val 21188" name="adj1"/>
              <a:gd fmla="val 20711" name="adj2"/>
              <a:gd fmla="val 18328" name="adj3"/>
            </a:avLst>
          </a:prstGeom>
          <a:solidFill>
            <a:schemeClr val="accent2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5"/>
          <p:cNvSpPr/>
          <p:nvPr/>
        </p:nvSpPr>
        <p:spPr>
          <a:xfrm flipH="1" rot="-5400000">
            <a:off x="7258138" y="4860352"/>
            <a:ext cx="363900" cy="214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Google Shape;133;p1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8968447" y="5170674"/>
            <a:ext cx="3056700" cy="133555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5"/>
          <p:cNvSpPr/>
          <p:nvPr/>
        </p:nvSpPr>
        <p:spPr>
          <a:xfrm flipH="1" rot="-5400000">
            <a:off x="9639813" y="4860352"/>
            <a:ext cx="363900" cy="214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M@E: Mediaflux @ ESRF</a:t>
            </a:r>
            <a:endParaRPr sz="2500"/>
          </a:p>
        </p:txBody>
      </p:sp>
      <p:sp>
        <p:nvSpPr>
          <p:cNvPr id="141" name="Google Shape;141;p16"/>
          <p:cNvSpPr txBox="1"/>
          <p:nvPr>
            <p:ph idx="1" type="body"/>
          </p:nvPr>
        </p:nvSpPr>
        <p:spPr>
          <a:xfrm>
            <a:off x="969600" y="966325"/>
            <a:ext cx="10982400" cy="5517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Mediaflux handles backup of all main storage data</a:t>
            </a:r>
            <a:endParaRPr sz="1900"/>
          </a:p>
          <a:p>
            <a:pPr indent="-349250" lvl="0" marL="457200" rtl="0" algn="l">
              <a:spcBef>
                <a:spcPts val="999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Backups done every few days </a:t>
            </a:r>
            <a:endParaRPr b="0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Backups duplicated in both tape libraries (2 data centers)</a:t>
            </a:r>
            <a:endParaRPr b="0"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/>
              <a:t>Mediaflux handles archiving of experiment data</a:t>
            </a:r>
            <a:endParaRPr sz="1900"/>
          </a:p>
          <a:p>
            <a:pPr indent="-349250" lvl="0" marL="457200" rtl="0" algn="l">
              <a:spcBef>
                <a:spcPts val="999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Archiving = freezing last backup + delete data from disk</a:t>
            </a:r>
            <a:endParaRPr b="0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Archives can be restored, modified, and re-archived – all versions are kept in the archive</a:t>
            </a:r>
            <a:endParaRPr b="0"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t/>
            </a:r>
            <a:endParaRPr b="0"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rPr lang="en-US" sz="1900"/>
              <a:t>Mediaflux handles metadata on stored assets (files/directories)</a:t>
            </a:r>
            <a:endParaRPr sz="1900"/>
          </a:p>
          <a:p>
            <a:pPr indent="-349250" lvl="0" marL="457200" rtl="0" algn="l">
              <a:spcBef>
                <a:spcPts val="999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Metadata definition is open to ESRF (defined by a document – several data types available)</a:t>
            </a:r>
            <a:endParaRPr b="0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Metadata can be used to select assets in backups/archives</a:t>
            </a:r>
            <a:endParaRPr b="0" sz="1900"/>
          </a:p>
          <a:p>
            <a:pPr indent="0" lvl="0" marL="457200" rtl="0" algn="l">
              <a:spcBef>
                <a:spcPts val="999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0" lvl="0" marL="0" rtl="0" algn="l">
              <a:spcBef>
                <a:spcPts val="999"/>
              </a:spcBef>
              <a:spcAft>
                <a:spcPts val="0"/>
              </a:spcAft>
              <a:buNone/>
            </a:pPr>
            <a:r>
              <a:rPr lang="en-US" sz="1900"/>
              <a:t>Mediaflux is extensible by ESRF and can be tailored to ESRF needs</a:t>
            </a:r>
            <a:endParaRPr sz="1900"/>
          </a:p>
          <a:p>
            <a:pPr indent="-349250" lvl="0" marL="457200" rtl="0" algn="l">
              <a:spcBef>
                <a:spcPts val="999"/>
              </a:spcBef>
              <a:spcAft>
                <a:spcPts val="0"/>
              </a:spcAft>
              <a:buSzPts val="1900"/>
              <a:buChar char="●"/>
            </a:pPr>
            <a:r>
              <a:rPr b="0" lang="en-US" sz="1900"/>
              <a:t>Concept of plugins (written in Java) – API available to interface with other components</a:t>
            </a:r>
            <a:endParaRPr b="0" sz="1900"/>
          </a:p>
        </p:txBody>
      </p:sp>
      <p:sp>
        <p:nvSpPr>
          <p:cNvPr id="142" name="Google Shape;142;p16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2738" y="5329804"/>
            <a:ext cx="3589797" cy="1555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0454" y="5283392"/>
            <a:ext cx="3589797" cy="155522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7"/>
          <p:cNvSpPr/>
          <p:nvPr/>
        </p:nvSpPr>
        <p:spPr>
          <a:xfrm flipH="1" rot="-5400000">
            <a:off x="9636538" y="4406310"/>
            <a:ext cx="4290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254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7"/>
          <p:cNvSpPr/>
          <p:nvPr/>
        </p:nvSpPr>
        <p:spPr>
          <a:xfrm flipH="1" rot="-5400000">
            <a:off x="7284823" y="4438110"/>
            <a:ext cx="4926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7"/>
          <p:cNvSpPr/>
          <p:nvPr/>
        </p:nvSpPr>
        <p:spPr>
          <a:xfrm flipH="1" rot="10800000">
            <a:off x="3973992" y="2382531"/>
            <a:ext cx="5676300" cy="814500"/>
          </a:xfrm>
          <a:prstGeom prst="bentUpArrow">
            <a:avLst>
              <a:gd fmla="val 21188" name="adj1"/>
              <a:gd fmla="val 20711" name="adj2"/>
              <a:gd fmla="val 18328" name="adj3"/>
            </a:avLst>
          </a:prstGeom>
          <a:solidFill>
            <a:schemeClr val="accent4"/>
          </a:solidFill>
          <a:ln cap="flat" cmpd="sng" w="254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7"/>
          <p:cNvSpPr/>
          <p:nvPr/>
        </p:nvSpPr>
        <p:spPr>
          <a:xfrm flipH="1" rot="-5400000">
            <a:off x="2735279" y="2577154"/>
            <a:ext cx="8700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254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7"/>
          <p:cNvSpPr/>
          <p:nvPr/>
        </p:nvSpPr>
        <p:spPr>
          <a:xfrm flipH="1" rot="-5400000">
            <a:off x="1190918" y="2578659"/>
            <a:ext cx="8700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4" name="Google Shape;154;p17"/>
          <p:cNvGrpSpPr/>
          <p:nvPr/>
        </p:nvGrpSpPr>
        <p:grpSpPr>
          <a:xfrm>
            <a:off x="153564" y="3196790"/>
            <a:ext cx="4766907" cy="1120104"/>
            <a:chOff x="215900" y="3110441"/>
            <a:chExt cx="5156200" cy="1222020"/>
          </a:xfrm>
        </p:grpSpPr>
        <p:pic>
          <p:nvPicPr>
            <p:cNvPr id="155" name="Google Shape;155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5900" y="3110442"/>
              <a:ext cx="2578100" cy="1222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" name="Google Shape;156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794000" y="3110441"/>
              <a:ext cx="2578100" cy="122201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7" name="Google Shape;157;p17"/>
          <p:cNvGrpSpPr/>
          <p:nvPr/>
        </p:nvGrpSpPr>
        <p:grpSpPr>
          <a:xfrm>
            <a:off x="6226389" y="3167167"/>
            <a:ext cx="4766907" cy="1120104"/>
            <a:chOff x="215900" y="3110441"/>
            <a:chExt cx="5156200" cy="1222020"/>
          </a:xfrm>
        </p:grpSpPr>
        <p:pic>
          <p:nvPicPr>
            <p:cNvPr id="158" name="Google Shape;158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15900" y="3110442"/>
              <a:ext cx="2578100" cy="1222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" name="Google Shape;159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794000" y="3110441"/>
              <a:ext cx="2578100" cy="122201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0" name="Google Shape;160;p17"/>
          <p:cNvGrpSpPr/>
          <p:nvPr/>
        </p:nvGrpSpPr>
        <p:grpSpPr>
          <a:xfrm>
            <a:off x="3405613" y="1015692"/>
            <a:ext cx="2164063" cy="1145612"/>
            <a:chOff x="317499" y="422110"/>
            <a:chExt cx="3602568" cy="1923135"/>
          </a:xfrm>
        </p:grpSpPr>
        <p:pic>
          <p:nvPicPr>
            <p:cNvPr id="161" name="Google Shape;161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17499" y="422110"/>
              <a:ext cx="3602568" cy="19231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" name="Google Shape;162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06399" y="799314"/>
              <a:ext cx="3424767" cy="116333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3" name="Google Shape;163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130046" y="130975"/>
            <a:ext cx="2720477" cy="269750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7"/>
          <p:cNvSpPr txBox="1"/>
          <p:nvPr/>
        </p:nvSpPr>
        <p:spPr>
          <a:xfrm>
            <a:off x="1463729" y="1551970"/>
            <a:ext cx="1550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Mediaflux software</a:t>
            </a:r>
            <a:endParaRPr/>
          </a:p>
        </p:txBody>
      </p:sp>
      <p:sp>
        <p:nvSpPr>
          <p:cNvPr id="165" name="Google Shape;165;p17"/>
          <p:cNvSpPr txBox="1"/>
          <p:nvPr/>
        </p:nvSpPr>
        <p:spPr>
          <a:xfrm>
            <a:off x="9850942" y="2155587"/>
            <a:ext cx="1162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Disk storage</a:t>
            </a:r>
            <a:endParaRPr/>
          </a:p>
        </p:txBody>
      </p:sp>
      <p:sp>
        <p:nvSpPr>
          <p:cNvPr id="166" name="Google Shape;166;p17"/>
          <p:cNvSpPr txBox="1"/>
          <p:nvPr/>
        </p:nvSpPr>
        <p:spPr>
          <a:xfrm>
            <a:off x="4078492" y="4302386"/>
            <a:ext cx="3905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SpectraLogic BlackPearl object storage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&amp; tape library gateways</a:t>
            </a:r>
            <a:endParaRPr/>
          </a:p>
        </p:txBody>
      </p:sp>
      <p:sp>
        <p:nvSpPr>
          <p:cNvPr id="167" name="Google Shape;167;p17"/>
          <p:cNvSpPr txBox="1"/>
          <p:nvPr/>
        </p:nvSpPr>
        <p:spPr>
          <a:xfrm>
            <a:off x="4623670" y="5611266"/>
            <a:ext cx="17343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SpectraLogic T-Finity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tape libraries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&amp; drives</a:t>
            </a:r>
            <a:endParaRPr/>
          </a:p>
        </p:txBody>
      </p:sp>
      <p:sp>
        <p:nvSpPr>
          <p:cNvPr id="168" name="Google Shape;168;p17"/>
          <p:cNvSpPr/>
          <p:nvPr/>
        </p:nvSpPr>
        <p:spPr>
          <a:xfrm flipH="1">
            <a:off x="5769643" y="1523740"/>
            <a:ext cx="2771100" cy="306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0D1B5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7"/>
          <p:cNvSpPr/>
          <p:nvPr/>
        </p:nvSpPr>
        <p:spPr>
          <a:xfrm flipH="1" rot="10800000">
            <a:off x="1697920" y="2382531"/>
            <a:ext cx="5676300" cy="814500"/>
          </a:xfrm>
          <a:prstGeom prst="bentUpArrow">
            <a:avLst>
              <a:gd fmla="val 21188" name="adj1"/>
              <a:gd fmla="val 20711" name="adj2"/>
              <a:gd fmla="val 18328" name="adj3"/>
            </a:avLst>
          </a:prstGeom>
          <a:solidFill>
            <a:schemeClr val="accent2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2200" y="4775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69840" y="4775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727480" y="4775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585120" y="4775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442760" y="4775083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443229" y="4773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00869" y="4773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158509" y="4773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016149" y="4773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873788" y="4773084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47245" y="4899611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10731" y="4914785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868371" y="4914785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726011" y="4914785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83651" y="4914785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584120" y="4912786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441760" y="4912786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293700" y="4912786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157040" y="4912786"/>
            <a:ext cx="1081620" cy="556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1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014680" y="4912786"/>
            <a:ext cx="1081620" cy="556781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7"/>
          <p:cNvSpPr/>
          <p:nvPr/>
        </p:nvSpPr>
        <p:spPr>
          <a:xfrm flipH="1" rot="-5400000">
            <a:off x="1103383" y="4368564"/>
            <a:ext cx="4665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254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7"/>
          <p:cNvSpPr/>
          <p:nvPr/>
        </p:nvSpPr>
        <p:spPr>
          <a:xfrm flipH="1" rot="-5400000">
            <a:off x="3432976" y="4406310"/>
            <a:ext cx="4290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4"/>
          </a:solidFill>
          <a:ln cap="flat" cmpd="sng" w="25400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7"/>
          <p:cNvSpPr txBox="1"/>
          <p:nvPr>
            <p:ph idx="12" type="sldNum"/>
          </p:nvPr>
        </p:nvSpPr>
        <p:spPr>
          <a:xfrm>
            <a:off x="244993" y="6516889"/>
            <a:ext cx="509700" cy="19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p17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M@E Hardware Infrastructure</a:t>
            </a:r>
            <a:endParaRPr sz="2500"/>
          </a:p>
        </p:txBody>
      </p:sp>
    </p:spTree>
  </p:cSld>
  <p:clrMapOvr>
    <a:masterClrMapping/>
  </p:clrMapOvr>
  <mc:AlternateContent>
    <mc:Choice Requires="p14">
      <p:transition spd="slow" p14:dur="1200">
        <p:fade thruBlk="1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8"/>
          <p:cNvSpPr txBox="1"/>
          <p:nvPr>
            <p:ph type="title"/>
          </p:nvPr>
        </p:nvSpPr>
        <p:spPr>
          <a:xfrm>
            <a:off x="969600" y="151200"/>
            <a:ext cx="10982400" cy="596100"/>
          </a:xfrm>
          <a:prstGeom prst="rect">
            <a:avLst/>
          </a:prstGeom>
        </p:spPr>
        <p:txBody>
          <a:bodyPr anchorCtr="0" anchor="ctr" bIns="0" lIns="72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M@E Hardware Components</a:t>
            </a:r>
            <a:endParaRPr sz="2500"/>
          </a:p>
        </p:txBody>
      </p:sp>
      <p:sp>
        <p:nvSpPr>
          <p:cNvPr id="200" name="Google Shape;200;p18"/>
          <p:cNvSpPr txBox="1"/>
          <p:nvPr>
            <p:ph idx="12" type="sldNum"/>
          </p:nvPr>
        </p:nvSpPr>
        <p:spPr>
          <a:xfrm>
            <a:off x="264000" y="6483437"/>
            <a:ext cx="551400" cy="212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1" name="Google Shape;2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1585500"/>
            <a:ext cx="10239375" cy="442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200">
        <p:fade thruBlk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SRF - default">
  <a:themeElements>
    <a:clrScheme name="ESRF">
      <a:dk1>
        <a:srgbClr val="000000"/>
      </a:dk1>
      <a:lt1>
        <a:srgbClr val="FFFFFF"/>
      </a:lt1>
      <a:dk2>
        <a:srgbClr val="B7B9BA"/>
      </a:dk2>
      <a:lt2>
        <a:srgbClr val="AF007C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51A026"/>
      </a:accent5>
      <a:accent6>
        <a:srgbClr val="0098D4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