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8"/>
  </p:notesMasterIdLst>
  <p:handoutMasterIdLst>
    <p:handoutMasterId r:id="rId9"/>
  </p:handoutMasterIdLst>
  <p:sldIdLst>
    <p:sldId id="257" r:id="rId2"/>
    <p:sldId id="282" r:id="rId3"/>
    <p:sldId id="299" r:id="rId4"/>
    <p:sldId id="298" r:id="rId5"/>
    <p:sldId id="300" r:id="rId6"/>
    <p:sldId id="26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191919"/>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321"/>
    <p:restoredTop sz="96327"/>
  </p:normalViewPr>
  <p:slideViewPr>
    <p:cSldViewPr snapToGrid="0" snapToObjects="1">
      <p:cViewPr varScale="1">
        <p:scale>
          <a:sx n="124" d="100"/>
          <a:sy n="124" d="100"/>
        </p:scale>
        <p:origin x="400" y="1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4" d="100"/>
          <a:sy n="94" d="100"/>
        </p:scale>
        <p:origin x="375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9/4/24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9/4/24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0">
                <a:solidFill>
                  <a:srgbClr val="C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0">
                <a:solidFill>
                  <a:srgbClr val="C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DE"/>
              <a:t>10.10.2024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CBWG | M. Brugger, J. Bernhard</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a:t>10.10.2024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CBWG | M. Brugger, J. Bernhard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a:t>10.10.2024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CBWG | M. Brugger, J. Bernhard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DE"/>
              <a:t>10.10.2024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CBWG | M. Brugger, J. Bernhard</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rgbClr val="C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rgbClr val="C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DE"/>
              <a:t>10.10.2024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CBWG | M. Brugger, J. Bernhard</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rgbClr val="C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rgbClr val="C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rgbClr val="C000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DE"/>
              <a:t>10.10.2024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CBWG | M. Brugger, J. Bernhard</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DE"/>
              <a:t>10.10.2024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CBWG | M. Brugger, J. Bernhard</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DE"/>
              <a:t>10.10.2024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CBWG | M. Brugger, J. Bernhard</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DE"/>
              <a:t>10.10.2024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CBWG | M. Brugger, J. Bernhard</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bg2">
                    <a:lumMod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DE"/>
              <a:t>10.10.2024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CBWG | M. Brugger, J. Bernhard</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DE"/>
              <a:t>10.10.2024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CBWG | M. Brugger, J. Bernhard</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DE"/>
              <a:t>10.10.2024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CBWG | M. Brugger, J. Bernhard</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DE"/>
              <a:t>10.10.2024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CBWG | M. Brugger, J. Bernhard</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pic>
        <p:nvPicPr>
          <p:cNvPr id="2" name="Picture 1">
            <a:extLst>
              <a:ext uri="{FF2B5EF4-FFF2-40B4-BE49-F238E27FC236}">
                <a16:creationId xmlns:a16="http://schemas.microsoft.com/office/drawing/2014/main" id="{7108E850-70FD-9C0F-2AE1-FE8A324B169C}"/>
              </a:ext>
            </a:extLst>
          </p:cNvPr>
          <p:cNvPicPr>
            <a:picLocks noChangeAspect="1"/>
          </p:cNvPicPr>
          <p:nvPr userDrawn="1"/>
        </p:nvPicPr>
        <p:blipFill>
          <a:blip r:embed="rId3"/>
          <a:stretch>
            <a:fillRect/>
          </a:stretch>
        </p:blipFill>
        <p:spPr>
          <a:xfrm>
            <a:off x="11330911" y="159548"/>
            <a:ext cx="748359" cy="748359"/>
          </a:xfrm>
          <a:prstGeom prst="rect">
            <a:avLst/>
          </a:prstGeom>
        </p:spPr>
      </p:pic>
      <p:pic>
        <p:nvPicPr>
          <p:cNvPr id="8" name="Picture 7" descr="A blue circle with white letters and a black background&#10;&#10;Description automatically generated">
            <a:extLst>
              <a:ext uri="{FF2B5EF4-FFF2-40B4-BE49-F238E27FC236}">
                <a16:creationId xmlns:a16="http://schemas.microsoft.com/office/drawing/2014/main" id="{038D816D-1539-CC17-1E78-03877F5614AD}"/>
              </a:ext>
            </a:extLst>
          </p:cNvPr>
          <p:cNvPicPr>
            <a:picLocks noChangeAspect="1"/>
          </p:cNvPicPr>
          <p:nvPr userDrawn="1"/>
        </p:nvPicPr>
        <p:blipFill>
          <a:blip r:embed="rId4"/>
          <a:stretch>
            <a:fillRect/>
          </a:stretch>
        </p:blipFill>
        <p:spPr>
          <a:xfrm>
            <a:off x="112730" y="159548"/>
            <a:ext cx="790435" cy="748359"/>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1"/>
            <a:ext cx="11376025" cy="748464"/>
          </a:xfrm>
        </p:spPr>
        <p:txBody>
          <a:bodyPr anchor="t" anchorCtr="0"/>
          <a:lstStyle>
            <a:lvl1pPr algn="l">
              <a:defRPr sz="5000">
                <a:solidFill>
                  <a:schemeClr val="bg1"/>
                </a:solidFill>
              </a:defRPr>
            </a:lvl1pPr>
          </a:lstStyle>
          <a:p>
            <a:r>
              <a:rPr lang="en-US" dirty="0"/>
              <a:t>Title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hasCustomPrompt="1"/>
          </p:nvPr>
        </p:nvSpPr>
        <p:spPr>
          <a:xfrm>
            <a:off x="403997" y="5543897"/>
            <a:ext cx="11376026" cy="405383"/>
          </a:xfrm>
        </p:spPr>
        <p:txBody>
          <a:bodyPr>
            <a:noAutofit/>
          </a:bodyPr>
          <a:lstStyle>
            <a:lvl1pPr marL="0" indent="0" algn="l">
              <a:lnSpc>
                <a:spcPct val="150000"/>
              </a:lnSpc>
              <a:spcBef>
                <a:spcPts val="0"/>
              </a:spcBef>
              <a:spcAft>
                <a:spcPts val="0"/>
              </a:spcAft>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Author</a:t>
            </a:r>
          </a:p>
        </p:txBody>
      </p:sp>
      <p:pic>
        <p:nvPicPr>
          <p:cNvPr id="2" name="Picture 1" descr="Logo&#10;&#10;Description automatically generated">
            <a:extLst>
              <a:ext uri="{FF2B5EF4-FFF2-40B4-BE49-F238E27FC236}">
                <a16:creationId xmlns:a16="http://schemas.microsoft.com/office/drawing/2014/main" id="{AD5C02B0-F54F-F5BA-A387-8F76A6DB97D5}"/>
              </a:ext>
            </a:extLst>
          </p:cNvPr>
          <p:cNvPicPr>
            <a:picLocks noChangeAspect="1"/>
          </p:cNvPicPr>
          <p:nvPr userDrawn="1"/>
        </p:nvPicPr>
        <p:blipFill>
          <a:blip r:embed="rId3"/>
          <a:stretch>
            <a:fillRect/>
          </a:stretch>
        </p:blipFill>
        <p:spPr>
          <a:xfrm>
            <a:off x="11080559" y="145645"/>
            <a:ext cx="1208870" cy="960142"/>
          </a:xfrm>
          <a:prstGeom prst="rect">
            <a:avLst/>
          </a:prstGeom>
        </p:spPr>
      </p:pic>
      <p:pic>
        <p:nvPicPr>
          <p:cNvPr id="7" name="Picture 6" descr="A blue circle with white letters and a black background&#10;&#10;Description automatically generated">
            <a:extLst>
              <a:ext uri="{FF2B5EF4-FFF2-40B4-BE49-F238E27FC236}">
                <a16:creationId xmlns:a16="http://schemas.microsoft.com/office/drawing/2014/main" id="{51CFC7E9-D8AF-FF9F-A061-A1315D4875D6}"/>
              </a:ext>
            </a:extLst>
          </p:cNvPr>
          <p:cNvPicPr>
            <a:picLocks noChangeAspect="1"/>
          </p:cNvPicPr>
          <p:nvPr userDrawn="1"/>
        </p:nvPicPr>
        <p:blipFill>
          <a:blip r:embed="rId4"/>
          <a:stretch>
            <a:fillRect/>
          </a:stretch>
        </p:blipFill>
        <p:spPr>
          <a:xfrm>
            <a:off x="118210" y="101216"/>
            <a:ext cx="1014125" cy="960142"/>
          </a:xfrm>
          <a:prstGeom prst="rect">
            <a:avLst/>
          </a:prstGeom>
        </p:spPr>
      </p:pic>
      <p:sp>
        <p:nvSpPr>
          <p:cNvPr id="18" name="Text Placeholder 17">
            <a:extLst>
              <a:ext uri="{FF2B5EF4-FFF2-40B4-BE49-F238E27FC236}">
                <a16:creationId xmlns:a16="http://schemas.microsoft.com/office/drawing/2014/main" id="{530CF145-E799-DAF8-45C3-44F0557E70E7}"/>
              </a:ext>
            </a:extLst>
          </p:cNvPr>
          <p:cNvSpPr>
            <a:spLocks noGrp="1"/>
          </p:cNvSpPr>
          <p:nvPr>
            <p:ph type="body" sz="quarter" idx="10" hasCustomPrompt="1"/>
          </p:nvPr>
        </p:nvSpPr>
        <p:spPr>
          <a:xfrm>
            <a:off x="403225" y="4437063"/>
            <a:ext cx="3171825" cy="647700"/>
          </a:xfrm>
        </p:spPr>
        <p:txBody>
          <a:bodyPr/>
          <a:lstStyle>
            <a:lvl1pPr>
              <a:defRPr sz="3600">
                <a:solidFill>
                  <a:schemeClr val="bg2">
                    <a:lumMod val="75000"/>
                  </a:schemeClr>
                </a:solidFill>
              </a:defRPr>
            </a:lvl1pPr>
            <a:lvl3pPr marL="324000" indent="0">
              <a:buNone/>
              <a:defRPr/>
            </a:lvl3pPr>
          </a:lstStyle>
          <a:p>
            <a:pPr lvl="0"/>
            <a:r>
              <a:rPr lang="en-CH" dirty="0"/>
              <a:t>Subtitle</a:t>
            </a:r>
          </a:p>
        </p:txBody>
      </p:sp>
      <p:sp>
        <p:nvSpPr>
          <p:cNvPr id="20" name="Text Placeholder 19">
            <a:extLst>
              <a:ext uri="{FF2B5EF4-FFF2-40B4-BE49-F238E27FC236}">
                <a16:creationId xmlns:a16="http://schemas.microsoft.com/office/drawing/2014/main" id="{32F3421B-E258-3161-4B1F-A2BF838D41E1}"/>
              </a:ext>
            </a:extLst>
          </p:cNvPr>
          <p:cNvSpPr>
            <a:spLocks noGrp="1"/>
          </p:cNvSpPr>
          <p:nvPr>
            <p:ph type="body" sz="quarter" idx="11" hasCustomPrompt="1"/>
          </p:nvPr>
        </p:nvSpPr>
        <p:spPr>
          <a:xfrm>
            <a:off x="403225" y="6092825"/>
            <a:ext cx="11376025" cy="431800"/>
          </a:xfrm>
        </p:spPr>
        <p:txBody>
          <a:bodyPr anchor="ctr" anchorCtr="0"/>
          <a:lstStyle>
            <a:lvl1pPr>
              <a:defRPr sz="1800">
                <a:solidFill>
                  <a:schemeClr val="bg1"/>
                </a:solidFill>
              </a:defRPr>
            </a:lvl1pPr>
          </a:lstStyle>
          <a:p>
            <a:pPr lvl="0"/>
            <a:r>
              <a:rPr lang="en-GB" dirty="0"/>
              <a:t>Date</a:t>
            </a:r>
            <a:endParaRPr lang="en-CH"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10.10.2024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CBWG | M. Brugger, J. Bernhard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b="0">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10.10.2024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CBWG | M. Brugger, J. Bernhard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10.10.2024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CBWG | M. Brugger, J. Bernhard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DE"/>
              <a:t>10.10.2024</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CBWG | M. Brugger, J. Bernhard</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DE"/>
              <a:t>10.10.2024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CBWG | M. Brugger, J. Bernhard</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DE"/>
              <a:t>10.10.2024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CBWG | M. Brugger, J. Bernhard</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A picture containing venn diagram&#10;&#10;Description automatically generated">
            <a:extLst>
              <a:ext uri="{FF2B5EF4-FFF2-40B4-BE49-F238E27FC236}">
                <a16:creationId xmlns:a16="http://schemas.microsoft.com/office/drawing/2014/main" id="{48225B82-820E-495F-4091-5F3EFB44A957}"/>
              </a:ext>
            </a:extLst>
          </p:cNvPr>
          <p:cNvPicPr>
            <a:picLocks noChangeAspect="1"/>
          </p:cNvPicPr>
          <p:nvPr userDrawn="1"/>
        </p:nvPicPr>
        <p:blipFill>
          <a:blip r:embed="rId24" cstate="screen">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83432" y="6364599"/>
            <a:ext cx="495689" cy="393700"/>
          </a:xfrm>
          <a:prstGeom prst="rect">
            <a:avLst/>
          </a:prstGeom>
        </p:spPr>
      </p:pic>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de-DE"/>
              <a:t>10.10.2024</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CBWG | M. Brugger, J. Bernhard</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pic>
        <p:nvPicPr>
          <p:cNvPr id="11" name="Picture 10">
            <a:extLst>
              <a:ext uri="{FF2B5EF4-FFF2-40B4-BE49-F238E27FC236}">
                <a16:creationId xmlns:a16="http://schemas.microsoft.com/office/drawing/2014/main" id="{57EFA109-6237-3642-9928-AE3FEB24BF6C}"/>
              </a:ext>
            </a:extLst>
          </p:cNvPr>
          <p:cNvPicPr>
            <a:picLocks noChangeAspect="1"/>
          </p:cNvPicPr>
          <p:nvPr userDrawn="1"/>
        </p:nvPicPr>
        <p:blipFill rotWithShape="1">
          <a:blip r:embed="rId25">
            <a:extLst>
              <a:ext uri="{28A0092B-C50C-407E-A947-70E740481C1C}">
                <a14:useLocalDpi xmlns:a14="http://schemas.microsoft.com/office/drawing/2010/main"/>
              </a:ext>
            </a:extLst>
          </a:blip>
          <a:srcRect l="87230"/>
          <a:stretch/>
        </p:blipFill>
        <p:spPr>
          <a:xfrm>
            <a:off x="1424236" y="6364598"/>
            <a:ext cx="63252" cy="393700"/>
          </a:xfrm>
          <a:prstGeom prst="rect">
            <a:avLst/>
          </a:prstGeom>
        </p:spPr>
      </p:pic>
      <p:pic>
        <p:nvPicPr>
          <p:cNvPr id="1026" name="Picture 2">
            <a:extLst>
              <a:ext uri="{FF2B5EF4-FFF2-40B4-BE49-F238E27FC236}">
                <a16:creationId xmlns:a16="http://schemas.microsoft.com/office/drawing/2014/main" id="{F470ED9D-78AC-1EB9-E70F-DBFF6AEA6779}"/>
              </a:ext>
            </a:extLst>
          </p:cNvPr>
          <p:cNvPicPr>
            <a:picLocks noChangeAspect="1" noChangeArrowheads="1"/>
          </p:cNvPicPr>
          <p:nvPr userDrawn="1"/>
        </p:nvPicPr>
        <p:blipFill>
          <a:blip r:embed="rId26">
            <a:extLst>
              <a:ext uri="{28A0092B-C50C-407E-A947-70E740481C1C}">
                <a14:useLocalDpi xmlns:a14="http://schemas.microsoft.com/office/drawing/2010/main" val="0"/>
              </a:ext>
            </a:extLst>
          </a:blip>
          <a:srcRect/>
          <a:stretch>
            <a:fillRect/>
          </a:stretch>
        </p:blipFill>
        <p:spPr bwMode="auto">
          <a:xfrm>
            <a:off x="1540908" y="6389211"/>
            <a:ext cx="450914" cy="365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0"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50DF36-3CA2-C920-D6D8-5A62D4FBFCB1}"/>
              </a:ext>
            </a:extLst>
          </p:cNvPr>
          <p:cNvSpPr>
            <a:spLocks noGrp="1"/>
          </p:cNvSpPr>
          <p:nvPr>
            <p:ph type="ctrTitle"/>
          </p:nvPr>
        </p:nvSpPr>
        <p:spPr/>
        <p:txBody>
          <a:bodyPr/>
          <a:lstStyle/>
          <a:p>
            <a:r>
              <a:rPr lang="en-US" dirty="0"/>
              <a:t>News | ESPPU | LS3</a:t>
            </a:r>
            <a:endParaRPr lang="en-GB" dirty="0"/>
          </a:p>
        </p:txBody>
      </p:sp>
      <p:sp>
        <p:nvSpPr>
          <p:cNvPr id="3" name="Subtitle 2">
            <a:extLst>
              <a:ext uri="{FF2B5EF4-FFF2-40B4-BE49-F238E27FC236}">
                <a16:creationId xmlns:a16="http://schemas.microsoft.com/office/drawing/2014/main" id="{57B3FE29-A9DB-C4B5-4264-C93718945859}"/>
              </a:ext>
            </a:extLst>
          </p:cNvPr>
          <p:cNvSpPr>
            <a:spLocks noGrp="1"/>
          </p:cNvSpPr>
          <p:nvPr>
            <p:ph type="subTitle" idx="1"/>
          </p:nvPr>
        </p:nvSpPr>
        <p:spPr/>
        <p:txBody>
          <a:bodyPr/>
          <a:lstStyle/>
          <a:p>
            <a:r>
              <a:rPr lang="en-GB" dirty="0"/>
              <a:t>Markus Brugger, Johannes Bernhard (BE-EA)</a:t>
            </a:r>
          </a:p>
        </p:txBody>
      </p:sp>
      <p:sp>
        <p:nvSpPr>
          <p:cNvPr id="4" name="Text Placeholder 3">
            <a:extLst>
              <a:ext uri="{FF2B5EF4-FFF2-40B4-BE49-F238E27FC236}">
                <a16:creationId xmlns:a16="http://schemas.microsoft.com/office/drawing/2014/main" id="{8241E623-ADEE-97C2-242A-E57E2867833D}"/>
              </a:ext>
            </a:extLst>
          </p:cNvPr>
          <p:cNvSpPr>
            <a:spLocks noGrp="1"/>
          </p:cNvSpPr>
          <p:nvPr>
            <p:ph type="body" sz="quarter" idx="10"/>
          </p:nvPr>
        </p:nvSpPr>
        <p:spPr>
          <a:xfrm>
            <a:off x="403225" y="4437063"/>
            <a:ext cx="7029541" cy="647700"/>
          </a:xfrm>
        </p:spPr>
        <p:txBody>
          <a:bodyPr/>
          <a:lstStyle/>
          <a:p>
            <a:r>
              <a:rPr lang="en-US" dirty="0"/>
              <a:t>Conventional Beams WG Meeting</a:t>
            </a:r>
            <a:endParaRPr lang="en-GB" dirty="0"/>
          </a:p>
        </p:txBody>
      </p:sp>
      <p:sp>
        <p:nvSpPr>
          <p:cNvPr id="5" name="Text Placeholder 4">
            <a:extLst>
              <a:ext uri="{FF2B5EF4-FFF2-40B4-BE49-F238E27FC236}">
                <a16:creationId xmlns:a16="http://schemas.microsoft.com/office/drawing/2014/main" id="{E9A7B7A5-C71B-6410-1135-98E4C7522BA7}"/>
              </a:ext>
            </a:extLst>
          </p:cNvPr>
          <p:cNvSpPr>
            <a:spLocks noGrp="1"/>
          </p:cNvSpPr>
          <p:nvPr>
            <p:ph type="body" sz="quarter" idx="11"/>
          </p:nvPr>
        </p:nvSpPr>
        <p:spPr/>
        <p:txBody>
          <a:bodyPr/>
          <a:lstStyle/>
          <a:p>
            <a:r>
              <a:rPr lang="en-GB" dirty="0"/>
              <a:t>10.10.2024</a:t>
            </a:r>
          </a:p>
        </p:txBody>
      </p:sp>
      <p:pic>
        <p:nvPicPr>
          <p:cNvPr id="7" name="Picture 6" descr="A blue sign with white text&#10;&#10;Description automatically generated">
            <a:extLst>
              <a:ext uri="{FF2B5EF4-FFF2-40B4-BE49-F238E27FC236}">
                <a16:creationId xmlns:a16="http://schemas.microsoft.com/office/drawing/2014/main" id="{6A38ACD4-19D4-59CE-D6EB-DF9665D759E9}"/>
              </a:ext>
            </a:extLst>
          </p:cNvPr>
          <p:cNvPicPr>
            <a:picLocks noChangeAspect="1"/>
          </p:cNvPicPr>
          <p:nvPr/>
        </p:nvPicPr>
        <p:blipFill>
          <a:blip r:embed="rId2"/>
          <a:stretch>
            <a:fillRect/>
          </a:stretch>
        </p:blipFill>
        <p:spPr>
          <a:xfrm>
            <a:off x="8207829" y="4982878"/>
            <a:ext cx="3984171" cy="1875122"/>
          </a:xfrm>
          <a:prstGeom prst="rect">
            <a:avLst/>
          </a:prstGeom>
        </p:spPr>
      </p:pic>
    </p:spTree>
    <p:extLst>
      <p:ext uri="{BB962C8B-B14F-4D97-AF65-F5344CB8AC3E}">
        <p14:creationId xmlns:p14="http://schemas.microsoft.com/office/powerpoint/2010/main" val="3632419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152AD6D2-E889-489C-B04F-81052D30A0B2}"/>
              </a:ext>
            </a:extLst>
          </p:cNvPr>
          <p:cNvPicPr>
            <a:picLocks noChangeAspect="1"/>
          </p:cNvPicPr>
          <p:nvPr/>
        </p:nvPicPr>
        <p:blipFill>
          <a:blip r:embed="rId2"/>
          <a:stretch>
            <a:fillRect/>
          </a:stretch>
        </p:blipFill>
        <p:spPr>
          <a:xfrm>
            <a:off x="5021588" y="934527"/>
            <a:ext cx="4161383" cy="5281003"/>
          </a:xfrm>
          <a:prstGeom prst="rect">
            <a:avLst/>
          </a:prstGeom>
        </p:spPr>
      </p:pic>
      <p:pic>
        <p:nvPicPr>
          <p:cNvPr id="14" name="Picture 13" descr="A blue and white logo&#10;&#10;Description automatically generated">
            <a:extLst>
              <a:ext uri="{FF2B5EF4-FFF2-40B4-BE49-F238E27FC236}">
                <a16:creationId xmlns:a16="http://schemas.microsoft.com/office/drawing/2014/main" id="{3097CD73-EBF2-23A0-E1DB-5D48A2DF7918}"/>
              </a:ext>
            </a:extLst>
          </p:cNvPr>
          <p:cNvPicPr>
            <a:picLocks noChangeAspect="1"/>
          </p:cNvPicPr>
          <p:nvPr/>
        </p:nvPicPr>
        <p:blipFill rotWithShape="1">
          <a:blip r:embed="rId3"/>
          <a:srcRect b="61080"/>
          <a:stretch/>
        </p:blipFill>
        <p:spPr>
          <a:xfrm>
            <a:off x="5235301" y="50535"/>
            <a:ext cx="3086761" cy="664877"/>
          </a:xfrm>
          <a:prstGeom prst="rect">
            <a:avLst/>
          </a:prstGeom>
        </p:spPr>
      </p:pic>
      <p:pic>
        <p:nvPicPr>
          <p:cNvPr id="11" name="Picture 10" descr="A blue and white logo&#10;&#10;Description automatically generated">
            <a:extLst>
              <a:ext uri="{FF2B5EF4-FFF2-40B4-BE49-F238E27FC236}">
                <a16:creationId xmlns:a16="http://schemas.microsoft.com/office/drawing/2014/main" id="{A64BDDF0-AF17-DDBF-821D-CF708919B6A4}"/>
              </a:ext>
            </a:extLst>
          </p:cNvPr>
          <p:cNvPicPr>
            <a:picLocks noChangeAspect="1"/>
          </p:cNvPicPr>
          <p:nvPr/>
        </p:nvPicPr>
        <p:blipFill rotWithShape="1">
          <a:blip r:embed="rId3"/>
          <a:srcRect t="72310"/>
          <a:stretch/>
        </p:blipFill>
        <p:spPr>
          <a:xfrm>
            <a:off x="5235301" y="592708"/>
            <a:ext cx="3086761" cy="473034"/>
          </a:xfrm>
          <a:prstGeom prst="rect">
            <a:avLst/>
          </a:prstGeom>
        </p:spPr>
      </p:pic>
      <p:sp>
        <p:nvSpPr>
          <p:cNvPr id="3" name="Title 2">
            <a:extLst>
              <a:ext uri="{FF2B5EF4-FFF2-40B4-BE49-F238E27FC236}">
                <a16:creationId xmlns:a16="http://schemas.microsoft.com/office/drawing/2014/main" id="{80444F46-929D-6E88-2618-12BDDBC0F834}"/>
              </a:ext>
            </a:extLst>
          </p:cNvPr>
          <p:cNvSpPr>
            <a:spLocks noGrp="1"/>
          </p:cNvSpPr>
          <p:nvPr>
            <p:ph type="title"/>
          </p:nvPr>
        </p:nvSpPr>
        <p:spPr/>
        <p:txBody>
          <a:bodyPr/>
          <a:lstStyle/>
          <a:p>
            <a:r>
              <a:rPr lang="en-GB" dirty="0"/>
              <a:t>ESPPU</a:t>
            </a:r>
          </a:p>
        </p:txBody>
      </p:sp>
      <p:sp>
        <p:nvSpPr>
          <p:cNvPr id="4" name="Date Placeholder 3">
            <a:extLst>
              <a:ext uri="{FF2B5EF4-FFF2-40B4-BE49-F238E27FC236}">
                <a16:creationId xmlns:a16="http://schemas.microsoft.com/office/drawing/2014/main" id="{199CC7A8-36A9-4AE7-2CD4-2589607039F9}"/>
              </a:ext>
            </a:extLst>
          </p:cNvPr>
          <p:cNvSpPr>
            <a:spLocks noGrp="1"/>
          </p:cNvSpPr>
          <p:nvPr>
            <p:ph type="dt" sz="half" idx="10"/>
          </p:nvPr>
        </p:nvSpPr>
        <p:spPr/>
        <p:txBody>
          <a:bodyPr/>
          <a:lstStyle/>
          <a:p>
            <a:r>
              <a:rPr lang="de-DE"/>
              <a:t>10.10.2024</a:t>
            </a:r>
            <a:endParaRPr lang="en-US" dirty="0"/>
          </a:p>
        </p:txBody>
      </p:sp>
      <p:sp>
        <p:nvSpPr>
          <p:cNvPr id="5" name="Footer Placeholder 4">
            <a:extLst>
              <a:ext uri="{FF2B5EF4-FFF2-40B4-BE49-F238E27FC236}">
                <a16:creationId xmlns:a16="http://schemas.microsoft.com/office/drawing/2014/main" id="{D13DDC95-E6BF-102C-D9F4-CEF8F68DEF5C}"/>
              </a:ext>
            </a:extLst>
          </p:cNvPr>
          <p:cNvSpPr>
            <a:spLocks noGrp="1"/>
          </p:cNvSpPr>
          <p:nvPr>
            <p:ph type="ftr" sz="quarter" idx="11"/>
          </p:nvPr>
        </p:nvSpPr>
        <p:spPr/>
        <p:txBody>
          <a:bodyPr/>
          <a:lstStyle/>
          <a:p>
            <a:r>
              <a:rPr lang="en-US"/>
              <a:t>CBWG | M. Brugger, J. Bernhard</a:t>
            </a:r>
            <a:endParaRPr lang="en-US" dirty="0"/>
          </a:p>
        </p:txBody>
      </p:sp>
      <p:sp>
        <p:nvSpPr>
          <p:cNvPr id="6" name="Slide Number Placeholder 5">
            <a:extLst>
              <a:ext uri="{FF2B5EF4-FFF2-40B4-BE49-F238E27FC236}">
                <a16:creationId xmlns:a16="http://schemas.microsoft.com/office/drawing/2014/main" id="{1725F67D-4577-46D0-42D6-C494D9384F9D}"/>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2" name="Content Placeholder 1">
            <a:extLst>
              <a:ext uri="{FF2B5EF4-FFF2-40B4-BE49-F238E27FC236}">
                <a16:creationId xmlns:a16="http://schemas.microsoft.com/office/drawing/2014/main" id="{AF00680E-7954-9DAF-9DE3-FD8A74E15C39}"/>
              </a:ext>
            </a:extLst>
          </p:cNvPr>
          <p:cNvSpPr>
            <a:spLocks noGrp="1"/>
          </p:cNvSpPr>
          <p:nvPr>
            <p:ph idx="1"/>
          </p:nvPr>
        </p:nvSpPr>
        <p:spPr>
          <a:xfrm>
            <a:off x="407988" y="1234060"/>
            <a:ext cx="4827313" cy="4859235"/>
          </a:xfrm>
        </p:spPr>
        <p:txBody>
          <a:bodyPr/>
          <a:lstStyle/>
          <a:p>
            <a:pPr>
              <a:lnSpc>
                <a:spcPct val="100000"/>
              </a:lnSpc>
              <a:spcBef>
                <a:spcPts val="0"/>
              </a:spcBef>
              <a:spcAft>
                <a:spcPts val="600"/>
              </a:spcAft>
            </a:pPr>
            <a:r>
              <a:rPr lang="en-GB" sz="2000" dirty="0"/>
              <a:t>A central PBC document is being prepared by the convenors that will feature and summarise the PBC input to the next ESPPU. Please contribute (tight schedule, ideally by end of October!).</a:t>
            </a:r>
          </a:p>
          <a:p>
            <a:pPr>
              <a:lnSpc>
                <a:spcPct val="100000"/>
              </a:lnSpc>
              <a:spcBef>
                <a:spcPts val="0"/>
              </a:spcBef>
              <a:spcAft>
                <a:spcPts val="600"/>
              </a:spcAft>
            </a:pPr>
            <a:r>
              <a:rPr lang="en-GB" sz="2000" dirty="0"/>
              <a:t>Work is ongoing for an updated CBWG report (3</a:t>
            </a:r>
            <a:r>
              <a:rPr lang="en-GB" sz="2000" baseline="30000" dirty="0"/>
              <a:t>rd</a:t>
            </a:r>
            <a:r>
              <a:rPr lang="en-GB" sz="2000" dirty="0"/>
              <a:t> edition) that is planned to be finished by the end of the year. This will not serve as an ESPPU input, but rather be supplemental to the experiments input documents. Please cite if possible.</a:t>
            </a:r>
          </a:p>
          <a:p>
            <a:pPr>
              <a:lnSpc>
                <a:spcPct val="100000"/>
              </a:lnSpc>
              <a:spcBef>
                <a:spcPts val="0"/>
              </a:spcBef>
              <a:spcAft>
                <a:spcPts val="600"/>
              </a:spcAft>
            </a:pPr>
            <a:r>
              <a:rPr lang="en-GB" sz="2000" dirty="0"/>
              <a:t>We are available to help for your ESPPU documents, please let us know.</a:t>
            </a:r>
          </a:p>
          <a:p>
            <a:pPr>
              <a:lnSpc>
                <a:spcPct val="100000"/>
              </a:lnSpc>
              <a:spcBef>
                <a:spcPts val="0"/>
              </a:spcBef>
              <a:spcAft>
                <a:spcPts val="600"/>
              </a:spcAft>
            </a:pPr>
            <a:endParaRPr lang="en-GB" sz="2000" dirty="0"/>
          </a:p>
        </p:txBody>
      </p:sp>
      <p:pic>
        <p:nvPicPr>
          <p:cNvPr id="8" name="Picture 7" descr="A blue and white logo&#10;&#10;Description automatically generated">
            <a:extLst>
              <a:ext uri="{FF2B5EF4-FFF2-40B4-BE49-F238E27FC236}">
                <a16:creationId xmlns:a16="http://schemas.microsoft.com/office/drawing/2014/main" id="{4C71287C-7D6C-3353-1EC2-55C442545A0C}"/>
              </a:ext>
            </a:extLst>
          </p:cNvPr>
          <p:cNvPicPr>
            <a:picLocks noChangeAspect="1"/>
          </p:cNvPicPr>
          <p:nvPr/>
        </p:nvPicPr>
        <p:blipFill>
          <a:blip r:embed="rId4"/>
          <a:stretch>
            <a:fillRect/>
          </a:stretch>
        </p:blipFill>
        <p:spPr>
          <a:xfrm>
            <a:off x="9927562" y="0"/>
            <a:ext cx="2264438" cy="1065742"/>
          </a:xfrm>
          <a:prstGeom prst="rect">
            <a:avLst/>
          </a:prstGeom>
        </p:spPr>
      </p:pic>
      <p:pic>
        <p:nvPicPr>
          <p:cNvPr id="16" name="Picture 15" descr="A white paper with blue text&#10;&#10;Description automatically generated">
            <a:extLst>
              <a:ext uri="{FF2B5EF4-FFF2-40B4-BE49-F238E27FC236}">
                <a16:creationId xmlns:a16="http://schemas.microsoft.com/office/drawing/2014/main" id="{50A258F6-8A59-D602-9D94-3DA5CF060308}"/>
              </a:ext>
            </a:extLst>
          </p:cNvPr>
          <p:cNvPicPr>
            <a:picLocks noChangeAspect="1"/>
          </p:cNvPicPr>
          <p:nvPr/>
        </p:nvPicPr>
        <p:blipFill>
          <a:blip r:embed="rId5"/>
          <a:stretch>
            <a:fillRect/>
          </a:stretch>
        </p:blipFill>
        <p:spPr>
          <a:xfrm>
            <a:off x="9122591" y="5176843"/>
            <a:ext cx="3069409" cy="918142"/>
          </a:xfrm>
          <a:prstGeom prst="rect">
            <a:avLst/>
          </a:prstGeom>
        </p:spPr>
      </p:pic>
    </p:spTree>
    <p:extLst>
      <p:ext uri="{BB962C8B-B14F-4D97-AF65-F5344CB8AC3E}">
        <p14:creationId xmlns:p14="http://schemas.microsoft.com/office/powerpoint/2010/main" val="1915742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0444F46-929D-6E88-2618-12BDDBC0F834}"/>
              </a:ext>
            </a:extLst>
          </p:cNvPr>
          <p:cNvSpPr>
            <a:spLocks noGrp="1"/>
          </p:cNvSpPr>
          <p:nvPr>
            <p:ph type="title"/>
          </p:nvPr>
        </p:nvSpPr>
        <p:spPr/>
        <p:txBody>
          <a:bodyPr/>
          <a:lstStyle/>
          <a:p>
            <a:r>
              <a:rPr lang="en-GB" dirty="0"/>
              <a:t>LS3 – Ongoing decision process</a:t>
            </a:r>
          </a:p>
        </p:txBody>
      </p:sp>
      <p:sp>
        <p:nvSpPr>
          <p:cNvPr id="4" name="Date Placeholder 3">
            <a:extLst>
              <a:ext uri="{FF2B5EF4-FFF2-40B4-BE49-F238E27FC236}">
                <a16:creationId xmlns:a16="http://schemas.microsoft.com/office/drawing/2014/main" id="{199CC7A8-36A9-4AE7-2CD4-2589607039F9}"/>
              </a:ext>
            </a:extLst>
          </p:cNvPr>
          <p:cNvSpPr>
            <a:spLocks noGrp="1"/>
          </p:cNvSpPr>
          <p:nvPr>
            <p:ph type="dt" sz="half" idx="10"/>
          </p:nvPr>
        </p:nvSpPr>
        <p:spPr/>
        <p:txBody>
          <a:bodyPr/>
          <a:lstStyle/>
          <a:p>
            <a:r>
              <a:rPr lang="de-DE"/>
              <a:t>10.10.2024</a:t>
            </a:r>
            <a:endParaRPr lang="en-US" dirty="0"/>
          </a:p>
        </p:txBody>
      </p:sp>
      <p:sp>
        <p:nvSpPr>
          <p:cNvPr id="5" name="Footer Placeholder 4">
            <a:extLst>
              <a:ext uri="{FF2B5EF4-FFF2-40B4-BE49-F238E27FC236}">
                <a16:creationId xmlns:a16="http://schemas.microsoft.com/office/drawing/2014/main" id="{D13DDC95-E6BF-102C-D9F4-CEF8F68DEF5C}"/>
              </a:ext>
            </a:extLst>
          </p:cNvPr>
          <p:cNvSpPr>
            <a:spLocks noGrp="1"/>
          </p:cNvSpPr>
          <p:nvPr>
            <p:ph type="ftr" sz="quarter" idx="11"/>
          </p:nvPr>
        </p:nvSpPr>
        <p:spPr/>
        <p:txBody>
          <a:bodyPr/>
          <a:lstStyle/>
          <a:p>
            <a:r>
              <a:rPr lang="en-US"/>
              <a:t>CBWG | M. Brugger, J. Bernhard</a:t>
            </a:r>
            <a:endParaRPr lang="en-US" dirty="0"/>
          </a:p>
        </p:txBody>
      </p:sp>
      <p:sp>
        <p:nvSpPr>
          <p:cNvPr id="6" name="Slide Number Placeholder 5">
            <a:extLst>
              <a:ext uri="{FF2B5EF4-FFF2-40B4-BE49-F238E27FC236}">
                <a16:creationId xmlns:a16="http://schemas.microsoft.com/office/drawing/2014/main" id="{1725F67D-4577-46D0-42D6-C494D9384F9D}"/>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7" name="Picture 6" descr="A screenshot of a schedule&#10;&#10;Description automatically generated">
            <a:extLst>
              <a:ext uri="{FF2B5EF4-FFF2-40B4-BE49-F238E27FC236}">
                <a16:creationId xmlns:a16="http://schemas.microsoft.com/office/drawing/2014/main" id="{2E09A89C-EB11-1911-5541-1232E76FCB0D}"/>
              </a:ext>
            </a:extLst>
          </p:cNvPr>
          <p:cNvPicPr>
            <a:picLocks noChangeAspect="1"/>
          </p:cNvPicPr>
          <p:nvPr/>
        </p:nvPicPr>
        <p:blipFill>
          <a:blip r:embed="rId2"/>
          <a:stretch>
            <a:fillRect/>
          </a:stretch>
        </p:blipFill>
        <p:spPr>
          <a:xfrm>
            <a:off x="1597141" y="906464"/>
            <a:ext cx="9577299" cy="5315890"/>
          </a:xfrm>
          <a:prstGeom prst="rect">
            <a:avLst/>
          </a:prstGeom>
        </p:spPr>
      </p:pic>
    </p:spTree>
    <p:extLst>
      <p:ext uri="{BB962C8B-B14F-4D97-AF65-F5344CB8AC3E}">
        <p14:creationId xmlns:p14="http://schemas.microsoft.com/office/powerpoint/2010/main" val="3723930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0444F46-929D-6E88-2618-12BDDBC0F834}"/>
              </a:ext>
            </a:extLst>
          </p:cNvPr>
          <p:cNvSpPr>
            <a:spLocks noGrp="1"/>
          </p:cNvSpPr>
          <p:nvPr>
            <p:ph type="title"/>
          </p:nvPr>
        </p:nvSpPr>
        <p:spPr/>
        <p:txBody>
          <a:bodyPr/>
          <a:lstStyle/>
          <a:p>
            <a:r>
              <a:rPr lang="en-GB" dirty="0"/>
              <a:t>LS3 – Ongoing decision process</a:t>
            </a:r>
          </a:p>
        </p:txBody>
      </p:sp>
      <p:sp>
        <p:nvSpPr>
          <p:cNvPr id="4" name="Date Placeholder 3">
            <a:extLst>
              <a:ext uri="{FF2B5EF4-FFF2-40B4-BE49-F238E27FC236}">
                <a16:creationId xmlns:a16="http://schemas.microsoft.com/office/drawing/2014/main" id="{199CC7A8-36A9-4AE7-2CD4-2589607039F9}"/>
              </a:ext>
            </a:extLst>
          </p:cNvPr>
          <p:cNvSpPr>
            <a:spLocks noGrp="1"/>
          </p:cNvSpPr>
          <p:nvPr>
            <p:ph type="dt" sz="half" idx="10"/>
          </p:nvPr>
        </p:nvSpPr>
        <p:spPr/>
        <p:txBody>
          <a:bodyPr/>
          <a:lstStyle/>
          <a:p>
            <a:r>
              <a:rPr lang="de-DE"/>
              <a:t>10.10.2024</a:t>
            </a:r>
            <a:endParaRPr lang="en-US" dirty="0"/>
          </a:p>
        </p:txBody>
      </p:sp>
      <p:sp>
        <p:nvSpPr>
          <p:cNvPr id="5" name="Footer Placeholder 4">
            <a:extLst>
              <a:ext uri="{FF2B5EF4-FFF2-40B4-BE49-F238E27FC236}">
                <a16:creationId xmlns:a16="http://schemas.microsoft.com/office/drawing/2014/main" id="{D13DDC95-E6BF-102C-D9F4-CEF8F68DEF5C}"/>
              </a:ext>
            </a:extLst>
          </p:cNvPr>
          <p:cNvSpPr>
            <a:spLocks noGrp="1"/>
          </p:cNvSpPr>
          <p:nvPr>
            <p:ph type="ftr" sz="quarter" idx="11"/>
          </p:nvPr>
        </p:nvSpPr>
        <p:spPr/>
        <p:txBody>
          <a:bodyPr/>
          <a:lstStyle/>
          <a:p>
            <a:r>
              <a:rPr lang="en-US"/>
              <a:t>CBWG | M. Brugger, J. Bernhard</a:t>
            </a:r>
            <a:endParaRPr lang="en-US" dirty="0"/>
          </a:p>
        </p:txBody>
      </p:sp>
      <p:sp>
        <p:nvSpPr>
          <p:cNvPr id="6" name="Slide Number Placeholder 5">
            <a:extLst>
              <a:ext uri="{FF2B5EF4-FFF2-40B4-BE49-F238E27FC236}">
                <a16:creationId xmlns:a16="http://schemas.microsoft.com/office/drawing/2014/main" id="{1725F67D-4577-46D0-42D6-C494D9384F9D}"/>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10" name="Picture 9" descr="A screenshot of a computer screen&#10;&#10;Description automatically generated">
            <a:extLst>
              <a:ext uri="{FF2B5EF4-FFF2-40B4-BE49-F238E27FC236}">
                <a16:creationId xmlns:a16="http://schemas.microsoft.com/office/drawing/2014/main" id="{529AB061-B886-8B9D-B85C-FE28A6A28039}"/>
              </a:ext>
            </a:extLst>
          </p:cNvPr>
          <p:cNvPicPr>
            <a:picLocks noChangeAspect="1"/>
          </p:cNvPicPr>
          <p:nvPr/>
        </p:nvPicPr>
        <p:blipFill>
          <a:blip r:embed="rId2"/>
          <a:stretch>
            <a:fillRect/>
          </a:stretch>
        </p:blipFill>
        <p:spPr>
          <a:xfrm>
            <a:off x="1572956" y="859522"/>
            <a:ext cx="9258527" cy="5138955"/>
          </a:xfrm>
          <a:prstGeom prst="rect">
            <a:avLst/>
          </a:prstGeom>
        </p:spPr>
      </p:pic>
      <p:cxnSp>
        <p:nvCxnSpPr>
          <p:cNvPr id="14" name="Straight Arrow Connector 13">
            <a:extLst>
              <a:ext uri="{FF2B5EF4-FFF2-40B4-BE49-F238E27FC236}">
                <a16:creationId xmlns:a16="http://schemas.microsoft.com/office/drawing/2014/main" id="{C848BB5B-BF9F-4043-F71F-10899F489165}"/>
              </a:ext>
            </a:extLst>
          </p:cNvPr>
          <p:cNvCxnSpPr>
            <a:cxnSpLocks/>
          </p:cNvCxnSpPr>
          <p:nvPr/>
        </p:nvCxnSpPr>
        <p:spPr>
          <a:xfrm flipV="1">
            <a:off x="5685768" y="1666981"/>
            <a:ext cx="1071154" cy="52348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DFF55B0-A0C3-D96A-4317-178731454E58}"/>
              </a:ext>
            </a:extLst>
          </p:cNvPr>
          <p:cNvSpPr txBox="1"/>
          <p:nvPr/>
        </p:nvSpPr>
        <p:spPr>
          <a:xfrm>
            <a:off x="6756922" y="1389982"/>
            <a:ext cx="3178508" cy="553998"/>
          </a:xfrm>
          <a:prstGeom prst="rect">
            <a:avLst/>
          </a:prstGeom>
          <a:noFill/>
        </p:spPr>
        <p:txBody>
          <a:bodyPr wrap="square" lIns="0" tIns="0" rIns="0" bIns="0" rtlCol="0">
            <a:spAutoFit/>
          </a:bodyPr>
          <a:lstStyle/>
          <a:p>
            <a:pPr algn="l"/>
            <a:r>
              <a:rPr lang="en-GB" dirty="0">
                <a:solidFill>
                  <a:srgbClr val="FF0000"/>
                </a:solidFill>
              </a:rPr>
              <a:t>Ion run for NA to be discussed at next SPSC</a:t>
            </a:r>
          </a:p>
        </p:txBody>
      </p:sp>
      <p:cxnSp>
        <p:nvCxnSpPr>
          <p:cNvPr id="19" name="Straight Arrow Connector 18">
            <a:extLst>
              <a:ext uri="{FF2B5EF4-FFF2-40B4-BE49-F238E27FC236}">
                <a16:creationId xmlns:a16="http://schemas.microsoft.com/office/drawing/2014/main" id="{55536261-AA5D-305A-0E42-86BF7F2EA2E1}"/>
              </a:ext>
            </a:extLst>
          </p:cNvPr>
          <p:cNvCxnSpPr>
            <a:cxnSpLocks/>
          </p:cNvCxnSpPr>
          <p:nvPr/>
        </p:nvCxnSpPr>
        <p:spPr>
          <a:xfrm>
            <a:off x="5506948" y="2813009"/>
            <a:ext cx="1522893" cy="29191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CB35D88-CA89-BFD7-41BB-CCD8F0E41263}"/>
              </a:ext>
            </a:extLst>
          </p:cNvPr>
          <p:cNvSpPr txBox="1"/>
          <p:nvPr/>
        </p:nvSpPr>
        <p:spPr>
          <a:xfrm>
            <a:off x="7190793" y="2962316"/>
            <a:ext cx="2744637" cy="276999"/>
          </a:xfrm>
          <a:prstGeom prst="rect">
            <a:avLst/>
          </a:prstGeom>
          <a:noFill/>
        </p:spPr>
        <p:txBody>
          <a:bodyPr wrap="square" lIns="0" tIns="0" rIns="0" bIns="0" rtlCol="0">
            <a:spAutoFit/>
          </a:bodyPr>
          <a:lstStyle/>
          <a:p>
            <a:pPr algn="l"/>
            <a:r>
              <a:rPr lang="en-GB" dirty="0">
                <a:solidFill>
                  <a:srgbClr val="FF0000"/>
                </a:solidFill>
              </a:rPr>
              <a:t>That’s LHC, not injectors</a:t>
            </a:r>
          </a:p>
        </p:txBody>
      </p:sp>
    </p:spTree>
    <p:extLst>
      <p:ext uri="{BB962C8B-B14F-4D97-AF65-F5344CB8AC3E}">
        <p14:creationId xmlns:p14="http://schemas.microsoft.com/office/powerpoint/2010/main" val="1738152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graph&#10;&#10;Description automatically generated">
            <a:extLst>
              <a:ext uri="{FF2B5EF4-FFF2-40B4-BE49-F238E27FC236}">
                <a16:creationId xmlns:a16="http://schemas.microsoft.com/office/drawing/2014/main" id="{46A12321-5765-61F2-8000-017B71CFE113}"/>
              </a:ext>
            </a:extLst>
          </p:cNvPr>
          <p:cNvPicPr>
            <a:picLocks noChangeAspect="1"/>
          </p:cNvPicPr>
          <p:nvPr/>
        </p:nvPicPr>
        <p:blipFill>
          <a:blip r:embed="rId2"/>
          <a:stretch>
            <a:fillRect/>
          </a:stretch>
        </p:blipFill>
        <p:spPr>
          <a:xfrm>
            <a:off x="1369274" y="1009557"/>
            <a:ext cx="9416990" cy="5226910"/>
          </a:xfrm>
          <a:prstGeom prst="rect">
            <a:avLst/>
          </a:prstGeom>
        </p:spPr>
      </p:pic>
      <p:sp>
        <p:nvSpPr>
          <p:cNvPr id="3" name="Title 2">
            <a:extLst>
              <a:ext uri="{FF2B5EF4-FFF2-40B4-BE49-F238E27FC236}">
                <a16:creationId xmlns:a16="http://schemas.microsoft.com/office/drawing/2014/main" id="{80444F46-929D-6E88-2618-12BDDBC0F834}"/>
              </a:ext>
            </a:extLst>
          </p:cNvPr>
          <p:cNvSpPr>
            <a:spLocks noGrp="1"/>
          </p:cNvSpPr>
          <p:nvPr>
            <p:ph type="title"/>
          </p:nvPr>
        </p:nvSpPr>
        <p:spPr/>
        <p:txBody>
          <a:bodyPr/>
          <a:lstStyle/>
          <a:p>
            <a:r>
              <a:rPr lang="en-GB" dirty="0"/>
              <a:t>LS3 – Ongoing decision process</a:t>
            </a:r>
          </a:p>
        </p:txBody>
      </p:sp>
      <p:sp>
        <p:nvSpPr>
          <p:cNvPr id="4" name="Date Placeholder 3">
            <a:extLst>
              <a:ext uri="{FF2B5EF4-FFF2-40B4-BE49-F238E27FC236}">
                <a16:creationId xmlns:a16="http://schemas.microsoft.com/office/drawing/2014/main" id="{199CC7A8-36A9-4AE7-2CD4-2589607039F9}"/>
              </a:ext>
            </a:extLst>
          </p:cNvPr>
          <p:cNvSpPr>
            <a:spLocks noGrp="1"/>
          </p:cNvSpPr>
          <p:nvPr>
            <p:ph type="dt" sz="half" idx="10"/>
          </p:nvPr>
        </p:nvSpPr>
        <p:spPr/>
        <p:txBody>
          <a:bodyPr/>
          <a:lstStyle/>
          <a:p>
            <a:r>
              <a:rPr lang="de-DE"/>
              <a:t>10.10.2024</a:t>
            </a:r>
            <a:endParaRPr lang="en-US" dirty="0"/>
          </a:p>
        </p:txBody>
      </p:sp>
      <p:sp>
        <p:nvSpPr>
          <p:cNvPr id="5" name="Footer Placeholder 4">
            <a:extLst>
              <a:ext uri="{FF2B5EF4-FFF2-40B4-BE49-F238E27FC236}">
                <a16:creationId xmlns:a16="http://schemas.microsoft.com/office/drawing/2014/main" id="{D13DDC95-E6BF-102C-D9F4-CEF8F68DEF5C}"/>
              </a:ext>
            </a:extLst>
          </p:cNvPr>
          <p:cNvSpPr>
            <a:spLocks noGrp="1"/>
          </p:cNvSpPr>
          <p:nvPr>
            <p:ph type="ftr" sz="quarter" idx="11"/>
          </p:nvPr>
        </p:nvSpPr>
        <p:spPr/>
        <p:txBody>
          <a:bodyPr/>
          <a:lstStyle/>
          <a:p>
            <a:r>
              <a:rPr lang="en-US"/>
              <a:t>CBWG | M. Brugger, J. Bernhard</a:t>
            </a:r>
            <a:endParaRPr lang="en-US" dirty="0"/>
          </a:p>
        </p:txBody>
      </p:sp>
      <p:sp>
        <p:nvSpPr>
          <p:cNvPr id="6" name="Slide Number Placeholder 5">
            <a:extLst>
              <a:ext uri="{FF2B5EF4-FFF2-40B4-BE49-F238E27FC236}">
                <a16:creationId xmlns:a16="http://schemas.microsoft.com/office/drawing/2014/main" id="{1725F67D-4577-46D0-42D6-C494D9384F9D}"/>
              </a:ext>
            </a:extLst>
          </p:cNvPr>
          <p:cNvSpPr>
            <a:spLocks noGrp="1"/>
          </p:cNvSpPr>
          <p:nvPr>
            <p:ph type="sldNum" sz="quarter" idx="12"/>
          </p:nvPr>
        </p:nvSpPr>
        <p:spPr/>
        <p:txBody>
          <a:bodyPr/>
          <a:lstStyle/>
          <a:p>
            <a:fld id="{36B5EA5A-BC32-A742-B11B-8E7414D5B535}" type="slidenum">
              <a:rPr lang="en-US" smtClean="0"/>
              <a:pPr/>
              <a:t>5</a:t>
            </a:fld>
            <a:endParaRPr lang="en-US" dirty="0"/>
          </a:p>
        </p:txBody>
      </p:sp>
      <p:cxnSp>
        <p:nvCxnSpPr>
          <p:cNvPr id="12" name="Straight Arrow Connector 11">
            <a:extLst>
              <a:ext uri="{FF2B5EF4-FFF2-40B4-BE49-F238E27FC236}">
                <a16:creationId xmlns:a16="http://schemas.microsoft.com/office/drawing/2014/main" id="{A6BE6ACE-D9BC-E172-80E8-05DE0A61DBA9}"/>
              </a:ext>
            </a:extLst>
          </p:cNvPr>
          <p:cNvCxnSpPr>
            <a:cxnSpLocks/>
          </p:cNvCxnSpPr>
          <p:nvPr/>
        </p:nvCxnSpPr>
        <p:spPr>
          <a:xfrm>
            <a:off x="7711360" y="3082896"/>
            <a:ext cx="1771687"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ECE9DDA-6849-8CFF-5B37-7F6D2C2A74EB}"/>
              </a:ext>
            </a:extLst>
          </p:cNvPr>
          <p:cNvSpPr txBox="1"/>
          <p:nvPr/>
        </p:nvSpPr>
        <p:spPr>
          <a:xfrm>
            <a:off x="9678622" y="2805897"/>
            <a:ext cx="2169269" cy="553998"/>
          </a:xfrm>
          <a:prstGeom prst="rect">
            <a:avLst/>
          </a:prstGeom>
          <a:noFill/>
        </p:spPr>
        <p:txBody>
          <a:bodyPr wrap="square" lIns="0" tIns="0" rIns="0" bIns="0" rtlCol="0">
            <a:spAutoFit/>
          </a:bodyPr>
          <a:lstStyle/>
          <a:p>
            <a:pPr algn="l"/>
            <a:r>
              <a:rPr lang="en-GB" dirty="0">
                <a:solidFill>
                  <a:srgbClr val="FF0000"/>
                </a:solidFill>
              </a:rPr>
              <a:t>East Area likely to run again in 2028</a:t>
            </a:r>
          </a:p>
        </p:txBody>
      </p:sp>
    </p:spTree>
    <p:extLst>
      <p:ext uri="{BB962C8B-B14F-4D97-AF65-F5344CB8AC3E}">
        <p14:creationId xmlns:p14="http://schemas.microsoft.com/office/powerpoint/2010/main" val="3682303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B3F5048-E870-88D2-3D96-6EF144C675A3}"/>
              </a:ext>
            </a:extLst>
          </p:cNvPr>
          <p:cNvSpPr txBox="1"/>
          <p:nvPr/>
        </p:nvSpPr>
        <p:spPr>
          <a:xfrm>
            <a:off x="2171564" y="4077072"/>
            <a:ext cx="7848872" cy="492443"/>
          </a:xfrm>
          <a:prstGeom prst="rect">
            <a:avLst/>
          </a:prstGeom>
          <a:noFill/>
        </p:spPr>
        <p:txBody>
          <a:bodyPr wrap="square" lIns="0" tIns="0" rIns="0" bIns="0" rtlCol="0">
            <a:spAutoFit/>
          </a:bodyPr>
          <a:lstStyle/>
          <a:p>
            <a:pPr algn="ctr"/>
            <a:r>
              <a:rPr lang="en-GB" sz="3200" dirty="0"/>
              <a:t>Thank you very much for your attention!</a:t>
            </a:r>
          </a:p>
        </p:txBody>
      </p:sp>
    </p:spTree>
    <p:extLst>
      <p:ext uri="{BB962C8B-B14F-4D97-AF65-F5344CB8AC3E}">
        <p14:creationId xmlns:p14="http://schemas.microsoft.com/office/powerpoint/2010/main" val="776685389"/>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9B8EB7A2-D107-4644-9BE2-B6C63AF6A1DA}" vid="{C8890B19-18F6-9144-82C2-3740631ADB3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70331</TotalTime>
  <Words>208</Words>
  <Application>Microsoft Macintosh PowerPoint</Application>
  <PresentationFormat>Widescreen</PresentationFormat>
  <Paragraphs>27</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News | ESPPU | LS3</vt:lpstr>
      <vt:lpstr>ESPPU</vt:lpstr>
      <vt:lpstr>LS3 – Ongoing decision process</vt:lpstr>
      <vt:lpstr>LS3 – Ongoing decision process</vt:lpstr>
      <vt:lpstr>LS3 – Ongoing decision process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P42 Beam Commissioning</dc:title>
  <dc:creator>Johannes Bernhard</dc:creator>
  <cp:lastModifiedBy>Johannes Bernhard</cp:lastModifiedBy>
  <cp:revision>887</cp:revision>
  <cp:lastPrinted>2020-01-30T13:49:18Z</cp:lastPrinted>
  <dcterms:created xsi:type="dcterms:W3CDTF">2024-04-09T09:33:28Z</dcterms:created>
  <dcterms:modified xsi:type="dcterms:W3CDTF">2024-10-11T19:08:48Z</dcterms:modified>
</cp:coreProperties>
</file>