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15"/>
  </p:notesMasterIdLst>
  <p:handoutMasterIdLst>
    <p:handoutMasterId r:id="rId16"/>
  </p:handoutMasterIdLst>
  <p:sldIdLst>
    <p:sldId id="1326" r:id="rId2"/>
    <p:sldId id="1307" r:id="rId3"/>
    <p:sldId id="1329" r:id="rId4"/>
    <p:sldId id="1330" r:id="rId5"/>
    <p:sldId id="1331" r:id="rId6"/>
    <p:sldId id="1304" r:id="rId7"/>
    <p:sldId id="1305" r:id="rId8"/>
    <p:sldId id="1306" r:id="rId9"/>
    <p:sldId id="1308" r:id="rId10"/>
    <p:sldId id="1309" r:id="rId11"/>
    <p:sldId id="1314" r:id="rId12"/>
    <p:sldId id="1318" r:id="rId13"/>
    <p:sldId id="1315" r:id="rId14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51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056" y="6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10/10/2024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10.10.24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10.10.24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193837" y="1134213"/>
            <a:ext cx="118043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M2 status for PBCacc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65094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 algn="l">
              <a:defRPr/>
            </a:pPr>
            <a:r>
              <a:rPr lang="en-US"/>
              <a:t>10.10.24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65094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6509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r>
              <a:rPr lang="en-GB"/>
              <a:t>M2 status for PBCacc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49854"/>
            <a:ext cx="39941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30" r:id="rId2"/>
    <p:sldLayoutId id="2147483747" r:id="rId3"/>
    <p:sldLayoutId id="2147483749" r:id="rId4"/>
    <p:sldLayoutId id="2147483750" r:id="rId5"/>
    <p:sldLayoutId id="2147483696" r:id="rId6"/>
    <p:sldLayoutId id="2147483703" r:id="rId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868386" TargetMode="External"/><Relationship Id="rId3" Type="http://schemas.openxmlformats.org/officeDocument/2006/relationships/hyperlink" Target="https://edms.cern.ch/document/3129053" TargetMode="External"/><Relationship Id="rId7" Type="http://schemas.openxmlformats.org/officeDocument/2006/relationships/hyperlink" Target="https://edms.cern.ch/document/3012379" TargetMode="External"/><Relationship Id="rId2" Type="http://schemas.openxmlformats.org/officeDocument/2006/relationships/hyperlink" Target="https://edms.cern.ch/document/2719043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742301" TargetMode="External"/><Relationship Id="rId5" Type="http://schemas.openxmlformats.org/officeDocument/2006/relationships/hyperlink" Target="https://edms.cern.ch/document/2798464" TargetMode="External"/><Relationship Id="rId4" Type="http://schemas.openxmlformats.org/officeDocument/2006/relationships/hyperlink" Target="https://edms.cern.ch/document/316918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706972/A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anoramas/viewer?id=52664295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layout.cern.ch/elements?id=56500859&amp;parentId=55333593&amp;circuitId=0&amp;version=TODAY&amp;navigator=MACHINE&amp;tab=BASIC_ELEMEN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s://edms.cern.ch/panoramas/viewer?id=52664348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ayout.cern.ch/elements?id=57014997&amp;parentId=55333593&amp;circuitId=0&amp;version=TODAY&amp;navigator=MACHINE&amp;tab=BASIC_ELEMENT" TargetMode="External"/><Relationship Id="rId5" Type="http://schemas.openxmlformats.org/officeDocument/2006/relationships/hyperlink" Target="https://edms.cern.ch/document/3139745" TargetMode="Externa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ayout.cern.ch/elements?id=56617876&amp;parentId=55333593&amp;circuitId=0&amp;version=TODAY&amp;navigator=MACHINE&amp;tab=BASIC_ELEMENT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hyperlink" Target="https://edms.cern.ch/panoramas/viewer?id=52664350&amp;lat=-6.60&amp;lon=87.00&amp;fov=90.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A42D9-16FA-C228-21BC-35CEC19F7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Requirements AMBER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B7866A-18BA-3AB9-06E4-8C53CCA7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1034A-5F92-447D-3E9F-68767614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5D06B-C390-A3B3-52F7-5FB2FFDC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C6D24967-FDC0-6757-001C-733005D45E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60190"/>
              </p:ext>
            </p:extLst>
          </p:nvPr>
        </p:nvGraphicFramePr>
        <p:xfrm>
          <a:off x="407988" y="1341631"/>
          <a:ext cx="11255692" cy="4715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324">
                  <a:extLst>
                    <a:ext uri="{9D8B030D-6E8A-4147-A177-3AD203B41FA5}">
                      <a16:colId xmlns:a16="http://schemas.microsoft.com/office/drawing/2014/main" val="3350885989"/>
                    </a:ext>
                  </a:extLst>
                </a:gridCol>
                <a:gridCol w="1562069">
                  <a:extLst>
                    <a:ext uri="{9D8B030D-6E8A-4147-A177-3AD203B41FA5}">
                      <a16:colId xmlns:a16="http://schemas.microsoft.com/office/drawing/2014/main" val="373483589"/>
                    </a:ext>
                  </a:extLst>
                </a:gridCol>
                <a:gridCol w="1193210">
                  <a:extLst>
                    <a:ext uri="{9D8B030D-6E8A-4147-A177-3AD203B41FA5}">
                      <a16:colId xmlns:a16="http://schemas.microsoft.com/office/drawing/2014/main" val="1607701789"/>
                    </a:ext>
                  </a:extLst>
                </a:gridCol>
                <a:gridCol w="2605649">
                  <a:extLst>
                    <a:ext uri="{9D8B030D-6E8A-4147-A177-3AD203B41FA5}">
                      <a16:colId xmlns:a16="http://schemas.microsoft.com/office/drawing/2014/main" val="2539164960"/>
                    </a:ext>
                  </a:extLst>
                </a:gridCol>
                <a:gridCol w="985520">
                  <a:extLst>
                    <a:ext uri="{9D8B030D-6E8A-4147-A177-3AD203B41FA5}">
                      <a16:colId xmlns:a16="http://schemas.microsoft.com/office/drawing/2014/main" val="3339152864"/>
                    </a:ext>
                  </a:extLst>
                </a:gridCol>
                <a:gridCol w="922685">
                  <a:extLst>
                    <a:ext uri="{9D8B030D-6E8A-4147-A177-3AD203B41FA5}">
                      <a16:colId xmlns:a16="http://schemas.microsoft.com/office/drawing/2014/main" val="4226315762"/>
                    </a:ext>
                  </a:extLst>
                </a:gridCol>
                <a:gridCol w="1490145">
                  <a:extLst>
                    <a:ext uri="{9D8B030D-6E8A-4147-A177-3AD203B41FA5}">
                      <a16:colId xmlns:a16="http://schemas.microsoft.com/office/drawing/2014/main" val="1101279996"/>
                    </a:ext>
                  </a:extLst>
                </a:gridCol>
                <a:gridCol w="1519090">
                  <a:extLst>
                    <a:ext uri="{9D8B030D-6E8A-4147-A177-3AD203B41FA5}">
                      <a16:colId xmlns:a16="http://schemas.microsoft.com/office/drawing/2014/main" val="2767551865"/>
                    </a:ext>
                  </a:extLst>
                </a:gridCol>
              </a:tblGrid>
              <a:tr h="346570">
                <a:tc>
                  <a:txBody>
                    <a:bodyPr/>
                    <a:lstStyle/>
                    <a:p>
                      <a:r>
                        <a:rPr lang="en-GB" sz="1000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err="1"/>
                        <a:t>Workpackage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User </a:t>
                      </a:r>
                      <a:r>
                        <a:rPr lang="en-GB" sz="1000" dirty="0" err="1"/>
                        <a:t>requirment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Sub-work-packages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Planned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Physics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Integration study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ECR(s)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10856"/>
                  </a:ext>
                </a:extLst>
              </a:tr>
              <a:tr h="346570">
                <a:tc>
                  <a:txBody>
                    <a:bodyPr/>
                    <a:lstStyle/>
                    <a:p>
                      <a:r>
                        <a:rPr lang="en-GB" sz="1000" b="1" dirty="0"/>
                        <a:t>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M2 under vacuum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EDMS </a:t>
                      </a:r>
                      <a:r>
                        <a:rPr lang="en-GB" sz="1000" dirty="0">
                          <a:hlinkClick r:id="rId2"/>
                        </a:rPr>
                        <a:t>2719043</a:t>
                      </a:r>
                      <a:endParaRPr lang="en-US" sz="1000" dirty="0"/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EDMS </a:t>
                      </a:r>
                      <a:r>
                        <a:rPr lang="en-GB" sz="1000" dirty="0">
                          <a:hlinkClick r:id="rId3"/>
                        </a:rPr>
                        <a:t>3129053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b="0" i="1" dirty="0">
                          <a:solidFill>
                            <a:schemeClr val="accent1"/>
                          </a:solidFill>
                        </a:rPr>
                        <a:t>MBNV.X0610706 </a:t>
                      </a:r>
                      <a:r>
                        <a:rPr lang="fr-CH" sz="1000" b="0" i="1" dirty="0" err="1">
                          <a:solidFill>
                            <a:schemeClr val="accent1"/>
                          </a:solidFill>
                        </a:rPr>
                        <a:t>connection</a:t>
                      </a:r>
                      <a:r>
                        <a:rPr lang="fr-CH" sz="1000" b="0" i="1" dirty="0">
                          <a:solidFill>
                            <a:schemeClr val="accent1"/>
                          </a:solidFill>
                        </a:rPr>
                        <a:t> to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YETS 24/25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No need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EDMS </a:t>
                      </a:r>
                      <a:r>
                        <a:rPr lang="en-GB" sz="1000" dirty="0">
                          <a:hlinkClick r:id="rId4"/>
                        </a:rPr>
                        <a:t>3169186</a:t>
                      </a:r>
                      <a:r>
                        <a:rPr lang="en-GB" sz="1000" dirty="0"/>
                        <a:t> in circulation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702838"/>
                  </a:ext>
                </a:extLst>
              </a:tr>
              <a:tr h="479866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1" dirty="0">
                          <a:solidFill>
                            <a:schemeClr val="accent1"/>
                          </a:solidFill>
                        </a:rPr>
                        <a:t>XVC.X0610731 and XVC.X0610737 </a:t>
                      </a:r>
                      <a:r>
                        <a:rPr lang="fr-CH" sz="1000" b="0" i="1" dirty="0" err="1">
                          <a:solidFill>
                            <a:schemeClr val="accent1"/>
                          </a:solidFill>
                        </a:rPr>
                        <a:t>with</a:t>
                      </a:r>
                      <a:r>
                        <a:rPr lang="fr-CH" sz="1000" b="0" i="1" dirty="0">
                          <a:solidFill>
                            <a:schemeClr val="accent1"/>
                          </a:solidFill>
                        </a:rPr>
                        <a:t> 4 Al </a:t>
                      </a:r>
                      <a:r>
                        <a:rPr lang="fr-CH" sz="1000" b="0" i="1" dirty="0" err="1">
                          <a:solidFill>
                            <a:schemeClr val="accent1"/>
                          </a:solidFill>
                        </a:rPr>
                        <a:t>windows</a:t>
                      </a:r>
                      <a:r>
                        <a:rPr lang="fr-CH" sz="1000" b="0" i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000" b="0" i="1" dirty="0" err="1">
                          <a:solidFill>
                            <a:schemeClr val="accent1"/>
                          </a:solidFill>
                        </a:rPr>
                        <a:t>removal</a:t>
                      </a:r>
                      <a:endParaRPr lang="fr-CH" sz="1000" b="0" i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YETS 24/25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No need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EDMS </a:t>
                      </a:r>
                      <a:r>
                        <a:rPr lang="en-GB" sz="1000" dirty="0">
                          <a:hlinkClick r:id="rId4"/>
                        </a:rPr>
                        <a:t>3169186</a:t>
                      </a:r>
                      <a:r>
                        <a:rPr lang="en-GB" sz="1000" dirty="0"/>
                        <a:t> in circulation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777738"/>
                  </a:ext>
                </a:extLst>
              </a:tr>
              <a:tr h="34657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MQNFB.X0610745 and MQNFB.X0610748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accent2"/>
                          </a:solidFill>
                        </a:rPr>
                        <a:t>YETS25/26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No need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ECR to be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623004"/>
                  </a:ext>
                </a:extLst>
              </a:tr>
              <a:tr h="346570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EDMS  </a:t>
                      </a:r>
                      <a:r>
                        <a:rPr lang="en-US" sz="1000" dirty="0">
                          <a:hlinkClick r:id="rId5"/>
                        </a:rPr>
                        <a:t>2798464</a:t>
                      </a:r>
                      <a:endParaRPr lang="en-US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All XCMs under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To be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ECR to be done</a:t>
                      </a:r>
                    </a:p>
                    <a:p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544250"/>
                  </a:ext>
                </a:extLst>
              </a:tr>
              <a:tr h="346570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EDMS </a:t>
                      </a:r>
                      <a:r>
                        <a:rPr lang="en-US" sz="1000" dirty="0">
                          <a:hlinkClick r:id="rId6"/>
                        </a:rPr>
                        <a:t>2742301</a:t>
                      </a:r>
                      <a:endParaRPr lang="en-US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XCBV exchange with normal XCSV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done</a:t>
                      </a:r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To be done</a:t>
                      </a:r>
                    </a:p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ECR to be done</a:t>
                      </a:r>
                    </a:p>
                    <a:p>
                      <a:endParaRPr lang="en-GB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199058"/>
                  </a:ext>
                </a:extLst>
              </a:tr>
              <a:tr h="479866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EDMS </a:t>
                      </a:r>
                      <a:r>
                        <a:rPr lang="en-GB" sz="1000" dirty="0">
                          <a:hlinkClick r:id="rId7"/>
                        </a:rPr>
                        <a:t>3012379</a:t>
                      </a:r>
                      <a:endParaRPr lang="en-US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XABS under vacuum (outside of MCWV)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 if budget 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done</a:t>
                      </a:r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To be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ECR to be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669054"/>
                  </a:ext>
                </a:extLst>
              </a:tr>
              <a:tr h="879754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High Intensity Hadrons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Shielding modifications at interface of EHN2/TT84, the access chicane of PPE211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done</a:t>
                      </a:r>
                    </a:p>
                    <a:p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EDMS </a:t>
                      </a:r>
                      <a:r>
                        <a:rPr lang="en-GB" sz="1000" b="0" dirty="0">
                          <a:hlinkClick r:id="rId8"/>
                        </a:rPr>
                        <a:t>2868386</a:t>
                      </a:r>
                      <a:r>
                        <a:rPr lang="en-GB" sz="1000" b="0" dirty="0"/>
                        <a:t> in circulation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5660"/>
                  </a:ext>
                </a:extLst>
              </a:tr>
              <a:tr h="346570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Shielding around the target in EHn2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EDMS </a:t>
                      </a:r>
                      <a:r>
                        <a:rPr lang="en-GB" sz="1000" b="0" dirty="0">
                          <a:hlinkClick r:id="rId8"/>
                        </a:rPr>
                        <a:t>2868386</a:t>
                      </a:r>
                      <a:r>
                        <a:rPr lang="en-GB" sz="1000" b="0" dirty="0"/>
                        <a:t> in circulation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130684"/>
                  </a:ext>
                </a:extLst>
              </a:tr>
              <a:tr h="479866">
                <a:tc>
                  <a:txBody>
                    <a:bodyPr/>
                    <a:lstStyle/>
                    <a:p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Additional collimator to be installed (DCUM 300 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/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To be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/>
                        <a:t>ECR to be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255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337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79936-B16A-EAF4-273F-464CAEAF7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– 6</a:t>
            </a:r>
            <a:r>
              <a:rPr lang="en-US" baseline="30000" dirty="0"/>
              <a:t>th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B71EDE-82A5-9C5F-1537-24DF411B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F60031-456F-1E06-3B5D-FD333AF5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CF20-A1B2-EB75-0180-D122AB246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BC2F01-1260-6D8D-9BF6-416924711B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83" t="19851" r="18001" b="9778"/>
          <a:stretch/>
        </p:blipFill>
        <p:spPr>
          <a:xfrm>
            <a:off x="182880" y="1229360"/>
            <a:ext cx="7731760" cy="4826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91825A-301B-EC27-07B9-0B5DA498FCBC}"/>
              </a:ext>
            </a:extLst>
          </p:cNvPr>
          <p:cNvSpPr/>
          <p:nvPr/>
        </p:nvSpPr>
        <p:spPr>
          <a:xfrm>
            <a:off x="6706548" y="1623060"/>
            <a:ext cx="1074907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E94494-4D79-C694-E54D-35806771F711}"/>
              </a:ext>
            </a:extLst>
          </p:cNvPr>
          <p:cNvSpPr/>
          <p:nvPr/>
        </p:nvSpPr>
        <p:spPr>
          <a:xfrm>
            <a:off x="2427358" y="3378127"/>
            <a:ext cx="1300638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A0C790-5EB3-881A-EEFE-5F714335A376}"/>
              </a:ext>
            </a:extLst>
          </p:cNvPr>
          <p:cNvSpPr/>
          <p:nvPr/>
        </p:nvSpPr>
        <p:spPr>
          <a:xfrm>
            <a:off x="395242" y="2366010"/>
            <a:ext cx="233931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01B60F-1C74-B0D0-9B51-040A256E453A}"/>
              </a:ext>
            </a:extLst>
          </p:cNvPr>
          <p:cNvSpPr/>
          <p:nvPr/>
        </p:nvSpPr>
        <p:spPr>
          <a:xfrm>
            <a:off x="1908211" y="2366010"/>
            <a:ext cx="233931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6FFA07-B4D5-1E48-F4A9-3147BB77150F}"/>
              </a:ext>
            </a:extLst>
          </p:cNvPr>
          <p:cNvSpPr/>
          <p:nvPr/>
        </p:nvSpPr>
        <p:spPr>
          <a:xfrm>
            <a:off x="4670461" y="3381864"/>
            <a:ext cx="233931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379A6D-343C-7BEF-8743-56AF7705D6AB}"/>
              </a:ext>
            </a:extLst>
          </p:cNvPr>
          <p:cNvSpPr/>
          <p:nvPr/>
        </p:nvSpPr>
        <p:spPr>
          <a:xfrm>
            <a:off x="5203861" y="3368040"/>
            <a:ext cx="233931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F1DBF-809E-5B44-3C21-5DFC0E717A59}"/>
              </a:ext>
            </a:extLst>
          </p:cNvPr>
          <p:cNvSpPr/>
          <p:nvPr/>
        </p:nvSpPr>
        <p:spPr>
          <a:xfrm>
            <a:off x="7270752" y="3374390"/>
            <a:ext cx="233931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24341E-0814-B17C-DC6E-D9C9C0E9934C}"/>
              </a:ext>
            </a:extLst>
          </p:cNvPr>
          <p:cNvSpPr/>
          <p:nvPr/>
        </p:nvSpPr>
        <p:spPr>
          <a:xfrm>
            <a:off x="2143391" y="4422140"/>
            <a:ext cx="193332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746ECF-FFA0-4AE3-5A65-1ABE0DF06976}"/>
              </a:ext>
            </a:extLst>
          </p:cNvPr>
          <p:cNvSpPr/>
          <p:nvPr/>
        </p:nvSpPr>
        <p:spPr>
          <a:xfrm>
            <a:off x="4920064" y="4409440"/>
            <a:ext cx="193332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73B1D4D-C68A-18EF-45E6-5E0940F3775E}"/>
              </a:ext>
            </a:extLst>
          </p:cNvPr>
          <p:cNvSpPr/>
          <p:nvPr/>
        </p:nvSpPr>
        <p:spPr>
          <a:xfrm>
            <a:off x="2323922" y="4422140"/>
            <a:ext cx="2588477" cy="11557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616AE3-7B99-40F7-56D4-E4E28760F916}"/>
              </a:ext>
            </a:extLst>
          </p:cNvPr>
          <p:cNvSpPr/>
          <p:nvPr/>
        </p:nvSpPr>
        <p:spPr>
          <a:xfrm>
            <a:off x="6982089" y="4409440"/>
            <a:ext cx="193332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86FAEC-0570-836E-6681-98A2D7162034}"/>
              </a:ext>
            </a:extLst>
          </p:cNvPr>
          <p:cNvSpPr/>
          <p:nvPr/>
        </p:nvSpPr>
        <p:spPr>
          <a:xfrm>
            <a:off x="1584898" y="5506720"/>
            <a:ext cx="193332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58332C4-E627-9A5D-D6B1-99796E4683FE}"/>
              </a:ext>
            </a:extLst>
          </p:cNvPr>
          <p:cNvSpPr/>
          <p:nvPr/>
        </p:nvSpPr>
        <p:spPr>
          <a:xfrm>
            <a:off x="6488081" y="1623060"/>
            <a:ext cx="233931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1121A8F-5574-E637-9812-CAB947E03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0736" y="93493"/>
            <a:ext cx="2518384" cy="20625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8EF460B-7920-4275-5FEA-0647359CF364}"/>
              </a:ext>
            </a:extLst>
          </p:cNvPr>
          <p:cNvSpPr txBox="1"/>
          <p:nvPr/>
        </p:nvSpPr>
        <p:spPr bwMode="auto">
          <a:xfrm>
            <a:off x="8631670" y="3642360"/>
            <a:ext cx="2437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1400" b="1" i="1" dirty="0">
              <a:solidFill>
                <a:srgbClr val="FF0000"/>
              </a:solidFill>
            </a:endParaRPr>
          </a:p>
          <a:p>
            <a:r>
              <a:rPr lang="fr-CH" sz="1400" b="1" i="1" dirty="0">
                <a:solidFill>
                  <a:srgbClr val="FF0000"/>
                </a:solidFill>
              </a:rPr>
              <a:t>All </a:t>
            </a:r>
            <a:r>
              <a:rPr lang="fr-CH" sz="1400" b="1" i="1" dirty="0" err="1">
                <a:solidFill>
                  <a:srgbClr val="FF0000"/>
                </a:solidFill>
              </a:rPr>
              <a:t>XCMs</a:t>
            </a:r>
            <a:r>
              <a:rPr lang="fr-CH" sz="1400" b="1" i="1" dirty="0">
                <a:solidFill>
                  <a:srgbClr val="FF0000"/>
                </a:solidFill>
              </a:rPr>
              <a:t> </a:t>
            </a:r>
            <a:r>
              <a:rPr lang="fr-CH" sz="1400" b="1" i="1" dirty="0" err="1">
                <a:solidFill>
                  <a:srgbClr val="FF0000"/>
                </a:solidFill>
              </a:rPr>
              <a:t>under</a:t>
            </a:r>
            <a:r>
              <a:rPr lang="fr-CH" sz="1400" b="1" i="1" dirty="0">
                <a:solidFill>
                  <a:srgbClr val="FF0000"/>
                </a:solidFill>
              </a:rPr>
              <a:t> vacuum in Ls3</a:t>
            </a:r>
            <a:endParaRPr lang="fr-CH" sz="1400" i="1" dirty="0">
              <a:solidFill>
                <a:srgbClr val="FF0000"/>
              </a:solidFill>
            </a:endParaRPr>
          </a:p>
          <a:p>
            <a:endParaRPr lang="fr-CH" sz="1400" i="1" dirty="0">
              <a:solidFill>
                <a:srgbClr val="FF0000"/>
              </a:solidFill>
            </a:endParaRPr>
          </a:p>
          <a:p>
            <a:endParaRPr lang="fr-CH" sz="1400" i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F56A9F-A189-15BB-5DB7-2DF7C30AB7C1}"/>
              </a:ext>
            </a:extLst>
          </p:cNvPr>
          <p:cNvSpPr txBox="1"/>
          <p:nvPr/>
        </p:nvSpPr>
        <p:spPr bwMode="auto">
          <a:xfrm>
            <a:off x="4787426" y="384505"/>
            <a:ext cx="4326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https://edms.cern.ch/document/706972/AC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0542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21B10-B90D-D695-35B9-660EB75C1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MBNV 706 - MBNV.X0610706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C4C7AD-EE66-97D3-80DD-1D437A3F4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6C98A-2133-76CD-9202-E06C1393E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B22B4-CBF1-14B5-4BC2-3E7E31AA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CFC1F2-C4E0-0155-2A39-F6EF780BD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1361704"/>
            <a:ext cx="3043960" cy="22469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7437E1-56DC-B22D-A090-DCF5F68C49A0}"/>
              </a:ext>
            </a:extLst>
          </p:cNvPr>
          <p:cNvSpPr txBox="1"/>
          <p:nvPr/>
        </p:nvSpPr>
        <p:spPr bwMode="auto">
          <a:xfrm>
            <a:off x="3566160" y="1432560"/>
            <a:ext cx="21393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LINKS: </a:t>
            </a:r>
          </a:p>
          <a:p>
            <a:r>
              <a:rPr lang="en-US" dirty="0">
                <a:hlinkClick r:id="rId3"/>
              </a:rPr>
              <a:t>Panoramas (cern.ch)</a:t>
            </a:r>
            <a:endParaRPr lang="fr-CH" dirty="0"/>
          </a:p>
          <a:p>
            <a:r>
              <a:rPr lang="en-US" dirty="0">
                <a:hlinkClick r:id="rId4"/>
              </a:rPr>
              <a:t>Layout (cern.ch)</a:t>
            </a:r>
            <a:endParaRPr lang="fr-CH" dirty="0"/>
          </a:p>
          <a:p>
            <a:endParaRPr lang="fr-CH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232BB2-D547-A5C5-B4F7-48D56D5BD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3198" y="2629895"/>
            <a:ext cx="3905250" cy="22300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058E5F-C722-920E-51D4-128760BFDF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5358" y="2909888"/>
            <a:ext cx="2295242" cy="32108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0938C8-8AAD-0D83-F882-7E238B204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5094" y="310356"/>
            <a:ext cx="3590925" cy="16287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9FBC22-4B66-BA72-8142-6B9BB1540F87}"/>
              </a:ext>
            </a:extLst>
          </p:cNvPr>
          <p:cNvSpPr txBox="1"/>
          <p:nvPr/>
        </p:nvSpPr>
        <p:spPr bwMode="auto">
          <a:xfrm>
            <a:off x="8961437" y="3301097"/>
            <a:ext cx="3097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/>
              <a:t>YETS 24-25</a:t>
            </a:r>
            <a:r>
              <a:rPr lang="fr-CH" sz="1200" dirty="0"/>
              <a:t>: </a:t>
            </a:r>
          </a:p>
          <a:p>
            <a:pPr marL="285750" indent="-285750">
              <a:buFontTx/>
              <a:buChar char="-"/>
            </a:pPr>
            <a:r>
              <a:rPr lang="fr-CH" sz="1200" dirty="0"/>
              <a:t>Move </a:t>
            </a:r>
            <a:r>
              <a:rPr lang="fr-CH" sz="1200" dirty="0" err="1"/>
              <a:t>window</a:t>
            </a:r>
            <a:r>
              <a:rPr lang="fr-CH" sz="1200" dirty="0"/>
              <a:t> </a:t>
            </a:r>
            <a:r>
              <a:rPr lang="fr-CH" sz="1200" dirty="0" err="1"/>
              <a:t>upstream</a:t>
            </a:r>
            <a:r>
              <a:rPr lang="fr-CH" sz="1200" dirty="0"/>
              <a:t> (Al -&gt; Mylar)</a:t>
            </a:r>
          </a:p>
          <a:p>
            <a:pPr marL="285750" indent="-285750">
              <a:buFontTx/>
              <a:buChar char="-"/>
            </a:pPr>
            <a:r>
              <a:rPr lang="fr-CH" sz="1200" dirty="0"/>
              <a:t>Clean the </a:t>
            </a:r>
            <a:r>
              <a:rPr lang="fr-CH" sz="1200" dirty="0" err="1"/>
              <a:t>chamber</a:t>
            </a:r>
            <a:endParaRPr lang="fr-CH" sz="1200" dirty="0"/>
          </a:p>
          <a:p>
            <a:pPr marL="285750" indent="-285750">
              <a:buFontTx/>
              <a:buChar char="-"/>
            </a:pPr>
            <a:r>
              <a:rPr lang="fr-CH" sz="1200" dirty="0"/>
              <a:t>Place MBNV </a:t>
            </a:r>
            <a:r>
              <a:rPr lang="fr-CH" sz="1200" dirty="0" err="1"/>
              <a:t>under</a:t>
            </a:r>
            <a:r>
              <a:rPr lang="fr-CH" sz="1200" dirty="0"/>
              <a:t> vacuum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57533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187E0-F9C6-E150-3EFF-879E43823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XVC.X0610731, XVC.X0610737 : removal in YETS24-25</a:t>
            </a:r>
            <a:br>
              <a:rPr lang="en-GB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2F090-8474-1B62-0614-E74621DD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0F7A8D-B024-359E-67E4-9F927589A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3CA5AF-AEC2-3A8F-A7BA-7232A0A99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A1C87E-CAF7-F796-4128-58C347028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522" y="1211580"/>
            <a:ext cx="3716496" cy="29413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8496AE-484A-9CCC-EB53-F6F3A2393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38" y="1343025"/>
            <a:ext cx="3555177" cy="28098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E1C5423-6E5F-84A7-293C-3367C7D47C73}"/>
              </a:ext>
            </a:extLst>
          </p:cNvPr>
          <p:cNvSpPr txBox="1"/>
          <p:nvPr/>
        </p:nvSpPr>
        <p:spPr bwMode="auto">
          <a:xfrm>
            <a:off x="956416" y="4186515"/>
            <a:ext cx="209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XVC 731 L=1975 mm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C3A1AE9-E207-0A0B-8C10-BD32B040D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084" y="1433513"/>
            <a:ext cx="3466515" cy="27193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CCD7D6-6D8F-0E4C-4065-798DBDCC5F3D}"/>
              </a:ext>
            </a:extLst>
          </p:cNvPr>
          <p:cNvSpPr txBox="1"/>
          <p:nvPr/>
        </p:nvSpPr>
        <p:spPr bwMode="auto">
          <a:xfrm>
            <a:off x="5314782" y="4186515"/>
            <a:ext cx="201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XVC 737 L=960 mm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EADC14-44F5-2680-1EBF-2FE20FE7AB26}"/>
              </a:ext>
            </a:extLst>
          </p:cNvPr>
          <p:cNvSpPr txBox="1"/>
          <p:nvPr/>
        </p:nvSpPr>
        <p:spPr bwMode="auto">
          <a:xfrm>
            <a:off x="301563" y="4824322"/>
            <a:ext cx="87041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Remove the chambers 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FF0000"/>
                </a:solidFill>
              </a:rPr>
              <a:t>remove 4 Al windows 0.2 mm thick (instead of 2.935 m of vacuum)</a:t>
            </a:r>
          </a:p>
          <a:p>
            <a:pPr marL="285750" indent="-285750">
              <a:buFontTx/>
              <a:buChar char="-"/>
            </a:pPr>
            <a:r>
              <a:rPr lang="en-US" dirty="0"/>
              <a:t>Vacuum flexible connection between QWL.X0610723 and XVC.X0610757 (around 31m) </a:t>
            </a:r>
          </a:p>
          <a:p>
            <a:pPr marL="285750" indent="-285750">
              <a:buFontTx/>
              <a:buChar char="-"/>
            </a:pPr>
            <a:r>
              <a:rPr lang="en-US" dirty="0"/>
              <a:t>Future installation of SS standard chamber in LS3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7ACC65-6456-FC92-9EF7-BE64975085A9}"/>
              </a:ext>
            </a:extLst>
          </p:cNvPr>
          <p:cNvSpPr txBox="1"/>
          <p:nvPr/>
        </p:nvSpPr>
        <p:spPr bwMode="auto">
          <a:xfrm>
            <a:off x="8862394" y="4221797"/>
            <a:ext cx="3095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XCMV.X0610733 to be moved in YETS24-25 for EN-CV intervention </a:t>
            </a:r>
            <a:r>
              <a:rPr lang="en-US" sz="1000" dirty="0">
                <a:solidFill>
                  <a:srgbClr val="333333"/>
                </a:solidFill>
                <a:latin typeface="PT Sans" panose="020B0503020203020204" pitchFamily="34" charset="0"/>
              </a:rPr>
              <a:t>ARR EDMS </a:t>
            </a:r>
            <a:r>
              <a:rPr lang="en-US" sz="1000" dirty="0">
                <a:solidFill>
                  <a:srgbClr val="333333"/>
                </a:solidFill>
                <a:latin typeface="PT Sans" panose="020B0503020203020204" pitchFamily="34" charset="0"/>
                <a:hlinkClick r:id="rId5"/>
              </a:rPr>
              <a:t>3139745</a:t>
            </a:r>
            <a:endParaRPr lang="en-US" sz="1000" dirty="0">
              <a:solidFill>
                <a:srgbClr val="333333"/>
              </a:solidFill>
              <a:latin typeface="PT Sans" panose="020B0503020203020204" pitchFamily="34" charset="0"/>
            </a:endParaRPr>
          </a:p>
          <a:p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22C4E9-3289-8390-03A1-8C549D2DC87C}"/>
              </a:ext>
            </a:extLst>
          </p:cNvPr>
          <p:cNvSpPr txBox="1"/>
          <p:nvPr/>
        </p:nvSpPr>
        <p:spPr bwMode="auto">
          <a:xfrm>
            <a:off x="9941996" y="5224191"/>
            <a:ext cx="2139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Links: </a:t>
            </a:r>
          </a:p>
          <a:p>
            <a:r>
              <a:rPr lang="en-US" dirty="0">
                <a:hlinkClick r:id="rId6"/>
              </a:rPr>
              <a:t>Layout (cern.ch)</a:t>
            </a:r>
            <a:endParaRPr lang="fr-CH" dirty="0"/>
          </a:p>
          <a:p>
            <a:r>
              <a:rPr lang="en-US" dirty="0">
                <a:hlinkClick r:id="rId7"/>
              </a:rPr>
              <a:t>Panoramas (cern.ch)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49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D63C2-089D-CD56-E056-C7C053264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MQNFB.X0610745 and MQNFB.X0610748</a:t>
            </a:r>
            <a:br>
              <a:rPr lang="en-GB" sz="3600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D73164-B140-F62A-D1A1-530152EF1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6EE79F-887D-5FB7-8E0D-F9AF933EA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CD3CA-E9C8-F965-5906-516F9B7C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25AA92-D0DC-9EFF-4514-64E2B642A796}"/>
              </a:ext>
            </a:extLst>
          </p:cNvPr>
          <p:cNvSpPr txBox="1"/>
          <p:nvPr/>
        </p:nvSpPr>
        <p:spPr bwMode="auto">
          <a:xfrm>
            <a:off x="5450681" y="1629881"/>
            <a:ext cx="3007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b="1" i="1" dirty="0"/>
              <a:t>Under vacuum in YETS25-26 </a:t>
            </a:r>
          </a:p>
          <a:p>
            <a:endParaRPr lang="fr-CH" sz="18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FA0057-B33F-4C66-7C8A-8EBB02C72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" y="1352550"/>
            <a:ext cx="4849793" cy="300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391EF4-AF81-C63F-0559-E2F86C8CFFA7}"/>
              </a:ext>
            </a:extLst>
          </p:cNvPr>
          <p:cNvSpPr txBox="1"/>
          <p:nvPr/>
        </p:nvSpPr>
        <p:spPr bwMode="auto">
          <a:xfrm>
            <a:off x="7203784" y="3999986"/>
            <a:ext cx="2139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Links: </a:t>
            </a:r>
          </a:p>
          <a:p>
            <a:r>
              <a:rPr lang="en-US" dirty="0">
                <a:hlinkClick r:id="rId3"/>
              </a:rPr>
              <a:t>Layout (cern.ch)</a:t>
            </a:r>
            <a:endParaRPr lang="en-US" dirty="0"/>
          </a:p>
          <a:p>
            <a:r>
              <a:rPr lang="en-US" dirty="0">
                <a:hlinkClick r:id="rId4"/>
              </a:rPr>
              <a:t>Panoramas (cern.ch)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43FB99-C8CF-586D-D225-BC9D5F20E008}"/>
              </a:ext>
            </a:extLst>
          </p:cNvPr>
          <p:cNvSpPr txBox="1"/>
          <p:nvPr/>
        </p:nvSpPr>
        <p:spPr bwMode="auto">
          <a:xfrm>
            <a:off x="319087" y="3983593"/>
            <a:ext cx="192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QPL 745-QPL 748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9C46C5-D138-F037-076E-72A22306B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0815" y="2276212"/>
            <a:ext cx="334327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4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13D65-B43D-1972-E02D-EE67357F2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M2 -4</a:t>
            </a:r>
            <a:r>
              <a:rPr lang="en-US" baseline="30000" dirty="0"/>
              <a:t>th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71E042-543E-4B11-D621-DBC182E99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B28418-C0D8-340E-A4DA-5CB47F05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8F933-4DA4-E774-D89E-7F9DE935F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D1F7AD-03F3-2B44-284F-E5B3BCB956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83" t="23111" r="17833" b="10667"/>
          <a:stretch/>
        </p:blipFill>
        <p:spPr>
          <a:xfrm>
            <a:off x="64343" y="1280160"/>
            <a:ext cx="7752080" cy="45415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A707196-FD9E-2861-BAD7-C14940688F23}"/>
              </a:ext>
            </a:extLst>
          </p:cNvPr>
          <p:cNvSpPr/>
          <p:nvPr/>
        </p:nvSpPr>
        <p:spPr>
          <a:xfrm>
            <a:off x="3838870" y="3489960"/>
            <a:ext cx="219854" cy="121920"/>
          </a:xfrm>
          <a:prstGeom prst="rect">
            <a:avLst/>
          </a:prstGeom>
          <a:solidFill>
            <a:srgbClr val="00B05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A81EEA-721A-8CA5-483E-6E9B8B35CE2A}"/>
              </a:ext>
            </a:extLst>
          </p:cNvPr>
          <p:cNvSpPr/>
          <p:nvPr/>
        </p:nvSpPr>
        <p:spPr>
          <a:xfrm>
            <a:off x="1058422" y="4384040"/>
            <a:ext cx="994131" cy="13716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CF8A50-40F1-2E1D-2CAD-7D2EADC1CAB5}"/>
              </a:ext>
            </a:extLst>
          </p:cNvPr>
          <p:cNvSpPr/>
          <p:nvPr/>
        </p:nvSpPr>
        <p:spPr>
          <a:xfrm>
            <a:off x="3036143" y="4399280"/>
            <a:ext cx="1107440" cy="13716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CC1700-0574-9580-2B86-56E8F82293D6}"/>
              </a:ext>
            </a:extLst>
          </p:cNvPr>
          <p:cNvSpPr/>
          <p:nvPr/>
        </p:nvSpPr>
        <p:spPr>
          <a:xfrm>
            <a:off x="5464382" y="4384040"/>
            <a:ext cx="1173639" cy="13716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210360-5D22-556F-FA4F-64A06086539C}"/>
              </a:ext>
            </a:extLst>
          </p:cNvPr>
          <p:cNvSpPr/>
          <p:nvPr/>
        </p:nvSpPr>
        <p:spPr>
          <a:xfrm>
            <a:off x="231983" y="5359400"/>
            <a:ext cx="1132998" cy="13716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33A4CE-EB30-4B2D-5E3C-60694D628B5A}"/>
              </a:ext>
            </a:extLst>
          </p:cNvPr>
          <p:cNvSpPr/>
          <p:nvPr/>
        </p:nvSpPr>
        <p:spPr>
          <a:xfrm>
            <a:off x="1532621" y="5351780"/>
            <a:ext cx="1285398" cy="14478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13864D-B612-11B4-81F4-D2FB62730B88}"/>
              </a:ext>
            </a:extLst>
          </p:cNvPr>
          <p:cNvSpPr/>
          <p:nvPr/>
        </p:nvSpPr>
        <p:spPr>
          <a:xfrm>
            <a:off x="2818019" y="5351780"/>
            <a:ext cx="2164159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BE77B8-AA1B-0F10-CF3D-91B92CE9A9FF}"/>
              </a:ext>
            </a:extLst>
          </p:cNvPr>
          <p:cNvSpPr/>
          <p:nvPr/>
        </p:nvSpPr>
        <p:spPr>
          <a:xfrm>
            <a:off x="4503636" y="2494280"/>
            <a:ext cx="150163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7711B65-2572-670E-3311-DE4CB9A2A719}"/>
              </a:ext>
            </a:extLst>
          </p:cNvPr>
          <p:cNvSpPr/>
          <p:nvPr/>
        </p:nvSpPr>
        <p:spPr>
          <a:xfrm>
            <a:off x="885359" y="4391660"/>
            <a:ext cx="150163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89FE6B-9DD0-9138-F377-497899B7F140}"/>
              </a:ext>
            </a:extLst>
          </p:cNvPr>
          <p:cNvSpPr/>
          <p:nvPr/>
        </p:nvSpPr>
        <p:spPr>
          <a:xfrm>
            <a:off x="5986366" y="3475745"/>
            <a:ext cx="1458373" cy="136135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ED936D9-634C-52D4-96B3-E17468256368}"/>
              </a:ext>
            </a:extLst>
          </p:cNvPr>
          <p:cNvSpPr/>
          <p:nvPr/>
        </p:nvSpPr>
        <p:spPr>
          <a:xfrm>
            <a:off x="91870" y="4376420"/>
            <a:ext cx="793489" cy="13716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1FFD3C8-458A-1C66-7BA3-9EDA4BAE7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920" y="197424"/>
            <a:ext cx="1791205" cy="11034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9" name="Rectangle 1">
            <a:extLst>
              <a:ext uri="{FF2B5EF4-FFF2-40B4-BE49-F238E27FC236}">
                <a16:creationId xmlns:a16="http://schemas.microsoft.com/office/drawing/2014/main" id="{9DBABAE4-F7A6-4372-339E-3ED758C18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3759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2A3DBE-30FA-5F51-FC22-E98DD060232A}"/>
              </a:ext>
            </a:extLst>
          </p:cNvPr>
          <p:cNvSpPr/>
          <p:nvPr/>
        </p:nvSpPr>
        <p:spPr>
          <a:xfrm>
            <a:off x="2650378" y="5079854"/>
            <a:ext cx="1188491" cy="619896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36E9B5-4A38-A0E7-A9FB-3F1C1C1EB3E1}"/>
              </a:ext>
            </a:extLst>
          </p:cNvPr>
          <p:cNvSpPr/>
          <p:nvPr/>
        </p:nvSpPr>
        <p:spPr>
          <a:xfrm>
            <a:off x="8230025" y="1768432"/>
            <a:ext cx="1188491" cy="619896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144DB9-7C41-A8D0-1B0F-9F819F55540B}"/>
              </a:ext>
            </a:extLst>
          </p:cNvPr>
          <p:cNvSpPr txBox="1"/>
          <p:nvPr/>
        </p:nvSpPr>
        <p:spPr bwMode="auto">
          <a:xfrm>
            <a:off x="9555907" y="1822928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Under vacuum in YETS24-25</a:t>
            </a:r>
          </a:p>
          <a:p>
            <a:r>
              <a:rPr lang="fr-CH" sz="1400" dirty="0" err="1"/>
              <a:t>Removed</a:t>
            </a:r>
            <a:r>
              <a:rPr lang="fr-CH" sz="1400" dirty="0"/>
              <a:t> in YETS24-25</a:t>
            </a:r>
            <a:endParaRPr lang="en-US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454CC8-EBEF-90EE-9827-FA3AE088A3FE}"/>
              </a:ext>
            </a:extLst>
          </p:cNvPr>
          <p:cNvSpPr/>
          <p:nvPr/>
        </p:nvSpPr>
        <p:spPr>
          <a:xfrm>
            <a:off x="8230025" y="2832033"/>
            <a:ext cx="1188491" cy="619896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0AB559-4B56-25D0-F2C1-86E585A6B1D6}"/>
              </a:ext>
            </a:extLst>
          </p:cNvPr>
          <p:cNvSpPr txBox="1"/>
          <p:nvPr/>
        </p:nvSpPr>
        <p:spPr bwMode="auto">
          <a:xfrm>
            <a:off x="9620250" y="2950296"/>
            <a:ext cx="2571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Under vacuum in YETS25-26</a:t>
            </a:r>
            <a:endParaRPr 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DDBA1F-7517-A407-3573-89D14A20950A}"/>
              </a:ext>
            </a:extLst>
          </p:cNvPr>
          <p:cNvSpPr/>
          <p:nvPr/>
        </p:nvSpPr>
        <p:spPr>
          <a:xfrm>
            <a:off x="1017668" y="4260327"/>
            <a:ext cx="1107440" cy="387875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DA44CFF-D619-5AFF-C06E-1B3C7BFDD234}"/>
              </a:ext>
            </a:extLst>
          </p:cNvPr>
          <p:cNvSpPr/>
          <p:nvPr/>
        </p:nvSpPr>
        <p:spPr>
          <a:xfrm>
            <a:off x="6642904" y="4260327"/>
            <a:ext cx="1107440" cy="387875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6A5B8E5-8FFF-C776-7CA4-05E7E62E3BB6}"/>
              </a:ext>
            </a:extLst>
          </p:cNvPr>
          <p:cNvSpPr/>
          <p:nvPr/>
        </p:nvSpPr>
        <p:spPr>
          <a:xfrm>
            <a:off x="1319918" y="5218540"/>
            <a:ext cx="212703" cy="387875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FDABFA-F1BC-CD07-AAD9-2AA8A5EEB807}"/>
              </a:ext>
            </a:extLst>
          </p:cNvPr>
          <p:cNvSpPr/>
          <p:nvPr/>
        </p:nvSpPr>
        <p:spPr>
          <a:xfrm>
            <a:off x="6638021" y="4391660"/>
            <a:ext cx="1173639" cy="13716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BE91BAC-3911-E68F-F458-906BCF9F73E3}"/>
              </a:ext>
            </a:extLst>
          </p:cNvPr>
          <p:cNvSpPr/>
          <p:nvPr/>
        </p:nvSpPr>
        <p:spPr>
          <a:xfrm>
            <a:off x="1350153" y="5368925"/>
            <a:ext cx="183088" cy="137160"/>
          </a:xfrm>
          <a:prstGeom prst="rect">
            <a:avLst/>
          </a:prstGeom>
          <a:solidFill>
            <a:srgbClr val="FFC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A94F297-4A05-7A11-8CD6-66D7376DEBD3}"/>
              </a:ext>
            </a:extLst>
          </p:cNvPr>
          <p:cNvCxnSpPr>
            <a:cxnSpLocks/>
          </p:cNvCxnSpPr>
          <p:nvPr/>
        </p:nvCxnSpPr>
        <p:spPr>
          <a:xfrm flipH="1">
            <a:off x="5255131" y="4554538"/>
            <a:ext cx="85725" cy="797242"/>
          </a:xfrm>
          <a:prstGeom prst="line">
            <a:avLst/>
          </a:prstGeom>
          <a:ln w="2857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D748EE8-DD89-80BE-4633-3469AD0C162A}"/>
              </a:ext>
            </a:extLst>
          </p:cNvPr>
          <p:cNvCxnSpPr>
            <a:cxnSpLocks/>
          </p:cNvCxnSpPr>
          <p:nvPr/>
        </p:nvCxnSpPr>
        <p:spPr>
          <a:xfrm flipH="1">
            <a:off x="8540269" y="3953056"/>
            <a:ext cx="85725" cy="797242"/>
          </a:xfrm>
          <a:prstGeom prst="line">
            <a:avLst/>
          </a:prstGeom>
          <a:ln w="2857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19D7BE3-14A3-8B84-8B58-ED5D725E8370}"/>
              </a:ext>
            </a:extLst>
          </p:cNvPr>
          <p:cNvSpPr txBox="1"/>
          <p:nvPr/>
        </p:nvSpPr>
        <p:spPr bwMode="auto">
          <a:xfrm>
            <a:off x="8799005" y="4181475"/>
            <a:ext cx="2818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Vacuum flexible </a:t>
            </a:r>
            <a:r>
              <a:rPr lang="fr-CH" dirty="0" err="1"/>
              <a:t>connection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1240C3-DA1E-B446-9262-6526A31D7086}"/>
              </a:ext>
            </a:extLst>
          </p:cNvPr>
          <p:cNvSpPr txBox="1"/>
          <p:nvPr/>
        </p:nvSpPr>
        <p:spPr bwMode="auto">
          <a:xfrm>
            <a:off x="8226303" y="5368925"/>
            <a:ext cx="37337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i="1" dirty="0">
                <a:solidFill>
                  <a:srgbClr val="FF0000"/>
                </a:solidFill>
              </a:rPr>
              <a:t>All </a:t>
            </a:r>
            <a:r>
              <a:rPr lang="fr-CH" sz="1400" b="1" i="1" dirty="0" err="1">
                <a:solidFill>
                  <a:srgbClr val="FF0000"/>
                </a:solidFill>
              </a:rPr>
              <a:t>XCMs</a:t>
            </a:r>
            <a:r>
              <a:rPr lang="fr-CH" sz="1400" b="1" i="1" dirty="0">
                <a:solidFill>
                  <a:srgbClr val="FF0000"/>
                </a:solidFill>
              </a:rPr>
              <a:t> </a:t>
            </a:r>
            <a:r>
              <a:rPr lang="fr-CH" sz="1400" b="1" i="1" dirty="0" err="1">
                <a:solidFill>
                  <a:srgbClr val="FF0000"/>
                </a:solidFill>
              </a:rPr>
              <a:t>under</a:t>
            </a:r>
            <a:r>
              <a:rPr lang="fr-CH" sz="1400" b="1" i="1" dirty="0">
                <a:solidFill>
                  <a:srgbClr val="FF0000"/>
                </a:solidFill>
              </a:rPr>
              <a:t> vacuum in Ls3</a:t>
            </a:r>
          </a:p>
          <a:p>
            <a:endParaRPr lang="fr-CH" sz="1400" b="1" i="1" dirty="0">
              <a:solidFill>
                <a:srgbClr val="FF0000"/>
              </a:solidFill>
            </a:endParaRPr>
          </a:p>
          <a:p>
            <a:r>
              <a:rPr lang="fr-CH" sz="1400" b="1" i="1" dirty="0">
                <a:solidFill>
                  <a:srgbClr val="FF0000"/>
                </a:solidFill>
              </a:rPr>
              <a:t>XABS </a:t>
            </a:r>
            <a:r>
              <a:rPr lang="fr-CH" sz="1400" b="1" i="1" dirty="0" err="1">
                <a:solidFill>
                  <a:srgbClr val="FF0000"/>
                </a:solidFill>
              </a:rPr>
              <a:t>under</a:t>
            </a:r>
            <a:r>
              <a:rPr lang="fr-CH" sz="1400" b="1" i="1" dirty="0">
                <a:solidFill>
                  <a:srgbClr val="FF0000"/>
                </a:solidFill>
              </a:rPr>
              <a:t> vacuum in LS3? </a:t>
            </a:r>
            <a:r>
              <a:rPr lang="fr-CH" sz="1400" b="1" i="1" dirty="0">
                <a:solidFill>
                  <a:srgbClr val="FF0000"/>
                </a:solidFill>
                <a:sym typeface="Wingdings" panose="05000000000000000000" pitchFamily="2" charset="2"/>
              </a:rPr>
              <a:t> to </a:t>
            </a:r>
            <a:r>
              <a:rPr lang="fr-CH" sz="1400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fr-CH" sz="1400" b="1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sz="1400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confirmed</a:t>
            </a:r>
            <a:endParaRPr lang="fr-CH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71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DF56A-A1F3-C14A-C7C5-81DEDE3C8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Shielding</a:t>
            </a:r>
            <a:r>
              <a:rPr lang="fr-CH" dirty="0"/>
              <a:t> Modifications AMBER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9E205-0B07-444F-535F-D01A7915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B8434C-C752-86FA-8C34-D47E304BE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30F4C-6E0D-5ADC-E513-2CD7A0C01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43189A-9DAB-AC80-8E0C-3D4723E0C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220926"/>
            <a:ext cx="2714625" cy="2463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D9F320-9B27-E008-E53C-8131B7BEB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" y="3671887"/>
            <a:ext cx="5505450" cy="24692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012BBC-E928-4352-6413-DF3C551003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5249863" y="1261130"/>
            <a:ext cx="653415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9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DF56A-A1F3-C14A-C7C5-81DEDE3C8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Shielding</a:t>
            </a:r>
            <a:r>
              <a:rPr lang="fr-CH" dirty="0"/>
              <a:t> Modifications AMBER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9E205-0B07-444F-535F-D01A7915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B8434C-C752-86FA-8C34-D47E304BE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30F4C-6E0D-5ADC-E513-2CD7A0C01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A66ECB-65EB-DC24-CD79-E21E0647C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8" y="1393701"/>
            <a:ext cx="2838982" cy="2066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DE879D-6777-5E93-A3D6-5F70C68FDFE8}"/>
              </a:ext>
            </a:extLst>
          </p:cNvPr>
          <p:cNvSpPr txBox="1"/>
          <p:nvPr/>
        </p:nvSpPr>
        <p:spPr>
          <a:xfrm>
            <a:off x="6298422" y="5579075"/>
            <a:ext cx="221917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500" dirty="0">
                <a:solidFill>
                  <a:schemeClr val="bg1"/>
                </a:solidFill>
              </a:rPr>
              <a:t>Target Bunker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FB9B91-87C1-0462-C488-77B48B20F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448" y="4104585"/>
            <a:ext cx="4088687" cy="20443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4B58AA-9736-8B80-0279-ABC4D489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422" y="510716"/>
            <a:ext cx="5688061" cy="31519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A36C96-C9BA-A57F-161C-36D36773C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7889" y="2641104"/>
            <a:ext cx="3268111" cy="313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11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15E7D3-4F9F-5B78-544C-99C4642D7F1C}"/>
              </a:ext>
            </a:extLst>
          </p:cNvPr>
          <p:cNvSpPr txBox="1"/>
          <p:nvPr/>
        </p:nvSpPr>
        <p:spPr bwMode="auto">
          <a:xfrm>
            <a:off x="5588000" y="3079988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Thank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you</a:t>
            </a:r>
            <a:r>
              <a:rPr lang="fr-CH" dirty="0">
                <a:solidFill>
                  <a:schemeClr val="bg1"/>
                </a:solidFill>
              </a:rPr>
              <a:t>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54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848B2-F78D-5B89-348D-AC8160F2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– 1</a:t>
            </a:r>
            <a:r>
              <a:rPr lang="en-US" baseline="30000" dirty="0"/>
              <a:t>st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DB3380-784F-BA00-1705-CFCD778A2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A6C11-F315-3CF5-F293-2AD7E9EF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76639-7340-B5D7-5CC4-20CDD0DA3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E6713B-A371-2BDD-734A-F3520C18E4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10" t="18074" r="21081" b="16296"/>
          <a:stretch/>
        </p:blipFill>
        <p:spPr>
          <a:xfrm>
            <a:off x="232798" y="1361440"/>
            <a:ext cx="7194410" cy="45008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F7D6DF3-B2CD-F22F-988D-2A5E80815390}"/>
              </a:ext>
            </a:extLst>
          </p:cNvPr>
          <p:cNvSpPr/>
          <p:nvPr/>
        </p:nvSpPr>
        <p:spPr>
          <a:xfrm>
            <a:off x="3403600" y="2529840"/>
            <a:ext cx="955040" cy="121920"/>
          </a:xfrm>
          <a:prstGeom prst="rect">
            <a:avLst/>
          </a:prstGeom>
          <a:solidFill>
            <a:srgbClr val="00B05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DA16C0-FBEC-25E9-5527-73B02FF41617}"/>
              </a:ext>
            </a:extLst>
          </p:cNvPr>
          <p:cNvSpPr/>
          <p:nvPr/>
        </p:nvSpPr>
        <p:spPr>
          <a:xfrm>
            <a:off x="5556211" y="1742673"/>
            <a:ext cx="251492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DAB1C6-A85C-B87A-51BF-948F4EBFD56D}"/>
              </a:ext>
            </a:extLst>
          </p:cNvPr>
          <p:cNvSpPr/>
          <p:nvPr/>
        </p:nvSpPr>
        <p:spPr>
          <a:xfrm>
            <a:off x="1111444" y="2529840"/>
            <a:ext cx="251492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1C94B-9B5C-8910-2A71-4DDC248DDCCC}"/>
              </a:ext>
            </a:extLst>
          </p:cNvPr>
          <p:cNvSpPr/>
          <p:nvPr/>
        </p:nvSpPr>
        <p:spPr>
          <a:xfrm>
            <a:off x="6337785" y="3729539"/>
            <a:ext cx="251492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56A7FC-1800-A957-267C-F9F57136A112}"/>
              </a:ext>
            </a:extLst>
          </p:cNvPr>
          <p:cNvSpPr txBox="1"/>
          <p:nvPr/>
        </p:nvSpPr>
        <p:spPr bwMode="auto">
          <a:xfrm>
            <a:off x="571415" y="4977678"/>
            <a:ext cx="5766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QPS 112 transition inox chambers to 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0F0EB8-90A9-E3AD-691F-9174474CA03A}"/>
              </a:ext>
            </a:extLst>
          </p:cNvPr>
          <p:cNvSpPr/>
          <p:nvPr/>
        </p:nvSpPr>
        <p:spPr>
          <a:xfrm>
            <a:off x="7874196" y="1436396"/>
            <a:ext cx="955040" cy="121920"/>
          </a:xfrm>
          <a:prstGeom prst="rect">
            <a:avLst/>
          </a:prstGeom>
          <a:solidFill>
            <a:srgbClr val="00B05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074B1C-37D6-4752-6727-C8F6E4283C17}"/>
              </a:ext>
            </a:extLst>
          </p:cNvPr>
          <p:cNvSpPr txBox="1"/>
          <p:nvPr/>
        </p:nvSpPr>
        <p:spPr bwMode="auto">
          <a:xfrm>
            <a:off x="9032240" y="1335058"/>
            <a:ext cx="2843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vacuum elements to be kept like this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C68585-2724-A706-3C3A-D1720B17BF12}"/>
              </a:ext>
            </a:extLst>
          </p:cNvPr>
          <p:cNvSpPr/>
          <p:nvPr/>
        </p:nvSpPr>
        <p:spPr>
          <a:xfrm>
            <a:off x="7956422" y="2376745"/>
            <a:ext cx="539096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541484-43C6-99C8-B47F-D2218863998C}"/>
              </a:ext>
            </a:extLst>
          </p:cNvPr>
          <p:cNvSpPr txBox="1"/>
          <p:nvPr/>
        </p:nvSpPr>
        <p:spPr bwMode="auto">
          <a:xfrm>
            <a:off x="8717281" y="2254825"/>
            <a:ext cx="324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instrumentation (XWCM) to be put under vacuum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986638-AD81-B55A-3FBC-74FBCAC5CBAE}"/>
              </a:ext>
            </a:extLst>
          </p:cNvPr>
          <p:cNvSpPr/>
          <p:nvPr/>
        </p:nvSpPr>
        <p:spPr>
          <a:xfrm>
            <a:off x="7929467" y="3562039"/>
            <a:ext cx="593006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0ABBA4-8C5F-D505-D6FE-1A0EED0D4D8D}"/>
              </a:ext>
            </a:extLst>
          </p:cNvPr>
          <p:cNvSpPr txBox="1"/>
          <p:nvPr/>
        </p:nvSpPr>
        <p:spPr bwMode="auto">
          <a:xfrm>
            <a:off x="8809646" y="3412999"/>
            <a:ext cx="32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vacuum chambers needed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B2CB6D-FA36-4805-2B77-C703C65C6A13}"/>
              </a:ext>
            </a:extLst>
          </p:cNvPr>
          <p:cNvSpPr txBox="1"/>
          <p:nvPr/>
        </p:nvSpPr>
        <p:spPr bwMode="auto">
          <a:xfrm>
            <a:off x="7956422" y="4906082"/>
            <a:ext cx="3958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>
                <a:solidFill>
                  <a:srgbClr val="FF0000"/>
                </a:solidFill>
              </a:rPr>
              <a:t>In TCC2 </a:t>
            </a:r>
            <a:r>
              <a:rPr lang="fr-CH" b="1" i="1" dirty="0" err="1">
                <a:solidFill>
                  <a:srgbClr val="FF0000"/>
                </a:solidFill>
              </a:rPr>
              <a:t>nothing</a:t>
            </a:r>
            <a:r>
              <a:rPr lang="fr-CH" b="1" i="1" dirty="0">
                <a:solidFill>
                  <a:srgbClr val="FF0000"/>
                </a:solidFill>
              </a:rPr>
              <a:t> can </a:t>
            </a:r>
            <a:r>
              <a:rPr lang="fr-CH" b="1" i="1" dirty="0" err="1">
                <a:solidFill>
                  <a:srgbClr val="FF0000"/>
                </a:solidFill>
              </a:rPr>
              <a:t>happen</a:t>
            </a:r>
            <a:r>
              <a:rPr lang="fr-CH" b="1" i="1" dirty="0">
                <a:solidFill>
                  <a:srgbClr val="FF0000"/>
                </a:solidFill>
              </a:rPr>
              <a:t> </a:t>
            </a:r>
            <a:r>
              <a:rPr lang="fr-CH" b="1" i="1" dirty="0" err="1">
                <a:solidFill>
                  <a:srgbClr val="FF0000"/>
                </a:solidFill>
              </a:rPr>
              <a:t>before</a:t>
            </a:r>
            <a:r>
              <a:rPr lang="fr-CH" b="1" i="1" dirty="0">
                <a:solidFill>
                  <a:srgbClr val="FF0000"/>
                </a:solidFill>
              </a:rPr>
              <a:t> LS3</a:t>
            </a:r>
          </a:p>
          <a:p>
            <a:endParaRPr lang="fr-CH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7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5C2AD-2F6A-7EC6-E8BA-778E6CD9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– 2</a:t>
            </a:r>
            <a:r>
              <a:rPr lang="en-US" baseline="30000" dirty="0"/>
              <a:t>nd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F67A44-ADE8-C91D-4E46-1DB149B19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D7358F-0E63-3E51-373B-3BD226110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2666C-7AA6-A1B2-9A7E-FED4F4EF3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855240-EDEE-BA71-2243-76A53998A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7" t="19764" r="18045" b="9186"/>
          <a:stretch/>
        </p:blipFill>
        <p:spPr>
          <a:xfrm>
            <a:off x="407988" y="1436396"/>
            <a:ext cx="7466208" cy="46596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63DE163-0C57-717D-7C34-102C838D0B05}"/>
              </a:ext>
            </a:extLst>
          </p:cNvPr>
          <p:cNvSpPr/>
          <p:nvPr/>
        </p:nvSpPr>
        <p:spPr>
          <a:xfrm>
            <a:off x="4192588" y="1767840"/>
            <a:ext cx="1344612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AFBF68-29D8-71E3-118D-23578AB96361}"/>
              </a:ext>
            </a:extLst>
          </p:cNvPr>
          <p:cNvSpPr/>
          <p:nvPr/>
        </p:nvSpPr>
        <p:spPr>
          <a:xfrm>
            <a:off x="2886949" y="2536190"/>
            <a:ext cx="199867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36F38-EF67-EDAA-0029-CC1C9B433DF7}"/>
              </a:ext>
            </a:extLst>
          </p:cNvPr>
          <p:cNvSpPr txBox="1"/>
          <p:nvPr/>
        </p:nvSpPr>
        <p:spPr bwMode="auto">
          <a:xfrm>
            <a:off x="8828941" y="2058105"/>
            <a:ext cx="2541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i="1" dirty="0">
                <a:solidFill>
                  <a:srgbClr val="FF0000"/>
                </a:solidFill>
              </a:rPr>
              <a:t>XCMV 190 </a:t>
            </a:r>
            <a:r>
              <a:rPr lang="fr-CH" sz="1400" b="1" i="1" dirty="0" err="1">
                <a:solidFill>
                  <a:srgbClr val="FF0000"/>
                </a:solidFill>
              </a:rPr>
              <a:t>under</a:t>
            </a:r>
            <a:r>
              <a:rPr lang="fr-CH" sz="1400" b="1" i="1" dirty="0">
                <a:solidFill>
                  <a:srgbClr val="FF0000"/>
                </a:solidFill>
              </a:rPr>
              <a:t> vacuum in Ls3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44DE48-C1B5-7A8F-6363-3B2019AB7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920" y="197424"/>
            <a:ext cx="1791205" cy="11034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170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60B5D-F258-5982-14E2-8E26F145F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M2 -3</a:t>
            </a:r>
            <a:r>
              <a:rPr lang="en-US" baseline="30000" dirty="0"/>
              <a:t>rd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2AED5D-CCB2-C891-7511-2B6963FC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CC72-6061-0D22-7B22-FBD652928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0AF1B-C897-6BEA-97BB-D347AC7B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D716BE-72C2-111C-AA35-3EF1E467C9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50" t="18815" r="18167" b="12296"/>
          <a:stretch/>
        </p:blipFill>
        <p:spPr>
          <a:xfrm>
            <a:off x="94720" y="1314983"/>
            <a:ext cx="7752080" cy="472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1C2EBA1-9990-70BA-9B1A-FD045ECAFB2C}"/>
              </a:ext>
            </a:extLst>
          </p:cNvPr>
          <p:cNvSpPr/>
          <p:nvPr/>
        </p:nvSpPr>
        <p:spPr>
          <a:xfrm>
            <a:off x="3593119" y="4910664"/>
            <a:ext cx="199867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2A2093-7A31-ECF7-67C1-61D1A446347A}"/>
              </a:ext>
            </a:extLst>
          </p:cNvPr>
          <p:cNvSpPr/>
          <p:nvPr/>
        </p:nvSpPr>
        <p:spPr>
          <a:xfrm>
            <a:off x="7874196" y="1436396"/>
            <a:ext cx="955040" cy="121920"/>
          </a:xfrm>
          <a:prstGeom prst="rect">
            <a:avLst/>
          </a:prstGeom>
          <a:solidFill>
            <a:srgbClr val="00B05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F840E9-1E4D-920B-3669-B754D0BAA218}"/>
              </a:ext>
            </a:extLst>
          </p:cNvPr>
          <p:cNvSpPr txBox="1"/>
          <p:nvPr/>
        </p:nvSpPr>
        <p:spPr bwMode="auto">
          <a:xfrm>
            <a:off x="9032240" y="1335058"/>
            <a:ext cx="2843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vacuum elements to be kept like this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77190-C964-7CE7-445A-887EA62C3F15}"/>
              </a:ext>
            </a:extLst>
          </p:cNvPr>
          <p:cNvSpPr/>
          <p:nvPr/>
        </p:nvSpPr>
        <p:spPr>
          <a:xfrm>
            <a:off x="7956422" y="2376745"/>
            <a:ext cx="539096" cy="121920"/>
          </a:xfrm>
          <a:prstGeom prst="rect">
            <a:avLst/>
          </a:prstGeom>
          <a:solidFill>
            <a:schemeClr val="accent5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EBEE8-2583-0DB4-34A3-4492230C18E7}"/>
              </a:ext>
            </a:extLst>
          </p:cNvPr>
          <p:cNvSpPr txBox="1"/>
          <p:nvPr/>
        </p:nvSpPr>
        <p:spPr bwMode="auto">
          <a:xfrm>
            <a:off x="8717281" y="2254825"/>
            <a:ext cx="324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instrumentation (XWCM) to be put under vacuum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38BC14-2C46-A17D-9A23-86D4BD0A5CAD}"/>
              </a:ext>
            </a:extLst>
          </p:cNvPr>
          <p:cNvSpPr/>
          <p:nvPr/>
        </p:nvSpPr>
        <p:spPr>
          <a:xfrm>
            <a:off x="7929467" y="3562039"/>
            <a:ext cx="593006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675BD7-F135-7249-0815-294B9DDAB001}"/>
              </a:ext>
            </a:extLst>
          </p:cNvPr>
          <p:cNvSpPr txBox="1"/>
          <p:nvPr/>
        </p:nvSpPr>
        <p:spPr bwMode="auto">
          <a:xfrm>
            <a:off x="8809646" y="3412999"/>
            <a:ext cx="32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vacuum chambers needed</a:t>
            </a:r>
          </a:p>
        </p:txBody>
      </p:sp>
    </p:spTree>
    <p:extLst>
      <p:ext uri="{BB962C8B-B14F-4D97-AF65-F5344CB8AC3E}">
        <p14:creationId xmlns:p14="http://schemas.microsoft.com/office/powerpoint/2010/main" val="39620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D8AD1-7612-9D83-9444-CEE67FBB8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M2 -5</a:t>
            </a:r>
            <a:r>
              <a:rPr lang="en-US" baseline="30000" dirty="0"/>
              <a:t>th</a:t>
            </a:r>
            <a:r>
              <a:rPr lang="en-US" dirty="0"/>
              <a:t> Part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5C55BD-94FD-F17D-011C-0844CEC4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10.10.24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C7C4E3-2357-A595-482B-55B15A6C6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M2 status for PBCacc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71778-EADD-9B06-FEFD-82406B91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19D8B7-E6CF-ABE7-4822-9E4E37FF9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67" t="19259" r="17916" b="9926"/>
          <a:stretch/>
        </p:blipFill>
        <p:spPr>
          <a:xfrm>
            <a:off x="325120" y="1209040"/>
            <a:ext cx="7792720" cy="48564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2EFF8C-1E43-7964-91A5-9CD043E45BA1}"/>
              </a:ext>
            </a:extLst>
          </p:cNvPr>
          <p:cNvSpPr/>
          <p:nvPr/>
        </p:nvSpPr>
        <p:spPr>
          <a:xfrm>
            <a:off x="2052547" y="3208020"/>
            <a:ext cx="1182398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7D3A97-D4F2-773E-7CE3-049DC80A7991}"/>
              </a:ext>
            </a:extLst>
          </p:cNvPr>
          <p:cNvSpPr/>
          <p:nvPr/>
        </p:nvSpPr>
        <p:spPr>
          <a:xfrm>
            <a:off x="5831647" y="3214370"/>
            <a:ext cx="342498" cy="121920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CB169-B8C5-3F6C-64DB-29425F461742}"/>
              </a:ext>
            </a:extLst>
          </p:cNvPr>
          <p:cNvSpPr txBox="1"/>
          <p:nvPr/>
        </p:nvSpPr>
        <p:spPr bwMode="auto">
          <a:xfrm>
            <a:off x="8371746" y="1656811"/>
            <a:ext cx="3558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>
                <a:solidFill>
                  <a:srgbClr val="FF0000"/>
                </a:solidFill>
              </a:rPr>
              <a:t>XCMH 845 </a:t>
            </a:r>
            <a:r>
              <a:rPr lang="fr-CH" sz="1400" b="1" i="1" dirty="0" err="1">
                <a:solidFill>
                  <a:srgbClr val="FF0000"/>
                </a:solidFill>
              </a:rPr>
              <a:t>under</a:t>
            </a:r>
            <a:r>
              <a:rPr lang="fr-CH" sz="1400" b="1" i="1" dirty="0">
                <a:solidFill>
                  <a:srgbClr val="FF0000"/>
                </a:solidFill>
              </a:rPr>
              <a:t> vacuum in Ls3 </a:t>
            </a:r>
          </a:p>
          <a:p>
            <a:endParaRPr lang="fr-CH" sz="1400" b="1" i="1" dirty="0">
              <a:solidFill>
                <a:srgbClr val="FF0000"/>
              </a:solidFill>
            </a:endParaRPr>
          </a:p>
          <a:p>
            <a:r>
              <a:rPr lang="fr-CH" sz="1400" b="1" i="1" dirty="0">
                <a:solidFill>
                  <a:srgbClr val="FF0000"/>
                </a:solidFill>
              </a:rPr>
              <a:t>XCBV 858 </a:t>
            </a:r>
            <a:r>
              <a:rPr lang="fr-CH" sz="1400" i="1" dirty="0">
                <a:solidFill>
                  <a:srgbClr val="FF0000"/>
                </a:solidFill>
                <a:sym typeface="Wingdings" panose="05000000000000000000" pitchFamily="2" charset="2"/>
              </a:rPr>
              <a:t> exchange </a:t>
            </a:r>
            <a:r>
              <a:rPr lang="fr-CH" sz="14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with</a:t>
            </a:r>
            <a:r>
              <a:rPr lang="fr-CH" sz="1400" i="1" dirty="0">
                <a:solidFill>
                  <a:srgbClr val="FF0000"/>
                </a:solidFill>
                <a:sym typeface="Wingdings" panose="05000000000000000000" pitchFamily="2" charset="2"/>
              </a:rPr>
              <a:t> XCSV normal on rails in LS3</a:t>
            </a:r>
            <a:endParaRPr lang="fr-CH" sz="1400" i="1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4AF07A4-1FC9-7AB8-B52D-AB426925F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820" y="167695"/>
            <a:ext cx="1791205" cy="11034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87364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28105</TotalTime>
  <Words>589</Words>
  <Application>Microsoft Office PowerPoint</Application>
  <PresentationFormat>Widescreen</PresentationFormat>
  <Paragraphs>156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Corbel</vt:lpstr>
      <vt:lpstr>PT Sans</vt:lpstr>
      <vt:lpstr>Wingdings</vt:lpstr>
      <vt:lpstr>Office Theme</vt:lpstr>
      <vt:lpstr>Summary of Requirements AMBER</vt:lpstr>
      <vt:lpstr>M2 -4th Part</vt:lpstr>
      <vt:lpstr>Shielding Modifications AMBER</vt:lpstr>
      <vt:lpstr>Shielding Modifications AMBER</vt:lpstr>
      <vt:lpstr>PowerPoint Presentation</vt:lpstr>
      <vt:lpstr>M2 – 1st Part</vt:lpstr>
      <vt:lpstr>M2 – 2nd Part</vt:lpstr>
      <vt:lpstr>M2 -3rd Part</vt:lpstr>
      <vt:lpstr>M2 -5th Part</vt:lpstr>
      <vt:lpstr>M2 – 6th Part</vt:lpstr>
      <vt:lpstr>MBNV 706 - MBNV.X0610706</vt:lpstr>
      <vt:lpstr>XVC.X0610731, XVC.X0610737 : removal in YETS24-25 </vt:lpstr>
      <vt:lpstr>MQNFB.X0610745 and MQNFB.X0610748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Giulia Romagnoli</cp:lastModifiedBy>
  <cp:revision>511</cp:revision>
  <cp:lastPrinted>2021-02-23T12:06:40Z</cp:lastPrinted>
  <dcterms:created xsi:type="dcterms:W3CDTF">2020-11-30T16:41:37Z</dcterms:created>
  <dcterms:modified xsi:type="dcterms:W3CDTF">2024-10-10T12:23:09Z</dcterms:modified>
</cp:coreProperties>
</file>