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6" r:id="rId4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5304"/>
  </p:normalViewPr>
  <p:slideViewPr>
    <p:cSldViewPr snapToGrid="0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320508-157A-82BD-DB3D-A5D4EF6B17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B1CAD14-0C9F-D692-2C25-7F97868406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EF263F-C99E-6CB9-1A0B-7707CAD8F7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A3CD9-5B1F-7A41-8FA5-FAF67A000828}" type="datetimeFigureOut">
              <a:rPr lang="en-GB" smtClean="0"/>
              <a:t>10/10/2024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ADC7E4-DD43-2FE0-BE25-3A902EE233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2B5368-581C-CEB1-8F5A-BD4E7767D3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4272-FBF9-3B40-AA8D-35D11B2EF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6007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394007-0D4B-A1DC-46D5-0495BCEFC0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70DEBE4-B427-8767-CE4D-B169729371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AABFAF-1997-95D4-C763-12EAD4E367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A3CD9-5B1F-7A41-8FA5-FAF67A000828}" type="datetimeFigureOut">
              <a:rPr lang="en-GB" smtClean="0"/>
              <a:t>10/10/2024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391CC3-A6E4-0570-D9EB-4417849E9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443613-7F1B-246C-84F9-AD93422CE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4272-FBF9-3B40-AA8D-35D11B2EF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6734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51DD4AA-C3CE-B127-DC45-13BD055907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8A6A2B-A4EA-1BDA-896A-AEB4A4ABEF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E9EFBA-DC62-A9C8-2731-1402AF768A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A3CD9-5B1F-7A41-8FA5-FAF67A000828}" type="datetimeFigureOut">
              <a:rPr lang="en-GB" smtClean="0"/>
              <a:t>10/10/2024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C6A6E7-BFA6-A40A-3727-6EE9A6B7B5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EFE90-CDD1-CBDB-01D8-1F8EB44BC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4272-FBF9-3B40-AA8D-35D11B2EF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5460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EFC1F-70D9-13D9-3B4E-700B4201D8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E05A1E-AAE6-C0BF-67E5-940C536B79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482A31-D929-5231-3AF8-53A2BDA1C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A3CD9-5B1F-7A41-8FA5-FAF67A000828}" type="datetimeFigureOut">
              <a:rPr lang="en-GB" smtClean="0"/>
              <a:t>10/10/2024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56AA87-0850-BFCF-9DE5-C437C8D906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6B658A-61AB-D1AF-913E-BD5E00583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4272-FBF9-3B40-AA8D-35D11B2EF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3146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6970B-B1B6-9F0E-E561-D23EA55D6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AFE848-5F07-9CBE-9A20-9D9BA081F7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D1ABBB-360A-7B95-EC4B-0E41F220F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A3CD9-5B1F-7A41-8FA5-FAF67A000828}" type="datetimeFigureOut">
              <a:rPr lang="en-GB" smtClean="0"/>
              <a:t>10/10/2024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ACA892-DD83-49A1-769D-AA76F099D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48839D-C52D-B39B-8A60-7E4D55DE7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4272-FBF9-3B40-AA8D-35D11B2EF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4447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233F48-A43D-AE65-F0C9-ECE0F7E9B7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9A55BA-A5B8-23C6-CE65-8E1DFE1C39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44DC2B-0AA7-DCD3-7314-AB3EE40FA4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E463FE-FE2D-7E6F-FD0D-C02DA7FB76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A3CD9-5B1F-7A41-8FA5-FAF67A000828}" type="datetimeFigureOut">
              <a:rPr lang="en-GB" smtClean="0"/>
              <a:t>10/10/2024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4F06C9-8562-FAF8-B95C-4B4139270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1787D1-46B8-AABA-DDB7-A6C00441E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4272-FBF9-3B40-AA8D-35D11B2EF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6078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A21332-494A-D30E-D473-02A397B58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65059F-D34E-6BCE-7CEF-FF6CE92D58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B60BC1-C020-819F-7F1A-0A0FA170E3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1163383-A883-DFD5-ADBA-443A207ACC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A734339-F52F-8C18-3B57-DD1A6CDE90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C2DC74-D718-C8E4-9936-BDDB62324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A3CD9-5B1F-7A41-8FA5-FAF67A000828}" type="datetimeFigureOut">
              <a:rPr lang="en-GB" smtClean="0"/>
              <a:t>10/10/2024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84E02DF-5BAE-22D7-22DA-9EDF7CE13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C526830-7589-411E-5AD3-C72D584620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4272-FBF9-3B40-AA8D-35D11B2EF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7567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4C662D-26CA-9138-9F08-83E3E0DFD1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0B3DF0-056C-8038-A8F8-046D728CAC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A3CD9-5B1F-7A41-8FA5-FAF67A000828}" type="datetimeFigureOut">
              <a:rPr lang="en-GB" smtClean="0"/>
              <a:t>10/10/2024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708D8F-D04B-C262-700A-1118C1E212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7B631A-5508-85CF-EF9D-5EE09ABF6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4272-FBF9-3B40-AA8D-35D11B2EF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7685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A7A332-5B62-65EA-5A37-D65EE4B702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A3CD9-5B1F-7A41-8FA5-FAF67A000828}" type="datetimeFigureOut">
              <a:rPr lang="en-GB" smtClean="0"/>
              <a:t>10/10/2024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6B58528-B6E1-41B7-3D54-52D0AE5C3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2D3EF0-0E68-8C56-B363-57FA98E56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4272-FBF9-3B40-AA8D-35D11B2EF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4538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4B88AC-8A00-34C1-BBCE-978E42F9E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8186F2-345D-DD9C-E291-8159ADE8D3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3A8EBA-ED05-C44B-514D-7B1A6B7FBF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C7CAFA-5721-90F1-F66F-369D388C00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A3CD9-5B1F-7A41-8FA5-FAF67A000828}" type="datetimeFigureOut">
              <a:rPr lang="en-GB" smtClean="0"/>
              <a:t>10/10/2024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6E3E2C-C802-A75E-E7D3-765C44E86C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8EA2FA-73E6-7977-0993-0C342D451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4272-FBF9-3B40-AA8D-35D11B2EF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6864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369082-E36D-9CBD-5E9A-988DA23DE0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25738AD-EB2E-FA4E-3511-97A8371EEC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B49041-5496-B935-F60B-D191CE75C9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C27D36-FCAD-A925-3853-CCEEFA37E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A3CD9-5B1F-7A41-8FA5-FAF67A000828}" type="datetimeFigureOut">
              <a:rPr lang="en-GB" smtClean="0"/>
              <a:t>10/10/2024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6EDE2D-282C-2DF2-3F63-BC90347B7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EEC0EB-6960-3907-C343-CDE61A181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4272-FBF9-3B40-AA8D-35D11B2EF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8840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9592957-7D03-51C4-12D0-3D1A0CF20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8127CD-EED1-4EB8-3AFB-0D502B8250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EC64E8-5436-C3EF-ABF7-07063D2C2A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A3CD9-5B1F-7A41-8FA5-FAF67A000828}" type="datetimeFigureOut">
              <a:rPr lang="en-GB" smtClean="0"/>
              <a:t>10/10/2024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DEDA3C-7271-EF24-AEF2-313493B6AD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9B2B57-1E92-A83D-A6FE-D66CD823DC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664272-FBF9-3B40-AA8D-35D11B2EF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9676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2803011/0.3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F697926C-0EC3-93E0-EE65-4BF3E6F9A0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5168556"/>
              </p:ext>
            </p:extLst>
          </p:nvPr>
        </p:nvGraphicFramePr>
        <p:xfrm>
          <a:off x="362198" y="240611"/>
          <a:ext cx="11228784" cy="52509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4112">
                  <a:extLst>
                    <a:ext uri="{9D8B030D-6E8A-4147-A177-3AD203B41FA5}">
                      <a16:colId xmlns:a16="http://schemas.microsoft.com/office/drawing/2014/main" val="3350885989"/>
                    </a:ext>
                  </a:extLst>
                </a:gridCol>
                <a:gridCol w="1604112">
                  <a:extLst>
                    <a:ext uri="{9D8B030D-6E8A-4147-A177-3AD203B41FA5}">
                      <a16:colId xmlns:a16="http://schemas.microsoft.com/office/drawing/2014/main" val="373483589"/>
                    </a:ext>
                  </a:extLst>
                </a:gridCol>
                <a:gridCol w="1126624">
                  <a:extLst>
                    <a:ext uri="{9D8B030D-6E8A-4147-A177-3AD203B41FA5}">
                      <a16:colId xmlns:a16="http://schemas.microsoft.com/office/drawing/2014/main" val="2539164960"/>
                    </a:ext>
                  </a:extLst>
                </a:gridCol>
                <a:gridCol w="1453662">
                  <a:extLst>
                    <a:ext uri="{9D8B030D-6E8A-4147-A177-3AD203B41FA5}">
                      <a16:colId xmlns:a16="http://schemas.microsoft.com/office/drawing/2014/main" val="3339152864"/>
                    </a:ext>
                  </a:extLst>
                </a:gridCol>
                <a:gridCol w="2232050">
                  <a:extLst>
                    <a:ext uri="{9D8B030D-6E8A-4147-A177-3AD203B41FA5}">
                      <a16:colId xmlns:a16="http://schemas.microsoft.com/office/drawing/2014/main" val="4226315762"/>
                    </a:ext>
                  </a:extLst>
                </a:gridCol>
                <a:gridCol w="1604112">
                  <a:extLst>
                    <a:ext uri="{9D8B030D-6E8A-4147-A177-3AD203B41FA5}">
                      <a16:colId xmlns:a16="http://schemas.microsoft.com/office/drawing/2014/main" val="1101279996"/>
                    </a:ext>
                  </a:extLst>
                </a:gridCol>
                <a:gridCol w="1604112">
                  <a:extLst>
                    <a:ext uri="{9D8B030D-6E8A-4147-A177-3AD203B41FA5}">
                      <a16:colId xmlns:a16="http://schemas.microsoft.com/office/drawing/2014/main" val="2767551865"/>
                    </a:ext>
                  </a:extLst>
                </a:gridCol>
              </a:tblGrid>
              <a:tr h="776820">
                <a:tc>
                  <a:txBody>
                    <a:bodyPr/>
                    <a:lstStyle/>
                    <a:p>
                      <a:r>
                        <a:rPr lang="en-GB" dirty="0"/>
                        <a:t>Experiment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Activity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Details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Planned for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Beam study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Integration study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ECR(s) status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0710856"/>
                  </a:ext>
                </a:extLst>
              </a:tr>
              <a:tr h="605307">
                <a:tc>
                  <a:txBody>
                    <a:bodyPr/>
                    <a:lstStyle/>
                    <a:p>
                      <a:r>
                        <a:rPr lang="en-GB" b="1" dirty="0"/>
                        <a:t>NA61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Low Energy Beamline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b="1" i="1" dirty="0">
                          <a:solidFill>
                            <a:schemeClr val="accent1"/>
                          </a:solidFill>
                        </a:rPr>
                        <a:t>N/A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 planned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First estimations of performance done : </a:t>
                      </a:r>
                    </a:p>
                    <a:p>
                      <a:r>
                        <a:rPr lang="en-GB" dirty="0"/>
                        <a:t>https://cds.cern.ch/record/2911289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First integration studies done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Written, first round of corrections implemented, on hold.</a:t>
                      </a:r>
                      <a:br>
                        <a:rPr lang="en-US" dirty="0"/>
                      </a:br>
                      <a:r>
                        <a:rPr lang="en-GB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/>
                        </a:rPr>
                        <a:t>https://edms.cern.ch/document/2803011/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2544250"/>
                  </a:ext>
                </a:extLst>
              </a:tr>
              <a:tr h="553791">
                <a:tc>
                  <a:txBody>
                    <a:bodyPr/>
                    <a:lstStyle/>
                    <a:p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9874941"/>
                  </a:ext>
                </a:extLst>
              </a:tr>
              <a:tr h="488744">
                <a:tc>
                  <a:txBody>
                    <a:bodyPr/>
                    <a:lstStyle/>
                    <a:p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1480260"/>
                  </a:ext>
                </a:extLst>
              </a:tr>
              <a:tr h="1145566">
                <a:tc>
                  <a:txBody>
                    <a:bodyPr/>
                    <a:lstStyle/>
                    <a:p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23694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4194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F697926C-0EC3-93E0-EE65-4BF3E6F9A0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5630947"/>
              </p:ext>
            </p:extLst>
          </p:nvPr>
        </p:nvGraphicFramePr>
        <p:xfrm>
          <a:off x="362198" y="240611"/>
          <a:ext cx="11228784" cy="5074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4112">
                  <a:extLst>
                    <a:ext uri="{9D8B030D-6E8A-4147-A177-3AD203B41FA5}">
                      <a16:colId xmlns:a16="http://schemas.microsoft.com/office/drawing/2014/main" val="3350885989"/>
                    </a:ext>
                  </a:extLst>
                </a:gridCol>
                <a:gridCol w="1604112">
                  <a:extLst>
                    <a:ext uri="{9D8B030D-6E8A-4147-A177-3AD203B41FA5}">
                      <a16:colId xmlns:a16="http://schemas.microsoft.com/office/drawing/2014/main" val="373483589"/>
                    </a:ext>
                  </a:extLst>
                </a:gridCol>
                <a:gridCol w="1126624">
                  <a:extLst>
                    <a:ext uri="{9D8B030D-6E8A-4147-A177-3AD203B41FA5}">
                      <a16:colId xmlns:a16="http://schemas.microsoft.com/office/drawing/2014/main" val="2539164960"/>
                    </a:ext>
                  </a:extLst>
                </a:gridCol>
                <a:gridCol w="1453662">
                  <a:extLst>
                    <a:ext uri="{9D8B030D-6E8A-4147-A177-3AD203B41FA5}">
                      <a16:colId xmlns:a16="http://schemas.microsoft.com/office/drawing/2014/main" val="3339152864"/>
                    </a:ext>
                  </a:extLst>
                </a:gridCol>
                <a:gridCol w="2232050">
                  <a:extLst>
                    <a:ext uri="{9D8B030D-6E8A-4147-A177-3AD203B41FA5}">
                      <a16:colId xmlns:a16="http://schemas.microsoft.com/office/drawing/2014/main" val="4226315762"/>
                    </a:ext>
                  </a:extLst>
                </a:gridCol>
                <a:gridCol w="1604112">
                  <a:extLst>
                    <a:ext uri="{9D8B030D-6E8A-4147-A177-3AD203B41FA5}">
                      <a16:colId xmlns:a16="http://schemas.microsoft.com/office/drawing/2014/main" val="1101279996"/>
                    </a:ext>
                  </a:extLst>
                </a:gridCol>
                <a:gridCol w="1604112">
                  <a:extLst>
                    <a:ext uri="{9D8B030D-6E8A-4147-A177-3AD203B41FA5}">
                      <a16:colId xmlns:a16="http://schemas.microsoft.com/office/drawing/2014/main" val="2767551865"/>
                    </a:ext>
                  </a:extLst>
                </a:gridCol>
              </a:tblGrid>
              <a:tr h="776820">
                <a:tc>
                  <a:txBody>
                    <a:bodyPr/>
                    <a:lstStyle/>
                    <a:p>
                      <a:r>
                        <a:rPr lang="en-GB" dirty="0"/>
                        <a:t>Experiment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Activity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Details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Planned for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Beam study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Integration study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ECR(s) status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0710856"/>
                  </a:ext>
                </a:extLst>
              </a:tr>
              <a:tr h="721871">
                <a:tc>
                  <a:txBody>
                    <a:bodyPr/>
                    <a:lstStyle/>
                    <a:p>
                      <a:r>
                        <a:rPr lang="en-GB" b="1" dirty="0"/>
                        <a:t>NA64e/h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r>
                        <a:rPr lang="en-GB" dirty="0" err="1"/>
                        <a:t>xtra</a:t>
                      </a:r>
                      <a:r>
                        <a:rPr lang="en-GB" dirty="0"/>
                        <a:t> focusing </a:t>
                      </a:r>
                    </a:p>
                    <a:p>
                      <a:r>
                        <a:rPr lang="en-GB" dirty="0"/>
                        <a:t>Higher Intensities</a:t>
                      </a:r>
                    </a:p>
                    <a:p>
                      <a:r>
                        <a:rPr lang="en-GB" dirty="0"/>
                        <a:t>Extra beam instrumentation (CEDAR, XCETs) in H4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b="1" i="1" dirty="0">
                          <a:solidFill>
                            <a:schemeClr val="accent1"/>
                          </a:solidFill>
                        </a:rPr>
                        <a:t>N/A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LS3 &amp; Run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Ongoing by NA64 for the physics requirements</a:t>
                      </a:r>
                    </a:p>
                    <a:p>
                      <a:r>
                        <a:rPr lang="en-US" dirty="0"/>
                        <a:t>Integration feasibility analysis to kick-off</a:t>
                      </a:r>
                      <a:r>
                        <a:rPr lang="en-GB" dirty="0"/>
                        <a:t> before YETS ; 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Beamline optimisation to kick off in January 2025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 started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 applicable 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1194176"/>
                  </a:ext>
                </a:extLst>
              </a:tr>
              <a:tr h="631065">
                <a:tc>
                  <a:txBody>
                    <a:bodyPr/>
                    <a:lstStyle/>
                    <a:p>
                      <a:r>
                        <a:rPr lang="en-US" b="1" dirty="0"/>
                        <a:t>GIF++ extension </a:t>
                      </a:r>
                      <a:br>
                        <a:rPr lang="en-US" b="1" dirty="0"/>
                      </a:br>
                      <a:r>
                        <a:rPr lang="en-US" b="1" dirty="0"/>
                        <a:t>(</a:t>
                      </a:r>
                      <a:r>
                        <a:rPr lang="en-US" b="1" i="1" dirty="0"/>
                        <a:t>not PBC</a:t>
                      </a:r>
                      <a:r>
                        <a:rPr lang="en-US" b="1" i="0" dirty="0"/>
                        <a:t>)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Larger irradiation area and improved services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b="1" i="1" dirty="0">
                          <a:solidFill>
                            <a:schemeClr val="accent1"/>
                          </a:solidFill>
                        </a:rPr>
                        <a:t>N/A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LS3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Discussions ongoing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First studies done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 be written 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68453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637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F697926C-0EC3-93E0-EE65-4BF3E6F9A0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9009737"/>
              </p:ext>
            </p:extLst>
          </p:nvPr>
        </p:nvGraphicFramePr>
        <p:xfrm>
          <a:off x="362198" y="240611"/>
          <a:ext cx="11228784" cy="192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4112">
                  <a:extLst>
                    <a:ext uri="{9D8B030D-6E8A-4147-A177-3AD203B41FA5}">
                      <a16:colId xmlns:a16="http://schemas.microsoft.com/office/drawing/2014/main" val="3350885989"/>
                    </a:ext>
                  </a:extLst>
                </a:gridCol>
                <a:gridCol w="1604112">
                  <a:extLst>
                    <a:ext uri="{9D8B030D-6E8A-4147-A177-3AD203B41FA5}">
                      <a16:colId xmlns:a16="http://schemas.microsoft.com/office/drawing/2014/main" val="373483589"/>
                    </a:ext>
                  </a:extLst>
                </a:gridCol>
                <a:gridCol w="1126624">
                  <a:extLst>
                    <a:ext uri="{9D8B030D-6E8A-4147-A177-3AD203B41FA5}">
                      <a16:colId xmlns:a16="http://schemas.microsoft.com/office/drawing/2014/main" val="2539164960"/>
                    </a:ext>
                  </a:extLst>
                </a:gridCol>
                <a:gridCol w="1453662">
                  <a:extLst>
                    <a:ext uri="{9D8B030D-6E8A-4147-A177-3AD203B41FA5}">
                      <a16:colId xmlns:a16="http://schemas.microsoft.com/office/drawing/2014/main" val="3339152864"/>
                    </a:ext>
                  </a:extLst>
                </a:gridCol>
                <a:gridCol w="2232050">
                  <a:extLst>
                    <a:ext uri="{9D8B030D-6E8A-4147-A177-3AD203B41FA5}">
                      <a16:colId xmlns:a16="http://schemas.microsoft.com/office/drawing/2014/main" val="4226315762"/>
                    </a:ext>
                  </a:extLst>
                </a:gridCol>
                <a:gridCol w="1604112">
                  <a:extLst>
                    <a:ext uri="{9D8B030D-6E8A-4147-A177-3AD203B41FA5}">
                      <a16:colId xmlns:a16="http://schemas.microsoft.com/office/drawing/2014/main" val="1101279996"/>
                    </a:ext>
                  </a:extLst>
                </a:gridCol>
                <a:gridCol w="1604112">
                  <a:extLst>
                    <a:ext uri="{9D8B030D-6E8A-4147-A177-3AD203B41FA5}">
                      <a16:colId xmlns:a16="http://schemas.microsoft.com/office/drawing/2014/main" val="2767551865"/>
                    </a:ext>
                  </a:extLst>
                </a:gridCol>
              </a:tblGrid>
              <a:tr h="776820">
                <a:tc>
                  <a:txBody>
                    <a:bodyPr/>
                    <a:lstStyle/>
                    <a:p>
                      <a:r>
                        <a:rPr lang="en-GB" dirty="0"/>
                        <a:t>Experiment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Activity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Details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Planned for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Beam study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Integration study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ECR(s) status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0710856"/>
                  </a:ext>
                </a:extLst>
              </a:tr>
              <a:tr h="656823">
                <a:tc>
                  <a:txBody>
                    <a:bodyPr/>
                    <a:lstStyle/>
                    <a:p>
                      <a:r>
                        <a:rPr lang="en-GB" b="1" dirty="0"/>
                        <a:t>NA60+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Need more input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b="1" i="1" dirty="0">
                          <a:solidFill>
                            <a:schemeClr val="accent1"/>
                          </a:solidFill>
                        </a:rPr>
                        <a:t>RP </a:t>
                      </a:r>
                      <a:r>
                        <a:rPr lang="fr-CH" sz="1800" b="1" i="1" dirty="0" err="1">
                          <a:solidFill>
                            <a:schemeClr val="accent1"/>
                          </a:solidFill>
                        </a:rPr>
                        <a:t>studies</a:t>
                      </a:r>
                      <a:r>
                        <a:rPr lang="fr-CH" sz="1800" b="1" i="1" dirty="0">
                          <a:solidFill>
                            <a:schemeClr val="accent1"/>
                          </a:solidFill>
                        </a:rPr>
                        <a:t> ?</a:t>
                      </a:r>
                      <a:endParaRPr lang="fr-CH" sz="1800" i="1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8702838"/>
                  </a:ext>
                </a:extLst>
              </a:tr>
              <a:tr h="4893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800" i="1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77777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64301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192</Words>
  <Application>Microsoft Macintosh PowerPoint</Application>
  <PresentationFormat>Widescreen</PresentationFormat>
  <Paragraphs>55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Silvia Schuh-Erhard</dc:creator>
  <cp:lastModifiedBy>Silvia Schuh-Erhard</cp:lastModifiedBy>
  <cp:revision>9</cp:revision>
  <dcterms:created xsi:type="dcterms:W3CDTF">2024-10-07T12:28:17Z</dcterms:created>
  <dcterms:modified xsi:type="dcterms:W3CDTF">2024-10-10T10:17:42Z</dcterms:modified>
</cp:coreProperties>
</file>