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9" r:id="rId2"/>
    <p:sldId id="260" r:id="rId3"/>
    <p:sldId id="261" r:id="rId4"/>
    <p:sldId id="262" r:id="rId5"/>
    <p:sldId id="263" r:id="rId6"/>
    <p:sldId id="265" r:id="rId7"/>
    <p:sldId id="264" r:id="rId8"/>
  </p:sldIdLst>
  <p:sldSz cx="12192000" cy="6858000"/>
  <p:notesSz cx="6858000" cy="9144000"/>
  <p:embeddedFontLst>
    <p:embeddedFont>
      <p:font typeface="JuliaMono" panose="020B0609060300020004" pitchFamily="49" charset="0"/>
      <p:regular r:id="rId11"/>
      <p:bold r:id="rId12"/>
      <p:italic r:id="rId13"/>
      <p:boldItalic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A0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86"/>
  </p:normalViewPr>
  <p:slideViewPr>
    <p:cSldViewPr snapToGrid="0" snapToObjects="1">
      <p:cViewPr varScale="1">
        <p:scale>
          <a:sx n="102" d="100"/>
          <a:sy n="102" d="100"/>
        </p:scale>
        <p:origin x="144" y="5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handoutMaster" Target="handoutMasters/handoutMaster1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775C6C-A657-438E-8D6D-EFDAC2F779CC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C7F19F4-20CA-424E-A0E4-08BD59871499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CC3BF28-9C3A-4780-AF87-8046ECC1EEB1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56816D46-BF1E-494B-9950-189A620398C7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36914FE-621D-4FA1-818C-88EF70236B85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FACD6A3-FF67-41F2-87D6-AFEEFB53F3FD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D523C5B-BC2D-4D92-84B7-51B2C1E9276A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2B80302-91C0-4735-8542-4AFD6CB2A35B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556A-00CE-417F-969A-F7D79D8F7663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ED433-4F98-4355-95D3-1C512328CD9D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6F14D6-230F-4DE9-89F1-9014B3CBF2D8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D9134-9A74-4F20-A460-47C4617041FB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8A32AE-92AF-4DE3-A622-8E2576D1F4D3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A.SINTUREL-I.LOBATO SOLA-J.A FERREIRA SOMOZA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659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07E0A-0F6E-48BE-BBF2-ABBBA515DDAF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0229A-A358-4543-8CED-1C76E79DC752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B38E3-7620-4BC9-A517-CFEB6442147E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189751-8235-4956-B142-E0DB54DE28A8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A2DEE-F7EC-43A6-A98D-D39D5630C069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68B30-972C-445B-A6BC-6D2BB9BC587D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35800" y="6350851"/>
            <a:ext cx="7920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fld id="{98CDB4FA-3D1F-4A17-B2E0-63419CFD9DB2}" type="datetime1">
              <a:rPr lang="en-US" smtClean="0"/>
              <a:t>10/14/2024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JuliaMono" panose="020B0609060300020004" pitchFamily="49" charset="0"/>
                <a:ea typeface="JuliaMono" panose="020B0609060300020004" pitchFamily="49" charset="0"/>
                <a:cs typeface="JuliaMono" panose="020B0609060300020004" pitchFamily="49" charset="0"/>
              </a:defRPr>
            </a:lvl1pPr>
          </a:lstStyle>
          <a:p>
            <a:r>
              <a:rPr lang="en-US"/>
              <a:t>Presenter | Presentation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JuliaMono" panose="020B0609060300020004" pitchFamily="49" charset="0"/>
          <a:ea typeface="JuliaMono" panose="020B0609060300020004" pitchFamily="49" charset="0"/>
          <a:cs typeface="JuliaMono" panose="020B0609060300020004" pitchFamily="49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Present status of ELENA sources and possible modifications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Jose A. Ferreira, Alex Sinturel, Iker Lobato</a:t>
            </a:r>
          </a:p>
          <a:p>
            <a:pPr algn="l"/>
            <a:r>
              <a:rPr lang="en-US" sz="1800" dirty="0"/>
              <a:t>14/10/2024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F29A7A-B5D7-0863-8F59-9D0E1EAD79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45931"/>
            <a:ext cx="11376024" cy="52548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Primary pump supplied by TE-VSC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XDS35i, Last service 2022</a:t>
            </a:r>
          </a:p>
          <a:p>
            <a:pPr>
              <a:lnSpc>
                <a:spcPct val="120000"/>
              </a:lnSpc>
            </a:pPr>
            <a:r>
              <a:rPr lang="en-GB" dirty="0"/>
              <a:t>TMP: TPH 2200 (1 spare?)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Last service 2021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Controller TCP5000 (1 spare)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Manual venting</a:t>
            </a:r>
          </a:p>
          <a:p>
            <a:pPr>
              <a:lnSpc>
                <a:spcPct val="120000"/>
              </a:lnSpc>
            </a:pPr>
            <a:r>
              <a:rPr lang="en-GB" dirty="0"/>
              <a:t>Gauges Leybold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TTR211 Pirani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Penning vac</a:t>
            </a:r>
          </a:p>
          <a:p>
            <a:pPr>
              <a:lnSpc>
                <a:spcPct val="120000"/>
              </a:lnSpc>
            </a:pPr>
            <a:r>
              <a:rPr lang="en-GB" dirty="0"/>
              <a:t>Valves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DN250 ISO-F from VAT isolating the source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Valve DN63 ISO-K isolating the primary pump</a:t>
            </a:r>
          </a:p>
          <a:p>
            <a:pPr>
              <a:lnSpc>
                <a:spcPct val="120000"/>
              </a:lnSpc>
            </a:pPr>
            <a:r>
              <a:rPr lang="en-GB" dirty="0"/>
              <a:t>Controls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Interface developed by Julich, not compatible with CERN remote system</a:t>
            </a:r>
          </a:p>
          <a:p>
            <a:pPr lvl="1"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E882A0E-4877-D889-FA70-AB140EB52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Present status</a:t>
            </a:r>
          </a:p>
        </p:txBody>
      </p:sp>
      <p:pic>
        <p:nvPicPr>
          <p:cNvPr id="8" name="Content Placeholder 8">
            <a:extLst>
              <a:ext uri="{FF2B5EF4-FFF2-40B4-BE49-F238E27FC236}">
                <a16:creationId xmlns:a16="http://schemas.microsoft.com/office/drawing/2014/main" id="{06E6F334-147F-3BDD-8964-C3C9A4F61B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 rot="5400000">
            <a:off x="7002544" y="921749"/>
            <a:ext cx="5464537" cy="4098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2771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CFA87F-F048-9D27-C500-FDF1D76E37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Safety aspects linked to H</a:t>
            </a:r>
            <a:r>
              <a:rPr lang="en-GB" baseline="-25000" dirty="0"/>
              <a:t>2</a:t>
            </a:r>
            <a:r>
              <a:rPr lang="en-GB" dirty="0"/>
              <a:t> pumping must be addressed =&gt; Dilution and inert purge.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Integrate protections in case of vacuum failure (i.e. stop H</a:t>
            </a:r>
            <a:r>
              <a:rPr lang="en-GB" baseline="-25000" dirty="0"/>
              <a:t>2</a:t>
            </a:r>
            <a:r>
              <a:rPr lang="en-GB" dirty="0"/>
              <a:t> injection). Define interface with gas injection.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Integrate the vacuum equipment in VSC control and SCADA application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Standardize equipment with focusing on operational cost reduction (maintenance intensive design)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80AD9F3-DE4E-D0F3-3AF5-52718892E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Required modifications</a:t>
            </a:r>
          </a:p>
        </p:txBody>
      </p:sp>
    </p:spTree>
    <p:extLst>
      <p:ext uri="{BB962C8B-B14F-4D97-AF65-F5344CB8AC3E}">
        <p14:creationId xmlns:p14="http://schemas.microsoft.com/office/powerpoint/2010/main" val="4139755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26DB3A-4798-C106-EB42-1183EA9AC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300899"/>
            <a:ext cx="5945677" cy="4899876"/>
          </a:xfrm>
        </p:spPr>
        <p:txBody>
          <a:bodyPr/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 injection between 0.1 to 0.6 </a:t>
            </a:r>
            <a:r>
              <a:rPr lang="en-GB" dirty="0" err="1"/>
              <a:t>sccm</a:t>
            </a:r>
            <a:r>
              <a:rPr lang="en-GB" dirty="0"/>
              <a:t> -&gt; &lt;0.01 </a:t>
            </a:r>
            <a:r>
              <a:rPr lang="en-GB" dirty="0" err="1"/>
              <a:t>mbar×l</a:t>
            </a:r>
            <a:r>
              <a:rPr lang="en-GB" dirty="0"/>
              <a:t>/s =&gt; Minimum continuous inert purge (N</a:t>
            </a:r>
            <a:r>
              <a:rPr lang="en-GB" baseline="-25000" dirty="0"/>
              <a:t>2</a:t>
            </a:r>
            <a:r>
              <a:rPr lang="en-GB" dirty="0"/>
              <a:t>) 0.25 </a:t>
            </a:r>
            <a:r>
              <a:rPr lang="en-GB" dirty="0" err="1"/>
              <a:t>mbar×l</a:t>
            </a:r>
            <a:r>
              <a:rPr lang="en-GB" dirty="0"/>
              <a:t>/s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Required pump with gas purge, i.e. ACP28 gas purge 3.7e3 </a:t>
            </a:r>
            <a:r>
              <a:rPr lang="en-GB" dirty="0" err="1"/>
              <a:t>sccm</a:t>
            </a:r>
            <a:r>
              <a:rPr lang="en-GB" dirty="0"/>
              <a:t> or explore option to run with ballast (1.2m³/h).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Inert gas pressure to be monitored in case required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HSE shall approve the solution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67889E-3E43-9D72-B323-AC4A5B263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Required modifications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416F79A-7DDE-E559-05A6-692D7AE72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262" y="82920"/>
            <a:ext cx="5421215" cy="37160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FFC8379-12B7-1066-5FC1-DAB947ABD4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113" y="3799001"/>
            <a:ext cx="3730377" cy="248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3029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0149D4-0DAD-C6E3-D818-00601B5E4C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944159" cy="4608512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Dry primary pump, low maintenance and including H</a:t>
            </a:r>
            <a:r>
              <a:rPr lang="en-GB" baseline="-25000" dirty="0"/>
              <a:t>2</a:t>
            </a:r>
            <a:r>
              <a:rPr lang="en-GB" dirty="0"/>
              <a:t> dilution, i.e. ACP28G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Isolation, venting and leak detection valves.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TMP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dirty="0"/>
              <a:t>MAG 1300ip or Mag 2200iP with automatic venting</a:t>
            </a:r>
          </a:p>
          <a:p>
            <a:pPr marL="666900" lvl="1" indent="-342900">
              <a:buFont typeface="Wingdings" panose="05000000000000000000" pitchFamily="2" charset="2"/>
              <a:buChar char="Ø"/>
            </a:pPr>
            <a:r>
              <a:rPr lang="en-GB" dirty="0"/>
              <a:t>Low maintenance and possible spare compatible with injection pumping groups.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Gauges and TPG300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7475F0-4E66-86D5-1BD0-6415F5D06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Required modifications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D234597-B863-CEE4-F405-06B38700C0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9544050" y="1726560"/>
            <a:ext cx="1769802" cy="408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5890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532A00-F447-F75E-7D58-D75721BF8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Budget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EF8CA0B-55F3-3752-7453-0B42212A95B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8456" y="1325639"/>
            <a:ext cx="6496833" cy="4734291"/>
          </a:xfrm>
        </p:spPr>
        <p:txBody>
          <a:bodyPr>
            <a:normAutofit fontScale="92500" lnSpcReduction="20000"/>
          </a:bodyPr>
          <a:lstStyle/>
          <a:p>
            <a:pPr marL="359824" indent="-311143"/>
            <a:r>
              <a:rPr lang="en-GB" dirty="0"/>
              <a:t>Mechanical parts</a:t>
            </a:r>
          </a:p>
          <a:p>
            <a:pPr marL="908451" lvl="1" indent="-311143"/>
            <a:r>
              <a:rPr lang="en-GB" dirty="0"/>
              <a:t>Package 1:</a:t>
            </a:r>
          </a:p>
          <a:p>
            <a:pPr marL="1210872" lvl="2" indent="-364058"/>
            <a:r>
              <a:rPr lang="en-GB" dirty="0"/>
              <a:t>1 TMP Version 2200 + spare</a:t>
            </a:r>
          </a:p>
          <a:p>
            <a:pPr marL="908451" lvl="1" indent="-311143"/>
            <a:r>
              <a:rPr lang="en-GB" dirty="0"/>
              <a:t>Package 2:</a:t>
            </a:r>
          </a:p>
          <a:p>
            <a:pPr marL="1210872" lvl="2" indent="-364058"/>
            <a:r>
              <a:rPr lang="en-GB" dirty="0"/>
              <a:t>1 TMP Version 2200</a:t>
            </a:r>
          </a:p>
          <a:p>
            <a:pPr marL="1210872" lvl="2" indent="-364058"/>
            <a:r>
              <a:rPr lang="en-GB" dirty="0"/>
              <a:t>Spare TMP from differential pumping</a:t>
            </a:r>
          </a:p>
          <a:p>
            <a:pPr marL="359824" indent="-359824"/>
            <a:r>
              <a:rPr lang="en-GB" dirty="0"/>
              <a:t>Controls</a:t>
            </a:r>
          </a:p>
          <a:p>
            <a:pPr marL="359824" indent="-311143">
              <a:tabLst>
                <a:tab pos="476239" algn="l"/>
              </a:tabLst>
            </a:pPr>
            <a:r>
              <a:rPr lang="en-GB" dirty="0"/>
              <a:t>TOTAL:</a:t>
            </a:r>
          </a:p>
          <a:p>
            <a:pPr lvl="1"/>
            <a:r>
              <a:rPr lang="en-GB" dirty="0"/>
              <a:t>Package 1 + Controls : 65kCHF</a:t>
            </a:r>
          </a:p>
          <a:p>
            <a:pPr lvl="1"/>
            <a:r>
              <a:rPr lang="en-GB" dirty="0"/>
              <a:t>Package 2 + Controls : 47kCHF</a:t>
            </a:r>
          </a:p>
          <a:p>
            <a:pPr lvl="1"/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313F3D7-4FC5-1AF7-8223-8C116C5A7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07DE5D1-12A7-7855-1773-A7FA694953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55288" y="3815740"/>
            <a:ext cx="5207379" cy="2402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932842F-5640-3057-0687-62C9E114F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7978" y="897250"/>
            <a:ext cx="5578257" cy="294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8969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B8CA324-E8AB-CCE4-B815-BAB23F3F6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Intervention shall be agreed with TE-VSC in advance (no calls the same day unless real unexpected issues)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Venting supervised by TE-VSC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Gas injection managed by BE-ABP or BE-OP with interfaces to VSC control system for safe operation (</a:t>
            </a:r>
            <a:r>
              <a:rPr lang="en-GB" dirty="0" err="1"/>
              <a:t>tbd</a:t>
            </a:r>
            <a:r>
              <a:rPr lang="en-GB" dirty="0"/>
              <a:t>)</a:t>
            </a:r>
          </a:p>
          <a:p>
            <a:pPr marL="342900" indent="-34290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This is the minimum proposal. If agreed final decision from Paolo =&gt; Modifications during LS3? Timing?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821ACD3-94B4-9F4F-AF61-2B7F0EAACA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Operation</a:t>
            </a:r>
          </a:p>
        </p:txBody>
      </p:sp>
    </p:spTree>
    <p:extLst>
      <p:ext uri="{BB962C8B-B14F-4D97-AF65-F5344CB8AC3E}">
        <p14:creationId xmlns:p14="http://schemas.microsoft.com/office/powerpoint/2010/main" val="10139278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2" id="{B50F64B5-4EB8-415E-80CF-6F56E5475AA2}" vid="{18AA80A6-91C6-4669-BD92-968CE74FB27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with Julia fonts</Template>
  <TotalTime>49</TotalTime>
  <Words>368</Words>
  <Application>Microsoft Office PowerPoint</Application>
  <PresentationFormat>Widescreen</PresentationFormat>
  <Paragraphs>52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JuliaMono</vt:lpstr>
      <vt:lpstr>Office Theme</vt:lpstr>
      <vt:lpstr>Present status of ELENA sources and possible modifications</vt:lpstr>
      <vt:lpstr>Present status</vt:lpstr>
      <vt:lpstr>Required modifications</vt:lpstr>
      <vt:lpstr>Required modifications</vt:lpstr>
      <vt:lpstr>Required modifications</vt:lpstr>
      <vt:lpstr>Budget</vt:lpstr>
      <vt:lpstr>Operation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Jose Antonio Ferreira Somoza</dc:creator>
  <cp:lastModifiedBy>Jose Antonio Ferreira Somoza</cp:lastModifiedBy>
  <cp:revision>1</cp:revision>
  <dcterms:created xsi:type="dcterms:W3CDTF">2024-10-14T12:24:16Z</dcterms:created>
  <dcterms:modified xsi:type="dcterms:W3CDTF">2024-10-14T13:13:31Z</dcterms:modified>
</cp:coreProperties>
</file>