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howSpecialPlsOnTitleSld="0" strictFirstAndLastChars="0" saveSubsetFonts="1">
  <p:sldMasterIdLst>
    <p:sldMasterId id="2147483648" r:id="rId4"/>
    <p:sldMasterId id="2147483649" r:id="rId5"/>
  </p:sldMasterIdLst>
  <p:notesMasterIdLst>
    <p:notesMasterId r:id="rId26"/>
  </p:notesMasterIdLst>
  <p:handoutMasterIdLst>
    <p:handoutMasterId r:id="rId27"/>
  </p:handoutMasterIdLst>
  <p:sldIdLst>
    <p:sldId id="256" r:id="rId6"/>
    <p:sldId id="1752" r:id="rId7"/>
    <p:sldId id="1804" r:id="rId8"/>
    <p:sldId id="273" r:id="rId9"/>
    <p:sldId id="282" r:id="rId10"/>
    <p:sldId id="1791" r:id="rId11"/>
    <p:sldId id="1792" r:id="rId12"/>
    <p:sldId id="281" r:id="rId13"/>
    <p:sldId id="1794" r:id="rId14"/>
    <p:sldId id="301" r:id="rId15"/>
    <p:sldId id="257" r:id="rId16"/>
    <p:sldId id="279" r:id="rId17"/>
    <p:sldId id="1795" r:id="rId18"/>
    <p:sldId id="1803" r:id="rId19"/>
    <p:sldId id="280" r:id="rId20"/>
    <p:sldId id="1806" r:id="rId21"/>
    <p:sldId id="1800" r:id="rId22"/>
    <p:sldId id="1802" r:id="rId23"/>
    <p:sldId id="274" r:id="rId24"/>
    <p:sldId id="1807" r:id="rId25"/>
  </p:sldIdLst>
  <p:sldSz cx="24384000" cy="13716000"/>
  <p:notesSz cx="6858000" cy="9144000"/>
  <p:defaultTextStyle>
    <a:defPPr>
      <a:defRPr lang="it-IT"/>
    </a:defPPr>
    <a:lvl1pPr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1pPr>
    <a:lvl2pPr marL="457200" indent="-2286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marL="914400" indent="-4572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marL="1371600" indent="-6858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marL="1828800" indent="-914400" algn="l" defTabSz="825500" rtl="0" eaLnBrk="0" fontAlgn="base" hangingPunct="0">
      <a:spcBef>
        <a:spcPct val="0"/>
      </a:spcBef>
      <a:spcAft>
        <a:spcPct val="0"/>
      </a:spcAft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6pPr>
    <a:lvl7pPr marL="27432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7pPr>
    <a:lvl8pPr marL="32004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8pPr>
    <a:lvl9pPr marL="3657600" algn="l" defTabSz="914400" rtl="0" eaLnBrk="1" latinLnBrk="0" hangingPunct="1">
      <a:defRPr sz="3000" b="1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9pPr>
  </p:defaultTextStyle>
  <p:extLst>
    <p:ext uri="{521415D9-36F7-43E2-AB2F-B90AF26B5E84}">
      <p14:sectionLst xmlns:p14="http://schemas.microsoft.com/office/powerpoint/2010/main">
        <p14:section name="Introduction" id="{F4D0E736-306C-4C30-83CE-A78F37723466}">
          <p14:sldIdLst>
            <p14:sldId id="256"/>
            <p14:sldId id="1752"/>
            <p14:sldId id="1804"/>
          </p14:sldIdLst>
        </p14:section>
        <p14:section name="CE Roadmap" id="{31B24A7D-F7D4-4156-9BDB-B9D70F581BFC}">
          <p14:sldIdLst>
            <p14:sldId id="273"/>
            <p14:sldId id="282"/>
            <p14:sldId id="1791"/>
            <p14:sldId id="1792"/>
          </p14:sldIdLst>
        </p14:section>
        <p14:section name="Local Teams+CERN Interaction" id="{9F492DE6-8397-4B7D-B534-B9980DF66883}">
          <p14:sldIdLst>
            <p14:sldId id="281"/>
            <p14:sldId id="1794"/>
          </p14:sldIdLst>
        </p14:section>
        <p14:section name="Detector Layout" id="{F34D2392-BD64-4EE8-A565-AB3673BA4E72}">
          <p14:sldIdLst>
            <p14:sldId id="301"/>
            <p14:sldId id="257"/>
          </p14:sldIdLst>
        </p14:section>
        <p14:section name="ET BIM Modeling" id="{7B611CB1-5201-43DD-8DCB-188712DE8C61}">
          <p14:sldIdLst>
            <p14:sldId id="279"/>
            <p14:sldId id="1795"/>
            <p14:sldId id="1803"/>
          </p14:sldIdLst>
        </p14:section>
        <p14:section name="CE Cost Estimation Approach" id="{0DB914CA-4D69-4F70-A4FD-30D6A1CB13FF}">
          <p14:sldIdLst>
            <p14:sldId id="280"/>
            <p14:sldId id="1806"/>
          </p14:sldIdLst>
        </p14:section>
        <p14:section name="Outlook" id="{ACA6C764-7A84-4656-AF04-831D39C10256}">
          <p14:sldIdLst>
            <p14:sldId id="1800"/>
            <p14:sldId id="1802"/>
          </p14:sldIdLst>
        </p14:section>
        <p14:section name="Conclusion" id="{37DB1427-849F-4C1C-A74D-6DE24697A57D}">
          <p14:sldIdLst>
            <p14:sldId id="274"/>
            <p14:sldId id="18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D1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F5A03-3379-4065-BF2E-B984E38585C7}" v="20" dt="2024-11-27T09:25:14.2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89945" autoAdjust="0"/>
  </p:normalViewPr>
  <p:slideViewPr>
    <p:cSldViewPr>
      <p:cViewPr varScale="1">
        <p:scale>
          <a:sx n="38" d="100"/>
          <a:sy n="38" d="100"/>
        </p:scale>
        <p:origin x="259" y="72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934"/>
    </p:cViewPr>
  </p:sorterViewPr>
  <p:notesViewPr>
    <p:cSldViewPr>
      <p:cViewPr varScale="1">
        <p:scale>
          <a:sx n="64" d="100"/>
          <a:sy n="64" d="100"/>
        </p:scale>
        <p:origin x="3192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nathan%20Bratanata\Documents\ET%20-%20Nikhef\ET%20-%20Civil%20Engineering\Cost%20Estimation\Cost%20uncertainty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'Cost Estimation History'!$B$2</c:f>
          <c:strCache>
            <c:ptCount val="1"/>
            <c:pt idx="0">
              <c:v>Underground Construction Costs </c:v>
            </c:pt>
          </c:strCache>
        </c:strRef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title>
    <c:autoTitleDeleted val="0"/>
    <c:plotArea>
      <c:layout>
        <c:manualLayout>
          <c:layoutTarget val="inner"/>
          <c:xMode val="edge"/>
          <c:yMode val="edge"/>
          <c:x val="0.4677040224089844"/>
          <c:y val="0.12303916221458928"/>
          <c:w val="0.48405118694568849"/>
          <c:h val="0.682591933495350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'Cost Estimation History'!$D$3</c:f>
              <c:strCache>
                <c:ptCount val="1"/>
                <c:pt idx="0">
                  <c:v>Min (m€)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'Cost Estimation History'!$B$4:$B$8</c:f>
              <c:strCache>
                <c:ptCount val="5"/>
                <c:pt idx="0">
                  <c:v>Implenia (2019)</c:v>
                </c:pt>
                <c:pt idx="1">
                  <c:v>ETIC_WP6_5.A03 (2021)</c:v>
                </c:pt>
                <c:pt idx="2">
                  <c:v>D.T4.2.1 E-TEST (2024; 2019 construction scenario)</c:v>
                </c:pt>
                <c:pt idx="3">
                  <c:v>D.T4.2.1 E-TEST (2024; 2024 construction scenario)</c:v>
                </c:pt>
                <c:pt idx="4">
                  <c:v>D.T4.2.1 E-TEST (2024; Aubel context)</c:v>
                </c:pt>
              </c:strCache>
              <c:extLst/>
            </c:strRef>
          </c:cat>
          <c:val>
            <c:numRef>
              <c:f>'Cost Estimation History'!$D$4:$D$8</c:f>
              <c:numCache>
                <c:formatCode>General</c:formatCode>
                <c:ptCount val="5"/>
                <c:pt idx="0">
                  <c:v>708.9</c:v>
                </c:pt>
                <c:pt idx="1">
                  <c:v>790.15</c:v>
                </c:pt>
                <c:pt idx="2">
                  <c:v>1293.9000000000001</c:v>
                </c:pt>
                <c:pt idx="3">
                  <c:v>1750</c:v>
                </c:pt>
                <c:pt idx="4">
                  <c:v>2228.1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A7-4EB1-84CC-60B9CDA862AF}"/>
            </c:ext>
          </c:extLst>
        </c:ser>
        <c:ser>
          <c:idx val="1"/>
          <c:order val="1"/>
          <c:tx>
            <c:strRef>
              <c:f>'Cost Estimation History'!$E$3</c:f>
              <c:strCache>
                <c:ptCount val="1"/>
                <c:pt idx="0">
                  <c:v>Max (m€)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NL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'Cost Estimation History'!$B$4:$B$8</c:f>
              <c:strCache>
                <c:ptCount val="5"/>
                <c:pt idx="0">
                  <c:v>Implenia (2019)</c:v>
                </c:pt>
                <c:pt idx="1">
                  <c:v>ETIC_WP6_5.A03 (2021)</c:v>
                </c:pt>
                <c:pt idx="2">
                  <c:v>D.T4.2.1 E-TEST (2024; 2019 construction scenario)</c:v>
                </c:pt>
                <c:pt idx="3">
                  <c:v>D.T4.2.1 E-TEST (2024; 2024 construction scenario)</c:v>
                </c:pt>
                <c:pt idx="4">
                  <c:v>D.T4.2.1 E-TEST (2024; Aubel context)</c:v>
                </c:pt>
              </c:strCache>
              <c:extLst/>
            </c:strRef>
          </c:cat>
          <c:val>
            <c:numRef>
              <c:f>'Cost Estimation History'!$E$4:$E$8</c:f>
              <c:numCache>
                <c:formatCode>General</c:formatCode>
                <c:ptCount val="5"/>
                <c:pt idx="0">
                  <c:v>760.3</c:v>
                </c:pt>
                <c:pt idx="1">
                  <c:v>790.15</c:v>
                </c:pt>
                <c:pt idx="2">
                  <c:v>1375.6</c:v>
                </c:pt>
                <c:pt idx="3">
                  <c:v>1860</c:v>
                </c:pt>
                <c:pt idx="4">
                  <c:v>2332.6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A7-4EB1-84CC-60B9CDA862A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614113584"/>
        <c:axId val="614119824"/>
      </c:barChart>
      <c:catAx>
        <c:axId val="614113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614119824"/>
        <c:crosses val="autoZero"/>
        <c:auto val="1"/>
        <c:lblAlgn val="ctr"/>
        <c:lblOffset val="100"/>
        <c:noMultiLvlLbl val="0"/>
      </c:catAx>
      <c:valAx>
        <c:axId val="614119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614113584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L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 sz="2400"/>
      </a:pPr>
      <a:endParaRPr lang="en-N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D444C-00DA-9E47-8243-B94B9934DB7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377125E-21C6-ED44-99F8-7737412AA6BA}">
      <dgm:prSet custT="1"/>
      <dgm:spPr/>
      <dgm:t>
        <a:bodyPr/>
        <a:lstStyle/>
        <a:p>
          <a:r>
            <a:rPr lang="en-US" sz="2400" b="0" i="0" dirty="0">
              <a:solidFill>
                <a:schemeClr val="bg1"/>
              </a:solidFill>
              <a:latin typeface="+mj-lt"/>
            </a:rPr>
            <a:t>AACE do not fully fits civil engineering estimate</a:t>
          </a:r>
          <a:endParaRPr lang="it-IT" sz="2400" b="0" i="0" dirty="0">
            <a:solidFill>
              <a:schemeClr val="bg1"/>
            </a:solidFill>
            <a:latin typeface="+mj-lt"/>
          </a:endParaRPr>
        </a:p>
      </dgm:t>
    </dgm:pt>
    <dgm:pt modelId="{C6F24EAA-4B27-9B48-B77E-D5C6C2ACF037}" type="parTrans" cxnId="{CF0BD435-3361-7A40-A59E-6DA35C60114E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A2B30CB1-F8B0-2241-AF69-89D90245220A}" type="sibTrans" cxnId="{CF0BD435-3361-7A40-A59E-6DA35C60114E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DCCEFCAC-4284-3B4F-9702-4BB4ABFC1DD8}">
      <dgm:prSet custT="1"/>
      <dgm:spPr/>
      <dgm:t>
        <a:bodyPr/>
        <a:lstStyle/>
        <a:p>
          <a:r>
            <a:rPr lang="en-US" sz="2400" b="0" i="0" baseline="0" dirty="0">
              <a:solidFill>
                <a:schemeClr val="bg1"/>
              </a:solidFill>
              <a:latin typeface="+mj-lt"/>
            </a:rPr>
            <a:t>Quality check  estimation</a:t>
          </a:r>
          <a:endParaRPr lang="it-IT" sz="2400" b="0" i="0" dirty="0">
            <a:solidFill>
              <a:schemeClr val="bg1"/>
            </a:solidFill>
            <a:latin typeface="+mj-lt"/>
          </a:endParaRPr>
        </a:p>
      </dgm:t>
    </dgm:pt>
    <dgm:pt modelId="{E2E64CE5-77A3-D248-8F6B-1D765F0612C2}" type="parTrans" cxnId="{C00629A2-A0B3-FA4D-BD93-A83469C0F7D0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3859F123-0791-2343-AFF5-B069F3926A32}" type="sibTrans" cxnId="{C00629A2-A0B3-FA4D-BD93-A83469C0F7D0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510FBDDC-D986-0443-936B-F7B75BB61361}">
      <dgm:prSet custT="1"/>
      <dgm:spPr/>
      <dgm:t>
        <a:bodyPr/>
        <a:lstStyle/>
        <a:p>
          <a:r>
            <a:rPr lang="en-US" sz="2400" b="0" i="0" dirty="0">
              <a:solidFill>
                <a:schemeClr val="tx1"/>
              </a:solidFill>
              <a:latin typeface="+mj-lt"/>
            </a:rPr>
            <a:t>Combine  multiple Recommended Practice (RP)</a:t>
          </a:r>
          <a:endParaRPr lang="it-IT" sz="2400" b="0" i="0" dirty="0">
            <a:solidFill>
              <a:schemeClr val="tx1"/>
            </a:solidFill>
            <a:latin typeface="+mj-lt"/>
          </a:endParaRPr>
        </a:p>
      </dgm:t>
    </dgm:pt>
    <dgm:pt modelId="{0ECE4305-D695-3A45-BFDC-9C13A6B2A505}" type="parTrans" cxnId="{B53593C1-1A88-7240-BB56-E4DEE264D58F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0229BEAC-BC48-5445-90B1-BAD79E5FED82}" type="sibTrans" cxnId="{B53593C1-1A88-7240-BB56-E4DEE264D58F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E68FE5D4-698A-AD4A-BBCF-0B3B212EBD40}">
      <dgm:prSet custT="1"/>
      <dgm:spPr/>
      <dgm:t>
        <a:bodyPr/>
        <a:lstStyle/>
        <a:p>
          <a:r>
            <a:rPr lang="en-US" sz="2400" b="0" i="0" baseline="0" dirty="0">
              <a:solidFill>
                <a:schemeClr val="tx1"/>
              </a:solidFill>
              <a:latin typeface="+mj-lt"/>
            </a:rPr>
            <a:t>Detail requirements, processes, methods, and plans</a:t>
          </a:r>
          <a:endParaRPr lang="it-IT" sz="2400" b="0" i="0" dirty="0">
            <a:solidFill>
              <a:schemeClr val="tx1"/>
            </a:solidFill>
            <a:latin typeface="+mj-lt"/>
          </a:endParaRPr>
        </a:p>
      </dgm:t>
    </dgm:pt>
    <dgm:pt modelId="{BD0E7B39-DE0B-7F4E-AB1C-D2CA1509A4E6}" type="parTrans" cxnId="{7EAAC162-7480-0842-961D-4BA4A2DD4A3C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38CF5D2F-2F4A-174E-9381-E85BAE562F25}" type="sibTrans" cxnId="{7EAAC162-7480-0842-961D-4BA4A2DD4A3C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3A044608-DCDD-D34E-A6FE-8707E704F3E5}">
      <dgm:prSet custT="1"/>
      <dgm:spPr/>
      <dgm:t>
        <a:bodyPr/>
        <a:lstStyle/>
        <a:p>
          <a:r>
            <a:rPr lang="en-US" sz="2400" b="0" i="0" baseline="0" dirty="0">
              <a:solidFill>
                <a:schemeClr val="bg1"/>
              </a:solidFill>
              <a:latin typeface="+mj-lt"/>
            </a:rPr>
            <a:t>A Class is associated to a maturity level </a:t>
          </a:r>
          <a:endParaRPr lang="it-IT" sz="2400" b="0" i="0" dirty="0">
            <a:solidFill>
              <a:schemeClr val="bg1"/>
            </a:solidFill>
            <a:latin typeface="+mj-lt"/>
          </a:endParaRPr>
        </a:p>
      </dgm:t>
    </dgm:pt>
    <dgm:pt modelId="{AC7173C2-E4D8-CE40-9A8F-ED20EB79F345}" type="sibTrans" cxnId="{7FB15E15-506D-9F45-9830-C336D9E06152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AE10AD1E-55DE-8D42-B7D9-81CC80D19566}" type="parTrans" cxnId="{7FB15E15-506D-9F45-9830-C336D9E06152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529F7425-BEA2-D548-ABD9-2645343CE1FA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i="0" dirty="0">
              <a:solidFill>
                <a:schemeClr val="tx1"/>
              </a:solidFill>
              <a:latin typeface="+mj-lt"/>
            </a:rPr>
            <a:t>Identify indicators/deliverables and a MATURITY MATRIX</a:t>
          </a:r>
          <a:endParaRPr lang="it-IT" sz="2400" b="0" i="0" dirty="0">
            <a:solidFill>
              <a:schemeClr val="tx1"/>
            </a:solidFill>
            <a:latin typeface="+mj-lt"/>
          </a:endParaRPr>
        </a:p>
      </dgm:t>
    </dgm:pt>
    <dgm:pt modelId="{17B26714-C133-204C-97BE-044EA0342FF2}" type="sibTrans" cxnId="{B600A100-BEF7-A744-9F19-06D813379AA9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356534D7-DA32-CF49-8701-878444583D00}" type="parTrans" cxnId="{B600A100-BEF7-A744-9F19-06D813379AA9}">
      <dgm:prSet/>
      <dgm:spPr/>
      <dgm:t>
        <a:bodyPr/>
        <a:lstStyle/>
        <a:p>
          <a:endParaRPr lang="it-IT" sz="2400" b="1">
            <a:solidFill>
              <a:schemeClr val="bg1"/>
            </a:solidFill>
            <a:latin typeface="+mj-lt"/>
          </a:endParaRPr>
        </a:p>
      </dgm:t>
    </dgm:pt>
    <dgm:pt modelId="{39571009-B6CF-C845-A16B-94DA9411FD10}" type="pres">
      <dgm:prSet presAssocID="{AE7D444C-00DA-9E47-8243-B94B9934DB7C}" presName="Name0" presStyleCnt="0">
        <dgm:presLayoutVars>
          <dgm:dir/>
          <dgm:animLvl val="lvl"/>
          <dgm:resizeHandles val="exact"/>
        </dgm:presLayoutVars>
      </dgm:prSet>
      <dgm:spPr/>
    </dgm:pt>
    <dgm:pt modelId="{5E59903E-4FF7-C842-ADA2-5E0B132F7DCF}" type="pres">
      <dgm:prSet presAssocID="{DCCEFCAC-4284-3B4F-9702-4BB4ABFC1DD8}" presName="boxAndChildren" presStyleCnt="0"/>
      <dgm:spPr/>
    </dgm:pt>
    <dgm:pt modelId="{968EFCF5-8A3F-8E44-B032-DC00E9D77F57}" type="pres">
      <dgm:prSet presAssocID="{DCCEFCAC-4284-3B4F-9702-4BB4ABFC1DD8}" presName="parentTextBox" presStyleLbl="node1" presStyleIdx="0" presStyleCnt="3"/>
      <dgm:spPr/>
    </dgm:pt>
    <dgm:pt modelId="{3177C18A-8920-2C40-9FA8-51E780A837F4}" type="pres">
      <dgm:prSet presAssocID="{DCCEFCAC-4284-3B4F-9702-4BB4ABFC1DD8}" presName="entireBox" presStyleLbl="node1" presStyleIdx="0" presStyleCnt="3"/>
      <dgm:spPr/>
    </dgm:pt>
    <dgm:pt modelId="{596F039F-2EE2-FA49-A86C-3684F8A195CE}" type="pres">
      <dgm:prSet presAssocID="{DCCEFCAC-4284-3B4F-9702-4BB4ABFC1DD8}" presName="descendantBox" presStyleCnt="0"/>
      <dgm:spPr/>
    </dgm:pt>
    <dgm:pt modelId="{2248D42F-0FAC-CE4C-83CE-75226662AA16}" type="pres">
      <dgm:prSet presAssocID="{E68FE5D4-698A-AD4A-BBCF-0B3B212EBD40}" presName="childTextBox" presStyleLbl="fgAccFollowNode1" presStyleIdx="0" presStyleCnt="3">
        <dgm:presLayoutVars>
          <dgm:bulletEnabled val="1"/>
        </dgm:presLayoutVars>
      </dgm:prSet>
      <dgm:spPr/>
    </dgm:pt>
    <dgm:pt modelId="{439F0423-8E6C-1143-A03C-3B2AF2F5761F}" type="pres">
      <dgm:prSet presAssocID="{AC7173C2-E4D8-CE40-9A8F-ED20EB79F345}" presName="sp" presStyleCnt="0"/>
      <dgm:spPr/>
    </dgm:pt>
    <dgm:pt modelId="{27432EA4-F010-0947-AABA-1FE2D8FE9989}" type="pres">
      <dgm:prSet presAssocID="{3A044608-DCDD-D34E-A6FE-8707E704F3E5}" presName="arrowAndChildren" presStyleCnt="0"/>
      <dgm:spPr/>
    </dgm:pt>
    <dgm:pt modelId="{3064C10E-69ED-374C-8400-5E47C1F8F39F}" type="pres">
      <dgm:prSet presAssocID="{3A044608-DCDD-D34E-A6FE-8707E704F3E5}" presName="parentTextArrow" presStyleLbl="node1" presStyleIdx="0" presStyleCnt="3"/>
      <dgm:spPr/>
    </dgm:pt>
    <dgm:pt modelId="{4FBCA5F1-656A-2A4D-A7DE-E20956DF949E}" type="pres">
      <dgm:prSet presAssocID="{3A044608-DCDD-D34E-A6FE-8707E704F3E5}" presName="arrow" presStyleLbl="node1" presStyleIdx="1" presStyleCnt="3"/>
      <dgm:spPr/>
    </dgm:pt>
    <dgm:pt modelId="{15608573-A7A2-DC46-ACD4-ED32A92CFB42}" type="pres">
      <dgm:prSet presAssocID="{3A044608-DCDD-D34E-A6FE-8707E704F3E5}" presName="descendantArrow" presStyleCnt="0"/>
      <dgm:spPr/>
    </dgm:pt>
    <dgm:pt modelId="{E4CD8873-2706-704E-9F86-AEF742688505}" type="pres">
      <dgm:prSet presAssocID="{529F7425-BEA2-D548-ABD9-2645343CE1FA}" presName="childTextArrow" presStyleLbl="fgAccFollowNode1" presStyleIdx="1" presStyleCnt="3">
        <dgm:presLayoutVars>
          <dgm:bulletEnabled val="1"/>
        </dgm:presLayoutVars>
      </dgm:prSet>
      <dgm:spPr/>
    </dgm:pt>
    <dgm:pt modelId="{A59DE742-5D1B-2A43-A93F-0C1BC60E5141}" type="pres">
      <dgm:prSet presAssocID="{A2B30CB1-F8B0-2241-AF69-89D90245220A}" presName="sp" presStyleCnt="0"/>
      <dgm:spPr/>
    </dgm:pt>
    <dgm:pt modelId="{84427FA7-310F-254E-897A-81BEE67C5A81}" type="pres">
      <dgm:prSet presAssocID="{7377125E-21C6-ED44-99F8-7737412AA6BA}" presName="arrowAndChildren" presStyleCnt="0"/>
      <dgm:spPr/>
    </dgm:pt>
    <dgm:pt modelId="{E7C0EBC5-41AB-ED48-B9B2-A8EC196889BA}" type="pres">
      <dgm:prSet presAssocID="{7377125E-21C6-ED44-99F8-7737412AA6BA}" presName="parentTextArrow" presStyleLbl="node1" presStyleIdx="1" presStyleCnt="3"/>
      <dgm:spPr/>
    </dgm:pt>
    <dgm:pt modelId="{28BC04B3-A2EF-9740-BC4D-C27B6B2109DB}" type="pres">
      <dgm:prSet presAssocID="{7377125E-21C6-ED44-99F8-7737412AA6BA}" presName="arrow" presStyleLbl="node1" presStyleIdx="2" presStyleCnt="3"/>
      <dgm:spPr/>
    </dgm:pt>
    <dgm:pt modelId="{4377A4AE-B283-6543-AAFF-BEEF85F82D11}" type="pres">
      <dgm:prSet presAssocID="{7377125E-21C6-ED44-99F8-7737412AA6BA}" presName="descendantArrow" presStyleCnt="0"/>
      <dgm:spPr/>
    </dgm:pt>
    <dgm:pt modelId="{38C6F27A-9391-004E-A54B-785A7DAF5D68}" type="pres">
      <dgm:prSet presAssocID="{510FBDDC-D986-0443-936B-F7B75BB61361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B600A100-BEF7-A744-9F19-06D813379AA9}" srcId="{3A044608-DCDD-D34E-A6FE-8707E704F3E5}" destId="{529F7425-BEA2-D548-ABD9-2645343CE1FA}" srcOrd="0" destOrd="0" parTransId="{356534D7-DA32-CF49-8701-878444583D00}" sibTransId="{17B26714-C133-204C-97BE-044EA0342FF2}"/>
    <dgm:cxn modelId="{7FB15E15-506D-9F45-9830-C336D9E06152}" srcId="{AE7D444C-00DA-9E47-8243-B94B9934DB7C}" destId="{3A044608-DCDD-D34E-A6FE-8707E704F3E5}" srcOrd="1" destOrd="0" parTransId="{AE10AD1E-55DE-8D42-B7D9-81CC80D19566}" sibTransId="{AC7173C2-E4D8-CE40-9A8F-ED20EB79F345}"/>
    <dgm:cxn modelId="{4E455A2A-A02C-EE47-9225-41325A0B9E17}" type="presOf" srcId="{510FBDDC-D986-0443-936B-F7B75BB61361}" destId="{38C6F27A-9391-004E-A54B-785A7DAF5D68}" srcOrd="0" destOrd="0" presId="urn:microsoft.com/office/officeart/2005/8/layout/process4"/>
    <dgm:cxn modelId="{CF0BD435-3361-7A40-A59E-6DA35C60114E}" srcId="{AE7D444C-00DA-9E47-8243-B94B9934DB7C}" destId="{7377125E-21C6-ED44-99F8-7737412AA6BA}" srcOrd="0" destOrd="0" parTransId="{C6F24EAA-4B27-9B48-B77E-D5C6C2ACF037}" sibTransId="{A2B30CB1-F8B0-2241-AF69-89D90245220A}"/>
    <dgm:cxn modelId="{E7629C5E-A9A3-974A-8E20-F77F0C7498BE}" type="presOf" srcId="{7377125E-21C6-ED44-99F8-7737412AA6BA}" destId="{E7C0EBC5-41AB-ED48-B9B2-A8EC196889BA}" srcOrd="0" destOrd="0" presId="urn:microsoft.com/office/officeart/2005/8/layout/process4"/>
    <dgm:cxn modelId="{7EAAC162-7480-0842-961D-4BA4A2DD4A3C}" srcId="{DCCEFCAC-4284-3B4F-9702-4BB4ABFC1DD8}" destId="{E68FE5D4-698A-AD4A-BBCF-0B3B212EBD40}" srcOrd="0" destOrd="0" parTransId="{BD0E7B39-DE0B-7F4E-AB1C-D2CA1509A4E6}" sibTransId="{38CF5D2F-2F4A-174E-9381-E85BAE562F25}"/>
    <dgm:cxn modelId="{E6473F43-BC77-5249-9E9A-18EF2D610C44}" type="presOf" srcId="{3A044608-DCDD-D34E-A6FE-8707E704F3E5}" destId="{3064C10E-69ED-374C-8400-5E47C1F8F39F}" srcOrd="0" destOrd="0" presId="urn:microsoft.com/office/officeart/2005/8/layout/process4"/>
    <dgm:cxn modelId="{B7EA6C46-B855-5E4C-B9D8-B83B600D6655}" type="presOf" srcId="{7377125E-21C6-ED44-99F8-7737412AA6BA}" destId="{28BC04B3-A2EF-9740-BC4D-C27B6B2109DB}" srcOrd="1" destOrd="0" presId="urn:microsoft.com/office/officeart/2005/8/layout/process4"/>
    <dgm:cxn modelId="{8D27304C-245D-2849-B411-A197EE29EACC}" type="presOf" srcId="{529F7425-BEA2-D548-ABD9-2645343CE1FA}" destId="{E4CD8873-2706-704E-9F86-AEF742688505}" srcOrd="0" destOrd="0" presId="urn:microsoft.com/office/officeart/2005/8/layout/process4"/>
    <dgm:cxn modelId="{056D4C51-32C2-1748-AF69-34A2996AAE36}" type="presOf" srcId="{3A044608-DCDD-D34E-A6FE-8707E704F3E5}" destId="{4FBCA5F1-656A-2A4D-A7DE-E20956DF949E}" srcOrd="1" destOrd="0" presId="urn:microsoft.com/office/officeart/2005/8/layout/process4"/>
    <dgm:cxn modelId="{8EA4B080-3E1F-9E4A-97B2-A8A5CCDF3F0D}" type="presOf" srcId="{AE7D444C-00DA-9E47-8243-B94B9934DB7C}" destId="{39571009-B6CF-C845-A16B-94DA9411FD10}" srcOrd="0" destOrd="0" presId="urn:microsoft.com/office/officeart/2005/8/layout/process4"/>
    <dgm:cxn modelId="{473C8285-B0B6-7F44-BE30-E43C1376923E}" type="presOf" srcId="{DCCEFCAC-4284-3B4F-9702-4BB4ABFC1DD8}" destId="{3177C18A-8920-2C40-9FA8-51E780A837F4}" srcOrd="1" destOrd="0" presId="urn:microsoft.com/office/officeart/2005/8/layout/process4"/>
    <dgm:cxn modelId="{C00629A2-A0B3-FA4D-BD93-A83469C0F7D0}" srcId="{AE7D444C-00DA-9E47-8243-B94B9934DB7C}" destId="{DCCEFCAC-4284-3B4F-9702-4BB4ABFC1DD8}" srcOrd="2" destOrd="0" parTransId="{E2E64CE5-77A3-D248-8F6B-1D765F0612C2}" sibTransId="{3859F123-0791-2343-AFF5-B069F3926A32}"/>
    <dgm:cxn modelId="{488F96A7-BD60-6645-A670-6C8175395795}" type="presOf" srcId="{E68FE5D4-698A-AD4A-BBCF-0B3B212EBD40}" destId="{2248D42F-0FAC-CE4C-83CE-75226662AA16}" srcOrd="0" destOrd="0" presId="urn:microsoft.com/office/officeart/2005/8/layout/process4"/>
    <dgm:cxn modelId="{73BF83B6-AAC1-904C-876D-1930927BBE2A}" type="presOf" srcId="{DCCEFCAC-4284-3B4F-9702-4BB4ABFC1DD8}" destId="{968EFCF5-8A3F-8E44-B032-DC00E9D77F57}" srcOrd="0" destOrd="0" presId="urn:microsoft.com/office/officeart/2005/8/layout/process4"/>
    <dgm:cxn modelId="{B53593C1-1A88-7240-BB56-E4DEE264D58F}" srcId="{7377125E-21C6-ED44-99F8-7737412AA6BA}" destId="{510FBDDC-D986-0443-936B-F7B75BB61361}" srcOrd="0" destOrd="0" parTransId="{0ECE4305-D695-3A45-BFDC-9C13A6B2A505}" sibTransId="{0229BEAC-BC48-5445-90B1-BAD79E5FED82}"/>
    <dgm:cxn modelId="{16A466C9-19CA-4949-B6EC-BDE6132AC346}" type="presParOf" srcId="{39571009-B6CF-C845-A16B-94DA9411FD10}" destId="{5E59903E-4FF7-C842-ADA2-5E0B132F7DCF}" srcOrd="0" destOrd="0" presId="urn:microsoft.com/office/officeart/2005/8/layout/process4"/>
    <dgm:cxn modelId="{9065E4DF-0A96-C245-ADD4-15804B935ADA}" type="presParOf" srcId="{5E59903E-4FF7-C842-ADA2-5E0B132F7DCF}" destId="{968EFCF5-8A3F-8E44-B032-DC00E9D77F57}" srcOrd="0" destOrd="0" presId="urn:microsoft.com/office/officeart/2005/8/layout/process4"/>
    <dgm:cxn modelId="{739E7D8D-1F8C-FB4F-8B21-7431D290F2AD}" type="presParOf" srcId="{5E59903E-4FF7-C842-ADA2-5E0B132F7DCF}" destId="{3177C18A-8920-2C40-9FA8-51E780A837F4}" srcOrd="1" destOrd="0" presId="urn:microsoft.com/office/officeart/2005/8/layout/process4"/>
    <dgm:cxn modelId="{325680F9-75FB-974E-BCEC-D962FB496F65}" type="presParOf" srcId="{5E59903E-4FF7-C842-ADA2-5E0B132F7DCF}" destId="{596F039F-2EE2-FA49-A86C-3684F8A195CE}" srcOrd="2" destOrd="0" presId="urn:microsoft.com/office/officeart/2005/8/layout/process4"/>
    <dgm:cxn modelId="{67FC7E11-0B4D-1E48-864F-D2E1F934BD8E}" type="presParOf" srcId="{596F039F-2EE2-FA49-A86C-3684F8A195CE}" destId="{2248D42F-0FAC-CE4C-83CE-75226662AA16}" srcOrd="0" destOrd="0" presId="urn:microsoft.com/office/officeart/2005/8/layout/process4"/>
    <dgm:cxn modelId="{24F3EDA2-B94C-AE4C-A92E-05646D45E5D0}" type="presParOf" srcId="{39571009-B6CF-C845-A16B-94DA9411FD10}" destId="{439F0423-8E6C-1143-A03C-3B2AF2F5761F}" srcOrd="1" destOrd="0" presId="urn:microsoft.com/office/officeart/2005/8/layout/process4"/>
    <dgm:cxn modelId="{AB5612D1-3360-A441-8230-D3585AA3F026}" type="presParOf" srcId="{39571009-B6CF-C845-A16B-94DA9411FD10}" destId="{27432EA4-F010-0947-AABA-1FE2D8FE9989}" srcOrd="2" destOrd="0" presId="urn:microsoft.com/office/officeart/2005/8/layout/process4"/>
    <dgm:cxn modelId="{CE8128CC-1763-9649-BCF5-4BE29FBBC30F}" type="presParOf" srcId="{27432EA4-F010-0947-AABA-1FE2D8FE9989}" destId="{3064C10E-69ED-374C-8400-5E47C1F8F39F}" srcOrd="0" destOrd="0" presId="urn:microsoft.com/office/officeart/2005/8/layout/process4"/>
    <dgm:cxn modelId="{7EBB90B9-78B9-0147-8CFB-A754E91FCFE8}" type="presParOf" srcId="{27432EA4-F010-0947-AABA-1FE2D8FE9989}" destId="{4FBCA5F1-656A-2A4D-A7DE-E20956DF949E}" srcOrd="1" destOrd="0" presId="urn:microsoft.com/office/officeart/2005/8/layout/process4"/>
    <dgm:cxn modelId="{CA0D8483-E419-9440-816A-12200E5FE61A}" type="presParOf" srcId="{27432EA4-F010-0947-AABA-1FE2D8FE9989}" destId="{15608573-A7A2-DC46-ACD4-ED32A92CFB42}" srcOrd="2" destOrd="0" presId="urn:microsoft.com/office/officeart/2005/8/layout/process4"/>
    <dgm:cxn modelId="{2E64000D-2A23-E74B-BD28-2C1A1D36227B}" type="presParOf" srcId="{15608573-A7A2-DC46-ACD4-ED32A92CFB42}" destId="{E4CD8873-2706-704E-9F86-AEF742688505}" srcOrd="0" destOrd="0" presId="urn:microsoft.com/office/officeart/2005/8/layout/process4"/>
    <dgm:cxn modelId="{490A10CA-AEC1-D345-965C-D04468EB31A3}" type="presParOf" srcId="{39571009-B6CF-C845-A16B-94DA9411FD10}" destId="{A59DE742-5D1B-2A43-A93F-0C1BC60E5141}" srcOrd="3" destOrd="0" presId="urn:microsoft.com/office/officeart/2005/8/layout/process4"/>
    <dgm:cxn modelId="{662F69AA-6EFC-9A42-B1B1-24A04E653444}" type="presParOf" srcId="{39571009-B6CF-C845-A16B-94DA9411FD10}" destId="{84427FA7-310F-254E-897A-81BEE67C5A81}" srcOrd="4" destOrd="0" presId="urn:microsoft.com/office/officeart/2005/8/layout/process4"/>
    <dgm:cxn modelId="{C1AF6BAF-B5D3-1D4A-B60C-D9DAD1C9E117}" type="presParOf" srcId="{84427FA7-310F-254E-897A-81BEE67C5A81}" destId="{E7C0EBC5-41AB-ED48-B9B2-A8EC196889BA}" srcOrd="0" destOrd="0" presId="urn:microsoft.com/office/officeart/2005/8/layout/process4"/>
    <dgm:cxn modelId="{103CFDC8-CB21-B549-BD73-4AD11259C421}" type="presParOf" srcId="{84427FA7-310F-254E-897A-81BEE67C5A81}" destId="{28BC04B3-A2EF-9740-BC4D-C27B6B2109DB}" srcOrd="1" destOrd="0" presId="urn:microsoft.com/office/officeart/2005/8/layout/process4"/>
    <dgm:cxn modelId="{078DA2E2-BBE6-8D4B-BA1A-5DAF76AF400D}" type="presParOf" srcId="{84427FA7-310F-254E-897A-81BEE67C5A81}" destId="{4377A4AE-B283-6543-AAFF-BEEF85F82D11}" srcOrd="2" destOrd="0" presId="urn:microsoft.com/office/officeart/2005/8/layout/process4"/>
    <dgm:cxn modelId="{B2F00399-DEF7-AA4A-A1DF-D5C714028E76}" type="presParOf" srcId="{4377A4AE-B283-6543-AAFF-BEEF85F82D11}" destId="{38C6F27A-9391-004E-A54B-785A7DAF5D68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7C18A-8920-2C40-9FA8-51E780A837F4}">
      <dsp:nvSpPr>
        <dsp:cNvPr id="0" name=""/>
        <dsp:cNvSpPr/>
      </dsp:nvSpPr>
      <dsp:spPr>
        <a:xfrm>
          <a:off x="0" y="4859224"/>
          <a:ext cx="6480720" cy="15949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baseline="0" dirty="0">
              <a:solidFill>
                <a:schemeClr val="bg1"/>
              </a:solidFill>
              <a:latin typeface="+mj-lt"/>
            </a:rPr>
            <a:t>Quality check  estimation</a:t>
          </a:r>
          <a:endParaRPr lang="it-IT" sz="2400" b="0" i="0" kern="1200" dirty="0">
            <a:solidFill>
              <a:schemeClr val="bg1"/>
            </a:solidFill>
            <a:latin typeface="+mj-lt"/>
          </a:endParaRPr>
        </a:p>
      </dsp:txBody>
      <dsp:txXfrm>
        <a:off x="0" y="4859224"/>
        <a:ext cx="6480720" cy="861249"/>
      </dsp:txXfrm>
    </dsp:sp>
    <dsp:sp modelId="{2248D42F-0FAC-CE4C-83CE-75226662AA16}">
      <dsp:nvSpPr>
        <dsp:cNvPr id="0" name=""/>
        <dsp:cNvSpPr/>
      </dsp:nvSpPr>
      <dsp:spPr>
        <a:xfrm>
          <a:off x="0" y="5688575"/>
          <a:ext cx="6480720" cy="7336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baseline="0" dirty="0">
              <a:solidFill>
                <a:schemeClr val="tx1"/>
              </a:solidFill>
              <a:latin typeface="+mj-lt"/>
            </a:rPr>
            <a:t>Detail requirements, processes, methods, and plans</a:t>
          </a:r>
          <a:endParaRPr lang="it-IT" sz="2400" b="0" i="0" kern="1200" dirty="0">
            <a:solidFill>
              <a:schemeClr val="tx1"/>
            </a:solidFill>
            <a:latin typeface="+mj-lt"/>
          </a:endParaRPr>
        </a:p>
      </dsp:txBody>
      <dsp:txXfrm>
        <a:off x="0" y="5688575"/>
        <a:ext cx="6480720" cy="733656"/>
      </dsp:txXfrm>
    </dsp:sp>
    <dsp:sp modelId="{4FBCA5F1-656A-2A4D-A7DE-E20956DF949E}">
      <dsp:nvSpPr>
        <dsp:cNvPr id="0" name=""/>
        <dsp:cNvSpPr/>
      </dsp:nvSpPr>
      <dsp:spPr>
        <a:xfrm rot="10800000">
          <a:off x="0" y="2430182"/>
          <a:ext cx="6480720" cy="245296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baseline="0" dirty="0">
              <a:solidFill>
                <a:schemeClr val="bg1"/>
              </a:solidFill>
              <a:latin typeface="+mj-lt"/>
            </a:rPr>
            <a:t>A Class is associated to a maturity level </a:t>
          </a:r>
          <a:endParaRPr lang="it-IT" sz="2400" b="0" i="0" kern="1200" dirty="0">
            <a:solidFill>
              <a:schemeClr val="bg1"/>
            </a:solidFill>
            <a:latin typeface="+mj-lt"/>
          </a:endParaRPr>
        </a:p>
      </dsp:txBody>
      <dsp:txXfrm rot="-10800000">
        <a:off x="0" y="2430182"/>
        <a:ext cx="6480720" cy="860990"/>
      </dsp:txXfrm>
    </dsp:sp>
    <dsp:sp modelId="{E4CD8873-2706-704E-9F86-AEF742688505}">
      <dsp:nvSpPr>
        <dsp:cNvPr id="0" name=""/>
        <dsp:cNvSpPr/>
      </dsp:nvSpPr>
      <dsp:spPr>
        <a:xfrm>
          <a:off x="0" y="3291173"/>
          <a:ext cx="6480720" cy="7334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i="0" kern="1200" dirty="0">
              <a:solidFill>
                <a:schemeClr val="tx1"/>
              </a:solidFill>
              <a:latin typeface="+mj-lt"/>
            </a:rPr>
            <a:t>Identify indicators/deliverables and a MATURITY MATRIX</a:t>
          </a:r>
          <a:endParaRPr lang="it-IT" sz="2400" b="0" i="0" kern="1200" dirty="0">
            <a:solidFill>
              <a:schemeClr val="tx1"/>
            </a:solidFill>
            <a:latin typeface="+mj-lt"/>
          </a:endParaRPr>
        </a:p>
      </dsp:txBody>
      <dsp:txXfrm>
        <a:off x="0" y="3291173"/>
        <a:ext cx="6480720" cy="733436"/>
      </dsp:txXfrm>
    </dsp:sp>
    <dsp:sp modelId="{28BC04B3-A2EF-9740-BC4D-C27B6B2109DB}">
      <dsp:nvSpPr>
        <dsp:cNvPr id="0" name=""/>
        <dsp:cNvSpPr/>
      </dsp:nvSpPr>
      <dsp:spPr>
        <a:xfrm rot="10800000">
          <a:off x="0" y="1141"/>
          <a:ext cx="6480720" cy="245296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solidFill>
                <a:schemeClr val="bg1"/>
              </a:solidFill>
              <a:latin typeface="+mj-lt"/>
            </a:rPr>
            <a:t>AACE do not fully fits civil engineering estimate</a:t>
          </a:r>
          <a:endParaRPr lang="it-IT" sz="2400" b="0" i="0" kern="1200" dirty="0">
            <a:solidFill>
              <a:schemeClr val="bg1"/>
            </a:solidFill>
            <a:latin typeface="+mj-lt"/>
          </a:endParaRPr>
        </a:p>
      </dsp:txBody>
      <dsp:txXfrm rot="-10800000">
        <a:off x="0" y="1141"/>
        <a:ext cx="6480720" cy="860990"/>
      </dsp:txXfrm>
    </dsp:sp>
    <dsp:sp modelId="{38C6F27A-9391-004E-A54B-785A7DAF5D68}">
      <dsp:nvSpPr>
        <dsp:cNvPr id="0" name=""/>
        <dsp:cNvSpPr/>
      </dsp:nvSpPr>
      <dsp:spPr>
        <a:xfrm>
          <a:off x="0" y="862131"/>
          <a:ext cx="6480720" cy="7334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>
              <a:solidFill>
                <a:schemeClr val="tx1"/>
              </a:solidFill>
              <a:latin typeface="+mj-lt"/>
            </a:rPr>
            <a:t>Combine  multiple Recommended Practice (RP)</a:t>
          </a:r>
          <a:endParaRPr lang="it-IT" sz="2400" b="0" i="0" kern="1200" dirty="0">
            <a:solidFill>
              <a:schemeClr val="tx1"/>
            </a:solidFill>
            <a:latin typeface="+mj-lt"/>
          </a:endParaRPr>
        </a:p>
      </dsp:txBody>
      <dsp:txXfrm>
        <a:off x="0" y="862131"/>
        <a:ext cx="6480720" cy="733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0.0251</cdr:x>
      <cdr:y>0.88676</cdr:y>
    </cdr:from>
    <cdr:to>
      <cdr:x>0.99547</cdr:x>
      <cdr:y>0.98576</cdr:y>
    </cdr:to>
    <cdr:pic>
      <cdr:nvPicPr>
        <cdr:cNvPr id="3" name="Picture 2">
          <a:extLst xmlns:a="http://schemas.openxmlformats.org/drawingml/2006/main">
            <a:ext uri="{FF2B5EF4-FFF2-40B4-BE49-F238E27FC236}">
              <a16:creationId xmlns:a16="http://schemas.microsoft.com/office/drawing/2014/main" id="{14C7A0AF-EBA7-4413-9BE1-3C9EEC32EE9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16024" y="8718547"/>
          <a:ext cx="8352928" cy="973412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CD9A36-C537-4AC2-9195-9ABEAA9BEE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939679-AFCA-4DD9-B582-15C93CFC49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0531F-B264-42CE-8BA7-80353D3EF3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82581-9BF7-45D4-8EBF-69BFC86DB6E6}" type="slidenum">
              <a:rPr lang="en-NL" smtClean="0"/>
              <a:t>‹#›</a:t>
            </a:fld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3E0EC1-FFA8-4F95-891F-C773114CB4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B8B53-7F7C-438C-90E8-BFDA2B9058B3}" type="datetimeFigureOut">
              <a:rPr lang="en-NL" smtClean="0"/>
              <a:t>27/11/2024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97396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CF3F82E8-3DA7-4892-9CF4-86A675936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7CB9F58-38FE-AB4C-AA5E-2CB09302002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>
                <a:sym typeface="Helvetica Neue" panose="02000503000000020004" pitchFamily="2" charset="0"/>
              </a:rPr>
              <a:t>Click to edit Master text styles</a:t>
            </a:r>
          </a:p>
          <a:p>
            <a:pPr lvl="1"/>
            <a:r>
              <a:rPr lang="it-IT" altLang="it-IT" noProof="0">
                <a:sym typeface="Helvetica Neue" panose="02000503000000020004" pitchFamily="2" charset="0"/>
              </a:rPr>
              <a:t>Second level</a:t>
            </a:r>
          </a:p>
          <a:p>
            <a:pPr lvl="2"/>
            <a:r>
              <a:rPr lang="it-IT" altLang="it-IT" noProof="0">
                <a:sym typeface="Helvetica Neue" panose="02000503000000020004" pitchFamily="2" charset="0"/>
              </a:rPr>
              <a:t>Third level</a:t>
            </a:r>
          </a:p>
          <a:p>
            <a:pPr lvl="3"/>
            <a:r>
              <a:rPr lang="it-IT" altLang="it-IT" noProof="0">
                <a:sym typeface="Helvetica Neue" panose="02000503000000020004" pitchFamily="2" charset="0"/>
              </a:rPr>
              <a:t>Fourth level</a:t>
            </a:r>
          </a:p>
          <a:p>
            <a:pPr lvl="4"/>
            <a:r>
              <a:rPr lang="it-IT" altLang="it-IT" noProof="0">
                <a:sym typeface="Helvetica Neue" panose="02000503000000020004" pitchFamily="2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sz="2200" kern="1200">
        <a:solidFill>
          <a:srgbClr val="000000"/>
        </a:solidFill>
        <a:latin typeface="Helvetica Neue" panose="02000503000000020004" pitchFamily="2" charset="0"/>
        <a:ea typeface="Helvetica Neue" panose="02000503000000020004" pitchFamily="2" charset="0"/>
        <a:cs typeface="Helvetica Neue" panose="02000503000000020004" pitchFamily="2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18274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17384-7B0B-4EE3-9EC6-5EC29BA7147C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26248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759D8-E805-E4B3-DED7-D22532908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A33E7A-2406-F13E-F566-7B7BF448CF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172E3F-8744-37CE-6927-E33BF1B8B4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81239-D3C2-4C31-D401-B620EE7809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17384-7B0B-4EE3-9EC6-5EC29BA7147C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43067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EA09DE-6770-CC4E-A740-75DD450A8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3053EA3-2DA6-2B48-94B5-54F48035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DB4D2FA-6C2D-4C53-BD38-FED9B47AF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ln/>
        </p:spPr>
        <p:txBody>
          <a:bodyPr/>
          <a:lstStyle>
            <a:lvl1pPr>
              <a:defRPr/>
            </a:lvl1pPr>
          </a:lstStyle>
          <a:p>
            <a:fld id="{B99C1117-B2C6-499D-AAC4-050634E22F0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3346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A094E94-AFB5-8542-8ACE-D7B338969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988ECCB-E658-49CA-976A-2BFDDC9469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0492A-D408-460A-87C2-09F8D5016134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27B642CF-9EBA-45B6-89D0-82501841556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7C03795-6A75-473A-B690-9459D7657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9675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2E91061-DC33-6E46-BF9B-011EEAB29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3450" y="355600"/>
            <a:ext cx="5251450" cy="120904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14F4608-0918-CE40-B356-CC6C6F8E1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89100" y="355600"/>
            <a:ext cx="15601950" cy="12090400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6E99245-7B8A-420D-9CCD-C0D9E7EC62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4" y="12830502"/>
            <a:ext cx="432812" cy="364202"/>
          </a:xfrm>
          <a:ln/>
        </p:spPr>
        <p:txBody>
          <a:bodyPr/>
          <a:lstStyle>
            <a:lvl1pPr>
              <a:defRPr/>
            </a:lvl1pPr>
          </a:lstStyle>
          <a:p>
            <a:fld id="{F26E68B5-0285-48FE-A2B6-8304B146E7CE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03681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8C9387-99D7-F445-87C1-5C1007C18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4823590"/>
            <a:ext cx="18288000" cy="47752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0B8F398-77A2-744D-B19D-D17847854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9782941"/>
            <a:ext cx="18288000" cy="26196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B891B556-2F70-4103-9A29-C9D072DBC2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2111AC8-4A5F-4D82-8BE7-95C25C2B25FD}" type="slidenum">
              <a:rPr lang="it-IT" altLang="it-IT" smtClean="0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98175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1E2F39-C240-124C-B37E-1BB97585C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3624C162-4494-40E2-9B23-70319E68C1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490F49B-612A-4782-8654-EB87E9E47B1B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831A60-F40B-4100-86EF-7CABA2A3E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2E3E2BDC-66EF-48FD-9405-6B3C3CAB1E1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820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E5374F-861A-064B-A205-CACEF94D7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5C9630-60E3-6241-BF94-F9EB7EE96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D289C63-7CF9-43F3-8336-2588BC492D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C5C21B9-96ED-4F6A-8EC9-0D6120B013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0294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0054FE-5D1C-454B-A179-8062EC111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D45E645-6583-354D-98F9-6A87A1536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57247DD3-70EC-4A64-B7DF-E4A1AE308D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9F599A4-68B9-4CAE-9EFA-9F92EED6F417}" type="slidenum">
              <a:rPr lang="it-IT" altLang="it-IT"/>
              <a:pPr/>
              <a:t>‹#›</a:t>
            </a:fld>
            <a:endParaRPr lang="it-IT" altLang="it-IT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5EC075B-C4D4-474C-A365-08227738B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D16411A3-A472-49FF-B256-0F9931DE88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93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1ADFCB6-193D-184B-BC5B-8470B8631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6B53B86-536C-4F4D-BDCD-E38BDED0B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  <a:prstGeom prst="rect">
            <a:avLst/>
          </a:prstGeom>
        </p:spPr>
        <p:txBody>
          <a:bodyPr anchor="t"/>
          <a:lstStyle/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9D7E281-CCC8-E745-8AFF-2AFD2FDEE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6872AF3-16B3-244A-9506-A10C9540B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  <a:prstGeom prst="rect">
            <a:avLst/>
          </a:prstGeom>
        </p:spPr>
        <p:txBody>
          <a:bodyPr anchor="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D00BE08-8DDD-45A8-B39D-BADD825410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3355DDE-C87B-4FB2-BA42-FBB7FE7CC592}" type="slidenum">
              <a:rPr lang="it-IT" altLang="it-IT"/>
              <a:pPr/>
              <a:t>‹#›</a:t>
            </a:fld>
            <a:endParaRPr lang="it-IT" altLang="it-IT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D29D44D-A64E-40BB-B179-748A22A3F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3FE1DCF3-11EB-4804-A7C4-E057F918B3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939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>
            <a:extLst>
              <a:ext uri="{FF2B5EF4-FFF2-40B4-BE49-F238E27FC236}">
                <a16:creationId xmlns:a16="http://schemas.microsoft.com/office/drawing/2014/main" id="{45E69A52-FA04-4C86-B5B8-947B2FF61A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C86D7A-FC19-4CF3-99D7-5A48CCB6C3DB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9EB826-C1B4-47A4-85BD-96FB972B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8015077D-AA10-432F-85D2-4670DF007E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99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>
            <a:extLst>
              <a:ext uri="{FF2B5EF4-FFF2-40B4-BE49-F238E27FC236}">
                <a16:creationId xmlns:a16="http://schemas.microsoft.com/office/drawing/2014/main" id="{AD2D6766-3A36-4A24-94B8-A424ACE51D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DD87E05-00B0-4390-85BE-16FE9F2AA2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04134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069D1C-10E6-B44C-AB21-B5577696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9E4598-800F-6844-9BC5-C6671006F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2753544"/>
            <a:ext cx="12344400" cy="896855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AD38278-5750-AC44-95CE-A988AE843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7E5C224-BE67-4C55-96EF-7B14E850C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0DB07C8-A91E-400C-9277-42B2493A7EE0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852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FB366E-98E3-674C-8B8C-758FACAB7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9100" y="2681537"/>
            <a:ext cx="21005800" cy="9764463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E63946B-93C2-4011-A5D4-D162D8529A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ln/>
        </p:spPr>
        <p:txBody>
          <a:bodyPr>
            <a:spAutoFit/>
          </a:bodyPr>
          <a:lstStyle>
            <a:lvl1pPr>
              <a:defRPr/>
            </a:lvl1pPr>
          </a:lstStyle>
          <a:p>
            <a:fld id="{64DB0535-2E95-4915-8C14-A4697CA95C0A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A00D5A44-0CF4-4AFA-B2B8-822E1E26F3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1BE4FD0-1CBD-42A3-A950-BA3D60081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511465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8139DB-06EC-BC4F-B6AB-B2FF5C88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2431987-BEA4-3C44-9917-D2C5377306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2753544"/>
            <a:ext cx="12344400" cy="89685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342341A-61F2-914B-990B-394E94889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627F1857-378C-473E-AE8E-81F66281C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D0D5D12-7D8A-48EF-B270-56A05B2BB5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96616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FC6D007-C46D-774F-A2E4-268FB7500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CCC1A2D-BF85-41E8-B962-140F9B486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C2C0515-B4F7-4B26-9E5B-B99A88B47E3A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1F27B228-1AF5-4780-9258-E7CDB1463BF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>
              <a:solidFill>
                <a:schemeClr val="bg1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FA0305-A0EE-429F-9F19-0F23F32FE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96783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488C968-752A-6940-AC5F-A4B10BAFDB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60BF03F-8883-1648-8142-FB0D49A90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FBD2268-34A9-41E6-BA22-9AFC7080F1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209225" y="12830502"/>
            <a:ext cx="432812" cy="36420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C39010-93F5-465D-96C5-92F1AC923F3E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2472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0B0483-45F5-3841-9385-A798168D4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2B5F641-0174-0C44-8E72-71F8EA338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7EC2538-282F-474B-B894-E0CDA0AC71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2580D-F036-4505-A7A7-21625C192DF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0617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252FBD-7EAB-0842-8996-9E5A919549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89100" y="2825553"/>
            <a:ext cx="10426700" cy="9620447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9EFC4E-EF51-AB4E-A273-B9AF037F4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2825553"/>
            <a:ext cx="10426700" cy="9620447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EB963F-E2C5-4EDC-B7C5-CB79CA4AB4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494005-C693-4C56-8503-158671F92745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id="{5D0519EC-4625-4C25-8661-57F7D661B4C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BEA04A7-1F07-4B24-B9E2-2D2AE0083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5957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D0F54F1-585E-B541-AD1D-9BB21EA8B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D0BBCB2-1D24-2340-9DAA-1650ECEFC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6BB9B34-6504-3140-95EA-626EA73542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88CED17-BFE3-C848-9037-151C925CF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 anchor="t"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F0BFFB1-D757-4DE7-81E7-99786CFB42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9A44C-628E-4694-89E9-80928BB64766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8" name="Line 4">
            <a:extLst>
              <a:ext uri="{FF2B5EF4-FFF2-40B4-BE49-F238E27FC236}">
                <a16:creationId xmlns:a16="http://schemas.microsoft.com/office/drawing/2014/main" id="{FDFC6371-006A-44F6-880D-0BE211DF903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8F9105D5-9213-48A1-95AB-2138A9CC7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3532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8690A067-DA3D-45A8-89EA-D6DCEE1568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150DC6-582B-40B0-850C-47E183A359BD}" type="slidenum">
              <a:rPr lang="it-IT" altLang="it-IT"/>
              <a:pPr/>
              <a:t>‹#›</a:t>
            </a:fld>
            <a:endParaRPr lang="it-IT" altLang="it-IT" dirty="0"/>
          </a:p>
        </p:txBody>
      </p:sp>
      <p:sp>
        <p:nvSpPr>
          <p:cNvPr id="4" name="Line 4">
            <a:extLst>
              <a:ext uri="{FF2B5EF4-FFF2-40B4-BE49-F238E27FC236}">
                <a16:creationId xmlns:a16="http://schemas.microsoft.com/office/drawing/2014/main" id="{6C7DE1B7-7476-4CF5-B06D-08AC5F337CF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57200" y="233997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D23C11-1CA1-4125-B1DF-A2C116A66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6605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D62D3A7-68B1-4C10-947F-CBCF9CAA80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D7324-2984-4237-8B00-5433EBA41AB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9762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CBAE3F-ADDD-6548-85F9-77F8A42CE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05A7B8-53B0-0343-B749-C7002F4ED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2753544"/>
            <a:ext cx="12344400" cy="8968556"/>
          </a:xfrm>
        </p:spPr>
        <p:txBody>
          <a:bodyPr anchor="t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 dirty="0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5E9518-00BD-004F-9FB3-D8E2CF5E4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D38C39-1273-45CC-BFA8-4B48D632C0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B02F8-51D4-48B5-A4F9-6EEC880830F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550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0B1BB0-E4D2-764B-9B2F-E367342E0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44363B0-58A8-354C-8BD0-25ECB1508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2753544"/>
            <a:ext cx="12344400" cy="896855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>
              <a:sym typeface="Helvetica Neue" panose="02000503000000020004" pitchFamily="2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3F2C02-6462-B449-90E2-77D310740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B0B8B4-35BB-4339-BC37-A38E708745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69A0F-4BAB-4C7F-812F-D5487DDE92BF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6035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>
            <a:extLst>
              <a:ext uri="{FF2B5EF4-FFF2-40B4-BE49-F238E27FC236}">
                <a16:creationId xmlns:a16="http://schemas.microsoft.com/office/drawing/2014/main" id="{9DE1C022-9781-D747-AFDB-EE638A074D8D}"/>
              </a:ext>
            </a:extLst>
          </p:cNvPr>
          <p:cNvSpPr txBox="1">
            <a:spLocks/>
          </p:cNvSpPr>
          <p:nvPr/>
        </p:nvSpPr>
        <p:spPr bwMode="auto">
          <a:xfrm>
            <a:off x="466725" y="441028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en-US" altLang="it-IT" sz="1700" b="0" dirty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2° ETO General Meeting</a:t>
            </a:r>
          </a:p>
        </p:txBody>
      </p:sp>
      <p:sp>
        <p:nvSpPr>
          <p:cNvPr id="1026" name="Text Box 2">
            <a:extLst>
              <a:ext uri="{FF2B5EF4-FFF2-40B4-BE49-F238E27FC236}">
                <a16:creationId xmlns:a16="http://schemas.microsoft.com/office/drawing/2014/main" id="{F9B01288-7011-B942-B0D3-33779F76ACA8}"/>
              </a:ext>
            </a:extLst>
          </p:cNvPr>
          <p:cNvSpPr txBox="1">
            <a:spLocks/>
          </p:cNvSpPr>
          <p:nvPr/>
        </p:nvSpPr>
        <p:spPr bwMode="auto">
          <a:xfrm>
            <a:off x="18743143" y="468059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en-US" altLang="it-IT" sz="1700" b="0" dirty="0"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27-28 Nov 2024</a:t>
            </a:r>
            <a:endParaRPr lang="it-IT" altLang="it-IT" sz="1700" b="0" dirty="0">
              <a:latin typeface="Schibsted Grotesk Regular Regul" pitchFamily="2" charset="77"/>
              <a:ea typeface="Schibsted Grotesk Regular Regul" pitchFamily="2" charset="77"/>
              <a:cs typeface="Schibsted Grotesk Regular Regul" pitchFamily="2" charset="77"/>
              <a:sym typeface="Schibsted Grotesk Regular Regul" pitchFamily="2" charset="77"/>
            </a:endParaRPr>
          </a:p>
        </p:txBody>
      </p:sp>
      <p:sp>
        <p:nvSpPr>
          <p:cNvPr id="1028" name="Line 3">
            <a:extLst>
              <a:ext uri="{FF2B5EF4-FFF2-40B4-BE49-F238E27FC236}">
                <a16:creationId xmlns:a16="http://schemas.microsoft.com/office/drawing/2014/main" id="{2658E52C-3563-42B5-8D59-14A776DB0BC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29" name="Line 4">
            <a:extLst>
              <a:ext uri="{FF2B5EF4-FFF2-40B4-BE49-F238E27FC236}">
                <a16:creationId xmlns:a16="http://schemas.microsoft.com/office/drawing/2014/main" id="{71CF9CA2-5B41-48C2-871C-72D452455AE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790F7B35-BD64-0E4C-B8AB-CDD027FB75B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23209224" y="12830502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lvl1pPr algn="ctr" eaLnBrk="1">
              <a:defRPr sz="1700" b="0"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</a:lstStyle>
          <a:p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31" name="Line 6">
            <a:extLst>
              <a:ext uri="{FF2B5EF4-FFF2-40B4-BE49-F238E27FC236}">
                <a16:creationId xmlns:a16="http://schemas.microsoft.com/office/drawing/2014/main" id="{4F6A3A90-6807-4F4D-96E3-F6435C5DB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32" name="Line 7">
            <a:extLst>
              <a:ext uri="{FF2B5EF4-FFF2-40B4-BE49-F238E27FC236}">
                <a16:creationId xmlns:a16="http://schemas.microsoft.com/office/drawing/2014/main" id="{50F344DA-C313-4E50-B3BA-82034667DF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1035" name="Rectangle 10">
            <a:extLst>
              <a:ext uri="{FF2B5EF4-FFF2-40B4-BE49-F238E27FC236}">
                <a16:creationId xmlns:a16="http://schemas.microsoft.com/office/drawing/2014/main" id="{FCE055B4-6637-4150-A51C-5C60222A9D4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32143"/>
            <a:ext cx="21005800" cy="149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  <p:sp>
        <p:nvSpPr>
          <p:cNvPr id="1036" name="Rectangle 11">
            <a:extLst>
              <a:ext uri="{FF2B5EF4-FFF2-40B4-BE49-F238E27FC236}">
                <a16:creationId xmlns:a16="http://schemas.microsoft.com/office/drawing/2014/main" id="{656F2E14-38C2-449A-B38B-0E8FED1159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" charset="0"/>
              </a:rPr>
              <a:t>Click to edit Master text styles</a:t>
            </a:r>
          </a:p>
          <a:p>
            <a:pPr lvl="1"/>
            <a:r>
              <a:rPr lang="it-IT" altLang="it-IT" dirty="0">
                <a:sym typeface="Helvetica Neue" charset="0"/>
              </a:rPr>
              <a:t>Second level</a:t>
            </a:r>
          </a:p>
          <a:p>
            <a:pPr lvl="2"/>
            <a:r>
              <a:rPr lang="it-IT" altLang="it-IT" dirty="0">
                <a:sym typeface="Helvetica Neue" charset="0"/>
              </a:rPr>
              <a:t>Third level</a:t>
            </a:r>
          </a:p>
          <a:p>
            <a:pPr lvl="3"/>
            <a:r>
              <a:rPr lang="it-IT" altLang="it-IT" dirty="0">
                <a:sym typeface="Helvetica Neue" charset="0"/>
              </a:rPr>
              <a:t>Fourth level</a:t>
            </a:r>
          </a:p>
          <a:p>
            <a:pPr lvl="4"/>
            <a:r>
              <a:rPr lang="it-IT" altLang="it-IT" dirty="0">
                <a:sym typeface="Helvetica Neue" charset="0"/>
              </a:rPr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593728-0E46-4483-9311-60CE87449482}"/>
              </a:ext>
            </a:extLst>
          </p:cNvPr>
          <p:cNvPicPr/>
          <p:nvPr userDrawn="1"/>
        </p:nvPicPr>
        <p:blipFill>
          <a:blip r:embed="rId13"/>
          <a:stretch>
            <a:fillRect/>
          </a:stretch>
        </p:blipFill>
        <p:spPr>
          <a:xfrm>
            <a:off x="491755" y="12653328"/>
            <a:ext cx="2555229" cy="6800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000000"/>
          </a:solidFill>
          <a:latin typeface="+mj-lt"/>
          <a:ea typeface="+mj-ea"/>
          <a:cs typeface="+mj-cs"/>
          <a:sym typeface="Helvetica Neue Medium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1pPr>
      <a:lvl2pPr marL="127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2pPr>
      <a:lvl3pPr marL="190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3pPr>
      <a:lvl4pPr marL="254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4pPr>
      <a:lvl5pPr marL="317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rgbClr val="000000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ext Box 1">
            <a:extLst>
              <a:ext uri="{FF2B5EF4-FFF2-40B4-BE49-F238E27FC236}">
                <a16:creationId xmlns:a16="http://schemas.microsoft.com/office/drawing/2014/main" id="{A6FC9E6F-A899-BD40-AA0A-BA79F1CA821E}"/>
              </a:ext>
            </a:extLst>
          </p:cNvPr>
          <p:cNvSpPr txBox="1">
            <a:spLocks/>
          </p:cNvSpPr>
          <p:nvPr/>
        </p:nvSpPr>
        <p:spPr bwMode="auto">
          <a:xfrm>
            <a:off x="466725" y="420182"/>
            <a:ext cx="5418138" cy="31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2° ETO General Meeting</a:t>
            </a:r>
          </a:p>
        </p:txBody>
      </p:sp>
      <p:sp>
        <p:nvSpPr>
          <p:cNvPr id="2050" name="Text Box 2">
            <a:extLst>
              <a:ext uri="{FF2B5EF4-FFF2-40B4-BE49-F238E27FC236}">
                <a16:creationId xmlns:a16="http://schemas.microsoft.com/office/drawing/2014/main" id="{80CCCE76-973E-4849-8C65-D85722C28160}"/>
              </a:ext>
            </a:extLst>
          </p:cNvPr>
          <p:cNvSpPr txBox="1">
            <a:spLocks/>
          </p:cNvSpPr>
          <p:nvPr/>
        </p:nvSpPr>
        <p:spPr bwMode="auto">
          <a:xfrm>
            <a:off x="18743135" y="468059"/>
            <a:ext cx="5114925" cy="26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93" tIns="27093" rIns="27093" bIns="27093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defTabSz="323850"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4572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9144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13716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1828800" indent="914400" algn="ctr" defTabSz="32385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r" eaLnBrk="1">
              <a:lnSpc>
                <a:spcPct val="80000"/>
              </a:lnSpc>
              <a:defRPr/>
            </a:pPr>
            <a:r>
              <a:rPr lang="it-IT" altLang="it-IT" sz="1700" b="0" dirty="0">
                <a:solidFill>
                  <a:srgbClr val="FFFFFF"/>
                </a:solidFill>
                <a:latin typeface="Schibsted Grotesk Regular Regul" pitchFamily="2" charset="77"/>
                <a:ea typeface="Schibsted Grotesk Regular Regul" pitchFamily="2" charset="77"/>
                <a:cs typeface="Schibsted Grotesk Regular Regul" pitchFamily="2" charset="77"/>
                <a:sym typeface="Schibsted Grotesk Regular Regul" pitchFamily="2" charset="77"/>
              </a:rPr>
              <a:t>27-28 Nov 2024</a:t>
            </a:r>
          </a:p>
        </p:txBody>
      </p:sp>
      <p:sp>
        <p:nvSpPr>
          <p:cNvPr id="2052" name="Line 3">
            <a:extLst>
              <a:ext uri="{FF2B5EF4-FFF2-40B4-BE49-F238E27FC236}">
                <a16:creationId xmlns:a16="http://schemas.microsoft.com/office/drawing/2014/main" id="{C1088C8F-AFBA-4B44-AF81-A77973C3D6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8112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3" name="Line 4">
            <a:extLst>
              <a:ext uri="{FF2B5EF4-FFF2-40B4-BE49-F238E27FC236}">
                <a16:creationId xmlns:a16="http://schemas.microsoft.com/office/drawing/2014/main" id="{FCDCA1B8-9254-4806-A84E-6532EF0DE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9725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4" name="Line 5">
            <a:extLst>
              <a:ext uri="{FF2B5EF4-FFF2-40B4-BE49-F238E27FC236}">
                <a16:creationId xmlns:a16="http://schemas.microsoft.com/office/drawing/2014/main" id="{596ADE7C-E847-4C3F-81B3-BA82DB411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3396913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sp>
        <p:nvSpPr>
          <p:cNvPr id="2055" name="Line 6">
            <a:extLst>
              <a:ext uri="{FF2B5EF4-FFF2-40B4-BE49-F238E27FC236}">
                <a16:creationId xmlns:a16="http://schemas.microsoft.com/office/drawing/2014/main" id="{940EB54C-97CF-45A4-9CAC-8639760E2F3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2579350"/>
            <a:ext cx="2337117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BB272C-2742-4837-882B-C07AA76CF1AC}"/>
              </a:ext>
            </a:extLst>
          </p:cNvPr>
          <p:cNvPicPr/>
          <p:nvPr userDrawn="1"/>
        </p:nvPicPr>
        <p:blipFill>
          <a:blip r:embed="rId13">
            <a:clrChange>
              <a:clrFrom>
                <a:srgbClr val="0000CC"/>
              </a:clrFrom>
              <a:clrTo>
                <a:srgbClr val="0000C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760" y="12618640"/>
            <a:ext cx="2448272" cy="732284"/>
          </a:xfrm>
          <a:prstGeom prst="rect">
            <a:avLst/>
          </a:prstGeom>
        </p:spPr>
      </p:pic>
      <p:sp>
        <p:nvSpPr>
          <p:cNvPr id="14" name="Rectangle 11">
            <a:extLst>
              <a:ext uri="{FF2B5EF4-FFF2-40B4-BE49-F238E27FC236}">
                <a16:creationId xmlns:a16="http://schemas.microsoft.com/office/drawing/2014/main" id="{5C3A9D1E-08D3-4757-8E29-ABB6E345ED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" charset="0"/>
              </a:rPr>
              <a:t>Click to edit Master text styles</a:t>
            </a:r>
          </a:p>
          <a:p>
            <a:pPr lvl="1"/>
            <a:r>
              <a:rPr lang="it-IT" altLang="it-IT" dirty="0">
                <a:sym typeface="Helvetica Neue" charset="0"/>
              </a:rPr>
              <a:t>Second level</a:t>
            </a:r>
          </a:p>
          <a:p>
            <a:pPr lvl="2"/>
            <a:r>
              <a:rPr lang="it-IT" altLang="it-IT" dirty="0">
                <a:sym typeface="Helvetica Neue" charset="0"/>
              </a:rPr>
              <a:t>Third level</a:t>
            </a:r>
          </a:p>
          <a:p>
            <a:pPr lvl="3"/>
            <a:r>
              <a:rPr lang="it-IT" altLang="it-IT" dirty="0">
                <a:sym typeface="Helvetica Neue" charset="0"/>
              </a:rPr>
              <a:t>Fourth level</a:t>
            </a:r>
          </a:p>
          <a:p>
            <a:pPr lvl="4"/>
            <a:r>
              <a:rPr lang="it-IT" altLang="it-IT" dirty="0">
                <a:sym typeface="Helvetica Neue" charset="0"/>
              </a:rPr>
              <a:t>Fifth level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50896AB9-CBEB-4C37-8896-E42D6B7BFEA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3425248" y="12762656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it-IT"/>
            </a:defPPr>
            <a:lvl1pPr algn="ctr" defTabSz="825500" rtl="0" eaLnBrk="1" fontAlgn="base" hangingPunct="0">
              <a:spcBef>
                <a:spcPct val="0"/>
              </a:spcBef>
              <a:spcAft>
                <a:spcPct val="0"/>
              </a:spcAft>
              <a:defRPr sz="1700" b="0" kern="1200">
                <a:solidFill>
                  <a:srgbClr val="000000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  <a:lvl2pPr marL="457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914400" indent="-4572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371600" indent="-6858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1828800" indent="-9144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2860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7432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2004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657600" algn="l" defTabSz="914400" rtl="0" eaLnBrk="1" latinLnBrk="0" hangingPunct="1">
              <a:defRPr sz="3000" b="1" kern="120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it-IT" altLang="it-IT"/>
              <a:t> </a:t>
            </a:r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9D6FBA65-90F3-4C3F-93F8-79B603331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23209225" y="12830502"/>
            <a:ext cx="432812" cy="3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0800" tIns="50800" rIns="50800" bIns="50800" numCol="1" anchor="t" anchorCtr="0" compatLnSpc="1">
            <a:prstTxWarp prst="textNoShape">
              <a:avLst/>
            </a:prstTxWarp>
            <a:noAutofit/>
          </a:bodyPr>
          <a:lstStyle>
            <a:lvl1pPr algn="ctr" eaLnBrk="1">
              <a:defRPr sz="1700" b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  <a:sym typeface="Helvetica Neue Light" charset="0"/>
              </a:defRPr>
            </a:lvl1pPr>
          </a:lstStyle>
          <a:p>
            <a:fld id="{DFCA98CB-6750-4E0A-ADBA-090C3DC03A12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7" name="Rectangle 10">
            <a:extLst>
              <a:ext uri="{FF2B5EF4-FFF2-40B4-BE49-F238E27FC236}">
                <a16:creationId xmlns:a16="http://schemas.microsoft.com/office/drawing/2014/main" id="{51C41A8C-3915-4986-A648-500DAF8DDD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89100" y="832143"/>
            <a:ext cx="21005800" cy="149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>
                <a:sym typeface="Helvetica Neue Medium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825500" rtl="0" eaLnBrk="0" fontAlgn="base" hangingPunct="0">
        <a:spcBef>
          <a:spcPct val="0"/>
        </a:spcBef>
        <a:spcAft>
          <a:spcPct val="0"/>
        </a:spcAft>
        <a:defRPr sz="6600" kern="1200">
          <a:solidFill>
            <a:schemeClr val="bg1"/>
          </a:solidFill>
          <a:latin typeface="+mj-lt"/>
          <a:ea typeface="+mj-ea"/>
          <a:cs typeface="+mj-cs"/>
          <a:sym typeface="Helvetica Neue Medium" charset="0"/>
        </a:defRPr>
      </a:lvl1pPr>
      <a:lvl2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2pPr>
      <a:lvl3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3pPr>
      <a:lvl4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4pPr>
      <a:lvl5pPr algn="ctr" defTabSz="825500" rtl="0" eaLnBrk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charset="0"/>
        </a:defRPr>
      </a:lvl5pPr>
      <a:lvl6pPr marL="4572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6pPr>
      <a:lvl7pPr marL="9144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7pPr>
      <a:lvl8pPr marL="13716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8pPr>
      <a:lvl9pPr marL="1828800" algn="ctr" defTabSz="825500" rtl="0" fontAlgn="base" hangingPunct="0">
        <a:spcBef>
          <a:spcPct val="0"/>
        </a:spcBef>
        <a:spcAft>
          <a:spcPct val="0"/>
        </a:spcAft>
        <a:defRPr sz="11200">
          <a:solidFill>
            <a:srgbClr val="000000"/>
          </a:solidFill>
          <a:latin typeface="Helvetica Neue Medium" panose="02000503000000020004" pitchFamily="2" charset="0"/>
          <a:ea typeface="Helvetica Neue Medium" panose="02000503000000020004" pitchFamily="2" charset="0"/>
          <a:cs typeface="Helvetica Neue Medium" panose="02000503000000020004" pitchFamily="2" charset="0"/>
          <a:sym typeface="Helvetica Neue Medium" panose="02000503000000020004" pitchFamily="2" charset="0"/>
        </a:defRPr>
      </a:lvl9pPr>
    </p:titleStyle>
    <p:bodyStyle>
      <a:lvl1pPr marL="63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1pPr>
      <a:lvl2pPr marL="127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2pPr>
      <a:lvl3pPr marL="190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3pPr>
      <a:lvl4pPr marL="2540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4pPr>
      <a:lvl5pPr marL="3175000" indent="-635000" algn="l" defTabSz="825500" rtl="0" eaLnBrk="0" fontAlgn="base" hangingPunct="0">
        <a:lnSpc>
          <a:spcPct val="150000"/>
        </a:lnSpc>
        <a:spcBef>
          <a:spcPts val="0"/>
        </a:spcBef>
        <a:spcAft>
          <a:spcPct val="0"/>
        </a:spcAft>
        <a:buSzPct val="125000"/>
        <a:buChar char="•"/>
        <a:defRPr sz="4800" kern="1200">
          <a:solidFill>
            <a:schemeClr val="bg1"/>
          </a:solidFill>
          <a:latin typeface="+mn-lt"/>
          <a:ea typeface="+mn-ea"/>
          <a:cs typeface="+mn-cs"/>
          <a:sym typeface="Helvetica Ne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t-gw.eu/ED/WebHome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iki.et-gw.eu/ED/WebHome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39.svg"/><Relationship Id="rId7" Type="http://schemas.openxmlformats.org/officeDocument/2006/relationships/image" Target="../media/image43.png"/><Relationship Id="rId12" Type="http://schemas.openxmlformats.org/officeDocument/2006/relationships/image" Target="../media/image48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sv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sv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11" Type="http://schemas.openxmlformats.org/officeDocument/2006/relationships/image" Target="../media/image9.jpeg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3185053/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85053/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85053/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dms.cern.ch/document/3185053/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category/17473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s://indico.cern.ch/category/1347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4D06E0-EB18-40A6-BB68-1F8E2ED6E5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ETO - Civil Engineering Update</a:t>
            </a:r>
            <a:endParaRPr lang="en-NL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AD4CE27-AC02-4F1A-A843-DC26C5C0E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ETO – CE Group:</a:t>
            </a:r>
          </a:p>
          <a:p>
            <a:pPr>
              <a:spcBef>
                <a:spcPts val="0"/>
              </a:spcBef>
            </a:pPr>
            <a:r>
              <a:rPr lang="en-US" dirty="0"/>
              <a:t>Maria </a:t>
            </a:r>
            <a:r>
              <a:rPr lang="en-US" dirty="0" err="1"/>
              <a:t>Marsella</a:t>
            </a:r>
            <a:r>
              <a:rPr lang="en-US" dirty="0"/>
              <a:t> - INFN</a:t>
            </a:r>
          </a:p>
          <a:p>
            <a:pPr>
              <a:spcBef>
                <a:spcPts val="0"/>
              </a:spcBef>
            </a:pPr>
            <a:r>
              <a:rPr lang="en-US" dirty="0"/>
              <a:t>Wissam </a:t>
            </a:r>
            <a:r>
              <a:rPr lang="en-US" dirty="0" err="1"/>
              <a:t>Wahbeh</a:t>
            </a:r>
            <a:r>
              <a:rPr lang="en-US" dirty="0"/>
              <a:t> - FHNW</a:t>
            </a:r>
          </a:p>
          <a:p>
            <a:pPr>
              <a:spcBef>
                <a:spcPts val="0"/>
              </a:spcBef>
            </a:pPr>
            <a:r>
              <a:rPr lang="en-US" dirty="0"/>
              <a:t>Jonathan Bratanata - </a:t>
            </a:r>
            <a:r>
              <a:rPr lang="en-US" dirty="0" err="1"/>
              <a:t>Nikhef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752351-4494-491B-AA94-F50654EBD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514" y="2537520"/>
            <a:ext cx="18314364" cy="986682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C49EC9-360A-402C-900D-BE58D0B38679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3FED78D-AEB5-4D12-B289-DCE5036D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 Reference Detector Layout</a:t>
            </a:r>
            <a:endParaRPr lang="en-N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10334-0A5E-4110-97BA-7BC0704A2B76}"/>
              </a:ext>
            </a:extLst>
          </p:cNvPr>
          <p:cNvSpPr txBox="1"/>
          <p:nvPr/>
        </p:nvSpPr>
        <p:spPr>
          <a:xfrm>
            <a:off x="4631160" y="12720215"/>
            <a:ext cx="1831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0"/>
              <a:t>Link </a:t>
            </a:r>
            <a:r>
              <a:rPr lang="nl-NL" sz="3200" b="0" err="1"/>
              <a:t>to</a:t>
            </a:r>
            <a:r>
              <a:rPr lang="nl-NL" sz="3200" b="0"/>
              <a:t> model </a:t>
            </a:r>
            <a:r>
              <a:rPr lang="nl-NL" sz="3200" b="0" err="1"/>
              <a:t>available</a:t>
            </a:r>
            <a:r>
              <a:rPr lang="nl-NL" sz="3200" b="0"/>
              <a:t> on </a:t>
            </a:r>
            <a:r>
              <a:rPr lang="nl-NL" sz="3200" b="0" err="1"/>
              <a:t>the</a:t>
            </a:r>
            <a:r>
              <a:rPr lang="nl-NL" sz="3200" b="0"/>
              <a:t> ET Wiki		</a:t>
            </a:r>
            <a:r>
              <a:rPr lang="nl-NL" sz="3200" b="0">
                <a:hlinkClick r:id="rId3"/>
              </a:rPr>
              <a:t>https://wiki.et-gw.eu/ED/WebHome</a:t>
            </a:r>
            <a:endParaRPr lang="nl-NL" sz="3200" b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A29B72F-1296-4EEF-AE04-8C330104399A}"/>
              </a:ext>
            </a:extLst>
          </p:cNvPr>
          <p:cNvGrpSpPr/>
          <p:nvPr/>
        </p:nvGrpSpPr>
        <p:grpSpPr>
          <a:xfrm>
            <a:off x="0" y="0"/>
            <a:ext cx="24384000" cy="13716000"/>
            <a:chOff x="0" y="0"/>
            <a:chExt cx="24384000" cy="13716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95BBAAC-7ABF-42C2-94FA-8D3A9A0E27FC}"/>
                </a:ext>
              </a:extLst>
            </p:cNvPr>
            <p:cNvSpPr/>
            <p:nvPr/>
          </p:nvSpPr>
          <p:spPr bwMode="auto">
            <a:xfrm>
              <a:off x="0" y="0"/>
              <a:ext cx="24384000" cy="13716000"/>
            </a:xfrm>
            <a:prstGeom prst="rect">
              <a:avLst/>
            </a:prstGeom>
            <a:solidFill>
              <a:schemeClr val="accent2">
                <a:lumMod val="75000"/>
                <a:alpha val="50196"/>
              </a:schemeClr>
            </a:solidFill>
            <a:ln w="25400" cap="flat" cmpd="sng" algn="ctr">
              <a:solidFill>
                <a:schemeClr val="accent6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8255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NL" sz="3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7EAC20-C1DF-4205-AEA6-B3FE84B11A3A}"/>
                </a:ext>
              </a:extLst>
            </p:cNvPr>
            <p:cNvSpPr txBox="1"/>
            <p:nvPr/>
          </p:nvSpPr>
          <p:spPr>
            <a:xfrm>
              <a:off x="1661471" y="5218864"/>
              <a:ext cx="2101645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800">
                  <a:solidFill>
                    <a:schemeClr val="accent3"/>
                  </a:solidFill>
                </a:rPr>
                <a:t>See Max’s Presentation!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10316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4FA4D5-0BC8-447B-9789-58B6C1A8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86" y="449288"/>
            <a:ext cx="22229614" cy="2286000"/>
          </a:xfrm>
        </p:spPr>
        <p:txBody>
          <a:bodyPr/>
          <a:lstStyle/>
          <a:p>
            <a:pPr algn="just"/>
            <a:r>
              <a:rPr lang="en-US" sz="6000" dirty="0"/>
              <a:t>Issues with the “Baseline” design</a:t>
            </a:r>
            <a:endParaRPr lang="en-NL" sz="6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CCE0B-689F-4699-BBCC-3775195190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D7324-2984-4237-8B00-5433EBA41ABC}" type="slidenum">
              <a:rPr lang="it-IT" altLang="it-IT" smtClean="0"/>
              <a:pPr/>
              <a:t>11</a:t>
            </a:fld>
            <a:endParaRPr lang="it-IT" altLang="it-IT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DE82F7-A616-42CF-9AD8-D1ADA17FA9CB}"/>
              </a:ext>
            </a:extLst>
          </p:cNvPr>
          <p:cNvGrpSpPr/>
          <p:nvPr/>
        </p:nvGrpSpPr>
        <p:grpSpPr>
          <a:xfrm>
            <a:off x="14939349" y="3326477"/>
            <a:ext cx="8565941" cy="7377874"/>
            <a:chOff x="15413519" y="1851661"/>
            <a:chExt cx="8565941" cy="7377874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0609F49-4877-46CF-8CBF-06AF31A18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97301" y="5629103"/>
              <a:ext cx="4314863" cy="330488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C99A62C-82B1-47BE-AA38-4BA67D1E0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38274" y="5949293"/>
              <a:ext cx="3441186" cy="3280242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2C9365E-F8F2-4CEE-B849-B148E5E0D0DA}"/>
                </a:ext>
              </a:extLst>
            </p:cNvPr>
            <p:cNvGrpSpPr/>
            <p:nvPr/>
          </p:nvGrpSpPr>
          <p:grpSpPr>
            <a:xfrm>
              <a:off x="15413519" y="1851661"/>
              <a:ext cx="7746629" cy="4836293"/>
              <a:chOff x="4043712" y="309493"/>
              <a:chExt cx="4648711" cy="2902233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54E52B3-963F-4C04-831A-68AAF7AE5E48}"/>
                  </a:ext>
                </a:extLst>
              </p:cNvPr>
              <p:cNvSpPr txBox="1"/>
              <p:nvPr/>
            </p:nvSpPr>
            <p:spPr>
              <a:xfrm>
                <a:off x="4043712" y="2679201"/>
                <a:ext cx="1302651" cy="4247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/>
                  <a:t>Main arm cavity ⌀6.5m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479C1BE-46A1-40E0-B04B-1666B060F629}"/>
                  </a:ext>
                </a:extLst>
              </p:cNvPr>
              <p:cNvSpPr txBox="1"/>
              <p:nvPr/>
            </p:nvSpPr>
            <p:spPr>
              <a:xfrm>
                <a:off x="6820364" y="2718464"/>
                <a:ext cx="1623629" cy="4247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/>
                  <a:t>5km LF-FC cavity ⌀6.5m </a:t>
                </a: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7C1CA23F-BC4E-4BEB-A359-BBC3BEBC45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82639" y="309493"/>
                <a:ext cx="1921942" cy="2902233"/>
              </a:xfrm>
              <a:prstGeom prst="straightConnector1">
                <a:avLst/>
              </a:prstGeom>
              <a:ln w="57150">
                <a:solidFill>
                  <a:srgbClr val="328E79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C1784A75-D59D-41E3-96B6-7467F48BBE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04581" y="973670"/>
                <a:ext cx="287842" cy="1930399"/>
              </a:xfrm>
              <a:prstGeom prst="straightConnector1">
                <a:avLst/>
              </a:prstGeom>
              <a:ln w="57150">
                <a:solidFill>
                  <a:srgbClr val="328E79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C133B28F-225C-48DA-A000-B5B4E59044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08012" y="2494390"/>
            <a:ext cx="9118066" cy="4597004"/>
          </a:xfrm>
          <a:prstGeom prst="rect">
            <a:avLst/>
          </a:prstGeom>
        </p:spPr>
      </p:pic>
      <p:sp>
        <p:nvSpPr>
          <p:cNvPr id="48" name="Arrow: Right 47">
            <a:extLst>
              <a:ext uri="{FF2B5EF4-FFF2-40B4-BE49-F238E27FC236}">
                <a16:creationId xmlns:a16="http://schemas.microsoft.com/office/drawing/2014/main" id="{F3A68E02-EC35-4F12-8975-78D2A7E3870C}"/>
              </a:ext>
            </a:extLst>
          </p:cNvPr>
          <p:cNvSpPr/>
          <p:nvPr/>
        </p:nvSpPr>
        <p:spPr>
          <a:xfrm rot="8013026">
            <a:off x="19486500" y="10219821"/>
            <a:ext cx="1296000" cy="251746"/>
          </a:xfrm>
          <a:prstGeom prst="rightArrow">
            <a:avLst/>
          </a:prstGeom>
          <a:solidFill>
            <a:srgbClr val="328E7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6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EC8F683-C37F-4E4F-9FE3-0FFEFE854CCD}"/>
              </a:ext>
            </a:extLst>
          </p:cNvPr>
          <p:cNvSpPr txBox="1"/>
          <p:nvPr/>
        </p:nvSpPr>
        <p:spPr>
          <a:xfrm>
            <a:off x="2154197" y="10949374"/>
            <a:ext cx="9505902" cy="1200329"/>
          </a:xfrm>
          <a:prstGeom prst="rect">
            <a:avLst/>
          </a:prstGeom>
          <a:noFill/>
          <a:ln w="19050">
            <a:solidFill>
              <a:srgbClr val="328E79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>
                <a:solidFill>
                  <a:schemeClr val="tx1"/>
                </a:solidFill>
              </a:rPr>
              <a:t>Lowering the height to the LF-ETM towers increases the </a:t>
            </a:r>
            <a:r>
              <a:rPr lang="en-US" sz="2400" b="0" dirty="0">
                <a:solidFill>
                  <a:schemeClr val="accent6">
                    <a:lumMod val="75000"/>
                  </a:schemeClr>
                </a:solidFill>
              </a:rPr>
              <a:t>construction feasibility and reduce construction costs </a:t>
            </a:r>
            <a:r>
              <a:rPr lang="en-US" sz="2400" b="0" dirty="0">
                <a:solidFill>
                  <a:schemeClr val="tx1"/>
                </a:solidFill>
              </a:rPr>
              <a:t>(which are already ballooning out of control)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A5E7D43-9975-4E82-8848-AE44AB73DCDD}"/>
              </a:ext>
            </a:extLst>
          </p:cNvPr>
          <p:cNvGrpSpPr/>
          <p:nvPr/>
        </p:nvGrpSpPr>
        <p:grpSpPr>
          <a:xfrm>
            <a:off x="129870" y="3046828"/>
            <a:ext cx="14467388" cy="7400116"/>
            <a:chOff x="4199287" y="3275060"/>
            <a:chExt cx="15742274" cy="8052224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85A401D1-35AA-424F-B1D6-CF60098778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68" b="42146"/>
            <a:stretch/>
          </p:blipFill>
          <p:spPr bwMode="auto">
            <a:xfrm rot="16200000">
              <a:off x="13415405" y="4548443"/>
              <a:ext cx="7799539" cy="5252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D1876E7-4E84-4B19-BDA0-B814A05D80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2162"/>
            <a:stretch/>
          </p:blipFill>
          <p:spPr>
            <a:xfrm>
              <a:off x="4365609" y="3539357"/>
              <a:ext cx="5910984" cy="6431658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EA83B76-D6C5-41EF-8F00-82A2A57F3332}"/>
                </a:ext>
              </a:extLst>
            </p:cNvPr>
            <p:cNvGrpSpPr/>
            <p:nvPr/>
          </p:nvGrpSpPr>
          <p:grpSpPr>
            <a:xfrm>
              <a:off x="4199287" y="3697125"/>
              <a:ext cx="6131519" cy="6164681"/>
              <a:chOff x="5337733" y="683341"/>
              <a:chExt cx="6131519" cy="3268899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9668AEA-6653-4DC1-A55C-4719E4D039C0}"/>
                  </a:ext>
                </a:extLst>
              </p:cNvPr>
              <p:cNvCxnSpPr/>
              <p:nvPr/>
            </p:nvCxnSpPr>
            <p:spPr>
              <a:xfrm>
                <a:off x="5799400" y="683341"/>
                <a:ext cx="0" cy="326889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BD01FC7-67C9-41A8-A0B4-0F40AD8B3916}"/>
                  </a:ext>
                </a:extLst>
              </p:cNvPr>
              <p:cNvSpPr txBox="1"/>
              <p:nvPr/>
            </p:nvSpPr>
            <p:spPr>
              <a:xfrm rot="16200000">
                <a:off x="5162274" y="1996841"/>
                <a:ext cx="8125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33.8m*</a:t>
                </a:r>
                <a:endParaRPr lang="en-NL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B414B78-F154-40F8-8DE9-063093A313AD}"/>
                  </a:ext>
                </a:extLst>
              </p:cNvPr>
              <p:cNvSpPr txBox="1"/>
              <p:nvPr/>
            </p:nvSpPr>
            <p:spPr>
              <a:xfrm>
                <a:off x="10402452" y="1733912"/>
                <a:ext cx="1066800" cy="375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17m super-attenuator</a:t>
                </a:r>
                <a:endParaRPr lang="en-NL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3D1588C-782A-47D8-9B8E-94B72A823D62}"/>
                </a:ext>
              </a:extLst>
            </p:cNvPr>
            <p:cNvSpPr txBox="1"/>
            <p:nvPr/>
          </p:nvSpPr>
          <p:spPr>
            <a:xfrm>
              <a:off x="16160761" y="10804063"/>
              <a:ext cx="2715528" cy="523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Airbus A320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104AADD-BE7A-4C62-A758-32927669E258}"/>
                </a:ext>
              </a:extLst>
            </p:cNvPr>
            <p:cNvCxnSpPr>
              <a:cxnSpLocks/>
            </p:cNvCxnSpPr>
            <p:nvPr/>
          </p:nvCxnSpPr>
          <p:spPr>
            <a:xfrm>
              <a:off x="9133916" y="4704271"/>
              <a:ext cx="0" cy="3647248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38AE923-2A36-4A51-ABD7-0B3EAB6BDEEA}"/>
                </a:ext>
              </a:extLst>
            </p:cNvPr>
            <p:cNvCxnSpPr>
              <a:cxnSpLocks/>
            </p:cNvCxnSpPr>
            <p:nvPr/>
          </p:nvCxnSpPr>
          <p:spPr>
            <a:xfrm>
              <a:off x="6402001" y="5723329"/>
              <a:ext cx="0" cy="262819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ABA486-3D29-48CF-AF28-0DE8BA7C7260}"/>
                </a:ext>
              </a:extLst>
            </p:cNvPr>
            <p:cNvSpPr txBox="1"/>
            <p:nvPr/>
          </p:nvSpPr>
          <p:spPr>
            <a:xfrm>
              <a:off x="6103580" y="6409625"/>
              <a:ext cx="2011835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12m super-attenuator</a:t>
              </a:r>
              <a:endParaRPr lang="en-NL" sz="2000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AC91B22-F584-4762-AA85-F834E00ECFC2}"/>
                </a:ext>
              </a:extLst>
            </p:cNvPr>
            <p:cNvSpPr txBox="1"/>
            <p:nvPr/>
          </p:nvSpPr>
          <p:spPr>
            <a:xfrm>
              <a:off x="4631091" y="3899104"/>
              <a:ext cx="2841646" cy="101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Total height needed for a 17m super-attenuator tower</a:t>
              </a:r>
              <a:endParaRPr lang="en-NL" sz="20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5AE8B92-D2EE-41D0-A84A-EE2D24E3AEFB}"/>
                </a:ext>
              </a:extLst>
            </p:cNvPr>
            <p:cNvSpPr txBox="1"/>
            <p:nvPr/>
          </p:nvSpPr>
          <p:spPr>
            <a:xfrm>
              <a:off x="4456691" y="10080146"/>
              <a:ext cx="63257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dirty="0"/>
                <a:t>*not yet taken into account is the additional excavation height needed for the cavern lining, cavern invert (floor) and other supports needed. This could lead to a total excavation height of &gt;38m</a:t>
              </a:r>
              <a:endParaRPr lang="en-NL" sz="1600" b="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54426B8-8A51-4296-9CF8-E617B11DA00F}"/>
                </a:ext>
              </a:extLst>
            </p:cNvPr>
            <p:cNvSpPr txBox="1"/>
            <p:nvPr/>
          </p:nvSpPr>
          <p:spPr>
            <a:xfrm>
              <a:off x="9024968" y="3654569"/>
              <a:ext cx="1796044" cy="1105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6m for crane and clearance</a:t>
              </a:r>
              <a:endParaRPr lang="en-NL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1AC58D4-C541-4C6A-B8E9-7B2A33ABB97F}"/>
                </a:ext>
              </a:extLst>
            </p:cNvPr>
            <p:cNvCxnSpPr>
              <a:cxnSpLocks/>
            </p:cNvCxnSpPr>
            <p:nvPr/>
          </p:nvCxnSpPr>
          <p:spPr>
            <a:xfrm>
              <a:off x="9133915" y="3676808"/>
              <a:ext cx="0" cy="90423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D1618A9-294F-4D23-B044-55B16741C41F}"/>
              </a:ext>
            </a:extLst>
          </p:cNvPr>
          <p:cNvGrpSpPr/>
          <p:nvPr/>
        </p:nvGrpSpPr>
        <p:grpSpPr>
          <a:xfrm>
            <a:off x="6191516" y="2735288"/>
            <a:ext cx="3566255" cy="6867580"/>
            <a:chOff x="6323030" y="3504386"/>
            <a:chExt cx="3093437" cy="595706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94C3497-8BBE-4B74-8CF0-8DBC97ABF3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690" t="3485" r="26358"/>
            <a:stretch/>
          </p:blipFill>
          <p:spPr>
            <a:xfrm>
              <a:off x="6323030" y="3504386"/>
              <a:ext cx="3093437" cy="5957068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12C5F0B-C5BD-45B9-9DE4-83401EFE2A78}"/>
                </a:ext>
              </a:extLst>
            </p:cNvPr>
            <p:cNvGrpSpPr/>
            <p:nvPr/>
          </p:nvGrpSpPr>
          <p:grpSpPr>
            <a:xfrm>
              <a:off x="8359304" y="7938381"/>
              <a:ext cx="1057163" cy="1488654"/>
              <a:chOff x="11275359" y="8574130"/>
              <a:chExt cx="1150322" cy="1619836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CE1D37C5-0D03-42C0-9218-A1DB10D3829F}"/>
                  </a:ext>
                </a:extLst>
              </p:cNvPr>
              <p:cNvSpPr/>
              <p:nvPr/>
            </p:nvSpPr>
            <p:spPr bwMode="auto">
              <a:xfrm>
                <a:off x="11275359" y="8574130"/>
                <a:ext cx="301296" cy="50483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13D1BB"/>
                </a:solidFill>
                <a:prstDash val="sysDash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NL" sz="3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Helvetica Neue" panose="02000503000000020004" pitchFamily="2" charset="0"/>
                </a:endParaRP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E21FA9D-C1AD-46D6-ADFC-6C9EBC6D9D90}"/>
                  </a:ext>
                </a:extLst>
              </p:cNvPr>
              <p:cNvCxnSpPr>
                <a:cxnSpLocks/>
                <a:stCxn id="26" idx="0"/>
                <a:endCxn id="10" idx="5"/>
              </p:cNvCxnSpPr>
              <p:nvPr/>
            </p:nvCxnSpPr>
            <p:spPr bwMode="auto">
              <a:xfrm flipH="1" flipV="1">
                <a:off x="11532531" y="9005029"/>
                <a:ext cx="487376" cy="72007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13D1BB"/>
                </a:solidFill>
                <a:prstDash val="sysDash"/>
                <a:miter lim="400000"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FC01EA-94AF-4885-BCBE-84272A2A98C0}"/>
                  </a:ext>
                </a:extLst>
              </p:cNvPr>
              <p:cNvSpPr txBox="1"/>
              <p:nvPr/>
            </p:nvSpPr>
            <p:spPr>
              <a:xfrm>
                <a:off x="11614133" y="9725109"/>
                <a:ext cx="811548" cy="46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0" dirty="0">
                    <a:solidFill>
                      <a:schemeClr val="accent6">
                        <a:lumMod val="75000"/>
                      </a:schemeClr>
                    </a:solidFill>
                  </a:rPr>
                  <a:t>Human for scale</a:t>
                </a:r>
                <a:endParaRPr lang="en-NL" sz="1100" b="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0522B3AC-E8EE-40B8-9718-F6362C3AD2A3}"/>
              </a:ext>
            </a:extLst>
          </p:cNvPr>
          <p:cNvSpPr txBox="1"/>
          <p:nvPr/>
        </p:nvSpPr>
        <p:spPr>
          <a:xfrm>
            <a:off x="15144328" y="10949374"/>
            <a:ext cx="8064896" cy="1200329"/>
          </a:xfrm>
          <a:prstGeom prst="rect">
            <a:avLst/>
          </a:prstGeom>
          <a:noFill/>
          <a:ln w="19050">
            <a:solidFill>
              <a:srgbClr val="328E79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>
                <a:solidFill>
                  <a:schemeClr val="accent6">
                    <a:lumMod val="75000"/>
                  </a:schemeClr>
                </a:solidFill>
              </a:rPr>
              <a:t>Additional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50% </a:t>
            </a:r>
            <a:r>
              <a:rPr lang="en-US" sz="2400" b="0" dirty="0">
                <a:solidFill>
                  <a:schemeClr val="tx1"/>
                </a:solidFill>
              </a:rPr>
              <a:t>of TBM tunnels compared to previous 2020 CDR design. Due to the shear volume, this could lead to &gt;30% extra construction costs</a:t>
            </a:r>
          </a:p>
        </p:txBody>
      </p:sp>
    </p:spTree>
    <p:extLst>
      <p:ext uri="{BB962C8B-B14F-4D97-AF65-F5344CB8AC3E}">
        <p14:creationId xmlns:p14="http://schemas.microsoft.com/office/powerpoint/2010/main" val="3208965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sz="7200" dirty="0">
                <a:solidFill>
                  <a:schemeClr val="tx1"/>
                </a:solidFill>
              </a:rPr>
              <a:t>ET BIM Modelling Guidelines and Coordination</a:t>
            </a:r>
            <a:endParaRPr lang="en-NL" sz="7200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09E95-7C32-40F7-AA10-88F5B2A5C5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30760" y="9176601"/>
            <a:ext cx="12323763" cy="325260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4000" dirty="0"/>
              <a:t>Proposed coordination approach for the BIM modelling activities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Intended to establish guidelines and processes to ensure effective collaboration and a well-coordinated model across all involved disciplines.</a:t>
            </a:r>
          </a:p>
          <a:p>
            <a:pPr>
              <a:lnSpc>
                <a:spcPct val="120000"/>
              </a:lnSpc>
            </a:pPr>
            <a:r>
              <a:rPr lang="en-US" sz="4000" dirty="0"/>
              <a:t>To prevent issues related to model compatibility and coordination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0A932C3-80A4-4A6C-8DA3-3EEC4013D05C}"/>
              </a:ext>
            </a:extLst>
          </p:cNvPr>
          <p:cNvGrpSpPr/>
          <p:nvPr/>
        </p:nvGrpSpPr>
        <p:grpSpPr>
          <a:xfrm>
            <a:off x="814736" y="2568576"/>
            <a:ext cx="17252906" cy="6492951"/>
            <a:chOff x="2067886" y="1798444"/>
            <a:chExt cx="19101921" cy="71888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7D770BE-662B-406B-9BBA-107378FE8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7886" y="1798444"/>
              <a:ext cx="9819196" cy="7188808"/>
            </a:xfrm>
            <a:prstGeom prst="rect">
              <a:avLst/>
            </a:prstGeom>
            <a:ln>
              <a:solidFill>
                <a:srgbClr val="328E79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26A9B1A-32F1-403F-8FBF-C95476F5B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48161" y="1798444"/>
              <a:ext cx="8521646" cy="7188808"/>
            </a:xfrm>
            <a:prstGeom prst="rect">
              <a:avLst/>
            </a:prstGeom>
            <a:ln>
              <a:solidFill>
                <a:srgbClr val="328E79"/>
              </a:solidFill>
            </a:ln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63DA2-BB1C-4ED3-8B8D-272E8106D1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0DC6-582B-40B0-850C-47E183A359BD}" type="slidenum">
              <a:rPr lang="it-IT" altLang="it-IT" smtClean="0"/>
              <a:pPr/>
              <a:t>12</a:t>
            </a:fld>
            <a:endParaRPr lang="it-IT" alt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F70FEC-7441-44D9-92F2-829885A315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19255" y="7279841"/>
            <a:ext cx="10073535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8811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93D8E5-B2D3-4BF9-B0C9-3896DBD047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6C49EC9-360A-402C-900D-BE58D0B38679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3FED78D-AEB5-4D12-B289-DCE5036D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Trimble Connect platform for Modeling Coordination</a:t>
            </a:r>
            <a:endParaRPr lang="en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10334-0A5E-4110-97BA-7BC0704A2B76}"/>
              </a:ext>
            </a:extLst>
          </p:cNvPr>
          <p:cNvSpPr txBox="1"/>
          <p:nvPr/>
        </p:nvSpPr>
        <p:spPr>
          <a:xfrm>
            <a:off x="4631160" y="12720215"/>
            <a:ext cx="18314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dirty="0"/>
              <a:t>Link to model available on the ET Wiki		</a:t>
            </a:r>
            <a:r>
              <a:rPr lang="en-US" sz="3200" b="0" dirty="0">
                <a:hlinkClick r:id="rId2"/>
              </a:rPr>
              <a:t>https://wiki.et-gw.eu/ED/WebHome</a:t>
            </a:r>
            <a:endParaRPr lang="en-US" sz="3200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60B121-F160-452B-AD11-C2BEBA33A6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714" y="2448030"/>
            <a:ext cx="19135342" cy="995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35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122DFE-5CEC-41F8-AF47-6769A6C2F3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0DC6-582B-40B0-850C-47E183A359BD}" type="slidenum">
              <a:rPr lang="it-IT" altLang="it-IT" smtClean="0"/>
              <a:pPr/>
              <a:t>14</a:t>
            </a:fld>
            <a:endParaRPr lang="it-IT" alt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321076-7144-4EA4-9264-F1173FDB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/>
              <a:t>Level of Detail (</a:t>
            </a:r>
            <a:r>
              <a:rPr lang="en-US" sz="6000" dirty="0" err="1"/>
              <a:t>LoD</a:t>
            </a:r>
            <a:r>
              <a:rPr lang="en-US" sz="6000" dirty="0"/>
              <a:t>) expected from all disciplines</a:t>
            </a:r>
            <a:endParaRPr lang="en-NL" sz="6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93DC41-9645-4EAA-9883-62D4ACF89CA5}"/>
              </a:ext>
            </a:extLst>
          </p:cNvPr>
          <p:cNvGrpSpPr/>
          <p:nvPr/>
        </p:nvGrpSpPr>
        <p:grpSpPr>
          <a:xfrm>
            <a:off x="11615936" y="8698958"/>
            <a:ext cx="12454872" cy="3542436"/>
            <a:chOff x="10529637" y="8389991"/>
            <a:chExt cx="13541171" cy="38514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1A6CB8A-2AEA-4C50-B9B3-98CE4FEAE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29637" y="8389991"/>
              <a:ext cx="6846939" cy="385140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BA0F92D-14A5-4302-9343-7564408AF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23869" y="8389991"/>
              <a:ext cx="6846939" cy="3851403"/>
            </a:xfrm>
            <a:prstGeom prst="rect">
              <a:avLst/>
            </a:prstGeom>
          </p:spPr>
        </p:pic>
      </p:grpSp>
      <p:pic>
        <p:nvPicPr>
          <p:cNvPr id="6" name="Grafik 1" descr="Ein Bild, das Text, Screenshot, Design enthält.&#10;&#10;Automatisch generierte Beschreibung">
            <a:extLst>
              <a:ext uri="{FF2B5EF4-FFF2-40B4-BE49-F238E27FC236}">
                <a16:creationId xmlns:a16="http://schemas.microsoft.com/office/drawing/2014/main" id="{308958BA-0A85-4645-A91D-BDBD3D017AA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88" y="2717539"/>
            <a:ext cx="9937104" cy="952385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15DF8D7-80AB-4B3C-B2A3-2DD12E36E7ED}"/>
              </a:ext>
            </a:extLst>
          </p:cNvPr>
          <p:cNvSpPr/>
          <p:nvPr/>
        </p:nvSpPr>
        <p:spPr bwMode="auto">
          <a:xfrm>
            <a:off x="290888" y="4841776"/>
            <a:ext cx="9740872" cy="1480918"/>
          </a:xfrm>
          <a:prstGeom prst="rect">
            <a:avLst/>
          </a:prstGeom>
          <a:noFill/>
          <a:ln w="57150" cap="flat" cmpd="sng" algn="ctr">
            <a:solidFill>
              <a:schemeClr val="accent6">
                <a:lumMod val="75000"/>
              </a:schemeClr>
            </a:solidFill>
            <a:prstDash val="sysDash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L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2ECD04-DF4E-4181-8AC0-DBB8D9A34323}"/>
              </a:ext>
            </a:extLst>
          </p:cNvPr>
          <p:cNvSpPr txBox="1"/>
          <p:nvPr/>
        </p:nvSpPr>
        <p:spPr>
          <a:xfrm>
            <a:off x="9815736" y="4982070"/>
            <a:ext cx="2681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Expected min.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LoD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from all disciplines</a:t>
            </a:r>
            <a:endParaRPr lang="en-NL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567717-A0A6-48B6-8CEC-2BCA3256E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56010" y="2705995"/>
            <a:ext cx="9384269" cy="552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591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BA13C-1549-4642-82BB-7AB060317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696" y="832143"/>
            <a:ext cx="23402600" cy="1499896"/>
          </a:xfrm>
        </p:spPr>
        <p:txBody>
          <a:bodyPr/>
          <a:lstStyle/>
          <a:p>
            <a:r>
              <a:rPr lang="en-US" sz="5400" dirty="0"/>
              <a:t>Cost Estimation Approach – Methodology &amp; Preliminary Estimations?</a:t>
            </a:r>
            <a:endParaRPr lang="en-NL" sz="5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DF8CF0-3EAB-4E89-A650-C975370315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15</a:t>
            </a:fld>
            <a:endParaRPr lang="it-IT" altLang="it-IT"/>
          </a:p>
        </p:txBody>
      </p:sp>
      <p:graphicFrame>
        <p:nvGraphicFramePr>
          <p:cNvPr id="6" name="Diagramma 28">
            <a:extLst>
              <a:ext uri="{FF2B5EF4-FFF2-40B4-BE49-F238E27FC236}">
                <a16:creationId xmlns:a16="http://schemas.microsoft.com/office/drawing/2014/main" id="{4ABF4E80-24D0-4628-8398-35C75F1D81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1681311"/>
              </p:ext>
            </p:extLst>
          </p:nvPr>
        </p:nvGraphicFramePr>
        <p:xfrm>
          <a:off x="17110368" y="2674676"/>
          <a:ext cx="6480720" cy="6455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sellaDiTesto 33">
            <a:extLst>
              <a:ext uri="{FF2B5EF4-FFF2-40B4-BE49-F238E27FC236}">
                <a16:creationId xmlns:a16="http://schemas.microsoft.com/office/drawing/2014/main" id="{F6022350-62E6-482A-9474-EA66904B0AFD}"/>
              </a:ext>
            </a:extLst>
          </p:cNvPr>
          <p:cNvSpPr txBox="1"/>
          <p:nvPr/>
        </p:nvSpPr>
        <p:spPr>
          <a:xfrm>
            <a:off x="10163201" y="9743986"/>
            <a:ext cx="13266672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NL"/>
            </a:defPPr>
            <a:lvl1pPr marL="171450" lvl="0" indent="-171450" defTabSz="53340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§"/>
              <a:tabLst/>
              <a:defRPr sz="2000" i="1">
                <a:latin typeface="Calibri Light" panose="020F0302020204030204" pitchFamily="34" charset="0"/>
              </a:defRPr>
            </a:lvl1pPr>
          </a:lstStyle>
          <a:p>
            <a:pPr marL="171450" marR="0" lvl="0" indent="-171450" algn="just" defTabSz="533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Setup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Guidelines and Standards </a:t>
            </a:r>
            <a:r>
              <a:rPr lang="en-US" sz="2800" b="0" i="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for ET (CE related) cost estimation </a:t>
            </a:r>
          </a:p>
          <a:p>
            <a:pPr marL="171450" marR="0" lvl="0" indent="-171450" algn="just" defTabSz="533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Discussion and approval in agreement with LTs </a:t>
            </a:r>
            <a: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of a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checklist for the extent and maturity level (degree of completion) of expected deliverables</a:t>
            </a:r>
          </a:p>
          <a:p>
            <a:pPr marL="171450" marR="0" lvl="0" indent="-171450" algn="just" defTabSz="533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To make possible to compare the level of detail of the local teams’ cost estimates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1" name="Gruppo 20">
            <a:extLst>
              <a:ext uri="{FF2B5EF4-FFF2-40B4-BE49-F238E27FC236}">
                <a16:creationId xmlns:a16="http://schemas.microsoft.com/office/drawing/2014/main" id="{C57F79CE-9D42-4DC5-B884-0CC9BCE9CC76}"/>
              </a:ext>
            </a:extLst>
          </p:cNvPr>
          <p:cNvGrpSpPr/>
          <p:nvPr/>
        </p:nvGrpSpPr>
        <p:grpSpPr>
          <a:xfrm>
            <a:off x="9464098" y="2033464"/>
            <a:ext cx="7413046" cy="7459215"/>
            <a:chOff x="6888480" y="775960"/>
            <a:chExt cx="4737206" cy="449661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FE0742-EE9C-496A-99B5-87DA537D14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648" t="28677" r="27058" b="5957"/>
            <a:stretch/>
          </p:blipFill>
          <p:spPr>
            <a:xfrm>
              <a:off x="6888480" y="775960"/>
              <a:ext cx="4737206" cy="4496612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95BDED-78F3-4BC6-96AC-8B2DDE07DF53}"/>
                </a:ext>
              </a:extLst>
            </p:cNvPr>
            <p:cNvSpPr/>
            <p:nvPr/>
          </p:nvSpPr>
          <p:spPr>
            <a:xfrm>
              <a:off x="8787399" y="1296860"/>
              <a:ext cx="1457815" cy="3542050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BF0F27E-F936-452D-A01A-D2CA0F9394A6}"/>
              </a:ext>
            </a:extLst>
          </p:cNvPr>
          <p:cNvSpPr txBox="1"/>
          <p:nvPr/>
        </p:nvSpPr>
        <p:spPr>
          <a:xfrm>
            <a:off x="12435633" y="3053770"/>
            <a:ext cx="220926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0" dirty="0">
                <a:latin typeface="Helvetica Neue"/>
              </a:rPr>
              <a:t>Initial desired range for Phase 1</a:t>
            </a:r>
            <a:endParaRPr lang="en-US" sz="2000" b="0" dirty="0"/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289C3BA-4E56-4F1D-BFB6-AB6AD0602A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3723178"/>
              </p:ext>
            </p:extLst>
          </p:nvPr>
        </p:nvGraphicFramePr>
        <p:xfrm>
          <a:off x="446294" y="2570653"/>
          <a:ext cx="9009402" cy="983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203526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8A1A7-DC99-8ABD-5AB0-4F313FFA5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15F33-86A2-87DB-D2B2-A9A3B59B9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696" y="832143"/>
            <a:ext cx="23402600" cy="1499896"/>
          </a:xfrm>
        </p:spPr>
        <p:txBody>
          <a:bodyPr/>
          <a:lstStyle/>
          <a:p>
            <a:r>
              <a:rPr lang="en-US" sz="5400" dirty="0"/>
              <a:t>Cost Estimation Approach – Methodology &amp; Preliminary Estimations?</a:t>
            </a:r>
            <a:endParaRPr lang="en-NL" sz="5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8E299-D92B-ECFF-F5D2-CA9E67D9E1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16</a:t>
            </a:fld>
            <a:endParaRPr lang="it-IT" alt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9207D8D-B832-7626-FF54-A4C9FD9867DB}"/>
              </a:ext>
            </a:extLst>
          </p:cNvPr>
          <p:cNvSpPr txBox="1"/>
          <p:nvPr/>
        </p:nvSpPr>
        <p:spPr>
          <a:xfrm>
            <a:off x="9238098" y="6205717"/>
            <a:ext cx="14117479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3100" b="0" dirty="0">
              <a:latin typeface="+mn-lt"/>
              <a:ea typeface="+mn-ea"/>
              <a:cs typeface="+mn-cs"/>
            </a:endParaRPr>
          </a:p>
          <a:p>
            <a:br>
              <a:rPr lang="it-IT" sz="3100" b="0" dirty="0">
                <a:latin typeface="+mn-lt"/>
                <a:ea typeface="+mn-ea"/>
                <a:cs typeface="+mn-cs"/>
              </a:rPr>
            </a:br>
            <a:endParaRPr lang="it-IT" sz="3100" b="0" dirty="0">
              <a:latin typeface="+mn-lt"/>
              <a:ea typeface="+mn-ea"/>
              <a:cs typeface="+mn-cs"/>
            </a:endParaRPr>
          </a:p>
          <a:p>
            <a:br>
              <a:rPr lang="it-IT" sz="3200" b="0" dirty="0"/>
            </a:br>
            <a:endParaRPr lang="it-IT" sz="3200" b="0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79808768-CDF0-1193-576D-A0838DBD4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34" y="2646439"/>
            <a:ext cx="8061641" cy="9577064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F9A28B87-B29C-0069-63E1-E5F8A8D6F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8098" y="2646439"/>
            <a:ext cx="14663367" cy="9799561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2800" i="0" dirty="0">
                <a:solidFill>
                  <a:srgbClr val="262626"/>
                </a:solidFill>
                <a:effectLst/>
              </a:rPr>
              <a:t>The assessment of ET costing for the entire infrastructure requires preliminary estimates </a:t>
            </a:r>
            <a:r>
              <a:rPr lang="en-GB" sz="2800" dirty="0">
                <a:solidFill>
                  <a:prstClr val="black"/>
                </a:solidFill>
              </a:rPr>
              <a:t>of CE impact.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2800" dirty="0">
                <a:solidFill>
                  <a:prstClr val="black"/>
                </a:solidFill>
              </a:rPr>
              <a:t>CE costing estimates will gradually improve as local site investigations progress.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n-GB" sz="2800" dirty="0">
                <a:solidFill>
                  <a:prstClr val="black"/>
                </a:solidFill>
              </a:rPr>
              <a:t>A significant portion of CE costs depends on construction solutions and site characteristics; therefore, the methodology should be consistent and comparable.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GB" sz="2800" dirty="0">
              <a:solidFill>
                <a:prstClr val="black"/>
              </a:solidFill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prstClr val="black"/>
                </a:solidFill>
              </a:rPr>
              <a:t>Provide a framework document outlining various methodologies to follow (e.g., AACE).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prstClr val="black"/>
                </a:solidFill>
              </a:rPr>
              <a:t>Include all existing assessments (such as CERN standards, local estimates, and various studies).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prstClr val="black"/>
                </a:solidFill>
              </a:rPr>
              <a:t>Highlight the main factors that contribute to and affect CE costs.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800" dirty="0">
                <a:solidFill>
                  <a:prstClr val="black"/>
                </a:solidFill>
              </a:rPr>
              <a:t>Provide an update on the estimates previously extracted for the old layout, expanding them to accommodate the new layout alternatives.</a:t>
            </a:r>
          </a:p>
          <a:p>
            <a:pPr>
              <a:buFont typeface="Wingdings" pitchFamily="2" charset="2"/>
              <a:buChar char="§"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350450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1AC4650-3A50-A152-6263-3562D62B3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9100" y="2681538"/>
            <a:ext cx="21005800" cy="388843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Parametric Design is a methodology used in civil engineering that employs parametric modeling techniques to create, analyze, and optimize designs. It integrates the use of a digital model with parameters and rules to define the geometry, behavior, and relationships of the design components.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We developed already in collaboration with the INFN a multi-criteria analysis tool to determine the optimal positioning of the infrastructure. This approach evaluates various criteria to ensure the location is defined based on: Environmental and contextual considerations and alignment with project objectives to reach Cost-effectiveness and feasibility.</a:t>
            </a:r>
            <a:endParaRPr lang="de-CH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655665-8DB5-56B5-D20B-615CE94893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17</a:t>
            </a:fld>
            <a:endParaRPr lang="it-IT" altLang="it-I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9C3F768-3151-5F74-6D63-AB2175598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Outlook: Model-</a:t>
            </a:r>
            <a:r>
              <a:rPr lang="de-CH" dirty="0" err="1"/>
              <a:t>based</a:t>
            </a:r>
            <a:r>
              <a:rPr lang="de-CH" dirty="0"/>
              <a:t> </a:t>
            </a:r>
            <a:r>
              <a:rPr lang="de-CH" dirty="0" err="1"/>
              <a:t>parametric</a:t>
            </a:r>
            <a:r>
              <a:rPr lang="de-CH" dirty="0"/>
              <a:t> design and </a:t>
            </a:r>
            <a:r>
              <a:rPr lang="de-CH" dirty="0" err="1"/>
              <a:t>analysis</a:t>
            </a:r>
            <a:endParaRPr lang="de-CH" dirty="0"/>
          </a:p>
        </p:txBody>
      </p:sp>
      <p:pic>
        <p:nvPicPr>
          <p:cNvPr id="114" name="Grafik 113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659FD8A5-6338-E587-014F-7813ECF70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576" y="6425952"/>
            <a:ext cx="7632848" cy="5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203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52330-A82E-CC1F-C9EB-3A2F0117D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1D42938-3BF0-4F6A-8F99-9C82CD806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9100" y="2681538"/>
            <a:ext cx="21005800" cy="298206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We propose to adapt parametric design methodology leveraging 3D models of the infrastructure not merely as a means of geometrical representation but as a versatile tool to:</a:t>
            </a:r>
          </a:p>
          <a:p>
            <a:pPr>
              <a:lnSpc>
                <a:spcPct val="100000"/>
              </a:lnSpc>
            </a:pPr>
            <a:r>
              <a:rPr lang="en-US" sz="3200" i="1" dirty="0"/>
              <a:t>Compare alternative scenarios and situations.</a:t>
            </a:r>
          </a:p>
          <a:p>
            <a:pPr>
              <a:lnSpc>
                <a:spcPct val="100000"/>
              </a:lnSpc>
            </a:pPr>
            <a:r>
              <a:rPr lang="en-US" sz="3200" i="1" dirty="0"/>
              <a:t>Perform real-time analyses (e.g., costs, quantities).</a:t>
            </a:r>
          </a:p>
          <a:p>
            <a:pPr>
              <a:lnSpc>
                <a:spcPct val="100000"/>
              </a:lnSpc>
            </a:pPr>
            <a:r>
              <a:rPr lang="en-US" sz="3200" i="1" dirty="0"/>
              <a:t>Automate solution generation where feasible.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This approach enhances efficiency, adaptability, and decision-making throughout the design process.</a:t>
            </a:r>
            <a:endParaRPr lang="de-CH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B8E32A5-BE5A-0C04-37A2-8C0CBF68DA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18</a:t>
            </a:fld>
            <a:endParaRPr lang="it-IT" altLang="it-IT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7967705-0956-8B25-56D6-E018796B4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Outlook: Model-based parametric design and analysis</a:t>
            </a:r>
          </a:p>
        </p:txBody>
      </p:sp>
      <p:pic>
        <p:nvPicPr>
          <p:cNvPr id="6" name="Grafik 5" descr="Mann mit einfarbiger Füllung">
            <a:extLst>
              <a:ext uri="{FF2B5EF4-FFF2-40B4-BE49-F238E27FC236}">
                <a16:creationId xmlns:a16="http://schemas.microsoft.com/office/drawing/2014/main" id="{19A13F7A-5E68-AA49-4FEC-1AECA3A04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5572" y="7258435"/>
            <a:ext cx="1189736" cy="1189736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65AEFF4-1CDF-D541-D2AA-151BAEC29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8813" y="5995819"/>
            <a:ext cx="2666832" cy="3586312"/>
          </a:xfrm>
          <a:prstGeom prst="rect">
            <a:avLst/>
          </a:prstGeom>
        </p:spPr>
      </p:pic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810DA0AC-B9C5-0977-6720-B501AF0D3817}"/>
              </a:ext>
            </a:extLst>
          </p:cNvPr>
          <p:cNvSpPr txBox="1">
            <a:spLocks/>
          </p:cNvSpPr>
          <p:nvPr/>
        </p:nvSpPr>
        <p:spPr bwMode="auto">
          <a:xfrm>
            <a:off x="5855907" y="6717465"/>
            <a:ext cx="2855614" cy="74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Parameters set 1</a:t>
            </a:r>
            <a:endParaRPr lang="de-CH" sz="2800" b="0" dirty="0"/>
          </a:p>
        </p:txBody>
      </p:sp>
      <p:sp>
        <p:nvSpPr>
          <p:cNvPr id="29" name="Inhaltsplatzhalter 1">
            <a:extLst>
              <a:ext uri="{FF2B5EF4-FFF2-40B4-BE49-F238E27FC236}">
                <a16:creationId xmlns:a16="http://schemas.microsoft.com/office/drawing/2014/main" id="{4942222D-3FFF-7BB1-2993-9D20CF764F25}"/>
              </a:ext>
            </a:extLst>
          </p:cNvPr>
          <p:cNvSpPr txBox="1">
            <a:spLocks/>
          </p:cNvSpPr>
          <p:nvPr/>
        </p:nvSpPr>
        <p:spPr bwMode="auto">
          <a:xfrm>
            <a:off x="13619143" y="6167513"/>
            <a:ext cx="2016122" cy="1154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Real time Calculation</a:t>
            </a:r>
            <a:endParaRPr lang="de-CH" sz="2800" b="0" dirty="0"/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1BE7836-0C4A-A390-90C4-4932CDC1E059}"/>
              </a:ext>
            </a:extLst>
          </p:cNvPr>
          <p:cNvCxnSpPr/>
          <p:nvPr/>
        </p:nvCxnSpPr>
        <p:spPr bwMode="auto">
          <a:xfrm>
            <a:off x="8830226" y="8717803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Inhaltsplatzhalter 1">
            <a:extLst>
              <a:ext uri="{FF2B5EF4-FFF2-40B4-BE49-F238E27FC236}">
                <a16:creationId xmlns:a16="http://schemas.microsoft.com/office/drawing/2014/main" id="{18AD595E-5FF3-FB68-AA28-BD8921D25977}"/>
              </a:ext>
            </a:extLst>
          </p:cNvPr>
          <p:cNvSpPr txBox="1">
            <a:spLocks/>
          </p:cNvSpPr>
          <p:nvPr/>
        </p:nvSpPr>
        <p:spPr bwMode="auto">
          <a:xfrm>
            <a:off x="17007166" y="5783315"/>
            <a:ext cx="1059419" cy="6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Cost</a:t>
            </a:r>
            <a:endParaRPr lang="de-CH" sz="2800" b="0" dirty="0"/>
          </a:p>
        </p:txBody>
      </p:sp>
      <p:sp>
        <p:nvSpPr>
          <p:cNvPr id="37" name="Inhaltsplatzhalter 1">
            <a:extLst>
              <a:ext uri="{FF2B5EF4-FFF2-40B4-BE49-F238E27FC236}">
                <a16:creationId xmlns:a16="http://schemas.microsoft.com/office/drawing/2014/main" id="{5E504F93-30BD-36B4-2513-5D91AFCE084A}"/>
              </a:ext>
            </a:extLst>
          </p:cNvPr>
          <p:cNvSpPr txBox="1">
            <a:spLocks/>
          </p:cNvSpPr>
          <p:nvPr/>
        </p:nvSpPr>
        <p:spPr bwMode="auto">
          <a:xfrm>
            <a:off x="5884513" y="8464793"/>
            <a:ext cx="2827008" cy="74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Parameters set 2</a:t>
            </a:r>
            <a:endParaRPr lang="de-CH" sz="2800" b="0" dirty="0"/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796FA01A-1D24-988B-0854-0EC0AD588AD0}"/>
              </a:ext>
            </a:extLst>
          </p:cNvPr>
          <p:cNvCxnSpPr/>
          <p:nvPr/>
        </p:nvCxnSpPr>
        <p:spPr bwMode="auto">
          <a:xfrm>
            <a:off x="8830226" y="6994702"/>
            <a:ext cx="64807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5BAFEA5A-EE0B-5C12-38A2-6C7D3FC51B93}"/>
              </a:ext>
            </a:extLst>
          </p:cNvPr>
          <p:cNvCxnSpPr/>
          <p:nvPr/>
        </p:nvCxnSpPr>
        <p:spPr bwMode="auto">
          <a:xfrm>
            <a:off x="12441117" y="6692326"/>
            <a:ext cx="866507" cy="5080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9E0FB7C3-9722-D19D-073E-8786032E7B12}"/>
              </a:ext>
            </a:extLst>
          </p:cNvPr>
          <p:cNvCxnSpPr/>
          <p:nvPr/>
        </p:nvCxnSpPr>
        <p:spPr bwMode="auto">
          <a:xfrm flipV="1">
            <a:off x="15881012" y="6510417"/>
            <a:ext cx="592577" cy="58087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2CB750B9-C6C4-8BF0-51E6-CCEF002EFEC7}"/>
              </a:ext>
            </a:extLst>
          </p:cNvPr>
          <p:cNvCxnSpPr>
            <a:stCxn id="46" idx="0"/>
            <a:endCxn id="59" idx="2"/>
          </p:cNvCxnSpPr>
          <p:nvPr/>
        </p:nvCxnSpPr>
        <p:spPr bwMode="auto">
          <a:xfrm flipH="1" flipV="1">
            <a:off x="8133507" y="10765609"/>
            <a:ext cx="21" cy="112814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Inhaltsplatzhalter 1">
            <a:extLst>
              <a:ext uri="{FF2B5EF4-FFF2-40B4-BE49-F238E27FC236}">
                <a16:creationId xmlns:a16="http://schemas.microsoft.com/office/drawing/2014/main" id="{9C0CDA09-4E47-48E7-D36F-F73F6FEEB08B}"/>
              </a:ext>
            </a:extLst>
          </p:cNvPr>
          <p:cNvSpPr txBox="1">
            <a:spLocks/>
          </p:cNvSpPr>
          <p:nvPr/>
        </p:nvSpPr>
        <p:spPr bwMode="auto">
          <a:xfrm>
            <a:off x="5999312" y="11893750"/>
            <a:ext cx="4268432" cy="58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Criteria to be considered</a:t>
            </a:r>
            <a:endParaRPr lang="de-CH" sz="2800" b="0" dirty="0"/>
          </a:p>
        </p:txBody>
      </p:sp>
      <p:pic>
        <p:nvPicPr>
          <p:cNvPr id="48" name="Grafik 47">
            <a:extLst>
              <a:ext uri="{FF2B5EF4-FFF2-40B4-BE49-F238E27FC236}">
                <a16:creationId xmlns:a16="http://schemas.microsoft.com/office/drawing/2014/main" id="{7D52C479-ED80-F488-E00B-C964097D3CB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941"/>
          <a:stretch/>
        </p:blipFill>
        <p:spPr>
          <a:xfrm>
            <a:off x="1302731" y="7413963"/>
            <a:ext cx="2666832" cy="1759413"/>
          </a:xfrm>
          <a:prstGeom prst="rect">
            <a:avLst/>
          </a:prstGeom>
        </p:spPr>
      </p:pic>
      <p:sp>
        <p:nvSpPr>
          <p:cNvPr id="49" name="Inhaltsplatzhalter 1">
            <a:extLst>
              <a:ext uri="{FF2B5EF4-FFF2-40B4-BE49-F238E27FC236}">
                <a16:creationId xmlns:a16="http://schemas.microsoft.com/office/drawing/2014/main" id="{5108DD41-E903-3C15-A63E-C5E10E273FB6}"/>
              </a:ext>
            </a:extLst>
          </p:cNvPr>
          <p:cNvSpPr txBox="1">
            <a:spLocks/>
          </p:cNvSpPr>
          <p:nvPr/>
        </p:nvSpPr>
        <p:spPr bwMode="auto">
          <a:xfrm>
            <a:off x="1722721" y="6391108"/>
            <a:ext cx="2088232" cy="74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Parametric model</a:t>
            </a:r>
            <a:endParaRPr lang="de-CH" sz="2800" b="0" dirty="0"/>
          </a:p>
        </p:txBody>
      </p: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DF7621EE-6BFA-EBB9-A271-E25A3D4598BD}"/>
              </a:ext>
            </a:extLst>
          </p:cNvPr>
          <p:cNvCxnSpPr/>
          <p:nvPr/>
        </p:nvCxnSpPr>
        <p:spPr bwMode="auto">
          <a:xfrm>
            <a:off x="4163807" y="7981778"/>
            <a:ext cx="110211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D4AEDA61-A98F-3AA2-9912-5D671C006F46}"/>
              </a:ext>
            </a:extLst>
          </p:cNvPr>
          <p:cNvCxnSpPr/>
          <p:nvPr/>
        </p:nvCxnSpPr>
        <p:spPr bwMode="auto">
          <a:xfrm flipV="1">
            <a:off x="12513149" y="7542406"/>
            <a:ext cx="794475" cy="487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Inhaltsplatzhalter 1">
            <a:extLst>
              <a:ext uri="{FF2B5EF4-FFF2-40B4-BE49-F238E27FC236}">
                <a16:creationId xmlns:a16="http://schemas.microsoft.com/office/drawing/2014/main" id="{3D55C840-7D19-B262-48F9-761BECA1D694}"/>
              </a:ext>
            </a:extLst>
          </p:cNvPr>
          <p:cNvSpPr txBox="1">
            <a:spLocks/>
          </p:cNvSpPr>
          <p:nvPr/>
        </p:nvSpPr>
        <p:spPr bwMode="auto">
          <a:xfrm>
            <a:off x="10975639" y="5957524"/>
            <a:ext cx="1211388" cy="38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000" b="0" dirty="0"/>
              <a:t>Option A</a:t>
            </a:r>
            <a:endParaRPr lang="de-CH" sz="2000" b="0" dirty="0"/>
          </a:p>
        </p:txBody>
      </p:sp>
      <p:sp>
        <p:nvSpPr>
          <p:cNvPr id="55" name="Inhaltsplatzhalter 1">
            <a:extLst>
              <a:ext uri="{FF2B5EF4-FFF2-40B4-BE49-F238E27FC236}">
                <a16:creationId xmlns:a16="http://schemas.microsoft.com/office/drawing/2014/main" id="{16ABC8E3-8813-E6CD-BE2D-65C061D719FE}"/>
              </a:ext>
            </a:extLst>
          </p:cNvPr>
          <p:cNvSpPr txBox="1">
            <a:spLocks/>
          </p:cNvSpPr>
          <p:nvPr/>
        </p:nvSpPr>
        <p:spPr bwMode="auto">
          <a:xfrm>
            <a:off x="10975639" y="7597691"/>
            <a:ext cx="1211388" cy="38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000" b="0" dirty="0"/>
              <a:t>Option X</a:t>
            </a:r>
            <a:endParaRPr lang="de-CH" sz="2000" b="0" dirty="0"/>
          </a:p>
        </p:txBody>
      </p: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88197CEA-5636-2103-D939-9C08385F61D9}"/>
              </a:ext>
            </a:extLst>
          </p:cNvPr>
          <p:cNvCxnSpPr/>
          <p:nvPr/>
        </p:nvCxnSpPr>
        <p:spPr bwMode="auto">
          <a:xfrm>
            <a:off x="4163807" y="9054959"/>
            <a:ext cx="1262588" cy="104345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Inhaltsplatzhalter 1">
            <a:extLst>
              <a:ext uri="{FF2B5EF4-FFF2-40B4-BE49-F238E27FC236}">
                <a16:creationId xmlns:a16="http://schemas.microsoft.com/office/drawing/2014/main" id="{6510BBE9-69E4-4055-2AB9-217E0BE71709}"/>
              </a:ext>
            </a:extLst>
          </p:cNvPr>
          <p:cNvSpPr txBox="1">
            <a:spLocks/>
          </p:cNvSpPr>
          <p:nvPr/>
        </p:nvSpPr>
        <p:spPr bwMode="auto">
          <a:xfrm>
            <a:off x="5855907" y="10098410"/>
            <a:ext cx="4555200" cy="6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Multi objective optimization</a:t>
            </a:r>
            <a:endParaRPr lang="de-CH" sz="2800" b="0" dirty="0"/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574103D8-1DDF-1A8D-EF19-B4BAB79B9CC8}"/>
              </a:ext>
            </a:extLst>
          </p:cNvPr>
          <p:cNvCxnSpPr/>
          <p:nvPr/>
        </p:nvCxnSpPr>
        <p:spPr bwMode="auto">
          <a:xfrm>
            <a:off x="10651603" y="10444848"/>
            <a:ext cx="284971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Inhaltsplatzhalter 1">
            <a:extLst>
              <a:ext uri="{FF2B5EF4-FFF2-40B4-BE49-F238E27FC236}">
                <a16:creationId xmlns:a16="http://schemas.microsoft.com/office/drawing/2014/main" id="{256BA7D0-362D-25F7-60CC-F0FD0C0B5FBA}"/>
              </a:ext>
            </a:extLst>
          </p:cNvPr>
          <p:cNvSpPr txBox="1">
            <a:spLocks/>
          </p:cNvSpPr>
          <p:nvPr/>
        </p:nvSpPr>
        <p:spPr bwMode="auto">
          <a:xfrm>
            <a:off x="13882433" y="11429624"/>
            <a:ext cx="6365038" cy="58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Tx/>
              <a:buNone/>
            </a:pPr>
            <a:r>
              <a:rPr lang="en-US" sz="2800" b="0" dirty="0"/>
              <a:t>Automatic fit models proposals</a:t>
            </a:r>
            <a:endParaRPr lang="de-CH" sz="2800" b="0" dirty="0"/>
          </a:p>
        </p:txBody>
      </p:sp>
      <p:sp>
        <p:nvSpPr>
          <p:cNvPr id="69" name="Geschweifte Klammer links 68">
            <a:extLst>
              <a:ext uri="{FF2B5EF4-FFF2-40B4-BE49-F238E27FC236}">
                <a16:creationId xmlns:a16="http://schemas.microsoft.com/office/drawing/2014/main" id="{53ED6A81-A59B-F32F-B2F2-0381C93D83CF}"/>
              </a:ext>
            </a:extLst>
          </p:cNvPr>
          <p:cNvSpPr/>
          <p:nvPr/>
        </p:nvSpPr>
        <p:spPr bwMode="auto">
          <a:xfrm>
            <a:off x="5337917" y="6510417"/>
            <a:ext cx="517990" cy="2942522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>
        <p:nvSpPr>
          <p:cNvPr id="70" name="Inhaltsplatzhalter 1">
            <a:extLst>
              <a:ext uri="{FF2B5EF4-FFF2-40B4-BE49-F238E27FC236}">
                <a16:creationId xmlns:a16="http://schemas.microsoft.com/office/drawing/2014/main" id="{FDD447A3-17FE-28F1-48E6-678EFD2E5226}"/>
              </a:ext>
            </a:extLst>
          </p:cNvPr>
          <p:cNvSpPr txBox="1">
            <a:spLocks/>
          </p:cNvSpPr>
          <p:nvPr/>
        </p:nvSpPr>
        <p:spPr bwMode="auto">
          <a:xfrm>
            <a:off x="19092933" y="6692326"/>
            <a:ext cx="2331312" cy="6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Comparison</a:t>
            </a:r>
            <a:endParaRPr lang="de-CH" sz="2800" b="0" dirty="0"/>
          </a:p>
        </p:txBody>
      </p:sp>
      <p:sp>
        <p:nvSpPr>
          <p:cNvPr id="71" name="Inhaltsplatzhalter 1">
            <a:extLst>
              <a:ext uri="{FF2B5EF4-FFF2-40B4-BE49-F238E27FC236}">
                <a16:creationId xmlns:a16="http://schemas.microsoft.com/office/drawing/2014/main" id="{FBDE7094-4040-627F-3203-056B8512A09F}"/>
              </a:ext>
            </a:extLst>
          </p:cNvPr>
          <p:cNvSpPr txBox="1">
            <a:spLocks/>
          </p:cNvSpPr>
          <p:nvPr/>
        </p:nvSpPr>
        <p:spPr bwMode="auto">
          <a:xfrm>
            <a:off x="16561612" y="7768072"/>
            <a:ext cx="2331312" cy="61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Validation</a:t>
            </a:r>
            <a:endParaRPr lang="de-CH" sz="2800" b="0" dirty="0"/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8750E861-B475-672A-84D6-D34D4CCF5D3E}"/>
              </a:ext>
            </a:extLst>
          </p:cNvPr>
          <p:cNvCxnSpPr/>
          <p:nvPr/>
        </p:nvCxnSpPr>
        <p:spPr bwMode="auto">
          <a:xfrm>
            <a:off x="15881012" y="7258435"/>
            <a:ext cx="592577" cy="4408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1445332E-0C70-0398-5B8B-23624234D89D}"/>
              </a:ext>
            </a:extLst>
          </p:cNvPr>
          <p:cNvCxnSpPr/>
          <p:nvPr/>
        </p:nvCxnSpPr>
        <p:spPr bwMode="auto">
          <a:xfrm>
            <a:off x="18335218" y="6510417"/>
            <a:ext cx="557706" cy="4663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9F3470F-1DEE-3B8D-2833-5DC8BF57BED6}"/>
              </a:ext>
            </a:extLst>
          </p:cNvPr>
          <p:cNvCxnSpPr/>
          <p:nvPr/>
        </p:nvCxnSpPr>
        <p:spPr bwMode="auto">
          <a:xfrm flipV="1">
            <a:off x="18391211" y="7258435"/>
            <a:ext cx="540081" cy="4408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2" name="Grafik 81">
            <a:extLst>
              <a:ext uri="{FF2B5EF4-FFF2-40B4-BE49-F238E27FC236}">
                <a16:creationId xmlns:a16="http://schemas.microsoft.com/office/drawing/2014/main" id="{9FBC72E2-6047-7A5A-1F6C-D9EC991A17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941"/>
          <a:stretch/>
        </p:blipFill>
        <p:spPr>
          <a:xfrm>
            <a:off x="13775744" y="9576684"/>
            <a:ext cx="2294251" cy="1513607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94D9C18D-7859-E3A5-7502-7A9B2949E6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941"/>
          <a:stretch/>
        </p:blipFill>
        <p:spPr>
          <a:xfrm>
            <a:off x="16090437" y="9576684"/>
            <a:ext cx="2294251" cy="1513607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BB154AF2-4D6F-FAD0-BBDD-5C876ED6D2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0941"/>
          <a:stretch/>
        </p:blipFill>
        <p:spPr>
          <a:xfrm>
            <a:off x="18384688" y="9576684"/>
            <a:ext cx="2294251" cy="1513607"/>
          </a:xfrm>
          <a:prstGeom prst="rect">
            <a:avLst/>
          </a:prstGeom>
        </p:spPr>
      </p:pic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6C7550C5-1A55-CF3F-AD72-78495E69CBD1}"/>
              </a:ext>
            </a:extLst>
          </p:cNvPr>
          <p:cNvCxnSpPr/>
          <p:nvPr/>
        </p:nvCxnSpPr>
        <p:spPr bwMode="auto">
          <a:xfrm flipV="1">
            <a:off x="17089155" y="8448171"/>
            <a:ext cx="0" cy="62294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Geschweifte Klammer links 86">
            <a:extLst>
              <a:ext uri="{FF2B5EF4-FFF2-40B4-BE49-F238E27FC236}">
                <a16:creationId xmlns:a16="http://schemas.microsoft.com/office/drawing/2014/main" id="{C0E308A1-AE79-5D91-BBFE-2A77CB9DAC7E}"/>
              </a:ext>
            </a:extLst>
          </p:cNvPr>
          <p:cNvSpPr/>
          <p:nvPr/>
        </p:nvSpPr>
        <p:spPr bwMode="auto">
          <a:xfrm rot="5400000">
            <a:off x="16870140" y="6590693"/>
            <a:ext cx="434290" cy="5764369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sp>
        <p:nvSpPr>
          <p:cNvPr id="91" name="Inhaltsplatzhalter 1">
            <a:extLst>
              <a:ext uri="{FF2B5EF4-FFF2-40B4-BE49-F238E27FC236}">
                <a16:creationId xmlns:a16="http://schemas.microsoft.com/office/drawing/2014/main" id="{203130D3-BC6C-C81A-2EBB-E553EDC68DC1}"/>
              </a:ext>
            </a:extLst>
          </p:cNvPr>
          <p:cNvSpPr txBox="1">
            <a:spLocks/>
          </p:cNvSpPr>
          <p:nvPr/>
        </p:nvSpPr>
        <p:spPr bwMode="auto">
          <a:xfrm>
            <a:off x="22022666" y="7916470"/>
            <a:ext cx="1698592" cy="129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>
            <a:lvl1pPr marL="63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1pPr>
            <a:lvl2pPr marL="127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2pPr>
            <a:lvl3pPr marL="190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3pPr>
            <a:lvl4pPr marL="2540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4pPr>
            <a:lvl5pPr marL="3175000" indent="-635000" algn="l" defTabSz="8255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SzPct val="125000"/>
              <a:buChar char="•"/>
              <a:defRPr sz="4800" kern="1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Tx/>
              <a:buNone/>
            </a:pPr>
            <a:r>
              <a:rPr lang="en-US" sz="2800" b="0" dirty="0"/>
              <a:t>Decision making</a:t>
            </a:r>
            <a:endParaRPr lang="de-CH" sz="2800" b="0" dirty="0"/>
          </a:p>
        </p:txBody>
      </p:sp>
      <p:sp>
        <p:nvSpPr>
          <p:cNvPr id="92" name="Geschweifte Klammer links 91">
            <a:extLst>
              <a:ext uri="{FF2B5EF4-FFF2-40B4-BE49-F238E27FC236}">
                <a16:creationId xmlns:a16="http://schemas.microsoft.com/office/drawing/2014/main" id="{5EFFFE91-7BFC-9552-C9FC-44DC3A389381}"/>
              </a:ext>
            </a:extLst>
          </p:cNvPr>
          <p:cNvSpPr/>
          <p:nvPr/>
        </p:nvSpPr>
        <p:spPr bwMode="auto">
          <a:xfrm rot="10800000">
            <a:off x="21406620" y="6092135"/>
            <a:ext cx="317293" cy="4587149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255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3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Helvetica Neue" panose="02000503000000020004" pitchFamily="2" charset="0"/>
            </a:endParaRPr>
          </a:p>
        </p:txBody>
      </p:sp>
      <p:pic>
        <p:nvPicPr>
          <p:cNvPr id="101" name="Grafik 100" descr="Klemmbrett gemischt mit einfarbiger Füllung">
            <a:extLst>
              <a:ext uri="{FF2B5EF4-FFF2-40B4-BE49-F238E27FC236}">
                <a16:creationId xmlns:a16="http://schemas.microsoft.com/office/drawing/2014/main" id="{FAF88616-B2EE-A730-7B28-26EDD55F3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823839" y="6590703"/>
            <a:ext cx="914400" cy="914400"/>
          </a:xfrm>
          <a:prstGeom prst="rect">
            <a:avLst/>
          </a:prstGeom>
        </p:spPr>
      </p:pic>
      <p:pic>
        <p:nvPicPr>
          <p:cNvPr id="103" name="Grafik 102" descr="Abakus mit einfarbiger Füllung">
            <a:extLst>
              <a:ext uri="{FF2B5EF4-FFF2-40B4-BE49-F238E27FC236}">
                <a16:creationId xmlns:a16="http://schemas.microsoft.com/office/drawing/2014/main" id="{0D5AE459-C33C-B226-3D72-8CDED0C04F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960596" y="7130778"/>
            <a:ext cx="914400" cy="914400"/>
          </a:xfrm>
          <a:prstGeom prst="rect">
            <a:avLst/>
          </a:prstGeom>
        </p:spPr>
      </p:pic>
      <p:pic>
        <p:nvPicPr>
          <p:cNvPr id="105" name="Grafik 104" descr="Venn-Diagramm mit einfarbiger Füllung">
            <a:extLst>
              <a:ext uri="{FF2B5EF4-FFF2-40B4-BE49-F238E27FC236}">
                <a16:creationId xmlns:a16="http://schemas.microsoft.com/office/drawing/2014/main" id="{86F69C9C-0EFD-6035-0C46-9050A1F105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655739" y="7207972"/>
            <a:ext cx="914400" cy="914400"/>
          </a:xfrm>
          <a:prstGeom prst="rect">
            <a:avLst/>
          </a:prstGeom>
        </p:spPr>
      </p:pic>
      <p:pic>
        <p:nvPicPr>
          <p:cNvPr id="109" name="Grafik 108" descr="Computer mit einfarbiger Füllung">
            <a:extLst>
              <a:ext uri="{FF2B5EF4-FFF2-40B4-BE49-F238E27FC236}">
                <a16:creationId xmlns:a16="http://schemas.microsoft.com/office/drawing/2014/main" id="{21D10F83-6F0D-6319-ABF9-26A6DE3C25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778288" y="1056882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914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D701-C285-49CF-AFA6-5702F37503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0BF082-46AC-4699-A225-3FFD127E65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6A01DD-B5E2-426F-8C09-CBF4C9B3719A}"/>
              </a:ext>
            </a:extLst>
          </p:cNvPr>
          <p:cNvGrpSpPr/>
          <p:nvPr/>
        </p:nvGrpSpPr>
        <p:grpSpPr>
          <a:xfrm>
            <a:off x="19531276" y="12603023"/>
            <a:ext cx="3821963" cy="645267"/>
            <a:chOff x="19752840" y="12618640"/>
            <a:chExt cx="4248472" cy="7172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5D65FB6-E1A8-46D6-9231-DDA71AC698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382" b="8406"/>
            <a:stretch/>
          </p:blipFill>
          <p:spPr>
            <a:xfrm>
              <a:off x="21739139" y="12684091"/>
              <a:ext cx="2262173" cy="63134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791CF72-C0CC-4AD4-AA08-501AAB1610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6" b="51717"/>
            <a:stretch/>
          </p:blipFill>
          <p:spPr>
            <a:xfrm>
              <a:off x="19752840" y="12618640"/>
              <a:ext cx="2262173" cy="71727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4A21D6-E862-E2FD-1755-145FDA3A2B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4A904F9-F391-417B-8B46-2B0CAD932C90}" type="slidenum">
              <a:rPr lang="en-NL" smtClean="0"/>
              <a:pPr/>
              <a:t>2</a:t>
            </a:fld>
            <a:endParaRPr lang="en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5BD4AA-CFEA-3CD6-E6C3-34A403503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182880" tIns="91440" rIns="182880" bIns="91440" numCol="1" rtlCol="0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ETO Civil Engineering Overview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D98F01B-6792-4D88-B6D5-F33F42D010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823" y="2620203"/>
            <a:ext cx="17945580" cy="84755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39791D9-80A3-4761-963A-5F7422D68F20}"/>
              </a:ext>
            </a:extLst>
          </p:cNvPr>
          <p:cNvSpPr/>
          <p:nvPr/>
        </p:nvSpPr>
        <p:spPr>
          <a:xfrm>
            <a:off x="5760090" y="4070137"/>
            <a:ext cx="2881132" cy="3697543"/>
          </a:xfrm>
          <a:prstGeom prst="rect">
            <a:avLst/>
          </a:prstGeom>
          <a:noFill/>
          <a:ln w="571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600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92F9D73-846C-4212-B7C5-FC91CFBF6D54}"/>
              </a:ext>
            </a:extLst>
          </p:cNvPr>
          <p:cNvCxnSpPr>
            <a:cxnSpLocks/>
            <a:stCxn id="15" idx="2"/>
            <a:endCxn id="18" idx="1"/>
          </p:cNvCxnSpPr>
          <p:nvPr/>
        </p:nvCxnSpPr>
        <p:spPr>
          <a:xfrm>
            <a:off x="7200656" y="7767681"/>
            <a:ext cx="1769485" cy="1043552"/>
          </a:xfrm>
          <a:prstGeom prst="straightConnector1">
            <a:avLst/>
          </a:prstGeom>
          <a:ln w="57150"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57833EA4-3AD3-4AEF-9C41-18CC902016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141" y="4809225"/>
            <a:ext cx="14229356" cy="8004013"/>
          </a:xfrm>
          <a:prstGeom prst="rect">
            <a:avLst/>
          </a:prstGeom>
          <a:ln w="38100">
            <a:solidFill>
              <a:schemeClr val="accent6"/>
            </a:solidFill>
            <a:prstDash val="sysDash"/>
          </a:ln>
        </p:spPr>
      </p:pic>
      <p:pic>
        <p:nvPicPr>
          <p:cNvPr id="20" name="Content Placeholder 4">
            <a:extLst>
              <a:ext uri="{FF2B5EF4-FFF2-40B4-BE49-F238E27FC236}">
                <a16:creationId xmlns:a16="http://schemas.microsoft.com/office/drawing/2014/main" id="{B98F566C-0C5B-4012-BD3F-7F0320A730C4}"/>
              </a:ext>
            </a:extLst>
          </p:cNvPr>
          <p:cNvPicPr/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64185" y="4991503"/>
            <a:ext cx="2558515" cy="3297943"/>
          </a:xfrm>
          <a:prstGeom prst="ellipse">
            <a:avLst/>
          </a:prstGeom>
          <a:ln w="3175">
            <a:solidFill>
              <a:srgbClr val="00B0F0"/>
            </a:solidFill>
          </a:ln>
        </p:spPr>
      </p:pic>
      <p:pic>
        <p:nvPicPr>
          <p:cNvPr id="25" name="Content Placeholder 4">
            <a:extLst>
              <a:ext uri="{FF2B5EF4-FFF2-40B4-BE49-F238E27FC236}">
                <a16:creationId xmlns:a16="http://schemas.microsoft.com/office/drawing/2014/main" id="{90CBBE05-BD1C-4BF7-AAB9-C0465C52E9F7}"/>
              </a:ext>
            </a:extLst>
          </p:cNvPr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37693" y="8586297"/>
            <a:ext cx="2558515" cy="3297943"/>
          </a:xfrm>
          <a:prstGeom prst="ellipse">
            <a:avLst/>
          </a:prstGeom>
          <a:ln w="3175">
            <a:solidFill>
              <a:srgbClr val="00B0F0"/>
            </a:solidFill>
          </a:ln>
        </p:spPr>
      </p:pic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F4E5F1E6-F400-4B01-91F8-CA21398699F0}"/>
              </a:ext>
            </a:extLst>
          </p:cNvPr>
          <p:cNvPicPr/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37693" y="5006216"/>
            <a:ext cx="2289580" cy="2951284"/>
          </a:xfrm>
          <a:prstGeom prst="ellipse">
            <a:avLst/>
          </a:prstGeom>
          <a:ln w="3175">
            <a:solidFill>
              <a:srgbClr val="00B0F0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EC6725D-C461-40B9-9041-3768AE515C3B}"/>
              </a:ext>
            </a:extLst>
          </p:cNvPr>
          <p:cNvSpPr txBox="1"/>
          <p:nvPr/>
        </p:nvSpPr>
        <p:spPr>
          <a:xfrm>
            <a:off x="9195357" y="7842826"/>
            <a:ext cx="3174252" cy="52384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Wissam </a:t>
            </a:r>
            <a:r>
              <a:rPr lang="en-US" sz="2200" dirty="0" err="1"/>
              <a:t>Wahbeh</a:t>
            </a:r>
            <a:endParaRPr lang="en-NL" sz="2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6B3828-85CC-4475-AD69-47CC3CEEDCA1}"/>
              </a:ext>
            </a:extLst>
          </p:cNvPr>
          <p:cNvSpPr txBox="1"/>
          <p:nvPr/>
        </p:nvSpPr>
        <p:spPr>
          <a:xfrm>
            <a:off x="9337354" y="11884241"/>
            <a:ext cx="3174252" cy="523843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Maria </a:t>
            </a:r>
            <a:r>
              <a:rPr lang="en-US" sz="2200" dirty="0" err="1"/>
              <a:t>Marsella</a:t>
            </a:r>
            <a:endParaRPr lang="en-NL" sz="2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C1D423-56FD-468A-8F5A-E815BB27E2CA}"/>
              </a:ext>
            </a:extLst>
          </p:cNvPr>
          <p:cNvSpPr txBox="1"/>
          <p:nvPr/>
        </p:nvSpPr>
        <p:spPr>
          <a:xfrm>
            <a:off x="19768261" y="8359022"/>
            <a:ext cx="3431236" cy="4308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Jonathan Bratanata</a:t>
            </a:r>
            <a:endParaRPr lang="en-NL" sz="2200" dirty="0"/>
          </a:p>
        </p:txBody>
      </p:sp>
      <p:pic>
        <p:nvPicPr>
          <p:cNvPr id="30" name="Picture 2" descr="J. Osborne">
            <a:extLst>
              <a:ext uri="{FF2B5EF4-FFF2-40B4-BE49-F238E27FC236}">
                <a16:creationId xmlns:a16="http://schemas.microsoft.com/office/drawing/2014/main" id="{E16B9531-38C8-4135-9269-81FBB326D3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5"/>
          <a:stretch/>
        </p:blipFill>
        <p:spPr bwMode="auto">
          <a:xfrm>
            <a:off x="328646" y="4725918"/>
            <a:ext cx="2033718" cy="203371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Tamara Bud">
            <a:extLst>
              <a:ext uri="{FF2B5EF4-FFF2-40B4-BE49-F238E27FC236}">
                <a16:creationId xmlns:a16="http://schemas.microsoft.com/office/drawing/2014/main" id="{AC0FFCBE-7DBB-4CAB-A700-65DBCDE1D7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17842" y="6842137"/>
            <a:ext cx="2034000" cy="203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7310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A6DF892-AF1B-012E-EC4C-D63439F5A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783" y="3113584"/>
            <a:ext cx="22395253" cy="8702675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6000" b="0" i="0" dirty="0">
                <a:effectLst/>
                <a:latin typeface="-apple-system"/>
              </a:rPr>
              <a:t>Interacting with various stakeholders is challenging.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6000" b="0" i="0" dirty="0">
                <a:effectLst/>
                <a:latin typeface="-apple-system"/>
              </a:rPr>
              <a:t>Timelines are beyond our control.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6000" b="0" i="0" dirty="0">
                <a:effectLst/>
                <a:latin typeface="-apple-system"/>
              </a:rPr>
              <a:t>Develop and utilize a temporary tool to manage information and datasets.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6000" b="0" i="0" dirty="0">
                <a:effectLst/>
                <a:latin typeface="-apple-system"/>
              </a:rPr>
              <a:t>Focus on the details of the deliverables' content.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1D2AA2E-FAC6-9FE7-F0ED-85B48EF518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0F49B-612A-4782-8654-EB87E9E47B1B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B9B3585E-820D-0AF7-6D50-611FEEA90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issues</a:t>
            </a:r>
          </a:p>
        </p:txBody>
      </p:sp>
    </p:spTree>
    <p:extLst>
      <p:ext uri="{BB962C8B-B14F-4D97-AF65-F5344CB8AC3E}">
        <p14:creationId xmlns:p14="http://schemas.microsoft.com/office/powerpoint/2010/main" val="3107587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F5BA30-0238-4A06-8189-60FECC359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970" y="2681537"/>
            <a:ext cx="23229339" cy="9764463"/>
          </a:xfrm>
        </p:spPr>
        <p:txBody>
          <a:bodyPr/>
          <a:lstStyle/>
          <a:p>
            <a:r>
              <a:rPr lang="en-US" sz="4000" dirty="0"/>
              <a:t>Identify CE deliverables to be provided by all the stakeholders and relative timelines (draft document distributed) </a:t>
            </a:r>
            <a:r>
              <a:rPr lang="en-US" sz="4000" b="1" dirty="0">
                <a:solidFill>
                  <a:schemeClr val="accent5">
                    <a:lumMod val="49000"/>
                  </a:schemeClr>
                </a:solidFill>
              </a:rPr>
              <a:t>to sketch the CE roadmap</a:t>
            </a:r>
          </a:p>
          <a:p>
            <a:r>
              <a:rPr lang="en-US" sz="4000" dirty="0"/>
              <a:t>Coordinate meetings with stakeholders (local teams, engineering department, CERN) to share activity plan and discuss relevant issues t</a:t>
            </a:r>
            <a:r>
              <a:rPr lang="en-US" sz="4000" b="1" dirty="0">
                <a:solidFill>
                  <a:schemeClr val="accent5">
                    <a:lumMod val="49000"/>
                  </a:schemeClr>
                </a:solidFill>
              </a:rPr>
              <a:t>o reach coherent outcomes from local studies </a:t>
            </a:r>
          </a:p>
          <a:p>
            <a:r>
              <a:rPr lang="en-US" sz="4000" dirty="0"/>
              <a:t>Support to detector layout drawings and publication of the different versions </a:t>
            </a:r>
            <a:r>
              <a:rPr lang="en-US" sz="4000" dirty="0">
                <a:ea typeface="+mn-lt"/>
                <a:cs typeface="+mn-lt"/>
              </a:rPr>
              <a:t>(draft document distributed)</a:t>
            </a:r>
            <a:r>
              <a:rPr lang="en-US" sz="4000" b="1" dirty="0">
                <a:solidFill>
                  <a:schemeClr val="accent5">
                    <a:lumMod val="49000"/>
                  </a:schemeClr>
                </a:solidFill>
                <a:ea typeface="+mn-lt"/>
                <a:cs typeface="+mn-lt"/>
              </a:rPr>
              <a:t> to obtain reference detector layouts to be developed by local teams </a:t>
            </a:r>
          </a:p>
          <a:p>
            <a:r>
              <a:rPr lang="en-US" sz="4000" dirty="0"/>
              <a:t>Analyse different methodology for (CE) cost estimation (multi-criteria and parametric approaches), summarize existing estimates and unit costs</a:t>
            </a:r>
            <a:r>
              <a:rPr lang="en-US" sz="4000" b="1" dirty="0">
                <a:solidFill>
                  <a:schemeClr val="accent5">
                    <a:lumMod val="49000"/>
                  </a:schemeClr>
                </a:solidFill>
              </a:rPr>
              <a:t> to support the costing risk assessment (task force)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4BBCA2-C80E-4D64-A8DF-FAAACE01AD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0DC6-582B-40B0-850C-47E183A359BD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A84FC-A9D0-4C2B-9F6A-9FFE338B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CE contribution to ET Phase 1 design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539173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ETO-Civil Engineering Roadmap for Phase 1	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09E95-7C32-40F7-AA10-88F5B2A5C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4071" y="9171280"/>
            <a:ext cx="14041560" cy="32117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3200" dirty="0"/>
              <a:t>Identifying potential gaps and defining responsibility roles for (CE related) deliverables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Assisting in coordinating activities with local teams involved in the site studies. 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To be agreed upon not just by ETO, but also with the 2 (3?) local teams bidding for ET, both for the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deliverables</a:t>
            </a:r>
            <a:r>
              <a:rPr lang="en-US" sz="3200" dirty="0"/>
              <a:t> and also the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non-aligned schedules </a:t>
            </a:r>
            <a:r>
              <a:rPr lang="en-US" sz="3200" dirty="0"/>
              <a:t>of ETO, LTs &amp; ET-PP?</a:t>
            </a:r>
          </a:p>
          <a:p>
            <a:pPr>
              <a:lnSpc>
                <a:spcPct val="170000"/>
              </a:lnSpc>
            </a:pPr>
            <a:r>
              <a:rPr lang="en-US" sz="3200" dirty="0"/>
              <a:t>Clarification on the approach of ETO-ED with local teams is also needed.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99C22F-8783-43A8-A762-E05A45743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450" y="2503790"/>
            <a:ext cx="7230541" cy="10003617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B8705B-1357-4689-94DE-1BE525BB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4</a:t>
            </a:fld>
            <a:endParaRPr lang="it-IT" alt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A6BF8F-1E4B-4BA4-A301-995C10AD8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9912" y="2557628"/>
            <a:ext cx="9865096" cy="6462849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1DC4BC-214E-41D7-BE83-1C8DEF319134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hlinkClick r:id="rId4"/>
              </a:rPr>
              <a:t>https://edms.cern.ch/document/3185053/1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165232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ETO-Civil Engineering Roadmap for Phase 1	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B8705B-1357-4689-94DE-1BE525BB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5</a:t>
            </a:fld>
            <a:endParaRPr lang="it-IT" altLang="it-IT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6CDD1E7-6A7F-4850-BD4B-87A20D14F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159023"/>
              </p:ext>
            </p:extLst>
          </p:nvPr>
        </p:nvGraphicFramePr>
        <p:xfrm>
          <a:off x="5351240" y="2609528"/>
          <a:ext cx="18362040" cy="903732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136816733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36500339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920119898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476345656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942545491"/>
                    </a:ext>
                  </a:extLst>
                </a:gridCol>
                <a:gridCol w="4025470">
                  <a:extLst>
                    <a:ext uri="{9D8B030D-6E8A-4147-A177-3AD203B41FA5}">
                      <a16:colId xmlns:a16="http://schemas.microsoft.com/office/drawing/2014/main" val="1825552675"/>
                    </a:ext>
                  </a:extLst>
                </a:gridCol>
                <a:gridCol w="1375130">
                  <a:extLst>
                    <a:ext uri="{9D8B030D-6E8A-4147-A177-3AD203B41FA5}">
                      <a16:colId xmlns:a16="http://schemas.microsoft.com/office/drawing/2014/main" val="1579786337"/>
                    </a:ext>
                  </a:extLst>
                </a:gridCol>
              </a:tblGrid>
              <a:tr h="357456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32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Standards and Formats for Site Studies</a:t>
                      </a:r>
                      <a:endParaRPr lang="en-NL" sz="40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644091"/>
                  </a:ext>
                </a:extLst>
              </a:tr>
              <a:tr h="1429820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Deliverable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Responsible Unit-Dept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Target Delivery</a:t>
                      </a: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Date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Intermediate actions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Prerequisite/ Input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Corresponding WBS Element</a:t>
                      </a:r>
                      <a:endParaRPr lang="en-NL" sz="32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7248297"/>
                  </a:ext>
                </a:extLst>
              </a:tr>
              <a:tr h="89363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3.1.1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Standards for data e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xchange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formats, BIM Modelling guidelines, and ET Modelling Coordination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including process for model changes and updates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2024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Consultation with ET-PP WP8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onfirmed alignment with ET-PP WP8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410321"/>
                  </a:ext>
                </a:extLst>
              </a:tr>
              <a:tr h="89363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3.1.2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Model-based analysis methods (Cost estimation/verification, GIS-BIM combination, Take offs,  …)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Q1 2025?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?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?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292615"/>
                  </a:ext>
                </a:extLst>
              </a:tr>
              <a:tr h="119151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3.1.3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Validation procedures/review procedures 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ETO-PO, ETC (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science case)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Q2 2025?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Consultation and approval from ETO needed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before delivering any docs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 approval and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ETC 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4804065"/>
                  </a:ext>
                </a:extLst>
              </a:tr>
              <a:tr h="13404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3.1.4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Cost standards and validation methodology (CE related 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only)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2024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Ref.doc on methodology 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CERN-CE MOU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Additional CERN agreement (in preparation)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alignment with ETO-PO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7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942943"/>
                  </a:ext>
                </a:extLst>
              </a:tr>
              <a:tr h="96810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3.1.5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Risk standards and validation methodology (CE related only)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ETO-PO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Q2 2025?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Ref.doc on methodology  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CERN-CE M</a:t>
                      </a:r>
                      <a:r>
                        <a:rPr lang="en-GB" sz="2000" u="none" strike="noStrike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U specifically for geohazards?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local &amp; intl. code compliant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10, 5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110220"/>
                  </a:ext>
                </a:extLst>
              </a:tr>
              <a:tr h="67022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3.1.6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Preliminary TDR CE underground infrastructure (from PBS ?)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 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2026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Overall agreement on the methodology is needed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PBS is fully reviewed sept. 24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-"/>
                      </a:pPr>
                      <a:r>
                        <a:rPr lang="en-GB" sz="2000" u="none" strike="noStrike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CERN-MOU</a:t>
                      </a:r>
                      <a:endParaRPr lang="en-NL" sz="2800" u="none" strike="noStrike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12394"/>
                  </a:ext>
                </a:extLst>
              </a:tr>
              <a:tr h="67022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3.1.7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Reference schedule for preparation, construction, and implementation of CE works (ROADMAP) 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ETO-</a:t>
                      </a:r>
                      <a:r>
                        <a:rPr lang="it-IT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PO and ETO-CE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2024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From timeline of LT 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 acceptance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Timeline alignment?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28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075459"/>
                  </a:ext>
                </a:extLst>
              </a:tr>
              <a:tr h="29788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…</a:t>
                      </a:r>
                      <a:endParaRPr lang="en-NL" sz="28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48644" marR="48644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128091"/>
                  </a:ext>
                </a:extLst>
              </a:tr>
            </a:tbl>
          </a:graphicData>
        </a:graphic>
      </p:graphicFrame>
      <p:pic>
        <p:nvPicPr>
          <p:cNvPr id="28" name="Picture 27">
            <a:extLst>
              <a:ext uri="{FF2B5EF4-FFF2-40B4-BE49-F238E27FC236}">
                <a16:creationId xmlns:a16="http://schemas.microsoft.com/office/drawing/2014/main" id="{1F3E1DC7-5670-48C8-90AD-4EA933DA3A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96" y="2609528"/>
            <a:ext cx="4593543" cy="6355271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BBC67F-4C4C-4863-8482-D4872C6E3129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hlinkClick r:id="rId3"/>
              </a:rPr>
              <a:t>https://edms.cern.ch/document/3185053/1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98312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ETO-Civil Engineering Roadmap for Phase 1	</a:t>
            </a:r>
            <a:endParaRPr lang="en-NL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99C22F-8783-43A8-A762-E05A45743B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96" y="2609528"/>
            <a:ext cx="4593543" cy="6355271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B8705B-1357-4689-94DE-1BE525BB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6</a:t>
            </a:fld>
            <a:endParaRPr lang="it-IT" altLang="it-IT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119E3B9-63B3-4566-AEF1-91FF194E5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28977"/>
              </p:ext>
            </p:extLst>
          </p:nvPr>
        </p:nvGraphicFramePr>
        <p:xfrm>
          <a:off x="5351240" y="2609528"/>
          <a:ext cx="18362041" cy="9440079"/>
        </p:xfrm>
        <a:graphic>
          <a:graphicData uri="http://schemas.openxmlformats.org/drawingml/2006/table">
            <a:tbl>
              <a:tblPr firstRow="1" firstCol="1" bandRow="1"/>
              <a:tblGrid>
                <a:gridCol w="675483">
                  <a:extLst>
                    <a:ext uri="{9D8B030D-6E8A-4147-A177-3AD203B41FA5}">
                      <a16:colId xmlns:a16="http://schemas.microsoft.com/office/drawing/2014/main" val="3772501957"/>
                    </a:ext>
                  </a:extLst>
                </a:gridCol>
                <a:gridCol w="5638287">
                  <a:extLst>
                    <a:ext uri="{9D8B030D-6E8A-4147-A177-3AD203B41FA5}">
                      <a16:colId xmlns:a16="http://schemas.microsoft.com/office/drawing/2014/main" val="967466585"/>
                    </a:ext>
                  </a:extLst>
                </a:gridCol>
                <a:gridCol w="1370674">
                  <a:extLst>
                    <a:ext uri="{9D8B030D-6E8A-4147-A177-3AD203B41FA5}">
                      <a16:colId xmlns:a16="http://schemas.microsoft.com/office/drawing/2014/main" val="1837379686"/>
                    </a:ext>
                  </a:extLst>
                </a:gridCol>
                <a:gridCol w="2236363">
                  <a:extLst>
                    <a:ext uri="{9D8B030D-6E8A-4147-A177-3AD203B41FA5}">
                      <a16:colId xmlns:a16="http://schemas.microsoft.com/office/drawing/2014/main" val="2615400942"/>
                    </a:ext>
                  </a:extLst>
                </a:gridCol>
                <a:gridCol w="3029911">
                  <a:extLst>
                    <a:ext uri="{9D8B030D-6E8A-4147-A177-3AD203B41FA5}">
                      <a16:colId xmlns:a16="http://schemas.microsoft.com/office/drawing/2014/main" val="239921684"/>
                    </a:ext>
                  </a:extLst>
                </a:gridCol>
                <a:gridCol w="4039882">
                  <a:extLst>
                    <a:ext uri="{9D8B030D-6E8A-4147-A177-3AD203B41FA5}">
                      <a16:colId xmlns:a16="http://schemas.microsoft.com/office/drawing/2014/main" val="49853451"/>
                    </a:ext>
                  </a:extLst>
                </a:gridCol>
                <a:gridCol w="1371441">
                  <a:extLst>
                    <a:ext uri="{9D8B030D-6E8A-4147-A177-3AD203B41FA5}">
                      <a16:colId xmlns:a16="http://schemas.microsoft.com/office/drawing/2014/main" val="4057298769"/>
                    </a:ext>
                  </a:extLst>
                </a:gridCol>
              </a:tblGrid>
              <a:tr h="303945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32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Design and Construction Feasibility Assessment</a:t>
                      </a:r>
                      <a:endParaRPr lang="en-NL" sz="44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308201"/>
                  </a:ext>
                </a:extLst>
              </a:tr>
              <a:tr h="911836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Deliverable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Responsible Unit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Target Delivery Date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Intermediate actions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Prerequisite/ Input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Corresponding WBS Element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6198897"/>
                  </a:ext>
                </a:extLst>
              </a:tr>
              <a:tr h="8837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3.3.1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Report on p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ositioning/Location Scenarios of underground design (Triangle and 2L)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Requirements, General ET layout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2.2, 9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261757"/>
                  </a:ext>
                </a:extLst>
              </a:tr>
              <a:tr h="243033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3.3.2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Drawings and conceptual design of underground structure (including resulting surface structures) for: 1. Caverns, 2. Tunnels, 3. </a:t>
                      </a:r>
                      <a:r>
                        <a:rPr lang="en-GB" sz="2000" dirty="0" err="1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Intersurface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connections (access tunnels/shafts, boreholes, etc.)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, 4. Technical rooms, 5. Dewatering, 6. Emergency exits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, 7. Monitoring systems, 8. O</a:t>
                      </a: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ther auxiliary structures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Requirements, ET reference layout, defined requested minimum level of detail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2.2, 9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2890057"/>
                  </a:ext>
                </a:extLst>
              </a:tr>
              <a:tr h="8837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3.3.3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Report on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optimised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 construction solutions for the underground facility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Requirements, General ET layout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2.2, 9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309027"/>
                  </a:ext>
                </a:extLst>
              </a:tr>
              <a:tr h="8837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Logistics plan during construction including: 1. Layout of the construction site(s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), 2.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Personne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l, 3.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Flow of equipment and materia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l, 4. </a:t>
                      </a: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Transportation of structural components from surface to underground site level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ED input needed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2.2, 9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0327136"/>
                  </a:ext>
                </a:extLst>
              </a:tr>
              <a:tr h="8837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3.3.5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Construction risk assessment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ETO inputs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2.2, 3.5, 9, 10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864711"/>
                  </a:ext>
                </a:extLst>
              </a:tr>
              <a:tr h="88375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3.3.6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Specific reports on the feasibility of construction solutions able to mitigate level of noise 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ISB input needed, SPB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2.2, 9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55665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E8F82BD-C7D2-459F-BAD2-0534E5A73DE1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hlinkClick r:id="rId3"/>
              </a:rPr>
              <a:t>https://edms.cern.ch/document/3185053/1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72350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DFB5-0B3A-4EFC-97FD-1B23428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ETO-Civil Engineering Roadmap for Phase 1	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A5A424-8CC5-408F-8DF3-90660445DF9D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hlinkClick r:id="rId2"/>
              </a:rPr>
              <a:t>https://edms.cern.ch/document/3185053/1</a:t>
            </a:r>
            <a:endParaRPr lang="en-US" sz="1800" b="0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B8705B-1357-4689-94DE-1BE525BB15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fld id="{64DB0535-2E95-4915-8C14-A4697CA95C0A}" type="slidenum">
              <a:rPr lang="it-IT" altLang="it-IT" smtClean="0"/>
              <a:pPr/>
              <a:t>7</a:t>
            </a:fld>
            <a:endParaRPr lang="it-IT" altLang="it-IT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3172562-F311-4001-A412-48ED7D2A7A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9884"/>
              </p:ext>
            </p:extLst>
          </p:nvPr>
        </p:nvGraphicFramePr>
        <p:xfrm>
          <a:off x="5351239" y="2609528"/>
          <a:ext cx="18362041" cy="9193395"/>
        </p:xfrm>
        <a:graphic>
          <a:graphicData uri="http://schemas.openxmlformats.org/drawingml/2006/table">
            <a:tbl>
              <a:tblPr firstRow="1" firstCol="1" bandRow="1"/>
              <a:tblGrid>
                <a:gridCol w="792089">
                  <a:extLst>
                    <a:ext uri="{9D8B030D-6E8A-4147-A177-3AD203B41FA5}">
                      <a16:colId xmlns:a16="http://schemas.microsoft.com/office/drawing/2014/main" val="3433801013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val="349950488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660891706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956678112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8099958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06023944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059957318"/>
                    </a:ext>
                  </a:extLst>
                </a:gridCol>
              </a:tblGrid>
              <a:tr h="386921">
                <a:tc gridSpan="7">
                  <a:txBody>
                    <a:bodyPr/>
                    <a:lstStyle/>
                    <a:p>
                      <a:pPr marL="20320" algn="ctr">
                        <a:spcBef>
                          <a:spcPts val="600"/>
                        </a:spcBef>
                      </a:pPr>
                      <a:r>
                        <a:rPr lang="en-GB" sz="32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Cost and Time Estimation</a:t>
                      </a:r>
                      <a:endParaRPr lang="en-NL" sz="44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397539"/>
                  </a:ext>
                </a:extLst>
              </a:tr>
              <a:tr h="1547683"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Deliverable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Responsible Unit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Target Delivery Date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Intermediate actions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Prerequisite/ Input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400" b="1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Corresponding WBS Element</a:t>
                      </a:r>
                      <a:endParaRPr lang="en-NL" sz="3600" b="1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62108"/>
                  </a:ext>
                </a:extLst>
              </a:tr>
              <a:tr h="251498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3.4.1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Cost estimation report for the construction of underground and surface facilities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LT, </a:t>
                      </a: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WP4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2026(EMR), 07/2026 (WP4)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 with WP4 coordination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 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Defined requested minimal level of detail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7.4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219778"/>
                  </a:ext>
                </a:extLst>
              </a:tr>
              <a:tr h="232152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3.42.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Scheduling for construction underground and surface facilities </a:t>
                      </a: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(preparation, construction and implementation)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LT, WP4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2026(EMR), 07/2026 (WP4)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 with WP4 coordination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Roadmap defined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6260734"/>
                  </a:ext>
                </a:extLst>
              </a:tr>
              <a:tr h="232152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3.4.3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Scheduling for civil works permitting (authorizations, expropriations, and easements)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LT, WP4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Q4 2025(TETI) / Q4 2026(EMR), 07/2026 (WP4)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Conducted by LTs with WP4 coordination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Ref. ET-PP WP4</a:t>
                      </a:r>
                      <a:endParaRPr lang="en-NL" sz="320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320">
                        <a:spcBef>
                          <a:spcPts val="600"/>
                        </a:spcBef>
                      </a:pPr>
                      <a:r>
                        <a:rPr lang="en-GB" sz="2000" dirty="0">
                          <a:effectLst/>
                          <a:latin typeface="Avenir"/>
                          <a:ea typeface="Avenir"/>
                          <a:cs typeface="Times New Roman" panose="02020603050405020304" pitchFamily="18" charset="0"/>
                        </a:rPr>
                        <a:t>3</a:t>
                      </a:r>
                      <a:endParaRPr lang="en-NL" sz="3200" dirty="0">
                        <a:effectLst/>
                        <a:latin typeface="Avenir Book"/>
                        <a:ea typeface="Avenir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40594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F0CB9104-8B67-47A7-8DB4-68F0C76F8E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96" y="2609528"/>
            <a:ext cx="4593543" cy="6355271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6489503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22FA19-183F-45DA-BDFA-63A53779A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832143"/>
            <a:ext cx="21005800" cy="1499896"/>
          </a:xfrm>
        </p:spPr>
        <p:txBody>
          <a:bodyPr/>
          <a:lstStyle/>
          <a:p>
            <a:r>
              <a:rPr lang="en-US" dirty="0"/>
              <a:t>Bi-weekly Meetings with local teams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EC0D4-3E27-46C4-B03B-3395570A1FE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587112" y="2816089"/>
            <a:ext cx="11622112" cy="2917151"/>
          </a:xfrm>
        </p:spPr>
        <p:txBody>
          <a:bodyPr anchor="t">
            <a:noAutofit/>
          </a:bodyPr>
          <a:lstStyle/>
          <a:p>
            <a:r>
              <a:rPr lang="en-US" sz="2800" dirty="0"/>
              <a:t>Current regular schedule is on Tuesday, 3-4pm</a:t>
            </a:r>
          </a:p>
          <a:p>
            <a:r>
              <a:rPr lang="en-US" sz="2800" dirty="0"/>
              <a:t>Typical current agenda is discussing the update on the Detector Layout, along with any news/questions from EMR/TETI</a:t>
            </a:r>
          </a:p>
          <a:p>
            <a:r>
              <a:rPr lang="en-US" sz="2800" dirty="0"/>
              <a:t>All minutes uploaded to EDMS</a:t>
            </a:r>
          </a:p>
          <a:p>
            <a:endParaRPr lang="en-NL" sz="28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3F40C9B-DFF4-4203-B4DB-C083481CDC7C}"/>
              </a:ext>
            </a:extLst>
          </p:cNvPr>
          <p:cNvSpPr txBox="1">
            <a:spLocks/>
          </p:cNvSpPr>
          <p:nvPr/>
        </p:nvSpPr>
        <p:spPr>
          <a:xfrm>
            <a:off x="4175760" y="261803"/>
            <a:ext cx="21031200" cy="1744986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NL" sz="5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FDA87C-1700-4DAF-B288-5F21D6281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952" y="2677230"/>
            <a:ext cx="6830492" cy="96061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BF6B3C-A341-4617-8035-63AA655D704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5561856"/>
            <a:ext cx="9361040" cy="6904074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F8A4A3F-3808-481A-AA4F-F027E11F73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0DC6-582B-40B0-850C-47E183A359BD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0C9F6E-1E95-4119-B66F-25FA0D0A1547}"/>
              </a:ext>
            </a:extLst>
          </p:cNvPr>
          <p:cNvSpPr txBox="1"/>
          <p:nvPr/>
        </p:nvSpPr>
        <p:spPr>
          <a:xfrm>
            <a:off x="5159896" y="12816383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0" dirty="0">
                <a:hlinkClick r:id="rId4"/>
              </a:rPr>
              <a:t>https://indico.cern.ch/category/17473/</a:t>
            </a:r>
            <a:endParaRPr lang="en-NL" sz="1800" b="0" dirty="0"/>
          </a:p>
        </p:txBody>
      </p:sp>
    </p:spTree>
    <p:extLst>
      <p:ext uri="{BB962C8B-B14F-4D97-AF65-F5344CB8AC3E}">
        <p14:creationId xmlns:p14="http://schemas.microsoft.com/office/powerpoint/2010/main" val="837474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1F88FD-98BF-4F20-B7E8-C58D1A2AA1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B0535-2E95-4915-8C14-A4697CA95C0A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8084CD-3D1C-47E8-9396-BE33FE0AF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Activities with </a:t>
            </a:r>
            <a:r>
              <a:rPr lang="en-US" dirty="0"/>
              <a:t>CERN</a:t>
            </a:r>
            <a:endParaRPr lang="en-US"/>
          </a:p>
        </p:txBody>
      </p:sp>
      <p:pic>
        <p:nvPicPr>
          <p:cNvPr id="5" name="Content Placeholder 6" descr="A group of people in a room&#10;&#10;Description automatically generated">
            <a:extLst>
              <a:ext uri="{FF2B5EF4-FFF2-40B4-BE49-F238E27FC236}">
                <a16:creationId xmlns:a16="http://schemas.microsoft.com/office/drawing/2014/main" id="{BAAA14E0-E3CD-4073-9AA1-A78E89699A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26515" y="3039545"/>
            <a:ext cx="7486733" cy="56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0FE212-D426-44FB-9C32-7EAF23B01B29}"/>
              </a:ext>
            </a:extLst>
          </p:cNvPr>
          <p:cNvSpPr txBox="1"/>
          <p:nvPr/>
        </p:nvSpPr>
        <p:spPr bwMode="auto">
          <a:xfrm>
            <a:off x="17023340" y="9954964"/>
            <a:ext cx="6265079" cy="20621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3200" baseline="30000" dirty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 workshop @CERN planned for 15-16 January 2025</a:t>
            </a:r>
          </a:p>
          <a:p>
            <a:pPr algn="ctr"/>
            <a:r>
              <a:rPr lang="en-US" sz="3200" b="0" dirty="0">
                <a:solidFill>
                  <a:schemeClr val="accent6">
                    <a:lumMod val="75000"/>
                  </a:schemeClr>
                </a:solidFill>
              </a:rPr>
              <a:t>Confirmed attendance by TETI &amp; EMR representatives</a:t>
            </a:r>
            <a:endParaRPr lang="en-NL" sz="32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B99B96-D974-41D1-B870-E9DFB2686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68" y="4142782"/>
            <a:ext cx="7848600" cy="76295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E1B05D-83CB-4FD0-AD83-8E03A22DF2CD}"/>
              </a:ext>
            </a:extLst>
          </p:cNvPr>
          <p:cNvSpPr txBox="1"/>
          <p:nvPr/>
        </p:nvSpPr>
        <p:spPr bwMode="auto">
          <a:xfrm>
            <a:off x="17351896" y="8002040"/>
            <a:ext cx="6156684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2400" baseline="30000" dirty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workshop @CERN 29-30 April 2024</a:t>
            </a:r>
            <a:endParaRPr lang="en-NL" sz="24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A14C8D-2C51-432B-B6F1-BDDFFD7F2DAD}"/>
              </a:ext>
            </a:extLst>
          </p:cNvPr>
          <p:cNvSpPr txBox="1"/>
          <p:nvPr/>
        </p:nvSpPr>
        <p:spPr>
          <a:xfrm>
            <a:off x="5159896" y="12816387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0" dirty="0">
                <a:hlinkClick r:id="rId4"/>
              </a:rPr>
              <a:t>https://indico.cern.ch/category/13473/</a:t>
            </a:r>
            <a:endParaRPr lang="en-NL" sz="1800" b="0" dirty="0"/>
          </a:p>
        </p:txBody>
      </p:sp>
      <p:pic>
        <p:nvPicPr>
          <p:cNvPr id="2" name="Picture 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1B9C79B-FE3D-8F20-8152-47CD79F95C3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492" r="15935" b="600"/>
          <a:stretch/>
        </p:blipFill>
        <p:spPr>
          <a:xfrm>
            <a:off x="9245546" y="5188708"/>
            <a:ext cx="7493660" cy="5626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0CA49C-51E5-4D49-82AC-26557E36BB4C}"/>
              </a:ext>
            </a:extLst>
          </p:cNvPr>
          <p:cNvSpPr txBox="1"/>
          <p:nvPr/>
        </p:nvSpPr>
        <p:spPr bwMode="auto">
          <a:xfrm>
            <a:off x="9736035" y="10258336"/>
            <a:ext cx="6749032" cy="46166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Visit to Sardinia 15-16 Oct 2024 (ETO, CERN)</a:t>
            </a:r>
            <a:endParaRPr lang="en-NL" sz="2400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D76D2-657E-4956-99D0-BB2AF53D3634}"/>
              </a:ext>
            </a:extLst>
          </p:cNvPr>
          <p:cNvSpPr txBox="1"/>
          <p:nvPr/>
        </p:nvSpPr>
        <p:spPr>
          <a:xfrm>
            <a:off x="2304294" y="3039545"/>
            <a:ext cx="4980148" cy="1039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/>
              <a:t>Regular meetings with CERN – CE group</a:t>
            </a:r>
            <a:endParaRPr lang="en-NL" b="0" dirty="0"/>
          </a:p>
        </p:txBody>
      </p:sp>
    </p:spTree>
    <p:extLst>
      <p:ext uri="{BB962C8B-B14F-4D97-AF65-F5344CB8AC3E}">
        <p14:creationId xmlns:p14="http://schemas.microsoft.com/office/powerpoint/2010/main" val="29984447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Whit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 - Fondo nero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White - Fondo nero">
      <a:majorFont>
        <a:latin typeface="Helvetica Neue Medium"/>
        <a:ea typeface="Helvetica Neue Medium"/>
        <a:cs typeface="Helvetica Neue Medium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3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  <a:sym typeface="Helvetica Neue" panose="02000503000000020004" pitchFamily="2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FFFFFF"/>
      </a:accent3>
      <a:accent4>
        <a:srgbClr val="000000"/>
      </a:accent4>
      <a:accent5>
        <a:srgbClr val="AACEFF"/>
      </a:accent5>
      <a:accent6>
        <a:srgbClr val="13D1BB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63E97C1BB38141B1B7737B6E228762" ma:contentTypeVersion="12" ma:contentTypeDescription="Create a new document." ma:contentTypeScope="" ma:versionID="6f55355d2af6f8caa9812f4923f050a6">
  <xsd:schema xmlns:xsd="http://www.w3.org/2001/XMLSchema" xmlns:xs="http://www.w3.org/2001/XMLSchema" xmlns:p="http://schemas.microsoft.com/office/2006/metadata/properties" xmlns:ns2="1f561a0a-d141-4b3f-a731-9a169a33082c" xmlns:ns3="08151c68-593d-4c9b-ac04-6ff5211b4575" targetNamespace="http://schemas.microsoft.com/office/2006/metadata/properties" ma:root="true" ma:fieldsID="10a6c40df5b4797c9a606fc31b291563" ns2:_="" ns3:_="">
    <xsd:import namespace="1f561a0a-d141-4b3f-a731-9a169a33082c"/>
    <xsd:import namespace="08151c68-593d-4c9b-ac04-6ff5211b45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61a0a-d141-4b3f-a731-9a169a3308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151c68-593d-4c9b-ac04-6ff5211b457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5d984e9-f01d-4f5e-84d5-9a3b87f0c522}" ma:internalName="TaxCatchAll" ma:showField="CatchAllData" ma:web="08151c68-593d-4c9b-ac04-6ff5211b45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8151c68-593d-4c9b-ac04-6ff5211b4575" xsi:nil="true"/>
    <lcf76f155ced4ddcb4097134ff3c332f xmlns="1f561a0a-d141-4b3f-a731-9a169a33082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E95E41E-7CE6-4C1D-BF12-1AF824976F5F}">
  <ds:schemaRefs>
    <ds:schemaRef ds:uri="08151c68-593d-4c9b-ac04-6ff5211b4575"/>
    <ds:schemaRef ds:uri="1f561a0a-d141-4b3f-a731-9a169a3308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D851609-D266-445A-B5E9-DB2EF12F33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9F7DCC-A4F1-44E8-923E-F37B8A1B7774}">
  <ds:schemaRefs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08151c68-593d-4c9b-ac04-6ff5211b4575"/>
    <ds:schemaRef ds:uri="http://schemas.openxmlformats.org/package/2006/metadata/core-properties"/>
    <ds:schemaRef ds:uri="1f561a0a-d141-4b3f-a731-9a169a33082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1873</Words>
  <Application>Microsoft Office PowerPoint</Application>
  <PresentationFormat>Custom</PresentationFormat>
  <Paragraphs>282</Paragraphs>
  <Slides>20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-apple-system</vt:lpstr>
      <vt:lpstr>Arial</vt:lpstr>
      <vt:lpstr>Avenir</vt:lpstr>
      <vt:lpstr>Avenir Book</vt:lpstr>
      <vt:lpstr>Calibri Light</vt:lpstr>
      <vt:lpstr>Helvetica Neue</vt:lpstr>
      <vt:lpstr>Helvetica Neue Light</vt:lpstr>
      <vt:lpstr>Helvetica Neue Medium</vt:lpstr>
      <vt:lpstr>Schibsted Grotesk Regular Regul</vt:lpstr>
      <vt:lpstr>Symbol</vt:lpstr>
      <vt:lpstr>Wingdings</vt:lpstr>
      <vt:lpstr>White</vt:lpstr>
      <vt:lpstr>White - Fondo nero</vt:lpstr>
      <vt:lpstr>ETO - Civil Engineering Update</vt:lpstr>
      <vt:lpstr>ETO Civil Engineering Overview</vt:lpstr>
      <vt:lpstr>Outline of CE contribution to ET Phase 1 design</vt:lpstr>
      <vt:lpstr>ETO-Civil Engineering Roadmap for Phase 1 </vt:lpstr>
      <vt:lpstr>ETO-Civil Engineering Roadmap for Phase 1 </vt:lpstr>
      <vt:lpstr>ETO-Civil Engineering Roadmap for Phase 1 </vt:lpstr>
      <vt:lpstr>ETO-Civil Engineering Roadmap for Phase 1 </vt:lpstr>
      <vt:lpstr>Bi-weekly Meetings with local teams</vt:lpstr>
      <vt:lpstr>Activities with CERN</vt:lpstr>
      <vt:lpstr>ET Reference Detector Layout</vt:lpstr>
      <vt:lpstr>Issues with the “Baseline” design</vt:lpstr>
      <vt:lpstr>ET BIM Modelling Guidelines and Coordination</vt:lpstr>
      <vt:lpstr>Trimble Connect platform for Modeling Coordination</vt:lpstr>
      <vt:lpstr>Level of Detail (LoD) expected from all disciplines</vt:lpstr>
      <vt:lpstr>Cost Estimation Approach – Methodology &amp; Preliminary Estimations?</vt:lpstr>
      <vt:lpstr>Cost Estimation Approach – Methodology &amp; Preliminary Estimations?</vt:lpstr>
      <vt:lpstr>Outlook: Model-based parametric design and analysis</vt:lpstr>
      <vt:lpstr>Outlook: Model-based parametric design and analysis</vt:lpstr>
      <vt:lpstr>Thank you!</vt:lpstr>
      <vt:lpstr>Key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ETO Civil Engineering Activities - 2nd ETO General Meeting</dc:title>
  <dc:creator>Jonathan Bratanata</dc:creator>
  <cp:lastModifiedBy>j.bratanata@nikhef.nl</cp:lastModifiedBy>
  <cp:revision>59</cp:revision>
  <dcterms:modified xsi:type="dcterms:W3CDTF">2024-11-27T09:48:29Z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0x0101005263E97C1BB38141B1B7737B6E228762</vt:lpwstr>
  </property>
  <property fmtid="{D5CDD505-2E9C-101B-9397-08002B2CF9AE}" pid="3" name="MediaServiceImageTags">
    <vt:lpwstr/>
  </property>
</Properties>
</file>