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7"/>
  </p:notesMasterIdLst>
  <p:sldIdLst>
    <p:sldId id="256" r:id="rId2"/>
    <p:sldId id="258" r:id="rId3"/>
    <p:sldId id="257" r:id="rId4"/>
    <p:sldId id="268" r:id="rId5"/>
    <p:sldId id="292" r:id="rId6"/>
    <p:sldId id="269" r:id="rId7"/>
    <p:sldId id="302" r:id="rId8"/>
    <p:sldId id="271" r:id="rId9"/>
    <p:sldId id="272" r:id="rId10"/>
    <p:sldId id="278" r:id="rId11"/>
    <p:sldId id="281" r:id="rId12"/>
    <p:sldId id="282" r:id="rId13"/>
    <p:sldId id="283" r:id="rId14"/>
    <p:sldId id="279" r:id="rId15"/>
    <p:sldId id="273" r:id="rId16"/>
    <p:sldId id="303" r:id="rId17"/>
    <p:sldId id="274" r:id="rId18"/>
    <p:sldId id="306" r:id="rId19"/>
    <p:sldId id="304" r:id="rId20"/>
    <p:sldId id="305" r:id="rId21"/>
    <p:sldId id="307" r:id="rId22"/>
    <p:sldId id="275" r:id="rId23"/>
    <p:sldId id="276" r:id="rId24"/>
    <p:sldId id="284" r:id="rId25"/>
    <p:sldId id="315" r:id="rId26"/>
    <p:sldId id="316" r:id="rId27"/>
    <p:sldId id="317" r:id="rId28"/>
    <p:sldId id="264" r:id="rId29"/>
    <p:sldId id="285" r:id="rId30"/>
    <p:sldId id="308" r:id="rId31"/>
    <p:sldId id="309" r:id="rId32"/>
    <p:sldId id="265" r:id="rId33"/>
    <p:sldId id="310" r:id="rId34"/>
    <p:sldId id="311" r:id="rId35"/>
    <p:sldId id="286" r:id="rId36"/>
    <p:sldId id="301" r:id="rId37"/>
    <p:sldId id="312" r:id="rId38"/>
    <p:sldId id="313" r:id="rId39"/>
    <p:sldId id="314" r:id="rId40"/>
    <p:sldId id="294" r:id="rId41"/>
    <p:sldId id="295" r:id="rId42"/>
    <p:sldId id="290" r:id="rId43"/>
    <p:sldId id="318" r:id="rId44"/>
    <p:sldId id="266" r:id="rId45"/>
    <p:sldId id="287" r:id="rId46"/>
    <p:sldId id="288" r:id="rId47"/>
    <p:sldId id="289" r:id="rId48"/>
    <p:sldId id="267" r:id="rId49"/>
    <p:sldId id="291" r:id="rId50"/>
    <p:sldId id="300" r:id="rId51"/>
    <p:sldId id="297" r:id="rId52"/>
    <p:sldId id="296" r:id="rId53"/>
    <p:sldId id="298" r:id="rId54"/>
    <p:sldId id="270" r:id="rId55"/>
    <p:sldId id="299" r:id="rId5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AF8A"/>
    <a:srgbClr val="9FE1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114" y="8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nikhef.nl\project\mt\project\Gravitational%20Waves\Einstein%20Telescope\ET%20Tunnel%20Layout\2024%20Drawings\Tower%20positions%20-%20Triangle%20(revised%202024-05-31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196850393700788E-2"/>
          <c:y val="2.0756718732792626E-2"/>
          <c:w val="0.90936488938882631"/>
          <c:h val="0.95848656253441478"/>
        </c:manualLayout>
      </c:layout>
      <c:scatterChart>
        <c:scatterStyle val="lineMarker"/>
        <c:varyColors val="0"/>
        <c:ser>
          <c:idx val="0"/>
          <c:order val="0"/>
          <c:tx>
            <c:strRef>
              <c:f>'Tower Coordinates'!$G$4</c:f>
              <c:strCache>
                <c:ptCount val="1"/>
                <c:pt idx="0">
                  <c:v>E1-HF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1">
                    <a:alpha val="60000"/>
                  </a:schemeClr>
                </a:solidFill>
              </a:ln>
              <a:effectLst/>
            </c:spPr>
          </c:marker>
          <c:xVal>
            <c:numRef>
              <c:f>'Tower Coordinates'!$C$4:$C$34</c:f>
              <c:numCache>
                <c:formatCode>0.000</c:formatCode>
                <c:ptCount val="31"/>
                <c:pt idx="0">
                  <c:v>218.52</c:v>
                </c:pt>
                <c:pt idx="1">
                  <c:v>115.5945</c:v>
                </c:pt>
                <c:pt idx="2">
                  <c:v>119.73560000000001</c:v>
                </c:pt>
                <c:pt idx="3">
                  <c:v>226.52</c:v>
                </c:pt>
                <c:pt idx="4">
                  <c:v>113.524</c:v>
                </c:pt>
                <c:pt idx="5">
                  <c:v>10109.888499999999</c:v>
                </c:pt>
                <c:pt idx="6">
                  <c:v>89.888499999999993</c:v>
                </c:pt>
                <c:pt idx="7">
                  <c:v>99.888499999999993</c:v>
                </c:pt>
                <c:pt idx="8">
                  <c:v>10099.888499999999</c:v>
                </c:pt>
                <c:pt idx="9">
                  <c:v>51.0764</c:v>
                </c:pt>
                <c:pt idx="10">
                  <c:v>46.0764</c:v>
                </c:pt>
                <c:pt idx="11">
                  <c:v>89.543099999999995</c:v>
                </c:pt>
                <c:pt idx="12">
                  <c:v>79.694999999999993</c:v>
                </c:pt>
                <c:pt idx="13">
                  <c:v>104.8574</c:v>
                </c:pt>
                <c:pt idx="14">
                  <c:v>98.115099999999998</c:v>
                </c:pt>
                <c:pt idx="15">
                  <c:v>101.5354</c:v>
                </c:pt>
                <c:pt idx="16">
                  <c:v>110.5514</c:v>
                </c:pt>
                <c:pt idx="17">
                  <c:v>107.5711</c:v>
                </c:pt>
                <c:pt idx="18">
                  <c:v>120.2681</c:v>
                </c:pt>
                <c:pt idx="19">
                  <c:v>148.32400000000001</c:v>
                </c:pt>
                <c:pt idx="20">
                  <c:v>216.86070000000001</c:v>
                </c:pt>
                <c:pt idx="21">
                  <c:v>226.52</c:v>
                </c:pt>
                <c:pt idx="22">
                  <c:v>226.52</c:v>
                </c:pt>
                <c:pt idx="23">
                  <c:v>226.52</c:v>
                </c:pt>
                <c:pt idx="24">
                  <c:v>326.52</c:v>
                </c:pt>
                <c:pt idx="25">
                  <c:v>526.52</c:v>
                </c:pt>
                <c:pt idx="26">
                  <c:v>5051.0763999999999</c:v>
                </c:pt>
                <c:pt idx="27">
                  <c:v>5056.0763999999999</c:v>
                </c:pt>
                <c:pt idx="28">
                  <c:v>5061.2726000000002</c:v>
                </c:pt>
                <c:pt idx="29">
                  <c:v>10109.888499999999</c:v>
                </c:pt>
                <c:pt idx="30">
                  <c:v>117.6651</c:v>
                </c:pt>
              </c:numCache>
            </c:numRef>
          </c:xVal>
          <c:yVal>
            <c:numRef>
              <c:f>'Tower Coordinates'!$D$4:$D$34</c:f>
              <c:numCache>
                <c:formatCode>0.000</c:formatCode>
                <c:ptCount val="31"/>
                <c:pt idx="0">
                  <c:v>1.8169999999999999</c:v>
                </c:pt>
                <c:pt idx="1">
                  <c:v>91.803200000000004</c:v>
                </c:pt>
                <c:pt idx="2">
                  <c:v>107.258</c:v>
                </c:pt>
                <c:pt idx="3">
                  <c:v>9.8170000000000002</c:v>
                </c:pt>
                <c:pt idx="4">
                  <c:v>84.075800000000001</c:v>
                </c:pt>
                <c:pt idx="5">
                  <c:v>-3.9220000000000002</c:v>
                </c:pt>
                <c:pt idx="6">
                  <c:v>-3.9220000000000002</c:v>
                </c:pt>
                <c:pt idx="7">
                  <c:v>-3.9220000000000002</c:v>
                </c:pt>
                <c:pt idx="8">
                  <c:v>-3.9220000000000002</c:v>
                </c:pt>
                <c:pt idx="9">
                  <c:v>80.623000000000005</c:v>
                </c:pt>
                <c:pt idx="10">
                  <c:v>71.962699999999998</c:v>
                </c:pt>
                <c:pt idx="11">
                  <c:v>60.315800000000003</c:v>
                </c:pt>
                <c:pt idx="12">
                  <c:v>62.052300000000002</c:v>
                </c:pt>
                <c:pt idx="13">
                  <c:v>55.310099999999998</c:v>
                </c:pt>
                <c:pt idx="14">
                  <c:v>30.1477</c:v>
                </c:pt>
                <c:pt idx="15">
                  <c:v>39.544699999999999</c:v>
                </c:pt>
                <c:pt idx="16">
                  <c:v>76.560500000000005</c:v>
                </c:pt>
                <c:pt idx="17">
                  <c:v>61.859499999999997</c:v>
                </c:pt>
                <c:pt idx="18">
                  <c:v>54.287100000000002</c:v>
                </c:pt>
                <c:pt idx="19">
                  <c:v>43.663200000000003</c:v>
                </c:pt>
                <c:pt idx="20">
                  <c:v>28.405200000000001</c:v>
                </c:pt>
                <c:pt idx="21">
                  <c:v>25.817</c:v>
                </c:pt>
                <c:pt idx="22">
                  <c:v>17.817</c:v>
                </c:pt>
                <c:pt idx="23">
                  <c:v>1.8169999999999999</c:v>
                </c:pt>
                <c:pt idx="24">
                  <c:v>1.8169999999999999</c:v>
                </c:pt>
                <c:pt idx="25">
                  <c:v>17.817</c:v>
                </c:pt>
                <c:pt idx="26">
                  <c:v>8740.8770000000004</c:v>
                </c:pt>
                <c:pt idx="27">
                  <c:v>8749.5373</c:v>
                </c:pt>
                <c:pt idx="28">
                  <c:v>8746.5373</c:v>
                </c:pt>
                <c:pt idx="29">
                  <c:v>-9.9220000000000006</c:v>
                </c:pt>
                <c:pt idx="30">
                  <c:v>99.530600000000007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A25-4310-BDD6-489EB7BB5DB6}"/>
            </c:ext>
          </c:extLst>
        </c:ser>
        <c:ser>
          <c:idx val="1"/>
          <c:order val="1"/>
          <c:tx>
            <c:strRef>
              <c:f>'Tower Coordinates'!$G$47</c:f>
              <c:strCache>
                <c:ptCount val="1"/>
                <c:pt idx="0">
                  <c:v>E1-LF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2">
                    <a:alpha val="60000"/>
                  </a:schemeClr>
                </a:solidFill>
              </a:ln>
              <a:effectLst/>
            </c:spPr>
          </c:marker>
          <c:xVal>
            <c:numRef>
              <c:f>'Tower Coordinates'!$C$47:$C$68</c:f>
              <c:numCache>
                <c:formatCode>0.000</c:formatCode>
                <c:ptCount val="22"/>
                <c:pt idx="0">
                  <c:v>0</c:v>
                </c:pt>
                <c:pt idx="1">
                  <c:v>-9</c:v>
                </c:pt>
                <c:pt idx="2">
                  <c:v>-5</c:v>
                </c:pt>
                <c:pt idx="3">
                  <c:v>10165.171200000001</c:v>
                </c:pt>
                <c:pt idx="4">
                  <c:v>10165.171200000001</c:v>
                </c:pt>
                <c:pt idx="5">
                  <c:v>-17</c:v>
                </c:pt>
                <c:pt idx="6">
                  <c:v>-34</c:v>
                </c:pt>
                <c:pt idx="7">
                  <c:v>-18</c:v>
                </c:pt>
                <c:pt idx="8">
                  <c:v>-10</c:v>
                </c:pt>
                <c:pt idx="9">
                  <c:v>56</c:v>
                </c:pt>
                <c:pt idx="10">
                  <c:v>11.171200000000001</c:v>
                </c:pt>
                <c:pt idx="11">
                  <c:v>28</c:v>
                </c:pt>
                <c:pt idx="12">
                  <c:v>8.9822000000000006</c:v>
                </c:pt>
                <c:pt idx="13">
                  <c:v>-26</c:v>
                </c:pt>
                <c:pt idx="14">
                  <c:v>124</c:v>
                </c:pt>
                <c:pt idx="15">
                  <c:v>-13</c:v>
                </c:pt>
                <c:pt idx="16">
                  <c:v>5091.1782999999996</c:v>
                </c:pt>
                <c:pt idx="17">
                  <c:v>5085.9822000000004</c:v>
                </c:pt>
                <c:pt idx="18">
                  <c:v>35.982199999999999</c:v>
                </c:pt>
                <c:pt idx="19">
                  <c:v>5070.9822000000004</c:v>
                </c:pt>
                <c:pt idx="20">
                  <c:v>10135.171200000001</c:v>
                </c:pt>
                <c:pt idx="21">
                  <c:v>65.171199999999999</c:v>
                </c:pt>
              </c:numCache>
            </c:numRef>
          </c:xVal>
          <c:yVal>
            <c:numRef>
              <c:f>'Tower Coordinates'!$D$47:$D$68</c:f>
              <c:numCache>
                <c:formatCode>0.000</c:formatCode>
                <c:ptCount val="22"/>
                <c:pt idx="0">
                  <c:v>0</c:v>
                </c:pt>
                <c:pt idx="1">
                  <c:v>-15.5885</c:v>
                </c:pt>
                <c:pt idx="2">
                  <c:v>-8.6602999999999994</c:v>
                </c:pt>
                <c:pt idx="3">
                  <c:v>-3.9220000000000002</c:v>
                </c:pt>
                <c:pt idx="4">
                  <c:v>-9.9220000000000006</c:v>
                </c:pt>
                <c:pt idx="5">
                  <c:v>-29.444900000000001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-3.9220000000000002</c:v>
                </c:pt>
                <c:pt idx="11">
                  <c:v>48.497399999999999</c:v>
                </c:pt>
                <c:pt idx="12">
                  <c:v>7.7135999999999996</c:v>
                </c:pt>
                <c:pt idx="13">
                  <c:v>0</c:v>
                </c:pt>
                <c:pt idx="14">
                  <c:v>259.80759999999998</c:v>
                </c:pt>
                <c:pt idx="15">
                  <c:v>-22.5167</c:v>
                </c:pt>
                <c:pt idx="16">
                  <c:v>8798.3354999999992</c:v>
                </c:pt>
                <c:pt idx="17">
                  <c:v>8801.3354999999992</c:v>
                </c:pt>
                <c:pt idx="18">
                  <c:v>54.478900000000003</c:v>
                </c:pt>
                <c:pt idx="19">
                  <c:v>8775.3547999999992</c:v>
                </c:pt>
                <c:pt idx="20">
                  <c:v>-3.9220000000000002</c:v>
                </c:pt>
                <c:pt idx="21">
                  <c:v>-3.9220000000000002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A25-4310-BDD6-489EB7BB5DB6}"/>
            </c:ext>
          </c:extLst>
        </c:ser>
        <c:ser>
          <c:idx val="2"/>
          <c:order val="2"/>
          <c:tx>
            <c:strRef>
              <c:f>'Tower Coordinates'!$G$89</c:f>
              <c:strCache>
                <c:ptCount val="1"/>
                <c:pt idx="0">
                  <c:v>E2-HF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3">
                    <a:alpha val="60000"/>
                  </a:schemeClr>
                </a:solidFill>
              </a:ln>
              <a:effectLst/>
            </c:spPr>
          </c:marker>
          <c:xVal>
            <c:numRef>
              <c:f>'Tower Coordinates'!$C$89:$C$119</c:f>
              <c:numCache>
                <c:formatCode>0.000</c:formatCode>
                <c:ptCount val="31"/>
                <c:pt idx="0">
                  <c:v>5209.2716</c:v>
                </c:pt>
                <c:pt idx="1">
                  <c:v>5327.9857000000002</c:v>
                </c:pt>
                <c:pt idx="2">
                  <c:v>5316.7443999999996</c:v>
                </c:pt>
                <c:pt idx="3">
                  <c:v>5303.8379999999997</c:v>
                </c:pt>
                <c:pt idx="4">
                  <c:v>5280.6094999999996</c:v>
                </c:pt>
                <c:pt idx="5">
                  <c:v>5233.1273000000001</c:v>
                </c:pt>
                <c:pt idx="6">
                  <c:v>5226.0562</c:v>
                </c:pt>
                <c:pt idx="7">
                  <c:v>5219.1279999999997</c:v>
                </c:pt>
                <c:pt idx="8">
                  <c:v>5205.2716</c:v>
                </c:pt>
                <c:pt idx="9">
                  <c:v>5155.2716</c:v>
                </c:pt>
                <c:pt idx="10">
                  <c:v>5069.1279999999997</c:v>
                </c:pt>
                <c:pt idx="11">
                  <c:v>5333.0078000000003</c:v>
                </c:pt>
                <c:pt idx="12">
                  <c:v>5338.6647000000003</c:v>
                </c:pt>
                <c:pt idx="13">
                  <c:v>5349.9784</c:v>
                </c:pt>
                <c:pt idx="14">
                  <c:v>5212.1998000000003</c:v>
                </c:pt>
                <c:pt idx="15">
                  <c:v>5344.3215</c:v>
                </c:pt>
                <c:pt idx="16">
                  <c:v>5263.6171999999997</c:v>
                </c:pt>
                <c:pt idx="17">
                  <c:v>5268.6171999999997</c:v>
                </c:pt>
                <c:pt idx="18">
                  <c:v>263.61720000000003</c:v>
                </c:pt>
                <c:pt idx="19">
                  <c:v>5361.2413999999999</c:v>
                </c:pt>
                <c:pt idx="20">
                  <c:v>5356.2413999999999</c:v>
                </c:pt>
                <c:pt idx="21">
                  <c:v>5324.4215999999997</c:v>
                </c:pt>
                <c:pt idx="22">
                  <c:v>5330.8494000000001</c:v>
                </c:pt>
                <c:pt idx="23">
                  <c:v>5312.4292999999998</c:v>
                </c:pt>
                <c:pt idx="24">
                  <c:v>5294.0092000000004</c:v>
                </c:pt>
                <c:pt idx="25">
                  <c:v>10361.241400000001</c:v>
                </c:pt>
                <c:pt idx="26">
                  <c:v>10366.241400000001</c:v>
                </c:pt>
                <c:pt idx="27">
                  <c:v>10361.0452</c:v>
                </c:pt>
                <c:pt idx="28">
                  <c:v>258.61720000000003</c:v>
                </c:pt>
                <c:pt idx="29">
                  <c:v>253.4211</c:v>
                </c:pt>
                <c:pt idx="30">
                  <c:v>5300.4369999999999</c:v>
                </c:pt>
              </c:numCache>
            </c:numRef>
          </c:xVal>
          <c:yVal>
            <c:numRef>
              <c:f>'Tower Coordinates'!$D$89:$D$119</c:f>
              <c:numCache>
                <c:formatCode>0.000</c:formatCode>
                <c:ptCount val="31"/>
                <c:pt idx="0">
                  <c:v>9011.4010999999991</c:v>
                </c:pt>
                <c:pt idx="1">
                  <c:v>9067.5329000000002</c:v>
                </c:pt>
                <c:pt idx="2">
                  <c:v>9077.4642999999996</c:v>
                </c:pt>
                <c:pt idx="3">
                  <c:v>9070.2546000000002</c:v>
                </c:pt>
                <c:pt idx="4">
                  <c:v>9051.2693999999992</c:v>
                </c:pt>
                <c:pt idx="5">
                  <c:v>8999.5439999999999</c:v>
                </c:pt>
                <c:pt idx="6">
                  <c:v>8992.4729000000007</c:v>
                </c:pt>
                <c:pt idx="7">
                  <c:v>8996.4729000000007</c:v>
                </c:pt>
                <c:pt idx="8">
                  <c:v>9004.4729000000007</c:v>
                </c:pt>
                <c:pt idx="9">
                  <c:v>8917.8703000000005</c:v>
                </c:pt>
                <c:pt idx="10">
                  <c:v>8736.6653000000006</c:v>
                </c:pt>
                <c:pt idx="11">
                  <c:v>9061.2008999999998</c:v>
                </c:pt>
                <c:pt idx="12">
                  <c:v>9055.5439999999999</c:v>
                </c:pt>
                <c:pt idx="13">
                  <c:v>9044.2302999999993</c:v>
                </c:pt>
                <c:pt idx="14">
                  <c:v>9000.4729000000007</c:v>
                </c:pt>
                <c:pt idx="15">
                  <c:v>9049.8871999999992</c:v>
                </c:pt>
                <c:pt idx="16">
                  <c:v>9117.0084999999999</c:v>
                </c:pt>
                <c:pt idx="17">
                  <c:v>9125.6687000000002</c:v>
                </c:pt>
                <c:pt idx="18">
                  <c:v>456.75439999999998</c:v>
                </c:pt>
                <c:pt idx="19">
                  <c:v>9117.0084999999999</c:v>
                </c:pt>
                <c:pt idx="20">
                  <c:v>9125.6687000000002</c:v>
                </c:pt>
                <c:pt idx="21">
                  <c:v>9093.8489000000009</c:v>
                </c:pt>
                <c:pt idx="22">
                  <c:v>9101.5094000000008</c:v>
                </c:pt>
                <c:pt idx="23">
                  <c:v>9083.0892000000003</c:v>
                </c:pt>
                <c:pt idx="24">
                  <c:v>9101.5094000000008</c:v>
                </c:pt>
                <c:pt idx="25">
                  <c:v>456.75439999999998</c:v>
                </c:pt>
                <c:pt idx="26">
                  <c:v>448.0942</c:v>
                </c:pt>
                <c:pt idx="27">
                  <c:v>445.0942</c:v>
                </c:pt>
                <c:pt idx="28">
                  <c:v>448.0942</c:v>
                </c:pt>
                <c:pt idx="29">
                  <c:v>451.0942</c:v>
                </c:pt>
                <c:pt idx="30">
                  <c:v>9093.8489000000009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A25-4310-BDD6-489EB7BB5DB6}"/>
            </c:ext>
          </c:extLst>
        </c:ser>
        <c:ser>
          <c:idx val="3"/>
          <c:order val="3"/>
          <c:tx>
            <c:strRef>
              <c:f>'Tower Coordinates'!$G$133</c:f>
              <c:strCache>
                <c:ptCount val="1"/>
                <c:pt idx="0">
                  <c:v>E2-LF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4">
                    <a:alpha val="60000"/>
                  </a:schemeClr>
                </a:solidFill>
              </a:ln>
              <a:effectLst/>
            </c:spPr>
          </c:marker>
          <c:xVal>
            <c:numRef>
              <c:f>'Tower Coordinates'!$C$133:$C$154</c:f>
              <c:numCache>
                <c:formatCode>0.000</c:formatCode>
                <c:ptCount val="22"/>
                <c:pt idx="0">
                  <c:v>5333.9580999999998</c:v>
                </c:pt>
                <c:pt idx="1">
                  <c:v>10390.950999999999</c:v>
                </c:pt>
                <c:pt idx="2">
                  <c:v>5307.9580999999998</c:v>
                </c:pt>
                <c:pt idx="3">
                  <c:v>5299.9580999999998</c:v>
                </c:pt>
                <c:pt idx="4">
                  <c:v>5325.9580999999998</c:v>
                </c:pt>
                <c:pt idx="5">
                  <c:v>5329.9580999999998</c:v>
                </c:pt>
                <c:pt idx="6">
                  <c:v>5479.9580999999998</c:v>
                </c:pt>
                <c:pt idx="7">
                  <c:v>5303.9580999999998</c:v>
                </c:pt>
                <c:pt idx="8">
                  <c:v>10396.1471</c:v>
                </c:pt>
                <c:pt idx="9">
                  <c:v>230.9759</c:v>
                </c:pt>
                <c:pt idx="10">
                  <c:v>225.77969999999999</c:v>
                </c:pt>
                <c:pt idx="11">
                  <c:v>5311.9580999999998</c:v>
                </c:pt>
                <c:pt idx="12">
                  <c:v>5319.1471000000001</c:v>
                </c:pt>
                <c:pt idx="13">
                  <c:v>5344.9580999999998</c:v>
                </c:pt>
                <c:pt idx="14">
                  <c:v>5307.9759000000004</c:v>
                </c:pt>
                <c:pt idx="15">
                  <c:v>5288.9580999999998</c:v>
                </c:pt>
                <c:pt idx="16">
                  <c:v>5321.9580999999998</c:v>
                </c:pt>
                <c:pt idx="17">
                  <c:v>5316.9580999999998</c:v>
                </c:pt>
                <c:pt idx="18">
                  <c:v>245.9759</c:v>
                </c:pt>
                <c:pt idx="19">
                  <c:v>5280.9759000000004</c:v>
                </c:pt>
                <c:pt idx="20">
                  <c:v>10381.1471</c:v>
                </c:pt>
                <c:pt idx="21">
                  <c:v>5346.1471000000001</c:v>
                </c:pt>
              </c:numCache>
            </c:numRef>
          </c:xVal>
          <c:yVal>
            <c:numRef>
              <c:f>'Tower Coordinates'!$D$133:$D$154</c:f>
              <c:numCache>
                <c:formatCode>0.000</c:formatCode>
                <c:ptCount val="22"/>
                <c:pt idx="0">
                  <c:v>9230.9982999999993</c:v>
                </c:pt>
                <c:pt idx="1">
                  <c:v>393.29590000000002</c:v>
                </c:pt>
                <c:pt idx="2">
                  <c:v>9217.1419000000005</c:v>
                </c:pt>
                <c:pt idx="3">
                  <c:v>9230.9982999999993</c:v>
                </c:pt>
                <c:pt idx="4">
                  <c:v>9217.1419000000005</c:v>
                </c:pt>
                <c:pt idx="5">
                  <c:v>9224.0701000000008</c:v>
                </c:pt>
                <c:pt idx="6">
                  <c:v>8964.2625000000007</c:v>
                </c:pt>
                <c:pt idx="7">
                  <c:v>9224.0701000000008</c:v>
                </c:pt>
                <c:pt idx="8">
                  <c:v>396.29590000000002</c:v>
                </c:pt>
                <c:pt idx="9">
                  <c:v>400.21789999999999</c:v>
                </c:pt>
                <c:pt idx="10">
                  <c:v>403.21789999999999</c:v>
                </c:pt>
                <c:pt idx="11">
                  <c:v>9210.2137000000002</c:v>
                </c:pt>
                <c:pt idx="12">
                  <c:v>9189.9179000000004</c:v>
                </c:pt>
                <c:pt idx="13">
                  <c:v>9153.0560000000005</c:v>
                </c:pt>
                <c:pt idx="14">
                  <c:v>9193.8399000000009</c:v>
                </c:pt>
                <c:pt idx="15">
                  <c:v>9153.0560000000005</c:v>
                </c:pt>
                <c:pt idx="16">
                  <c:v>9210.2137000000002</c:v>
                </c:pt>
                <c:pt idx="17">
                  <c:v>9201.5534000000007</c:v>
                </c:pt>
                <c:pt idx="18">
                  <c:v>426.19869999999997</c:v>
                </c:pt>
                <c:pt idx="19">
                  <c:v>9147.0745000000006</c:v>
                </c:pt>
                <c:pt idx="20">
                  <c:v>422.27670000000001</c:v>
                </c:pt>
                <c:pt idx="21">
                  <c:v>9143.1525000000001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A25-4310-BDD6-489EB7BB5DB6}"/>
            </c:ext>
          </c:extLst>
        </c:ser>
        <c:ser>
          <c:idx val="4"/>
          <c:order val="4"/>
          <c:tx>
            <c:strRef>
              <c:f>'Tower Coordinates'!$G$175</c:f>
              <c:strCache>
                <c:ptCount val="1"/>
                <c:pt idx="0">
                  <c:v>E3-HF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5">
                    <a:alpha val="60000"/>
                  </a:schemeClr>
                </a:solidFill>
              </a:ln>
              <a:effectLst/>
            </c:spPr>
          </c:marker>
          <c:xVal>
            <c:numRef>
              <c:f>'Tower Coordinates'!$C$175:$C$205</c:f>
              <c:numCache>
                <c:formatCode>0.000</c:formatCode>
                <c:ptCount val="31"/>
                <c:pt idx="0">
                  <c:v>10348.5681</c:v>
                </c:pt>
                <c:pt idx="1">
                  <c:v>10497.684300000001</c:v>
                </c:pt>
                <c:pt idx="2">
                  <c:v>10489.956899999999</c:v>
                </c:pt>
                <c:pt idx="3">
                  <c:v>10474.5021</c:v>
                </c:pt>
                <c:pt idx="4">
                  <c:v>10505.496300000001</c:v>
                </c:pt>
                <c:pt idx="5">
                  <c:v>10482.229499999999</c:v>
                </c:pt>
                <c:pt idx="6">
                  <c:v>10462.424499999999</c:v>
                </c:pt>
                <c:pt idx="7">
                  <c:v>10512.424499999999</c:v>
                </c:pt>
                <c:pt idx="8">
                  <c:v>10498.5681</c:v>
                </c:pt>
                <c:pt idx="9">
                  <c:v>10491.6399</c:v>
                </c:pt>
                <c:pt idx="10">
                  <c:v>10505.679</c:v>
                </c:pt>
                <c:pt idx="11">
                  <c:v>10519.900600000001</c:v>
                </c:pt>
                <c:pt idx="12">
                  <c:v>10520.11</c:v>
                </c:pt>
                <c:pt idx="13">
                  <c:v>10515.2826</c:v>
                </c:pt>
                <c:pt idx="14">
                  <c:v>10494.2281</c:v>
                </c:pt>
                <c:pt idx="15">
                  <c:v>10516.424499999999</c:v>
                </c:pt>
                <c:pt idx="16">
                  <c:v>10585.7104</c:v>
                </c:pt>
                <c:pt idx="17">
                  <c:v>10580.7104</c:v>
                </c:pt>
                <c:pt idx="18">
                  <c:v>5580.7103999999999</c:v>
                </c:pt>
                <c:pt idx="19">
                  <c:v>10531.898300000001</c:v>
                </c:pt>
                <c:pt idx="20">
                  <c:v>10541.898300000001</c:v>
                </c:pt>
                <c:pt idx="21">
                  <c:v>10530.251399999999</c:v>
                </c:pt>
                <c:pt idx="22">
                  <c:v>10533.6716</c:v>
                </c:pt>
                <c:pt idx="23">
                  <c:v>10526.929400000001</c:v>
                </c:pt>
                <c:pt idx="24">
                  <c:v>10552.0918</c:v>
                </c:pt>
                <c:pt idx="25">
                  <c:v>10542.243700000001</c:v>
                </c:pt>
                <c:pt idx="26">
                  <c:v>531.89829999999995</c:v>
                </c:pt>
                <c:pt idx="27">
                  <c:v>521.89829999999995</c:v>
                </c:pt>
                <c:pt idx="28">
                  <c:v>5575.7103999999999</c:v>
                </c:pt>
                <c:pt idx="29">
                  <c:v>5580.9065000000001</c:v>
                </c:pt>
                <c:pt idx="30">
                  <c:v>521.89829999999995</c:v>
                </c:pt>
              </c:numCache>
            </c:numRef>
          </c:xVal>
          <c:yVal>
            <c:numRef>
              <c:f>'Tower Coordinates'!$D$175:$D$205</c:f>
              <c:numCache>
                <c:formatCode>0.000</c:formatCode>
                <c:ptCount val="31"/>
                <c:pt idx="0">
                  <c:v>443.22719999999998</c:v>
                </c:pt>
                <c:pt idx="1">
                  <c:v>52.432699999999997</c:v>
                </c:pt>
                <c:pt idx="2">
                  <c:v>50.362200000000001</c:v>
                </c:pt>
                <c:pt idx="3">
                  <c:v>46.2211</c:v>
                </c:pt>
                <c:pt idx="4">
                  <c:v>187.4195</c:v>
                </c:pt>
                <c:pt idx="5">
                  <c:v>48.291600000000003</c:v>
                </c:pt>
                <c:pt idx="6">
                  <c:v>278.02210000000002</c:v>
                </c:pt>
                <c:pt idx="7">
                  <c:v>191.4195</c:v>
                </c:pt>
                <c:pt idx="8">
                  <c:v>183.4195</c:v>
                </c:pt>
                <c:pt idx="9">
                  <c:v>179.4195</c:v>
                </c:pt>
                <c:pt idx="10">
                  <c:v>53.616100000000003</c:v>
                </c:pt>
                <c:pt idx="11">
                  <c:v>58.385599999999997</c:v>
                </c:pt>
                <c:pt idx="12">
                  <c:v>73.167699999999996</c:v>
                </c:pt>
                <c:pt idx="13">
                  <c:v>102.77670000000001</c:v>
                </c:pt>
                <c:pt idx="14">
                  <c:v>169.7603</c:v>
                </c:pt>
                <c:pt idx="15">
                  <c:v>184.4913</c:v>
                </c:pt>
                <c:pt idx="16">
                  <c:v>75.962699999999998</c:v>
                </c:pt>
                <c:pt idx="17">
                  <c:v>84.623000000000005</c:v>
                </c:pt>
                <c:pt idx="18">
                  <c:v>8744.8770000000004</c:v>
                </c:pt>
                <c:pt idx="19">
                  <c:v>7.8E-2</c:v>
                </c:pt>
                <c:pt idx="20">
                  <c:v>7.8E-2</c:v>
                </c:pt>
                <c:pt idx="21">
                  <c:v>43.544600000000003</c:v>
                </c:pt>
                <c:pt idx="22">
                  <c:v>34.1477</c:v>
                </c:pt>
                <c:pt idx="23">
                  <c:v>59.310099999999998</c:v>
                </c:pt>
                <c:pt idx="24">
                  <c:v>66.052300000000002</c:v>
                </c:pt>
                <c:pt idx="25">
                  <c:v>64.315799999999996</c:v>
                </c:pt>
                <c:pt idx="26">
                  <c:v>7.8E-2</c:v>
                </c:pt>
                <c:pt idx="27">
                  <c:v>6.0780000000000003</c:v>
                </c:pt>
                <c:pt idx="28">
                  <c:v>8753.5372000000007</c:v>
                </c:pt>
                <c:pt idx="29">
                  <c:v>8756.5372000000007</c:v>
                </c:pt>
                <c:pt idx="30">
                  <c:v>7.8E-2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EA25-4310-BDD6-489EB7BB5DB6}"/>
            </c:ext>
          </c:extLst>
        </c:ser>
        <c:ser>
          <c:idx val="5"/>
          <c:order val="5"/>
          <c:tx>
            <c:strRef>
              <c:f>'Tower Coordinates'!$G$219</c:f>
              <c:strCache>
                <c:ptCount val="1"/>
                <c:pt idx="0">
                  <c:v>E3-LF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6">
                    <a:alpha val="60000"/>
                  </a:schemeClr>
                </a:solidFill>
              </a:ln>
              <a:effectLst/>
            </c:spPr>
          </c:marker>
          <c:xVal>
            <c:numRef>
              <c:f>'Tower Coordinates'!$C$219:$C$240</c:f>
              <c:numCache>
                <c:formatCode>0.000</c:formatCode>
                <c:ptCount val="22"/>
                <c:pt idx="0">
                  <c:v>10644.258099999999</c:v>
                </c:pt>
                <c:pt idx="1">
                  <c:v>462.08679999999998</c:v>
                </c:pt>
                <c:pt idx="2">
                  <c:v>462.08679999999998</c:v>
                </c:pt>
                <c:pt idx="3">
                  <c:v>5563.0690000000004</c:v>
                </c:pt>
                <c:pt idx="4">
                  <c:v>5548.0690000000004</c:v>
                </c:pt>
                <c:pt idx="5">
                  <c:v>5553.2650999999996</c:v>
                </c:pt>
                <c:pt idx="6">
                  <c:v>10645.258099999999</c:v>
                </c:pt>
                <c:pt idx="7">
                  <c:v>10661.258099999999</c:v>
                </c:pt>
                <c:pt idx="8">
                  <c:v>10636.258099999999</c:v>
                </c:pt>
                <c:pt idx="9">
                  <c:v>10640.258099999999</c:v>
                </c:pt>
                <c:pt idx="10">
                  <c:v>10653.258099999999</c:v>
                </c:pt>
                <c:pt idx="11">
                  <c:v>10340.258099999999</c:v>
                </c:pt>
                <c:pt idx="12">
                  <c:v>10599.258099999999</c:v>
                </c:pt>
                <c:pt idx="13">
                  <c:v>10627.258099999999</c:v>
                </c:pt>
                <c:pt idx="14">
                  <c:v>10637.258099999999</c:v>
                </c:pt>
                <c:pt idx="15">
                  <c:v>10632.258099999999</c:v>
                </c:pt>
                <c:pt idx="16">
                  <c:v>10616.086799999999</c:v>
                </c:pt>
                <c:pt idx="17">
                  <c:v>10571.258099999999</c:v>
                </c:pt>
                <c:pt idx="18">
                  <c:v>10625.069</c:v>
                </c:pt>
                <c:pt idx="19">
                  <c:v>10598.069</c:v>
                </c:pt>
                <c:pt idx="20">
                  <c:v>492.08679999999998</c:v>
                </c:pt>
                <c:pt idx="21">
                  <c:v>10562.086799999999</c:v>
                </c:pt>
              </c:numCache>
            </c:numRef>
          </c:xVal>
          <c:yVal>
            <c:numRef>
              <c:f>'Tower Coordinates'!$D$219:$D$240</c:f>
              <c:numCache>
                <c:formatCode>0.000</c:formatCode>
                <c:ptCount val="22"/>
                <c:pt idx="0">
                  <c:v>-33.288899999999998</c:v>
                </c:pt>
                <c:pt idx="1">
                  <c:v>7.8E-2</c:v>
                </c:pt>
                <c:pt idx="2">
                  <c:v>6.0780000000000003</c:v>
                </c:pt>
                <c:pt idx="3">
                  <c:v>8775.4326999999994</c:v>
                </c:pt>
                <c:pt idx="4">
                  <c:v>8801.4135000000006</c:v>
                </c:pt>
                <c:pt idx="5">
                  <c:v>8804.4135000000006</c:v>
                </c:pt>
                <c:pt idx="6">
                  <c:v>-3.8439999999999999</c:v>
                </c:pt>
                <c:pt idx="7">
                  <c:v>-3.8439999999999999</c:v>
                </c:pt>
                <c:pt idx="8">
                  <c:v>-19.432500000000001</c:v>
                </c:pt>
                <c:pt idx="9">
                  <c:v>-26.360700000000001</c:v>
                </c:pt>
                <c:pt idx="10">
                  <c:v>-3.8439999999999999</c:v>
                </c:pt>
                <c:pt idx="11">
                  <c:v>-26.360700000000001</c:v>
                </c:pt>
                <c:pt idx="12">
                  <c:v>44.653399999999998</c:v>
                </c:pt>
                <c:pt idx="13">
                  <c:v>-3.8439999999999999</c:v>
                </c:pt>
                <c:pt idx="14">
                  <c:v>-3.8439999999999999</c:v>
                </c:pt>
                <c:pt idx="15">
                  <c:v>-12.504300000000001</c:v>
                </c:pt>
                <c:pt idx="16">
                  <c:v>7.8E-2</c:v>
                </c:pt>
                <c:pt idx="17">
                  <c:v>-3.8439999999999999</c:v>
                </c:pt>
                <c:pt idx="18">
                  <c:v>7.7915999999999999</c:v>
                </c:pt>
                <c:pt idx="19">
                  <c:v>54.556899999999999</c:v>
                </c:pt>
                <c:pt idx="20">
                  <c:v>7.8E-2</c:v>
                </c:pt>
                <c:pt idx="21">
                  <c:v>7.8E-2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EA25-4310-BDD6-489EB7BB5D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7606719"/>
        <c:axId val="927605887"/>
      </c:scatterChart>
      <c:valAx>
        <c:axId val="927606719"/>
        <c:scaling>
          <c:orientation val="minMax"/>
        </c:scaling>
        <c:delete val="0"/>
        <c:axPos val="b"/>
        <c:numFmt formatCode="0.000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927605887"/>
        <c:crosses val="autoZero"/>
        <c:crossBetween val="midCat"/>
      </c:valAx>
      <c:valAx>
        <c:axId val="927605887"/>
        <c:scaling>
          <c:orientation val="minMax"/>
        </c:scaling>
        <c:delete val="0"/>
        <c:axPos val="l"/>
        <c:numFmt formatCode="0.000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25000"/>
                <a:lumOff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92760671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15000"/>
            <a:lumOff val="85000"/>
          </a:schemeClr>
        </a:solidFill>
      </a:ln>
    </cs:spPr>
    <cs:defRPr sz="900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>
            <a:alpha val="6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38100">
        <a:solidFill>
          <a:schemeClr val="phClr">
            <a:alpha val="60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15000"/>
            <a:lumOff val="85000"/>
          </a:schemeClr>
        </a:solidFill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1600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25000"/>
            <a:lumOff val="75000"/>
          </a:schemeClr>
        </a:solidFill>
      </a:ln>
    </cs:spPr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2DD4D4-BBA4-4443-A93A-1B4520894480}" type="datetimeFigureOut">
              <a:rPr lang="nl-NL" smtClean="0"/>
              <a:t>25-11-2024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A0317-1C03-4ED1-939E-53A6C2894D1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7851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BC73C-0272-4B78-AA83-6463FEA4CA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D430EE-EB67-4EA1-A065-A0D29C2924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941D8F-BCCA-4F57-914A-95026AA37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F3A5B-298B-4276-A5B5-9CAC3D8B1CCB}" type="datetime1">
              <a:rPr lang="nl-NL" smtClean="0"/>
              <a:t>25-11-2024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5E0D80-1E51-4C15-BCE9-2C956830C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C727FA-66F3-44DE-8A76-C54C5B73C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2513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FB60E-618B-42DF-957D-1084B001D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6FCAFD-6862-4FF9-BC62-E8F8D4EE36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888338-98C6-454C-95BB-0618D4C98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E3E1-422B-431A-926E-29A73401DAB7}" type="datetime1">
              <a:rPr lang="nl-NL" smtClean="0"/>
              <a:t>25-11-2024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325310-DF65-43F0-A7AC-CF360B7BB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2D0840-828D-4CC1-833A-F691B72A5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7467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5E1DDF-0E56-41B4-9822-9420517464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7DDDA7-1AD9-4403-920E-CE3DF1A53D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77505-DD57-4C1E-8BC7-8D20E2F89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63AE9-4F9A-432D-81BD-BB7A4ADED832}" type="datetime1">
              <a:rPr lang="nl-NL" smtClean="0"/>
              <a:t>25-11-2024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815009-75F3-45FA-A1DE-1A749F473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A3173D-0A0F-4F81-99EC-94F0581C9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7742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589C5-9007-4FBF-91FF-EBB69973F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47245-4070-497C-9FE6-89391E23A7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029444-0438-46AA-ADD3-656DE50C4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D4AFA-27DA-4A8A-B878-ECBA7024A4C1}" type="datetime1">
              <a:rPr lang="nl-NL" smtClean="0"/>
              <a:t>25-11-2024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96E19E-508C-4D97-AC31-2A787E0E9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2F05B7-4FF8-45EB-8C6E-A53DC2AE7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1338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1C121-18BB-458A-A4CD-88539511A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85ADD9-785F-4C00-93CA-2BEE6D775D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535792-974E-41FE-B228-96643DB5D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20886-4A85-4333-80D3-20050E1DB7C4}" type="datetime1">
              <a:rPr lang="nl-NL" smtClean="0"/>
              <a:t>25-11-2024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FEE7C-0F44-48E7-A1BF-B989CB504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0A4CAF-A4DE-492F-ADB6-C170772D8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3450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DD792-8FB6-4840-AEB3-71282F658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7A9BF-BA3D-48A9-9DF5-7A4F199898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2E2DFD-E2D1-4F74-82B5-4EE5AB9D7F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149B46-6C0A-44EF-AEA0-59D294F68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826FBA-EF4D-495F-9068-1DB43153A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8999AC-1309-4668-BA8C-1BE185E72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9690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489C5-F7C8-4A0F-8694-979210A12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C4A32A-3518-4998-BCB9-66EBF77D1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DFC81B-A519-49D2-9C4A-92B3F71940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CF2FBA-E478-497C-8F2E-95350B96EB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ED914B-4E4D-4C0F-AF2E-7C3DD68FBF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08D9D9-21C0-4FE4-AA59-68EACE230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79E69-C7C6-4C0E-99E1-F7F4336095AD}" type="datetime1">
              <a:rPr lang="nl-NL" smtClean="0"/>
              <a:t>25-11-2024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5F9B77-A637-4158-BDC4-4FBF2AAF2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27C42C-9AA0-4438-997E-52E3569EC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9505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481C8-62BC-4C8D-A0D9-5C6D82481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92ECD6-AC19-4FDD-A45A-0FDA1B3AB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43C42-477E-49D5-BA58-32F0392D4AE4}" type="datetime1">
              <a:rPr lang="nl-NL" smtClean="0"/>
              <a:t>25-11-2024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C411BA-6B7A-44B8-B527-05CC038B2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6E274B-2007-415D-AAD4-C8EB9FF48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335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3F1E44-25B7-4D45-A44D-468DC33CD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00A2-FDFA-4BF1-8A78-C731D4397C4B}" type="datetime1">
              <a:rPr lang="nl-NL" smtClean="0"/>
              <a:t>25-11-2024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00741-4390-40DA-84B1-EBF8BE35F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62DC8C-0312-4524-8302-C185DBA05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99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185BF-E153-4508-87A6-A3DB978BC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ECA545-ABEF-4789-9B4D-FD0196DAB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3CD262-2B95-42D4-A36C-E2680D3157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5F4A3-54B2-40D4-8D33-A2032429F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57D6A-9B90-48F8-A2EA-2FBE6464884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16EA49-60F2-4E1F-AE3F-17887ACDA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BD0E9A-E476-4F90-B6C6-6448BD9E3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6773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3ADC4-6160-4D2D-80C7-E7BEC09A9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A31D9B-AFE1-4D8E-AB86-4CBE6AB6E4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613565-C6D6-424B-A77A-7B07B7B6E6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0B1EEB-C5BE-4C7B-8251-204400848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7258F-41FE-4901-A0FD-3DFACACC5C6B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5C22AA-8AF7-4BE9-8C9A-28E3B0EF1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ADF509-A5DE-4BF5-8D05-D852C0CBF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0623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AEFCFD-5E8E-494C-BFE7-DCC74999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ECD747-E170-46ED-912E-C1BFF6F39B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4A8388-F8AD-4E47-86CB-71A122B7DD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FECA5-8BC8-4B71-A0C7-D5004A31B5D2}" type="datetime1">
              <a:rPr lang="nl-NL" smtClean="0"/>
              <a:t>25-11-2024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D36BB-0927-4402-AABA-9A27A3F8B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20A34F-82E7-4642-8915-384131A364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49EC9-360A-402C-900D-BE58D0B386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3999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1.jpg"/><Relationship Id="rId9" Type="http://schemas.openxmlformats.org/officeDocument/2006/relationships/image" Target="../media/image4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8BAE8-81E2-47AB-8DCE-D688F5E9DD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>
                <a:latin typeface="Univers" panose="020B0503020202020204" pitchFamily="34" charset="0"/>
              </a:rPr>
              <a:t>ET Reference Detector </a:t>
            </a:r>
            <a:r>
              <a:rPr lang="nl-NL" b="1" dirty="0" err="1">
                <a:latin typeface="Univers" panose="020B0503020202020204" pitchFamily="34" charset="0"/>
              </a:rPr>
              <a:t>Layout</a:t>
            </a:r>
            <a:r>
              <a:rPr lang="nl-NL" b="1" dirty="0">
                <a:latin typeface="Univers" panose="020B0503020202020204" pitchFamily="34" charset="0"/>
              </a:rPr>
              <a:t> – 10km </a:t>
            </a:r>
            <a:r>
              <a:rPr lang="nl-NL" b="1" dirty="0" err="1">
                <a:latin typeface="Univers" panose="020B0503020202020204" pitchFamily="34" charset="0"/>
              </a:rPr>
              <a:t>Triangle</a:t>
            </a:r>
            <a:endParaRPr lang="nl-NL" b="1" dirty="0">
              <a:latin typeface="Univers" panose="020B0503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6D5947-EEF3-4A58-A09B-9FAAC33CA9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621209"/>
          </a:xfrm>
        </p:spPr>
        <p:txBody>
          <a:bodyPr>
            <a:normAutofit/>
          </a:bodyPr>
          <a:lstStyle/>
          <a:p>
            <a:r>
              <a:rPr lang="nl-NL" dirty="0">
                <a:latin typeface="Univers" panose="020B0503020202020204" pitchFamily="34" charset="0"/>
              </a:rPr>
              <a:t>M.B. Majoor </a:t>
            </a:r>
            <a:br>
              <a:rPr lang="nl-NL" dirty="0">
                <a:latin typeface="Univers" panose="020B0503020202020204" pitchFamily="34" charset="0"/>
              </a:rPr>
            </a:br>
            <a:r>
              <a:rPr lang="nl-NL" i="1" dirty="0">
                <a:latin typeface="Univers" panose="020B0503020202020204" pitchFamily="34" charset="0"/>
              </a:rPr>
              <a:t>on </a:t>
            </a:r>
            <a:r>
              <a:rPr lang="nl-NL" i="1" dirty="0" err="1">
                <a:latin typeface="Univers" panose="020B0503020202020204" pitchFamily="34" charset="0"/>
              </a:rPr>
              <a:t>behalf</a:t>
            </a:r>
            <a:r>
              <a:rPr lang="nl-NL" i="1" dirty="0">
                <a:latin typeface="Univers" panose="020B0503020202020204" pitchFamily="34" charset="0"/>
              </a:rPr>
              <a:t> of </a:t>
            </a:r>
            <a:br>
              <a:rPr lang="nl-NL" dirty="0">
                <a:latin typeface="Univers" panose="020B0503020202020204" pitchFamily="34" charset="0"/>
              </a:rPr>
            </a:br>
            <a:r>
              <a:rPr lang="nl-NL" dirty="0">
                <a:latin typeface="Univers" panose="020B0503020202020204" pitchFamily="34" charset="0"/>
              </a:rPr>
              <a:t>Einstein </a:t>
            </a:r>
            <a:r>
              <a:rPr lang="nl-NL" dirty="0" err="1">
                <a:latin typeface="Univers" panose="020B0503020202020204" pitchFamily="34" charset="0"/>
              </a:rPr>
              <a:t>Telescope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Organisation</a:t>
            </a:r>
            <a:endParaRPr lang="nl-NL" dirty="0">
              <a:latin typeface="Univers" panose="020B0503020202020204" pitchFamily="34" charset="0"/>
            </a:endParaRPr>
          </a:p>
          <a:p>
            <a:endParaRPr lang="nl-NL" dirty="0">
              <a:latin typeface="Univers" panose="020B0503020202020204" pitchFamily="34" charset="0"/>
            </a:endParaRPr>
          </a:p>
          <a:p>
            <a:r>
              <a:rPr lang="nl-NL" i="1" dirty="0">
                <a:latin typeface="Univers" panose="020B0503020202020204" pitchFamily="34" charset="0"/>
              </a:rPr>
              <a:t>in </a:t>
            </a:r>
            <a:r>
              <a:rPr lang="nl-NL" i="1" dirty="0" err="1">
                <a:latin typeface="Univers" panose="020B0503020202020204" pitchFamily="34" charset="0"/>
              </a:rPr>
              <a:t>collaboration</a:t>
            </a:r>
            <a:r>
              <a:rPr lang="nl-NL" i="1" dirty="0">
                <a:latin typeface="Univers" panose="020B0503020202020204" pitchFamily="34" charset="0"/>
              </a:rPr>
              <a:t> </a:t>
            </a:r>
            <a:r>
              <a:rPr lang="nl-NL" i="1" dirty="0" err="1">
                <a:latin typeface="Univers" panose="020B0503020202020204" pitchFamily="34" charset="0"/>
              </a:rPr>
              <a:t>with</a:t>
            </a:r>
            <a:br>
              <a:rPr lang="nl-NL" i="1" dirty="0">
                <a:latin typeface="Univers" panose="020B0503020202020204" pitchFamily="34" charset="0"/>
              </a:rPr>
            </a:br>
            <a:r>
              <a:rPr lang="nl-NL" dirty="0" err="1">
                <a:latin typeface="Univers" panose="020B0503020202020204" pitchFamily="34" charset="0"/>
              </a:rPr>
              <a:t>Vacuum</a:t>
            </a:r>
            <a:r>
              <a:rPr lang="nl-NL" dirty="0">
                <a:latin typeface="Univers" panose="020B0503020202020204" pitchFamily="34" charset="0"/>
              </a:rPr>
              <a:t> &amp; </a:t>
            </a:r>
            <a:r>
              <a:rPr lang="nl-NL" dirty="0" err="1">
                <a:latin typeface="Univers" panose="020B0503020202020204" pitchFamily="34" charset="0"/>
              </a:rPr>
              <a:t>Cryogenics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and</a:t>
            </a:r>
            <a:r>
              <a:rPr lang="nl-NL" dirty="0">
                <a:latin typeface="Univers" panose="020B0503020202020204" pitchFamily="34" charset="0"/>
              </a:rPr>
              <a:t> Suspension </a:t>
            </a:r>
            <a:r>
              <a:rPr lang="nl-NL" dirty="0" err="1">
                <a:latin typeface="Univers" panose="020B0503020202020204" pitchFamily="34" charset="0"/>
              </a:rPr>
              <a:t>Division</a:t>
            </a:r>
            <a:endParaRPr lang="nl-NL" i="1" dirty="0">
              <a:latin typeface="Univers" panose="020B0503020202020204" pitchFamily="34" charset="0"/>
            </a:endParaRPr>
          </a:p>
        </p:txBody>
      </p:sp>
      <p:pic>
        <p:nvPicPr>
          <p:cNvPr id="5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4CF58EED-480A-4F2F-A595-6F8F251B6722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15AD9F7-D16A-43DF-81C4-6AB7E0F167B9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51509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Step-by-step</a:t>
            </a:r>
            <a:r>
              <a:rPr lang="nl-NL" dirty="0">
                <a:latin typeface="Univers" panose="020B0503020202020204" pitchFamily="34" charset="0"/>
              </a:rPr>
              <a:t> breakdown / </a:t>
            </a:r>
            <a:r>
              <a:rPr lang="nl-NL" dirty="0" err="1">
                <a:latin typeface="Univers" panose="020B0503020202020204" pitchFamily="34" charset="0"/>
              </a:rPr>
              <a:t>build</a:t>
            </a:r>
            <a:r>
              <a:rPr lang="nl-NL" dirty="0">
                <a:latin typeface="Univers" panose="020B0503020202020204" pitchFamily="34" charset="0"/>
              </a:rPr>
              <a:t>-up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10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721FF2A8-A1A3-40A7-B110-2B2C450804A0}"/>
              </a:ext>
            </a:extLst>
          </p:cNvPr>
          <p:cNvSpPr/>
          <p:nvPr/>
        </p:nvSpPr>
        <p:spPr>
          <a:xfrm>
            <a:off x="5381372" y="4761743"/>
            <a:ext cx="1225980" cy="1289253"/>
          </a:xfrm>
          <a:prstGeom prst="cube">
            <a:avLst>
              <a:gd name="adj" fmla="val 20506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84C12669-D33F-4BEA-829C-8F984BFB3FD5}"/>
              </a:ext>
            </a:extLst>
          </p:cNvPr>
          <p:cNvSpPr/>
          <p:nvPr/>
        </p:nvSpPr>
        <p:spPr>
          <a:xfrm>
            <a:off x="5725436" y="4809888"/>
            <a:ext cx="541819" cy="155844"/>
          </a:xfrm>
          <a:prstGeom prst="flowChartConnector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ylinder 16">
            <a:extLst>
              <a:ext uri="{FF2B5EF4-FFF2-40B4-BE49-F238E27FC236}">
                <a16:creationId xmlns:a16="http://schemas.microsoft.com/office/drawing/2014/main" id="{96494E73-D258-4129-AA07-8EB300E56DC7}"/>
              </a:ext>
            </a:extLst>
          </p:cNvPr>
          <p:cNvSpPr/>
          <p:nvPr/>
        </p:nvSpPr>
        <p:spPr>
          <a:xfrm>
            <a:off x="5809928" y="335039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ylinder 17">
            <a:extLst>
              <a:ext uri="{FF2B5EF4-FFF2-40B4-BE49-F238E27FC236}">
                <a16:creationId xmlns:a16="http://schemas.microsoft.com/office/drawing/2014/main" id="{311D50E5-7C10-47FD-8EF8-9A5FC662088C}"/>
              </a:ext>
            </a:extLst>
          </p:cNvPr>
          <p:cNvSpPr/>
          <p:nvPr/>
        </p:nvSpPr>
        <p:spPr>
          <a:xfrm>
            <a:off x="5809928" y="373174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31EAE978-1A1C-49A6-8E5A-E4623B6E4691}"/>
              </a:ext>
            </a:extLst>
          </p:cNvPr>
          <p:cNvSpPr/>
          <p:nvPr/>
        </p:nvSpPr>
        <p:spPr>
          <a:xfrm>
            <a:off x="5809928" y="411308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ylinder 19">
            <a:extLst>
              <a:ext uri="{FF2B5EF4-FFF2-40B4-BE49-F238E27FC236}">
                <a16:creationId xmlns:a16="http://schemas.microsoft.com/office/drawing/2014/main" id="{AF98A0C4-1A7B-4E22-A775-A0A25E5F5712}"/>
              </a:ext>
            </a:extLst>
          </p:cNvPr>
          <p:cNvSpPr/>
          <p:nvPr/>
        </p:nvSpPr>
        <p:spPr>
          <a:xfrm>
            <a:off x="5809928" y="4494432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546F087-F825-4D42-B1B9-0BAAE9683732}"/>
              </a:ext>
            </a:extLst>
          </p:cNvPr>
          <p:cNvCxnSpPr>
            <a:cxnSpLocks/>
            <a:stCxn id="17" idx="3"/>
          </p:cNvCxnSpPr>
          <p:nvPr/>
        </p:nvCxnSpPr>
        <p:spPr>
          <a:xfrm flipH="1">
            <a:off x="5997649" y="3572353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D15DF07-24B9-48F9-BC71-B8338F712BFB}"/>
              </a:ext>
            </a:extLst>
          </p:cNvPr>
          <p:cNvCxnSpPr>
            <a:cxnSpLocks/>
          </p:cNvCxnSpPr>
          <p:nvPr/>
        </p:nvCxnSpPr>
        <p:spPr>
          <a:xfrm flipH="1">
            <a:off x="5996345" y="395369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B0D461D-5997-4D00-9D1C-440F48A6C6B4}"/>
              </a:ext>
            </a:extLst>
          </p:cNvPr>
          <p:cNvCxnSpPr>
            <a:cxnSpLocks/>
          </p:cNvCxnSpPr>
          <p:nvPr/>
        </p:nvCxnSpPr>
        <p:spPr>
          <a:xfrm flipH="1">
            <a:off x="5994813" y="433602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6F0043B-5355-42CE-A724-FDF1735D71DE}"/>
              </a:ext>
            </a:extLst>
          </p:cNvPr>
          <p:cNvCxnSpPr>
            <a:cxnSpLocks/>
          </p:cNvCxnSpPr>
          <p:nvPr/>
        </p:nvCxnSpPr>
        <p:spPr>
          <a:xfrm>
            <a:off x="5636369" y="4761743"/>
            <a:ext cx="0" cy="103295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9A22072-D8AB-4F2F-887E-DF2AB8AFD2C9}"/>
              </a:ext>
            </a:extLst>
          </p:cNvPr>
          <p:cNvCxnSpPr>
            <a:cxnSpLocks/>
          </p:cNvCxnSpPr>
          <p:nvPr/>
        </p:nvCxnSpPr>
        <p:spPr>
          <a:xfrm flipH="1">
            <a:off x="5380639" y="5794699"/>
            <a:ext cx="255731" cy="25629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585BEA7-C01B-4E74-B364-C409B478C6D7}"/>
              </a:ext>
            </a:extLst>
          </p:cNvPr>
          <p:cNvCxnSpPr>
            <a:cxnSpLocks/>
          </p:cNvCxnSpPr>
          <p:nvPr/>
        </p:nvCxnSpPr>
        <p:spPr>
          <a:xfrm flipH="1">
            <a:off x="5628686" y="5794699"/>
            <a:ext cx="97866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A6865BD-4C7B-4C9F-8435-DEB3E039B0E8}"/>
              </a:ext>
            </a:extLst>
          </p:cNvPr>
          <p:cNvCxnSpPr>
            <a:cxnSpLocks/>
            <a:endCxn id="20" idx="3"/>
          </p:cNvCxnSpPr>
          <p:nvPr/>
        </p:nvCxnSpPr>
        <p:spPr>
          <a:xfrm flipV="1">
            <a:off x="5996345" y="4716390"/>
            <a:ext cx="2607" cy="3509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ylinder 27">
            <a:extLst>
              <a:ext uri="{FF2B5EF4-FFF2-40B4-BE49-F238E27FC236}">
                <a16:creationId xmlns:a16="http://schemas.microsoft.com/office/drawing/2014/main" id="{A826B033-F0D3-4B8B-86EC-B5493AAED50A}"/>
              </a:ext>
            </a:extLst>
          </p:cNvPr>
          <p:cNvSpPr/>
          <p:nvPr/>
        </p:nvSpPr>
        <p:spPr>
          <a:xfrm>
            <a:off x="5723452" y="3174972"/>
            <a:ext cx="541819" cy="1792203"/>
          </a:xfrm>
          <a:prstGeom prst="can">
            <a:avLst>
              <a:gd name="adj" fmla="val 28390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Cylinder 31">
            <a:extLst>
              <a:ext uri="{FF2B5EF4-FFF2-40B4-BE49-F238E27FC236}">
                <a16:creationId xmlns:a16="http://schemas.microsoft.com/office/drawing/2014/main" id="{55E2DEF2-BA39-4E9A-9B26-6D0C21E05D3F}"/>
              </a:ext>
            </a:extLst>
          </p:cNvPr>
          <p:cNvSpPr/>
          <p:nvPr/>
        </p:nvSpPr>
        <p:spPr>
          <a:xfrm rot="5400000">
            <a:off x="5799950" y="5324653"/>
            <a:ext cx="388823" cy="368864"/>
          </a:xfrm>
          <a:prstGeom prst="can">
            <a:avLst>
              <a:gd name="adj" fmla="val 3879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Cylinder 32">
            <a:extLst>
              <a:ext uri="{FF2B5EF4-FFF2-40B4-BE49-F238E27FC236}">
                <a16:creationId xmlns:a16="http://schemas.microsoft.com/office/drawing/2014/main" id="{843DED8C-0BE4-485A-86B3-FE365EDB72CE}"/>
              </a:ext>
            </a:extLst>
          </p:cNvPr>
          <p:cNvSpPr/>
          <p:nvPr/>
        </p:nvSpPr>
        <p:spPr>
          <a:xfrm>
            <a:off x="5803839" y="500610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F3FA789-93FB-4D4D-9BFD-E2D51C239161}"/>
              </a:ext>
            </a:extLst>
          </p:cNvPr>
          <p:cNvCxnSpPr>
            <a:cxnSpLocks/>
          </p:cNvCxnSpPr>
          <p:nvPr/>
        </p:nvCxnSpPr>
        <p:spPr>
          <a:xfrm flipV="1">
            <a:off x="6174026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2E5D351-3057-4021-900E-BD2918FC5B20}"/>
              </a:ext>
            </a:extLst>
          </p:cNvPr>
          <p:cNvCxnSpPr>
            <a:cxnSpLocks/>
            <a:stCxn id="32" idx="0"/>
          </p:cNvCxnSpPr>
          <p:nvPr/>
        </p:nvCxnSpPr>
        <p:spPr>
          <a:xfrm flipV="1">
            <a:off x="6035688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1FE2C21-C629-4B4B-A16D-D493C567B181}"/>
              </a:ext>
            </a:extLst>
          </p:cNvPr>
          <p:cNvCxnSpPr>
            <a:cxnSpLocks/>
          </p:cNvCxnSpPr>
          <p:nvPr/>
        </p:nvCxnSpPr>
        <p:spPr>
          <a:xfrm flipV="1">
            <a:off x="5946799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5ED52FD-07BA-4DDB-B119-AA45FE6192D1}"/>
              </a:ext>
            </a:extLst>
          </p:cNvPr>
          <p:cNvCxnSpPr>
            <a:cxnSpLocks/>
          </p:cNvCxnSpPr>
          <p:nvPr/>
        </p:nvCxnSpPr>
        <p:spPr>
          <a:xfrm flipV="1">
            <a:off x="5808461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Star: 4 Points 59">
            <a:extLst>
              <a:ext uri="{FF2B5EF4-FFF2-40B4-BE49-F238E27FC236}">
                <a16:creationId xmlns:a16="http://schemas.microsoft.com/office/drawing/2014/main" id="{148A34FE-CB8D-4359-A332-C39135BFB7F0}"/>
              </a:ext>
            </a:extLst>
          </p:cNvPr>
          <p:cNvSpPr/>
          <p:nvPr/>
        </p:nvSpPr>
        <p:spPr>
          <a:xfrm>
            <a:off x="5855384" y="5385839"/>
            <a:ext cx="274960" cy="25745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82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Step-by-step</a:t>
            </a:r>
            <a:r>
              <a:rPr lang="nl-NL" dirty="0">
                <a:latin typeface="Univers" panose="020B0503020202020204" pitchFamily="34" charset="0"/>
              </a:rPr>
              <a:t> breakdown / </a:t>
            </a:r>
            <a:r>
              <a:rPr lang="nl-NL" dirty="0" err="1">
                <a:latin typeface="Univers" panose="020B0503020202020204" pitchFamily="34" charset="0"/>
              </a:rPr>
              <a:t>build</a:t>
            </a:r>
            <a:r>
              <a:rPr lang="nl-NL" dirty="0">
                <a:latin typeface="Univers" panose="020B0503020202020204" pitchFamily="34" charset="0"/>
              </a:rPr>
              <a:t>-up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11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E2AAA855-2566-4CDB-9EF2-A069C2681A62}"/>
              </a:ext>
            </a:extLst>
          </p:cNvPr>
          <p:cNvSpPr/>
          <p:nvPr/>
        </p:nvSpPr>
        <p:spPr>
          <a:xfrm>
            <a:off x="2023849" y="4761743"/>
            <a:ext cx="1225980" cy="1289253"/>
          </a:xfrm>
          <a:prstGeom prst="cube">
            <a:avLst>
              <a:gd name="adj" fmla="val 20506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CDD09D05-8DC7-483A-B27F-CFCF841CBCB6}"/>
              </a:ext>
            </a:extLst>
          </p:cNvPr>
          <p:cNvSpPr/>
          <p:nvPr/>
        </p:nvSpPr>
        <p:spPr>
          <a:xfrm>
            <a:off x="2367913" y="4809888"/>
            <a:ext cx="541819" cy="155844"/>
          </a:xfrm>
          <a:prstGeom prst="flowChartConnector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Cylinder 30">
            <a:extLst>
              <a:ext uri="{FF2B5EF4-FFF2-40B4-BE49-F238E27FC236}">
                <a16:creationId xmlns:a16="http://schemas.microsoft.com/office/drawing/2014/main" id="{A9B848E0-D907-4DDF-9304-0161266D2BA6}"/>
              </a:ext>
            </a:extLst>
          </p:cNvPr>
          <p:cNvSpPr/>
          <p:nvPr/>
        </p:nvSpPr>
        <p:spPr>
          <a:xfrm>
            <a:off x="2452405" y="335039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Cylinder 37">
            <a:extLst>
              <a:ext uri="{FF2B5EF4-FFF2-40B4-BE49-F238E27FC236}">
                <a16:creationId xmlns:a16="http://schemas.microsoft.com/office/drawing/2014/main" id="{03FD3E6A-D10C-45BD-AA67-84B9BAB27467}"/>
              </a:ext>
            </a:extLst>
          </p:cNvPr>
          <p:cNvSpPr/>
          <p:nvPr/>
        </p:nvSpPr>
        <p:spPr>
          <a:xfrm>
            <a:off x="2452405" y="373174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Cylinder 38">
            <a:extLst>
              <a:ext uri="{FF2B5EF4-FFF2-40B4-BE49-F238E27FC236}">
                <a16:creationId xmlns:a16="http://schemas.microsoft.com/office/drawing/2014/main" id="{F01E09C3-66BC-44B9-B390-FB501BCEC394}"/>
              </a:ext>
            </a:extLst>
          </p:cNvPr>
          <p:cNvSpPr/>
          <p:nvPr/>
        </p:nvSpPr>
        <p:spPr>
          <a:xfrm>
            <a:off x="2452405" y="411308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Cylinder 39">
            <a:extLst>
              <a:ext uri="{FF2B5EF4-FFF2-40B4-BE49-F238E27FC236}">
                <a16:creationId xmlns:a16="http://schemas.microsoft.com/office/drawing/2014/main" id="{2DF5B6C6-CAEB-4BC4-A887-03A635E26582}"/>
              </a:ext>
            </a:extLst>
          </p:cNvPr>
          <p:cNvSpPr/>
          <p:nvPr/>
        </p:nvSpPr>
        <p:spPr>
          <a:xfrm>
            <a:off x="2452405" y="4494432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4F66ACE-3E55-4B72-A6B4-D73F2D67498C}"/>
              </a:ext>
            </a:extLst>
          </p:cNvPr>
          <p:cNvCxnSpPr>
            <a:cxnSpLocks/>
            <a:stCxn id="31" idx="3"/>
          </p:cNvCxnSpPr>
          <p:nvPr/>
        </p:nvCxnSpPr>
        <p:spPr>
          <a:xfrm flipH="1">
            <a:off x="2640126" y="3572353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11DA73A-9C59-4A8C-91C5-76C8E1431B64}"/>
              </a:ext>
            </a:extLst>
          </p:cNvPr>
          <p:cNvCxnSpPr>
            <a:cxnSpLocks/>
          </p:cNvCxnSpPr>
          <p:nvPr/>
        </p:nvCxnSpPr>
        <p:spPr>
          <a:xfrm flipH="1">
            <a:off x="2638822" y="395369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A61011E7-228E-4784-8064-D9C5EE8350C9}"/>
              </a:ext>
            </a:extLst>
          </p:cNvPr>
          <p:cNvCxnSpPr>
            <a:cxnSpLocks/>
          </p:cNvCxnSpPr>
          <p:nvPr/>
        </p:nvCxnSpPr>
        <p:spPr>
          <a:xfrm flipH="1">
            <a:off x="2637290" y="433602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81AF9EC-B561-42E8-BBFB-D5F8BE285385}"/>
              </a:ext>
            </a:extLst>
          </p:cNvPr>
          <p:cNvCxnSpPr>
            <a:cxnSpLocks/>
          </p:cNvCxnSpPr>
          <p:nvPr/>
        </p:nvCxnSpPr>
        <p:spPr>
          <a:xfrm>
            <a:off x="2278846" y="4761743"/>
            <a:ext cx="0" cy="103295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AE86C1-6B13-44D7-A414-266C459089D1}"/>
              </a:ext>
            </a:extLst>
          </p:cNvPr>
          <p:cNvCxnSpPr>
            <a:cxnSpLocks/>
          </p:cNvCxnSpPr>
          <p:nvPr/>
        </p:nvCxnSpPr>
        <p:spPr>
          <a:xfrm flipH="1">
            <a:off x="2023116" y="5794699"/>
            <a:ext cx="255731" cy="25629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28EC0CE-D6CB-49F0-B324-77C15A469ED5}"/>
              </a:ext>
            </a:extLst>
          </p:cNvPr>
          <p:cNvCxnSpPr>
            <a:cxnSpLocks/>
          </p:cNvCxnSpPr>
          <p:nvPr/>
        </p:nvCxnSpPr>
        <p:spPr>
          <a:xfrm flipH="1">
            <a:off x="2271163" y="5794699"/>
            <a:ext cx="97866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2C09B2E-AFEF-4183-82E4-9E97E3D22FA1}"/>
              </a:ext>
            </a:extLst>
          </p:cNvPr>
          <p:cNvCxnSpPr>
            <a:cxnSpLocks/>
            <a:endCxn id="40" idx="3"/>
          </p:cNvCxnSpPr>
          <p:nvPr/>
        </p:nvCxnSpPr>
        <p:spPr>
          <a:xfrm flipV="1">
            <a:off x="2638822" y="4716390"/>
            <a:ext cx="2607" cy="3509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ylinder 47">
            <a:extLst>
              <a:ext uri="{FF2B5EF4-FFF2-40B4-BE49-F238E27FC236}">
                <a16:creationId xmlns:a16="http://schemas.microsoft.com/office/drawing/2014/main" id="{9803058C-B2B2-4E6C-8A5D-74FF23B6E9A3}"/>
              </a:ext>
            </a:extLst>
          </p:cNvPr>
          <p:cNvSpPr/>
          <p:nvPr/>
        </p:nvSpPr>
        <p:spPr>
          <a:xfrm>
            <a:off x="2365929" y="3174972"/>
            <a:ext cx="541819" cy="1792203"/>
          </a:xfrm>
          <a:prstGeom prst="can">
            <a:avLst>
              <a:gd name="adj" fmla="val 28390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Cylinder 48">
            <a:extLst>
              <a:ext uri="{FF2B5EF4-FFF2-40B4-BE49-F238E27FC236}">
                <a16:creationId xmlns:a16="http://schemas.microsoft.com/office/drawing/2014/main" id="{1ABE09A7-3014-4175-9BD1-6BE6BBCFD41E}"/>
              </a:ext>
            </a:extLst>
          </p:cNvPr>
          <p:cNvSpPr/>
          <p:nvPr/>
        </p:nvSpPr>
        <p:spPr>
          <a:xfrm rot="5400000">
            <a:off x="2442427" y="5324653"/>
            <a:ext cx="388823" cy="368864"/>
          </a:xfrm>
          <a:prstGeom prst="can">
            <a:avLst>
              <a:gd name="adj" fmla="val 3879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Cylinder 49">
            <a:extLst>
              <a:ext uri="{FF2B5EF4-FFF2-40B4-BE49-F238E27FC236}">
                <a16:creationId xmlns:a16="http://schemas.microsoft.com/office/drawing/2014/main" id="{0DD185A5-A39A-4FA0-8764-236D4F652B77}"/>
              </a:ext>
            </a:extLst>
          </p:cNvPr>
          <p:cNvSpPr/>
          <p:nvPr/>
        </p:nvSpPr>
        <p:spPr>
          <a:xfrm>
            <a:off x="2446316" y="500610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A48BFB2-DF6A-42CD-99BB-20D4F7DC887F}"/>
              </a:ext>
            </a:extLst>
          </p:cNvPr>
          <p:cNvCxnSpPr>
            <a:cxnSpLocks/>
          </p:cNvCxnSpPr>
          <p:nvPr/>
        </p:nvCxnSpPr>
        <p:spPr>
          <a:xfrm flipV="1">
            <a:off x="2816503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76AE701-FE57-428A-9C8A-8D78B73CC955}"/>
              </a:ext>
            </a:extLst>
          </p:cNvPr>
          <p:cNvCxnSpPr>
            <a:cxnSpLocks/>
            <a:stCxn id="49" idx="0"/>
          </p:cNvCxnSpPr>
          <p:nvPr/>
        </p:nvCxnSpPr>
        <p:spPr>
          <a:xfrm flipV="1">
            <a:off x="2678165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C02742F-B7F8-40BD-B0D6-203F2D11FC66}"/>
              </a:ext>
            </a:extLst>
          </p:cNvPr>
          <p:cNvCxnSpPr>
            <a:cxnSpLocks/>
          </p:cNvCxnSpPr>
          <p:nvPr/>
        </p:nvCxnSpPr>
        <p:spPr>
          <a:xfrm flipV="1">
            <a:off x="2589276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C1C5D2D-57E6-4684-BD4C-5EDBBB439E01}"/>
              </a:ext>
            </a:extLst>
          </p:cNvPr>
          <p:cNvCxnSpPr>
            <a:cxnSpLocks/>
          </p:cNvCxnSpPr>
          <p:nvPr/>
        </p:nvCxnSpPr>
        <p:spPr>
          <a:xfrm flipV="1">
            <a:off x="2450938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14028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Step-by-step</a:t>
            </a:r>
            <a:r>
              <a:rPr lang="nl-NL" dirty="0">
                <a:latin typeface="Univers" panose="020B0503020202020204" pitchFamily="34" charset="0"/>
              </a:rPr>
              <a:t> breakdown / </a:t>
            </a:r>
            <a:r>
              <a:rPr lang="nl-NL" dirty="0" err="1">
                <a:latin typeface="Univers" panose="020B0503020202020204" pitchFamily="34" charset="0"/>
              </a:rPr>
              <a:t>build</a:t>
            </a:r>
            <a:r>
              <a:rPr lang="nl-NL" dirty="0">
                <a:latin typeface="Univers" panose="020B0503020202020204" pitchFamily="34" charset="0"/>
              </a:rPr>
              <a:t>-up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12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DC0BE8B-B5A6-489E-8ADB-B47E3C2B1F0F}"/>
              </a:ext>
            </a:extLst>
          </p:cNvPr>
          <p:cNvGrpSpPr/>
          <p:nvPr/>
        </p:nvGrpSpPr>
        <p:grpSpPr>
          <a:xfrm>
            <a:off x="2023116" y="3174972"/>
            <a:ext cx="2651761" cy="2887473"/>
            <a:chOff x="4974731" y="1317073"/>
            <a:chExt cx="4877929" cy="5108894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1063CB2-D399-45C5-9FE5-766558CD3868}"/>
                </a:ext>
              </a:extLst>
            </p:cNvPr>
            <p:cNvCxnSpPr/>
            <p:nvPr/>
          </p:nvCxnSpPr>
          <p:spPr>
            <a:xfrm flipV="1">
              <a:off x="6424247" y="4885014"/>
              <a:ext cx="696" cy="605582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7FFC660B-CF72-4191-AA97-E78985B9D57E}"/>
                </a:ext>
              </a:extLst>
            </p:cNvPr>
            <p:cNvCxnSpPr/>
            <p:nvPr/>
          </p:nvCxnSpPr>
          <p:spPr>
            <a:xfrm flipV="1">
              <a:off x="6009104" y="4885014"/>
              <a:ext cx="696" cy="605582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Flowchart: Connector 57">
              <a:extLst>
                <a:ext uri="{FF2B5EF4-FFF2-40B4-BE49-F238E27FC236}">
                  <a16:creationId xmlns:a16="http://schemas.microsoft.com/office/drawing/2014/main" id="{964E79FC-1890-439E-B049-35635588B1AB}"/>
                </a:ext>
              </a:extLst>
            </p:cNvPr>
            <p:cNvSpPr/>
            <p:nvPr/>
          </p:nvSpPr>
          <p:spPr>
            <a:xfrm>
              <a:off x="5604673" y="4221296"/>
              <a:ext cx="989901" cy="276837"/>
            </a:xfrm>
            <a:prstGeom prst="flowChartConnector">
              <a:avLst/>
            </a:prstGeom>
            <a:noFill/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Cylinder 58">
              <a:extLst>
                <a:ext uri="{FF2B5EF4-FFF2-40B4-BE49-F238E27FC236}">
                  <a16:creationId xmlns:a16="http://schemas.microsoft.com/office/drawing/2014/main" id="{C28C8F02-8B8D-4926-9F68-AD5EF988DA3F}"/>
                </a:ext>
              </a:extLst>
            </p:cNvPr>
            <p:cNvSpPr/>
            <p:nvPr/>
          </p:nvSpPr>
          <p:spPr>
            <a:xfrm rot="5400000">
              <a:off x="5750651" y="5126375"/>
              <a:ext cx="690694" cy="673913"/>
            </a:xfrm>
            <a:prstGeom prst="can">
              <a:avLst>
                <a:gd name="adj" fmla="val 38796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Cylinder 60">
              <a:extLst>
                <a:ext uri="{FF2B5EF4-FFF2-40B4-BE49-F238E27FC236}">
                  <a16:creationId xmlns:a16="http://schemas.microsoft.com/office/drawing/2014/main" id="{D40A13AC-4228-4DAE-8F81-943A66894C81}"/>
                </a:ext>
              </a:extLst>
            </p:cNvPr>
            <p:cNvSpPr/>
            <p:nvPr/>
          </p:nvSpPr>
          <p:spPr>
            <a:xfrm>
              <a:off x="5759041" y="1628691"/>
              <a:ext cx="690694" cy="394280"/>
            </a:xfrm>
            <a:prstGeom prst="can">
              <a:avLst>
                <a:gd name="adj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Cylinder 61">
              <a:extLst>
                <a:ext uri="{FF2B5EF4-FFF2-40B4-BE49-F238E27FC236}">
                  <a16:creationId xmlns:a16="http://schemas.microsoft.com/office/drawing/2014/main" id="{EF3A3215-97BD-456E-A882-F5D81F7D9681}"/>
                </a:ext>
              </a:extLst>
            </p:cNvPr>
            <p:cNvSpPr/>
            <p:nvPr/>
          </p:nvSpPr>
          <p:spPr>
            <a:xfrm>
              <a:off x="5759041" y="2306103"/>
              <a:ext cx="690694" cy="394280"/>
            </a:xfrm>
            <a:prstGeom prst="can">
              <a:avLst>
                <a:gd name="adj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Cylinder 62">
              <a:extLst>
                <a:ext uri="{FF2B5EF4-FFF2-40B4-BE49-F238E27FC236}">
                  <a16:creationId xmlns:a16="http://schemas.microsoft.com/office/drawing/2014/main" id="{A4CEBB03-73C1-46FF-87EC-1B257CA0DA52}"/>
                </a:ext>
              </a:extLst>
            </p:cNvPr>
            <p:cNvSpPr/>
            <p:nvPr/>
          </p:nvSpPr>
          <p:spPr>
            <a:xfrm>
              <a:off x="5759041" y="2983515"/>
              <a:ext cx="690694" cy="394280"/>
            </a:xfrm>
            <a:prstGeom prst="can">
              <a:avLst>
                <a:gd name="adj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Cylinder 63">
              <a:extLst>
                <a:ext uri="{FF2B5EF4-FFF2-40B4-BE49-F238E27FC236}">
                  <a16:creationId xmlns:a16="http://schemas.microsoft.com/office/drawing/2014/main" id="{F781A955-2A05-49C2-9488-30838F50D571}"/>
                </a:ext>
              </a:extLst>
            </p:cNvPr>
            <p:cNvSpPr/>
            <p:nvPr/>
          </p:nvSpPr>
          <p:spPr>
            <a:xfrm>
              <a:off x="5759041" y="3660927"/>
              <a:ext cx="690694" cy="394280"/>
            </a:xfrm>
            <a:prstGeom prst="can">
              <a:avLst>
                <a:gd name="adj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F3F2AF36-ED1B-40A5-9718-7009559DB38E}"/>
                </a:ext>
              </a:extLst>
            </p:cNvPr>
            <p:cNvCxnSpPr>
              <a:cxnSpLocks/>
              <a:stCxn id="61" idx="3"/>
            </p:cNvCxnSpPr>
            <p:nvPr/>
          </p:nvCxnSpPr>
          <p:spPr>
            <a:xfrm flipH="1">
              <a:off x="6102006" y="2022971"/>
              <a:ext cx="2382" cy="398825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DD13DD-BA82-4E1E-B0A5-A4E7EFEDD68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99624" y="2700383"/>
              <a:ext cx="2382" cy="398825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0EAC8A79-F7BC-4F83-9004-2E13C27ACA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96824" y="3379545"/>
              <a:ext cx="2382" cy="398825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35AC5E-DF07-4BFE-8871-306E7B6F1EF7}"/>
                </a:ext>
              </a:extLst>
            </p:cNvPr>
            <p:cNvCxnSpPr>
              <a:cxnSpLocks/>
            </p:cNvCxnSpPr>
            <p:nvPr/>
          </p:nvCxnSpPr>
          <p:spPr>
            <a:xfrm>
              <a:off x="5441950" y="4135772"/>
              <a:ext cx="0" cy="1834917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D6C316A6-F61D-4E02-9B30-5CB6EF4EE8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74731" y="5970689"/>
              <a:ext cx="467219" cy="455278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5B24DEF3-C762-479F-820F-2B070E3CFB61}"/>
                </a:ext>
              </a:extLst>
            </p:cNvPr>
            <p:cNvCxnSpPr/>
            <p:nvPr/>
          </p:nvCxnSpPr>
          <p:spPr>
            <a:xfrm flipH="1">
              <a:off x="5427911" y="5970689"/>
              <a:ext cx="1788019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B76ECBA6-763A-43AB-AE91-4B4FDA4B2410}"/>
                </a:ext>
              </a:extLst>
            </p:cNvPr>
            <p:cNvCxnSpPr/>
            <p:nvPr/>
          </p:nvCxnSpPr>
          <p:spPr>
            <a:xfrm flipV="1">
              <a:off x="5756361" y="4857750"/>
              <a:ext cx="696" cy="605582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B7978E5A-6481-4ED7-B07D-6692A1800EDA}"/>
                </a:ext>
              </a:extLst>
            </p:cNvPr>
            <p:cNvCxnSpPr>
              <a:cxnSpLocks/>
              <a:stCxn id="59" idx="0"/>
            </p:cNvCxnSpPr>
            <p:nvPr/>
          </p:nvCxnSpPr>
          <p:spPr>
            <a:xfrm flipV="1">
              <a:off x="6171504" y="4857750"/>
              <a:ext cx="696" cy="605582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Cylinder 72">
              <a:extLst>
                <a:ext uri="{FF2B5EF4-FFF2-40B4-BE49-F238E27FC236}">
                  <a16:creationId xmlns:a16="http://schemas.microsoft.com/office/drawing/2014/main" id="{503F3441-219C-43F5-BCEC-EC5DC9E8334E}"/>
                </a:ext>
              </a:extLst>
            </p:cNvPr>
            <p:cNvSpPr/>
            <p:nvPr/>
          </p:nvSpPr>
          <p:spPr>
            <a:xfrm>
              <a:off x="5747915" y="4569844"/>
              <a:ext cx="690694" cy="394280"/>
            </a:xfrm>
            <a:prstGeom prst="can">
              <a:avLst>
                <a:gd name="adj" fmla="val 50000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D6C3F061-D333-4CD7-93CE-BA251AFE2661}"/>
                </a:ext>
              </a:extLst>
            </p:cNvPr>
            <p:cNvSpPr/>
            <p:nvPr/>
          </p:nvSpPr>
          <p:spPr>
            <a:xfrm>
              <a:off x="4976070" y="4135772"/>
              <a:ext cx="2239860" cy="2290195"/>
            </a:xfrm>
            <a:prstGeom prst="cube">
              <a:avLst>
                <a:gd name="adj" fmla="val 20506"/>
              </a:avLst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C3E7A8F2-8BD9-429C-92C6-5DB8D4134864}"/>
                </a:ext>
              </a:extLst>
            </p:cNvPr>
            <p:cNvCxnSpPr>
              <a:cxnSpLocks/>
            </p:cNvCxnSpPr>
            <p:nvPr/>
          </p:nvCxnSpPr>
          <p:spPr>
            <a:xfrm>
              <a:off x="6928255" y="5450806"/>
              <a:ext cx="1468985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6A5649D2-8776-48FB-94E8-4AAB56CAC7FF}"/>
                </a:ext>
              </a:extLst>
            </p:cNvPr>
            <p:cNvCxnSpPr>
              <a:cxnSpLocks/>
              <a:endCxn id="64" idx="3"/>
            </p:cNvCxnSpPr>
            <p:nvPr/>
          </p:nvCxnSpPr>
          <p:spPr>
            <a:xfrm flipV="1">
              <a:off x="6099624" y="4055207"/>
              <a:ext cx="4764" cy="623426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Cylinder 76">
              <a:extLst>
                <a:ext uri="{FF2B5EF4-FFF2-40B4-BE49-F238E27FC236}">
                  <a16:creationId xmlns:a16="http://schemas.microsoft.com/office/drawing/2014/main" id="{BB2D0A7E-898F-43E5-A6F6-BD01FA35EF15}"/>
                </a:ext>
              </a:extLst>
            </p:cNvPr>
            <p:cNvSpPr/>
            <p:nvPr/>
          </p:nvSpPr>
          <p:spPr>
            <a:xfrm>
              <a:off x="5601049" y="1317073"/>
              <a:ext cx="989901" cy="3183622"/>
            </a:xfrm>
            <a:prstGeom prst="can">
              <a:avLst>
                <a:gd name="adj" fmla="val 28390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5E18216F-7F6A-445D-8B29-C1207FB99358}"/>
                </a:ext>
              </a:extLst>
            </p:cNvPr>
            <p:cNvCxnSpPr>
              <a:cxnSpLocks/>
            </p:cNvCxnSpPr>
            <p:nvPr/>
          </p:nvCxnSpPr>
          <p:spPr>
            <a:xfrm>
              <a:off x="7309255" y="4966630"/>
              <a:ext cx="1468985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6760BDE4-F470-4F38-88AE-662B10457DF9}"/>
                </a:ext>
              </a:extLst>
            </p:cNvPr>
            <p:cNvCxnSpPr>
              <a:cxnSpLocks/>
            </p:cNvCxnSpPr>
            <p:nvPr/>
          </p:nvCxnSpPr>
          <p:spPr>
            <a:xfrm>
              <a:off x="6692035" y="3798470"/>
              <a:ext cx="1468985" cy="0"/>
            </a:xfrm>
            <a:prstGeom prst="straightConnector1">
              <a:avLst/>
            </a:prstGeom>
            <a:ln w="3810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F3B785B6-4FB4-48DC-97BE-7818D7D48461}"/>
                </a:ext>
              </a:extLst>
            </p:cNvPr>
            <p:cNvSpPr txBox="1"/>
            <p:nvPr/>
          </p:nvSpPr>
          <p:spPr>
            <a:xfrm>
              <a:off x="8397240" y="5312306"/>
              <a:ext cx="10744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err="1">
                  <a:solidFill>
                    <a:srgbClr val="00B050"/>
                  </a:solidFill>
                </a:rPr>
                <a:t>P</a:t>
              </a:r>
              <a:r>
                <a:rPr lang="en-GB" sz="1200" b="1" baseline="-25000" dirty="0" err="1">
                  <a:solidFill>
                    <a:srgbClr val="00B050"/>
                  </a:solidFill>
                </a:rPr>
                <a:t>n</a:t>
              </a:r>
              <a:endParaRPr lang="en-GB" sz="1200" b="1" dirty="0">
                <a:solidFill>
                  <a:srgbClr val="00B050"/>
                </a:solidFill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D36F0B5E-F490-4E42-B59B-F2D582A7B207}"/>
                </a:ext>
              </a:extLst>
            </p:cNvPr>
            <p:cNvSpPr txBox="1"/>
            <p:nvPr/>
          </p:nvSpPr>
          <p:spPr>
            <a:xfrm>
              <a:off x="8778240" y="4825624"/>
              <a:ext cx="10744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B</a:t>
              </a:r>
              <a:r>
                <a:rPr lang="en-GB" sz="1200" b="1" baseline="-25000" dirty="0">
                  <a:solidFill>
                    <a:srgbClr val="FF0000"/>
                  </a:solidFill>
                </a:rPr>
                <a:t>n</a:t>
              </a:r>
              <a:endParaRPr lang="en-GB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535FED04-30A0-4ACE-8919-EE350C57FA12}"/>
                </a:ext>
              </a:extLst>
            </p:cNvPr>
            <p:cNvSpPr txBox="1"/>
            <p:nvPr/>
          </p:nvSpPr>
          <p:spPr>
            <a:xfrm>
              <a:off x="8161020" y="3639870"/>
              <a:ext cx="10744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accent1">
                      <a:lumMod val="75000"/>
                    </a:schemeClr>
                  </a:solidFill>
                </a:rPr>
                <a:t>S</a:t>
              </a:r>
              <a:r>
                <a:rPr lang="en-GB" sz="1200" b="1" baseline="-25000" dirty="0">
                  <a:solidFill>
                    <a:schemeClr val="accent1">
                      <a:lumMod val="75000"/>
                    </a:schemeClr>
                  </a:solidFill>
                </a:rPr>
                <a:t>n</a:t>
              </a:r>
            </a:p>
          </p:txBody>
        </p:sp>
      </p:grpSp>
      <p:sp>
        <p:nvSpPr>
          <p:cNvPr id="55" name="Content Placeholder 2">
            <a:extLst>
              <a:ext uri="{FF2B5EF4-FFF2-40B4-BE49-F238E27FC236}">
                <a16:creationId xmlns:a16="http://schemas.microsoft.com/office/drawing/2014/main" id="{7B85DF0D-EDFB-4C8E-A83A-6BEA546B5C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33161" y="2464644"/>
            <a:ext cx="5296368" cy="35978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 err="1">
                <a:latin typeface="Univers" panose="020B0503020202020204" pitchFamily="34" charset="0"/>
              </a:rPr>
              <a:t>Tower</a:t>
            </a:r>
            <a:r>
              <a:rPr lang="nl-NL" sz="2400" dirty="0">
                <a:latin typeface="Univers" panose="020B0503020202020204" pitchFamily="34" charset="0"/>
              </a:rPr>
              <a:t> volume </a:t>
            </a:r>
            <a:r>
              <a:rPr lang="nl-NL" sz="2400" dirty="0" err="1">
                <a:latin typeface="Univers" panose="020B0503020202020204" pitchFamily="34" charset="0"/>
              </a:rPr>
              <a:t>involves</a:t>
            </a:r>
            <a:r>
              <a:rPr lang="nl-NL" sz="2400" dirty="0">
                <a:latin typeface="Univers" panose="020B0503020202020204" pitchFamily="34" charset="0"/>
              </a:rPr>
              <a:t>:</a:t>
            </a:r>
          </a:p>
          <a:p>
            <a:r>
              <a:rPr lang="nl-NL" sz="2400" dirty="0" err="1">
                <a:latin typeface="Univers" panose="020B0503020202020204" pitchFamily="34" charset="0"/>
              </a:rPr>
              <a:t>Tower</a:t>
            </a:r>
            <a:r>
              <a:rPr lang="nl-NL" sz="2400" dirty="0">
                <a:latin typeface="Univers" panose="020B0503020202020204" pitchFamily="34" charset="0"/>
              </a:rPr>
              <a:t> base footprint (ISB WP4.1)</a:t>
            </a:r>
            <a:br>
              <a:rPr lang="nl-NL" sz="2400" dirty="0">
                <a:latin typeface="Univers" panose="020B0503020202020204" pitchFamily="34" charset="0"/>
              </a:rPr>
            </a:br>
            <a:r>
              <a:rPr lang="nl-NL" sz="2400" i="1" dirty="0">
                <a:latin typeface="Univers" panose="020B0503020202020204" pitchFamily="34" charset="0"/>
              </a:rPr>
              <a:t>Effort in </a:t>
            </a:r>
            <a:r>
              <a:rPr lang="nl-NL" sz="2400" i="1" dirty="0" err="1">
                <a:latin typeface="Univers" panose="020B0503020202020204" pitchFamily="34" charset="0"/>
              </a:rPr>
              <a:t>categorizing</a:t>
            </a:r>
            <a:r>
              <a:rPr lang="nl-NL" sz="2400" i="1" dirty="0">
                <a:latin typeface="Univers" panose="020B0503020202020204" pitchFamily="34" charset="0"/>
              </a:rPr>
              <a:t> </a:t>
            </a:r>
            <a:r>
              <a:rPr lang="nl-NL" sz="2400" i="1" dirty="0" err="1">
                <a:latin typeface="Univers" panose="020B0503020202020204" pitchFamily="34" charset="0"/>
              </a:rPr>
              <a:t>tower</a:t>
            </a:r>
            <a:r>
              <a:rPr lang="nl-NL" sz="2400" i="1" dirty="0">
                <a:latin typeface="Univers" panose="020B0503020202020204" pitchFamily="34" charset="0"/>
              </a:rPr>
              <a:t> base types (</a:t>
            </a:r>
            <a:r>
              <a:rPr lang="nl-NL" sz="2400" i="1" dirty="0" err="1">
                <a:latin typeface="Univers" panose="020B0503020202020204" pitchFamily="34" charset="0"/>
              </a:rPr>
              <a:t>ongoing</a:t>
            </a:r>
            <a:r>
              <a:rPr lang="nl-NL" sz="2400" i="1" dirty="0">
                <a:latin typeface="Univers" panose="020B0503020202020204" pitchFamily="34" charset="0"/>
              </a:rPr>
              <a:t>)</a:t>
            </a:r>
          </a:p>
          <a:p>
            <a:r>
              <a:rPr lang="nl-NL" sz="2400" dirty="0" err="1">
                <a:latin typeface="Univers" panose="020B0503020202020204" pitchFamily="34" charset="0"/>
              </a:rPr>
              <a:t>Tower</a:t>
            </a:r>
            <a:r>
              <a:rPr lang="nl-NL" sz="2400" dirty="0">
                <a:latin typeface="Univers" panose="020B0503020202020204" pitchFamily="34" charset="0"/>
              </a:rPr>
              <a:t> </a:t>
            </a:r>
            <a:r>
              <a:rPr lang="nl-NL" sz="2400" dirty="0" err="1">
                <a:latin typeface="Univers" panose="020B0503020202020204" pitchFamily="34" charset="0"/>
              </a:rPr>
              <a:t>height</a:t>
            </a:r>
            <a:r>
              <a:rPr lang="nl-NL" sz="2400" dirty="0">
                <a:latin typeface="Univers" panose="020B0503020202020204" pitchFamily="34" charset="0"/>
              </a:rPr>
              <a:t> (ISB </a:t>
            </a:r>
            <a:r>
              <a:rPr lang="nl-NL" sz="2400" dirty="0" err="1">
                <a:latin typeface="Univers" panose="020B0503020202020204" pitchFamily="34" charset="0"/>
              </a:rPr>
              <a:t>Susp</a:t>
            </a:r>
            <a:r>
              <a:rPr lang="nl-NL" sz="2400" dirty="0">
                <a:latin typeface="Univers" panose="020B0503020202020204" pitchFamily="34" charset="0"/>
              </a:rPr>
              <a:t>. Div)</a:t>
            </a:r>
            <a:br>
              <a:rPr lang="nl-NL" sz="2400" dirty="0">
                <a:latin typeface="Univers" panose="020B0503020202020204" pitchFamily="34" charset="0"/>
              </a:rPr>
            </a:br>
            <a:r>
              <a:rPr lang="nl-NL" sz="2400" i="1" dirty="0">
                <a:latin typeface="Univers" panose="020B0503020202020204" pitchFamily="34" charset="0"/>
              </a:rPr>
              <a:t>Effort in </a:t>
            </a:r>
            <a:r>
              <a:rPr lang="nl-NL" sz="2400" i="1" dirty="0" err="1">
                <a:latin typeface="Univers" panose="020B0503020202020204" pitchFamily="34" charset="0"/>
              </a:rPr>
              <a:t>categorizing</a:t>
            </a:r>
            <a:r>
              <a:rPr lang="nl-NL" sz="2400" i="1" dirty="0">
                <a:latin typeface="Univers" panose="020B0503020202020204" pitchFamily="34" charset="0"/>
              </a:rPr>
              <a:t> suspension types (</a:t>
            </a:r>
            <a:r>
              <a:rPr lang="nl-NL" sz="2400" i="1" dirty="0" err="1">
                <a:latin typeface="Univers" panose="020B0503020202020204" pitchFamily="34" charset="0"/>
              </a:rPr>
              <a:t>Susp</a:t>
            </a:r>
            <a:r>
              <a:rPr lang="nl-NL" sz="2400" i="1" dirty="0">
                <a:latin typeface="Univers" panose="020B0503020202020204" pitchFamily="34" charset="0"/>
              </a:rPr>
              <a:t>. MEMO)</a:t>
            </a:r>
          </a:p>
          <a:p>
            <a:pPr marL="0" indent="0">
              <a:buNone/>
            </a:pPr>
            <a:endParaRPr lang="nl-NL" sz="2400" dirty="0">
              <a:latin typeface="Univers" panose="020B0503020202020204" pitchFamily="34" charset="0"/>
            </a:endParaRPr>
          </a:p>
          <a:p>
            <a:endParaRPr lang="nl-NL" sz="2400" dirty="0">
              <a:latin typeface="Univers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89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Step-by-step</a:t>
            </a:r>
            <a:r>
              <a:rPr lang="nl-NL" dirty="0">
                <a:latin typeface="Univers" panose="020B0503020202020204" pitchFamily="34" charset="0"/>
              </a:rPr>
              <a:t> breakdown / </a:t>
            </a:r>
            <a:r>
              <a:rPr lang="nl-NL" dirty="0" err="1">
                <a:latin typeface="Univers" panose="020B0503020202020204" pitchFamily="34" charset="0"/>
              </a:rPr>
              <a:t>build</a:t>
            </a:r>
            <a:r>
              <a:rPr lang="nl-NL" dirty="0">
                <a:latin typeface="Univers" panose="020B0503020202020204" pitchFamily="34" charset="0"/>
              </a:rPr>
              <a:t>-up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13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E2AAA855-2566-4CDB-9EF2-A069C2681A62}"/>
              </a:ext>
            </a:extLst>
          </p:cNvPr>
          <p:cNvSpPr/>
          <p:nvPr/>
        </p:nvSpPr>
        <p:spPr>
          <a:xfrm>
            <a:off x="2023849" y="4761743"/>
            <a:ext cx="1225980" cy="1289253"/>
          </a:xfrm>
          <a:prstGeom prst="cube">
            <a:avLst>
              <a:gd name="adj" fmla="val 20506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CDD09D05-8DC7-483A-B27F-CFCF841CBCB6}"/>
              </a:ext>
            </a:extLst>
          </p:cNvPr>
          <p:cNvSpPr/>
          <p:nvPr/>
        </p:nvSpPr>
        <p:spPr>
          <a:xfrm>
            <a:off x="2367913" y="4809888"/>
            <a:ext cx="541819" cy="155844"/>
          </a:xfrm>
          <a:prstGeom prst="flowChartConnector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Cylinder 30">
            <a:extLst>
              <a:ext uri="{FF2B5EF4-FFF2-40B4-BE49-F238E27FC236}">
                <a16:creationId xmlns:a16="http://schemas.microsoft.com/office/drawing/2014/main" id="{A9B848E0-D907-4DDF-9304-0161266D2BA6}"/>
              </a:ext>
            </a:extLst>
          </p:cNvPr>
          <p:cNvSpPr/>
          <p:nvPr/>
        </p:nvSpPr>
        <p:spPr>
          <a:xfrm>
            <a:off x="2452405" y="335039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Cylinder 37">
            <a:extLst>
              <a:ext uri="{FF2B5EF4-FFF2-40B4-BE49-F238E27FC236}">
                <a16:creationId xmlns:a16="http://schemas.microsoft.com/office/drawing/2014/main" id="{03FD3E6A-D10C-45BD-AA67-84B9BAB27467}"/>
              </a:ext>
            </a:extLst>
          </p:cNvPr>
          <p:cNvSpPr/>
          <p:nvPr/>
        </p:nvSpPr>
        <p:spPr>
          <a:xfrm>
            <a:off x="2452405" y="373174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Cylinder 38">
            <a:extLst>
              <a:ext uri="{FF2B5EF4-FFF2-40B4-BE49-F238E27FC236}">
                <a16:creationId xmlns:a16="http://schemas.microsoft.com/office/drawing/2014/main" id="{F01E09C3-66BC-44B9-B390-FB501BCEC394}"/>
              </a:ext>
            </a:extLst>
          </p:cNvPr>
          <p:cNvSpPr/>
          <p:nvPr/>
        </p:nvSpPr>
        <p:spPr>
          <a:xfrm>
            <a:off x="2452405" y="411308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Cylinder 39">
            <a:extLst>
              <a:ext uri="{FF2B5EF4-FFF2-40B4-BE49-F238E27FC236}">
                <a16:creationId xmlns:a16="http://schemas.microsoft.com/office/drawing/2014/main" id="{2DF5B6C6-CAEB-4BC4-A887-03A635E26582}"/>
              </a:ext>
            </a:extLst>
          </p:cNvPr>
          <p:cNvSpPr/>
          <p:nvPr/>
        </p:nvSpPr>
        <p:spPr>
          <a:xfrm>
            <a:off x="2452405" y="4494432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4F66ACE-3E55-4B72-A6B4-D73F2D67498C}"/>
              </a:ext>
            </a:extLst>
          </p:cNvPr>
          <p:cNvCxnSpPr>
            <a:cxnSpLocks/>
            <a:stCxn id="31" idx="3"/>
          </p:cNvCxnSpPr>
          <p:nvPr/>
        </p:nvCxnSpPr>
        <p:spPr>
          <a:xfrm flipH="1">
            <a:off x="2640126" y="3572353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11DA73A-9C59-4A8C-91C5-76C8E1431B64}"/>
              </a:ext>
            </a:extLst>
          </p:cNvPr>
          <p:cNvCxnSpPr>
            <a:cxnSpLocks/>
          </p:cNvCxnSpPr>
          <p:nvPr/>
        </p:nvCxnSpPr>
        <p:spPr>
          <a:xfrm flipH="1">
            <a:off x="2638822" y="395369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A61011E7-228E-4784-8064-D9C5EE8350C9}"/>
              </a:ext>
            </a:extLst>
          </p:cNvPr>
          <p:cNvCxnSpPr>
            <a:cxnSpLocks/>
          </p:cNvCxnSpPr>
          <p:nvPr/>
        </p:nvCxnSpPr>
        <p:spPr>
          <a:xfrm flipH="1">
            <a:off x="2637290" y="433602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81AF9EC-B561-42E8-BBFB-D5F8BE285385}"/>
              </a:ext>
            </a:extLst>
          </p:cNvPr>
          <p:cNvCxnSpPr>
            <a:cxnSpLocks/>
          </p:cNvCxnSpPr>
          <p:nvPr/>
        </p:nvCxnSpPr>
        <p:spPr>
          <a:xfrm>
            <a:off x="2278846" y="4761743"/>
            <a:ext cx="0" cy="103295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AE86C1-6B13-44D7-A414-266C459089D1}"/>
              </a:ext>
            </a:extLst>
          </p:cNvPr>
          <p:cNvCxnSpPr>
            <a:cxnSpLocks/>
          </p:cNvCxnSpPr>
          <p:nvPr/>
        </p:nvCxnSpPr>
        <p:spPr>
          <a:xfrm flipH="1">
            <a:off x="2023116" y="5794699"/>
            <a:ext cx="255731" cy="25629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28EC0CE-D6CB-49F0-B324-77C15A469ED5}"/>
              </a:ext>
            </a:extLst>
          </p:cNvPr>
          <p:cNvCxnSpPr>
            <a:cxnSpLocks/>
          </p:cNvCxnSpPr>
          <p:nvPr/>
        </p:nvCxnSpPr>
        <p:spPr>
          <a:xfrm flipH="1">
            <a:off x="2271163" y="5794699"/>
            <a:ext cx="97866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2C09B2E-AFEF-4183-82E4-9E97E3D22FA1}"/>
              </a:ext>
            </a:extLst>
          </p:cNvPr>
          <p:cNvCxnSpPr>
            <a:cxnSpLocks/>
            <a:endCxn id="40" idx="3"/>
          </p:cNvCxnSpPr>
          <p:nvPr/>
        </p:nvCxnSpPr>
        <p:spPr>
          <a:xfrm flipV="1">
            <a:off x="2638822" y="4716390"/>
            <a:ext cx="2607" cy="3509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ylinder 47">
            <a:extLst>
              <a:ext uri="{FF2B5EF4-FFF2-40B4-BE49-F238E27FC236}">
                <a16:creationId xmlns:a16="http://schemas.microsoft.com/office/drawing/2014/main" id="{9803058C-B2B2-4E6C-8A5D-74FF23B6E9A3}"/>
              </a:ext>
            </a:extLst>
          </p:cNvPr>
          <p:cNvSpPr/>
          <p:nvPr/>
        </p:nvSpPr>
        <p:spPr>
          <a:xfrm>
            <a:off x="2365929" y="3174972"/>
            <a:ext cx="541819" cy="1792203"/>
          </a:xfrm>
          <a:prstGeom prst="can">
            <a:avLst>
              <a:gd name="adj" fmla="val 28390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Cylinder 48">
            <a:extLst>
              <a:ext uri="{FF2B5EF4-FFF2-40B4-BE49-F238E27FC236}">
                <a16:creationId xmlns:a16="http://schemas.microsoft.com/office/drawing/2014/main" id="{1ABE09A7-3014-4175-9BD1-6BE6BBCFD41E}"/>
              </a:ext>
            </a:extLst>
          </p:cNvPr>
          <p:cNvSpPr/>
          <p:nvPr/>
        </p:nvSpPr>
        <p:spPr>
          <a:xfrm rot="5400000">
            <a:off x="2442427" y="5324653"/>
            <a:ext cx="388823" cy="368864"/>
          </a:xfrm>
          <a:prstGeom prst="can">
            <a:avLst>
              <a:gd name="adj" fmla="val 3879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Cylinder 49">
            <a:extLst>
              <a:ext uri="{FF2B5EF4-FFF2-40B4-BE49-F238E27FC236}">
                <a16:creationId xmlns:a16="http://schemas.microsoft.com/office/drawing/2014/main" id="{0DD185A5-A39A-4FA0-8764-236D4F652B77}"/>
              </a:ext>
            </a:extLst>
          </p:cNvPr>
          <p:cNvSpPr/>
          <p:nvPr/>
        </p:nvSpPr>
        <p:spPr>
          <a:xfrm>
            <a:off x="2446316" y="500610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A48BFB2-DF6A-42CD-99BB-20D4F7DC887F}"/>
              </a:ext>
            </a:extLst>
          </p:cNvPr>
          <p:cNvCxnSpPr>
            <a:cxnSpLocks/>
          </p:cNvCxnSpPr>
          <p:nvPr/>
        </p:nvCxnSpPr>
        <p:spPr>
          <a:xfrm flipV="1">
            <a:off x="2816503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76AE701-FE57-428A-9C8A-8D78B73CC955}"/>
              </a:ext>
            </a:extLst>
          </p:cNvPr>
          <p:cNvCxnSpPr>
            <a:cxnSpLocks/>
            <a:stCxn id="49" idx="0"/>
          </p:cNvCxnSpPr>
          <p:nvPr/>
        </p:nvCxnSpPr>
        <p:spPr>
          <a:xfrm flipV="1">
            <a:off x="2678165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C02742F-B7F8-40BD-B0D6-203F2D11FC66}"/>
              </a:ext>
            </a:extLst>
          </p:cNvPr>
          <p:cNvCxnSpPr>
            <a:cxnSpLocks/>
          </p:cNvCxnSpPr>
          <p:nvPr/>
        </p:nvCxnSpPr>
        <p:spPr>
          <a:xfrm flipV="1">
            <a:off x="2589276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C1C5D2D-57E6-4684-BD4C-5EDBBB439E01}"/>
              </a:ext>
            </a:extLst>
          </p:cNvPr>
          <p:cNvCxnSpPr>
            <a:cxnSpLocks/>
          </p:cNvCxnSpPr>
          <p:nvPr/>
        </p:nvCxnSpPr>
        <p:spPr>
          <a:xfrm flipV="1">
            <a:off x="2450938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7675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Step-by-step</a:t>
            </a:r>
            <a:r>
              <a:rPr lang="nl-NL" dirty="0">
                <a:latin typeface="Univers" panose="020B0503020202020204" pitchFamily="34" charset="0"/>
              </a:rPr>
              <a:t> breakdown / </a:t>
            </a:r>
            <a:r>
              <a:rPr lang="nl-NL" dirty="0" err="1">
                <a:latin typeface="Univers" panose="020B0503020202020204" pitchFamily="34" charset="0"/>
              </a:rPr>
              <a:t>build</a:t>
            </a:r>
            <a:r>
              <a:rPr lang="nl-NL" dirty="0">
                <a:latin typeface="Univers" panose="020B0503020202020204" pitchFamily="34" charset="0"/>
              </a:rPr>
              <a:t>-up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14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721FF2A8-A1A3-40A7-B110-2B2C450804A0}"/>
              </a:ext>
            </a:extLst>
          </p:cNvPr>
          <p:cNvSpPr/>
          <p:nvPr/>
        </p:nvSpPr>
        <p:spPr>
          <a:xfrm>
            <a:off x="5381372" y="4761743"/>
            <a:ext cx="1225980" cy="1289253"/>
          </a:xfrm>
          <a:prstGeom prst="cube">
            <a:avLst>
              <a:gd name="adj" fmla="val 20506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84C12669-D33F-4BEA-829C-8F984BFB3FD5}"/>
              </a:ext>
            </a:extLst>
          </p:cNvPr>
          <p:cNvSpPr/>
          <p:nvPr/>
        </p:nvSpPr>
        <p:spPr>
          <a:xfrm>
            <a:off x="5725436" y="4809888"/>
            <a:ext cx="541819" cy="155844"/>
          </a:xfrm>
          <a:prstGeom prst="flowChartConnector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ylinder 16">
            <a:extLst>
              <a:ext uri="{FF2B5EF4-FFF2-40B4-BE49-F238E27FC236}">
                <a16:creationId xmlns:a16="http://schemas.microsoft.com/office/drawing/2014/main" id="{96494E73-D258-4129-AA07-8EB300E56DC7}"/>
              </a:ext>
            </a:extLst>
          </p:cNvPr>
          <p:cNvSpPr/>
          <p:nvPr/>
        </p:nvSpPr>
        <p:spPr>
          <a:xfrm>
            <a:off x="5809928" y="335039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ylinder 17">
            <a:extLst>
              <a:ext uri="{FF2B5EF4-FFF2-40B4-BE49-F238E27FC236}">
                <a16:creationId xmlns:a16="http://schemas.microsoft.com/office/drawing/2014/main" id="{311D50E5-7C10-47FD-8EF8-9A5FC662088C}"/>
              </a:ext>
            </a:extLst>
          </p:cNvPr>
          <p:cNvSpPr/>
          <p:nvPr/>
        </p:nvSpPr>
        <p:spPr>
          <a:xfrm>
            <a:off x="5809928" y="373174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31EAE978-1A1C-49A6-8E5A-E4623B6E4691}"/>
              </a:ext>
            </a:extLst>
          </p:cNvPr>
          <p:cNvSpPr/>
          <p:nvPr/>
        </p:nvSpPr>
        <p:spPr>
          <a:xfrm>
            <a:off x="5809928" y="411308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ylinder 19">
            <a:extLst>
              <a:ext uri="{FF2B5EF4-FFF2-40B4-BE49-F238E27FC236}">
                <a16:creationId xmlns:a16="http://schemas.microsoft.com/office/drawing/2014/main" id="{AF98A0C4-1A7B-4E22-A775-A0A25E5F5712}"/>
              </a:ext>
            </a:extLst>
          </p:cNvPr>
          <p:cNvSpPr/>
          <p:nvPr/>
        </p:nvSpPr>
        <p:spPr>
          <a:xfrm>
            <a:off x="5809928" y="4494432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546F087-F825-4D42-B1B9-0BAAE9683732}"/>
              </a:ext>
            </a:extLst>
          </p:cNvPr>
          <p:cNvCxnSpPr>
            <a:cxnSpLocks/>
            <a:stCxn id="17" idx="3"/>
          </p:cNvCxnSpPr>
          <p:nvPr/>
        </p:nvCxnSpPr>
        <p:spPr>
          <a:xfrm flipH="1">
            <a:off x="5997649" y="3572353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D15DF07-24B9-48F9-BC71-B8338F712BFB}"/>
              </a:ext>
            </a:extLst>
          </p:cNvPr>
          <p:cNvCxnSpPr>
            <a:cxnSpLocks/>
          </p:cNvCxnSpPr>
          <p:nvPr/>
        </p:nvCxnSpPr>
        <p:spPr>
          <a:xfrm flipH="1">
            <a:off x="5996345" y="395369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B0D461D-5997-4D00-9D1C-440F48A6C6B4}"/>
              </a:ext>
            </a:extLst>
          </p:cNvPr>
          <p:cNvCxnSpPr>
            <a:cxnSpLocks/>
          </p:cNvCxnSpPr>
          <p:nvPr/>
        </p:nvCxnSpPr>
        <p:spPr>
          <a:xfrm flipH="1">
            <a:off x="5994813" y="433602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6F0043B-5355-42CE-A724-FDF1735D71DE}"/>
              </a:ext>
            </a:extLst>
          </p:cNvPr>
          <p:cNvCxnSpPr>
            <a:cxnSpLocks/>
          </p:cNvCxnSpPr>
          <p:nvPr/>
        </p:nvCxnSpPr>
        <p:spPr>
          <a:xfrm>
            <a:off x="5636369" y="4761743"/>
            <a:ext cx="0" cy="103295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9A22072-D8AB-4F2F-887E-DF2AB8AFD2C9}"/>
              </a:ext>
            </a:extLst>
          </p:cNvPr>
          <p:cNvCxnSpPr>
            <a:cxnSpLocks/>
          </p:cNvCxnSpPr>
          <p:nvPr/>
        </p:nvCxnSpPr>
        <p:spPr>
          <a:xfrm flipH="1">
            <a:off x="5380639" y="5794699"/>
            <a:ext cx="255731" cy="25629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585BEA7-C01B-4E74-B364-C409B478C6D7}"/>
              </a:ext>
            </a:extLst>
          </p:cNvPr>
          <p:cNvCxnSpPr>
            <a:cxnSpLocks/>
          </p:cNvCxnSpPr>
          <p:nvPr/>
        </p:nvCxnSpPr>
        <p:spPr>
          <a:xfrm flipH="1">
            <a:off x="5628686" y="5794699"/>
            <a:ext cx="97866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A6865BD-4C7B-4C9F-8435-DEB3E039B0E8}"/>
              </a:ext>
            </a:extLst>
          </p:cNvPr>
          <p:cNvCxnSpPr>
            <a:cxnSpLocks/>
            <a:endCxn id="20" idx="3"/>
          </p:cNvCxnSpPr>
          <p:nvPr/>
        </p:nvCxnSpPr>
        <p:spPr>
          <a:xfrm flipV="1">
            <a:off x="5996345" y="4716390"/>
            <a:ext cx="2607" cy="3509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ylinder 27">
            <a:extLst>
              <a:ext uri="{FF2B5EF4-FFF2-40B4-BE49-F238E27FC236}">
                <a16:creationId xmlns:a16="http://schemas.microsoft.com/office/drawing/2014/main" id="{A826B033-F0D3-4B8B-86EC-B5493AAED50A}"/>
              </a:ext>
            </a:extLst>
          </p:cNvPr>
          <p:cNvSpPr/>
          <p:nvPr/>
        </p:nvSpPr>
        <p:spPr>
          <a:xfrm>
            <a:off x="5723452" y="3174972"/>
            <a:ext cx="541819" cy="1792203"/>
          </a:xfrm>
          <a:prstGeom prst="can">
            <a:avLst>
              <a:gd name="adj" fmla="val 28390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Cylinder 31">
            <a:extLst>
              <a:ext uri="{FF2B5EF4-FFF2-40B4-BE49-F238E27FC236}">
                <a16:creationId xmlns:a16="http://schemas.microsoft.com/office/drawing/2014/main" id="{55E2DEF2-BA39-4E9A-9B26-6D0C21E05D3F}"/>
              </a:ext>
            </a:extLst>
          </p:cNvPr>
          <p:cNvSpPr/>
          <p:nvPr/>
        </p:nvSpPr>
        <p:spPr>
          <a:xfrm rot="5400000">
            <a:off x="5799950" y="5324653"/>
            <a:ext cx="388823" cy="368864"/>
          </a:xfrm>
          <a:prstGeom prst="can">
            <a:avLst>
              <a:gd name="adj" fmla="val 3879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Cylinder 32">
            <a:extLst>
              <a:ext uri="{FF2B5EF4-FFF2-40B4-BE49-F238E27FC236}">
                <a16:creationId xmlns:a16="http://schemas.microsoft.com/office/drawing/2014/main" id="{843DED8C-0BE4-485A-86B3-FE365EDB72CE}"/>
              </a:ext>
            </a:extLst>
          </p:cNvPr>
          <p:cNvSpPr/>
          <p:nvPr/>
        </p:nvSpPr>
        <p:spPr>
          <a:xfrm>
            <a:off x="5803839" y="500610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F3FA789-93FB-4D4D-9BFD-E2D51C239161}"/>
              </a:ext>
            </a:extLst>
          </p:cNvPr>
          <p:cNvCxnSpPr>
            <a:cxnSpLocks/>
          </p:cNvCxnSpPr>
          <p:nvPr/>
        </p:nvCxnSpPr>
        <p:spPr>
          <a:xfrm flipV="1">
            <a:off x="6174026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2E5D351-3057-4021-900E-BD2918FC5B20}"/>
              </a:ext>
            </a:extLst>
          </p:cNvPr>
          <p:cNvCxnSpPr>
            <a:cxnSpLocks/>
            <a:stCxn id="32" idx="0"/>
          </p:cNvCxnSpPr>
          <p:nvPr/>
        </p:nvCxnSpPr>
        <p:spPr>
          <a:xfrm flipV="1">
            <a:off x="6035688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1FE2C21-C629-4B4B-A16D-D493C567B181}"/>
              </a:ext>
            </a:extLst>
          </p:cNvPr>
          <p:cNvCxnSpPr>
            <a:cxnSpLocks/>
          </p:cNvCxnSpPr>
          <p:nvPr/>
        </p:nvCxnSpPr>
        <p:spPr>
          <a:xfrm flipV="1">
            <a:off x="5946799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5ED52FD-07BA-4DDB-B119-AA45FE6192D1}"/>
              </a:ext>
            </a:extLst>
          </p:cNvPr>
          <p:cNvCxnSpPr>
            <a:cxnSpLocks/>
          </p:cNvCxnSpPr>
          <p:nvPr/>
        </p:nvCxnSpPr>
        <p:spPr>
          <a:xfrm flipV="1">
            <a:off x="5808461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45464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Step-by-step</a:t>
            </a:r>
            <a:r>
              <a:rPr lang="nl-NL" dirty="0">
                <a:latin typeface="Univers" panose="020B0503020202020204" pitchFamily="34" charset="0"/>
              </a:rPr>
              <a:t> breakdown / </a:t>
            </a:r>
            <a:r>
              <a:rPr lang="nl-NL" dirty="0" err="1">
                <a:latin typeface="Univers" panose="020B0503020202020204" pitchFamily="34" charset="0"/>
              </a:rPr>
              <a:t>build</a:t>
            </a:r>
            <a:r>
              <a:rPr lang="nl-NL" dirty="0">
                <a:latin typeface="Univers" panose="020B0503020202020204" pitchFamily="34" charset="0"/>
              </a:rPr>
              <a:t>-up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15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8EE881-7536-4C6A-A2C9-99A3D39FDA6C}"/>
              </a:ext>
            </a:extLst>
          </p:cNvPr>
          <p:cNvCxnSpPr>
            <a:cxnSpLocks/>
          </p:cNvCxnSpPr>
          <p:nvPr/>
        </p:nvCxnSpPr>
        <p:spPr>
          <a:xfrm>
            <a:off x="5508504" y="3436867"/>
            <a:ext cx="0" cy="2266629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15A1625-856A-4C5D-BCB9-0ADBB82CFAA1}"/>
              </a:ext>
            </a:extLst>
          </p:cNvPr>
          <p:cNvCxnSpPr>
            <a:cxnSpLocks/>
          </p:cNvCxnSpPr>
          <p:nvPr/>
        </p:nvCxnSpPr>
        <p:spPr>
          <a:xfrm flipH="1">
            <a:off x="4847939" y="5669554"/>
            <a:ext cx="691682" cy="642247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3B5348-D172-408C-88B6-20B82FAB2E72}"/>
              </a:ext>
            </a:extLst>
          </p:cNvPr>
          <p:cNvCxnSpPr>
            <a:cxnSpLocks/>
          </p:cNvCxnSpPr>
          <p:nvPr/>
        </p:nvCxnSpPr>
        <p:spPr>
          <a:xfrm flipH="1">
            <a:off x="5508504" y="5703497"/>
            <a:ext cx="2148015" cy="0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be 14">
            <a:extLst>
              <a:ext uri="{FF2B5EF4-FFF2-40B4-BE49-F238E27FC236}">
                <a16:creationId xmlns:a16="http://schemas.microsoft.com/office/drawing/2014/main" id="{721FF2A8-A1A3-40A7-B110-2B2C450804A0}"/>
              </a:ext>
            </a:extLst>
          </p:cNvPr>
          <p:cNvSpPr/>
          <p:nvPr/>
        </p:nvSpPr>
        <p:spPr>
          <a:xfrm>
            <a:off x="5381372" y="4761743"/>
            <a:ext cx="1225980" cy="1289253"/>
          </a:xfrm>
          <a:prstGeom prst="cube">
            <a:avLst>
              <a:gd name="adj" fmla="val 20506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84C12669-D33F-4BEA-829C-8F984BFB3FD5}"/>
              </a:ext>
            </a:extLst>
          </p:cNvPr>
          <p:cNvSpPr/>
          <p:nvPr/>
        </p:nvSpPr>
        <p:spPr>
          <a:xfrm>
            <a:off x="5725436" y="4809888"/>
            <a:ext cx="541819" cy="155844"/>
          </a:xfrm>
          <a:prstGeom prst="flowChartConnector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ylinder 16">
            <a:extLst>
              <a:ext uri="{FF2B5EF4-FFF2-40B4-BE49-F238E27FC236}">
                <a16:creationId xmlns:a16="http://schemas.microsoft.com/office/drawing/2014/main" id="{96494E73-D258-4129-AA07-8EB300E56DC7}"/>
              </a:ext>
            </a:extLst>
          </p:cNvPr>
          <p:cNvSpPr/>
          <p:nvPr/>
        </p:nvSpPr>
        <p:spPr>
          <a:xfrm>
            <a:off x="5809928" y="335039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ylinder 17">
            <a:extLst>
              <a:ext uri="{FF2B5EF4-FFF2-40B4-BE49-F238E27FC236}">
                <a16:creationId xmlns:a16="http://schemas.microsoft.com/office/drawing/2014/main" id="{311D50E5-7C10-47FD-8EF8-9A5FC662088C}"/>
              </a:ext>
            </a:extLst>
          </p:cNvPr>
          <p:cNvSpPr/>
          <p:nvPr/>
        </p:nvSpPr>
        <p:spPr>
          <a:xfrm>
            <a:off x="5809928" y="373174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31EAE978-1A1C-49A6-8E5A-E4623B6E4691}"/>
              </a:ext>
            </a:extLst>
          </p:cNvPr>
          <p:cNvSpPr/>
          <p:nvPr/>
        </p:nvSpPr>
        <p:spPr>
          <a:xfrm>
            <a:off x="5809928" y="411308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ylinder 19">
            <a:extLst>
              <a:ext uri="{FF2B5EF4-FFF2-40B4-BE49-F238E27FC236}">
                <a16:creationId xmlns:a16="http://schemas.microsoft.com/office/drawing/2014/main" id="{AF98A0C4-1A7B-4E22-A775-A0A25E5F5712}"/>
              </a:ext>
            </a:extLst>
          </p:cNvPr>
          <p:cNvSpPr/>
          <p:nvPr/>
        </p:nvSpPr>
        <p:spPr>
          <a:xfrm>
            <a:off x="5809928" y="4494432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546F087-F825-4D42-B1B9-0BAAE9683732}"/>
              </a:ext>
            </a:extLst>
          </p:cNvPr>
          <p:cNvCxnSpPr>
            <a:cxnSpLocks/>
            <a:stCxn id="17" idx="3"/>
          </p:cNvCxnSpPr>
          <p:nvPr/>
        </p:nvCxnSpPr>
        <p:spPr>
          <a:xfrm flipH="1">
            <a:off x="5997649" y="3572353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D15DF07-24B9-48F9-BC71-B8338F712BFB}"/>
              </a:ext>
            </a:extLst>
          </p:cNvPr>
          <p:cNvCxnSpPr>
            <a:cxnSpLocks/>
          </p:cNvCxnSpPr>
          <p:nvPr/>
        </p:nvCxnSpPr>
        <p:spPr>
          <a:xfrm flipH="1">
            <a:off x="5996345" y="395369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B0D461D-5997-4D00-9D1C-440F48A6C6B4}"/>
              </a:ext>
            </a:extLst>
          </p:cNvPr>
          <p:cNvCxnSpPr>
            <a:cxnSpLocks/>
          </p:cNvCxnSpPr>
          <p:nvPr/>
        </p:nvCxnSpPr>
        <p:spPr>
          <a:xfrm flipH="1">
            <a:off x="5994813" y="433602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6F0043B-5355-42CE-A724-FDF1735D71DE}"/>
              </a:ext>
            </a:extLst>
          </p:cNvPr>
          <p:cNvCxnSpPr>
            <a:cxnSpLocks/>
          </p:cNvCxnSpPr>
          <p:nvPr/>
        </p:nvCxnSpPr>
        <p:spPr>
          <a:xfrm>
            <a:off x="5636369" y="4761743"/>
            <a:ext cx="0" cy="103295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9A22072-D8AB-4F2F-887E-DF2AB8AFD2C9}"/>
              </a:ext>
            </a:extLst>
          </p:cNvPr>
          <p:cNvCxnSpPr>
            <a:cxnSpLocks/>
          </p:cNvCxnSpPr>
          <p:nvPr/>
        </p:nvCxnSpPr>
        <p:spPr>
          <a:xfrm flipH="1">
            <a:off x="5380639" y="5794699"/>
            <a:ext cx="255731" cy="25629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585BEA7-C01B-4E74-B364-C409B478C6D7}"/>
              </a:ext>
            </a:extLst>
          </p:cNvPr>
          <p:cNvCxnSpPr>
            <a:cxnSpLocks/>
          </p:cNvCxnSpPr>
          <p:nvPr/>
        </p:nvCxnSpPr>
        <p:spPr>
          <a:xfrm flipH="1">
            <a:off x="5628686" y="5794699"/>
            <a:ext cx="97866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A6865BD-4C7B-4C9F-8435-DEB3E039B0E8}"/>
              </a:ext>
            </a:extLst>
          </p:cNvPr>
          <p:cNvCxnSpPr>
            <a:cxnSpLocks/>
            <a:endCxn id="20" idx="3"/>
          </p:cNvCxnSpPr>
          <p:nvPr/>
        </p:nvCxnSpPr>
        <p:spPr>
          <a:xfrm flipV="1">
            <a:off x="5996345" y="4716390"/>
            <a:ext cx="2607" cy="3509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ylinder 27">
            <a:extLst>
              <a:ext uri="{FF2B5EF4-FFF2-40B4-BE49-F238E27FC236}">
                <a16:creationId xmlns:a16="http://schemas.microsoft.com/office/drawing/2014/main" id="{A826B033-F0D3-4B8B-86EC-B5493AAED50A}"/>
              </a:ext>
            </a:extLst>
          </p:cNvPr>
          <p:cNvSpPr/>
          <p:nvPr/>
        </p:nvSpPr>
        <p:spPr>
          <a:xfrm>
            <a:off x="5723452" y="3174972"/>
            <a:ext cx="541819" cy="1792203"/>
          </a:xfrm>
          <a:prstGeom prst="can">
            <a:avLst>
              <a:gd name="adj" fmla="val 28390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Cylinder 31">
            <a:extLst>
              <a:ext uri="{FF2B5EF4-FFF2-40B4-BE49-F238E27FC236}">
                <a16:creationId xmlns:a16="http://schemas.microsoft.com/office/drawing/2014/main" id="{55E2DEF2-BA39-4E9A-9B26-6D0C21E05D3F}"/>
              </a:ext>
            </a:extLst>
          </p:cNvPr>
          <p:cNvSpPr/>
          <p:nvPr/>
        </p:nvSpPr>
        <p:spPr>
          <a:xfrm rot="5400000">
            <a:off x="5799950" y="5324653"/>
            <a:ext cx="388823" cy="368864"/>
          </a:xfrm>
          <a:prstGeom prst="can">
            <a:avLst>
              <a:gd name="adj" fmla="val 3879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Cylinder 32">
            <a:extLst>
              <a:ext uri="{FF2B5EF4-FFF2-40B4-BE49-F238E27FC236}">
                <a16:creationId xmlns:a16="http://schemas.microsoft.com/office/drawing/2014/main" id="{843DED8C-0BE4-485A-86B3-FE365EDB72CE}"/>
              </a:ext>
            </a:extLst>
          </p:cNvPr>
          <p:cNvSpPr/>
          <p:nvPr/>
        </p:nvSpPr>
        <p:spPr>
          <a:xfrm>
            <a:off x="5803839" y="500610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F3FA789-93FB-4D4D-9BFD-E2D51C239161}"/>
              </a:ext>
            </a:extLst>
          </p:cNvPr>
          <p:cNvCxnSpPr>
            <a:cxnSpLocks/>
          </p:cNvCxnSpPr>
          <p:nvPr/>
        </p:nvCxnSpPr>
        <p:spPr>
          <a:xfrm flipV="1">
            <a:off x="6174026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2E5D351-3057-4021-900E-BD2918FC5B20}"/>
              </a:ext>
            </a:extLst>
          </p:cNvPr>
          <p:cNvCxnSpPr>
            <a:cxnSpLocks/>
            <a:stCxn id="32" idx="0"/>
          </p:cNvCxnSpPr>
          <p:nvPr/>
        </p:nvCxnSpPr>
        <p:spPr>
          <a:xfrm flipV="1">
            <a:off x="6035688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1FE2C21-C629-4B4B-A16D-D493C567B181}"/>
              </a:ext>
            </a:extLst>
          </p:cNvPr>
          <p:cNvCxnSpPr>
            <a:cxnSpLocks/>
          </p:cNvCxnSpPr>
          <p:nvPr/>
        </p:nvCxnSpPr>
        <p:spPr>
          <a:xfrm flipV="1">
            <a:off x="5946799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5ED52FD-07BA-4DDB-B119-AA45FE6192D1}"/>
              </a:ext>
            </a:extLst>
          </p:cNvPr>
          <p:cNvCxnSpPr>
            <a:cxnSpLocks/>
          </p:cNvCxnSpPr>
          <p:nvPr/>
        </p:nvCxnSpPr>
        <p:spPr>
          <a:xfrm flipV="1">
            <a:off x="5808461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ube 40">
            <a:extLst>
              <a:ext uri="{FF2B5EF4-FFF2-40B4-BE49-F238E27FC236}">
                <a16:creationId xmlns:a16="http://schemas.microsoft.com/office/drawing/2014/main" id="{9CF639AB-A52D-4EC2-A913-0096D3CB862C}"/>
              </a:ext>
            </a:extLst>
          </p:cNvPr>
          <p:cNvSpPr/>
          <p:nvPr/>
        </p:nvSpPr>
        <p:spPr>
          <a:xfrm>
            <a:off x="4874024" y="3436266"/>
            <a:ext cx="2782495" cy="2871026"/>
          </a:xfrm>
          <a:prstGeom prst="cube">
            <a:avLst>
              <a:gd name="adj" fmla="val 22021"/>
            </a:avLst>
          </a:prstGeom>
          <a:solidFill>
            <a:srgbClr val="00B050">
              <a:alpha val="30000"/>
            </a:srgbClr>
          </a:solidFill>
          <a:ln w="28575">
            <a:solidFill>
              <a:srgbClr val="00B05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D16183E4-B59E-4010-97E0-91794B216CCA}"/>
              </a:ext>
            </a:extLst>
          </p:cNvPr>
          <p:cNvSpPr txBox="1"/>
          <p:nvPr/>
        </p:nvSpPr>
        <p:spPr>
          <a:xfrm>
            <a:off x="936654" y="5255218"/>
            <a:ext cx="28964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Tower scaffolding</a:t>
            </a:r>
          </a:p>
          <a:p>
            <a:r>
              <a:rPr lang="en-US" sz="1200" dirty="0"/>
              <a:t>Footprint parametric to tower base</a:t>
            </a:r>
          </a:p>
          <a:p>
            <a:r>
              <a:rPr lang="en-US" sz="1200" dirty="0"/>
              <a:t>Height constrained by suspensions</a:t>
            </a:r>
          </a:p>
          <a:p>
            <a:r>
              <a:rPr lang="en-US" sz="1200" dirty="0"/>
              <a:t>Provides space for operation and possibly e-racks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6E72978-7DFB-4F1A-AD8D-0BCA288809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04822" y="2757784"/>
            <a:ext cx="3629384" cy="272203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3697AC1-5A48-4397-97DA-C935090CDD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232" y="2193600"/>
            <a:ext cx="2630600" cy="292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821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Step-by-step</a:t>
            </a:r>
            <a:r>
              <a:rPr lang="nl-NL" dirty="0">
                <a:latin typeface="Univers" panose="020B0503020202020204" pitchFamily="34" charset="0"/>
              </a:rPr>
              <a:t> breakdown / </a:t>
            </a:r>
            <a:r>
              <a:rPr lang="nl-NL" dirty="0" err="1">
                <a:latin typeface="Univers" panose="020B0503020202020204" pitchFamily="34" charset="0"/>
              </a:rPr>
              <a:t>build</a:t>
            </a:r>
            <a:r>
              <a:rPr lang="nl-NL" dirty="0">
                <a:latin typeface="Univers" panose="020B0503020202020204" pitchFamily="34" charset="0"/>
              </a:rPr>
              <a:t>-up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16</a:t>
            </a:fld>
            <a:endParaRPr lang="nl-NL" dirty="0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8EE881-7536-4C6A-A2C9-99A3D39FDA6C}"/>
              </a:ext>
            </a:extLst>
          </p:cNvPr>
          <p:cNvCxnSpPr>
            <a:cxnSpLocks/>
          </p:cNvCxnSpPr>
          <p:nvPr/>
        </p:nvCxnSpPr>
        <p:spPr>
          <a:xfrm>
            <a:off x="5508504" y="3436867"/>
            <a:ext cx="0" cy="2266629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15A1625-856A-4C5D-BCB9-0ADBB82CFAA1}"/>
              </a:ext>
            </a:extLst>
          </p:cNvPr>
          <p:cNvCxnSpPr>
            <a:cxnSpLocks/>
          </p:cNvCxnSpPr>
          <p:nvPr/>
        </p:nvCxnSpPr>
        <p:spPr>
          <a:xfrm flipH="1">
            <a:off x="4847939" y="5669554"/>
            <a:ext cx="691682" cy="642247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3B5348-D172-408C-88B6-20B82FAB2E72}"/>
              </a:ext>
            </a:extLst>
          </p:cNvPr>
          <p:cNvCxnSpPr>
            <a:cxnSpLocks/>
          </p:cNvCxnSpPr>
          <p:nvPr/>
        </p:nvCxnSpPr>
        <p:spPr>
          <a:xfrm flipH="1">
            <a:off x="5508504" y="5703497"/>
            <a:ext cx="2148015" cy="0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be 14">
            <a:extLst>
              <a:ext uri="{FF2B5EF4-FFF2-40B4-BE49-F238E27FC236}">
                <a16:creationId xmlns:a16="http://schemas.microsoft.com/office/drawing/2014/main" id="{721FF2A8-A1A3-40A7-B110-2B2C450804A0}"/>
              </a:ext>
            </a:extLst>
          </p:cNvPr>
          <p:cNvSpPr/>
          <p:nvPr/>
        </p:nvSpPr>
        <p:spPr>
          <a:xfrm>
            <a:off x="5381372" y="4761743"/>
            <a:ext cx="1225980" cy="1289253"/>
          </a:xfrm>
          <a:prstGeom prst="cube">
            <a:avLst>
              <a:gd name="adj" fmla="val 20506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84C12669-D33F-4BEA-829C-8F984BFB3FD5}"/>
              </a:ext>
            </a:extLst>
          </p:cNvPr>
          <p:cNvSpPr/>
          <p:nvPr/>
        </p:nvSpPr>
        <p:spPr>
          <a:xfrm>
            <a:off x="5725436" y="4809888"/>
            <a:ext cx="541819" cy="155844"/>
          </a:xfrm>
          <a:prstGeom prst="flowChartConnector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ylinder 16">
            <a:extLst>
              <a:ext uri="{FF2B5EF4-FFF2-40B4-BE49-F238E27FC236}">
                <a16:creationId xmlns:a16="http://schemas.microsoft.com/office/drawing/2014/main" id="{96494E73-D258-4129-AA07-8EB300E56DC7}"/>
              </a:ext>
            </a:extLst>
          </p:cNvPr>
          <p:cNvSpPr/>
          <p:nvPr/>
        </p:nvSpPr>
        <p:spPr>
          <a:xfrm>
            <a:off x="5809928" y="335039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ylinder 17">
            <a:extLst>
              <a:ext uri="{FF2B5EF4-FFF2-40B4-BE49-F238E27FC236}">
                <a16:creationId xmlns:a16="http://schemas.microsoft.com/office/drawing/2014/main" id="{311D50E5-7C10-47FD-8EF8-9A5FC662088C}"/>
              </a:ext>
            </a:extLst>
          </p:cNvPr>
          <p:cNvSpPr/>
          <p:nvPr/>
        </p:nvSpPr>
        <p:spPr>
          <a:xfrm>
            <a:off x="5809928" y="373174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31EAE978-1A1C-49A6-8E5A-E4623B6E4691}"/>
              </a:ext>
            </a:extLst>
          </p:cNvPr>
          <p:cNvSpPr/>
          <p:nvPr/>
        </p:nvSpPr>
        <p:spPr>
          <a:xfrm>
            <a:off x="5809928" y="411308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ylinder 19">
            <a:extLst>
              <a:ext uri="{FF2B5EF4-FFF2-40B4-BE49-F238E27FC236}">
                <a16:creationId xmlns:a16="http://schemas.microsoft.com/office/drawing/2014/main" id="{AF98A0C4-1A7B-4E22-A775-A0A25E5F5712}"/>
              </a:ext>
            </a:extLst>
          </p:cNvPr>
          <p:cNvSpPr/>
          <p:nvPr/>
        </p:nvSpPr>
        <p:spPr>
          <a:xfrm>
            <a:off x="5809928" y="4494432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546F087-F825-4D42-B1B9-0BAAE9683732}"/>
              </a:ext>
            </a:extLst>
          </p:cNvPr>
          <p:cNvCxnSpPr>
            <a:cxnSpLocks/>
            <a:stCxn id="17" idx="3"/>
          </p:cNvCxnSpPr>
          <p:nvPr/>
        </p:nvCxnSpPr>
        <p:spPr>
          <a:xfrm flipH="1">
            <a:off x="5997649" y="3572353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D15DF07-24B9-48F9-BC71-B8338F712BFB}"/>
              </a:ext>
            </a:extLst>
          </p:cNvPr>
          <p:cNvCxnSpPr>
            <a:cxnSpLocks/>
          </p:cNvCxnSpPr>
          <p:nvPr/>
        </p:nvCxnSpPr>
        <p:spPr>
          <a:xfrm flipH="1">
            <a:off x="5996345" y="395369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B0D461D-5997-4D00-9D1C-440F48A6C6B4}"/>
              </a:ext>
            </a:extLst>
          </p:cNvPr>
          <p:cNvCxnSpPr>
            <a:cxnSpLocks/>
          </p:cNvCxnSpPr>
          <p:nvPr/>
        </p:nvCxnSpPr>
        <p:spPr>
          <a:xfrm flipH="1">
            <a:off x="5994813" y="433602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6F0043B-5355-42CE-A724-FDF1735D71DE}"/>
              </a:ext>
            </a:extLst>
          </p:cNvPr>
          <p:cNvCxnSpPr>
            <a:cxnSpLocks/>
          </p:cNvCxnSpPr>
          <p:nvPr/>
        </p:nvCxnSpPr>
        <p:spPr>
          <a:xfrm>
            <a:off x="5636369" y="4761743"/>
            <a:ext cx="0" cy="103295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9A22072-D8AB-4F2F-887E-DF2AB8AFD2C9}"/>
              </a:ext>
            </a:extLst>
          </p:cNvPr>
          <p:cNvCxnSpPr>
            <a:cxnSpLocks/>
          </p:cNvCxnSpPr>
          <p:nvPr/>
        </p:nvCxnSpPr>
        <p:spPr>
          <a:xfrm flipH="1">
            <a:off x="5380639" y="5794699"/>
            <a:ext cx="255731" cy="25629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585BEA7-C01B-4E74-B364-C409B478C6D7}"/>
              </a:ext>
            </a:extLst>
          </p:cNvPr>
          <p:cNvCxnSpPr>
            <a:cxnSpLocks/>
          </p:cNvCxnSpPr>
          <p:nvPr/>
        </p:nvCxnSpPr>
        <p:spPr>
          <a:xfrm flipH="1">
            <a:off x="5628686" y="5794699"/>
            <a:ext cx="97866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A6865BD-4C7B-4C9F-8435-DEB3E039B0E8}"/>
              </a:ext>
            </a:extLst>
          </p:cNvPr>
          <p:cNvCxnSpPr>
            <a:cxnSpLocks/>
            <a:endCxn id="20" idx="3"/>
          </p:cNvCxnSpPr>
          <p:nvPr/>
        </p:nvCxnSpPr>
        <p:spPr>
          <a:xfrm flipV="1">
            <a:off x="5996345" y="4716390"/>
            <a:ext cx="2607" cy="3509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ylinder 27">
            <a:extLst>
              <a:ext uri="{FF2B5EF4-FFF2-40B4-BE49-F238E27FC236}">
                <a16:creationId xmlns:a16="http://schemas.microsoft.com/office/drawing/2014/main" id="{A826B033-F0D3-4B8B-86EC-B5493AAED50A}"/>
              </a:ext>
            </a:extLst>
          </p:cNvPr>
          <p:cNvSpPr/>
          <p:nvPr/>
        </p:nvSpPr>
        <p:spPr>
          <a:xfrm>
            <a:off x="5723452" y="3174972"/>
            <a:ext cx="541819" cy="1792203"/>
          </a:xfrm>
          <a:prstGeom prst="can">
            <a:avLst>
              <a:gd name="adj" fmla="val 28390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Cylinder 31">
            <a:extLst>
              <a:ext uri="{FF2B5EF4-FFF2-40B4-BE49-F238E27FC236}">
                <a16:creationId xmlns:a16="http://schemas.microsoft.com/office/drawing/2014/main" id="{55E2DEF2-BA39-4E9A-9B26-6D0C21E05D3F}"/>
              </a:ext>
            </a:extLst>
          </p:cNvPr>
          <p:cNvSpPr/>
          <p:nvPr/>
        </p:nvSpPr>
        <p:spPr>
          <a:xfrm rot="5400000">
            <a:off x="5799950" y="5324653"/>
            <a:ext cx="388823" cy="368864"/>
          </a:xfrm>
          <a:prstGeom prst="can">
            <a:avLst>
              <a:gd name="adj" fmla="val 3879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Cylinder 32">
            <a:extLst>
              <a:ext uri="{FF2B5EF4-FFF2-40B4-BE49-F238E27FC236}">
                <a16:creationId xmlns:a16="http://schemas.microsoft.com/office/drawing/2014/main" id="{843DED8C-0BE4-485A-86B3-FE365EDB72CE}"/>
              </a:ext>
            </a:extLst>
          </p:cNvPr>
          <p:cNvSpPr/>
          <p:nvPr/>
        </p:nvSpPr>
        <p:spPr>
          <a:xfrm>
            <a:off x="5803839" y="500610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F3FA789-93FB-4D4D-9BFD-E2D51C239161}"/>
              </a:ext>
            </a:extLst>
          </p:cNvPr>
          <p:cNvCxnSpPr>
            <a:cxnSpLocks/>
          </p:cNvCxnSpPr>
          <p:nvPr/>
        </p:nvCxnSpPr>
        <p:spPr>
          <a:xfrm flipV="1">
            <a:off x="6174026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2E5D351-3057-4021-900E-BD2918FC5B20}"/>
              </a:ext>
            </a:extLst>
          </p:cNvPr>
          <p:cNvCxnSpPr>
            <a:cxnSpLocks/>
            <a:stCxn id="32" idx="0"/>
          </p:cNvCxnSpPr>
          <p:nvPr/>
        </p:nvCxnSpPr>
        <p:spPr>
          <a:xfrm flipV="1">
            <a:off x="6035688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1FE2C21-C629-4B4B-A16D-D493C567B181}"/>
              </a:ext>
            </a:extLst>
          </p:cNvPr>
          <p:cNvCxnSpPr>
            <a:cxnSpLocks/>
          </p:cNvCxnSpPr>
          <p:nvPr/>
        </p:nvCxnSpPr>
        <p:spPr>
          <a:xfrm flipV="1">
            <a:off x="5946799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5ED52FD-07BA-4DDB-B119-AA45FE6192D1}"/>
              </a:ext>
            </a:extLst>
          </p:cNvPr>
          <p:cNvCxnSpPr>
            <a:cxnSpLocks/>
          </p:cNvCxnSpPr>
          <p:nvPr/>
        </p:nvCxnSpPr>
        <p:spPr>
          <a:xfrm flipV="1">
            <a:off x="5808461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ube 40">
            <a:extLst>
              <a:ext uri="{FF2B5EF4-FFF2-40B4-BE49-F238E27FC236}">
                <a16:creationId xmlns:a16="http://schemas.microsoft.com/office/drawing/2014/main" id="{9CF639AB-A52D-4EC2-A913-0096D3CB862C}"/>
              </a:ext>
            </a:extLst>
          </p:cNvPr>
          <p:cNvSpPr/>
          <p:nvPr/>
        </p:nvSpPr>
        <p:spPr>
          <a:xfrm>
            <a:off x="4874024" y="3436266"/>
            <a:ext cx="2782495" cy="2871026"/>
          </a:xfrm>
          <a:prstGeom prst="cube">
            <a:avLst>
              <a:gd name="adj" fmla="val 22021"/>
            </a:avLst>
          </a:prstGeom>
          <a:solidFill>
            <a:srgbClr val="00B050">
              <a:alpha val="30000"/>
            </a:srgbClr>
          </a:solidFill>
          <a:ln w="28575">
            <a:solidFill>
              <a:srgbClr val="00B05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E4F9846-E81B-4EB7-BBEE-A17A057026FB}"/>
              </a:ext>
            </a:extLst>
          </p:cNvPr>
          <p:cNvGrpSpPr/>
          <p:nvPr/>
        </p:nvGrpSpPr>
        <p:grpSpPr>
          <a:xfrm>
            <a:off x="1010105" y="2606193"/>
            <a:ext cx="2819393" cy="2578674"/>
            <a:chOff x="1192635" y="2955169"/>
            <a:chExt cx="2819393" cy="2578674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5A29F1BE-A6B7-4630-BA17-D03437B20B3F}"/>
                </a:ext>
              </a:extLst>
            </p:cNvPr>
            <p:cNvSpPr/>
            <p:nvPr/>
          </p:nvSpPr>
          <p:spPr>
            <a:xfrm>
              <a:off x="1192635" y="2955169"/>
              <a:ext cx="2819393" cy="257867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D9A83E19-D718-4AF4-AF54-4872DE71E47F}"/>
                </a:ext>
              </a:extLst>
            </p:cNvPr>
            <p:cNvGrpSpPr/>
            <p:nvPr/>
          </p:nvGrpSpPr>
          <p:grpSpPr>
            <a:xfrm>
              <a:off x="1739825" y="3060091"/>
              <a:ext cx="2058842" cy="2375679"/>
              <a:chOff x="4611721" y="760404"/>
              <a:chExt cx="5211904" cy="6014510"/>
            </a:xfrm>
          </p:grpSpPr>
          <p:sp>
            <p:nvSpPr>
              <p:cNvPr id="91" name="Parallelogram 90">
                <a:extLst>
                  <a:ext uri="{FF2B5EF4-FFF2-40B4-BE49-F238E27FC236}">
                    <a16:creationId xmlns:a16="http://schemas.microsoft.com/office/drawing/2014/main" id="{332422E9-3EAF-473C-B951-800BEE866D90}"/>
                  </a:ext>
                </a:extLst>
              </p:cNvPr>
              <p:cNvSpPr/>
              <p:nvPr/>
            </p:nvSpPr>
            <p:spPr>
              <a:xfrm>
                <a:off x="4611721" y="5269526"/>
                <a:ext cx="4315350" cy="744265"/>
              </a:xfrm>
              <a:prstGeom prst="parallelogram">
                <a:avLst>
                  <a:gd name="adj" fmla="val 100372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2" name="Cylinder 91">
                <a:extLst>
                  <a:ext uri="{FF2B5EF4-FFF2-40B4-BE49-F238E27FC236}">
                    <a16:creationId xmlns:a16="http://schemas.microsoft.com/office/drawing/2014/main" id="{5AB1FF8B-3B62-4061-BD60-250EA8C38105}"/>
                  </a:ext>
                </a:extLst>
              </p:cNvPr>
              <p:cNvSpPr/>
              <p:nvPr/>
            </p:nvSpPr>
            <p:spPr>
              <a:xfrm>
                <a:off x="5692041" y="4013175"/>
                <a:ext cx="690694" cy="394280"/>
              </a:xfrm>
              <a:prstGeom prst="can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Parallelogram 92">
                <a:extLst>
                  <a:ext uri="{FF2B5EF4-FFF2-40B4-BE49-F238E27FC236}">
                    <a16:creationId xmlns:a16="http://schemas.microsoft.com/office/drawing/2014/main" id="{3067AF94-8208-464A-941C-7B8DEFB2AF4D}"/>
                  </a:ext>
                </a:extLst>
              </p:cNvPr>
              <p:cNvSpPr/>
              <p:nvPr/>
            </p:nvSpPr>
            <p:spPr>
              <a:xfrm>
                <a:off x="4611721" y="3449365"/>
                <a:ext cx="4310586" cy="744265"/>
              </a:xfrm>
              <a:prstGeom prst="parallelogram">
                <a:avLst>
                  <a:gd name="adj" fmla="val 100372"/>
                </a:avLst>
              </a:prstGeom>
              <a:solidFill>
                <a:schemeClr val="accent6">
                  <a:lumMod val="20000"/>
                  <a:lumOff val="80000"/>
                  <a:alpha val="70000"/>
                </a:schemeClr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4" name="Parallelogram 93">
                <a:extLst>
                  <a:ext uri="{FF2B5EF4-FFF2-40B4-BE49-F238E27FC236}">
                    <a16:creationId xmlns:a16="http://schemas.microsoft.com/office/drawing/2014/main" id="{712675B3-9E11-45C2-8260-DF0F5FFFA810}"/>
                  </a:ext>
                </a:extLst>
              </p:cNvPr>
              <p:cNvSpPr/>
              <p:nvPr/>
            </p:nvSpPr>
            <p:spPr>
              <a:xfrm>
                <a:off x="4611721" y="2127850"/>
                <a:ext cx="4310586" cy="744265"/>
              </a:xfrm>
              <a:prstGeom prst="parallelogram">
                <a:avLst>
                  <a:gd name="adj" fmla="val 100372"/>
                </a:avLst>
              </a:prstGeom>
              <a:solidFill>
                <a:schemeClr val="accent6">
                  <a:lumMod val="20000"/>
                  <a:lumOff val="80000"/>
                  <a:alpha val="70000"/>
                </a:schemeClr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" name="Parallelogram 94">
                <a:extLst>
                  <a:ext uri="{FF2B5EF4-FFF2-40B4-BE49-F238E27FC236}">
                    <a16:creationId xmlns:a16="http://schemas.microsoft.com/office/drawing/2014/main" id="{90B49132-9645-476C-B66E-D0BBE76207D6}"/>
                  </a:ext>
                </a:extLst>
              </p:cNvPr>
              <p:cNvSpPr/>
              <p:nvPr/>
            </p:nvSpPr>
            <p:spPr>
              <a:xfrm>
                <a:off x="4616485" y="915785"/>
                <a:ext cx="4305821" cy="744265"/>
              </a:xfrm>
              <a:prstGeom prst="parallelogram">
                <a:avLst>
                  <a:gd name="adj" fmla="val 100372"/>
                </a:avLst>
              </a:prstGeom>
              <a:solidFill>
                <a:schemeClr val="accent6">
                  <a:lumMod val="20000"/>
                  <a:lumOff val="80000"/>
                  <a:alpha val="70000"/>
                </a:schemeClr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324231D3-E385-4044-997E-262A1B312D6A}"/>
                  </a:ext>
                </a:extLst>
              </p:cNvPr>
              <p:cNvCxnSpPr/>
              <p:nvPr/>
            </p:nvCxnSpPr>
            <p:spPr>
              <a:xfrm flipV="1">
                <a:off x="6368373" y="4328345"/>
                <a:ext cx="696" cy="60558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6FBA4CC8-ECF5-4D33-ACC2-2F65CC7AAD88}"/>
                  </a:ext>
                </a:extLst>
              </p:cNvPr>
              <p:cNvCxnSpPr/>
              <p:nvPr/>
            </p:nvCxnSpPr>
            <p:spPr>
              <a:xfrm flipV="1">
                <a:off x="5953230" y="4328345"/>
                <a:ext cx="696" cy="60558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Flowchart: Connector 97">
                <a:extLst>
                  <a:ext uri="{FF2B5EF4-FFF2-40B4-BE49-F238E27FC236}">
                    <a16:creationId xmlns:a16="http://schemas.microsoft.com/office/drawing/2014/main" id="{367CB1FE-51F1-46D4-86CB-70C7B431EB8B}"/>
                  </a:ext>
                </a:extLst>
              </p:cNvPr>
              <p:cNvSpPr/>
              <p:nvPr/>
            </p:nvSpPr>
            <p:spPr>
              <a:xfrm>
                <a:off x="5548799" y="3664627"/>
                <a:ext cx="989901" cy="276837"/>
              </a:xfrm>
              <a:prstGeom prst="flowChartConnector">
                <a:avLst/>
              </a:prstGeom>
              <a:noFill/>
              <a:ln w="190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Cylinder 98">
                <a:extLst>
                  <a:ext uri="{FF2B5EF4-FFF2-40B4-BE49-F238E27FC236}">
                    <a16:creationId xmlns:a16="http://schemas.microsoft.com/office/drawing/2014/main" id="{03738E0E-AA2A-436B-86A3-594F95846646}"/>
                  </a:ext>
                </a:extLst>
              </p:cNvPr>
              <p:cNvSpPr/>
              <p:nvPr/>
            </p:nvSpPr>
            <p:spPr>
              <a:xfrm rot="5400000">
                <a:off x="5694777" y="4569706"/>
                <a:ext cx="690694" cy="673913"/>
              </a:xfrm>
              <a:prstGeom prst="can">
                <a:avLst>
                  <a:gd name="adj" fmla="val 38796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Cylinder 99">
                <a:extLst>
                  <a:ext uri="{FF2B5EF4-FFF2-40B4-BE49-F238E27FC236}">
                    <a16:creationId xmlns:a16="http://schemas.microsoft.com/office/drawing/2014/main" id="{DDD6C89E-1F97-4E1E-BA49-447609AF430F}"/>
                  </a:ext>
                </a:extLst>
              </p:cNvPr>
              <p:cNvSpPr/>
              <p:nvPr/>
            </p:nvSpPr>
            <p:spPr>
              <a:xfrm>
                <a:off x="5703167" y="1072022"/>
                <a:ext cx="690694" cy="394280"/>
              </a:xfrm>
              <a:prstGeom prst="can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Cylinder 100">
                <a:extLst>
                  <a:ext uri="{FF2B5EF4-FFF2-40B4-BE49-F238E27FC236}">
                    <a16:creationId xmlns:a16="http://schemas.microsoft.com/office/drawing/2014/main" id="{DD8A3F37-37CD-402E-9A6F-F41CFAA4D289}"/>
                  </a:ext>
                </a:extLst>
              </p:cNvPr>
              <p:cNvSpPr/>
              <p:nvPr/>
            </p:nvSpPr>
            <p:spPr>
              <a:xfrm>
                <a:off x="5703167" y="1749434"/>
                <a:ext cx="690694" cy="394280"/>
              </a:xfrm>
              <a:prstGeom prst="can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" name="Cylinder 101">
                <a:extLst>
                  <a:ext uri="{FF2B5EF4-FFF2-40B4-BE49-F238E27FC236}">
                    <a16:creationId xmlns:a16="http://schemas.microsoft.com/office/drawing/2014/main" id="{C3297C5C-CA1F-4173-BD31-CDDFADDF4498}"/>
                  </a:ext>
                </a:extLst>
              </p:cNvPr>
              <p:cNvSpPr/>
              <p:nvPr/>
            </p:nvSpPr>
            <p:spPr>
              <a:xfrm>
                <a:off x="5703167" y="2426846"/>
                <a:ext cx="690694" cy="394280"/>
              </a:xfrm>
              <a:prstGeom prst="can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" name="Cylinder 102">
                <a:extLst>
                  <a:ext uri="{FF2B5EF4-FFF2-40B4-BE49-F238E27FC236}">
                    <a16:creationId xmlns:a16="http://schemas.microsoft.com/office/drawing/2014/main" id="{DA0ED176-964E-4F4E-A1AC-3DD889225111}"/>
                  </a:ext>
                </a:extLst>
              </p:cNvPr>
              <p:cNvSpPr/>
              <p:nvPr/>
            </p:nvSpPr>
            <p:spPr>
              <a:xfrm>
                <a:off x="5703167" y="3104258"/>
                <a:ext cx="690694" cy="394280"/>
              </a:xfrm>
              <a:prstGeom prst="can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5BC5E49F-9ADC-47EE-8385-CB1919FB865B}"/>
                  </a:ext>
                </a:extLst>
              </p:cNvPr>
              <p:cNvCxnSpPr>
                <a:cxnSpLocks/>
                <a:stCxn id="100" idx="3"/>
              </p:cNvCxnSpPr>
              <p:nvPr/>
            </p:nvCxnSpPr>
            <p:spPr>
              <a:xfrm flipH="1">
                <a:off x="6046132" y="1466302"/>
                <a:ext cx="2382" cy="3988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6B3AF8FA-3C4F-4D8C-AB6F-95CC45F691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43750" y="2143714"/>
                <a:ext cx="2382" cy="3988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F7255609-6588-4C8F-A99B-C9730C85CF5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40950" y="2822876"/>
                <a:ext cx="2382" cy="3988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7B484E2A-3D5B-4EDC-97D1-DFFEB2381C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86076" y="3579103"/>
                <a:ext cx="0" cy="1834917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EA0D9294-28FB-46C0-91B5-E4F982B5582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18857" y="5414020"/>
                <a:ext cx="467219" cy="45527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FB5DF688-58C7-4D7A-A95E-A14709FF5182}"/>
                  </a:ext>
                </a:extLst>
              </p:cNvPr>
              <p:cNvCxnSpPr/>
              <p:nvPr/>
            </p:nvCxnSpPr>
            <p:spPr>
              <a:xfrm flipH="1">
                <a:off x="5372037" y="5414020"/>
                <a:ext cx="1788019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E941D1FF-FD59-469A-A14A-67AC54183CE4}"/>
                  </a:ext>
                </a:extLst>
              </p:cNvPr>
              <p:cNvCxnSpPr/>
              <p:nvPr/>
            </p:nvCxnSpPr>
            <p:spPr>
              <a:xfrm flipV="1">
                <a:off x="5700487" y="4301081"/>
                <a:ext cx="696" cy="60558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FA2CFEA-1AA8-42D9-9F7F-B0BF44A2EC09}"/>
                  </a:ext>
                </a:extLst>
              </p:cNvPr>
              <p:cNvCxnSpPr>
                <a:stCxn id="99" idx="0"/>
              </p:cNvCxnSpPr>
              <p:nvPr/>
            </p:nvCxnSpPr>
            <p:spPr>
              <a:xfrm flipV="1">
                <a:off x="6115630" y="4301081"/>
                <a:ext cx="696" cy="60558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Cube 111">
                <a:extLst>
                  <a:ext uri="{FF2B5EF4-FFF2-40B4-BE49-F238E27FC236}">
                    <a16:creationId xmlns:a16="http://schemas.microsoft.com/office/drawing/2014/main" id="{50A4AF83-4B25-4D33-A2C7-D79D3BB113A3}"/>
                  </a:ext>
                </a:extLst>
              </p:cNvPr>
              <p:cNvSpPr/>
              <p:nvPr/>
            </p:nvSpPr>
            <p:spPr>
              <a:xfrm>
                <a:off x="4920196" y="3579103"/>
                <a:ext cx="2239860" cy="2290195"/>
              </a:xfrm>
              <a:prstGeom prst="cube">
                <a:avLst>
                  <a:gd name="adj" fmla="val 20506"/>
                </a:avLst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A637D118-7644-44A0-990D-ECED9C783727}"/>
                  </a:ext>
                </a:extLst>
              </p:cNvPr>
              <p:cNvCxnSpPr>
                <a:cxnSpLocks/>
                <a:endCxn id="103" idx="3"/>
              </p:cNvCxnSpPr>
              <p:nvPr/>
            </p:nvCxnSpPr>
            <p:spPr>
              <a:xfrm flipV="1">
                <a:off x="6043750" y="3498538"/>
                <a:ext cx="4764" cy="62342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Cylinder 113">
                <a:extLst>
                  <a:ext uri="{FF2B5EF4-FFF2-40B4-BE49-F238E27FC236}">
                    <a16:creationId xmlns:a16="http://schemas.microsoft.com/office/drawing/2014/main" id="{CBDDD27B-C680-48CB-AD5F-953F23ED3F7D}"/>
                  </a:ext>
                </a:extLst>
              </p:cNvPr>
              <p:cNvSpPr/>
              <p:nvPr/>
            </p:nvSpPr>
            <p:spPr>
              <a:xfrm>
                <a:off x="5545175" y="760404"/>
                <a:ext cx="989901" cy="3183622"/>
              </a:xfrm>
              <a:prstGeom prst="can">
                <a:avLst>
                  <a:gd name="adj" fmla="val 28390"/>
                </a:avLst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" name="Flowchart: Connector 114">
                <a:extLst>
                  <a:ext uri="{FF2B5EF4-FFF2-40B4-BE49-F238E27FC236}">
                    <a16:creationId xmlns:a16="http://schemas.microsoft.com/office/drawing/2014/main" id="{A73BB226-A18F-471E-BC0F-82A4462B0A08}"/>
                  </a:ext>
                </a:extLst>
              </p:cNvPr>
              <p:cNvSpPr/>
              <p:nvPr/>
            </p:nvSpPr>
            <p:spPr>
              <a:xfrm>
                <a:off x="5458279" y="3605989"/>
                <a:ext cx="1177029" cy="373051"/>
              </a:xfrm>
              <a:prstGeom prst="flowChartConnector">
                <a:avLst/>
              </a:prstGeom>
              <a:noFill/>
              <a:ln w="19050">
                <a:solidFill>
                  <a:srgbClr val="00B05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Flowchart: Connector 115">
                <a:extLst>
                  <a:ext uri="{FF2B5EF4-FFF2-40B4-BE49-F238E27FC236}">
                    <a16:creationId xmlns:a16="http://schemas.microsoft.com/office/drawing/2014/main" id="{6F7BEF14-C18C-477E-B7D1-C879CAD317E3}"/>
                  </a:ext>
                </a:extLst>
              </p:cNvPr>
              <p:cNvSpPr/>
              <p:nvPr/>
            </p:nvSpPr>
            <p:spPr>
              <a:xfrm>
                <a:off x="5458279" y="2284474"/>
                <a:ext cx="1177029" cy="373051"/>
              </a:xfrm>
              <a:prstGeom prst="flowChartConnector">
                <a:avLst/>
              </a:prstGeom>
              <a:noFill/>
              <a:ln w="19050">
                <a:solidFill>
                  <a:srgbClr val="00B05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Flowchart: Connector 116">
                <a:extLst>
                  <a:ext uri="{FF2B5EF4-FFF2-40B4-BE49-F238E27FC236}">
                    <a16:creationId xmlns:a16="http://schemas.microsoft.com/office/drawing/2014/main" id="{84FAEE4E-3A39-4A10-A44B-E3DD7130198A}"/>
                  </a:ext>
                </a:extLst>
              </p:cNvPr>
              <p:cNvSpPr/>
              <p:nvPr/>
            </p:nvSpPr>
            <p:spPr>
              <a:xfrm>
                <a:off x="5463044" y="1072409"/>
                <a:ext cx="1177029" cy="373051"/>
              </a:xfrm>
              <a:prstGeom prst="flowChartConnector">
                <a:avLst/>
              </a:prstGeom>
              <a:noFill/>
              <a:ln w="19050">
                <a:solidFill>
                  <a:srgbClr val="00B05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5A48C1BD-56ED-41CE-92BB-C7729DA5AD7A}"/>
                  </a:ext>
                </a:extLst>
              </p:cNvPr>
              <p:cNvCxnSpPr/>
              <p:nvPr/>
            </p:nvCxnSpPr>
            <p:spPr>
              <a:xfrm>
                <a:off x="4611721" y="1660050"/>
                <a:ext cx="0" cy="4353741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EB70497D-D5F1-4300-84D6-9134767A79D6}"/>
                  </a:ext>
                </a:extLst>
              </p:cNvPr>
              <p:cNvCxnSpPr/>
              <p:nvPr/>
            </p:nvCxnSpPr>
            <p:spPr>
              <a:xfrm>
                <a:off x="8922306" y="927387"/>
                <a:ext cx="0" cy="4353741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F41EA5E6-2778-44DD-8B52-D45D9FC47455}"/>
                  </a:ext>
                </a:extLst>
              </p:cNvPr>
              <p:cNvCxnSpPr/>
              <p:nvPr/>
            </p:nvCxnSpPr>
            <p:spPr>
              <a:xfrm>
                <a:off x="5372037" y="915785"/>
                <a:ext cx="0" cy="4353741"/>
              </a:xfrm>
              <a:prstGeom prst="line">
                <a:avLst/>
              </a:prstGeom>
              <a:ln>
                <a:solidFill>
                  <a:srgbClr val="00B050"/>
                </a:solidFill>
                <a:prstDash val="dash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>
                <a:extLst>
                  <a:ext uri="{FF2B5EF4-FFF2-40B4-BE49-F238E27FC236}">
                    <a16:creationId xmlns:a16="http://schemas.microsoft.com/office/drawing/2014/main" id="{D15D9D35-ED42-4077-84F8-21763D68D9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11721" y="6567844"/>
                <a:ext cx="3114958" cy="0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Arrow Connector 121">
                <a:extLst>
                  <a:ext uri="{FF2B5EF4-FFF2-40B4-BE49-F238E27FC236}">
                    <a16:creationId xmlns:a16="http://schemas.microsoft.com/office/drawing/2014/main" id="{8DF496EB-0D87-42B9-9684-1434F778D7C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75825" y="5423228"/>
                <a:ext cx="747800" cy="749923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>
                <a:extLst>
                  <a:ext uri="{FF2B5EF4-FFF2-40B4-BE49-F238E27FC236}">
                    <a16:creationId xmlns:a16="http://schemas.microsoft.com/office/drawing/2014/main" id="{A3BD4D55-475F-428C-BA27-AD66AD8DE379}"/>
                  </a:ext>
                </a:extLst>
              </p:cNvPr>
              <p:cNvCxnSpPr/>
              <p:nvPr/>
            </p:nvCxnSpPr>
            <p:spPr>
              <a:xfrm>
                <a:off x="4918857" y="6111918"/>
                <a:ext cx="171645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>
                <a:extLst>
                  <a:ext uri="{FF2B5EF4-FFF2-40B4-BE49-F238E27FC236}">
                    <a16:creationId xmlns:a16="http://schemas.microsoft.com/office/drawing/2014/main" id="{A4D9F66E-629A-44F5-9CF8-17F2548C29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68837" y="5411002"/>
                <a:ext cx="431939" cy="44478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7608D7C4-5187-4B85-8BF6-AF69884CF7FC}"/>
                  </a:ext>
                </a:extLst>
              </p:cNvPr>
              <p:cNvSpPr txBox="1"/>
              <p:nvPr/>
            </p:nvSpPr>
            <p:spPr>
              <a:xfrm>
                <a:off x="5075322" y="5933369"/>
                <a:ext cx="1352007" cy="2616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/>
                  <a:t>Xm</a:t>
                </a:r>
                <a:endParaRPr lang="en-GB" sz="1050" dirty="0"/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06B5B36D-99B7-4E52-A575-9499F37BD018}"/>
                  </a:ext>
                </a:extLst>
              </p:cNvPr>
              <p:cNvSpPr txBox="1"/>
              <p:nvPr/>
            </p:nvSpPr>
            <p:spPr>
              <a:xfrm>
                <a:off x="5039046" y="6513303"/>
                <a:ext cx="2260307" cy="2616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>
                    <a:solidFill>
                      <a:srgbClr val="00B050"/>
                    </a:solidFill>
                  </a:rPr>
                  <a:t>X+3m</a:t>
                </a:r>
              </a:p>
            </p:txBody>
          </p: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1DF024D7-2D36-4BC0-BB64-1E080EBD34BC}"/>
                  </a:ext>
                </a:extLst>
              </p:cNvPr>
              <p:cNvCxnSpPr/>
              <p:nvPr/>
            </p:nvCxnSpPr>
            <p:spPr>
              <a:xfrm>
                <a:off x="8182062" y="1652530"/>
                <a:ext cx="0" cy="4353741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9680A341-56FC-4470-B5E3-8B580F5A93AE}"/>
                  </a:ext>
                </a:extLst>
              </p:cNvPr>
              <p:cNvSpPr txBox="1"/>
              <p:nvPr/>
            </p:nvSpPr>
            <p:spPr>
              <a:xfrm rot="18979168">
                <a:off x="8234034" y="5618126"/>
                <a:ext cx="1352007" cy="2616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/>
                  <a:t>Xm</a:t>
                </a:r>
                <a:endParaRPr lang="en-GB" sz="1050" dirty="0"/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D74F3C64-80CC-4D28-A261-AC4EEE1C13D0}"/>
                  </a:ext>
                </a:extLst>
              </p:cNvPr>
              <p:cNvSpPr txBox="1"/>
              <p:nvPr/>
            </p:nvSpPr>
            <p:spPr>
              <a:xfrm rot="18748927">
                <a:off x="8739028" y="5783552"/>
                <a:ext cx="135200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>
                    <a:solidFill>
                      <a:srgbClr val="00B050"/>
                    </a:solidFill>
                  </a:rPr>
                  <a:t>X+1m</a:t>
                </a: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8A266F0-8FBC-4BFC-900C-814527F2C3E8}"/>
              </a:ext>
            </a:extLst>
          </p:cNvPr>
          <p:cNvGrpSpPr/>
          <p:nvPr/>
        </p:nvGrpSpPr>
        <p:grpSpPr>
          <a:xfrm>
            <a:off x="8710136" y="2934728"/>
            <a:ext cx="2819393" cy="2734826"/>
            <a:chOff x="8710136" y="2934728"/>
            <a:chExt cx="2819393" cy="2734826"/>
          </a:xfrm>
        </p:grpSpPr>
        <p:sp>
          <p:nvSpPr>
            <p:cNvPr id="205" name="Parallelogram 204">
              <a:extLst>
                <a:ext uri="{FF2B5EF4-FFF2-40B4-BE49-F238E27FC236}">
                  <a16:creationId xmlns:a16="http://schemas.microsoft.com/office/drawing/2014/main" id="{3D88FC74-E2BA-4924-A5F1-F90DABD3A4C0}"/>
                </a:ext>
              </a:extLst>
            </p:cNvPr>
            <p:cNvSpPr/>
            <p:nvPr/>
          </p:nvSpPr>
          <p:spPr>
            <a:xfrm>
              <a:off x="9145585" y="5109695"/>
              <a:ext cx="1530182" cy="154802"/>
            </a:xfrm>
            <a:prstGeom prst="parallelogram">
              <a:avLst>
                <a:gd name="adj" fmla="val 100372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4CC7738F-935D-4D14-9AD2-278276891BE7}"/>
                </a:ext>
              </a:extLst>
            </p:cNvPr>
            <p:cNvSpPr/>
            <p:nvPr/>
          </p:nvSpPr>
          <p:spPr>
            <a:xfrm>
              <a:off x="8710136" y="2934728"/>
              <a:ext cx="2819393" cy="273482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05B064E-7530-4921-9422-F187D853BE14}"/>
                </a:ext>
              </a:extLst>
            </p:cNvPr>
            <p:cNvGrpSpPr/>
            <p:nvPr/>
          </p:nvGrpSpPr>
          <p:grpSpPr>
            <a:xfrm>
              <a:off x="9257326" y="3039650"/>
              <a:ext cx="1704679" cy="2075042"/>
              <a:chOff x="9257326" y="3039650"/>
              <a:chExt cx="1704679" cy="2075042"/>
            </a:xfrm>
          </p:grpSpPr>
          <p:sp>
            <p:nvSpPr>
              <p:cNvPr id="134" name="Parallelogram 133">
                <a:extLst>
                  <a:ext uri="{FF2B5EF4-FFF2-40B4-BE49-F238E27FC236}">
                    <a16:creationId xmlns:a16="http://schemas.microsoft.com/office/drawing/2014/main" id="{A3E19E6B-FD51-4F92-A619-1CFFCDF895DA}"/>
                  </a:ext>
                </a:extLst>
              </p:cNvPr>
              <p:cNvSpPr/>
              <p:nvPr/>
            </p:nvSpPr>
            <p:spPr>
              <a:xfrm>
                <a:off x="9257326" y="4820714"/>
                <a:ext cx="1704679" cy="293978"/>
              </a:xfrm>
              <a:prstGeom prst="parallelogram">
                <a:avLst>
                  <a:gd name="adj" fmla="val 100372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5" name="Cylinder 134">
                <a:extLst>
                  <a:ext uri="{FF2B5EF4-FFF2-40B4-BE49-F238E27FC236}">
                    <a16:creationId xmlns:a16="http://schemas.microsoft.com/office/drawing/2014/main" id="{9C17838C-E7C5-40C7-97E5-834738F76FEF}"/>
                  </a:ext>
                </a:extLst>
              </p:cNvPr>
              <p:cNvSpPr/>
              <p:nvPr/>
            </p:nvSpPr>
            <p:spPr>
              <a:xfrm>
                <a:off x="9684081" y="4324466"/>
                <a:ext cx="272843" cy="155737"/>
              </a:xfrm>
              <a:prstGeom prst="can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Parallelogram 135">
                <a:extLst>
                  <a:ext uri="{FF2B5EF4-FFF2-40B4-BE49-F238E27FC236}">
                    <a16:creationId xmlns:a16="http://schemas.microsoft.com/office/drawing/2014/main" id="{D28F7006-0C08-4C43-992B-3F881E14E350}"/>
                  </a:ext>
                </a:extLst>
              </p:cNvPr>
              <p:cNvSpPr/>
              <p:nvPr/>
            </p:nvSpPr>
            <p:spPr>
              <a:xfrm>
                <a:off x="9257326" y="4101766"/>
                <a:ext cx="1702797" cy="293978"/>
              </a:xfrm>
              <a:prstGeom prst="parallelogram">
                <a:avLst>
                  <a:gd name="adj" fmla="val 100372"/>
                </a:avLst>
              </a:prstGeom>
              <a:solidFill>
                <a:schemeClr val="accent6">
                  <a:lumMod val="20000"/>
                  <a:lumOff val="80000"/>
                  <a:alpha val="70000"/>
                </a:schemeClr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Parallelogram 136">
                <a:extLst>
                  <a:ext uri="{FF2B5EF4-FFF2-40B4-BE49-F238E27FC236}">
                    <a16:creationId xmlns:a16="http://schemas.microsoft.com/office/drawing/2014/main" id="{36966A15-DEAD-497D-8A49-3754CD8436D2}"/>
                  </a:ext>
                </a:extLst>
              </p:cNvPr>
              <p:cNvSpPr/>
              <p:nvPr/>
            </p:nvSpPr>
            <p:spPr>
              <a:xfrm>
                <a:off x="9257326" y="3579779"/>
                <a:ext cx="1702797" cy="293978"/>
              </a:xfrm>
              <a:prstGeom prst="parallelogram">
                <a:avLst>
                  <a:gd name="adj" fmla="val 100372"/>
                </a:avLst>
              </a:prstGeom>
              <a:solidFill>
                <a:schemeClr val="accent6">
                  <a:lumMod val="20000"/>
                  <a:lumOff val="80000"/>
                  <a:alpha val="70000"/>
                </a:schemeClr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8" name="Parallelogram 137">
                <a:extLst>
                  <a:ext uri="{FF2B5EF4-FFF2-40B4-BE49-F238E27FC236}">
                    <a16:creationId xmlns:a16="http://schemas.microsoft.com/office/drawing/2014/main" id="{0921FE20-8282-467D-8A03-B61242242739}"/>
                  </a:ext>
                </a:extLst>
              </p:cNvPr>
              <p:cNvSpPr/>
              <p:nvPr/>
            </p:nvSpPr>
            <p:spPr>
              <a:xfrm>
                <a:off x="9259208" y="3101024"/>
                <a:ext cx="1700915" cy="293978"/>
              </a:xfrm>
              <a:prstGeom prst="parallelogram">
                <a:avLst>
                  <a:gd name="adj" fmla="val 100372"/>
                </a:avLst>
              </a:prstGeom>
              <a:solidFill>
                <a:schemeClr val="accent6">
                  <a:lumMod val="20000"/>
                  <a:lumOff val="80000"/>
                  <a:alpha val="70000"/>
                </a:schemeClr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10E29BBF-C606-4EF9-B222-1B8CD954DC3B}"/>
                  </a:ext>
                </a:extLst>
              </p:cNvPr>
              <p:cNvCxnSpPr/>
              <p:nvPr/>
            </p:nvCxnSpPr>
            <p:spPr>
              <a:xfrm flipV="1">
                <a:off x="9951251" y="4448956"/>
                <a:ext cx="275" cy="239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9F777329-85BF-44DF-8375-16D298033454}"/>
                  </a:ext>
                </a:extLst>
              </p:cNvPr>
              <p:cNvCxnSpPr/>
              <p:nvPr/>
            </p:nvCxnSpPr>
            <p:spPr>
              <a:xfrm flipV="1">
                <a:off x="9787258" y="4448956"/>
                <a:ext cx="275" cy="239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Flowchart: Connector 140">
                <a:extLst>
                  <a:ext uri="{FF2B5EF4-FFF2-40B4-BE49-F238E27FC236}">
                    <a16:creationId xmlns:a16="http://schemas.microsoft.com/office/drawing/2014/main" id="{8CBB8591-09C4-4852-AE8F-4DBA981705EF}"/>
                  </a:ext>
                </a:extLst>
              </p:cNvPr>
              <p:cNvSpPr/>
              <p:nvPr/>
            </p:nvSpPr>
            <p:spPr>
              <a:xfrm>
                <a:off x="9627497" y="4186793"/>
                <a:ext cx="391037" cy="109348"/>
              </a:xfrm>
              <a:prstGeom prst="flowChartConnector">
                <a:avLst/>
              </a:prstGeom>
              <a:noFill/>
              <a:ln w="190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2" name="Cylinder 141">
                <a:extLst>
                  <a:ext uri="{FF2B5EF4-FFF2-40B4-BE49-F238E27FC236}">
                    <a16:creationId xmlns:a16="http://schemas.microsoft.com/office/drawing/2014/main" id="{F69187FB-4B91-4E9B-87A2-DFA46D811374}"/>
                  </a:ext>
                </a:extLst>
              </p:cNvPr>
              <p:cNvSpPr/>
              <p:nvPr/>
            </p:nvSpPr>
            <p:spPr>
              <a:xfrm rot="5400000">
                <a:off x="9685174" y="4544279"/>
                <a:ext cx="272818" cy="266214"/>
              </a:xfrm>
              <a:prstGeom prst="can">
                <a:avLst>
                  <a:gd name="adj" fmla="val 38796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" name="Cylinder 142">
                <a:extLst>
                  <a:ext uri="{FF2B5EF4-FFF2-40B4-BE49-F238E27FC236}">
                    <a16:creationId xmlns:a16="http://schemas.microsoft.com/office/drawing/2014/main" id="{C446B116-FC5A-4805-A0EE-E5E7E6D512D5}"/>
                  </a:ext>
                </a:extLst>
              </p:cNvPr>
              <p:cNvSpPr/>
              <p:nvPr/>
            </p:nvSpPr>
            <p:spPr>
              <a:xfrm>
                <a:off x="9688476" y="3162736"/>
                <a:ext cx="272843" cy="155737"/>
              </a:xfrm>
              <a:prstGeom prst="can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Cylinder 143">
                <a:extLst>
                  <a:ext uri="{FF2B5EF4-FFF2-40B4-BE49-F238E27FC236}">
                    <a16:creationId xmlns:a16="http://schemas.microsoft.com/office/drawing/2014/main" id="{BD16D11F-FE93-4155-97FB-00DC5DA9BABD}"/>
                  </a:ext>
                </a:extLst>
              </p:cNvPr>
              <p:cNvSpPr/>
              <p:nvPr/>
            </p:nvSpPr>
            <p:spPr>
              <a:xfrm>
                <a:off x="9688476" y="3430308"/>
                <a:ext cx="272843" cy="155737"/>
              </a:xfrm>
              <a:prstGeom prst="can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Cylinder 144">
                <a:extLst>
                  <a:ext uri="{FF2B5EF4-FFF2-40B4-BE49-F238E27FC236}">
                    <a16:creationId xmlns:a16="http://schemas.microsoft.com/office/drawing/2014/main" id="{3C046BD3-33EE-4043-AA18-E9E24F374745}"/>
                  </a:ext>
                </a:extLst>
              </p:cNvPr>
              <p:cNvSpPr/>
              <p:nvPr/>
            </p:nvSpPr>
            <p:spPr>
              <a:xfrm>
                <a:off x="9688476" y="3697880"/>
                <a:ext cx="272843" cy="155737"/>
              </a:xfrm>
              <a:prstGeom prst="can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" name="Cylinder 145">
                <a:extLst>
                  <a:ext uri="{FF2B5EF4-FFF2-40B4-BE49-F238E27FC236}">
                    <a16:creationId xmlns:a16="http://schemas.microsoft.com/office/drawing/2014/main" id="{B04F57B5-FE4E-4F39-9DAF-72BB33304FC0}"/>
                  </a:ext>
                </a:extLst>
              </p:cNvPr>
              <p:cNvSpPr/>
              <p:nvPr/>
            </p:nvSpPr>
            <p:spPr>
              <a:xfrm>
                <a:off x="9688476" y="3965452"/>
                <a:ext cx="272843" cy="155737"/>
              </a:xfrm>
              <a:prstGeom prst="can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7" name="Straight Connector 146">
                <a:extLst>
                  <a:ext uri="{FF2B5EF4-FFF2-40B4-BE49-F238E27FC236}">
                    <a16:creationId xmlns:a16="http://schemas.microsoft.com/office/drawing/2014/main" id="{E88637E4-4DD7-4FB9-B81B-B38CEA24CC19}"/>
                  </a:ext>
                </a:extLst>
              </p:cNvPr>
              <p:cNvCxnSpPr>
                <a:cxnSpLocks/>
                <a:stCxn id="143" idx="3"/>
              </p:cNvCxnSpPr>
              <p:nvPr/>
            </p:nvCxnSpPr>
            <p:spPr>
              <a:xfrm flipH="1">
                <a:off x="9823957" y="3318474"/>
                <a:ext cx="941" cy="15753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>
                <a:extLst>
                  <a:ext uri="{FF2B5EF4-FFF2-40B4-BE49-F238E27FC236}">
                    <a16:creationId xmlns:a16="http://schemas.microsoft.com/office/drawing/2014/main" id="{899FB2F9-56BE-4A7F-BF3C-A0BA938B7D0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823016" y="3586045"/>
                <a:ext cx="941" cy="15753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>
                <a:extLst>
                  <a:ext uri="{FF2B5EF4-FFF2-40B4-BE49-F238E27FC236}">
                    <a16:creationId xmlns:a16="http://schemas.microsoft.com/office/drawing/2014/main" id="{35718DC1-4345-4004-9572-0C612E109DA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821910" y="3854309"/>
                <a:ext cx="941" cy="15753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>
                <a:extLst>
                  <a:ext uri="{FF2B5EF4-FFF2-40B4-BE49-F238E27FC236}">
                    <a16:creationId xmlns:a16="http://schemas.microsoft.com/office/drawing/2014/main" id="{60E945E8-99A0-4926-90EA-84C41DC7FF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3217" y="4153012"/>
                <a:ext cx="0" cy="724776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>
                <a:extLst>
                  <a:ext uri="{FF2B5EF4-FFF2-40B4-BE49-F238E27FC236}">
                    <a16:creationId xmlns:a16="http://schemas.microsoft.com/office/drawing/2014/main" id="{1A685F7E-49F6-46CE-9824-67C5BC86247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378653" y="4877788"/>
                <a:ext cx="184564" cy="179831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91006C54-88AE-4935-B4A3-84D43E2AB1A9}"/>
                  </a:ext>
                </a:extLst>
              </p:cNvPr>
              <p:cNvCxnSpPr/>
              <p:nvPr/>
            </p:nvCxnSpPr>
            <p:spPr>
              <a:xfrm flipH="1">
                <a:off x="9557671" y="4877788"/>
                <a:ext cx="706316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6AD96B77-450A-480E-8BF8-03B50B828907}"/>
                  </a:ext>
                </a:extLst>
              </p:cNvPr>
              <p:cNvCxnSpPr/>
              <p:nvPr/>
            </p:nvCxnSpPr>
            <p:spPr>
              <a:xfrm flipV="1">
                <a:off x="9687418" y="4438187"/>
                <a:ext cx="275" cy="239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>
                <a:extLst>
                  <a:ext uri="{FF2B5EF4-FFF2-40B4-BE49-F238E27FC236}">
                    <a16:creationId xmlns:a16="http://schemas.microsoft.com/office/drawing/2014/main" id="{B66A3781-B811-42A9-9562-C51AC59C403D}"/>
                  </a:ext>
                </a:extLst>
              </p:cNvPr>
              <p:cNvCxnSpPr>
                <a:cxnSpLocks/>
                <a:stCxn id="142" idx="0"/>
              </p:cNvCxnSpPr>
              <p:nvPr/>
            </p:nvCxnSpPr>
            <p:spPr>
              <a:xfrm flipV="1">
                <a:off x="9851410" y="4438187"/>
                <a:ext cx="275" cy="239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5" name="Cube 154">
                <a:extLst>
                  <a:ext uri="{FF2B5EF4-FFF2-40B4-BE49-F238E27FC236}">
                    <a16:creationId xmlns:a16="http://schemas.microsoft.com/office/drawing/2014/main" id="{8BC9F7C3-8A96-47FF-9F1E-59E2E60D67E3}"/>
                  </a:ext>
                </a:extLst>
              </p:cNvPr>
              <p:cNvSpPr/>
              <p:nvPr/>
            </p:nvSpPr>
            <p:spPr>
              <a:xfrm>
                <a:off x="9379182" y="4153012"/>
                <a:ext cx="884805" cy="904607"/>
              </a:xfrm>
              <a:prstGeom prst="cube">
                <a:avLst>
                  <a:gd name="adj" fmla="val 20506"/>
                </a:avLst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6" name="Straight Connector 155">
                <a:extLst>
                  <a:ext uri="{FF2B5EF4-FFF2-40B4-BE49-F238E27FC236}">
                    <a16:creationId xmlns:a16="http://schemas.microsoft.com/office/drawing/2014/main" id="{8FAE712A-DC1D-46BC-BDB8-577793438EA5}"/>
                  </a:ext>
                </a:extLst>
              </p:cNvPr>
              <p:cNvCxnSpPr>
                <a:cxnSpLocks/>
                <a:endCxn id="146" idx="3"/>
              </p:cNvCxnSpPr>
              <p:nvPr/>
            </p:nvCxnSpPr>
            <p:spPr>
              <a:xfrm flipV="1">
                <a:off x="9823016" y="4121189"/>
                <a:ext cx="1882" cy="24624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7" name="Cylinder 156">
                <a:extLst>
                  <a:ext uri="{FF2B5EF4-FFF2-40B4-BE49-F238E27FC236}">
                    <a16:creationId xmlns:a16="http://schemas.microsoft.com/office/drawing/2014/main" id="{08BB92A2-DCFD-48EA-81AC-9F902C567BD9}"/>
                  </a:ext>
                </a:extLst>
              </p:cNvPr>
              <p:cNvSpPr/>
              <p:nvPr/>
            </p:nvSpPr>
            <p:spPr>
              <a:xfrm>
                <a:off x="9626065" y="3039650"/>
                <a:ext cx="391037" cy="1257503"/>
              </a:xfrm>
              <a:prstGeom prst="can">
                <a:avLst>
                  <a:gd name="adj" fmla="val 28390"/>
                </a:avLst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" name="Flowchart: Connector 157">
                <a:extLst>
                  <a:ext uri="{FF2B5EF4-FFF2-40B4-BE49-F238E27FC236}">
                    <a16:creationId xmlns:a16="http://schemas.microsoft.com/office/drawing/2014/main" id="{2F526550-2F31-4A42-859F-6993363F2B18}"/>
                  </a:ext>
                </a:extLst>
              </p:cNvPr>
              <p:cNvSpPr/>
              <p:nvPr/>
            </p:nvSpPr>
            <p:spPr>
              <a:xfrm>
                <a:off x="9591739" y="4163631"/>
                <a:ext cx="464958" cy="147352"/>
              </a:xfrm>
              <a:prstGeom prst="flowChartConnector">
                <a:avLst/>
              </a:prstGeom>
              <a:noFill/>
              <a:ln w="19050">
                <a:solidFill>
                  <a:srgbClr val="00B05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" name="Flowchart: Connector 158">
                <a:extLst>
                  <a:ext uri="{FF2B5EF4-FFF2-40B4-BE49-F238E27FC236}">
                    <a16:creationId xmlns:a16="http://schemas.microsoft.com/office/drawing/2014/main" id="{FC913831-E660-4A52-855A-36172A6D2458}"/>
                  </a:ext>
                </a:extLst>
              </p:cNvPr>
              <p:cNvSpPr/>
              <p:nvPr/>
            </p:nvSpPr>
            <p:spPr>
              <a:xfrm>
                <a:off x="9591739" y="3641644"/>
                <a:ext cx="464958" cy="147352"/>
              </a:xfrm>
              <a:prstGeom prst="flowChartConnector">
                <a:avLst/>
              </a:prstGeom>
              <a:noFill/>
              <a:ln w="19050">
                <a:solidFill>
                  <a:srgbClr val="00B05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Flowchart: Connector 159">
                <a:extLst>
                  <a:ext uri="{FF2B5EF4-FFF2-40B4-BE49-F238E27FC236}">
                    <a16:creationId xmlns:a16="http://schemas.microsoft.com/office/drawing/2014/main" id="{A0D881DF-EA0F-491B-A3E9-50F747E481AA}"/>
                  </a:ext>
                </a:extLst>
              </p:cNvPr>
              <p:cNvSpPr/>
              <p:nvPr/>
            </p:nvSpPr>
            <p:spPr>
              <a:xfrm>
                <a:off x="9593621" y="3162889"/>
                <a:ext cx="464958" cy="147352"/>
              </a:xfrm>
              <a:prstGeom prst="flowChartConnector">
                <a:avLst/>
              </a:prstGeom>
              <a:noFill/>
              <a:ln w="19050">
                <a:solidFill>
                  <a:srgbClr val="00B05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D5A58199-C774-48CF-9BA5-E9458C9B3F44}"/>
                  </a:ext>
                </a:extLst>
              </p:cNvPr>
              <p:cNvCxnSpPr/>
              <p:nvPr/>
            </p:nvCxnSpPr>
            <p:spPr>
              <a:xfrm>
                <a:off x="9257326" y="3395002"/>
                <a:ext cx="0" cy="171969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>
                <a:extLst>
                  <a:ext uri="{FF2B5EF4-FFF2-40B4-BE49-F238E27FC236}">
                    <a16:creationId xmlns:a16="http://schemas.microsoft.com/office/drawing/2014/main" id="{F5417790-BCFE-41B2-8305-0682CC8D5EC8}"/>
                  </a:ext>
                </a:extLst>
              </p:cNvPr>
              <p:cNvCxnSpPr/>
              <p:nvPr/>
            </p:nvCxnSpPr>
            <p:spPr>
              <a:xfrm>
                <a:off x="10960123" y="3105607"/>
                <a:ext cx="0" cy="171969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>
                <a:extLst>
                  <a:ext uri="{FF2B5EF4-FFF2-40B4-BE49-F238E27FC236}">
                    <a16:creationId xmlns:a16="http://schemas.microsoft.com/office/drawing/2014/main" id="{6B8A779A-C65F-4DCE-8D16-074659A81A93}"/>
                  </a:ext>
                </a:extLst>
              </p:cNvPr>
              <p:cNvCxnSpPr/>
              <p:nvPr/>
            </p:nvCxnSpPr>
            <p:spPr>
              <a:xfrm>
                <a:off x="9557671" y="3101024"/>
                <a:ext cx="0" cy="1719690"/>
              </a:xfrm>
              <a:prstGeom prst="line">
                <a:avLst/>
              </a:prstGeom>
              <a:ln>
                <a:solidFill>
                  <a:srgbClr val="00B050"/>
                </a:solidFill>
                <a:prstDash val="dash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>
                <a:extLst>
                  <a:ext uri="{FF2B5EF4-FFF2-40B4-BE49-F238E27FC236}">
                    <a16:creationId xmlns:a16="http://schemas.microsoft.com/office/drawing/2014/main" id="{38BD1036-1069-438E-A9B1-B92778792E4A}"/>
                  </a:ext>
                </a:extLst>
              </p:cNvPr>
              <p:cNvCxnSpPr/>
              <p:nvPr/>
            </p:nvCxnSpPr>
            <p:spPr>
              <a:xfrm>
                <a:off x="10667707" y="3392032"/>
                <a:ext cx="0" cy="171969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206" name="Parallelogram 205">
              <a:extLst>
                <a:ext uri="{FF2B5EF4-FFF2-40B4-BE49-F238E27FC236}">
                  <a16:creationId xmlns:a16="http://schemas.microsoft.com/office/drawing/2014/main" id="{565D2866-6016-4715-94FE-C183F3C215E2}"/>
                </a:ext>
              </a:extLst>
            </p:cNvPr>
            <p:cNvSpPr/>
            <p:nvPr/>
          </p:nvSpPr>
          <p:spPr>
            <a:xfrm>
              <a:off x="9145585" y="4389562"/>
              <a:ext cx="1530182" cy="154802"/>
            </a:xfrm>
            <a:prstGeom prst="parallelogram">
              <a:avLst>
                <a:gd name="adj" fmla="val 100372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7" name="Parallelogram 206">
              <a:extLst>
                <a:ext uri="{FF2B5EF4-FFF2-40B4-BE49-F238E27FC236}">
                  <a16:creationId xmlns:a16="http://schemas.microsoft.com/office/drawing/2014/main" id="{1D05E8CB-BF10-4DD5-BDFE-152E1E57346D}"/>
                </a:ext>
              </a:extLst>
            </p:cNvPr>
            <p:cNvSpPr/>
            <p:nvPr/>
          </p:nvSpPr>
          <p:spPr>
            <a:xfrm>
              <a:off x="9165575" y="3848986"/>
              <a:ext cx="1530182" cy="154802"/>
            </a:xfrm>
            <a:prstGeom prst="parallelogram">
              <a:avLst>
                <a:gd name="adj" fmla="val 100372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8" name="Parallelogram 207">
              <a:extLst>
                <a:ext uri="{FF2B5EF4-FFF2-40B4-BE49-F238E27FC236}">
                  <a16:creationId xmlns:a16="http://schemas.microsoft.com/office/drawing/2014/main" id="{DE90C6BA-E6B3-421D-8805-E815C83D0FFA}"/>
                </a:ext>
              </a:extLst>
            </p:cNvPr>
            <p:cNvSpPr/>
            <p:nvPr/>
          </p:nvSpPr>
          <p:spPr>
            <a:xfrm>
              <a:off x="9145585" y="3384691"/>
              <a:ext cx="1530182" cy="154802"/>
            </a:xfrm>
            <a:prstGeom prst="parallelogram">
              <a:avLst>
                <a:gd name="adj" fmla="val 100372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4F911C8F-4961-493B-925F-2E504367CC7E}"/>
                </a:ext>
              </a:extLst>
            </p:cNvPr>
            <p:cNvGrpSpPr/>
            <p:nvPr/>
          </p:nvGrpSpPr>
          <p:grpSpPr>
            <a:xfrm>
              <a:off x="8839695" y="3473666"/>
              <a:ext cx="1704679" cy="2075042"/>
              <a:chOff x="9257326" y="3039650"/>
              <a:chExt cx="1704679" cy="2075042"/>
            </a:xfrm>
          </p:grpSpPr>
          <p:sp>
            <p:nvSpPr>
              <p:cNvPr id="174" name="Parallelogram 173">
                <a:extLst>
                  <a:ext uri="{FF2B5EF4-FFF2-40B4-BE49-F238E27FC236}">
                    <a16:creationId xmlns:a16="http://schemas.microsoft.com/office/drawing/2014/main" id="{0D289236-17B8-42DE-BACE-C9BF41C4004B}"/>
                  </a:ext>
                </a:extLst>
              </p:cNvPr>
              <p:cNvSpPr/>
              <p:nvPr/>
            </p:nvSpPr>
            <p:spPr>
              <a:xfrm>
                <a:off x="9257326" y="4820714"/>
                <a:ext cx="1704679" cy="293978"/>
              </a:xfrm>
              <a:prstGeom prst="parallelogram">
                <a:avLst>
                  <a:gd name="adj" fmla="val 100372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5" name="Cylinder 174">
                <a:extLst>
                  <a:ext uri="{FF2B5EF4-FFF2-40B4-BE49-F238E27FC236}">
                    <a16:creationId xmlns:a16="http://schemas.microsoft.com/office/drawing/2014/main" id="{3F3B1C96-FD22-408B-8DC4-7A05C36AA0ED}"/>
                  </a:ext>
                </a:extLst>
              </p:cNvPr>
              <p:cNvSpPr/>
              <p:nvPr/>
            </p:nvSpPr>
            <p:spPr>
              <a:xfrm>
                <a:off x="9684081" y="4324466"/>
                <a:ext cx="272843" cy="155737"/>
              </a:xfrm>
              <a:prstGeom prst="can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" name="Parallelogram 175">
                <a:extLst>
                  <a:ext uri="{FF2B5EF4-FFF2-40B4-BE49-F238E27FC236}">
                    <a16:creationId xmlns:a16="http://schemas.microsoft.com/office/drawing/2014/main" id="{B9657870-3989-4E38-8158-3BD9CEF6A830}"/>
                  </a:ext>
                </a:extLst>
              </p:cNvPr>
              <p:cNvSpPr/>
              <p:nvPr/>
            </p:nvSpPr>
            <p:spPr>
              <a:xfrm>
                <a:off x="9257326" y="4101766"/>
                <a:ext cx="1702797" cy="293978"/>
              </a:xfrm>
              <a:prstGeom prst="parallelogram">
                <a:avLst>
                  <a:gd name="adj" fmla="val 100372"/>
                </a:avLst>
              </a:prstGeom>
              <a:solidFill>
                <a:schemeClr val="accent6">
                  <a:lumMod val="20000"/>
                  <a:lumOff val="80000"/>
                  <a:alpha val="70000"/>
                </a:schemeClr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" name="Parallelogram 176">
                <a:extLst>
                  <a:ext uri="{FF2B5EF4-FFF2-40B4-BE49-F238E27FC236}">
                    <a16:creationId xmlns:a16="http://schemas.microsoft.com/office/drawing/2014/main" id="{8B57D0AF-1B69-408C-B476-16ED7FCDE6D5}"/>
                  </a:ext>
                </a:extLst>
              </p:cNvPr>
              <p:cNvSpPr/>
              <p:nvPr/>
            </p:nvSpPr>
            <p:spPr>
              <a:xfrm>
                <a:off x="9257326" y="3579779"/>
                <a:ext cx="1702797" cy="293978"/>
              </a:xfrm>
              <a:prstGeom prst="parallelogram">
                <a:avLst>
                  <a:gd name="adj" fmla="val 100372"/>
                </a:avLst>
              </a:prstGeom>
              <a:solidFill>
                <a:schemeClr val="accent6">
                  <a:lumMod val="20000"/>
                  <a:lumOff val="80000"/>
                  <a:alpha val="70000"/>
                </a:schemeClr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" name="Parallelogram 177">
                <a:extLst>
                  <a:ext uri="{FF2B5EF4-FFF2-40B4-BE49-F238E27FC236}">
                    <a16:creationId xmlns:a16="http://schemas.microsoft.com/office/drawing/2014/main" id="{05F286AC-5443-4B2C-B200-ACF885D14E05}"/>
                  </a:ext>
                </a:extLst>
              </p:cNvPr>
              <p:cNvSpPr/>
              <p:nvPr/>
            </p:nvSpPr>
            <p:spPr>
              <a:xfrm>
                <a:off x="9259208" y="3101024"/>
                <a:ext cx="1700915" cy="293978"/>
              </a:xfrm>
              <a:prstGeom prst="parallelogram">
                <a:avLst>
                  <a:gd name="adj" fmla="val 100372"/>
                </a:avLst>
              </a:prstGeom>
              <a:solidFill>
                <a:schemeClr val="accent6">
                  <a:lumMod val="20000"/>
                  <a:lumOff val="80000"/>
                  <a:alpha val="70000"/>
                </a:schemeClr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9" name="Straight Connector 178">
                <a:extLst>
                  <a:ext uri="{FF2B5EF4-FFF2-40B4-BE49-F238E27FC236}">
                    <a16:creationId xmlns:a16="http://schemas.microsoft.com/office/drawing/2014/main" id="{15FB25E7-2B3A-4B64-881E-396DA453D7F7}"/>
                  </a:ext>
                </a:extLst>
              </p:cNvPr>
              <p:cNvCxnSpPr/>
              <p:nvPr/>
            </p:nvCxnSpPr>
            <p:spPr>
              <a:xfrm flipV="1">
                <a:off x="9951251" y="4448956"/>
                <a:ext cx="275" cy="239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>
                <a:extLst>
                  <a:ext uri="{FF2B5EF4-FFF2-40B4-BE49-F238E27FC236}">
                    <a16:creationId xmlns:a16="http://schemas.microsoft.com/office/drawing/2014/main" id="{285FBBB1-FA2F-4DA9-AD97-0FCFA70D6096}"/>
                  </a:ext>
                </a:extLst>
              </p:cNvPr>
              <p:cNvCxnSpPr/>
              <p:nvPr/>
            </p:nvCxnSpPr>
            <p:spPr>
              <a:xfrm flipV="1">
                <a:off x="9787258" y="4448956"/>
                <a:ext cx="275" cy="239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1" name="Flowchart: Connector 180">
                <a:extLst>
                  <a:ext uri="{FF2B5EF4-FFF2-40B4-BE49-F238E27FC236}">
                    <a16:creationId xmlns:a16="http://schemas.microsoft.com/office/drawing/2014/main" id="{2C44F0D4-5A25-4F9F-9DD9-394C8C999835}"/>
                  </a:ext>
                </a:extLst>
              </p:cNvPr>
              <p:cNvSpPr/>
              <p:nvPr/>
            </p:nvSpPr>
            <p:spPr>
              <a:xfrm>
                <a:off x="9627497" y="4186793"/>
                <a:ext cx="391037" cy="109348"/>
              </a:xfrm>
              <a:prstGeom prst="flowChartConnector">
                <a:avLst/>
              </a:prstGeom>
              <a:noFill/>
              <a:ln w="190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" name="Cylinder 181">
                <a:extLst>
                  <a:ext uri="{FF2B5EF4-FFF2-40B4-BE49-F238E27FC236}">
                    <a16:creationId xmlns:a16="http://schemas.microsoft.com/office/drawing/2014/main" id="{44D9C571-3A74-4EA2-B3F3-FFB01C45CFDF}"/>
                  </a:ext>
                </a:extLst>
              </p:cNvPr>
              <p:cNvSpPr/>
              <p:nvPr/>
            </p:nvSpPr>
            <p:spPr>
              <a:xfrm rot="5400000">
                <a:off x="9685174" y="4544279"/>
                <a:ext cx="272818" cy="266214"/>
              </a:xfrm>
              <a:prstGeom prst="can">
                <a:avLst>
                  <a:gd name="adj" fmla="val 38796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" name="Cylinder 182">
                <a:extLst>
                  <a:ext uri="{FF2B5EF4-FFF2-40B4-BE49-F238E27FC236}">
                    <a16:creationId xmlns:a16="http://schemas.microsoft.com/office/drawing/2014/main" id="{C738C013-4ECA-4497-927F-19677DCA292D}"/>
                  </a:ext>
                </a:extLst>
              </p:cNvPr>
              <p:cNvSpPr/>
              <p:nvPr/>
            </p:nvSpPr>
            <p:spPr>
              <a:xfrm>
                <a:off x="9688476" y="3162736"/>
                <a:ext cx="272843" cy="155737"/>
              </a:xfrm>
              <a:prstGeom prst="can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" name="Cylinder 183">
                <a:extLst>
                  <a:ext uri="{FF2B5EF4-FFF2-40B4-BE49-F238E27FC236}">
                    <a16:creationId xmlns:a16="http://schemas.microsoft.com/office/drawing/2014/main" id="{2A960CFF-9C74-413C-90F7-2B0FD7986DFF}"/>
                  </a:ext>
                </a:extLst>
              </p:cNvPr>
              <p:cNvSpPr/>
              <p:nvPr/>
            </p:nvSpPr>
            <p:spPr>
              <a:xfrm>
                <a:off x="9688476" y="3430308"/>
                <a:ext cx="272843" cy="155737"/>
              </a:xfrm>
              <a:prstGeom prst="can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Cylinder 184">
                <a:extLst>
                  <a:ext uri="{FF2B5EF4-FFF2-40B4-BE49-F238E27FC236}">
                    <a16:creationId xmlns:a16="http://schemas.microsoft.com/office/drawing/2014/main" id="{E4E7A943-ED1E-4B97-A20D-4929E85620AA}"/>
                  </a:ext>
                </a:extLst>
              </p:cNvPr>
              <p:cNvSpPr/>
              <p:nvPr/>
            </p:nvSpPr>
            <p:spPr>
              <a:xfrm>
                <a:off x="9688476" y="3697880"/>
                <a:ext cx="272843" cy="155737"/>
              </a:xfrm>
              <a:prstGeom prst="can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6" name="Cylinder 185">
                <a:extLst>
                  <a:ext uri="{FF2B5EF4-FFF2-40B4-BE49-F238E27FC236}">
                    <a16:creationId xmlns:a16="http://schemas.microsoft.com/office/drawing/2014/main" id="{5BF96C68-3B7E-4383-B0A7-7890AA32E2C0}"/>
                  </a:ext>
                </a:extLst>
              </p:cNvPr>
              <p:cNvSpPr/>
              <p:nvPr/>
            </p:nvSpPr>
            <p:spPr>
              <a:xfrm>
                <a:off x="9688476" y="3965452"/>
                <a:ext cx="272843" cy="155737"/>
              </a:xfrm>
              <a:prstGeom prst="can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87" name="Straight Connector 186">
                <a:extLst>
                  <a:ext uri="{FF2B5EF4-FFF2-40B4-BE49-F238E27FC236}">
                    <a16:creationId xmlns:a16="http://schemas.microsoft.com/office/drawing/2014/main" id="{2241F14A-119C-4B4B-AFBF-CC25F1663C5A}"/>
                  </a:ext>
                </a:extLst>
              </p:cNvPr>
              <p:cNvCxnSpPr>
                <a:cxnSpLocks/>
                <a:stCxn id="183" idx="3"/>
              </p:cNvCxnSpPr>
              <p:nvPr/>
            </p:nvCxnSpPr>
            <p:spPr>
              <a:xfrm flipH="1">
                <a:off x="9823957" y="3318474"/>
                <a:ext cx="941" cy="15753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>
                <a:extLst>
                  <a:ext uri="{FF2B5EF4-FFF2-40B4-BE49-F238E27FC236}">
                    <a16:creationId xmlns:a16="http://schemas.microsoft.com/office/drawing/2014/main" id="{CEC52A34-EA12-490A-83CC-CF2DA1EBD90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823016" y="3586045"/>
                <a:ext cx="941" cy="15753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>
                <a:extLst>
                  <a:ext uri="{FF2B5EF4-FFF2-40B4-BE49-F238E27FC236}">
                    <a16:creationId xmlns:a16="http://schemas.microsoft.com/office/drawing/2014/main" id="{566C5715-AC11-4F28-820D-EA3913502E6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821910" y="3854309"/>
                <a:ext cx="941" cy="15753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>
                <a:extLst>
                  <a:ext uri="{FF2B5EF4-FFF2-40B4-BE49-F238E27FC236}">
                    <a16:creationId xmlns:a16="http://schemas.microsoft.com/office/drawing/2014/main" id="{097B7F5F-1255-48DD-B3AD-01A665A2D6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3217" y="4153012"/>
                <a:ext cx="0" cy="724776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>
                <a:extLst>
                  <a:ext uri="{FF2B5EF4-FFF2-40B4-BE49-F238E27FC236}">
                    <a16:creationId xmlns:a16="http://schemas.microsoft.com/office/drawing/2014/main" id="{3D2817AB-F471-4F14-9805-A6AF5079945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378653" y="4877788"/>
                <a:ext cx="184564" cy="179831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>
                <a:extLst>
                  <a:ext uri="{FF2B5EF4-FFF2-40B4-BE49-F238E27FC236}">
                    <a16:creationId xmlns:a16="http://schemas.microsoft.com/office/drawing/2014/main" id="{AB80208D-D0B1-4B81-9686-7CE65261F461}"/>
                  </a:ext>
                </a:extLst>
              </p:cNvPr>
              <p:cNvCxnSpPr/>
              <p:nvPr/>
            </p:nvCxnSpPr>
            <p:spPr>
              <a:xfrm flipH="1">
                <a:off x="9557671" y="4877788"/>
                <a:ext cx="706316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EC895FDA-5FA8-4757-9FD9-FFD993953EF1}"/>
                  </a:ext>
                </a:extLst>
              </p:cNvPr>
              <p:cNvCxnSpPr/>
              <p:nvPr/>
            </p:nvCxnSpPr>
            <p:spPr>
              <a:xfrm flipV="1">
                <a:off x="9687418" y="4438187"/>
                <a:ext cx="275" cy="239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8D346B71-C1E7-4A4C-97A2-6D6975E4E0B6}"/>
                  </a:ext>
                </a:extLst>
              </p:cNvPr>
              <p:cNvCxnSpPr>
                <a:cxnSpLocks/>
                <a:stCxn id="182" idx="0"/>
              </p:cNvCxnSpPr>
              <p:nvPr/>
            </p:nvCxnSpPr>
            <p:spPr>
              <a:xfrm flipV="1">
                <a:off x="9851410" y="4438187"/>
                <a:ext cx="275" cy="239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5" name="Cube 194">
                <a:extLst>
                  <a:ext uri="{FF2B5EF4-FFF2-40B4-BE49-F238E27FC236}">
                    <a16:creationId xmlns:a16="http://schemas.microsoft.com/office/drawing/2014/main" id="{FB6EF3BD-ACF1-4176-B82B-82B82C6EBE37}"/>
                  </a:ext>
                </a:extLst>
              </p:cNvPr>
              <p:cNvSpPr/>
              <p:nvPr/>
            </p:nvSpPr>
            <p:spPr>
              <a:xfrm>
                <a:off x="9379182" y="4153012"/>
                <a:ext cx="884805" cy="904607"/>
              </a:xfrm>
              <a:prstGeom prst="cube">
                <a:avLst>
                  <a:gd name="adj" fmla="val 20506"/>
                </a:avLst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8BD6E3CD-032F-4E64-BF82-B8860F209261}"/>
                  </a:ext>
                </a:extLst>
              </p:cNvPr>
              <p:cNvCxnSpPr>
                <a:cxnSpLocks/>
                <a:endCxn id="186" idx="3"/>
              </p:cNvCxnSpPr>
              <p:nvPr/>
            </p:nvCxnSpPr>
            <p:spPr>
              <a:xfrm flipV="1">
                <a:off x="9823016" y="4121189"/>
                <a:ext cx="1882" cy="24624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7" name="Cylinder 196">
                <a:extLst>
                  <a:ext uri="{FF2B5EF4-FFF2-40B4-BE49-F238E27FC236}">
                    <a16:creationId xmlns:a16="http://schemas.microsoft.com/office/drawing/2014/main" id="{140DD78D-C22E-4D8E-BD4B-6AC845A53B7D}"/>
                  </a:ext>
                </a:extLst>
              </p:cNvPr>
              <p:cNvSpPr/>
              <p:nvPr/>
            </p:nvSpPr>
            <p:spPr>
              <a:xfrm>
                <a:off x="9626065" y="3039650"/>
                <a:ext cx="391037" cy="1257503"/>
              </a:xfrm>
              <a:prstGeom prst="can">
                <a:avLst>
                  <a:gd name="adj" fmla="val 28390"/>
                </a:avLst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8" name="Flowchart: Connector 197">
                <a:extLst>
                  <a:ext uri="{FF2B5EF4-FFF2-40B4-BE49-F238E27FC236}">
                    <a16:creationId xmlns:a16="http://schemas.microsoft.com/office/drawing/2014/main" id="{D8B597D8-D3FA-454F-BECD-EAD20C81F437}"/>
                  </a:ext>
                </a:extLst>
              </p:cNvPr>
              <p:cNvSpPr/>
              <p:nvPr/>
            </p:nvSpPr>
            <p:spPr>
              <a:xfrm>
                <a:off x="9591739" y="4163631"/>
                <a:ext cx="464958" cy="147352"/>
              </a:xfrm>
              <a:prstGeom prst="flowChartConnector">
                <a:avLst/>
              </a:prstGeom>
              <a:noFill/>
              <a:ln w="19050">
                <a:solidFill>
                  <a:srgbClr val="00B05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9" name="Flowchart: Connector 198">
                <a:extLst>
                  <a:ext uri="{FF2B5EF4-FFF2-40B4-BE49-F238E27FC236}">
                    <a16:creationId xmlns:a16="http://schemas.microsoft.com/office/drawing/2014/main" id="{AB20A9D8-7EA0-4BA1-9A4D-D613F464A9D1}"/>
                  </a:ext>
                </a:extLst>
              </p:cNvPr>
              <p:cNvSpPr/>
              <p:nvPr/>
            </p:nvSpPr>
            <p:spPr>
              <a:xfrm>
                <a:off x="9591739" y="3641644"/>
                <a:ext cx="464958" cy="147352"/>
              </a:xfrm>
              <a:prstGeom prst="flowChartConnector">
                <a:avLst/>
              </a:prstGeom>
              <a:noFill/>
              <a:ln w="19050">
                <a:solidFill>
                  <a:srgbClr val="00B05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" name="Flowchart: Connector 199">
                <a:extLst>
                  <a:ext uri="{FF2B5EF4-FFF2-40B4-BE49-F238E27FC236}">
                    <a16:creationId xmlns:a16="http://schemas.microsoft.com/office/drawing/2014/main" id="{BFE76E9C-FFB2-483C-836A-F40023644462}"/>
                  </a:ext>
                </a:extLst>
              </p:cNvPr>
              <p:cNvSpPr/>
              <p:nvPr/>
            </p:nvSpPr>
            <p:spPr>
              <a:xfrm>
                <a:off x="9593621" y="3162889"/>
                <a:ext cx="464958" cy="147352"/>
              </a:xfrm>
              <a:prstGeom prst="flowChartConnector">
                <a:avLst/>
              </a:prstGeom>
              <a:noFill/>
              <a:ln w="19050">
                <a:solidFill>
                  <a:srgbClr val="00B05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1" name="Straight Connector 200">
                <a:extLst>
                  <a:ext uri="{FF2B5EF4-FFF2-40B4-BE49-F238E27FC236}">
                    <a16:creationId xmlns:a16="http://schemas.microsoft.com/office/drawing/2014/main" id="{DE53EBA7-13DE-44B7-A095-92FCE7FB9219}"/>
                  </a:ext>
                </a:extLst>
              </p:cNvPr>
              <p:cNvCxnSpPr/>
              <p:nvPr/>
            </p:nvCxnSpPr>
            <p:spPr>
              <a:xfrm>
                <a:off x="9257326" y="3395002"/>
                <a:ext cx="0" cy="171969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>
                <a:extLst>
                  <a:ext uri="{FF2B5EF4-FFF2-40B4-BE49-F238E27FC236}">
                    <a16:creationId xmlns:a16="http://schemas.microsoft.com/office/drawing/2014/main" id="{2D4607B3-8CA6-4B3B-9831-2866DFB80132}"/>
                  </a:ext>
                </a:extLst>
              </p:cNvPr>
              <p:cNvCxnSpPr/>
              <p:nvPr/>
            </p:nvCxnSpPr>
            <p:spPr>
              <a:xfrm>
                <a:off x="10960123" y="3105607"/>
                <a:ext cx="0" cy="171969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>
                <a:extLst>
                  <a:ext uri="{FF2B5EF4-FFF2-40B4-BE49-F238E27FC236}">
                    <a16:creationId xmlns:a16="http://schemas.microsoft.com/office/drawing/2014/main" id="{EA9A88FB-18B4-4DC8-AF3D-7C4264355B5A}"/>
                  </a:ext>
                </a:extLst>
              </p:cNvPr>
              <p:cNvCxnSpPr/>
              <p:nvPr/>
            </p:nvCxnSpPr>
            <p:spPr>
              <a:xfrm>
                <a:off x="9557671" y="3101024"/>
                <a:ext cx="0" cy="1719690"/>
              </a:xfrm>
              <a:prstGeom prst="line">
                <a:avLst/>
              </a:prstGeom>
              <a:ln>
                <a:solidFill>
                  <a:srgbClr val="00B050"/>
                </a:solidFill>
                <a:prstDash val="dash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>
                <a:extLst>
                  <a:ext uri="{FF2B5EF4-FFF2-40B4-BE49-F238E27FC236}">
                    <a16:creationId xmlns:a16="http://schemas.microsoft.com/office/drawing/2014/main" id="{CE453501-F73A-4EFF-A6A5-6FFD2A473736}"/>
                  </a:ext>
                </a:extLst>
              </p:cNvPr>
              <p:cNvCxnSpPr/>
              <p:nvPr/>
            </p:nvCxnSpPr>
            <p:spPr>
              <a:xfrm>
                <a:off x="10667707" y="3392032"/>
                <a:ext cx="0" cy="171969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</p:grpSp>
      <p:sp>
        <p:nvSpPr>
          <p:cNvPr id="209" name="TextBox 208">
            <a:extLst>
              <a:ext uri="{FF2B5EF4-FFF2-40B4-BE49-F238E27FC236}">
                <a16:creationId xmlns:a16="http://schemas.microsoft.com/office/drawing/2014/main" id="{7A62EF20-3AB9-4674-9BCD-E935738AE629}"/>
              </a:ext>
            </a:extLst>
          </p:cNvPr>
          <p:cNvSpPr txBox="1"/>
          <p:nvPr/>
        </p:nvSpPr>
        <p:spPr>
          <a:xfrm>
            <a:off x="8710164" y="5676473"/>
            <a:ext cx="2819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Can be combined for multiple tower vessels if distance between optics &lt;10m</a:t>
            </a:r>
            <a:endParaRPr lang="en-GB" sz="1200" dirty="0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40E52A5-2F57-45B9-B1D8-C3817D904816}"/>
              </a:ext>
            </a:extLst>
          </p:cNvPr>
          <p:cNvSpPr txBox="1"/>
          <p:nvPr/>
        </p:nvSpPr>
        <p:spPr>
          <a:xfrm>
            <a:off x="936654" y="5255218"/>
            <a:ext cx="28964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Tower scaffolding</a:t>
            </a:r>
          </a:p>
          <a:p>
            <a:r>
              <a:rPr lang="en-US" sz="1200" dirty="0"/>
              <a:t>Footprint parametric to tower base</a:t>
            </a:r>
          </a:p>
          <a:p>
            <a:r>
              <a:rPr lang="en-US" sz="1200" dirty="0"/>
              <a:t>Height constrained by suspensions</a:t>
            </a:r>
          </a:p>
          <a:p>
            <a:r>
              <a:rPr lang="en-US" sz="1200" dirty="0"/>
              <a:t>Provides space for operation and possibly e-racks</a:t>
            </a:r>
          </a:p>
        </p:txBody>
      </p:sp>
    </p:spTree>
    <p:extLst>
      <p:ext uri="{BB962C8B-B14F-4D97-AF65-F5344CB8AC3E}">
        <p14:creationId xmlns:p14="http://schemas.microsoft.com/office/powerpoint/2010/main" val="385956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Step-by-step</a:t>
            </a:r>
            <a:r>
              <a:rPr lang="nl-NL" dirty="0">
                <a:latin typeface="Univers" panose="020B0503020202020204" pitchFamily="34" charset="0"/>
              </a:rPr>
              <a:t> breakdown / </a:t>
            </a:r>
            <a:r>
              <a:rPr lang="nl-NL" dirty="0" err="1">
                <a:latin typeface="Univers" panose="020B0503020202020204" pitchFamily="34" charset="0"/>
              </a:rPr>
              <a:t>build</a:t>
            </a:r>
            <a:r>
              <a:rPr lang="nl-NL" dirty="0">
                <a:latin typeface="Univers" panose="020B0503020202020204" pitchFamily="34" charset="0"/>
              </a:rPr>
              <a:t>-up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17</a:t>
            </a:fld>
            <a:endParaRPr lang="nl-NL" dirty="0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32FE5D-E251-498F-B6DE-157CFA7A8952}"/>
              </a:ext>
            </a:extLst>
          </p:cNvPr>
          <p:cNvCxnSpPr>
            <a:cxnSpLocks/>
          </p:cNvCxnSpPr>
          <p:nvPr/>
        </p:nvCxnSpPr>
        <p:spPr>
          <a:xfrm flipH="1">
            <a:off x="5123325" y="5584372"/>
            <a:ext cx="2983422" cy="0"/>
          </a:xfrm>
          <a:prstGeom prst="line">
            <a:avLst/>
          </a:prstGeom>
          <a:ln w="28575">
            <a:solidFill>
              <a:srgbClr val="FF33CC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8EE881-7536-4C6A-A2C9-99A3D39FDA6C}"/>
              </a:ext>
            </a:extLst>
          </p:cNvPr>
          <p:cNvCxnSpPr>
            <a:cxnSpLocks/>
          </p:cNvCxnSpPr>
          <p:nvPr/>
        </p:nvCxnSpPr>
        <p:spPr>
          <a:xfrm>
            <a:off x="5508504" y="3436867"/>
            <a:ext cx="0" cy="2266629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15A1625-856A-4C5D-BCB9-0ADBB82CFAA1}"/>
              </a:ext>
            </a:extLst>
          </p:cNvPr>
          <p:cNvCxnSpPr>
            <a:cxnSpLocks/>
          </p:cNvCxnSpPr>
          <p:nvPr/>
        </p:nvCxnSpPr>
        <p:spPr>
          <a:xfrm flipH="1">
            <a:off x="4847939" y="5669554"/>
            <a:ext cx="691682" cy="642247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3B5348-D172-408C-88B6-20B82FAB2E72}"/>
              </a:ext>
            </a:extLst>
          </p:cNvPr>
          <p:cNvCxnSpPr>
            <a:cxnSpLocks/>
          </p:cNvCxnSpPr>
          <p:nvPr/>
        </p:nvCxnSpPr>
        <p:spPr>
          <a:xfrm flipH="1">
            <a:off x="5508504" y="5703497"/>
            <a:ext cx="2148015" cy="0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be 14">
            <a:extLst>
              <a:ext uri="{FF2B5EF4-FFF2-40B4-BE49-F238E27FC236}">
                <a16:creationId xmlns:a16="http://schemas.microsoft.com/office/drawing/2014/main" id="{721FF2A8-A1A3-40A7-B110-2B2C450804A0}"/>
              </a:ext>
            </a:extLst>
          </p:cNvPr>
          <p:cNvSpPr/>
          <p:nvPr/>
        </p:nvSpPr>
        <p:spPr>
          <a:xfrm>
            <a:off x="5381372" y="4761743"/>
            <a:ext cx="1225980" cy="1289253"/>
          </a:xfrm>
          <a:prstGeom prst="cube">
            <a:avLst>
              <a:gd name="adj" fmla="val 20506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84C12669-D33F-4BEA-829C-8F984BFB3FD5}"/>
              </a:ext>
            </a:extLst>
          </p:cNvPr>
          <p:cNvSpPr/>
          <p:nvPr/>
        </p:nvSpPr>
        <p:spPr>
          <a:xfrm>
            <a:off x="5725436" y="4809888"/>
            <a:ext cx="541819" cy="155844"/>
          </a:xfrm>
          <a:prstGeom prst="flowChartConnector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ylinder 16">
            <a:extLst>
              <a:ext uri="{FF2B5EF4-FFF2-40B4-BE49-F238E27FC236}">
                <a16:creationId xmlns:a16="http://schemas.microsoft.com/office/drawing/2014/main" id="{96494E73-D258-4129-AA07-8EB300E56DC7}"/>
              </a:ext>
            </a:extLst>
          </p:cNvPr>
          <p:cNvSpPr/>
          <p:nvPr/>
        </p:nvSpPr>
        <p:spPr>
          <a:xfrm>
            <a:off x="5809928" y="335039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ylinder 17">
            <a:extLst>
              <a:ext uri="{FF2B5EF4-FFF2-40B4-BE49-F238E27FC236}">
                <a16:creationId xmlns:a16="http://schemas.microsoft.com/office/drawing/2014/main" id="{311D50E5-7C10-47FD-8EF8-9A5FC662088C}"/>
              </a:ext>
            </a:extLst>
          </p:cNvPr>
          <p:cNvSpPr/>
          <p:nvPr/>
        </p:nvSpPr>
        <p:spPr>
          <a:xfrm>
            <a:off x="5809928" y="373174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31EAE978-1A1C-49A6-8E5A-E4623B6E4691}"/>
              </a:ext>
            </a:extLst>
          </p:cNvPr>
          <p:cNvSpPr/>
          <p:nvPr/>
        </p:nvSpPr>
        <p:spPr>
          <a:xfrm>
            <a:off x="5809928" y="411308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ylinder 19">
            <a:extLst>
              <a:ext uri="{FF2B5EF4-FFF2-40B4-BE49-F238E27FC236}">
                <a16:creationId xmlns:a16="http://schemas.microsoft.com/office/drawing/2014/main" id="{AF98A0C4-1A7B-4E22-A775-A0A25E5F5712}"/>
              </a:ext>
            </a:extLst>
          </p:cNvPr>
          <p:cNvSpPr/>
          <p:nvPr/>
        </p:nvSpPr>
        <p:spPr>
          <a:xfrm>
            <a:off x="5809928" y="4494432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546F087-F825-4D42-B1B9-0BAAE9683732}"/>
              </a:ext>
            </a:extLst>
          </p:cNvPr>
          <p:cNvCxnSpPr>
            <a:cxnSpLocks/>
            <a:stCxn id="17" idx="3"/>
          </p:cNvCxnSpPr>
          <p:nvPr/>
        </p:nvCxnSpPr>
        <p:spPr>
          <a:xfrm flipH="1">
            <a:off x="5997649" y="3572353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D15DF07-24B9-48F9-BC71-B8338F712BFB}"/>
              </a:ext>
            </a:extLst>
          </p:cNvPr>
          <p:cNvCxnSpPr>
            <a:cxnSpLocks/>
          </p:cNvCxnSpPr>
          <p:nvPr/>
        </p:nvCxnSpPr>
        <p:spPr>
          <a:xfrm flipH="1">
            <a:off x="5996345" y="395369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B0D461D-5997-4D00-9D1C-440F48A6C6B4}"/>
              </a:ext>
            </a:extLst>
          </p:cNvPr>
          <p:cNvCxnSpPr>
            <a:cxnSpLocks/>
          </p:cNvCxnSpPr>
          <p:nvPr/>
        </p:nvCxnSpPr>
        <p:spPr>
          <a:xfrm flipH="1">
            <a:off x="5994813" y="433602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6F0043B-5355-42CE-A724-FDF1735D71DE}"/>
              </a:ext>
            </a:extLst>
          </p:cNvPr>
          <p:cNvCxnSpPr>
            <a:cxnSpLocks/>
          </p:cNvCxnSpPr>
          <p:nvPr/>
        </p:nvCxnSpPr>
        <p:spPr>
          <a:xfrm>
            <a:off x="5636369" y="4761743"/>
            <a:ext cx="0" cy="103295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9A22072-D8AB-4F2F-887E-DF2AB8AFD2C9}"/>
              </a:ext>
            </a:extLst>
          </p:cNvPr>
          <p:cNvCxnSpPr>
            <a:cxnSpLocks/>
          </p:cNvCxnSpPr>
          <p:nvPr/>
        </p:nvCxnSpPr>
        <p:spPr>
          <a:xfrm flipH="1">
            <a:off x="5380639" y="5794699"/>
            <a:ext cx="255731" cy="25629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585BEA7-C01B-4E74-B364-C409B478C6D7}"/>
              </a:ext>
            </a:extLst>
          </p:cNvPr>
          <p:cNvCxnSpPr>
            <a:cxnSpLocks/>
          </p:cNvCxnSpPr>
          <p:nvPr/>
        </p:nvCxnSpPr>
        <p:spPr>
          <a:xfrm flipH="1">
            <a:off x="5628686" y="5794699"/>
            <a:ext cx="97866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A6865BD-4C7B-4C9F-8435-DEB3E039B0E8}"/>
              </a:ext>
            </a:extLst>
          </p:cNvPr>
          <p:cNvCxnSpPr>
            <a:cxnSpLocks/>
            <a:endCxn id="20" idx="3"/>
          </p:cNvCxnSpPr>
          <p:nvPr/>
        </p:nvCxnSpPr>
        <p:spPr>
          <a:xfrm flipV="1">
            <a:off x="5996345" y="4716390"/>
            <a:ext cx="2607" cy="3509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ylinder 27">
            <a:extLst>
              <a:ext uri="{FF2B5EF4-FFF2-40B4-BE49-F238E27FC236}">
                <a16:creationId xmlns:a16="http://schemas.microsoft.com/office/drawing/2014/main" id="{A826B033-F0D3-4B8B-86EC-B5493AAED50A}"/>
              </a:ext>
            </a:extLst>
          </p:cNvPr>
          <p:cNvSpPr/>
          <p:nvPr/>
        </p:nvSpPr>
        <p:spPr>
          <a:xfrm>
            <a:off x="5723452" y="3174972"/>
            <a:ext cx="541819" cy="1792203"/>
          </a:xfrm>
          <a:prstGeom prst="can">
            <a:avLst>
              <a:gd name="adj" fmla="val 28390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1E9400E-C1F4-4D63-AD2D-F0B5CB8F45CB}"/>
              </a:ext>
            </a:extLst>
          </p:cNvPr>
          <p:cNvCxnSpPr>
            <a:cxnSpLocks/>
          </p:cNvCxnSpPr>
          <p:nvPr/>
        </p:nvCxnSpPr>
        <p:spPr>
          <a:xfrm>
            <a:off x="5123325" y="3226540"/>
            <a:ext cx="0" cy="2357832"/>
          </a:xfrm>
          <a:prstGeom prst="line">
            <a:avLst/>
          </a:prstGeom>
          <a:ln w="28575">
            <a:solidFill>
              <a:srgbClr val="FF33CC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A04F25C-F131-43F4-9F68-8231DCF1014F}"/>
              </a:ext>
            </a:extLst>
          </p:cNvPr>
          <p:cNvCxnSpPr>
            <a:cxnSpLocks/>
          </p:cNvCxnSpPr>
          <p:nvPr/>
        </p:nvCxnSpPr>
        <p:spPr>
          <a:xfrm flipH="1">
            <a:off x="4127051" y="5584372"/>
            <a:ext cx="996274" cy="951332"/>
          </a:xfrm>
          <a:prstGeom prst="line">
            <a:avLst/>
          </a:prstGeom>
          <a:ln w="28575">
            <a:solidFill>
              <a:srgbClr val="FF33CC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ylinder 31">
            <a:extLst>
              <a:ext uri="{FF2B5EF4-FFF2-40B4-BE49-F238E27FC236}">
                <a16:creationId xmlns:a16="http://schemas.microsoft.com/office/drawing/2014/main" id="{55E2DEF2-BA39-4E9A-9B26-6D0C21E05D3F}"/>
              </a:ext>
            </a:extLst>
          </p:cNvPr>
          <p:cNvSpPr/>
          <p:nvPr/>
        </p:nvSpPr>
        <p:spPr>
          <a:xfrm rot="5400000">
            <a:off x="5799950" y="5324653"/>
            <a:ext cx="388823" cy="368864"/>
          </a:xfrm>
          <a:prstGeom prst="can">
            <a:avLst>
              <a:gd name="adj" fmla="val 3879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Cylinder 32">
            <a:extLst>
              <a:ext uri="{FF2B5EF4-FFF2-40B4-BE49-F238E27FC236}">
                <a16:creationId xmlns:a16="http://schemas.microsoft.com/office/drawing/2014/main" id="{843DED8C-0BE4-485A-86B3-FE365EDB72CE}"/>
              </a:ext>
            </a:extLst>
          </p:cNvPr>
          <p:cNvSpPr/>
          <p:nvPr/>
        </p:nvSpPr>
        <p:spPr>
          <a:xfrm>
            <a:off x="5803839" y="500610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F3FA789-93FB-4D4D-9BFD-E2D51C239161}"/>
              </a:ext>
            </a:extLst>
          </p:cNvPr>
          <p:cNvCxnSpPr>
            <a:cxnSpLocks/>
          </p:cNvCxnSpPr>
          <p:nvPr/>
        </p:nvCxnSpPr>
        <p:spPr>
          <a:xfrm flipV="1">
            <a:off x="6174026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2E5D351-3057-4021-900E-BD2918FC5B20}"/>
              </a:ext>
            </a:extLst>
          </p:cNvPr>
          <p:cNvCxnSpPr>
            <a:cxnSpLocks/>
            <a:stCxn id="32" idx="0"/>
          </p:cNvCxnSpPr>
          <p:nvPr/>
        </p:nvCxnSpPr>
        <p:spPr>
          <a:xfrm flipV="1">
            <a:off x="6035688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1FE2C21-C629-4B4B-A16D-D493C567B181}"/>
              </a:ext>
            </a:extLst>
          </p:cNvPr>
          <p:cNvCxnSpPr>
            <a:cxnSpLocks/>
          </p:cNvCxnSpPr>
          <p:nvPr/>
        </p:nvCxnSpPr>
        <p:spPr>
          <a:xfrm flipV="1">
            <a:off x="5946799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5ED52FD-07BA-4DDB-B119-AA45FE6192D1}"/>
              </a:ext>
            </a:extLst>
          </p:cNvPr>
          <p:cNvCxnSpPr>
            <a:cxnSpLocks/>
          </p:cNvCxnSpPr>
          <p:nvPr/>
        </p:nvCxnSpPr>
        <p:spPr>
          <a:xfrm flipV="1">
            <a:off x="5808461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ube 38">
            <a:extLst>
              <a:ext uri="{FF2B5EF4-FFF2-40B4-BE49-F238E27FC236}">
                <a16:creationId xmlns:a16="http://schemas.microsoft.com/office/drawing/2014/main" id="{00776B57-7A4D-443C-B4CD-8C7BF7182FA6}"/>
              </a:ext>
            </a:extLst>
          </p:cNvPr>
          <p:cNvSpPr/>
          <p:nvPr/>
        </p:nvSpPr>
        <p:spPr>
          <a:xfrm>
            <a:off x="4122323" y="3221761"/>
            <a:ext cx="3979697" cy="3309164"/>
          </a:xfrm>
          <a:prstGeom prst="cube">
            <a:avLst>
              <a:gd name="adj" fmla="val 29269"/>
            </a:avLst>
          </a:prstGeom>
          <a:solidFill>
            <a:srgbClr val="FF33CC">
              <a:alpha val="30000"/>
            </a:srgbClr>
          </a:solidFill>
          <a:ln w="28575">
            <a:solidFill>
              <a:srgbClr val="FF33CC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Cube 40">
            <a:extLst>
              <a:ext uri="{FF2B5EF4-FFF2-40B4-BE49-F238E27FC236}">
                <a16:creationId xmlns:a16="http://schemas.microsoft.com/office/drawing/2014/main" id="{9CF639AB-A52D-4EC2-A913-0096D3CB862C}"/>
              </a:ext>
            </a:extLst>
          </p:cNvPr>
          <p:cNvSpPr/>
          <p:nvPr/>
        </p:nvSpPr>
        <p:spPr>
          <a:xfrm>
            <a:off x="4874024" y="3436266"/>
            <a:ext cx="2782495" cy="2871026"/>
          </a:xfrm>
          <a:prstGeom prst="cube">
            <a:avLst>
              <a:gd name="adj" fmla="val 22021"/>
            </a:avLst>
          </a:prstGeom>
          <a:solidFill>
            <a:srgbClr val="00B050">
              <a:alpha val="30000"/>
            </a:srgbClr>
          </a:solidFill>
          <a:ln w="28575">
            <a:solidFill>
              <a:srgbClr val="00B05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509A14E0-5C12-4EFF-A970-C13DE9F95711}"/>
              </a:ext>
            </a:extLst>
          </p:cNvPr>
          <p:cNvSpPr txBox="1"/>
          <p:nvPr/>
        </p:nvSpPr>
        <p:spPr>
          <a:xfrm>
            <a:off x="795395" y="5518465"/>
            <a:ext cx="3107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Cleanroom; </a:t>
            </a:r>
          </a:p>
          <a:p>
            <a:r>
              <a:rPr lang="en-US" sz="1200" dirty="0"/>
              <a:t>ISO 5 lateral tower access, ISO 7 </a:t>
            </a:r>
            <a:r>
              <a:rPr lang="en-GB" sz="1200" dirty="0"/>
              <a:t>environment</a:t>
            </a:r>
            <a:r>
              <a:rPr lang="en-US" sz="1200" dirty="0"/>
              <a:t> around tower scaffolding</a:t>
            </a:r>
          </a:p>
          <a:p>
            <a:r>
              <a:rPr lang="en-US" sz="1200" dirty="0"/>
              <a:t>Similar to a KAGRA-like solution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146711-E416-4F00-B4AB-9F0720CDA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883" y="2623060"/>
            <a:ext cx="3331688" cy="1937485"/>
          </a:xfrm>
          <a:prstGeom prst="rect">
            <a:avLst/>
          </a:prstGeom>
        </p:spPr>
      </p:pic>
      <p:pic>
        <p:nvPicPr>
          <p:cNvPr id="1026" name="Picture 2" descr="Discover and read the best of Twitter Threads about #ligo">
            <a:extLst>
              <a:ext uri="{FF2B5EF4-FFF2-40B4-BE49-F238E27FC236}">
                <a16:creationId xmlns:a16="http://schemas.microsoft.com/office/drawing/2014/main" id="{C1249B0D-6C0E-47B6-B535-FEB97837B1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995" y="2695399"/>
            <a:ext cx="3564021" cy="234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19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Step-by-step</a:t>
            </a:r>
            <a:r>
              <a:rPr lang="nl-NL" dirty="0">
                <a:latin typeface="Univers" panose="020B0503020202020204" pitchFamily="34" charset="0"/>
              </a:rPr>
              <a:t> breakdown / </a:t>
            </a:r>
            <a:r>
              <a:rPr lang="nl-NL" dirty="0" err="1">
                <a:latin typeface="Univers" panose="020B0503020202020204" pitchFamily="34" charset="0"/>
              </a:rPr>
              <a:t>build</a:t>
            </a:r>
            <a:r>
              <a:rPr lang="nl-NL" dirty="0">
                <a:latin typeface="Univers" panose="020B0503020202020204" pitchFamily="34" charset="0"/>
              </a:rPr>
              <a:t>-up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18</a:t>
            </a:fld>
            <a:endParaRPr lang="nl-NL" dirty="0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509A14E0-5C12-4EFF-A970-C13DE9F95711}"/>
              </a:ext>
            </a:extLst>
          </p:cNvPr>
          <p:cNvSpPr txBox="1"/>
          <p:nvPr/>
        </p:nvSpPr>
        <p:spPr>
          <a:xfrm>
            <a:off x="795395" y="5518465"/>
            <a:ext cx="3107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Cleanroom; </a:t>
            </a:r>
          </a:p>
          <a:p>
            <a:r>
              <a:rPr lang="en-US" sz="1200" dirty="0"/>
              <a:t>ISO 5 lateral tower access, ISO 7 </a:t>
            </a:r>
            <a:r>
              <a:rPr lang="en-GB" sz="1200" dirty="0"/>
              <a:t>environment</a:t>
            </a:r>
            <a:r>
              <a:rPr lang="en-US" sz="1200" dirty="0"/>
              <a:t> around tower scaffolding</a:t>
            </a:r>
          </a:p>
          <a:p>
            <a:r>
              <a:rPr lang="en-US" sz="1200" dirty="0"/>
              <a:t>Similar to a KAGRA-like solution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410E63-FD1A-4AB1-91E4-CF6925CE20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291" y="2302558"/>
            <a:ext cx="4331057" cy="297249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93F2143-52C3-4687-8C5E-C824D7F645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1559" y="2187789"/>
            <a:ext cx="4649150" cy="341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51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Step-by-step</a:t>
            </a:r>
            <a:r>
              <a:rPr lang="nl-NL" dirty="0">
                <a:latin typeface="Univers" panose="020B0503020202020204" pitchFamily="34" charset="0"/>
              </a:rPr>
              <a:t> breakdown / </a:t>
            </a:r>
            <a:r>
              <a:rPr lang="nl-NL" dirty="0" err="1">
                <a:latin typeface="Univers" panose="020B0503020202020204" pitchFamily="34" charset="0"/>
              </a:rPr>
              <a:t>build</a:t>
            </a:r>
            <a:r>
              <a:rPr lang="nl-NL" dirty="0">
                <a:latin typeface="Univers" panose="020B0503020202020204" pitchFamily="34" charset="0"/>
              </a:rPr>
              <a:t>-up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19</a:t>
            </a:fld>
            <a:endParaRPr lang="nl-NL" dirty="0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32FE5D-E251-498F-B6DE-157CFA7A8952}"/>
              </a:ext>
            </a:extLst>
          </p:cNvPr>
          <p:cNvCxnSpPr>
            <a:cxnSpLocks/>
          </p:cNvCxnSpPr>
          <p:nvPr/>
        </p:nvCxnSpPr>
        <p:spPr>
          <a:xfrm flipH="1">
            <a:off x="5123325" y="5584372"/>
            <a:ext cx="2983422" cy="0"/>
          </a:xfrm>
          <a:prstGeom prst="line">
            <a:avLst/>
          </a:prstGeom>
          <a:ln w="28575">
            <a:solidFill>
              <a:srgbClr val="FF33CC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8EE881-7536-4C6A-A2C9-99A3D39FDA6C}"/>
              </a:ext>
            </a:extLst>
          </p:cNvPr>
          <p:cNvCxnSpPr>
            <a:cxnSpLocks/>
          </p:cNvCxnSpPr>
          <p:nvPr/>
        </p:nvCxnSpPr>
        <p:spPr>
          <a:xfrm>
            <a:off x="5508504" y="3436867"/>
            <a:ext cx="0" cy="2266629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15A1625-856A-4C5D-BCB9-0ADBB82CFAA1}"/>
              </a:ext>
            </a:extLst>
          </p:cNvPr>
          <p:cNvCxnSpPr>
            <a:cxnSpLocks/>
          </p:cNvCxnSpPr>
          <p:nvPr/>
        </p:nvCxnSpPr>
        <p:spPr>
          <a:xfrm flipH="1">
            <a:off x="4847939" y="5669554"/>
            <a:ext cx="691682" cy="642247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3B5348-D172-408C-88B6-20B82FAB2E72}"/>
              </a:ext>
            </a:extLst>
          </p:cNvPr>
          <p:cNvCxnSpPr>
            <a:cxnSpLocks/>
          </p:cNvCxnSpPr>
          <p:nvPr/>
        </p:nvCxnSpPr>
        <p:spPr>
          <a:xfrm flipH="1">
            <a:off x="5508504" y="5703497"/>
            <a:ext cx="2148015" cy="0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be 14">
            <a:extLst>
              <a:ext uri="{FF2B5EF4-FFF2-40B4-BE49-F238E27FC236}">
                <a16:creationId xmlns:a16="http://schemas.microsoft.com/office/drawing/2014/main" id="{721FF2A8-A1A3-40A7-B110-2B2C450804A0}"/>
              </a:ext>
            </a:extLst>
          </p:cNvPr>
          <p:cNvSpPr/>
          <p:nvPr/>
        </p:nvSpPr>
        <p:spPr>
          <a:xfrm>
            <a:off x="5381372" y="4761743"/>
            <a:ext cx="1225980" cy="1289253"/>
          </a:xfrm>
          <a:prstGeom prst="cube">
            <a:avLst>
              <a:gd name="adj" fmla="val 20506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84C12669-D33F-4BEA-829C-8F984BFB3FD5}"/>
              </a:ext>
            </a:extLst>
          </p:cNvPr>
          <p:cNvSpPr/>
          <p:nvPr/>
        </p:nvSpPr>
        <p:spPr>
          <a:xfrm>
            <a:off x="5725436" y="4809888"/>
            <a:ext cx="541819" cy="155844"/>
          </a:xfrm>
          <a:prstGeom prst="flowChartConnector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ylinder 16">
            <a:extLst>
              <a:ext uri="{FF2B5EF4-FFF2-40B4-BE49-F238E27FC236}">
                <a16:creationId xmlns:a16="http://schemas.microsoft.com/office/drawing/2014/main" id="{96494E73-D258-4129-AA07-8EB300E56DC7}"/>
              </a:ext>
            </a:extLst>
          </p:cNvPr>
          <p:cNvSpPr/>
          <p:nvPr/>
        </p:nvSpPr>
        <p:spPr>
          <a:xfrm>
            <a:off x="5809928" y="335039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ylinder 17">
            <a:extLst>
              <a:ext uri="{FF2B5EF4-FFF2-40B4-BE49-F238E27FC236}">
                <a16:creationId xmlns:a16="http://schemas.microsoft.com/office/drawing/2014/main" id="{311D50E5-7C10-47FD-8EF8-9A5FC662088C}"/>
              </a:ext>
            </a:extLst>
          </p:cNvPr>
          <p:cNvSpPr/>
          <p:nvPr/>
        </p:nvSpPr>
        <p:spPr>
          <a:xfrm>
            <a:off x="5809928" y="373174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31EAE978-1A1C-49A6-8E5A-E4623B6E4691}"/>
              </a:ext>
            </a:extLst>
          </p:cNvPr>
          <p:cNvSpPr/>
          <p:nvPr/>
        </p:nvSpPr>
        <p:spPr>
          <a:xfrm>
            <a:off x="5809928" y="411308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ylinder 19">
            <a:extLst>
              <a:ext uri="{FF2B5EF4-FFF2-40B4-BE49-F238E27FC236}">
                <a16:creationId xmlns:a16="http://schemas.microsoft.com/office/drawing/2014/main" id="{AF98A0C4-1A7B-4E22-A775-A0A25E5F5712}"/>
              </a:ext>
            </a:extLst>
          </p:cNvPr>
          <p:cNvSpPr/>
          <p:nvPr/>
        </p:nvSpPr>
        <p:spPr>
          <a:xfrm>
            <a:off x="5809928" y="4494432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546F087-F825-4D42-B1B9-0BAAE9683732}"/>
              </a:ext>
            </a:extLst>
          </p:cNvPr>
          <p:cNvCxnSpPr>
            <a:cxnSpLocks/>
            <a:stCxn id="17" idx="3"/>
          </p:cNvCxnSpPr>
          <p:nvPr/>
        </p:nvCxnSpPr>
        <p:spPr>
          <a:xfrm flipH="1">
            <a:off x="5997649" y="3572353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D15DF07-24B9-48F9-BC71-B8338F712BFB}"/>
              </a:ext>
            </a:extLst>
          </p:cNvPr>
          <p:cNvCxnSpPr>
            <a:cxnSpLocks/>
          </p:cNvCxnSpPr>
          <p:nvPr/>
        </p:nvCxnSpPr>
        <p:spPr>
          <a:xfrm flipH="1">
            <a:off x="5996345" y="395369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B0D461D-5997-4D00-9D1C-440F48A6C6B4}"/>
              </a:ext>
            </a:extLst>
          </p:cNvPr>
          <p:cNvCxnSpPr>
            <a:cxnSpLocks/>
          </p:cNvCxnSpPr>
          <p:nvPr/>
        </p:nvCxnSpPr>
        <p:spPr>
          <a:xfrm flipH="1">
            <a:off x="5994813" y="433602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6F0043B-5355-42CE-A724-FDF1735D71DE}"/>
              </a:ext>
            </a:extLst>
          </p:cNvPr>
          <p:cNvCxnSpPr>
            <a:cxnSpLocks/>
          </p:cNvCxnSpPr>
          <p:nvPr/>
        </p:nvCxnSpPr>
        <p:spPr>
          <a:xfrm>
            <a:off x="5636369" y="4761743"/>
            <a:ext cx="0" cy="103295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9A22072-D8AB-4F2F-887E-DF2AB8AFD2C9}"/>
              </a:ext>
            </a:extLst>
          </p:cNvPr>
          <p:cNvCxnSpPr>
            <a:cxnSpLocks/>
          </p:cNvCxnSpPr>
          <p:nvPr/>
        </p:nvCxnSpPr>
        <p:spPr>
          <a:xfrm flipH="1">
            <a:off x="5380639" y="5794699"/>
            <a:ext cx="255731" cy="25629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585BEA7-C01B-4E74-B364-C409B478C6D7}"/>
              </a:ext>
            </a:extLst>
          </p:cNvPr>
          <p:cNvCxnSpPr>
            <a:cxnSpLocks/>
          </p:cNvCxnSpPr>
          <p:nvPr/>
        </p:nvCxnSpPr>
        <p:spPr>
          <a:xfrm flipH="1">
            <a:off x="5628686" y="5794699"/>
            <a:ext cx="97866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A6865BD-4C7B-4C9F-8435-DEB3E039B0E8}"/>
              </a:ext>
            </a:extLst>
          </p:cNvPr>
          <p:cNvCxnSpPr>
            <a:cxnSpLocks/>
            <a:endCxn id="20" idx="3"/>
          </p:cNvCxnSpPr>
          <p:nvPr/>
        </p:nvCxnSpPr>
        <p:spPr>
          <a:xfrm flipV="1">
            <a:off x="5996345" y="4716390"/>
            <a:ext cx="2607" cy="3509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ylinder 27">
            <a:extLst>
              <a:ext uri="{FF2B5EF4-FFF2-40B4-BE49-F238E27FC236}">
                <a16:creationId xmlns:a16="http://schemas.microsoft.com/office/drawing/2014/main" id="{A826B033-F0D3-4B8B-86EC-B5493AAED50A}"/>
              </a:ext>
            </a:extLst>
          </p:cNvPr>
          <p:cNvSpPr/>
          <p:nvPr/>
        </p:nvSpPr>
        <p:spPr>
          <a:xfrm>
            <a:off x="5723452" y="3174972"/>
            <a:ext cx="541819" cy="1792203"/>
          </a:xfrm>
          <a:prstGeom prst="can">
            <a:avLst>
              <a:gd name="adj" fmla="val 28390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1E9400E-C1F4-4D63-AD2D-F0B5CB8F45CB}"/>
              </a:ext>
            </a:extLst>
          </p:cNvPr>
          <p:cNvCxnSpPr>
            <a:cxnSpLocks/>
          </p:cNvCxnSpPr>
          <p:nvPr/>
        </p:nvCxnSpPr>
        <p:spPr>
          <a:xfrm>
            <a:off x="5123325" y="3226540"/>
            <a:ext cx="0" cy="2357832"/>
          </a:xfrm>
          <a:prstGeom prst="line">
            <a:avLst/>
          </a:prstGeom>
          <a:ln w="28575">
            <a:solidFill>
              <a:srgbClr val="FF33CC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A04F25C-F131-43F4-9F68-8231DCF1014F}"/>
              </a:ext>
            </a:extLst>
          </p:cNvPr>
          <p:cNvCxnSpPr>
            <a:cxnSpLocks/>
          </p:cNvCxnSpPr>
          <p:nvPr/>
        </p:nvCxnSpPr>
        <p:spPr>
          <a:xfrm flipH="1">
            <a:off x="4127051" y="5584372"/>
            <a:ext cx="996274" cy="951332"/>
          </a:xfrm>
          <a:prstGeom prst="line">
            <a:avLst/>
          </a:prstGeom>
          <a:ln w="28575">
            <a:solidFill>
              <a:srgbClr val="FF33CC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ylinder 31">
            <a:extLst>
              <a:ext uri="{FF2B5EF4-FFF2-40B4-BE49-F238E27FC236}">
                <a16:creationId xmlns:a16="http://schemas.microsoft.com/office/drawing/2014/main" id="{55E2DEF2-BA39-4E9A-9B26-6D0C21E05D3F}"/>
              </a:ext>
            </a:extLst>
          </p:cNvPr>
          <p:cNvSpPr/>
          <p:nvPr/>
        </p:nvSpPr>
        <p:spPr>
          <a:xfrm rot="5400000">
            <a:off x="5799950" y="5324653"/>
            <a:ext cx="388823" cy="368864"/>
          </a:xfrm>
          <a:prstGeom prst="can">
            <a:avLst>
              <a:gd name="adj" fmla="val 3879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Cylinder 32">
            <a:extLst>
              <a:ext uri="{FF2B5EF4-FFF2-40B4-BE49-F238E27FC236}">
                <a16:creationId xmlns:a16="http://schemas.microsoft.com/office/drawing/2014/main" id="{843DED8C-0BE4-485A-86B3-FE365EDB72CE}"/>
              </a:ext>
            </a:extLst>
          </p:cNvPr>
          <p:cNvSpPr/>
          <p:nvPr/>
        </p:nvSpPr>
        <p:spPr>
          <a:xfrm>
            <a:off x="5803839" y="500610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F3FA789-93FB-4D4D-9BFD-E2D51C239161}"/>
              </a:ext>
            </a:extLst>
          </p:cNvPr>
          <p:cNvCxnSpPr>
            <a:cxnSpLocks/>
          </p:cNvCxnSpPr>
          <p:nvPr/>
        </p:nvCxnSpPr>
        <p:spPr>
          <a:xfrm flipV="1">
            <a:off x="6174026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2E5D351-3057-4021-900E-BD2918FC5B20}"/>
              </a:ext>
            </a:extLst>
          </p:cNvPr>
          <p:cNvCxnSpPr>
            <a:cxnSpLocks/>
            <a:stCxn id="32" idx="0"/>
          </p:cNvCxnSpPr>
          <p:nvPr/>
        </p:nvCxnSpPr>
        <p:spPr>
          <a:xfrm flipV="1">
            <a:off x="6035688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1FE2C21-C629-4B4B-A16D-D493C567B181}"/>
              </a:ext>
            </a:extLst>
          </p:cNvPr>
          <p:cNvCxnSpPr>
            <a:cxnSpLocks/>
          </p:cNvCxnSpPr>
          <p:nvPr/>
        </p:nvCxnSpPr>
        <p:spPr>
          <a:xfrm flipV="1">
            <a:off x="5946799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5ED52FD-07BA-4DDB-B119-AA45FE6192D1}"/>
              </a:ext>
            </a:extLst>
          </p:cNvPr>
          <p:cNvCxnSpPr>
            <a:cxnSpLocks/>
          </p:cNvCxnSpPr>
          <p:nvPr/>
        </p:nvCxnSpPr>
        <p:spPr>
          <a:xfrm flipV="1">
            <a:off x="5808461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ube 38">
            <a:extLst>
              <a:ext uri="{FF2B5EF4-FFF2-40B4-BE49-F238E27FC236}">
                <a16:creationId xmlns:a16="http://schemas.microsoft.com/office/drawing/2014/main" id="{00776B57-7A4D-443C-B4CD-8C7BF7182FA6}"/>
              </a:ext>
            </a:extLst>
          </p:cNvPr>
          <p:cNvSpPr/>
          <p:nvPr/>
        </p:nvSpPr>
        <p:spPr>
          <a:xfrm>
            <a:off x="4122323" y="3221761"/>
            <a:ext cx="3979697" cy="3309164"/>
          </a:xfrm>
          <a:prstGeom prst="cube">
            <a:avLst>
              <a:gd name="adj" fmla="val 29269"/>
            </a:avLst>
          </a:prstGeom>
          <a:solidFill>
            <a:srgbClr val="FF33CC">
              <a:alpha val="30000"/>
            </a:srgbClr>
          </a:solidFill>
          <a:ln w="28575">
            <a:solidFill>
              <a:srgbClr val="FF33CC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Cube 40">
            <a:extLst>
              <a:ext uri="{FF2B5EF4-FFF2-40B4-BE49-F238E27FC236}">
                <a16:creationId xmlns:a16="http://schemas.microsoft.com/office/drawing/2014/main" id="{9CF639AB-A52D-4EC2-A913-0096D3CB862C}"/>
              </a:ext>
            </a:extLst>
          </p:cNvPr>
          <p:cNvSpPr/>
          <p:nvPr/>
        </p:nvSpPr>
        <p:spPr>
          <a:xfrm>
            <a:off x="4874024" y="3436266"/>
            <a:ext cx="2782495" cy="2871026"/>
          </a:xfrm>
          <a:prstGeom prst="cube">
            <a:avLst>
              <a:gd name="adj" fmla="val 22021"/>
            </a:avLst>
          </a:prstGeom>
          <a:solidFill>
            <a:srgbClr val="00B050">
              <a:alpha val="30000"/>
            </a:srgbClr>
          </a:solidFill>
          <a:ln w="28575">
            <a:solidFill>
              <a:srgbClr val="00B05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Parallelogram 45">
            <a:extLst>
              <a:ext uri="{FF2B5EF4-FFF2-40B4-BE49-F238E27FC236}">
                <a16:creationId xmlns:a16="http://schemas.microsoft.com/office/drawing/2014/main" id="{1F0A900A-CDA9-4418-B93E-3CA0ECC5E0F5}"/>
              </a:ext>
            </a:extLst>
          </p:cNvPr>
          <p:cNvSpPr/>
          <p:nvPr/>
        </p:nvSpPr>
        <p:spPr>
          <a:xfrm>
            <a:off x="1164782" y="4599064"/>
            <a:ext cx="2465269" cy="787382"/>
          </a:xfrm>
          <a:prstGeom prst="parallelogram">
            <a:avLst>
              <a:gd name="adj" fmla="val 100324"/>
            </a:avLst>
          </a:prstGeom>
          <a:solidFill>
            <a:srgbClr val="FF33CC">
              <a:alpha val="20000"/>
            </a:srgbClr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86D2839-2BA5-4738-B38B-3D3B9B6CE3AC}"/>
              </a:ext>
            </a:extLst>
          </p:cNvPr>
          <p:cNvCxnSpPr>
            <a:cxnSpLocks/>
          </p:cNvCxnSpPr>
          <p:nvPr/>
        </p:nvCxnSpPr>
        <p:spPr>
          <a:xfrm>
            <a:off x="2673436" y="4118453"/>
            <a:ext cx="0" cy="727399"/>
          </a:xfrm>
          <a:prstGeom prst="line">
            <a:avLst/>
          </a:prstGeom>
          <a:ln w="12700">
            <a:solidFill>
              <a:srgbClr val="FF33CC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B19020A1-2CB4-4A70-BC3A-930ADF55931C}"/>
              </a:ext>
            </a:extLst>
          </p:cNvPr>
          <p:cNvSpPr/>
          <p:nvPr/>
        </p:nvSpPr>
        <p:spPr>
          <a:xfrm>
            <a:off x="796482" y="2507673"/>
            <a:ext cx="3098727" cy="30167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050298C-76A9-434E-8504-634E82CE198C}"/>
              </a:ext>
            </a:extLst>
          </p:cNvPr>
          <p:cNvGrpSpPr/>
          <p:nvPr/>
        </p:nvGrpSpPr>
        <p:grpSpPr>
          <a:xfrm>
            <a:off x="1644992" y="3035575"/>
            <a:ext cx="1688185" cy="2087714"/>
            <a:chOff x="4611721" y="760404"/>
            <a:chExt cx="4315350" cy="5253387"/>
          </a:xfrm>
        </p:grpSpPr>
        <p:sp>
          <p:nvSpPr>
            <p:cNvPr id="60" name="Parallelogram 59">
              <a:extLst>
                <a:ext uri="{FF2B5EF4-FFF2-40B4-BE49-F238E27FC236}">
                  <a16:creationId xmlns:a16="http://schemas.microsoft.com/office/drawing/2014/main" id="{2E7C070D-6336-4A24-B9E2-7593234563B7}"/>
                </a:ext>
              </a:extLst>
            </p:cNvPr>
            <p:cNvSpPr/>
            <p:nvPr/>
          </p:nvSpPr>
          <p:spPr>
            <a:xfrm>
              <a:off x="4611721" y="5269526"/>
              <a:ext cx="4315350" cy="744265"/>
            </a:xfrm>
            <a:prstGeom prst="parallelogram">
              <a:avLst>
                <a:gd name="adj" fmla="val 100372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ylinder 60">
              <a:extLst>
                <a:ext uri="{FF2B5EF4-FFF2-40B4-BE49-F238E27FC236}">
                  <a16:creationId xmlns:a16="http://schemas.microsoft.com/office/drawing/2014/main" id="{72118087-F8F1-490E-BB0C-3F5055ADFF30}"/>
                </a:ext>
              </a:extLst>
            </p:cNvPr>
            <p:cNvSpPr/>
            <p:nvPr/>
          </p:nvSpPr>
          <p:spPr>
            <a:xfrm>
              <a:off x="5692041" y="4013175"/>
              <a:ext cx="690694" cy="394280"/>
            </a:xfrm>
            <a:prstGeom prst="can">
              <a:avLst>
                <a:gd name="adj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Parallelogram 61">
              <a:extLst>
                <a:ext uri="{FF2B5EF4-FFF2-40B4-BE49-F238E27FC236}">
                  <a16:creationId xmlns:a16="http://schemas.microsoft.com/office/drawing/2014/main" id="{493B2130-C601-4F78-8206-7A7CCDEE3173}"/>
                </a:ext>
              </a:extLst>
            </p:cNvPr>
            <p:cNvSpPr/>
            <p:nvPr/>
          </p:nvSpPr>
          <p:spPr>
            <a:xfrm>
              <a:off x="4611721" y="3449365"/>
              <a:ext cx="4310586" cy="744265"/>
            </a:xfrm>
            <a:prstGeom prst="parallelogram">
              <a:avLst>
                <a:gd name="adj" fmla="val 100372"/>
              </a:avLst>
            </a:prstGeom>
            <a:solidFill>
              <a:schemeClr val="accent6">
                <a:lumMod val="20000"/>
                <a:lumOff val="80000"/>
                <a:alpha val="7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Parallelogram 62">
              <a:extLst>
                <a:ext uri="{FF2B5EF4-FFF2-40B4-BE49-F238E27FC236}">
                  <a16:creationId xmlns:a16="http://schemas.microsoft.com/office/drawing/2014/main" id="{8CE641EE-A4BF-4BA6-B782-0B6D39AE408E}"/>
                </a:ext>
              </a:extLst>
            </p:cNvPr>
            <p:cNvSpPr/>
            <p:nvPr/>
          </p:nvSpPr>
          <p:spPr>
            <a:xfrm>
              <a:off x="4611721" y="2127850"/>
              <a:ext cx="4310586" cy="744265"/>
            </a:xfrm>
            <a:prstGeom prst="parallelogram">
              <a:avLst>
                <a:gd name="adj" fmla="val 100372"/>
              </a:avLst>
            </a:prstGeom>
            <a:solidFill>
              <a:schemeClr val="accent6">
                <a:lumMod val="20000"/>
                <a:lumOff val="80000"/>
                <a:alpha val="7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Parallelogram 63">
              <a:extLst>
                <a:ext uri="{FF2B5EF4-FFF2-40B4-BE49-F238E27FC236}">
                  <a16:creationId xmlns:a16="http://schemas.microsoft.com/office/drawing/2014/main" id="{BEABB390-C358-434B-A682-9B827877E893}"/>
                </a:ext>
              </a:extLst>
            </p:cNvPr>
            <p:cNvSpPr/>
            <p:nvPr/>
          </p:nvSpPr>
          <p:spPr>
            <a:xfrm>
              <a:off x="4616485" y="915785"/>
              <a:ext cx="4305821" cy="744265"/>
            </a:xfrm>
            <a:prstGeom prst="parallelogram">
              <a:avLst>
                <a:gd name="adj" fmla="val 100372"/>
              </a:avLst>
            </a:prstGeom>
            <a:solidFill>
              <a:schemeClr val="accent6">
                <a:lumMod val="20000"/>
                <a:lumOff val="80000"/>
                <a:alpha val="7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B02EE498-6789-4990-AAED-27887FE57C0D}"/>
                </a:ext>
              </a:extLst>
            </p:cNvPr>
            <p:cNvCxnSpPr/>
            <p:nvPr/>
          </p:nvCxnSpPr>
          <p:spPr>
            <a:xfrm flipV="1">
              <a:off x="6368373" y="4328345"/>
              <a:ext cx="696" cy="6055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54A4C3DF-A7B2-4B1C-995C-496C2AF8D695}"/>
                </a:ext>
              </a:extLst>
            </p:cNvPr>
            <p:cNvCxnSpPr/>
            <p:nvPr/>
          </p:nvCxnSpPr>
          <p:spPr>
            <a:xfrm flipV="1">
              <a:off x="5953230" y="4328345"/>
              <a:ext cx="696" cy="6055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Flowchart: Connector 66">
              <a:extLst>
                <a:ext uri="{FF2B5EF4-FFF2-40B4-BE49-F238E27FC236}">
                  <a16:creationId xmlns:a16="http://schemas.microsoft.com/office/drawing/2014/main" id="{5654A2C2-CCF7-4360-A955-4FBF9B16B771}"/>
                </a:ext>
              </a:extLst>
            </p:cNvPr>
            <p:cNvSpPr/>
            <p:nvPr/>
          </p:nvSpPr>
          <p:spPr>
            <a:xfrm>
              <a:off x="5548799" y="3664627"/>
              <a:ext cx="989901" cy="276837"/>
            </a:xfrm>
            <a:prstGeom prst="flowChartConnector">
              <a:avLst/>
            </a:prstGeom>
            <a:noFill/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Cylinder 67">
              <a:extLst>
                <a:ext uri="{FF2B5EF4-FFF2-40B4-BE49-F238E27FC236}">
                  <a16:creationId xmlns:a16="http://schemas.microsoft.com/office/drawing/2014/main" id="{9550990C-AF39-4C77-905C-BCB5E1F07818}"/>
                </a:ext>
              </a:extLst>
            </p:cNvPr>
            <p:cNvSpPr/>
            <p:nvPr/>
          </p:nvSpPr>
          <p:spPr>
            <a:xfrm rot="5400000">
              <a:off x="5694777" y="4569706"/>
              <a:ext cx="690694" cy="673913"/>
            </a:xfrm>
            <a:prstGeom prst="can">
              <a:avLst>
                <a:gd name="adj" fmla="val 38796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Cylinder 68">
              <a:extLst>
                <a:ext uri="{FF2B5EF4-FFF2-40B4-BE49-F238E27FC236}">
                  <a16:creationId xmlns:a16="http://schemas.microsoft.com/office/drawing/2014/main" id="{E69516BA-DA86-4ADC-A74F-1686FA4A26A0}"/>
                </a:ext>
              </a:extLst>
            </p:cNvPr>
            <p:cNvSpPr/>
            <p:nvPr/>
          </p:nvSpPr>
          <p:spPr>
            <a:xfrm>
              <a:off x="5703167" y="1072022"/>
              <a:ext cx="690694" cy="394280"/>
            </a:xfrm>
            <a:prstGeom prst="can">
              <a:avLst>
                <a:gd name="adj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Cylinder 69">
              <a:extLst>
                <a:ext uri="{FF2B5EF4-FFF2-40B4-BE49-F238E27FC236}">
                  <a16:creationId xmlns:a16="http://schemas.microsoft.com/office/drawing/2014/main" id="{BFCE84A1-7359-46CF-A2D2-DA99D1359219}"/>
                </a:ext>
              </a:extLst>
            </p:cNvPr>
            <p:cNvSpPr/>
            <p:nvPr/>
          </p:nvSpPr>
          <p:spPr>
            <a:xfrm>
              <a:off x="5703167" y="1749434"/>
              <a:ext cx="690694" cy="394280"/>
            </a:xfrm>
            <a:prstGeom prst="can">
              <a:avLst>
                <a:gd name="adj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Cylinder 70">
              <a:extLst>
                <a:ext uri="{FF2B5EF4-FFF2-40B4-BE49-F238E27FC236}">
                  <a16:creationId xmlns:a16="http://schemas.microsoft.com/office/drawing/2014/main" id="{688A0FA5-9B35-4F2D-807D-70ECD893B7EC}"/>
                </a:ext>
              </a:extLst>
            </p:cNvPr>
            <p:cNvSpPr/>
            <p:nvPr/>
          </p:nvSpPr>
          <p:spPr>
            <a:xfrm>
              <a:off x="5703167" y="2426846"/>
              <a:ext cx="690694" cy="394280"/>
            </a:xfrm>
            <a:prstGeom prst="can">
              <a:avLst>
                <a:gd name="adj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Cylinder 71">
              <a:extLst>
                <a:ext uri="{FF2B5EF4-FFF2-40B4-BE49-F238E27FC236}">
                  <a16:creationId xmlns:a16="http://schemas.microsoft.com/office/drawing/2014/main" id="{7C3555A1-6583-4893-93F5-E13093EEF351}"/>
                </a:ext>
              </a:extLst>
            </p:cNvPr>
            <p:cNvSpPr/>
            <p:nvPr/>
          </p:nvSpPr>
          <p:spPr>
            <a:xfrm>
              <a:off x="5703167" y="3104258"/>
              <a:ext cx="690694" cy="394280"/>
            </a:xfrm>
            <a:prstGeom prst="can">
              <a:avLst>
                <a:gd name="adj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F5003A5E-ED3B-4C01-B734-5795B6F977DA}"/>
                </a:ext>
              </a:extLst>
            </p:cNvPr>
            <p:cNvCxnSpPr>
              <a:cxnSpLocks/>
              <a:stCxn id="69" idx="3"/>
            </p:cNvCxnSpPr>
            <p:nvPr/>
          </p:nvCxnSpPr>
          <p:spPr>
            <a:xfrm flipH="1">
              <a:off x="6046132" y="1466302"/>
              <a:ext cx="2382" cy="3988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FC15C82E-CCDA-44BD-AA15-9B96ED08F6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43750" y="2143714"/>
              <a:ext cx="2382" cy="3988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E078B9A3-CFC7-4521-9608-032BC5479D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40950" y="2822876"/>
              <a:ext cx="2382" cy="3988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DE7FA3D-7A01-4541-A260-BF15AF6702F1}"/>
                </a:ext>
              </a:extLst>
            </p:cNvPr>
            <p:cNvCxnSpPr>
              <a:cxnSpLocks/>
            </p:cNvCxnSpPr>
            <p:nvPr/>
          </p:nvCxnSpPr>
          <p:spPr>
            <a:xfrm>
              <a:off x="5386076" y="3579103"/>
              <a:ext cx="0" cy="1834917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0712AACF-1885-4255-809A-4DEECBB7A2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18857" y="5414020"/>
              <a:ext cx="467219" cy="45527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51744B5-C03F-4987-8565-72A3D0CAE698}"/>
                </a:ext>
              </a:extLst>
            </p:cNvPr>
            <p:cNvCxnSpPr/>
            <p:nvPr/>
          </p:nvCxnSpPr>
          <p:spPr>
            <a:xfrm flipH="1">
              <a:off x="5372037" y="5414020"/>
              <a:ext cx="1788019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E6ACC584-1032-404B-99EA-63BC96616019}"/>
                </a:ext>
              </a:extLst>
            </p:cNvPr>
            <p:cNvCxnSpPr/>
            <p:nvPr/>
          </p:nvCxnSpPr>
          <p:spPr>
            <a:xfrm flipV="1">
              <a:off x="5700487" y="4301081"/>
              <a:ext cx="696" cy="6055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17504CDE-1766-4FF2-BC59-8A91633DE2CC}"/>
                </a:ext>
              </a:extLst>
            </p:cNvPr>
            <p:cNvCxnSpPr>
              <a:cxnSpLocks/>
              <a:stCxn id="68" idx="0"/>
            </p:cNvCxnSpPr>
            <p:nvPr/>
          </p:nvCxnSpPr>
          <p:spPr>
            <a:xfrm flipV="1">
              <a:off x="6115630" y="4301081"/>
              <a:ext cx="696" cy="6055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FF12E85C-8343-43A9-B50C-B08C6783C97F}"/>
                </a:ext>
              </a:extLst>
            </p:cNvPr>
            <p:cNvSpPr/>
            <p:nvPr/>
          </p:nvSpPr>
          <p:spPr>
            <a:xfrm>
              <a:off x="4920196" y="3579103"/>
              <a:ext cx="2239860" cy="2290195"/>
            </a:xfrm>
            <a:prstGeom prst="cube">
              <a:avLst>
                <a:gd name="adj" fmla="val 20506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7A9A79D1-88ED-4CFC-998A-C9E411E782D1}"/>
                </a:ext>
              </a:extLst>
            </p:cNvPr>
            <p:cNvCxnSpPr>
              <a:cxnSpLocks/>
              <a:endCxn id="72" idx="3"/>
            </p:cNvCxnSpPr>
            <p:nvPr/>
          </p:nvCxnSpPr>
          <p:spPr>
            <a:xfrm flipV="1">
              <a:off x="6043750" y="3498538"/>
              <a:ext cx="4764" cy="62342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Cylinder 82">
              <a:extLst>
                <a:ext uri="{FF2B5EF4-FFF2-40B4-BE49-F238E27FC236}">
                  <a16:creationId xmlns:a16="http://schemas.microsoft.com/office/drawing/2014/main" id="{5EA02500-F648-4456-BB55-CA567DD7EE68}"/>
                </a:ext>
              </a:extLst>
            </p:cNvPr>
            <p:cNvSpPr/>
            <p:nvPr/>
          </p:nvSpPr>
          <p:spPr>
            <a:xfrm>
              <a:off x="5545175" y="760404"/>
              <a:ext cx="989901" cy="3183622"/>
            </a:xfrm>
            <a:prstGeom prst="can">
              <a:avLst>
                <a:gd name="adj" fmla="val 28390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Flowchart: Connector 83">
              <a:extLst>
                <a:ext uri="{FF2B5EF4-FFF2-40B4-BE49-F238E27FC236}">
                  <a16:creationId xmlns:a16="http://schemas.microsoft.com/office/drawing/2014/main" id="{75BBBE0C-92DA-41E9-B88B-C5CC4376FADB}"/>
                </a:ext>
              </a:extLst>
            </p:cNvPr>
            <p:cNvSpPr/>
            <p:nvPr/>
          </p:nvSpPr>
          <p:spPr>
            <a:xfrm>
              <a:off x="5458279" y="3605989"/>
              <a:ext cx="1177029" cy="373051"/>
            </a:xfrm>
            <a:prstGeom prst="flowChartConnector">
              <a:avLst/>
            </a:prstGeom>
            <a:noFill/>
            <a:ln w="19050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Flowchart: Connector 84">
              <a:extLst>
                <a:ext uri="{FF2B5EF4-FFF2-40B4-BE49-F238E27FC236}">
                  <a16:creationId xmlns:a16="http://schemas.microsoft.com/office/drawing/2014/main" id="{AD1521C6-0E2B-4E46-9BCA-716C78E538DB}"/>
                </a:ext>
              </a:extLst>
            </p:cNvPr>
            <p:cNvSpPr/>
            <p:nvPr/>
          </p:nvSpPr>
          <p:spPr>
            <a:xfrm>
              <a:off x="5458279" y="2284474"/>
              <a:ext cx="1177029" cy="373051"/>
            </a:xfrm>
            <a:prstGeom prst="flowChartConnector">
              <a:avLst/>
            </a:prstGeom>
            <a:noFill/>
            <a:ln w="19050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Flowchart: Connector 85">
              <a:extLst>
                <a:ext uri="{FF2B5EF4-FFF2-40B4-BE49-F238E27FC236}">
                  <a16:creationId xmlns:a16="http://schemas.microsoft.com/office/drawing/2014/main" id="{BAB93F4C-76F9-421D-9557-B27D29F04409}"/>
                </a:ext>
              </a:extLst>
            </p:cNvPr>
            <p:cNvSpPr/>
            <p:nvPr/>
          </p:nvSpPr>
          <p:spPr>
            <a:xfrm>
              <a:off x="5463044" y="1072409"/>
              <a:ext cx="1177029" cy="373051"/>
            </a:xfrm>
            <a:prstGeom prst="flowChartConnector">
              <a:avLst/>
            </a:prstGeom>
            <a:noFill/>
            <a:ln w="19050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A5B99FC4-0D7C-4679-BC83-A7A66EC67F08}"/>
                </a:ext>
              </a:extLst>
            </p:cNvPr>
            <p:cNvCxnSpPr/>
            <p:nvPr/>
          </p:nvCxnSpPr>
          <p:spPr>
            <a:xfrm>
              <a:off x="4611721" y="1660050"/>
              <a:ext cx="0" cy="435374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311DA564-7EE3-4CA6-B48F-0B9B7B0750CD}"/>
                </a:ext>
              </a:extLst>
            </p:cNvPr>
            <p:cNvCxnSpPr/>
            <p:nvPr/>
          </p:nvCxnSpPr>
          <p:spPr>
            <a:xfrm>
              <a:off x="8922306" y="927387"/>
              <a:ext cx="0" cy="435374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403BE17D-A417-4D18-B86E-29626BA963E1}"/>
                </a:ext>
              </a:extLst>
            </p:cNvPr>
            <p:cNvCxnSpPr/>
            <p:nvPr/>
          </p:nvCxnSpPr>
          <p:spPr>
            <a:xfrm>
              <a:off x="5372037" y="915785"/>
              <a:ext cx="0" cy="4353741"/>
            </a:xfrm>
            <a:prstGeom prst="line">
              <a:avLst/>
            </a:prstGeom>
            <a:ln>
              <a:solidFill>
                <a:srgbClr val="00B050"/>
              </a:solidFill>
              <a:prstDash val="dash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EFF30FE3-2133-4679-88E7-DBBFB7075F58}"/>
                </a:ext>
              </a:extLst>
            </p:cNvPr>
            <p:cNvCxnSpPr/>
            <p:nvPr/>
          </p:nvCxnSpPr>
          <p:spPr>
            <a:xfrm>
              <a:off x="8182062" y="1652530"/>
              <a:ext cx="0" cy="435374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50" name="Parallelogram 49">
            <a:extLst>
              <a:ext uri="{FF2B5EF4-FFF2-40B4-BE49-F238E27FC236}">
                <a16:creationId xmlns:a16="http://schemas.microsoft.com/office/drawing/2014/main" id="{C8B2C177-300E-47EE-9511-4E087D2CDE28}"/>
              </a:ext>
            </a:extLst>
          </p:cNvPr>
          <p:cNvSpPr/>
          <p:nvPr/>
        </p:nvSpPr>
        <p:spPr>
          <a:xfrm>
            <a:off x="2436947" y="4841295"/>
            <a:ext cx="825922" cy="245944"/>
          </a:xfrm>
          <a:prstGeom prst="parallelogram">
            <a:avLst>
              <a:gd name="adj" fmla="val 100324"/>
            </a:avLst>
          </a:prstGeom>
          <a:solidFill>
            <a:srgbClr val="FF33CC">
              <a:alpha val="20000"/>
            </a:srgbClr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962D4BD-0AFC-4DA7-A6A5-FBB2AE2FD9F8}"/>
              </a:ext>
            </a:extLst>
          </p:cNvPr>
          <p:cNvCxnSpPr>
            <a:cxnSpLocks/>
          </p:cNvCxnSpPr>
          <p:nvPr/>
        </p:nvCxnSpPr>
        <p:spPr>
          <a:xfrm>
            <a:off x="3022365" y="4357825"/>
            <a:ext cx="0" cy="727399"/>
          </a:xfrm>
          <a:prstGeom prst="line">
            <a:avLst/>
          </a:prstGeom>
          <a:ln w="127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987EC07D-BF76-4837-9C0F-7FE49CAD9ED6}"/>
              </a:ext>
            </a:extLst>
          </p:cNvPr>
          <p:cNvCxnSpPr>
            <a:cxnSpLocks/>
          </p:cNvCxnSpPr>
          <p:nvPr/>
        </p:nvCxnSpPr>
        <p:spPr>
          <a:xfrm>
            <a:off x="3262545" y="4113896"/>
            <a:ext cx="0" cy="727399"/>
          </a:xfrm>
          <a:prstGeom prst="line">
            <a:avLst/>
          </a:prstGeom>
          <a:ln w="127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1C53D1E-85AC-4F30-9882-CC8605D31E22}"/>
              </a:ext>
            </a:extLst>
          </p:cNvPr>
          <p:cNvCxnSpPr>
            <a:cxnSpLocks/>
          </p:cNvCxnSpPr>
          <p:nvPr/>
        </p:nvCxnSpPr>
        <p:spPr>
          <a:xfrm>
            <a:off x="2436623" y="4354177"/>
            <a:ext cx="0" cy="727399"/>
          </a:xfrm>
          <a:prstGeom prst="line">
            <a:avLst/>
          </a:prstGeom>
          <a:ln w="127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Parallelogram 53">
            <a:extLst>
              <a:ext uri="{FF2B5EF4-FFF2-40B4-BE49-F238E27FC236}">
                <a16:creationId xmlns:a16="http://schemas.microsoft.com/office/drawing/2014/main" id="{13591939-3C4C-4A01-973E-D78335D18512}"/>
              </a:ext>
            </a:extLst>
          </p:cNvPr>
          <p:cNvSpPr/>
          <p:nvPr/>
        </p:nvSpPr>
        <p:spPr>
          <a:xfrm>
            <a:off x="2436948" y="4111881"/>
            <a:ext cx="825922" cy="245944"/>
          </a:xfrm>
          <a:prstGeom prst="parallelogram">
            <a:avLst>
              <a:gd name="adj" fmla="val 100324"/>
            </a:avLst>
          </a:prstGeom>
          <a:solidFill>
            <a:srgbClr val="FF33CC">
              <a:alpha val="20000"/>
            </a:srgbClr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6BF9E57-9130-4B16-A4E7-9FF837B87FA0}"/>
              </a:ext>
            </a:extLst>
          </p:cNvPr>
          <p:cNvCxnSpPr/>
          <p:nvPr/>
        </p:nvCxnSpPr>
        <p:spPr>
          <a:xfrm>
            <a:off x="1164782" y="3426369"/>
            <a:ext cx="0" cy="1957431"/>
          </a:xfrm>
          <a:prstGeom prst="line">
            <a:avLst/>
          </a:prstGeom>
          <a:ln w="127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30ECB27-FB22-425F-A450-F2E012F9625D}"/>
              </a:ext>
            </a:extLst>
          </p:cNvPr>
          <p:cNvCxnSpPr/>
          <p:nvPr/>
        </p:nvCxnSpPr>
        <p:spPr>
          <a:xfrm>
            <a:off x="3630051" y="2641633"/>
            <a:ext cx="0" cy="1957431"/>
          </a:xfrm>
          <a:prstGeom prst="line">
            <a:avLst/>
          </a:prstGeom>
          <a:ln w="127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Parallelogram 56">
            <a:extLst>
              <a:ext uri="{FF2B5EF4-FFF2-40B4-BE49-F238E27FC236}">
                <a16:creationId xmlns:a16="http://schemas.microsoft.com/office/drawing/2014/main" id="{207855DD-6547-4967-9484-E1FE4BDAEDB8}"/>
              </a:ext>
            </a:extLst>
          </p:cNvPr>
          <p:cNvSpPr/>
          <p:nvPr/>
        </p:nvSpPr>
        <p:spPr>
          <a:xfrm>
            <a:off x="1164782" y="2636396"/>
            <a:ext cx="2465269" cy="787382"/>
          </a:xfrm>
          <a:prstGeom prst="parallelogram">
            <a:avLst>
              <a:gd name="adj" fmla="val 100324"/>
            </a:avLst>
          </a:prstGeom>
          <a:solidFill>
            <a:srgbClr val="FF33CC">
              <a:alpha val="20000"/>
            </a:srgbClr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BFA4F409-1E9B-4AD2-9FAA-454FA0B69ED0}"/>
              </a:ext>
            </a:extLst>
          </p:cNvPr>
          <p:cNvCxnSpPr/>
          <p:nvPr/>
        </p:nvCxnSpPr>
        <p:spPr>
          <a:xfrm>
            <a:off x="2849908" y="3431127"/>
            <a:ext cx="0" cy="1957431"/>
          </a:xfrm>
          <a:prstGeom prst="line">
            <a:avLst/>
          </a:prstGeom>
          <a:ln w="127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B0568CA-4234-40C6-B6BE-F6114D2969EE}"/>
              </a:ext>
            </a:extLst>
          </p:cNvPr>
          <p:cNvCxnSpPr/>
          <p:nvPr/>
        </p:nvCxnSpPr>
        <p:spPr>
          <a:xfrm>
            <a:off x="1947502" y="2641633"/>
            <a:ext cx="0" cy="1957431"/>
          </a:xfrm>
          <a:prstGeom prst="line">
            <a:avLst/>
          </a:prstGeom>
          <a:ln w="12700">
            <a:solidFill>
              <a:srgbClr val="FF33CC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509A14E0-5C12-4EFF-A970-C13DE9F95711}"/>
              </a:ext>
            </a:extLst>
          </p:cNvPr>
          <p:cNvSpPr txBox="1"/>
          <p:nvPr/>
        </p:nvSpPr>
        <p:spPr>
          <a:xfrm>
            <a:off x="795395" y="5518465"/>
            <a:ext cx="3107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Cleanroom; </a:t>
            </a:r>
          </a:p>
          <a:p>
            <a:r>
              <a:rPr lang="en-US" sz="1200" dirty="0"/>
              <a:t>ISO 5 lateral tower access, ISO 7 </a:t>
            </a:r>
            <a:r>
              <a:rPr lang="en-GB" sz="1200" dirty="0"/>
              <a:t>environment</a:t>
            </a:r>
            <a:r>
              <a:rPr lang="en-US" sz="1200" dirty="0"/>
              <a:t> around tower scaffolding</a:t>
            </a:r>
          </a:p>
          <a:p>
            <a:r>
              <a:rPr lang="en-US" sz="1200" dirty="0"/>
              <a:t>Similar to a KAGRA-like solution</a:t>
            </a:r>
          </a:p>
        </p:txBody>
      </p:sp>
      <p:sp>
        <p:nvSpPr>
          <p:cNvPr id="143" name="Parallelogram 142">
            <a:extLst>
              <a:ext uri="{FF2B5EF4-FFF2-40B4-BE49-F238E27FC236}">
                <a16:creationId xmlns:a16="http://schemas.microsoft.com/office/drawing/2014/main" id="{EFF89367-F111-4929-A5D6-D0B193D4BAA4}"/>
              </a:ext>
            </a:extLst>
          </p:cNvPr>
          <p:cNvSpPr/>
          <p:nvPr/>
        </p:nvSpPr>
        <p:spPr>
          <a:xfrm>
            <a:off x="9145585" y="5109695"/>
            <a:ext cx="1530182" cy="154802"/>
          </a:xfrm>
          <a:prstGeom prst="parallelogram">
            <a:avLst>
              <a:gd name="adj" fmla="val 100372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8AF8C368-9FC2-48F6-9FBC-963D87FC17C2}"/>
              </a:ext>
            </a:extLst>
          </p:cNvPr>
          <p:cNvSpPr/>
          <p:nvPr/>
        </p:nvSpPr>
        <p:spPr>
          <a:xfrm>
            <a:off x="8461996" y="2360390"/>
            <a:ext cx="3067534" cy="33091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70A98520-BEFB-499A-8817-FBA4FC1675BD}"/>
              </a:ext>
            </a:extLst>
          </p:cNvPr>
          <p:cNvGrpSpPr/>
          <p:nvPr/>
        </p:nvGrpSpPr>
        <p:grpSpPr>
          <a:xfrm>
            <a:off x="9257326" y="3039650"/>
            <a:ext cx="1704679" cy="2075042"/>
            <a:chOff x="9257326" y="3039650"/>
            <a:chExt cx="1704679" cy="2075042"/>
          </a:xfrm>
        </p:grpSpPr>
        <p:sp>
          <p:nvSpPr>
            <p:cNvPr id="181" name="Parallelogram 180">
              <a:extLst>
                <a:ext uri="{FF2B5EF4-FFF2-40B4-BE49-F238E27FC236}">
                  <a16:creationId xmlns:a16="http://schemas.microsoft.com/office/drawing/2014/main" id="{184E5406-F868-4A0C-A353-EF46A4923CB3}"/>
                </a:ext>
              </a:extLst>
            </p:cNvPr>
            <p:cNvSpPr/>
            <p:nvPr/>
          </p:nvSpPr>
          <p:spPr>
            <a:xfrm>
              <a:off x="9257326" y="4820714"/>
              <a:ext cx="1704679" cy="293978"/>
            </a:xfrm>
            <a:prstGeom prst="parallelogram">
              <a:avLst>
                <a:gd name="adj" fmla="val 100372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2" name="Cylinder 181">
              <a:extLst>
                <a:ext uri="{FF2B5EF4-FFF2-40B4-BE49-F238E27FC236}">
                  <a16:creationId xmlns:a16="http://schemas.microsoft.com/office/drawing/2014/main" id="{4A829F3C-BB2A-47F1-BC02-2B44828103B8}"/>
                </a:ext>
              </a:extLst>
            </p:cNvPr>
            <p:cNvSpPr/>
            <p:nvPr/>
          </p:nvSpPr>
          <p:spPr>
            <a:xfrm>
              <a:off x="9684081" y="4324466"/>
              <a:ext cx="272843" cy="155737"/>
            </a:xfrm>
            <a:prstGeom prst="can">
              <a:avLst>
                <a:gd name="adj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Parallelogram 182">
              <a:extLst>
                <a:ext uri="{FF2B5EF4-FFF2-40B4-BE49-F238E27FC236}">
                  <a16:creationId xmlns:a16="http://schemas.microsoft.com/office/drawing/2014/main" id="{A701DA5F-7D9B-441C-8A0E-2A45F0A6D05D}"/>
                </a:ext>
              </a:extLst>
            </p:cNvPr>
            <p:cNvSpPr/>
            <p:nvPr/>
          </p:nvSpPr>
          <p:spPr>
            <a:xfrm>
              <a:off x="9257326" y="4101766"/>
              <a:ext cx="1702797" cy="293978"/>
            </a:xfrm>
            <a:prstGeom prst="parallelogram">
              <a:avLst>
                <a:gd name="adj" fmla="val 100372"/>
              </a:avLst>
            </a:prstGeom>
            <a:solidFill>
              <a:schemeClr val="accent6">
                <a:lumMod val="20000"/>
                <a:lumOff val="80000"/>
                <a:alpha val="7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4" name="Parallelogram 183">
              <a:extLst>
                <a:ext uri="{FF2B5EF4-FFF2-40B4-BE49-F238E27FC236}">
                  <a16:creationId xmlns:a16="http://schemas.microsoft.com/office/drawing/2014/main" id="{8A249417-7EC2-4515-9C67-F81D6D420E18}"/>
                </a:ext>
              </a:extLst>
            </p:cNvPr>
            <p:cNvSpPr/>
            <p:nvPr/>
          </p:nvSpPr>
          <p:spPr>
            <a:xfrm>
              <a:off x="9257326" y="3579779"/>
              <a:ext cx="1702797" cy="293978"/>
            </a:xfrm>
            <a:prstGeom prst="parallelogram">
              <a:avLst>
                <a:gd name="adj" fmla="val 100372"/>
              </a:avLst>
            </a:prstGeom>
            <a:solidFill>
              <a:schemeClr val="accent6">
                <a:lumMod val="20000"/>
                <a:lumOff val="80000"/>
                <a:alpha val="7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5" name="Parallelogram 184">
              <a:extLst>
                <a:ext uri="{FF2B5EF4-FFF2-40B4-BE49-F238E27FC236}">
                  <a16:creationId xmlns:a16="http://schemas.microsoft.com/office/drawing/2014/main" id="{568618D8-CE3B-4CD8-8389-2360CA57B076}"/>
                </a:ext>
              </a:extLst>
            </p:cNvPr>
            <p:cNvSpPr/>
            <p:nvPr/>
          </p:nvSpPr>
          <p:spPr>
            <a:xfrm>
              <a:off x="9259208" y="3101024"/>
              <a:ext cx="1700915" cy="293978"/>
            </a:xfrm>
            <a:prstGeom prst="parallelogram">
              <a:avLst>
                <a:gd name="adj" fmla="val 100372"/>
              </a:avLst>
            </a:prstGeom>
            <a:solidFill>
              <a:schemeClr val="accent6">
                <a:lumMod val="20000"/>
                <a:lumOff val="80000"/>
                <a:alpha val="7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8B4A7D04-6840-4F4E-97B0-8AF6727D4652}"/>
                </a:ext>
              </a:extLst>
            </p:cNvPr>
            <p:cNvCxnSpPr/>
            <p:nvPr/>
          </p:nvCxnSpPr>
          <p:spPr>
            <a:xfrm flipV="1">
              <a:off x="9951251" y="4448956"/>
              <a:ext cx="275" cy="239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34EDDF27-14F6-4F5B-90B5-A37A4718030F}"/>
                </a:ext>
              </a:extLst>
            </p:cNvPr>
            <p:cNvCxnSpPr/>
            <p:nvPr/>
          </p:nvCxnSpPr>
          <p:spPr>
            <a:xfrm flipV="1">
              <a:off x="9787258" y="4448956"/>
              <a:ext cx="275" cy="239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8" name="Flowchart: Connector 187">
              <a:extLst>
                <a:ext uri="{FF2B5EF4-FFF2-40B4-BE49-F238E27FC236}">
                  <a16:creationId xmlns:a16="http://schemas.microsoft.com/office/drawing/2014/main" id="{ECA3A444-72F9-4CF8-BA79-80062D058530}"/>
                </a:ext>
              </a:extLst>
            </p:cNvPr>
            <p:cNvSpPr/>
            <p:nvPr/>
          </p:nvSpPr>
          <p:spPr>
            <a:xfrm>
              <a:off x="9627497" y="4186793"/>
              <a:ext cx="391037" cy="109348"/>
            </a:xfrm>
            <a:prstGeom prst="flowChartConnector">
              <a:avLst/>
            </a:prstGeom>
            <a:noFill/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9" name="Cylinder 188">
              <a:extLst>
                <a:ext uri="{FF2B5EF4-FFF2-40B4-BE49-F238E27FC236}">
                  <a16:creationId xmlns:a16="http://schemas.microsoft.com/office/drawing/2014/main" id="{70633CDA-9612-4602-88DC-9932C6F0B841}"/>
                </a:ext>
              </a:extLst>
            </p:cNvPr>
            <p:cNvSpPr/>
            <p:nvPr/>
          </p:nvSpPr>
          <p:spPr>
            <a:xfrm rot="5400000">
              <a:off x="9685174" y="4544279"/>
              <a:ext cx="272818" cy="266214"/>
            </a:xfrm>
            <a:prstGeom prst="can">
              <a:avLst>
                <a:gd name="adj" fmla="val 38796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" name="Cylinder 189">
              <a:extLst>
                <a:ext uri="{FF2B5EF4-FFF2-40B4-BE49-F238E27FC236}">
                  <a16:creationId xmlns:a16="http://schemas.microsoft.com/office/drawing/2014/main" id="{9654F666-1A74-4213-ABC8-73E36375A0C6}"/>
                </a:ext>
              </a:extLst>
            </p:cNvPr>
            <p:cNvSpPr/>
            <p:nvPr/>
          </p:nvSpPr>
          <p:spPr>
            <a:xfrm>
              <a:off x="9688476" y="3162736"/>
              <a:ext cx="272843" cy="155737"/>
            </a:xfrm>
            <a:prstGeom prst="can">
              <a:avLst>
                <a:gd name="adj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Cylinder 190">
              <a:extLst>
                <a:ext uri="{FF2B5EF4-FFF2-40B4-BE49-F238E27FC236}">
                  <a16:creationId xmlns:a16="http://schemas.microsoft.com/office/drawing/2014/main" id="{249E6B50-8561-4AB3-A468-8FECC9CB9167}"/>
                </a:ext>
              </a:extLst>
            </p:cNvPr>
            <p:cNvSpPr/>
            <p:nvPr/>
          </p:nvSpPr>
          <p:spPr>
            <a:xfrm>
              <a:off x="9688476" y="3430308"/>
              <a:ext cx="272843" cy="155737"/>
            </a:xfrm>
            <a:prstGeom prst="can">
              <a:avLst>
                <a:gd name="adj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2" name="Cylinder 191">
              <a:extLst>
                <a:ext uri="{FF2B5EF4-FFF2-40B4-BE49-F238E27FC236}">
                  <a16:creationId xmlns:a16="http://schemas.microsoft.com/office/drawing/2014/main" id="{AB771E0A-EF02-4200-BD1B-1A3D91F81252}"/>
                </a:ext>
              </a:extLst>
            </p:cNvPr>
            <p:cNvSpPr/>
            <p:nvPr/>
          </p:nvSpPr>
          <p:spPr>
            <a:xfrm>
              <a:off x="9688476" y="3697880"/>
              <a:ext cx="272843" cy="155737"/>
            </a:xfrm>
            <a:prstGeom prst="can">
              <a:avLst>
                <a:gd name="adj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3" name="Cylinder 192">
              <a:extLst>
                <a:ext uri="{FF2B5EF4-FFF2-40B4-BE49-F238E27FC236}">
                  <a16:creationId xmlns:a16="http://schemas.microsoft.com/office/drawing/2014/main" id="{225E27A7-F1B0-4D2D-BD9D-1863800B5B40}"/>
                </a:ext>
              </a:extLst>
            </p:cNvPr>
            <p:cNvSpPr/>
            <p:nvPr/>
          </p:nvSpPr>
          <p:spPr>
            <a:xfrm>
              <a:off x="9688476" y="3965452"/>
              <a:ext cx="272843" cy="155737"/>
            </a:xfrm>
            <a:prstGeom prst="can">
              <a:avLst>
                <a:gd name="adj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D4E78C2E-E233-44F1-8C3C-82E4860FAB70}"/>
                </a:ext>
              </a:extLst>
            </p:cNvPr>
            <p:cNvCxnSpPr>
              <a:cxnSpLocks/>
              <a:stCxn id="190" idx="3"/>
            </p:cNvCxnSpPr>
            <p:nvPr/>
          </p:nvCxnSpPr>
          <p:spPr>
            <a:xfrm flipH="1">
              <a:off x="9823957" y="3318474"/>
              <a:ext cx="941" cy="1575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3F365824-C4F4-45BB-A3C8-C7D65E4099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23016" y="3586045"/>
              <a:ext cx="941" cy="1575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504FBF28-21E0-42E0-AA56-26D0EA5346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21910" y="3854309"/>
              <a:ext cx="941" cy="1575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CDB77469-A738-4B80-8F39-311C352D16B7}"/>
                </a:ext>
              </a:extLst>
            </p:cNvPr>
            <p:cNvCxnSpPr>
              <a:cxnSpLocks/>
            </p:cNvCxnSpPr>
            <p:nvPr/>
          </p:nvCxnSpPr>
          <p:spPr>
            <a:xfrm>
              <a:off x="9563217" y="4153012"/>
              <a:ext cx="0" cy="724776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DC10CBF9-DB18-40AF-8470-DEB09814E3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78653" y="4877788"/>
              <a:ext cx="184564" cy="179831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C6CE5865-3BEF-42B2-A0F1-5960559E70C0}"/>
                </a:ext>
              </a:extLst>
            </p:cNvPr>
            <p:cNvCxnSpPr/>
            <p:nvPr/>
          </p:nvCxnSpPr>
          <p:spPr>
            <a:xfrm flipH="1">
              <a:off x="9557671" y="4877788"/>
              <a:ext cx="706316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03B9C642-D4A6-4947-B494-2BD306E917DD}"/>
                </a:ext>
              </a:extLst>
            </p:cNvPr>
            <p:cNvCxnSpPr/>
            <p:nvPr/>
          </p:nvCxnSpPr>
          <p:spPr>
            <a:xfrm flipV="1">
              <a:off x="9687418" y="4438187"/>
              <a:ext cx="275" cy="239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62AC0A27-995F-46C1-B9AF-1187056B0641}"/>
                </a:ext>
              </a:extLst>
            </p:cNvPr>
            <p:cNvCxnSpPr>
              <a:cxnSpLocks/>
              <a:stCxn id="189" idx="0"/>
            </p:cNvCxnSpPr>
            <p:nvPr/>
          </p:nvCxnSpPr>
          <p:spPr>
            <a:xfrm flipV="1">
              <a:off x="9851410" y="4438187"/>
              <a:ext cx="275" cy="239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Cube 201">
              <a:extLst>
                <a:ext uri="{FF2B5EF4-FFF2-40B4-BE49-F238E27FC236}">
                  <a16:creationId xmlns:a16="http://schemas.microsoft.com/office/drawing/2014/main" id="{E39969DF-2981-468A-85CC-F465E0109C7E}"/>
                </a:ext>
              </a:extLst>
            </p:cNvPr>
            <p:cNvSpPr/>
            <p:nvPr/>
          </p:nvSpPr>
          <p:spPr>
            <a:xfrm>
              <a:off x="9379182" y="4153012"/>
              <a:ext cx="884805" cy="904607"/>
            </a:xfrm>
            <a:prstGeom prst="cube">
              <a:avLst>
                <a:gd name="adj" fmla="val 20506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DF21AC50-81A1-4C68-A349-84D35EC360A5}"/>
                </a:ext>
              </a:extLst>
            </p:cNvPr>
            <p:cNvCxnSpPr>
              <a:cxnSpLocks/>
              <a:endCxn id="193" idx="3"/>
            </p:cNvCxnSpPr>
            <p:nvPr/>
          </p:nvCxnSpPr>
          <p:spPr>
            <a:xfrm flipV="1">
              <a:off x="9823016" y="4121189"/>
              <a:ext cx="1882" cy="24624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" name="Cylinder 203">
              <a:extLst>
                <a:ext uri="{FF2B5EF4-FFF2-40B4-BE49-F238E27FC236}">
                  <a16:creationId xmlns:a16="http://schemas.microsoft.com/office/drawing/2014/main" id="{F697118A-E0FD-4987-A5BC-3FE3007CF3FD}"/>
                </a:ext>
              </a:extLst>
            </p:cNvPr>
            <p:cNvSpPr/>
            <p:nvPr/>
          </p:nvSpPr>
          <p:spPr>
            <a:xfrm>
              <a:off x="9626065" y="3039650"/>
              <a:ext cx="391037" cy="1257503"/>
            </a:xfrm>
            <a:prstGeom prst="can">
              <a:avLst>
                <a:gd name="adj" fmla="val 28390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5" name="Flowchart: Connector 204">
              <a:extLst>
                <a:ext uri="{FF2B5EF4-FFF2-40B4-BE49-F238E27FC236}">
                  <a16:creationId xmlns:a16="http://schemas.microsoft.com/office/drawing/2014/main" id="{74F1902D-898C-4298-8D00-C9C51715F7DF}"/>
                </a:ext>
              </a:extLst>
            </p:cNvPr>
            <p:cNvSpPr/>
            <p:nvPr/>
          </p:nvSpPr>
          <p:spPr>
            <a:xfrm>
              <a:off x="9591739" y="4163631"/>
              <a:ext cx="464958" cy="147352"/>
            </a:xfrm>
            <a:prstGeom prst="flowChartConnector">
              <a:avLst/>
            </a:prstGeom>
            <a:noFill/>
            <a:ln w="19050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6" name="Flowchart: Connector 205">
              <a:extLst>
                <a:ext uri="{FF2B5EF4-FFF2-40B4-BE49-F238E27FC236}">
                  <a16:creationId xmlns:a16="http://schemas.microsoft.com/office/drawing/2014/main" id="{0D906300-3686-4A9A-9DF4-0E36D36B3421}"/>
                </a:ext>
              </a:extLst>
            </p:cNvPr>
            <p:cNvSpPr/>
            <p:nvPr/>
          </p:nvSpPr>
          <p:spPr>
            <a:xfrm>
              <a:off x="9591739" y="3641644"/>
              <a:ext cx="464958" cy="147352"/>
            </a:xfrm>
            <a:prstGeom prst="flowChartConnector">
              <a:avLst/>
            </a:prstGeom>
            <a:noFill/>
            <a:ln w="19050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7" name="Flowchart: Connector 206">
              <a:extLst>
                <a:ext uri="{FF2B5EF4-FFF2-40B4-BE49-F238E27FC236}">
                  <a16:creationId xmlns:a16="http://schemas.microsoft.com/office/drawing/2014/main" id="{25D0BCFC-ECE5-40BF-95D5-34DC4A0A256A}"/>
                </a:ext>
              </a:extLst>
            </p:cNvPr>
            <p:cNvSpPr/>
            <p:nvPr/>
          </p:nvSpPr>
          <p:spPr>
            <a:xfrm>
              <a:off x="9593621" y="3162889"/>
              <a:ext cx="464958" cy="147352"/>
            </a:xfrm>
            <a:prstGeom prst="flowChartConnector">
              <a:avLst/>
            </a:prstGeom>
            <a:noFill/>
            <a:ln w="19050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F3FA9D10-A12C-4897-A77F-C2BCB6FAE936}"/>
                </a:ext>
              </a:extLst>
            </p:cNvPr>
            <p:cNvCxnSpPr/>
            <p:nvPr/>
          </p:nvCxnSpPr>
          <p:spPr>
            <a:xfrm>
              <a:off x="9257326" y="3395002"/>
              <a:ext cx="0" cy="171969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B6BE8282-25D8-4F69-8069-3E22C22088F0}"/>
                </a:ext>
              </a:extLst>
            </p:cNvPr>
            <p:cNvCxnSpPr/>
            <p:nvPr/>
          </p:nvCxnSpPr>
          <p:spPr>
            <a:xfrm>
              <a:off x="10960123" y="3105607"/>
              <a:ext cx="0" cy="171969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C03647CF-E777-4F2A-8F61-35C9A5886E55}"/>
                </a:ext>
              </a:extLst>
            </p:cNvPr>
            <p:cNvCxnSpPr/>
            <p:nvPr/>
          </p:nvCxnSpPr>
          <p:spPr>
            <a:xfrm>
              <a:off x="9557671" y="3101024"/>
              <a:ext cx="0" cy="1719690"/>
            </a:xfrm>
            <a:prstGeom prst="line">
              <a:avLst/>
            </a:prstGeom>
            <a:ln>
              <a:solidFill>
                <a:srgbClr val="00B050"/>
              </a:solidFill>
              <a:prstDash val="dash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E9C9C4F5-EC0B-4DB7-861B-C59CE1AC855F}"/>
                </a:ext>
              </a:extLst>
            </p:cNvPr>
            <p:cNvCxnSpPr/>
            <p:nvPr/>
          </p:nvCxnSpPr>
          <p:spPr>
            <a:xfrm>
              <a:off x="10667707" y="3392032"/>
              <a:ext cx="0" cy="171969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6" name="Parallelogram 145">
            <a:extLst>
              <a:ext uri="{FF2B5EF4-FFF2-40B4-BE49-F238E27FC236}">
                <a16:creationId xmlns:a16="http://schemas.microsoft.com/office/drawing/2014/main" id="{AD9BB885-DE57-4C29-B080-D448C6703B19}"/>
              </a:ext>
            </a:extLst>
          </p:cNvPr>
          <p:cNvSpPr/>
          <p:nvPr/>
        </p:nvSpPr>
        <p:spPr>
          <a:xfrm>
            <a:off x="9145585" y="4389562"/>
            <a:ext cx="1530182" cy="154802"/>
          </a:xfrm>
          <a:prstGeom prst="parallelogram">
            <a:avLst>
              <a:gd name="adj" fmla="val 100372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7" name="Parallelogram 146">
            <a:extLst>
              <a:ext uri="{FF2B5EF4-FFF2-40B4-BE49-F238E27FC236}">
                <a16:creationId xmlns:a16="http://schemas.microsoft.com/office/drawing/2014/main" id="{1164F5E1-23CB-456A-95DA-36D01B4F8721}"/>
              </a:ext>
            </a:extLst>
          </p:cNvPr>
          <p:cNvSpPr/>
          <p:nvPr/>
        </p:nvSpPr>
        <p:spPr>
          <a:xfrm>
            <a:off x="9165575" y="3848986"/>
            <a:ext cx="1530182" cy="154802"/>
          </a:xfrm>
          <a:prstGeom prst="parallelogram">
            <a:avLst>
              <a:gd name="adj" fmla="val 100372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8" name="Parallelogram 147">
            <a:extLst>
              <a:ext uri="{FF2B5EF4-FFF2-40B4-BE49-F238E27FC236}">
                <a16:creationId xmlns:a16="http://schemas.microsoft.com/office/drawing/2014/main" id="{2C0A2B76-DB6E-48B3-B598-FB41F5074259}"/>
              </a:ext>
            </a:extLst>
          </p:cNvPr>
          <p:cNvSpPr/>
          <p:nvPr/>
        </p:nvSpPr>
        <p:spPr>
          <a:xfrm>
            <a:off x="9145585" y="3384691"/>
            <a:ext cx="1530182" cy="154802"/>
          </a:xfrm>
          <a:prstGeom prst="parallelogram">
            <a:avLst>
              <a:gd name="adj" fmla="val 100372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3341B4C9-C80F-4E72-A700-374E8A0FE877}"/>
              </a:ext>
            </a:extLst>
          </p:cNvPr>
          <p:cNvGrpSpPr/>
          <p:nvPr/>
        </p:nvGrpSpPr>
        <p:grpSpPr>
          <a:xfrm>
            <a:off x="8839695" y="3473666"/>
            <a:ext cx="1704679" cy="2075042"/>
            <a:chOff x="9257326" y="3039650"/>
            <a:chExt cx="1704679" cy="2075042"/>
          </a:xfrm>
        </p:grpSpPr>
        <p:sp>
          <p:nvSpPr>
            <p:cNvPr id="150" name="Parallelogram 149">
              <a:extLst>
                <a:ext uri="{FF2B5EF4-FFF2-40B4-BE49-F238E27FC236}">
                  <a16:creationId xmlns:a16="http://schemas.microsoft.com/office/drawing/2014/main" id="{C9F64440-DE80-4AD2-8EE0-E300AB192161}"/>
                </a:ext>
              </a:extLst>
            </p:cNvPr>
            <p:cNvSpPr/>
            <p:nvPr/>
          </p:nvSpPr>
          <p:spPr>
            <a:xfrm>
              <a:off x="9257326" y="4820714"/>
              <a:ext cx="1704679" cy="293978"/>
            </a:xfrm>
            <a:prstGeom prst="parallelogram">
              <a:avLst>
                <a:gd name="adj" fmla="val 100372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1" name="Cylinder 150">
              <a:extLst>
                <a:ext uri="{FF2B5EF4-FFF2-40B4-BE49-F238E27FC236}">
                  <a16:creationId xmlns:a16="http://schemas.microsoft.com/office/drawing/2014/main" id="{EF7FA6AA-08DA-4086-8A6B-13F887CE033D}"/>
                </a:ext>
              </a:extLst>
            </p:cNvPr>
            <p:cNvSpPr/>
            <p:nvPr/>
          </p:nvSpPr>
          <p:spPr>
            <a:xfrm>
              <a:off x="9684081" y="4324466"/>
              <a:ext cx="272843" cy="155737"/>
            </a:xfrm>
            <a:prstGeom prst="can">
              <a:avLst>
                <a:gd name="adj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" name="Parallelogram 151">
              <a:extLst>
                <a:ext uri="{FF2B5EF4-FFF2-40B4-BE49-F238E27FC236}">
                  <a16:creationId xmlns:a16="http://schemas.microsoft.com/office/drawing/2014/main" id="{E660E287-CA7D-4AEC-B0D9-6BC14EBF321D}"/>
                </a:ext>
              </a:extLst>
            </p:cNvPr>
            <p:cNvSpPr/>
            <p:nvPr/>
          </p:nvSpPr>
          <p:spPr>
            <a:xfrm>
              <a:off x="9257326" y="4101766"/>
              <a:ext cx="1702797" cy="293978"/>
            </a:xfrm>
            <a:prstGeom prst="parallelogram">
              <a:avLst>
                <a:gd name="adj" fmla="val 100372"/>
              </a:avLst>
            </a:prstGeom>
            <a:solidFill>
              <a:schemeClr val="accent6">
                <a:lumMod val="20000"/>
                <a:lumOff val="80000"/>
                <a:alpha val="7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" name="Parallelogram 152">
              <a:extLst>
                <a:ext uri="{FF2B5EF4-FFF2-40B4-BE49-F238E27FC236}">
                  <a16:creationId xmlns:a16="http://schemas.microsoft.com/office/drawing/2014/main" id="{90A74E15-6FE0-46E6-A019-1174BC003793}"/>
                </a:ext>
              </a:extLst>
            </p:cNvPr>
            <p:cNvSpPr/>
            <p:nvPr/>
          </p:nvSpPr>
          <p:spPr>
            <a:xfrm>
              <a:off x="9257326" y="3579779"/>
              <a:ext cx="1702797" cy="293978"/>
            </a:xfrm>
            <a:prstGeom prst="parallelogram">
              <a:avLst>
                <a:gd name="adj" fmla="val 100372"/>
              </a:avLst>
            </a:prstGeom>
            <a:solidFill>
              <a:schemeClr val="accent6">
                <a:lumMod val="20000"/>
                <a:lumOff val="80000"/>
                <a:alpha val="7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" name="Parallelogram 153">
              <a:extLst>
                <a:ext uri="{FF2B5EF4-FFF2-40B4-BE49-F238E27FC236}">
                  <a16:creationId xmlns:a16="http://schemas.microsoft.com/office/drawing/2014/main" id="{A8EE5DC7-1793-4023-9932-5400D6A48A87}"/>
                </a:ext>
              </a:extLst>
            </p:cNvPr>
            <p:cNvSpPr/>
            <p:nvPr/>
          </p:nvSpPr>
          <p:spPr>
            <a:xfrm>
              <a:off x="9259208" y="3101024"/>
              <a:ext cx="1700915" cy="293978"/>
            </a:xfrm>
            <a:prstGeom prst="parallelogram">
              <a:avLst>
                <a:gd name="adj" fmla="val 100372"/>
              </a:avLst>
            </a:prstGeom>
            <a:solidFill>
              <a:schemeClr val="accent6">
                <a:lumMod val="20000"/>
                <a:lumOff val="80000"/>
                <a:alpha val="7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EFC75387-5B63-4DC9-9D2C-E1156A06C68E}"/>
                </a:ext>
              </a:extLst>
            </p:cNvPr>
            <p:cNvCxnSpPr/>
            <p:nvPr/>
          </p:nvCxnSpPr>
          <p:spPr>
            <a:xfrm flipV="1">
              <a:off x="9951251" y="4448956"/>
              <a:ext cx="275" cy="239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9216A49B-0E38-4904-93CA-0B306090CF0C}"/>
                </a:ext>
              </a:extLst>
            </p:cNvPr>
            <p:cNvCxnSpPr/>
            <p:nvPr/>
          </p:nvCxnSpPr>
          <p:spPr>
            <a:xfrm flipV="1">
              <a:off x="9787258" y="4448956"/>
              <a:ext cx="275" cy="239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Flowchart: Connector 156">
              <a:extLst>
                <a:ext uri="{FF2B5EF4-FFF2-40B4-BE49-F238E27FC236}">
                  <a16:creationId xmlns:a16="http://schemas.microsoft.com/office/drawing/2014/main" id="{D4D28759-AB26-4E01-A6E8-B8F544C62F5B}"/>
                </a:ext>
              </a:extLst>
            </p:cNvPr>
            <p:cNvSpPr/>
            <p:nvPr/>
          </p:nvSpPr>
          <p:spPr>
            <a:xfrm>
              <a:off x="9627497" y="4186793"/>
              <a:ext cx="391037" cy="109348"/>
            </a:xfrm>
            <a:prstGeom prst="flowChartConnector">
              <a:avLst/>
            </a:prstGeom>
            <a:noFill/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" name="Cylinder 157">
              <a:extLst>
                <a:ext uri="{FF2B5EF4-FFF2-40B4-BE49-F238E27FC236}">
                  <a16:creationId xmlns:a16="http://schemas.microsoft.com/office/drawing/2014/main" id="{53BF8D40-7763-43E6-AB1D-0830B5A81107}"/>
                </a:ext>
              </a:extLst>
            </p:cNvPr>
            <p:cNvSpPr/>
            <p:nvPr/>
          </p:nvSpPr>
          <p:spPr>
            <a:xfrm rot="5400000">
              <a:off x="9685174" y="4544279"/>
              <a:ext cx="272818" cy="266214"/>
            </a:xfrm>
            <a:prstGeom prst="can">
              <a:avLst>
                <a:gd name="adj" fmla="val 38796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" name="Cylinder 158">
              <a:extLst>
                <a:ext uri="{FF2B5EF4-FFF2-40B4-BE49-F238E27FC236}">
                  <a16:creationId xmlns:a16="http://schemas.microsoft.com/office/drawing/2014/main" id="{9AE70F97-D5E8-4B8B-BD07-04AF80D4733D}"/>
                </a:ext>
              </a:extLst>
            </p:cNvPr>
            <p:cNvSpPr/>
            <p:nvPr/>
          </p:nvSpPr>
          <p:spPr>
            <a:xfrm>
              <a:off x="9688476" y="3162736"/>
              <a:ext cx="272843" cy="155737"/>
            </a:xfrm>
            <a:prstGeom prst="can">
              <a:avLst>
                <a:gd name="adj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" name="Cylinder 159">
              <a:extLst>
                <a:ext uri="{FF2B5EF4-FFF2-40B4-BE49-F238E27FC236}">
                  <a16:creationId xmlns:a16="http://schemas.microsoft.com/office/drawing/2014/main" id="{6828C1B2-CC29-4F80-AC76-07F6AC777EC8}"/>
                </a:ext>
              </a:extLst>
            </p:cNvPr>
            <p:cNvSpPr/>
            <p:nvPr/>
          </p:nvSpPr>
          <p:spPr>
            <a:xfrm>
              <a:off x="9688476" y="3430308"/>
              <a:ext cx="272843" cy="155737"/>
            </a:xfrm>
            <a:prstGeom prst="can">
              <a:avLst>
                <a:gd name="adj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" name="Cylinder 160">
              <a:extLst>
                <a:ext uri="{FF2B5EF4-FFF2-40B4-BE49-F238E27FC236}">
                  <a16:creationId xmlns:a16="http://schemas.microsoft.com/office/drawing/2014/main" id="{08185418-FF7C-4AE6-A6ED-768BD8E23873}"/>
                </a:ext>
              </a:extLst>
            </p:cNvPr>
            <p:cNvSpPr/>
            <p:nvPr/>
          </p:nvSpPr>
          <p:spPr>
            <a:xfrm>
              <a:off x="9688476" y="3697880"/>
              <a:ext cx="272843" cy="155737"/>
            </a:xfrm>
            <a:prstGeom prst="can">
              <a:avLst>
                <a:gd name="adj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" name="Cylinder 161">
              <a:extLst>
                <a:ext uri="{FF2B5EF4-FFF2-40B4-BE49-F238E27FC236}">
                  <a16:creationId xmlns:a16="http://schemas.microsoft.com/office/drawing/2014/main" id="{BB11A507-1CC6-4894-93F7-FC02B8F17D7D}"/>
                </a:ext>
              </a:extLst>
            </p:cNvPr>
            <p:cNvSpPr/>
            <p:nvPr/>
          </p:nvSpPr>
          <p:spPr>
            <a:xfrm>
              <a:off x="9688476" y="3965452"/>
              <a:ext cx="272843" cy="155737"/>
            </a:xfrm>
            <a:prstGeom prst="can">
              <a:avLst>
                <a:gd name="adj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93F1FE38-3399-4DE5-9059-8EB0E1469888}"/>
                </a:ext>
              </a:extLst>
            </p:cNvPr>
            <p:cNvCxnSpPr>
              <a:cxnSpLocks/>
              <a:stCxn id="159" idx="3"/>
            </p:cNvCxnSpPr>
            <p:nvPr/>
          </p:nvCxnSpPr>
          <p:spPr>
            <a:xfrm flipH="1">
              <a:off x="9823957" y="3318474"/>
              <a:ext cx="941" cy="1575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F271D24F-1347-41D3-9F47-CD3F10F06AE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23016" y="3586045"/>
              <a:ext cx="941" cy="1575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618D819B-9F25-44D1-9E70-4500C43467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21910" y="3854309"/>
              <a:ext cx="941" cy="1575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0418DCCD-E5E2-43F9-8FDC-1344219E2536}"/>
                </a:ext>
              </a:extLst>
            </p:cNvPr>
            <p:cNvCxnSpPr>
              <a:cxnSpLocks/>
            </p:cNvCxnSpPr>
            <p:nvPr/>
          </p:nvCxnSpPr>
          <p:spPr>
            <a:xfrm>
              <a:off x="9563217" y="4153012"/>
              <a:ext cx="0" cy="724776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1296CD45-B314-4CD6-97CF-6023D787C9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78653" y="4877788"/>
              <a:ext cx="184564" cy="179831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DED59EBF-8408-4294-A540-D454F27E7894}"/>
                </a:ext>
              </a:extLst>
            </p:cNvPr>
            <p:cNvCxnSpPr/>
            <p:nvPr/>
          </p:nvCxnSpPr>
          <p:spPr>
            <a:xfrm flipH="1">
              <a:off x="9557671" y="4877788"/>
              <a:ext cx="706316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AF1428D3-B86C-4413-807F-ED3A86651205}"/>
                </a:ext>
              </a:extLst>
            </p:cNvPr>
            <p:cNvCxnSpPr/>
            <p:nvPr/>
          </p:nvCxnSpPr>
          <p:spPr>
            <a:xfrm flipV="1">
              <a:off x="9687418" y="4438187"/>
              <a:ext cx="275" cy="239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966756B8-4A35-4169-AD2B-28F19763B9D1}"/>
                </a:ext>
              </a:extLst>
            </p:cNvPr>
            <p:cNvCxnSpPr>
              <a:cxnSpLocks/>
              <a:stCxn id="158" idx="0"/>
            </p:cNvCxnSpPr>
            <p:nvPr/>
          </p:nvCxnSpPr>
          <p:spPr>
            <a:xfrm flipV="1">
              <a:off x="9851410" y="4438187"/>
              <a:ext cx="275" cy="239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Cube 170">
              <a:extLst>
                <a:ext uri="{FF2B5EF4-FFF2-40B4-BE49-F238E27FC236}">
                  <a16:creationId xmlns:a16="http://schemas.microsoft.com/office/drawing/2014/main" id="{9765BEA3-3F33-485F-AB5A-EF69425A9F3D}"/>
                </a:ext>
              </a:extLst>
            </p:cNvPr>
            <p:cNvSpPr/>
            <p:nvPr/>
          </p:nvSpPr>
          <p:spPr>
            <a:xfrm>
              <a:off x="9379182" y="4153012"/>
              <a:ext cx="884805" cy="904607"/>
            </a:xfrm>
            <a:prstGeom prst="cube">
              <a:avLst>
                <a:gd name="adj" fmla="val 20506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D1CEBD06-66DC-4F88-A75A-0BE0C66CF245}"/>
                </a:ext>
              </a:extLst>
            </p:cNvPr>
            <p:cNvCxnSpPr>
              <a:cxnSpLocks/>
              <a:endCxn id="162" idx="3"/>
            </p:cNvCxnSpPr>
            <p:nvPr/>
          </p:nvCxnSpPr>
          <p:spPr>
            <a:xfrm flipV="1">
              <a:off x="9823016" y="4121189"/>
              <a:ext cx="1882" cy="24624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Cylinder 172">
              <a:extLst>
                <a:ext uri="{FF2B5EF4-FFF2-40B4-BE49-F238E27FC236}">
                  <a16:creationId xmlns:a16="http://schemas.microsoft.com/office/drawing/2014/main" id="{5B042F1B-FC0C-495E-A36E-7818F870498A}"/>
                </a:ext>
              </a:extLst>
            </p:cNvPr>
            <p:cNvSpPr/>
            <p:nvPr/>
          </p:nvSpPr>
          <p:spPr>
            <a:xfrm>
              <a:off x="9626065" y="3039650"/>
              <a:ext cx="391037" cy="1257503"/>
            </a:xfrm>
            <a:prstGeom prst="can">
              <a:avLst>
                <a:gd name="adj" fmla="val 28390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" name="Flowchart: Connector 173">
              <a:extLst>
                <a:ext uri="{FF2B5EF4-FFF2-40B4-BE49-F238E27FC236}">
                  <a16:creationId xmlns:a16="http://schemas.microsoft.com/office/drawing/2014/main" id="{C3C91F3C-F6BD-4D9F-949A-C6E73D2D64EC}"/>
                </a:ext>
              </a:extLst>
            </p:cNvPr>
            <p:cNvSpPr/>
            <p:nvPr/>
          </p:nvSpPr>
          <p:spPr>
            <a:xfrm>
              <a:off x="9591739" y="4163631"/>
              <a:ext cx="464958" cy="147352"/>
            </a:xfrm>
            <a:prstGeom prst="flowChartConnector">
              <a:avLst/>
            </a:prstGeom>
            <a:noFill/>
            <a:ln w="19050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5" name="Flowchart: Connector 174">
              <a:extLst>
                <a:ext uri="{FF2B5EF4-FFF2-40B4-BE49-F238E27FC236}">
                  <a16:creationId xmlns:a16="http://schemas.microsoft.com/office/drawing/2014/main" id="{C72B0C15-F01D-43AF-82E4-9B79FF608930}"/>
                </a:ext>
              </a:extLst>
            </p:cNvPr>
            <p:cNvSpPr/>
            <p:nvPr/>
          </p:nvSpPr>
          <p:spPr>
            <a:xfrm>
              <a:off x="9591739" y="3641644"/>
              <a:ext cx="464958" cy="147352"/>
            </a:xfrm>
            <a:prstGeom prst="flowChartConnector">
              <a:avLst/>
            </a:prstGeom>
            <a:noFill/>
            <a:ln w="19050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Flowchart: Connector 175">
              <a:extLst>
                <a:ext uri="{FF2B5EF4-FFF2-40B4-BE49-F238E27FC236}">
                  <a16:creationId xmlns:a16="http://schemas.microsoft.com/office/drawing/2014/main" id="{CB3299D4-5A3A-4C6D-A9BF-10DFA196A681}"/>
                </a:ext>
              </a:extLst>
            </p:cNvPr>
            <p:cNvSpPr/>
            <p:nvPr/>
          </p:nvSpPr>
          <p:spPr>
            <a:xfrm>
              <a:off x="9593621" y="3162889"/>
              <a:ext cx="464958" cy="147352"/>
            </a:xfrm>
            <a:prstGeom prst="flowChartConnector">
              <a:avLst/>
            </a:prstGeom>
            <a:noFill/>
            <a:ln w="19050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51F62833-D173-4B5E-9A7D-278E0E3F5016}"/>
                </a:ext>
              </a:extLst>
            </p:cNvPr>
            <p:cNvCxnSpPr/>
            <p:nvPr/>
          </p:nvCxnSpPr>
          <p:spPr>
            <a:xfrm>
              <a:off x="9257326" y="3395002"/>
              <a:ext cx="0" cy="171969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13748315-320F-4704-BD38-9896730BDF55}"/>
                </a:ext>
              </a:extLst>
            </p:cNvPr>
            <p:cNvCxnSpPr/>
            <p:nvPr/>
          </p:nvCxnSpPr>
          <p:spPr>
            <a:xfrm>
              <a:off x="10960123" y="3105607"/>
              <a:ext cx="0" cy="171969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40E4740C-68D7-4B6A-825D-2840A443A3D4}"/>
                </a:ext>
              </a:extLst>
            </p:cNvPr>
            <p:cNvCxnSpPr/>
            <p:nvPr/>
          </p:nvCxnSpPr>
          <p:spPr>
            <a:xfrm>
              <a:off x="9557671" y="3101024"/>
              <a:ext cx="0" cy="1719690"/>
            </a:xfrm>
            <a:prstGeom prst="line">
              <a:avLst/>
            </a:prstGeom>
            <a:ln>
              <a:solidFill>
                <a:srgbClr val="00B050"/>
              </a:solidFill>
              <a:prstDash val="dash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CBD34F19-52FF-444B-B893-D05F5F4D0FEC}"/>
                </a:ext>
              </a:extLst>
            </p:cNvPr>
            <p:cNvCxnSpPr/>
            <p:nvPr/>
          </p:nvCxnSpPr>
          <p:spPr>
            <a:xfrm>
              <a:off x="10667707" y="3392032"/>
              <a:ext cx="0" cy="171969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B2818EDA-9D03-4D71-8E54-ECF50570B672}"/>
              </a:ext>
            </a:extLst>
          </p:cNvPr>
          <p:cNvGrpSpPr/>
          <p:nvPr/>
        </p:nvGrpSpPr>
        <p:grpSpPr>
          <a:xfrm>
            <a:off x="9643887" y="4358347"/>
            <a:ext cx="1241502" cy="1172489"/>
            <a:chOff x="9379516" y="1792519"/>
            <a:chExt cx="2465271" cy="1356405"/>
          </a:xfrm>
        </p:grpSpPr>
        <p:sp>
          <p:nvSpPr>
            <p:cNvPr id="220" name="Parallelogram 219">
              <a:extLst>
                <a:ext uri="{FF2B5EF4-FFF2-40B4-BE49-F238E27FC236}">
                  <a16:creationId xmlns:a16="http://schemas.microsoft.com/office/drawing/2014/main" id="{219F8375-692F-4376-BDA9-CF8E86FAD023}"/>
                </a:ext>
              </a:extLst>
            </p:cNvPr>
            <p:cNvSpPr/>
            <p:nvPr/>
          </p:nvSpPr>
          <p:spPr>
            <a:xfrm>
              <a:off x="9379518" y="2361542"/>
              <a:ext cx="2465269" cy="787382"/>
            </a:xfrm>
            <a:prstGeom prst="parallelogram">
              <a:avLst>
                <a:gd name="adj" fmla="val 100324"/>
              </a:avLst>
            </a:prstGeom>
            <a:solidFill>
              <a:srgbClr val="FF33CC">
                <a:alpha val="20000"/>
              </a:srgbClr>
            </a:solidFill>
            <a:ln>
              <a:solidFill>
                <a:srgbClr val="FF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AFE54342-0124-4950-83B7-F80AD2785A64}"/>
                </a:ext>
              </a:extLst>
            </p:cNvPr>
            <p:cNvCxnSpPr>
              <a:cxnSpLocks/>
            </p:cNvCxnSpPr>
            <p:nvPr/>
          </p:nvCxnSpPr>
          <p:spPr>
            <a:xfrm>
              <a:off x="9379518" y="2579901"/>
              <a:ext cx="0" cy="566378"/>
            </a:xfrm>
            <a:prstGeom prst="line">
              <a:avLst/>
            </a:prstGeom>
            <a:ln w="12700">
              <a:solidFill>
                <a:srgbClr val="FF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95C9EE5D-8A23-4639-B89A-57ED37ABC725}"/>
                </a:ext>
              </a:extLst>
            </p:cNvPr>
            <p:cNvCxnSpPr>
              <a:cxnSpLocks/>
            </p:cNvCxnSpPr>
            <p:nvPr/>
          </p:nvCxnSpPr>
          <p:spPr>
            <a:xfrm>
              <a:off x="11844785" y="1792519"/>
              <a:ext cx="2" cy="569023"/>
            </a:xfrm>
            <a:prstGeom prst="line">
              <a:avLst/>
            </a:prstGeom>
            <a:ln w="12700">
              <a:solidFill>
                <a:srgbClr val="FF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3" name="Parallelogram 222">
              <a:extLst>
                <a:ext uri="{FF2B5EF4-FFF2-40B4-BE49-F238E27FC236}">
                  <a16:creationId xmlns:a16="http://schemas.microsoft.com/office/drawing/2014/main" id="{3387EEC7-8765-4454-A761-2EA6A7623123}"/>
                </a:ext>
              </a:extLst>
            </p:cNvPr>
            <p:cNvSpPr/>
            <p:nvPr/>
          </p:nvSpPr>
          <p:spPr>
            <a:xfrm>
              <a:off x="9379516" y="1792519"/>
              <a:ext cx="2465269" cy="787382"/>
            </a:xfrm>
            <a:prstGeom prst="parallelogram">
              <a:avLst>
                <a:gd name="adj" fmla="val 100324"/>
              </a:avLst>
            </a:prstGeom>
            <a:solidFill>
              <a:srgbClr val="FF33CC">
                <a:alpha val="20000"/>
              </a:srgbClr>
            </a:solidFill>
            <a:ln>
              <a:solidFill>
                <a:srgbClr val="FF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24" name="Straight Connector 223">
              <a:extLst>
                <a:ext uri="{FF2B5EF4-FFF2-40B4-BE49-F238E27FC236}">
                  <a16:creationId xmlns:a16="http://schemas.microsoft.com/office/drawing/2014/main" id="{8F049F90-2AD5-457F-AEE5-B68B9E2AB687}"/>
                </a:ext>
              </a:extLst>
            </p:cNvPr>
            <p:cNvCxnSpPr>
              <a:cxnSpLocks/>
            </p:cNvCxnSpPr>
            <p:nvPr/>
          </p:nvCxnSpPr>
          <p:spPr>
            <a:xfrm>
              <a:off x="10498384" y="2579901"/>
              <a:ext cx="1888" cy="566378"/>
            </a:xfrm>
            <a:prstGeom prst="line">
              <a:avLst/>
            </a:prstGeom>
            <a:ln w="12700">
              <a:solidFill>
                <a:srgbClr val="FF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>
              <a:extLst>
                <a:ext uri="{FF2B5EF4-FFF2-40B4-BE49-F238E27FC236}">
                  <a16:creationId xmlns:a16="http://schemas.microsoft.com/office/drawing/2014/main" id="{3DADF775-91A5-4037-9742-3B5428468EAC}"/>
                </a:ext>
              </a:extLst>
            </p:cNvPr>
            <p:cNvCxnSpPr>
              <a:cxnSpLocks/>
            </p:cNvCxnSpPr>
            <p:nvPr/>
          </p:nvCxnSpPr>
          <p:spPr>
            <a:xfrm>
              <a:off x="10793469" y="1792519"/>
              <a:ext cx="0" cy="618839"/>
            </a:xfrm>
            <a:prstGeom prst="line">
              <a:avLst/>
            </a:prstGeom>
            <a:ln w="12700">
              <a:solidFill>
                <a:srgbClr val="FF33CC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7BAE772-6929-4F06-AFC6-0BED19FEE665}"/>
              </a:ext>
            </a:extLst>
          </p:cNvPr>
          <p:cNvGrpSpPr/>
          <p:nvPr/>
        </p:nvGrpSpPr>
        <p:grpSpPr>
          <a:xfrm>
            <a:off x="8657519" y="2636396"/>
            <a:ext cx="2613145" cy="2992592"/>
            <a:chOff x="9379517" y="398874"/>
            <a:chExt cx="2465270" cy="2750050"/>
          </a:xfrm>
        </p:grpSpPr>
        <p:sp>
          <p:nvSpPr>
            <p:cNvPr id="212" name="Parallelogram 211">
              <a:extLst>
                <a:ext uri="{FF2B5EF4-FFF2-40B4-BE49-F238E27FC236}">
                  <a16:creationId xmlns:a16="http://schemas.microsoft.com/office/drawing/2014/main" id="{63A0E0B3-B7AA-41C2-B8A3-F226826F2D90}"/>
                </a:ext>
              </a:extLst>
            </p:cNvPr>
            <p:cNvSpPr/>
            <p:nvPr/>
          </p:nvSpPr>
          <p:spPr>
            <a:xfrm>
              <a:off x="9379518" y="2361542"/>
              <a:ext cx="2465269" cy="787382"/>
            </a:xfrm>
            <a:prstGeom prst="parallelogram">
              <a:avLst>
                <a:gd name="adj" fmla="val 100324"/>
              </a:avLst>
            </a:prstGeom>
            <a:solidFill>
              <a:srgbClr val="FF33CC">
                <a:alpha val="20000"/>
              </a:srgbClr>
            </a:solidFill>
            <a:ln>
              <a:solidFill>
                <a:srgbClr val="FF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3A7BBFC5-1BE6-4972-A781-E43E9D4D8DF0}"/>
                </a:ext>
              </a:extLst>
            </p:cNvPr>
            <p:cNvCxnSpPr/>
            <p:nvPr/>
          </p:nvCxnSpPr>
          <p:spPr>
            <a:xfrm>
              <a:off x="9379518" y="1188847"/>
              <a:ext cx="0" cy="1957431"/>
            </a:xfrm>
            <a:prstGeom prst="line">
              <a:avLst/>
            </a:prstGeom>
            <a:ln w="12700">
              <a:solidFill>
                <a:srgbClr val="FF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A6C276CD-5DEC-4CCC-94FD-234CE62C64C1}"/>
                </a:ext>
              </a:extLst>
            </p:cNvPr>
            <p:cNvCxnSpPr/>
            <p:nvPr/>
          </p:nvCxnSpPr>
          <p:spPr>
            <a:xfrm>
              <a:off x="11844787" y="404111"/>
              <a:ext cx="0" cy="1957431"/>
            </a:xfrm>
            <a:prstGeom prst="line">
              <a:avLst/>
            </a:prstGeom>
            <a:ln w="12700">
              <a:solidFill>
                <a:srgbClr val="FF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Parallelogram 214">
              <a:extLst>
                <a:ext uri="{FF2B5EF4-FFF2-40B4-BE49-F238E27FC236}">
                  <a16:creationId xmlns:a16="http://schemas.microsoft.com/office/drawing/2014/main" id="{7171041B-62E5-4AF4-8431-3F8B8B63F4F0}"/>
                </a:ext>
              </a:extLst>
            </p:cNvPr>
            <p:cNvSpPr/>
            <p:nvPr/>
          </p:nvSpPr>
          <p:spPr>
            <a:xfrm>
              <a:off x="9379517" y="398874"/>
              <a:ext cx="2465268" cy="787382"/>
            </a:xfrm>
            <a:prstGeom prst="parallelogram">
              <a:avLst>
                <a:gd name="adj" fmla="val 100324"/>
              </a:avLst>
            </a:prstGeom>
            <a:solidFill>
              <a:srgbClr val="FF33CC">
                <a:alpha val="20000"/>
              </a:srgbClr>
            </a:solidFill>
            <a:ln>
              <a:solidFill>
                <a:srgbClr val="FF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97266F1F-0C8C-47CA-BF48-CDFF6E40D5DB}"/>
                </a:ext>
              </a:extLst>
            </p:cNvPr>
            <p:cNvCxnSpPr/>
            <p:nvPr/>
          </p:nvCxnSpPr>
          <p:spPr>
            <a:xfrm>
              <a:off x="11038503" y="1186256"/>
              <a:ext cx="0" cy="1957431"/>
            </a:xfrm>
            <a:prstGeom prst="line">
              <a:avLst/>
            </a:prstGeom>
            <a:ln w="12700">
              <a:solidFill>
                <a:srgbClr val="FF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D3BB8E59-3511-4CC6-976D-1A97F2B315B4}"/>
                </a:ext>
              </a:extLst>
            </p:cNvPr>
            <p:cNvCxnSpPr/>
            <p:nvPr/>
          </p:nvCxnSpPr>
          <p:spPr>
            <a:xfrm>
              <a:off x="10162238" y="404111"/>
              <a:ext cx="0" cy="1957431"/>
            </a:xfrm>
            <a:prstGeom prst="line">
              <a:avLst/>
            </a:prstGeom>
            <a:ln w="12700">
              <a:solidFill>
                <a:srgbClr val="FF33CC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8" name="TextBox 217">
            <a:extLst>
              <a:ext uri="{FF2B5EF4-FFF2-40B4-BE49-F238E27FC236}">
                <a16:creationId xmlns:a16="http://schemas.microsoft.com/office/drawing/2014/main" id="{EA1AEDCF-0B93-4409-A496-AC0F096965CA}"/>
              </a:ext>
            </a:extLst>
          </p:cNvPr>
          <p:cNvSpPr txBox="1"/>
          <p:nvPr/>
        </p:nvSpPr>
        <p:spPr>
          <a:xfrm>
            <a:off x="8469829" y="5670246"/>
            <a:ext cx="3107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Can be combined for multiple tower vessels if distance between vessels &lt;10m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8917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691BD-E915-4CE5-A1DD-375BAF395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709738"/>
            <a:ext cx="10326377" cy="2852737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Strategy</a:t>
            </a:r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873183-777C-4A6C-9F38-FFCF1D8D11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1072" y="4589463"/>
            <a:ext cx="10326378" cy="1500187"/>
          </a:xfrm>
        </p:spPr>
        <p:txBody>
          <a:bodyPr/>
          <a:lstStyle/>
          <a:p>
            <a:r>
              <a:rPr lang="nl-NL" dirty="0">
                <a:latin typeface="Univers" panose="020B0503020202020204" pitchFamily="34" charset="0"/>
              </a:rPr>
              <a:t>Scope</a:t>
            </a:r>
          </a:p>
          <a:p>
            <a:r>
              <a:rPr lang="nl-NL" dirty="0" err="1">
                <a:latin typeface="Univers" panose="020B0503020202020204" pitchFamily="34" charset="0"/>
              </a:rPr>
              <a:t>Phases</a:t>
            </a:r>
            <a:endParaRPr lang="nl-NL" dirty="0">
              <a:latin typeface="Univers" panose="020B0503020202020204" pitchFamily="34" charset="0"/>
            </a:endParaRPr>
          </a:p>
          <a:p>
            <a:r>
              <a:rPr lang="nl-NL" dirty="0" err="1">
                <a:latin typeface="Univers" panose="020B0503020202020204" pitchFamily="34" charset="0"/>
              </a:rPr>
              <a:t>Step-by-step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breakdown</a:t>
            </a:r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50F9F-BEE8-456C-B702-4FACBA6F2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20886-4A85-4333-80D3-20050E1DB7C4}" type="datetime1">
              <a:rPr lang="nl-NL" smtClean="0"/>
              <a:t>25-11-2024</a:t>
            </a:fld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0B2245-CA73-481A-B58C-7923523F9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2</a:t>
            </a:fld>
            <a:endParaRPr lang="nl-NL"/>
          </a:p>
        </p:txBody>
      </p:sp>
      <p:pic>
        <p:nvPicPr>
          <p:cNvPr id="6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810A0F83-D4A8-4192-AB5A-E2AF175A0C8F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B0DA4F8-0770-4B5C-BDD5-5F193BF7B7D7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00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Cube 225">
            <a:extLst>
              <a:ext uri="{FF2B5EF4-FFF2-40B4-BE49-F238E27FC236}">
                <a16:creationId xmlns:a16="http://schemas.microsoft.com/office/drawing/2014/main" id="{4B07F062-DD96-4565-9455-9C9B4C854CDE}"/>
              </a:ext>
            </a:extLst>
          </p:cNvPr>
          <p:cNvSpPr/>
          <p:nvPr/>
        </p:nvSpPr>
        <p:spPr>
          <a:xfrm>
            <a:off x="5467664" y="5730267"/>
            <a:ext cx="1050399" cy="1510118"/>
          </a:xfrm>
          <a:prstGeom prst="cube">
            <a:avLst>
              <a:gd name="adj" fmla="val 29269"/>
            </a:avLst>
          </a:prstGeom>
          <a:solidFill>
            <a:srgbClr val="FF33CC">
              <a:alpha val="30000"/>
            </a:srgbClr>
          </a:solidFill>
          <a:ln w="28575">
            <a:solidFill>
              <a:srgbClr val="FF33CC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Step-by-step</a:t>
            </a:r>
            <a:r>
              <a:rPr lang="nl-NL" dirty="0">
                <a:latin typeface="Univers" panose="020B0503020202020204" pitchFamily="34" charset="0"/>
              </a:rPr>
              <a:t> breakdown / </a:t>
            </a:r>
            <a:r>
              <a:rPr lang="nl-NL" dirty="0" err="1">
                <a:latin typeface="Univers" panose="020B0503020202020204" pitchFamily="34" charset="0"/>
              </a:rPr>
              <a:t>build</a:t>
            </a:r>
            <a:r>
              <a:rPr lang="nl-NL" dirty="0">
                <a:latin typeface="Univers" panose="020B0503020202020204" pitchFamily="34" charset="0"/>
              </a:rPr>
              <a:t>-up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20</a:t>
            </a:fld>
            <a:endParaRPr lang="nl-NL" dirty="0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8EE881-7536-4C6A-A2C9-99A3D39FDA6C}"/>
              </a:ext>
            </a:extLst>
          </p:cNvPr>
          <p:cNvCxnSpPr>
            <a:cxnSpLocks/>
          </p:cNvCxnSpPr>
          <p:nvPr/>
        </p:nvCxnSpPr>
        <p:spPr>
          <a:xfrm>
            <a:off x="5508504" y="3436867"/>
            <a:ext cx="0" cy="2266629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15A1625-856A-4C5D-BCB9-0ADBB82CFAA1}"/>
              </a:ext>
            </a:extLst>
          </p:cNvPr>
          <p:cNvCxnSpPr>
            <a:cxnSpLocks/>
          </p:cNvCxnSpPr>
          <p:nvPr/>
        </p:nvCxnSpPr>
        <p:spPr>
          <a:xfrm flipH="1">
            <a:off x="4847939" y="5669554"/>
            <a:ext cx="691682" cy="642247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3B5348-D172-408C-88B6-20B82FAB2E72}"/>
              </a:ext>
            </a:extLst>
          </p:cNvPr>
          <p:cNvCxnSpPr>
            <a:cxnSpLocks/>
          </p:cNvCxnSpPr>
          <p:nvPr/>
        </p:nvCxnSpPr>
        <p:spPr>
          <a:xfrm flipH="1">
            <a:off x="5508504" y="5703497"/>
            <a:ext cx="2148015" cy="0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be 14">
            <a:extLst>
              <a:ext uri="{FF2B5EF4-FFF2-40B4-BE49-F238E27FC236}">
                <a16:creationId xmlns:a16="http://schemas.microsoft.com/office/drawing/2014/main" id="{721FF2A8-A1A3-40A7-B110-2B2C450804A0}"/>
              </a:ext>
            </a:extLst>
          </p:cNvPr>
          <p:cNvSpPr/>
          <p:nvPr/>
        </p:nvSpPr>
        <p:spPr>
          <a:xfrm>
            <a:off x="5381372" y="4761743"/>
            <a:ext cx="1225980" cy="1289253"/>
          </a:xfrm>
          <a:prstGeom prst="cube">
            <a:avLst>
              <a:gd name="adj" fmla="val 20506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84C12669-D33F-4BEA-829C-8F984BFB3FD5}"/>
              </a:ext>
            </a:extLst>
          </p:cNvPr>
          <p:cNvSpPr/>
          <p:nvPr/>
        </p:nvSpPr>
        <p:spPr>
          <a:xfrm>
            <a:off x="5725436" y="4809888"/>
            <a:ext cx="541819" cy="155844"/>
          </a:xfrm>
          <a:prstGeom prst="flowChartConnector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ylinder 16">
            <a:extLst>
              <a:ext uri="{FF2B5EF4-FFF2-40B4-BE49-F238E27FC236}">
                <a16:creationId xmlns:a16="http://schemas.microsoft.com/office/drawing/2014/main" id="{96494E73-D258-4129-AA07-8EB300E56DC7}"/>
              </a:ext>
            </a:extLst>
          </p:cNvPr>
          <p:cNvSpPr/>
          <p:nvPr/>
        </p:nvSpPr>
        <p:spPr>
          <a:xfrm>
            <a:off x="5809928" y="335039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ylinder 17">
            <a:extLst>
              <a:ext uri="{FF2B5EF4-FFF2-40B4-BE49-F238E27FC236}">
                <a16:creationId xmlns:a16="http://schemas.microsoft.com/office/drawing/2014/main" id="{311D50E5-7C10-47FD-8EF8-9A5FC662088C}"/>
              </a:ext>
            </a:extLst>
          </p:cNvPr>
          <p:cNvSpPr/>
          <p:nvPr/>
        </p:nvSpPr>
        <p:spPr>
          <a:xfrm>
            <a:off x="5809928" y="373174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31EAE978-1A1C-49A6-8E5A-E4623B6E4691}"/>
              </a:ext>
            </a:extLst>
          </p:cNvPr>
          <p:cNvSpPr/>
          <p:nvPr/>
        </p:nvSpPr>
        <p:spPr>
          <a:xfrm>
            <a:off x="5809928" y="411308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ylinder 19">
            <a:extLst>
              <a:ext uri="{FF2B5EF4-FFF2-40B4-BE49-F238E27FC236}">
                <a16:creationId xmlns:a16="http://schemas.microsoft.com/office/drawing/2014/main" id="{AF98A0C4-1A7B-4E22-A775-A0A25E5F5712}"/>
              </a:ext>
            </a:extLst>
          </p:cNvPr>
          <p:cNvSpPr/>
          <p:nvPr/>
        </p:nvSpPr>
        <p:spPr>
          <a:xfrm>
            <a:off x="5809928" y="4494432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546F087-F825-4D42-B1B9-0BAAE9683732}"/>
              </a:ext>
            </a:extLst>
          </p:cNvPr>
          <p:cNvCxnSpPr>
            <a:cxnSpLocks/>
            <a:stCxn id="17" idx="3"/>
          </p:cNvCxnSpPr>
          <p:nvPr/>
        </p:nvCxnSpPr>
        <p:spPr>
          <a:xfrm flipH="1">
            <a:off x="5997649" y="3572353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D15DF07-24B9-48F9-BC71-B8338F712BFB}"/>
              </a:ext>
            </a:extLst>
          </p:cNvPr>
          <p:cNvCxnSpPr>
            <a:cxnSpLocks/>
          </p:cNvCxnSpPr>
          <p:nvPr/>
        </p:nvCxnSpPr>
        <p:spPr>
          <a:xfrm flipH="1">
            <a:off x="5996345" y="395369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B0D461D-5997-4D00-9D1C-440F48A6C6B4}"/>
              </a:ext>
            </a:extLst>
          </p:cNvPr>
          <p:cNvCxnSpPr>
            <a:cxnSpLocks/>
          </p:cNvCxnSpPr>
          <p:nvPr/>
        </p:nvCxnSpPr>
        <p:spPr>
          <a:xfrm flipH="1">
            <a:off x="5994813" y="433602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6F0043B-5355-42CE-A724-FDF1735D71DE}"/>
              </a:ext>
            </a:extLst>
          </p:cNvPr>
          <p:cNvCxnSpPr>
            <a:cxnSpLocks/>
          </p:cNvCxnSpPr>
          <p:nvPr/>
        </p:nvCxnSpPr>
        <p:spPr>
          <a:xfrm>
            <a:off x="5636369" y="4761743"/>
            <a:ext cx="0" cy="103295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9A22072-D8AB-4F2F-887E-DF2AB8AFD2C9}"/>
              </a:ext>
            </a:extLst>
          </p:cNvPr>
          <p:cNvCxnSpPr>
            <a:cxnSpLocks/>
          </p:cNvCxnSpPr>
          <p:nvPr/>
        </p:nvCxnSpPr>
        <p:spPr>
          <a:xfrm flipH="1">
            <a:off x="5380639" y="5794699"/>
            <a:ext cx="255731" cy="25629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585BEA7-C01B-4E74-B364-C409B478C6D7}"/>
              </a:ext>
            </a:extLst>
          </p:cNvPr>
          <p:cNvCxnSpPr>
            <a:cxnSpLocks/>
          </p:cNvCxnSpPr>
          <p:nvPr/>
        </p:nvCxnSpPr>
        <p:spPr>
          <a:xfrm flipH="1">
            <a:off x="5628686" y="5794699"/>
            <a:ext cx="97866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A6865BD-4C7B-4C9F-8435-DEB3E039B0E8}"/>
              </a:ext>
            </a:extLst>
          </p:cNvPr>
          <p:cNvCxnSpPr>
            <a:cxnSpLocks/>
            <a:endCxn id="20" idx="3"/>
          </p:cNvCxnSpPr>
          <p:nvPr/>
        </p:nvCxnSpPr>
        <p:spPr>
          <a:xfrm flipV="1">
            <a:off x="5996345" y="4716390"/>
            <a:ext cx="2607" cy="3509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ylinder 27">
            <a:extLst>
              <a:ext uri="{FF2B5EF4-FFF2-40B4-BE49-F238E27FC236}">
                <a16:creationId xmlns:a16="http://schemas.microsoft.com/office/drawing/2014/main" id="{A826B033-F0D3-4B8B-86EC-B5493AAED50A}"/>
              </a:ext>
            </a:extLst>
          </p:cNvPr>
          <p:cNvSpPr/>
          <p:nvPr/>
        </p:nvSpPr>
        <p:spPr>
          <a:xfrm>
            <a:off x="5723452" y="3174972"/>
            <a:ext cx="541819" cy="1792203"/>
          </a:xfrm>
          <a:prstGeom prst="can">
            <a:avLst>
              <a:gd name="adj" fmla="val 28390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Cylinder 31">
            <a:extLst>
              <a:ext uri="{FF2B5EF4-FFF2-40B4-BE49-F238E27FC236}">
                <a16:creationId xmlns:a16="http://schemas.microsoft.com/office/drawing/2014/main" id="{55E2DEF2-BA39-4E9A-9B26-6D0C21E05D3F}"/>
              </a:ext>
            </a:extLst>
          </p:cNvPr>
          <p:cNvSpPr/>
          <p:nvPr/>
        </p:nvSpPr>
        <p:spPr>
          <a:xfrm rot="5400000">
            <a:off x="5799950" y="5324653"/>
            <a:ext cx="388823" cy="368864"/>
          </a:xfrm>
          <a:prstGeom prst="can">
            <a:avLst>
              <a:gd name="adj" fmla="val 3879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Cylinder 32">
            <a:extLst>
              <a:ext uri="{FF2B5EF4-FFF2-40B4-BE49-F238E27FC236}">
                <a16:creationId xmlns:a16="http://schemas.microsoft.com/office/drawing/2014/main" id="{843DED8C-0BE4-485A-86B3-FE365EDB72CE}"/>
              </a:ext>
            </a:extLst>
          </p:cNvPr>
          <p:cNvSpPr/>
          <p:nvPr/>
        </p:nvSpPr>
        <p:spPr>
          <a:xfrm>
            <a:off x="5803839" y="500610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F3FA789-93FB-4D4D-9BFD-E2D51C239161}"/>
              </a:ext>
            </a:extLst>
          </p:cNvPr>
          <p:cNvCxnSpPr>
            <a:cxnSpLocks/>
          </p:cNvCxnSpPr>
          <p:nvPr/>
        </p:nvCxnSpPr>
        <p:spPr>
          <a:xfrm flipV="1">
            <a:off x="6174026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2E5D351-3057-4021-900E-BD2918FC5B20}"/>
              </a:ext>
            </a:extLst>
          </p:cNvPr>
          <p:cNvCxnSpPr>
            <a:cxnSpLocks/>
            <a:stCxn id="32" idx="0"/>
          </p:cNvCxnSpPr>
          <p:nvPr/>
        </p:nvCxnSpPr>
        <p:spPr>
          <a:xfrm flipV="1">
            <a:off x="6035688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1FE2C21-C629-4B4B-A16D-D493C567B181}"/>
              </a:ext>
            </a:extLst>
          </p:cNvPr>
          <p:cNvCxnSpPr>
            <a:cxnSpLocks/>
          </p:cNvCxnSpPr>
          <p:nvPr/>
        </p:nvCxnSpPr>
        <p:spPr>
          <a:xfrm flipV="1">
            <a:off x="5946799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5ED52FD-07BA-4DDB-B119-AA45FE6192D1}"/>
              </a:ext>
            </a:extLst>
          </p:cNvPr>
          <p:cNvCxnSpPr>
            <a:cxnSpLocks/>
          </p:cNvCxnSpPr>
          <p:nvPr/>
        </p:nvCxnSpPr>
        <p:spPr>
          <a:xfrm flipV="1">
            <a:off x="5808461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ube 40">
            <a:extLst>
              <a:ext uri="{FF2B5EF4-FFF2-40B4-BE49-F238E27FC236}">
                <a16:creationId xmlns:a16="http://schemas.microsoft.com/office/drawing/2014/main" id="{9CF639AB-A52D-4EC2-A913-0096D3CB862C}"/>
              </a:ext>
            </a:extLst>
          </p:cNvPr>
          <p:cNvSpPr/>
          <p:nvPr/>
        </p:nvSpPr>
        <p:spPr>
          <a:xfrm>
            <a:off x="4874024" y="3436266"/>
            <a:ext cx="2782495" cy="2871026"/>
          </a:xfrm>
          <a:prstGeom prst="cube">
            <a:avLst>
              <a:gd name="adj" fmla="val 22021"/>
            </a:avLst>
          </a:prstGeom>
          <a:solidFill>
            <a:srgbClr val="00B050">
              <a:alpha val="30000"/>
            </a:srgbClr>
          </a:solidFill>
          <a:ln w="28575">
            <a:solidFill>
              <a:srgbClr val="00B05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509A14E0-5C12-4EFF-A970-C13DE9F95711}"/>
              </a:ext>
            </a:extLst>
          </p:cNvPr>
          <p:cNvSpPr txBox="1"/>
          <p:nvPr/>
        </p:nvSpPr>
        <p:spPr>
          <a:xfrm>
            <a:off x="795395" y="5518465"/>
            <a:ext cx="3107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Cleanroom; </a:t>
            </a:r>
          </a:p>
          <a:p>
            <a:r>
              <a:rPr lang="en-US" sz="1200" dirty="0"/>
              <a:t>ISO 5 bottom tower access, ISO 7 </a:t>
            </a:r>
            <a:r>
              <a:rPr lang="en-GB" sz="1200" dirty="0"/>
              <a:t>environment</a:t>
            </a:r>
            <a:r>
              <a:rPr lang="en-US" sz="1200" dirty="0"/>
              <a:t> around tower scaffolding</a:t>
            </a:r>
          </a:p>
          <a:p>
            <a:r>
              <a:rPr lang="en-US" sz="1200" dirty="0"/>
              <a:t>Similar to a Virgo-like solution</a:t>
            </a:r>
          </a:p>
        </p:txBody>
      </p:sp>
      <p:sp>
        <p:nvSpPr>
          <p:cNvPr id="227" name="Cube 226">
            <a:extLst>
              <a:ext uri="{FF2B5EF4-FFF2-40B4-BE49-F238E27FC236}">
                <a16:creationId xmlns:a16="http://schemas.microsoft.com/office/drawing/2014/main" id="{C8B3C423-A798-4501-8564-1782703F72C9}"/>
              </a:ext>
            </a:extLst>
          </p:cNvPr>
          <p:cNvSpPr/>
          <p:nvPr/>
        </p:nvSpPr>
        <p:spPr>
          <a:xfrm>
            <a:off x="4355056" y="5860108"/>
            <a:ext cx="3481888" cy="1747766"/>
          </a:xfrm>
          <a:prstGeom prst="cube">
            <a:avLst>
              <a:gd name="adj" fmla="val 29269"/>
            </a:avLst>
          </a:prstGeom>
          <a:solidFill>
            <a:srgbClr val="FF33CC">
              <a:alpha val="30000"/>
            </a:srgbClr>
          </a:solidFill>
          <a:ln w="28575">
            <a:solidFill>
              <a:srgbClr val="FF33CC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14DD0023-CCB9-4A0C-BB33-F637D792EC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389" y="2298060"/>
            <a:ext cx="4297166" cy="322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60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Step-by-step</a:t>
            </a:r>
            <a:r>
              <a:rPr lang="nl-NL" dirty="0">
                <a:latin typeface="Univers" panose="020B0503020202020204" pitchFamily="34" charset="0"/>
              </a:rPr>
              <a:t> breakdown / </a:t>
            </a:r>
            <a:r>
              <a:rPr lang="nl-NL" dirty="0" err="1">
                <a:latin typeface="Univers" panose="020B0503020202020204" pitchFamily="34" charset="0"/>
              </a:rPr>
              <a:t>build</a:t>
            </a:r>
            <a:r>
              <a:rPr lang="nl-NL" dirty="0">
                <a:latin typeface="Univers" panose="020B0503020202020204" pitchFamily="34" charset="0"/>
              </a:rPr>
              <a:t>-up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21</a:t>
            </a:fld>
            <a:endParaRPr lang="nl-NL" dirty="0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509A14E0-5C12-4EFF-A970-C13DE9F95711}"/>
              </a:ext>
            </a:extLst>
          </p:cNvPr>
          <p:cNvSpPr txBox="1"/>
          <p:nvPr/>
        </p:nvSpPr>
        <p:spPr>
          <a:xfrm>
            <a:off x="795395" y="5518465"/>
            <a:ext cx="3107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Cleanroom; </a:t>
            </a:r>
          </a:p>
          <a:p>
            <a:r>
              <a:rPr lang="en-US" sz="1200" dirty="0"/>
              <a:t>ISO 5 bottom tower access, ISO 7 </a:t>
            </a:r>
            <a:r>
              <a:rPr lang="en-GB" sz="1200" dirty="0"/>
              <a:t>environment</a:t>
            </a:r>
            <a:r>
              <a:rPr lang="en-US" sz="1200" dirty="0"/>
              <a:t> around tower scaffolding</a:t>
            </a:r>
          </a:p>
          <a:p>
            <a:r>
              <a:rPr lang="en-US" sz="1200" dirty="0"/>
              <a:t>Similar to a Virgo-like solution</a:t>
            </a:r>
          </a:p>
        </p:txBody>
      </p:sp>
      <p:sp>
        <p:nvSpPr>
          <p:cNvPr id="40" name="Cube 39">
            <a:extLst>
              <a:ext uri="{FF2B5EF4-FFF2-40B4-BE49-F238E27FC236}">
                <a16:creationId xmlns:a16="http://schemas.microsoft.com/office/drawing/2014/main" id="{B05FBDF9-D55B-4D46-8943-68E366DC4865}"/>
              </a:ext>
            </a:extLst>
          </p:cNvPr>
          <p:cNvSpPr/>
          <p:nvPr/>
        </p:nvSpPr>
        <p:spPr>
          <a:xfrm>
            <a:off x="5467664" y="5730267"/>
            <a:ext cx="1050399" cy="1510118"/>
          </a:xfrm>
          <a:prstGeom prst="cube">
            <a:avLst>
              <a:gd name="adj" fmla="val 29269"/>
            </a:avLst>
          </a:prstGeom>
          <a:solidFill>
            <a:srgbClr val="FF33CC">
              <a:alpha val="30000"/>
            </a:srgbClr>
          </a:solidFill>
          <a:ln w="28575">
            <a:solidFill>
              <a:srgbClr val="FF33CC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838BB96-9C0B-49C1-844E-3D0324DE65B3}"/>
              </a:ext>
            </a:extLst>
          </p:cNvPr>
          <p:cNvCxnSpPr>
            <a:cxnSpLocks/>
          </p:cNvCxnSpPr>
          <p:nvPr/>
        </p:nvCxnSpPr>
        <p:spPr>
          <a:xfrm>
            <a:off x="5508504" y="3436867"/>
            <a:ext cx="0" cy="2266629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A405712-2DE9-4EE8-AC2B-525C8DD4DE50}"/>
              </a:ext>
            </a:extLst>
          </p:cNvPr>
          <p:cNvCxnSpPr>
            <a:cxnSpLocks/>
          </p:cNvCxnSpPr>
          <p:nvPr/>
        </p:nvCxnSpPr>
        <p:spPr>
          <a:xfrm flipH="1">
            <a:off x="4847939" y="5669554"/>
            <a:ext cx="691682" cy="642247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1425973-CFAD-45EC-A30A-42B960F88A4D}"/>
              </a:ext>
            </a:extLst>
          </p:cNvPr>
          <p:cNvCxnSpPr>
            <a:cxnSpLocks/>
          </p:cNvCxnSpPr>
          <p:nvPr/>
        </p:nvCxnSpPr>
        <p:spPr>
          <a:xfrm flipH="1">
            <a:off x="5508504" y="5703497"/>
            <a:ext cx="2148015" cy="0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ube 44">
            <a:extLst>
              <a:ext uri="{FF2B5EF4-FFF2-40B4-BE49-F238E27FC236}">
                <a16:creationId xmlns:a16="http://schemas.microsoft.com/office/drawing/2014/main" id="{D37D221D-EE2A-47B7-99BA-2F8C60A11570}"/>
              </a:ext>
            </a:extLst>
          </p:cNvPr>
          <p:cNvSpPr/>
          <p:nvPr/>
        </p:nvSpPr>
        <p:spPr>
          <a:xfrm>
            <a:off x="5381372" y="4761743"/>
            <a:ext cx="1225980" cy="1289253"/>
          </a:xfrm>
          <a:prstGeom prst="cube">
            <a:avLst>
              <a:gd name="adj" fmla="val 20506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Flowchart: Connector 45">
            <a:extLst>
              <a:ext uri="{FF2B5EF4-FFF2-40B4-BE49-F238E27FC236}">
                <a16:creationId xmlns:a16="http://schemas.microsoft.com/office/drawing/2014/main" id="{E27E6828-FBF7-40AC-8AA7-C6250E684DE9}"/>
              </a:ext>
            </a:extLst>
          </p:cNvPr>
          <p:cNvSpPr/>
          <p:nvPr/>
        </p:nvSpPr>
        <p:spPr>
          <a:xfrm>
            <a:off x="5725436" y="4809888"/>
            <a:ext cx="541819" cy="155844"/>
          </a:xfrm>
          <a:prstGeom prst="flowChartConnector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Cylinder 46">
            <a:extLst>
              <a:ext uri="{FF2B5EF4-FFF2-40B4-BE49-F238E27FC236}">
                <a16:creationId xmlns:a16="http://schemas.microsoft.com/office/drawing/2014/main" id="{7D593B30-4123-40FA-861B-F0F712E915CC}"/>
              </a:ext>
            </a:extLst>
          </p:cNvPr>
          <p:cNvSpPr/>
          <p:nvPr/>
        </p:nvSpPr>
        <p:spPr>
          <a:xfrm>
            <a:off x="5809928" y="335039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Cylinder 47">
            <a:extLst>
              <a:ext uri="{FF2B5EF4-FFF2-40B4-BE49-F238E27FC236}">
                <a16:creationId xmlns:a16="http://schemas.microsoft.com/office/drawing/2014/main" id="{5BD00E2B-8A6E-4522-A8F7-CC0D4902C9C1}"/>
              </a:ext>
            </a:extLst>
          </p:cNvPr>
          <p:cNvSpPr/>
          <p:nvPr/>
        </p:nvSpPr>
        <p:spPr>
          <a:xfrm>
            <a:off x="5809928" y="373174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Cylinder 48">
            <a:extLst>
              <a:ext uri="{FF2B5EF4-FFF2-40B4-BE49-F238E27FC236}">
                <a16:creationId xmlns:a16="http://schemas.microsoft.com/office/drawing/2014/main" id="{E1389E38-AC27-4B50-AABE-1D0DF1A0E5B5}"/>
              </a:ext>
            </a:extLst>
          </p:cNvPr>
          <p:cNvSpPr/>
          <p:nvPr/>
        </p:nvSpPr>
        <p:spPr>
          <a:xfrm>
            <a:off x="5809928" y="411308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Cylinder 49">
            <a:extLst>
              <a:ext uri="{FF2B5EF4-FFF2-40B4-BE49-F238E27FC236}">
                <a16:creationId xmlns:a16="http://schemas.microsoft.com/office/drawing/2014/main" id="{1E67CB82-C275-42BA-8BD2-B33F8EFC8702}"/>
              </a:ext>
            </a:extLst>
          </p:cNvPr>
          <p:cNvSpPr/>
          <p:nvPr/>
        </p:nvSpPr>
        <p:spPr>
          <a:xfrm>
            <a:off x="5809928" y="4494432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BC239F81-4289-4715-A5B4-CE9BF79EE232}"/>
              </a:ext>
            </a:extLst>
          </p:cNvPr>
          <p:cNvCxnSpPr>
            <a:cxnSpLocks/>
            <a:stCxn id="47" idx="3"/>
          </p:cNvCxnSpPr>
          <p:nvPr/>
        </p:nvCxnSpPr>
        <p:spPr>
          <a:xfrm flipH="1">
            <a:off x="5997649" y="3572353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CF8E618-813F-4E6C-8E82-2FA05088BA3E}"/>
              </a:ext>
            </a:extLst>
          </p:cNvPr>
          <p:cNvCxnSpPr>
            <a:cxnSpLocks/>
          </p:cNvCxnSpPr>
          <p:nvPr/>
        </p:nvCxnSpPr>
        <p:spPr>
          <a:xfrm flipH="1">
            <a:off x="5996345" y="395369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DEA7068-E9B3-4E50-84BA-C3D50C1BE844}"/>
              </a:ext>
            </a:extLst>
          </p:cNvPr>
          <p:cNvCxnSpPr>
            <a:cxnSpLocks/>
          </p:cNvCxnSpPr>
          <p:nvPr/>
        </p:nvCxnSpPr>
        <p:spPr>
          <a:xfrm flipH="1">
            <a:off x="5994813" y="433602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1CC713A0-F1BE-4CA3-9781-57E0CD7D9A09}"/>
              </a:ext>
            </a:extLst>
          </p:cNvPr>
          <p:cNvCxnSpPr>
            <a:cxnSpLocks/>
          </p:cNvCxnSpPr>
          <p:nvPr/>
        </p:nvCxnSpPr>
        <p:spPr>
          <a:xfrm>
            <a:off x="5636369" y="4761743"/>
            <a:ext cx="0" cy="103295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96C55ECB-BE63-42C7-B9F7-A0DFA02A5640}"/>
              </a:ext>
            </a:extLst>
          </p:cNvPr>
          <p:cNvCxnSpPr>
            <a:cxnSpLocks/>
          </p:cNvCxnSpPr>
          <p:nvPr/>
        </p:nvCxnSpPr>
        <p:spPr>
          <a:xfrm flipH="1">
            <a:off x="5380639" y="5794699"/>
            <a:ext cx="255731" cy="25629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3FD5052-ED54-4D67-A0F1-EAE426C521FE}"/>
              </a:ext>
            </a:extLst>
          </p:cNvPr>
          <p:cNvCxnSpPr>
            <a:cxnSpLocks/>
          </p:cNvCxnSpPr>
          <p:nvPr/>
        </p:nvCxnSpPr>
        <p:spPr>
          <a:xfrm flipH="1">
            <a:off x="5628686" y="5794699"/>
            <a:ext cx="97866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0E6906B-DA3B-4895-9A55-F7D511030DD4}"/>
              </a:ext>
            </a:extLst>
          </p:cNvPr>
          <p:cNvCxnSpPr>
            <a:cxnSpLocks/>
            <a:endCxn id="50" idx="3"/>
          </p:cNvCxnSpPr>
          <p:nvPr/>
        </p:nvCxnSpPr>
        <p:spPr>
          <a:xfrm flipV="1">
            <a:off x="5996345" y="4716390"/>
            <a:ext cx="2607" cy="3509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ylinder 57">
            <a:extLst>
              <a:ext uri="{FF2B5EF4-FFF2-40B4-BE49-F238E27FC236}">
                <a16:creationId xmlns:a16="http://schemas.microsoft.com/office/drawing/2014/main" id="{13DC1CC3-214A-42E4-9D11-0ADF51DBD5C6}"/>
              </a:ext>
            </a:extLst>
          </p:cNvPr>
          <p:cNvSpPr/>
          <p:nvPr/>
        </p:nvSpPr>
        <p:spPr>
          <a:xfrm>
            <a:off x="5723452" y="3174972"/>
            <a:ext cx="541819" cy="1792203"/>
          </a:xfrm>
          <a:prstGeom prst="can">
            <a:avLst>
              <a:gd name="adj" fmla="val 28390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Cylinder 58">
            <a:extLst>
              <a:ext uri="{FF2B5EF4-FFF2-40B4-BE49-F238E27FC236}">
                <a16:creationId xmlns:a16="http://schemas.microsoft.com/office/drawing/2014/main" id="{9B8DB8B0-F56B-4627-BA9E-5FFB9743FF6B}"/>
              </a:ext>
            </a:extLst>
          </p:cNvPr>
          <p:cNvSpPr/>
          <p:nvPr/>
        </p:nvSpPr>
        <p:spPr>
          <a:xfrm rot="5400000">
            <a:off x="5799950" y="5324653"/>
            <a:ext cx="388823" cy="368864"/>
          </a:xfrm>
          <a:prstGeom prst="can">
            <a:avLst>
              <a:gd name="adj" fmla="val 3879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Cylinder 59">
            <a:extLst>
              <a:ext uri="{FF2B5EF4-FFF2-40B4-BE49-F238E27FC236}">
                <a16:creationId xmlns:a16="http://schemas.microsoft.com/office/drawing/2014/main" id="{5816730B-0EA4-4FDB-96C2-B505A62A287F}"/>
              </a:ext>
            </a:extLst>
          </p:cNvPr>
          <p:cNvSpPr/>
          <p:nvPr/>
        </p:nvSpPr>
        <p:spPr>
          <a:xfrm>
            <a:off x="5803839" y="500610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DEEB6A26-CE44-40C3-B299-27CB132C06D0}"/>
              </a:ext>
            </a:extLst>
          </p:cNvPr>
          <p:cNvCxnSpPr>
            <a:cxnSpLocks/>
          </p:cNvCxnSpPr>
          <p:nvPr/>
        </p:nvCxnSpPr>
        <p:spPr>
          <a:xfrm flipV="1">
            <a:off x="6174026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9B495C09-928F-4B66-B499-ABD29078C838}"/>
              </a:ext>
            </a:extLst>
          </p:cNvPr>
          <p:cNvCxnSpPr>
            <a:cxnSpLocks/>
            <a:stCxn id="59" idx="0"/>
          </p:cNvCxnSpPr>
          <p:nvPr/>
        </p:nvCxnSpPr>
        <p:spPr>
          <a:xfrm flipV="1">
            <a:off x="6035688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2182AF4-A3E0-46CB-8150-CF3DD48FF261}"/>
              </a:ext>
            </a:extLst>
          </p:cNvPr>
          <p:cNvCxnSpPr>
            <a:cxnSpLocks/>
          </p:cNvCxnSpPr>
          <p:nvPr/>
        </p:nvCxnSpPr>
        <p:spPr>
          <a:xfrm flipV="1">
            <a:off x="5946799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65B47052-0BCF-46DE-8C5F-85E48ECD2919}"/>
              </a:ext>
            </a:extLst>
          </p:cNvPr>
          <p:cNvCxnSpPr>
            <a:cxnSpLocks/>
          </p:cNvCxnSpPr>
          <p:nvPr/>
        </p:nvCxnSpPr>
        <p:spPr>
          <a:xfrm flipV="1">
            <a:off x="5808461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ube 64">
            <a:extLst>
              <a:ext uri="{FF2B5EF4-FFF2-40B4-BE49-F238E27FC236}">
                <a16:creationId xmlns:a16="http://schemas.microsoft.com/office/drawing/2014/main" id="{864A4B70-428D-4356-B57C-6D6C056DEB00}"/>
              </a:ext>
            </a:extLst>
          </p:cNvPr>
          <p:cNvSpPr/>
          <p:nvPr/>
        </p:nvSpPr>
        <p:spPr>
          <a:xfrm>
            <a:off x="4874024" y="3436266"/>
            <a:ext cx="2782495" cy="2871026"/>
          </a:xfrm>
          <a:prstGeom prst="cube">
            <a:avLst>
              <a:gd name="adj" fmla="val 22021"/>
            </a:avLst>
          </a:prstGeom>
          <a:solidFill>
            <a:srgbClr val="00B050">
              <a:alpha val="30000"/>
            </a:srgbClr>
          </a:solidFill>
          <a:ln w="28575">
            <a:solidFill>
              <a:srgbClr val="00B05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Cube 65">
            <a:extLst>
              <a:ext uri="{FF2B5EF4-FFF2-40B4-BE49-F238E27FC236}">
                <a16:creationId xmlns:a16="http://schemas.microsoft.com/office/drawing/2014/main" id="{4B69C405-1B23-4988-9FED-0305F13A5A4E}"/>
              </a:ext>
            </a:extLst>
          </p:cNvPr>
          <p:cNvSpPr/>
          <p:nvPr/>
        </p:nvSpPr>
        <p:spPr>
          <a:xfrm>
            <a:off x="4355056" y="5860108"/>
            <a:ext cx="3481888" cy="1747766"/>
          </a:xfrm>
          <a:prstGeom prst="cube">
            <a:avLst>
              <a:gd name="adj" fmla="val 29269"/>
            </a:avLst>
          </a:prstGeom>
          <a:solidFill>
            <a:srgbClr val="FF33CC">
              <a:alpha val="30000"/>
            </a:srgbClr>
          </a:solidFill>
          <a:ln w="28575">
            <a:solidFill>
              <a:srgbClr val="FF33CC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FA70BD9-292F-44F2-8812-D2370319E4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8444" y="2011430"/>
            <a:ext cx="4477997" cy="39225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63CDC1F-4F2F-4627-B092-4127E17383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534" y="2807502"/>
            <a:ext cx="6251565" cy="2503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31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Step-by-step</a:t>
            </a:r>
            <a:r>
              <a:rPr lang="nl-NL" dirty="0">
                <a:latin typeface="Univers" panose="020B0503020202020204" pitchFamily="34" charset="0"/>
              </a:rPr>
              <a:t> breakdown / </a:t>
            </a:r>
            <a:r>
              <a:rPr lang="nl-NL" dirty="0" err="1">
                <a:latin typeface="Univers" panose="020B0503020202020204" pitchFamily="34" charset="0"/>
              </a:rPr>
              <a:t>build</a:t>
            </a:r>
            <a:r>
              <a:rPr lang="nl-NL" dirty="0">
                <a:latin typeface="Univers" panose="020B0503020202020204" pitchFamily="34" charset="0"/>
              </a:rPr>
              <a:t>-up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22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32FE5D-E251-498F-B6DE-157CFA7A8952}"/>
              </a:ext>
            </a:extLst>
          </p:cNvPr>
          <p:cNvCxnSpPr>
            <a:cxnSpLocks/>
          </p:cNvCxnSpPr>
          <p:nvPr/>
        </p:nvCxnSpPr>
        <p:spPr>
          <a:xfrm flipH="1">
            <a:off x="5123325" y="5584372"/>
            <a:ext cx="2983422" cy="0"/>
          </a:xfrm>
          <a:prstGeom prst="line">
            <a:avLst/>
          </a:prstGeom>
          <a:ln w="28575">
            <a:solidFill>
              <a:srgbClr val="FF33CC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8EE881-7536-4C6A-A2C9-99A3D39FDA6C}"/>
              </a:ext>
            </a:extLst>
          </p:cNvPr>
          <p:cNvCxnSpPr>
            <a:cxnSpLocks/>
          </p:cNvCxnSpPr>
          <p:nvPr/>
        </p:nvCxnSpPr>
        <p:spPr>
          <a:xfrm>
            <a:off x="5508504" y="3436867"/>
            <a:ext cx="0" cy="2266629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15A1625-856A-4C5D-BCB9-0ADBB82CFAA1}"/>
              </a:ext>
            </a:extLst>
          </p:cNvPr>
          <p:cNvCxnSpPr>
            <a:cxnSpLocks/>
          </p:cNvCxnSpPr>
          <p:nvPr/>
        </p:nvCxnSpPr>
        <p:spPr>
          <a:xfrm flipH="1">
            <a:off x="4847939" y="5669554"/>
            <a:ext cx="691682" cy="642247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3B5348-D172-408C-88B6-20B82FAB2E72}"/>
              </a:ext>
            </a:extLst>
          </p:cNvPr>
          <p:cNvCxnSpPr>
            <a:cxnSpLocks/>
          </p:cNvCxnSpPr>
          <p:nvPr/>
        </p:nvCxnSpPr>
        <p:spPr>
          <a:xfrm flipH="1">
            <a:off x="5508504" y="5703497"/>
            <a:ext cx="2148015" cy="0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be 14">
            <a:extLst>
              <a:ext uri="{FF2B5EF4-FFF2-40B4-BE49-F238E27FC236}">
                <a16:creationId xmlns:a16="http://schemas.microsoft.com/office/drawing/2014/main" id="{721FF2A8-A1A3-40A7-B110-2B2C450804A0}"/>
              </a:ext>
            </a:extLst>
          </p:cNvPr>
          <p:cNvSpPr/>
          <p:nvPr/>
        </p:nvSpPr>
        <p:spPr>
          <a:xfrm>
            <a:off x="5381372" y="4761743"/>
            <a:ext cx="1225980" cy="1289253"/>
          </a:xfrm>
          <a:prstGeom prst="cube">
            <a:avLst>
              <a:gd name="adj" fmla="val 20506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84C12669-D33F-4BEA-829C-8F984BFB3FD5}"/>
              </a:ext>
            </a:extLst>
          </p:cNvPr>
          <p:cNvSpPr/>
          <p:nvPr/>
        </p:nvSpPr>
        <p:spPr>
          <a:xfrm>
            <a:off x="5725436" y="4809888"/>
            <a:ext cx="541819" cy="155844"/>
          </a:xfrm>
          <a:prstGeom prst="flowChartConnector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ylinder 16">
            <a:extLst>
              <a:ext uri="{FF2B5EF4-FFF2-40B4-BE49-F238E27FC236}">
                <a16:creationId xmlns:a16="http://schemas.microsoft.com/office/drawing/2014/main" id="{96494E73-D258-4129-AA07-8EB300E56DC7}"/>
              </a:ext>
            </a:extLst>
          </p:cNvPr>
          <p:cNvSpPr/>
          <p:nvPr/>
        </p:nvSpPr>
        <p:spPr>
          <a:xfrm>
            <a:off x="5809928" y="335039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ylinder 17">
            <a:extLst>
              <a:ext uri="{FF2B5EF4-FFF2-40B4-BE49-F238E27FC236}">
                <a16:creationId xmlns:a16="http://schemas.microsoft.com/office/drawing/2014/main" id="{311D50E5-7C10-47FD-8EF8-9A5FC662088C}"/>
              </a:ext>
            </a:extLst>
          </p:cNvPr>
          <p:cNvSpPr/>
          <p:nvPr/>
        </p:nvSpPr>
        <p:spPr>
          <a:xfrm>
            <a:off x="5809928" y="373174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31EAE978-1A1C-49A6-8E5A-E4623B6E4691}"/>
              </a:ext>
            </a:extLst>
          </p:cNvPr>
          <p:cNvSpPr/>
          <p:nvPr/>
        </p:nvSpPr>
        <p:spPr>
          <a:xfrm>
            <a:off x="5809928" y="411308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ylinder 19">
            <a:extLst>
              <a:ext uri="{FF2B5EF4-FFF2-40B4-BE49-F238E27FC236}">
                <a16:creationId xmlns:a16="http://schemas.microsoft.com/office/drawing/2014/main" id="{AF98A0C4-1A7B-4E22-A775-A0A25E5F5712}"/>
              </a:ext>
            </a:extLst>
          </p:cNvPr>
          <p:cNvSpPr/>
          <p:nvPr/>
        </p:nvSpPr>
        <p:spPr>
          <a:xfrm>
            <a:off x="5809928" y="4494432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546F087-F825-4D42-B1B9-0BAAE9683732}"/>
              </a:ext>
            </a:extLst>
          </p:cNvPr>
          <p:cNvCxnSpPr>
            <a:cxnSpLocks/>
            <a:stCxn id="17" idx="3"/>
          </p:cNvCxnSpPr>
          <p:nvPr/>
        </p:nvCxnSpPr>
        <p:spPr>
          <a:xfrm flipH="1">
            <a:off x="5997649" y="3572353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D15DF07-24B9-48F9-BC71-B8338F712BFB}"/>
              </a:ext>
            </a:extLst>
          </p:cNvPr>
          <p:cNvCxnSpPr>
            <a:cxnSpLocks/>
          </p:cNvCxnSpPr>
          <p:nvPr/>
        </p:nvCxnSpPr>
        <p:spPr>
          <a:xfrm flipH="1">
            <a:off x="5996345" y="395369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B0D461D-5997-4D00-9D1C-440F48A6C6B4}"/>
              </a:ext>
            </a:extLst>
          </p:cNvPr>
          <p:cNvCxnSpPr>
            <a:cxnSpLocks/>
          </p:cNvCxnSpPr>
          <p:nvPr/>
        </p:nvCxnSpPr>
        <p:spPr>
          <a:xfrm flipH="1">
            <a:off x="5994813" y="433602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6F0043B-5355-42CE-A724-FDF1735D71DE}"/>
              </a:ext>
            </a:extLst>
          </p:cNvPr>
          <p:cNvCxnSpPr>
            <a:cxnSpLocks/>
          </p:cNvCxnSpPr>
          <p:nvPr/>
        </p:nvCxnSpPr>
        <p:spPr>
          <a:xfrm>
            <a:off x="5636369" y="4761743"/>
            <a:ext cx="0" cy="103295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9A22072-D8AB-4F2F-887E-DF2AB8AFD2C9}"/>
              </a:ext>
            </a:extLst>
          </p:cNvPr>
          <p:cNvCxnSpPr>
            <a:cxnSpLocks/>
          </p:cNvCxnSpPr>
          <p:nvPr/>
        </p:nvCxnSpPr>
        <p:spPr>
          <a:xfrm flipH="1">
            <a:off x="5380639" y="5794699"/>
            <a:ext cx="255731" cy="25629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585BEA7-C01B-4E74-B364-C409B478C6D7}"/>
              </a:ext>
            </a:extLst>
          </p:cNvPr>
          <p:cNvCxnSpPr>
            <a:cxnSpLocks/>
          </p:cNvCxnSpPr>
          <p:nvPr/>
        </p:nvCxnSpPr>
        <p:spPr>
          <a:xfrm flipH="1">
            <a:off x="5628686" y="5794699"/>
            <a:ext cx="97866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A6865BD-4C7B-4C9F-8435-DEB3E039B0E8}"/>
              </a:ext>
            </a:extLst>
          </p:cNvPr>
          <p:cNvCxnSpPr>
            <a:cxnSpLocks/>
            <a:endCxn id="20" idx="3"/>
          </p:cNvCxnSpPr>
          <p:nvPr/>
        </p:nvCxnSpPr>
        <p:spPr>
          <a:xfrm flipV="1">
            <a:off x="5996345" y="4716390"/>
            <a:ext cx="2607" cy="3509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ylinder 27">
            <a:extLst>
              <a:ext uri="{FF2B5EF4-FFF2-40B4-BE49-F238E27FC236}">
                <a16:creationId xmlns:a16="http://schemas.microsoft.com/office/drawing/2014/main" id="{A826B033-F0D3-4B8B-86EC-B5493AAED50A}"/>
              </a:ext>
            </a:extLst>
          </p:cNvPr>
          <p:cNvSpPr/>
          <p:nvPr/>
        </p:nvSpPr>
        <p:spPr>
          <a:xfrm>
            <a:off x="5723452" y="3174972"/>
            <a:ext cx="541819" cy="1792203"/>
          </a:xfrm>
          <a:prstGeom prst="can">
            <a:avLst>
              <a:gd name="adj" fmla="val 28390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1E9400E-C1F4-4D63-AD2D-F0B5CB8F45CB}"/>
              </a:ext>
            </a:extLst>
          </p:cNvPr>
          <p:cNvCxnSpPr>
            <a:cxnSpLocks/>
          </p:cNvCxnSpPr>
          <p:nvPr/>
        </p:nvCxnSpPr>
        <p:spPr>
          <a:xfrm>
            <a:off x="5123325" y="3226540"/>
            <a:ext cx="0" cy="2357832"/>
          </a:xfrm>
          <a:prstGeom prst="line">
            <a:avLst/>
          </a:prstGeom>
          <a:ln w="28575">
            <a:solidFill>
              <a:srgbClr val="FF33CC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A04F25C-F131-43F4-9F68-8231DCF1014F}"/>
              </a:ext>
            </a:extLst>
          </p:cNvPr>
          <p:cNvCxnSpPr>
            <a:cxnSpLocks/>
          </p:cNvCxnSpPr>
          <p:nvPr/>
        </p:nvCxnSpPr>
        <p:spPr>
          <a:xfrm flipH="1">
            <a:off x="4127051" y="5584372"/>
            <a:ext cx="996274" cy="951332"/>
          </a:xfrm>
          <a:prstGeom prst="line">
            <a:avLst/>
          </a:prstGeom>
          <a:ln w="28575">
            <a:solidFill>
              <a:srgbClr val="FF33CC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ylinder 31">
            <a:extLst>
              <a:ext uri="{FF2B5EF4-FFF2-40B4-BE49-F238E27FC236}">
                <a16:creationId xmlns:a16="http://schemas.microsoft.com/office/drawing/2014/main" id="{55E2DEF2-BA39-4E9A-9B26-6D0C21E05D3F}"/>
              </a:ext>
            </a:extLst>
          </p:cNvPr>
          <p:cNvSpPr/>
          <p:nvPr/>
        </p:nvSpPr>
        <p:spPr>
          <a:xfrm rot="5400000">
            <a:off x="5799950" y="5324653"/>
            <a:ext cx="388823" cy="368864"/>
          </a:xfrm>
          <a:prstGeom prst="can">
            <a:avLst>
              <a:gd name="adj" fmla="val 3879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Cylinder 32">
            <a:extLst>
              <a:ext uri="{FF2B5EF4-FFF2-40B4-BE49-F238E27FC236}">
                <a16:creationId xmlns:a16="http://schemas.microsoft.com/office/drawing/2014/main" id="{843DED8C-0BE4-485A-86B3-FE365EDB72CE}"/>
              </a:ext>
            </a:extLst>
          </p:cNvPr>
          <p:cNvSpPr/>
          <p:nvPr/>
        </p:nvSpPr>
        <p:spPr>
          <a:xfrm>
            <a:off x="5803839" y="500610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F3FA789-93FB-4D4D-9BFD-E2D51C239161}"/>
              </a:ext>
            </a:extLst>
          </p:cNvPr>
          <p:cNvCxnSpPr>
            <a:cxnSpLocks/>
          </p:cNvCxnSpPr>
          <p:nvPr/>
        </p:nvCxnSpPr>
        <p:spPr>
          <a:xfrm flipV="1">
            <a:off x="6174026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2E5D351-3057-4021-900E-BD2918FC5B20}"/>
              </a:ext>
            </a:extLst>
          </p:cNvPr>
          <p:cNvCxnSpPr>
            <a:cxnSpLocks/>
            <a:stCxn id="32" idx="0"/>
          </p:cNvCxnSpPr>
          <p:nvPr/>
        </p:nvCxnSpPr>
        <p:spPr>
          <a:xfrm flipV="1">
            <a:off x="6035688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1FE2C21-C629-4B4B-A16D-D493C567B181}"/>
              </a:ext>
            </a:extLst>
          </p:cNvPr>
          <p:cNvCxnSpPr>
            <a:cxnSpLocks/>
          </p:cNvCxnSpPr>
          <p:nvPr/>
        </p:nvCxnSpPr>
        <p:spPr>
          <a:xfrm flipV="1">
            <a:off x="5946799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5ED52FD-07BA-4DDB-B119-AA45FE6192D1}"/>
              </a:ext>
            </a:extLst>
          </p:cNvPr>
          <p:cNvCxnSpPr>
            <a:cxnSpLocks/>
          </p:cNvCxnSpPr>
          <p:nvPr/>
        </p:nvCxnSpPr>
        <p:spPr>
          <a:xfrm flipV="1">
            <a:off x="5808461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ube 37">
            <a:extLst>
              <a:ext uri="{FF2B5EF4-FFF2-40B4-BE49-F238E27FC236}">
                <a16:creationId xmlns:a16="http://schemas.microsoft.com/office/drawing/2014/main" id="{BE576129-C52C-4D07-BF32-249A8B2C0631}"/>
              </a:ext>
            </a:extLst>
          </p:cNvPr>
          <p:cNvSpPr/>
          <p:nvPr/>
        </p:nvSpPr>
        <p:spPr>
          <a:xfrm>
            <a:off x="4117597" y="2404433"/>
            <a:ext cx="3989149" cy="1796462"/>
          </a:xfrm>
          <a:prstGeom prst="cube">
            <a:avLst>
              <a:gd name="adj" fmla="val 55496"/>
            </a:avLst>
          </a:prstGeom>
          <a:solidFill>
            <a:srgbClr val="00B0F0">
              <a:alpha val="30000"/>
            </a:srgbClr>
          </a:solidFill>
          <a:ln w="28575">
            <a:solidFill>
              <a:srgbClr val="00B0F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Cube 38">
            <a:extLst>
              <a:ext uri="{FF2B5EF4-FFF2-40B4-BE49-F238E27FC236}">
                <a16:creationId xmlns:a16="http://schemas.microsoft.com/office/drawing/2014/main" id="{00776B57-7A4D-443C-B4CD-8C7BF7182FA6}"/>
              </a:ext>
            </a:extLst>
          </p:cNvPr>
          <p:cNvSpPr/>
          <p:nvPr/>
        </p:nvSpPr>
        <p:spPr>
          <a:xfrm>
            <a:off x="4122323" y="3221761"/>
            <a:ext cx="3979697" cy="3309164"/>
          </a:xfrm>
          <a:prstGeom prst="cube">
            <a:avLst>
              <a:gd name="adj" fmla="val 29269"/>
            </a:avLst>
          </a:prstGeom>
          <a:solidFill>
            <a:srgbClr val="FF33CC">
              <a:alpha val="30000"/>
            </a:srgbClr>
          </a:solidFill>
          <a:ln w="28575">
            <a:solidFill>
              <a:srgbClr val="FF33CC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Cube 40">
            <a:extLst>
              <a:ext uri="{FF2B5EF4-FFF2-40B4-BE49-F238E27FC236}">
                <a16:creationId xmlns:a16="http://schemas.microsoft.com/office/drawing/2014/main" id="{9CF639AB-A52D-4EC2-A913-0096D3CB862C}"/>
              </a:ext>
            </a:extLst>
          </p:cNvPr>
          <p:cNvSpPr/>
          <p:nvPr/>
        </p:nvSpPr>
        <p:spPr>
          <a:xfrm>
            <a:off x="4874024" y="3436266"/>
            <a:ext cx="2782495" cy="2871026"/>
          </a:xfrm>
          <a:prstGeom prst="cube">
            <a:avLst>
              <a:gd name="adj" fmla="val 22021"/>
            </a:avLst>
          </a:prstGeom>
          <a:solidFill>
            <a:srgbClr val="00B050">
              <a:alpha val="30000"/>
            </a:srgbClr>
          </a:solidFill>
          <a:ln w="28575">
            <a:solidFill>
              <a:srgbClr val="00B05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8985CA4-F350-4DA3-A226-5B99C4824194}"/>
              </a:ext>
            </a:extLst>
          </p:cNvPr>
          <p:cNvCxnSpPr>
            <a:cxnSpLocks/>
          </p:cNvCxnSpPr>
          <p:nvPr/>
        </p:nvCxnSpPr>
        <p:spPr>
          <a:xfrm>
            <a:off x="5123325" y="2404433"/>
            <a:ext cx="0" cy="817328"/>
          </a:xfrm>
          <a:prstGeom prst="line">
            <a:avLst/>
          </a:prstGeom>
          <a:ln w="28575">
            <a:solidFill>
              <a:srgbClr val="00B0F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diagram of a clean room&#10;&#10;Description automatically generated">
            <a:extLst>
              <a:ext uri="{FF2B5EF4-FFF2-40B4-BE49-F238E27FC236}">
                <a16:creationId xmlns:a16="http://schemas.microsoft.com/office/drawing/2014/main" id="{DEB126D1-2D52-4CFB-B8EA-0D63137CF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886" y="2201262"/>
            <a:ext cx="2516311" cy="35022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1AF3A70-8AE0-4F0F-A7A2-6B6689C47923}"/>
              </a:ext>
            </a:extLst>
          </p:cNvPr>
          <p:cNvSpPr txBox="1"/>
          <p:nvPr/>
        </p:nvSpPr>
        <p:spPr>
          <a:xfrm>
            <a:off x="987766" y="5637958"/>
            <a:ext cx="251631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Source: G. </a:t>
            </a:r>
            <a:r>
              <a:rPr lang="en-GB" sz="600" dirty="0" err="1"/>
              <a:t>Iaquaniello</a:t>
            </a:r>
            <a:r>
              <a:rPr lang="en-GB" sz="600" dirty="0"/>
              <a:t> - ET-0439D-24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DED6E8-81F9-4E51-BCAB-9401E2A4F3BB}"/>
              </a:ext>
            </a:extLst>
          </p:cNvPr>
          <p:cNvSpPr txBox="1"/>
          <p:nvPr/>
        </p:nvSpPr>
        <p:spPr>
          <a:xfrm>
            <a:off x="8393920" y="2630378"/>
            <a:ext cx="3107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Clearance for hoisting; </a:t>
            </a:r>
          </a:p>
          <a:p>
            <a:r>
              <a:rPr lang="nl-NL" sz="1200" dirty="0"/>
              <a:t>2x ring-</a:t>
            </a:r>
            <a:r>
              <a:rPr lang="nl-NL" sz="1200" dirty="0" err="1"/>
              <a:t>height</a:t>
            </a:r>
            <a:br>
              <a:rPr lang="nl-NL" sz="1200" dirty="0"/>
            </a:br>
            <a:r>
              <a:rPr lang="nl-NL" sz="1200" dirty="0" err="1"/>
              <a:t>Hring</a:t>
            </a:r>
            <a:r>
              <a:rPr lang="nl-NL" sz="1200" dirty="0"/>
              <a:t> = 2m 	</a:t>
            </a:r>
            <a:r>
              <a:rPr lang="nl-NL" sz="1200" dirty="0">
                <a:sym typeface="Wingdings" panose="05000000000000000000" pitchFamily="2" charset="2"/>
              </a:rPr>
              <a:t>       </a:t>
            </a:r>
            <a:r>
              <a:rPr lang="nl-NL" sz="1200" dirty="0"/>
              <a:t>4m clearance</a:t>
            </a:r>
            <a:endParaRPr lang="en-US" sz="1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917A9F3-A102-4DF4-97D2-FD6B3758DE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9282" y="3662148"/>
            <a:ext cx="1732751" cy="226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70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Step-by-step</a:t>
            </a:r>
            <a:r>
              <a:rPr lang="nl-NL" dirty="0">
                <a:latin typeface="Univers" panose="020B0503020202020204" pitchFamily="34" charset="0"/>
              </a:rPr>
              <a:t> breakdown / </a:t>
            </a:r>
            <a:r>
              <a:rPr lang="nl-NL" dirty="0" err="1">
                <a:latin typeface="Univers" panose="020B0503020202020204" pitchFamily="34" charset="0"/>
              </a:rPr>
              <a:t>build</a:t>
            </a:r>
            <a:r>
              <a:rPr lang="nl-NL" dirty="0">
                <a:latin typeface="Univers" panose="020B0503020202020204" pitchFamily="34" charset="0"/>
              </a:rPr>
              <a:t>-up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23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32FE5D-E251-498F-B6DE-157CFA7A8952}"/>
              </a:ext>
            </a:extLst>
          </p:cNvPr>
          <p:cNvCxnSpPr>
            <a:cxnSpLocks/>
          </p:cNvCxnSpPr>
          <p:nvPr/>
        </p:nvCxnSpPr>
        <p:spPr>
          <a:xfrm flipH="1">
            <a:off x="5123325" y="5584372"/>
            <a:ext cx="2983422" cy="0"/>
          </a:xfrm>
          <a:prstGeom prst="line">
            <a:avLst/>
          </a:prstGeom>
          <a:ln w="28575">
            <a:solidFill>
              <a:srgbClr val="FF33CC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8EE881-7536-4C6A-A2C9-99A3D39FDA6C}"/>
              </a:ext>
            </a:extLst>
          </p:cNvPr>
          <p:cNvCxnSpPr>
            <a:cxnSpLocks/>
          </p:cNvCxnSpPr>
          <p:nvPr/>
        </p:nvCxnSpPr>
        <p:spPr>
          <a:xfrm>
            <a:off x="5508504" y="3436867"/>
            <a:ext cx="0" cy="2266629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15A1625-856A-4C5D-BCB9-0ADBB82CFAA1}"/>
              </a:ext>
            </a:extLst>
          </p:cNvPr>
          <p:cNvCxnSpPr>
            <a:cxnSpLocks/>
          </p:cNvCxnSpPr>
          <p:nvPr/>
        </p:nvCxnSpPr>
        <p:spPr>
          <a:xfrm flipH="1">
            <a:off x="4847939" y="5669554"/>
            <a:ext cx="691682" cy="642247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3B5348-D172-408C-88B6-20B82FAB2E72}"/>
              </a:ext>
            </a:extLst>
          </p:cNvPr>
          <p:cNvCxnSpPr>
            <a:cxnSpLocks/>
          </p:cNvCxnSpPr>
          <p:nvPr/>
        </p:nvCxnSpPr>
        <p:spPr>
          <a:xfrm flipH="1">
            <a:off x="5508504" y="5703497"/>
            <a:ext cx="2148015" cy="0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be 14">
            <a:extLst>
              <a:ext uri="{FF2B5EF4-FFF2-40B4-BE49-F238E27FC236}">
                <a16:creationId xmlns:a16="http://schemas.microsoft.com/office/drawing/2014/main" id="{721FF2A8-A1A3-40A7-B110-2B2C450804A0}"/>
              </a:ext>
            </a:extLst>
          </p:cNvPr>
          <p:cNvSpPr/>
          <p:nvPr/>
        </p:nvSpPr>
        <p:spPr>
          <a:xfrm>
            <a:off x="5381372" y="4761743"/>
            <a:ext cx="1225980" cy="1289253"/>
          </a:xfrm>
          <a:prstGeom prst="cube">
            <a:avLst>
              <a:gd name="adj" fmla="val 20506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84C12669-D33F-4BEA-829C-8F984BFB3FD5}"/>
              </a:ext>
            </a:extLst>
          </p:cNvPr>
          <p:cNvSpPr/>
          <p:nvPr/>
        </p:nvSpPr>
        <p:spPr>
          <a:xfrm>
            <a:off x="5725436" y="4809888"/>
            <a:ext cx="541819" cy="155844"/>
          </a:xfrm>
          <a:prstGeom prst="flowChartConnector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ylinder 16">
            <a:extLst>
              <a:ext uri="{FF2B5EF4-FFF2-40B4-BE49-F238E27FC236}">
                <a16:creationId xmlns:a16="http://schemas.microsoft.com/office/drawing/2014/main" id="{96494E73-D258-4129-AA07-8EB300E56DC7}"/>
              </a:ext>
            </a:extLst>
          </p:cNvPr>
          <p:cNvSpPr/>
          <p:nvPr/>
        </p:nvSpPr>
        <p:spPr>
          <a:xfrm>
            <a:off x="5809928" y="335039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ylinder 17">
            <a:extLst>
              <a:ext uri="{FF2B5EF4-FFF2-40B4-BE49-F238E27FC236}">
                <a16:creationId xmlns:a16="http://schemas.microsoft.com/office/drawing/2014/main" id="{311D50E5-7C10-47FD-8EF8-9A5FC662088C}"/>
              </a:ext>
            </a:extLst>
          </p:cNvPr>
          <p:cNvSpPr/>
          <p:nvPr/>
        </p:nvSpPr>
        <p:spPr>
          <a:xfrm>
            <a:off x="5809928" y="373174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31EAE978-1A1C-49A6-8E5A-E4623B6E4691}"/>
              </a:ext>
            </a:extLst>
          </p:cNvPr>
          <p:cNvSpPr/>
          <p:nvPr/>
        </p:nvSpPr>
        <p:spPr>
          <a:xfrm>
            <a:off x="5809928" y="411308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ylinder 19">
            <a:extLst>
              <a:ext uri="{FF2B5EF4-FFF2-40B4-BE49-F238E27FC236}">
                <a16:creationId xmlns:a16="http://schemas.microsoft.com/office/drawing/2014/main" id="{AF98A0C4-1A7B-4E22-A775-A0A25E5F5712}"/>
              </a:ext>
            </a:extLst>
          </p:cNvPr>
          <p:cNvSpPr/>
          <p:nvPr/>
        </p:nvSpPr>
        <p:spPr>
          <a:xfrm>
            <a:off x="5809928" y="4494432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546F087-F825-4D42-B1B9-0BAAE9683732}"/>
              </a:ext>
            </a:extLst>
          </p:cNvPr>
          <p:cNvCxnSpPr>
            <a:cxnSpLocks/>
            <a:stCxn id="17" idx="3"/>
          </p:cNvCxnSpPr>
          <p:nvPr/>
        </p:nvCxnSpPr>
        <p:spPr>
          <a:xfrm flipH="1">
            <a:off x="5997649" y="3572353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D15DF07-24B9-48F9-BC71-B8338F712BFB}"/>
              </a:ext>
            </a:extLst>
          </p:cNvPr>
          <p:cNvCxnSpPr>
            <a:cxnSpLocks/>
          </p:cNvCxnSpPr>
          <p:nvPr/>
        </p:nvCxnSpPr>
        <p:spPr>
          <a:xfrm flipH="1">
            <a:off x="5996345" y="395369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B0D461D-5997-4D00-9D1C-440F48A6C6B4}"/>
              </a:ext>
            </a:extLst>
          </p:cNvPr>
          <p:cNvCxnSpPr>
            <a:cxnSpLocks/>
          </p:cNvCxnSpPr>
          <p:nvPr/>
        </p:nvCxnSpPr>
        <p:spPr>
          <a:xfrm flipH="1">
            <a:off x="5994813" y="433602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6F0043B-5355-42CE-A724-FDF1735D71DE}"/>
              </a:ext>
            </a:extLst>
          </p:cNvPr>
          <p:cNvCxnSpPr>
            <a:cxnSpLocks/>
          </p:cNvCxnSpPr>
          <p:nvPr/>
        </p:nvCxnSpPr>
        <p:spPr>
          <a:xfrm>
            <a:off x="5636369" y="4761743"/>
            <a:ext cx="0" cy="103295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9A22072-D8AB-4F2F-887E-DF2AB8AFD2C9}"/>
              </a:ext>
            </a:extLst>
          </p:cNvPr>
          <p:cNvCxnSpPr>
            <a:cxnSpLocks/>
          </p:cNvCxnSpPr>
          <p:nvPr/>
        </p:nvCxnSpPr>
        <p:spPr>
          <a:xfrm flipH="1">
            <a:off x="5380639" y="5794699"/>
            <a:ext cx="255731" cy="25629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585BEA7-C01B-4E74-B364-C409B478C6D7}"/>
              </a:ext>
            </a:extLst>
          </p:cNvPr>
          <p:cNvCxnSpPr>
            <a:cxnSpLocks/>
          </p:cNvCxnSpPr>
          <p:nvPr/>
        </p:nvCxnSpPr>
        <p:spPr>
          <a:xfrm flipH="1">
            <a:off x="5628686" y="5794699"/>
            <a:ext cx="97866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A6865BD-4C7B-4C9F-8435-DEB3E039B0E8}"/>
              </a:ext>
            </a:extLst>
          </p:cNvPr>
          <p:cNvCxnSpPr>
            <a:cxnSpLocks/>
            <a:endCxn id="20" idx="3"/>
          </p:cNvCxnSpPr>
          <p:nvPr/>
        </p:nvCxnSpPr>
        <p:spPr>
          <a:xfrm flipV="1">
            <a:off x="5996345" y="4716390"/>
            <a:ext cx="2607" cy="3509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ylinder 27">
            <a:extLst>
              <a:ext uri="{FF2B5EF4-FFF2-40B4-BE49-F238E27FC236}">
                <a16:creationId xmlns:a16="http://schemas.microsoft.com/office/drawing/2014/main" id="{A826B033-F0D3-4B8B-86EC-B5493AAED50A}"/>
              </a:ext>
            </a:extLst>
          </p:cNvPr>
          <p:cNvSpPr/>
          <p:nvPr/>
        </p:nvSpPr>
        <p:spPr>
          <a:xfrm>
            <a:off x="5723452" y="3174972"/>
            <a:ext cx="541819" cy="1792203"/>
          </a:xfrm>
          <a:prstGeom prst="can">
            <a:avLst>
              <a:gd name="adj" fmla="val 28390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1E9400E-C1F4-4D63-AD2D-F0B5CB8F45CB}"/>
              </a:ext>
            </a:extLst>
          </p:cNvPr>
          <p:cNvCxnSpPr>
            <a:cxnSpLocks/>
          </p:cNvCxnSpPr>
          <p:nvPr/>
        </p:nvCxnSpPr>
        <p:spPr>
          <a:xfrm>
            <a:off x="5123325" y="3226540"/>
            <a:ext cx="0" cy="2357832"/>
          </a:xfrm>
          <a:prstGeom prst="line">
            <a:avLst/>
          </a:prstGeom>
          <a:ln w="28575">
            <a:solidFill>
              <a:srgbClr val="FF33CC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A04F25C-F131-43F4-9F68-8231DCF1014F}"/>
              </a:ext>
            </a:extLst>
          </p:cNvPr>
          <p:cNvCxnSpPr>
            <a:cxnSpLocks/>
          </p:cNvCxnSpPr>
          <p:nvPr/>
        </p:nvCxnSpPr>
        <p:spPr>
          <a:xfrm flipH="1">
            <a:off x="4127051" y="5584372"/>
            <a:ext cx="996274" cy="951332"/>
          </a:xfrm>
          <a:prstGeom prst="line">
            <a:avLst/>
          </a:prstGeom>
          <a:ln w="28575">
            <a:solidFill>
              <a:srgbClr val="FF33CC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ylinder 31">
            <a:extLst>
              <a:ext uri="{FF2B5EF4-FFF2-40B4-BE49-F238E27FC236}">
                <a16:creationId xmlns:a16="http://schemas.microsoft.com/office/drawing/2014/main" id="{55E2DEF2-BA39-4E9A-9B26-6D0C21E05D3F}"/>
              </a:ext>
            </a:extLst>
          </p:cNvPr>
          <p:cNvSpPr/>
          <p:nvPr/>
        </p:nvSpPr>
        <p:spPr>
          <a:xfrm rot="5400000">
            <a:off x="5799950" y="5324653"/>
            <a:ext cx="388823" cy="368864"/>
          </a:xfrm>
          <a:prstGeom prst="can">
            <a:avLst>
              <a:gd name="adj" fmla="val 3879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Cylinder 32">
            <a:extLst>
              <a:ext uri="{FF2B5EF4-FFF2-40B4-BE49-F238E27FC236}">
                <a16:creationId xmlns:a16="http://schemas.microsoft.com/office/drawing/2014/main" id="{843DED8C-0BE4-485A-86B3-FE365EDB72CE}"/>
              </a:ext>
            </a:extLst>
          </p:cNvPr>
          <p:cNvSpPr/>
          <p:nvPr/>
        </p:nvSpPr>
        <p:spPr>
          <a:xfrm>
            <a:off x="5803839" y="500610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F3FA789-93FB-4D4D-9BFD-E2D51C239161}"/>
              </a:ext>
            </a:extLst>
          </p:cNvPr>
          <p:cNvCxnSpPr>
            <a:cxnSpLocks/>
          </p:cNvCxnSpPr>
          <p:nvPr/>
        </p:nvCxnSpPr>
        <p:spPr>
          <a:xfrm flipV="1">
            <a:off x="6174026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2E5D351-3057-4021-900E-BD2918FC5B20}"/>
              </a:ext>
            </a:extLst>
          </p:cNvPr>
          <p:cNvCxnSpPr>
            <a:cxnSpLocks/>
            <a:stCxn id="32" idx="0"/>
          </p:cNvCxnSpPr>
          <p:nvPr/>
        </p:nvCxnSpPr>
        <p:spPr>
          <a:xfrm flipV="1">
            <a:off x="6035688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1FE2C21-C629-4B4B-A16D-D493C567B181}"/>
              </a:ext>
            </a:extLst>
          </p:cNvPr>
          <p:cNvCxnSpPr>
            <a:cxnSpLocks/>
          </p:cNvCxnSpPr>
          <p:nvPr/>
        </p:nvCxnSpPr>
        <p:spPr>
          <a:xfrm flipV="1">
            <a:off x="5946799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5ED52FD-07BA-4DDB-B119-AA45FE6192D1}"/>
              </a:ext>
            </a:extLst>
          </p:cNvPr>
          <p:cNvCxnSpPr>
            <a:cxnSpLocks/>
          </p:cNvCxnSpPr>
          <p:nvPr/>
        </p:nvCxnSpPr>
        <p:spPr>
          <a:xfrm flipV="1">
            <a:off x="5808461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ube 37">
            <a:extLst>
              <a:ext uri="{FF2B5EF4-FFF2-40B4-BE49-F238E27FC236}">
                <a16:creationId xmlns:a16="http://schemas.microsoft.com/office/drawing/2014/main" id="{BE576129-C52C-4D07-BF32-249A8B2C0631}"/>
              </a:ext>
            </a:extLst>
          </p:cNvPr>
          <p:cNvSpPr/>
          <p:nvPr/>
        </p:nvSpPr>
        <p:spPr>
          <a:xfrm>
            <a:off x="4117597" y="2404433"/>
            <a:ext cx="3989149" cy="1796462"/>
          </a:xfrm>
          <a:prstGeom prst="cube">
            <a:avLst>
              <a:gd name="adj" fmla="val 55496"/>
            </a:avLst>
          </a:prstGeom>
          <a:solidFill>
            <a:srgbClr val="00B0F0">
              <a:alpha val="30000"/>
            </a:srgbClr>
          </a:solidFill>
          <a:ln w="28575">
            <a:solidFill>
              <a:srgbClr val="00B0F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Cube 38">
            <a:extLst>
              <a:ext uri="{FF2B5EF4-FFF2-40B4-BE49-F238E27FC236}">
                <a16:creationId xmlns:a16="http://schemas.microsoft.com/office/drawing/2014/main" id="{00776B57-7A4D-443C-B4CD-8C7BF7182FA6}"/>
              </a:ext>
            </a:extLst>
          </p:cNvPr>
          <p:cNvSpPr/>
          <p:nvPr/>
        </p:nvSpPr>
        <p:spPr>
          <a:xfrm>
            <a:off x="4122323" y="3221761"/>
            <a:ext cx="3979697" cy="3309164"/>
          </a:xfrm>
          <a:prstGeom prst="cube">
            <a:avLst>
              <a:gd name="adj" fmla="val 29269"/>
            </a:avLst>
          </a:prstGeom>
          <a:solidFill>
            <a:srgbClr val="FF33CC">
              <a:alpha val="30000"/>
            </a:srgbClr>
          </a:solidFill>
          <a:ln w="28575">
            <a:solidFill>
              <a:srgbClr val="FF33CC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Cube 39">
            <a:extLst>
              <a:ext uri="{FF2B5EF4-FFF2-40B4-BE49-F238E27FC236}">
                <a16:creationId xmlns:a16="http://schemas.microsoft.com/office/drawing/2014/main" id="{AA4328F4-4F44-4B36-87F4-239CC055D8D7}"/>
              </a:ext>
            </a:extLst>
          </p:cNvPr>
          <p:cNvSpPr/>
          <p:nvPr/>
        </p:nvSpPr>
        <p:spPr>
          <a:xfrm>
            <a:off x="4123444" y="2148137"/>
            <a:ext cx="3978576" cy="1241340"/>
          </a:xfrm>
          <a:prstGeom prst="cube">
            <a:avLst>
              <a:gd name="adj" fmla="val 78639"/>
            </a:avLst>
          </a:prstGeom>
          <a:solidFill>
            <a:schemeClr val="accent4">
              <a:alpha val="30000"/>
            </a:schemeClr>
          </a:solidFill>
          <a:ln w="28575">
            <a:solidFill>
              <a:schemeClr val="accent4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Cube 40">
            <a:extLst>
              <a:ext uri="{FF2B5EF4-FFF2-40B4-BE49-F238E27FC236}">
                <a16:creationId xmlns:a16="http://schemas.microsoft.com/office/drawing/2014/main" id="{9CF639AB-A52D-4EC2-A913-0096D3CB862C}"/>
              </a:ext>
            </a:extLst>
          </p:cNvPr>
          <p:cNvSpPr/>
          <p:nvPr/>
        </p:nvSpPr>
        <p:spPr>
          <a:xfrm>
            <a:off x="4874024" y="3436266"/>
            <a:ext cx="2782495" cy="2871026"/>
          </a:xfrm>
          <a:prstGeom prst="cube">
            <a:avLst>
              <a:gd name="adj" fmla="val 22021"/>
            </a:avLst>
          </a:prstGeom>
          <a:solidFill>
            <a:srgbClr val="00B050">
              <a:alpha val="30000"/>
            </a:srgbClr>
          </a:solidFill>
          <a:ln w="28575">
            <a:solidFill>
              <a:srgbClr val="00B05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2D070BA-7A44-41C6-B2E6-CA353B418934}"/>
              </a:ext>
            </a:extLst>
          </p:cNvPr>
          <p:cNvCxnSpPr>
            <a:cxnSpLocks/>
          </p:cNvCxnSpPr>
          <p:nvPr/>
        </p:nvCxnSpPr>
        <p:spPr>
          <a:xfrm>
            <a:off x="5123325" y="2138826"/>
            <a:ext cx="0" cy="265607"/>
          </a:xfrm>
          <a:prstGeom prst="line">
            <a:avLst/>
          </a:prstGeom>
          <a:ln w="28575">
            <a:solidFill>
              <a:schemeClr val="accent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8985CA4-F350-4DA3-A226-5B99C4824194}"/>
              </a:ext>
            </a:extLst>
          </p:cNvPr>
          <p:cNvCxnSpPr>
            <a:cxnSpLocks/>
          </p:cNvCxnSpPr>
          <p:nvPr/>
        </p:nvCxnSpPr>
        <p:spPr>
          <a:xfrm>
            <a:off x="5123325" y="2404433"/>
            <a:ext cx="0" cy="817328"/>
          </a:xfrm>
          <a:prstGeom prst="line">
            <a:avLst/>
          </a:prstGeom>
          <a:ln w="28575">
            <a:solidFill>
              <a:srgbClr val="00B0F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76648033-D6D9-4791-9F48-0BE9B8E6BFC4}"/>
              </a:ext>
            </a:extLst>
          </p:cNvPr>
          <p:cNvSpPr txBox="1"/>
          <p:nvPr/>
        </p:nvSpPr>
        <p:spPr>
          <a:xfrm>
            <a:off x="8393920" y="2630378"/>
            <a:ext cx="3107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Clearance for crane; </a:t>
            </a:r>
          </a:p>
          <a:p>
            <a:r>
              <a:rPr lang="nl-NL" sz="1200" dirty="0" err="1"/>
              <a:t>Assumed</a:t>
            </a:r>
            <a:r>
              <a:rPr lang="nl-NL" sz="1200" dirty="0"/>
              <a:t> 2m</a:t>
            </a:r>
            <a:endParaRPr lang="en-US" sz="12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9B5E2C5-1481-4F93-943F-3EA672B5EF4D}"/>
              </a:ext>
            </a:extLst>
          </p:cNvPr>
          <p:cNvSpPr txBox="1"/>
          <p:nvPr/>
        </p:nvSpPr>
        <p:spPr>
          <a:xfrm>
            <a:off x="8393920" y="3855049"/>
            <a:ext cx="3107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Volume </a:t>
            </a:r>
            <a:r>
              <a:rPr lang="nl-NL" sz="1200" dirty="0" err="1"/>
              <a:t>envelope</a:t>
            </a:r>
            <a:r>
              <a:rPr lang="nl-NL" sz="1200" dirty="0"/>
              <a:t>:</a:t>
            </a:r>
          </a:p>
          <a:p>
            <a:r>
              <a:rPr lang="nl-NL" sz="1200" dirty="0" err="1"/>
              <a:t>Height</a:t>
            </a:r>
            <a:r>
              <a:rPr lang="nl-NL" sz="1200" dirty="0"/>
              <a:t> = </a:t>
            </a:r>
            <a:r>
              <a:rPr lang="nl-NL" sz="1200" dirty="0" err="1"/>
              <a:t>Tower</a:t>
            </a:r>
            <a:r>
              <a:rPr lang="nl-NL" sz="1200" dirty="0"/>
              <a:t> (suspension) + </a:t>
            </a:r>
            <a:r>
              <a:rPr lang="nl-NL" sz="1200" dirty="0" err="1"/>
              <a:t>hoisting</a:t>
            </a:r>
            <a:r>
              <a:rPr lang="nl-NL" sz="1200" dirty="0"/>
              <a:t> + </a:t>
            </a:r>
            <a:r>
              <a:rPr lang="nl-NL" sz="1200" dirty="0" err="1"/>
              <a:t>crane</a:t>
            </a:r>
            <a:endParaRPr lang="nl-NL" sz="1200" dirty="0"/>
          </a:p>
          <a:p>
            <a:r>
              <a:rPr lang="nl-NL" sz="1200" dirty="0"/>
              <a:t>Footprint = </a:t>
            </a:r>
            <a:r>
              <a:rPr lang="nl-NL" sz="1200" dirty="0" err="1"/>
              <a:t>tower</a:t>
            </a:r>
            <a:r>
              <a:rPr lang="nl-NL" sz="1200" dirty="0"/>
              <a:t> (base) + </a:t>
            </a:r>
            <a:r>
              <a:rPr lang="nl-NL" sz="1200" dirty="0" err="1"/>
              <a:t>scaffolding</a:t>
            </a:r>
            <a:r>
              <a:rPr lang="nl-NL" sz="1200" dirty="0"/>
              <a:t> + </a:t>
            </a:r>
            <a:r>
              <a:rPr lang="nl-NL" sz="1200" dirty="0" err="1"/>
              <a:t>cleanroom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88318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24</a:t>
            </a:fld>
            <a:endParaRPr lang="nl-NL" dirty="0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32FE5D-E251-498F-B6DE-157CFA7A8952}"/>
              </a:ext>
            </a:extLst>
          </p:cNvPr>
          <p:cNvCxnSpPr>
            <a:cxnSpLocks/>
          </p:cNvCxnSpPr>
          <p:nvPr/>
        </p:nvCxnSpPr>
        <p:spPr>
          <a:xfrm flipH="1">
            <a:off x="5123325" y="5584372"/>
            <a:ext cx="2983422" cy="0"/>
          </a:xfrm>
          <a:prstGeom prst="line">
            <a:avLst/>
          </a:prstGeom>
          <a:ln w="28575">
            <a:solidFill>
              <a:srgbClr val="FF33CC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8EE881-7536-4C6A-A2C9-99A3D39FDA6C}"/>
              </a:ext>
            </a:extLst>
          </p:cNvPr>
          <p:cNvCxnSpPr>
            <a:cxnSpLocks/>
          </p:cNvCxnSpPr>
          <p:nvPr/>
        </p:nvCxnSpPr>
        <p:spPr>
          <a:xfrm>
            <a:off x="5508504" y="3436867"/>
            <a:ext cx="0" cy="2266629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15A1625-856A-4C5D-BCB9-0ADBB82CFAA1}"/>
              </a:ext>
            </a:extLst>
          </p:cNvPr>
          <p:cNvCxnSpPr>
            <a:cxnSpLocks/>
          </p:cNvCxnSpPr>
          <p:nvPr/>
        </p:nvCxnSpPr>
        <p:spPr>
          <a:xfrm flipH="1">
            <a:off x="4847939" y="5669554"/>
            <a:ext cx="691682" cy="642247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3B5348-D172-408C-88B6-20B82FAB2E72}"/>
              </a:ext>
            </a:extLst>
          </p:cNvPr>
          <p:cNvCxnSpPr>
            <a:cxnSpLocks/>
          </p:cNvCxnSpPr>
          <p:nvPr/>
        </p:nvCxnSpPr>
        <p:spPr>
          <a:xfrm flipH="1">
            <a:off x="5508504" y="5703497"/>
            <a:ext cx="2148015" cy="0"/>
          </a:xfrm>
          <a:prstGeom prst="line">
            <a:avLst/>
          </a:prstGeom>
          <a:ln w="28575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be 14">
            <a:extLst>
              <a:ext uri="{FF2B5EF4-FFF2-40B4-BE49-F238E27FC236}">
                <a16:creationId xmlns:a16="http://schemas.microsoft.com/office/drawing/2014/main" id="{721FF2A8-A1A3-40A7-B110-2B2C450804A0}"/>
              </a:ext>
            </a:extLst>
          </p:cNvPr>
          <p:cNvSpPr/>
          <p:nvPr/>
        </p:nvSpPr>
        <p:spPr>
          <a:xfrm>
            <a:off x="5381372" y="4761743"/>
            <a:ext cx="1225980" cy="1289253"/>
          </a:xfrm>
          <a:prstGeom prst="cube">
            <a:avLst>
              <a:gd name="adj" fmla="val 20506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84C12669-D33F-4BEA-829C-8F984BFB3FD5}"/>
              </a:ext>
            </a:extLst>
          </p:cNvPr>
          <p:cNvSpPr/>
          <p:nvPr/>
        </p:nvSpPr>
        <p:spPr>
          <a:xfrm>
            <a:off x="5725436" y="4809888"/>
            <a:ext cx="541819" cy="155844"/>
          </a:xfrm>
          <a:prstGeom prst="flowChartConnector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ylinder 16">
            <a:extLst>
              <a:ext uri="{FF2B5EF4-FFF2-40B4-BE49-F238E27FC236}">
                <a16:creationId xmlns:a16="http://schemas.microsoft.com/office/drawing/2014/main" id="{96494E73-D258-4129-AA07-8EB300E56DC7}"/>
              </a:ext>
            </a:extLst>
          </p:cNvPr>
          <p:cNvSpPr/>
          <p:nvPr/>
        </p:nvSpPr>
        <p:spPr>
          <a:xfrm>
            <a:off x="5809928" y="335039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ylinder 17">
            <a:extLst>
              <a:ext uri="{FF2B5EF4-FFF2-40B4-BE49-F238E27FC236}">
                <a16:creationId xmlns:a16="http://schemas.microsoft.com/office/drawing/2014/main" id="{311D50E5-7C10-47FD-8EF8-9A5FC662088C}"/>
              </a:ext>
            </a:extLst>
          </p:cNvPr>
          <p:cNvSpPr/>
          <p:nvPr/>
        </p:nvSpPr>
        <p:spPr>
          <a:xfrm>
            <a:off x="5809928" y="373174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31EAE978-1A1C-49A6-8E5A-E4623B6E4691}"/>
              </a:ext>
            </a:extLst>
          </p:cNvPr>
          <p:cNvSpPr/>
          <p:nvPr/>
        </p:nvSpPr>
        <p:spPr>
          <a:xfrm>
            <a:off x="5809928" y="4113086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ylinder 19">
            <a:extLst>
              <a:ext uri="{FF2B5EF4-FFF2-40B4-BE49-F238E27FC236}">
                <a16:creationId xmlns:a16="http://schemas.microsoft.com/office/drawing/2014/main" id="{AF98A0C4-1A7B-4E22-A775-A0A25E5F5712}"/>
              </a:ext>
            </a:extLst>
          </p:cNvPr>
          <p:cNvSpPr/>
          <p:nvPr/>
        </p:nvSpPr>
        <p:spPr>
          <a:xfrm>
            <a:off x="5809928" y="4494432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546F087-F825-4D42-B1B9-0BAAE9683732}"/>
              </a:ext>
            </a:extLst>
          </p:cNvPr>
          <p:cNvCxnSpPr>
            <a:cxnSpLocks/>
            <a:stCxn id="17" idx="3"/>
          </p:cNvCxnSpPr>
          <p:nvPr/>
        </p:nvCxnSpPr>
        <p:spPr>
          <a:xfrm flipH="1">
            <a:off x="5997649" y="3572353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D15DF07-24B9-48F9-BC71-B8338F712BFB}"/>
              </a:ext>
            </a:extLst>
          </p:cNvPr>
          <p:cNvCxnSpPr>
            <a:cxnSpLocks/>
          </p:cNvCxnSpPr>
          <p:nvPr/>
        </p:nvCxnSpPr>
        <p:spPr>
          <a:xfrm flipH="1">
            <a:off x="5996345" y="395369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B0D461D-5997-4D00-9D1C-440F48A6C6B4}"/>
              </a:ext>
            </a:extLst>
          </p:cNvPr>
          <p:cNvCxnSpPr>
            <a:cxnSpLocks/>
          </p:cNvCxnSpPr>
          <p:nvPr/>
        </p:nvCxnSpPr>
        <p:spPr>
          <a:xfrm flipH="1">
            <a:off x="5994813" y="4336029"/>
            <a:ext cx="1304" cy="2245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6F0043B-5355-42CE-A724-FDF1735D71DE}"/>
              </a:ext>
            </a:extLst>
          </p:cNvPr>
          <p:cNvCxnSpPr>
            <a:cxnSpLocks/>
          </p:cNvCxnSpPr>
          <p:nvPr/>
        </p:nvCxnSpPr>
        <p:spPr>
          <a:xfrm>
            <a:off x="5636369" y="4761743"/>
            <a:ext cx="0" cy="103295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9A22072-D8AB-4F2F-887E-DF2AB8AFD2C9}"/>
              </a:ext>
            </a:extLst>
          </p:cNvPr>
          <p:cNvCxnSpPr>
            <a:cxnSpLocks/>
          </p:cNvCxnSpPr>
          <p:nvPr/>
        </p:nvCxnSpPr>
        <p:spPr>
          <a:xfrm flipH="1">
            <a:off x="5380639" y="5794699"/>
            <a:ext cx="255731" cy="25629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585BEA7-C01B-4E74-B364-C409B478C6D7}"/>
              </a:ext>
            </a:extLst>
          </p:cNvPr>
          <p:cNvCxnSpPr>
            <a:cxnSpLocks/>
          </p:cNvCxnSpPr>
          <p:nvPr/>
        </p:nvCxnSpPr>
        <p:spPr>
          <a:xfrm flipH="1">
            <a:off x="5628686" y="5794699"/>
            <a:ext cx="97866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A6865BD-4C7B-4C9F-8435-DEB3E039B0E8}"/>
              </a:ext>
            </a:extLst>
          </p:cNvPr>
          <p:cNvCxnSpPr>
            <a:cxnSpLocks/>
            <a:endCxn id="20" idx="3"/>
          </p:cNvCxnSpPr>
          <p:nvPr/>
        </p:nvCxnSpPr>
        <p:spPr>
          <a:xfrm flipV="1">
            <a:off x="5996345" y="4716390"/>
            <a:ext cx="2607" cy="3509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ylinder 27">
            <a:extLst>
              <a:ext uri="{FF2B5EF4-FFF2-40B4-BE49-F238E27FC236}">
                <a16:creationId xmlns:a16="http://schemas.microsoft.com/office/drawing/2014/main" id="{A826B033-F0D3-4B8B-86EC-B5493AAED50A}"/>
              </a:ext>
            </a:extLst>
          </p:cNvPr>
          <p:cNvSpPr/>
          <p:nvPr/>
        </p:nvSpPr>
        <p:spPr>
          <a:xfrm>
            <a:off x="5723452" y="3174972"/>
            <a:ext cx="541819" cy="1792203"/>
          </a:xfrm>
          <a:prstGeom prst="can">
            <a:avLst>
              <a:gd name="adj" fmla="val 28390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1E9400E-C1F4-4D63-AD2D-F0B5CB8F45CB}"/>
              </a:ext>
            </a:extLst>
          </p:cNvPr>
          <p:cNvCxnSpPr>
            <a:cxnSpLocks/>
          </p:cNvCxnSpPr>
          <p:nvPr/>
        </p:nvCxnSpPr>
        <p:spPr>
          <a:xfrm>
            <a:off x="5123325" y="3226540"/>
            <a:ext cx="0" cy="2357832"/>
          </a:xfrm>
          <a:prstGeom prst="line">
            <a:avLst/>
          </a:prstGeom>
          <a:ln w="28575">
            <a:solidFill>
              <a:srgbClr val="FF33CC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A04F25C-F131-43F4-9F68-8231DCF1014F}"/>
              </a:ext>
            </a:extLst>
          </p:cNvPr>
          <p:cNvCxnSpPr>
            <a:cxnSpLocks/>
          </p:cNvCxnSpPr>
          <p:nvPr/>
        </p:nvCxnSpPr>
        <p:spPr>
          <a:xfrm flipH="1">
            <a:off x="4127051" y="5584372"/>
            <a:ext cx="996274" cy="951332"/>
          </a:xfrm>
          <a:prstGeom prst="line">
            <a:avLst/>
          </a:prstGeom>
          <a:ln w="28575">
            <a:solidFill>
              <a:srgbClr val="FF33CC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ylinder 31">
            <a:extLst>
              <a:ext uri="{FF2B5EF4-FFF2-40B4-BE49-F238E27FC236}">
                <a16:creationId xmlns:a16="http://schemas.microsoft.com/office/drawing/2014/main" id="{55E2DEF2-BA39-4E9A-9B26-6D0C21E05D3F}"/>
              </a:ext>
            </a:extLst>
          </p:cNvPr>
          <p:cNvSpPr/>
          <p:nvPr/>
        </p:nvSpPr>
        <p:spPr>
          <a:xfrm rot="5400000">
            <a:off x="5799950" y="5324653"/>
            <a:ext cx="388823" cy="368864"/>
          </a:xfrm>
          <a:prstGeom prst="can">
            <a:avLst>
              <a:gd name="adj" fmla="val 3879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Cylinder 32">
            <a:extLst>
              <a:ext uri="{FF2B5EF4-FFF2-40B4-BE49-F238E27FC236}">
                <a16:creationId xmlns:a16="http://schemas.microsoft.com/office/drawing/2014/main" id="{843DED8C-0BE4-485A-86B3-FE365EDB72CE}"/>
              </a:ext>
            </a:extLst>
          </p:cNvPr>
          <p:cNvSpPr/>
          <p:nvPr/>
        </p:nvSpPr>
        <p:spPr>
          <a:xfrm>
            <a:off x="5803839" y="5006101"/>
            <a:ext cx="378050" cy="221958"/>
          </a:xfrm>
          <a:prstGeom prst="can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F3FA789-93FB-4D4D-9BFD-E2D51C239161}"/>
              </a:ext>
            </a:extLst>
          </p:cNvPr>
          <p:cNvCxnSpPr>
            <a:cxnSpLocks/>
          </p:cNvCxnSpPr>
          <p:nvPr/>
        </p:nvCxnSpPr>
        <p:spPr>
          <a:xfrm flipV="1">
            <a:off x="6174026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2E5D351-3057-4021-900E-BD2918FC5B20}"/>
              </a:ext>
            </a:extLst>
          </p:cNvPr>
          <p:cNvCxnSpPr>
            <a:cxnSpLocks/>
            <a:stCxn id="32" idx="0"/>
          </p:cNvCxnSpPr>
          <p:nvPr/>
        </p:nvCxnSpPr>
        <p:spPr>
          <a:xfrm flipV="1">
            <a:off x="6035688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1FE2C21-C629-4B4B-A16D-D493C567B181}"/>
              </a:ext>
            </a:extLst>
          </p:cNvPr>
          <p:cNvCxnSpPr>
            <a:cxnSpLocks/>
          </p:cNvCxnSpPr>
          <p:nvPr/>
        </p:nvCxnSpPr>
        <p:spPr>
          <a:xfrm flipV="1">
            <a:off x="5946799" y="5183525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5ED52FD-07BA-4DDB-B119-AA45FE6192D1}"/>
              </a:ext>
            </a:extLst>
          </p:cNvPr>
          <p:cNvCxnSpPr>
            <a:cxnSpLocks/>
          </p:cNvCxnSpPr>
          <p:nvPr/>
        </p:nvCxnSpPr>
        <p:spPr>
          <a:xfrm flipV="1">
            <a:off x="5808461" y="5168176"/>
            <a:ext cx="381" cy="340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ube 37">
            <a:extLst>
              <a:ext uri="{FF2B5EF4-FFF2-40B4-BE49-F238E27FC236}">
                <a16:creationId xmlns:a16="http://schemas.microsoft.com/office/drawing/2014/main" id="{BE576129-C52C-4D07-BF32-249A8B2C0631}"/>
              </a:ext>
            </a:extLst>
          </p:cNvPr>
          <p:cNvSpPr/>
          <p:nvPr/>
        </p:nvSpPr>
        <p:spPr>
          <a:xfrm>
            <a:off x="4117597" y="2404433"/>
            <a:ext cx="3989149" cy="1796462"/>
          </a:xfrm>
          <a:prstGeom prst="cube">
            <a:avLst>
              <a:gd name="adj" fmla="val 55496"/>
            </a:avLst>
          </a:prstGeom>
          <a:solidFill>
            <a:srgbClr val="00B0F0">
              <a:alpha val="30000"/>
            </a:srgbClr>
          </a:solidFill>
          <a:ln w="28575">
            <a:solidFill>
              <a:srgbClr val="00B0F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Cube 38">
            <a:extLst>
              <a:ext uri="{FF2B5EF4-FFF2-40B4-BE49-F238E27FC236}">
                <a16:creationId xmlns:a16="http://schemas.microsoft.com/office/drawing/2014/main" id="{00776B57-7A4D-443C-B4CD-8C7BF7182FA6}"/>
              </a:ext>
            </a:extLst>
          </p:cNvPr>
          <p:cNvSpPr/>
          <p:nvPr/>
        </p:nvSpPr>
        <p:spPr>
          <a:xfrm>
            <a:off x="4122323" y="3221761"/>
            <a:ext cx="3979697" cy="3309164"/>
          </a:xfrm>
          <a:prstGeom prst="cube">
            <a:avLst>
              <a:gd name="adj" fmla="val 29269"/>
            </a:avLst>
          </a:prstGeom>
          <a:solidFill>
            <a:srgbClr val="FF33CC">
              <a:alpha val="30000"/>
            </a:srgbClr>
          </a:solidFill>
          <a:ln w="28575">
            <a:solidFill>
              <a:srgbClr val="FF33CC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Cube 39">
            <a:extLst>
              <a:ext uri="{FF2B5EF4-FFF2-40B4-BE49-F238E27FC236}">
                <a16:creationId xmlns:a16="http://schemas.microsoft.com/office/drawing/2014/main" id="{AA4328F4-4F44-4B36-87F4-239CC055D8D7}"/>
              </a:ext>
            </a:extLst>
          </p:cNvPr>
          <p:cNvSpPr/>
          <p:nvPr/>
        </p:nvSpPr>
        <p:spPr>
          <a:xfrm>
            <a:off x="4123444" y="2148137"/>
            <a:ext cx="3978576" cy="1241340"/>
          </a:xfrm>
          <a:prstGeom prst="cube">
            <a:avLst>
              <a:gd name="adj" fmla="val 78639"/>
            </a:avLst>
          </a:prstGeom>
          <a:solidFill>
            <a:schemeClr val="accent4">
              <a:alpha val="30000"/>
            </a:schemeClr>
          </a:solidFill>
          <a:ln w="28575">
            <a:solidFill>
              <a:schemeClr val="accent4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Cube 40">
            <a:extLst>
              <a:ext uri="{FF2B5EF4-FFF2-40B4-BE49-F238E27FC236}">
                <a16:creationId xmlns:a16="http://schemas.microsoft.com/office/drawing/2014/main" id="{9CF639AB-A52D-4EC2-A913-0096D3CB862C}"/>
              </a:ext>
            </a:extLst>
          </p:cNvPr>
          <p:cNvSpPr/>
          <p:nvPr/>
        </p:nvSpPr>
        <p:spPr>
          <a:xfrm>
            <a:off x="4874024" y="3436266"/>
            <a:ext cx="2782495" cy="2871026"/>
          </a:xfrm>
          <a:prstGeom prst="cube">
            <a:avLst>
              <a:gd name="adj" fmla="val 22021"/>
            </a:avLst>
          </a:prstGeom>
          <a:solidFill>
            <a:srgbClr val="00B050">
              <a:alpha val="30000"/>
            </a:srgbClr>
          </a:solidFill>
          <a:ln w="28575">
            <a:solidFill>
              <a:srgbClr val="00B05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2D070BA-7A44-41C6-B2E6-CA353B418934}"/>
              </a:ext>
            </a:extLst>
          </p:cNvPr>
          <p:cNvCxnSpPr>
            <a:cxnSpLocks/>
          </p:cNvCxnSpPr>
          <p:nvPr/>
        </p:nvCxnSpPr>
        <p:spPr>
          <a:xfrm>
            <a:off x="5123325" y="2138826"/>
            <a:ext cx="0" cy="265607"/>
          </a:xfrm>
          <a:prstGeom prst="line">
            <a:avLst/>
          </a:prstGeom>
          <a:ln w="28575">
            <a:solidFill>
              <a:schemeClr val="accent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8985CA4-F350-4DA3-A226-5B99C4824194}"/>
              </a:ext>
            </a:extLst>
          </p:cNvPr>
          <p:cNvCxnSpPr>
            <a:cxnSpLocks/>
          </p:cNvCxnSpPr>
          <p:nvPr/>
        </p:nvCxnSpPr>
        <p:spPr>
          <a:xfrm>
            <a:off x="5123325" y="2404433"/>
            <a:ext cx="0" cy="817328"/>
          </a:xfrm>
          <a:prstGeom prst="line">
            <a:avLst/>
          </a:prstGeom>
          <a:ln w="28575">
            <a:solidFill>
              <a:srgbClr val="00B0F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76648033-D6D9-4791-9F48-0BE9B8E6BFC4}"/>
              </a:ext>
            </a:extLst>
          </p:cNvPr>
          <p:cNvSpPr txBox="1"/>
          <p:nvPr/>
        </p:nvSpPr>
        <p:spPr>
          <a:xfrm>
            <a:off x="8393920" y="2630378"/>
            <a:ext cx="3107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Clearance for crane; </a:t>
            </a:r>
          </a:p>
          <a:p>
            <a:r>
              <a:rPr lang="nl-NL" sz="1200" dirty="0" err="1"/>
              <a:t>Assumed</a:t>
            </a:r>
            <a:r>
              <a:rPr lang="nl-NL" sz="1200" dirty="0"/>
              <a:t> 2m</a:t>
            </a:r>
            <a:endParaRPr lang="en-US" sz="12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9B5E2C5-1481-4F93-943F-3EA672B5EF4D}"/>
              </a:ext>
            </a:extLst>
          </p:cNvPr>
          <p:cNvSpPr txBox="1"/>
          <p:nvPr/>
        </p:nvSpPr>
        <p:spPr>
          <a:xfrm>
            <a:off x="8393920" y="3855049"/>
            <a:ext cx="31356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Volume </a:t>
            </a:r>
            <a:r>
              <a:rPr lang="nl-NL" sz="1200" dirty="0" err="1"/>
              <a:t>envelope</a:t>
            </a:r>
            <a:r>
              <a:rPr lang="nl-NL" sz="1200" dirty="0"/>
              <a:t>:</a:t>
            </a:r>
          </a:p>
          <a:p>
            <a:r>
              <a:rPr lang="nl-NL" sz="1200" dirty="0" err="1"/>
              <a:t>Height</a:t>
            </a:r>
            <a:r>
              <a:rPr lang="nl-NL" sz="1200" dirty="0"/>
              <a:t> = </a:t>
            </a:r>
            <a:r>
              <a:rPr lang="nl-NL" sz="1200" dirty="0" err="1"/>
              <a:t>Tower</a:t>
            </a:r>
            <a:r>
              <a:rPr lang="nl-NL" sz="1200" dirty="0"/>
              <a:t> (suspension) + </a:t>
            </a:r>
            <a:r>
              <a:rPr lang="nl-NL" sz="1200" dirty="0" err="1"/>
              <a:t>hoisting</a:t>
            </a:r>
            <a:r>
              <a:rPr lang="nl-NL" sz="1200" dirty="0"/>
              <a:t> + </a:t>
            </a:r>
            <a:r>
              <a:rPr lang="nl-NL" sz="1200" dirty="0" err="1"/>
              <a:t>crane</a:t>
            </a:r>
            <a:endParaRPr lang="nl-NL" sz="1200" dirty="0"/>
          </a:p>
          <a:p>
            <a:r>
              <a:rPr lang="nl-NL" sz="1200" dirty="0"/>
              <a:t>Footprint = </a:t>
            </a:r>
            <a:r>
              <a:rPr lang="nl-NL" sz="1200" dirty="0" err="1"/>
              <a:t>tower</a:t>
            </a:r>
            <a:r>
              <a:rPr lang="nl-NL" sz="1200" dirty="0"/>
              <a:t> (base) + </a:t>
            </a:r>
            <a:r>
              <a:rPr lang="nl-NL" sz="1200" dirty="0" err="1"/>
              <a:t>scaffolding</a:t>
            </a:r>
            <a:r>
              <a:rPr lang="nl-NL" sz="1200" dirty="0"/>
              <a:t> + </a:t>
            </a:r>
            <a:r>
              <a:rPr lang="nl-NL" sz="1200" dirty="0" err="1"/>
              <a:t>cleanroom</a:t>
            </a:r>
            <a:endParaRPr lang="en-US" sz="12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2D0571F-3178-41C6-88E4-A7D5D274356E}"/>
              </a:ext>
            </a:extLst>
          </p:cNvPr>
          <p:cNvSpPr txBox="1"/>
          <p:nvPr/>
        </p:nvSpPr>
        <p:spPr>
          <a:xfrm>
            <a:off x="9101901" y="4405456"/>
            <a:ext cx="31076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+ logistics</a:t>
            </a:r>
          </a:p>
        </p:txBody>
      </p:sp>
      <p:sp>
        <p:nvSpPr>
          <p:cNvPr id="47" name="Cube 46">
            <a:extLst>
              <a:ext uri="{FF2B5EF4-FFF2-40B4-BE49-F238E27FC236}">
                <a16:creationId xmlns:a16="http://schemas.microsoft.com/office/drawing/2014/main" id="{3F8CFC95-B1A6-4F56-8BDA-CD00D74E1008}"/>
              </a:ext>
            </a:extLst>
          </p:cNvPr>
          <p:cNvSpPr/>
          <p:nvPr/>
        </p:nvSpPr>
        <p:spPr>
          <a:xfrm>
            <a:off x="2381633" y="3461375"/>
            <a:ext cx="2747438" cy="3069550"/>
          </a:xfrm>
          <a:prstGeom prst="cube">
            <a:avLst>
              <a:gd name="adj" fmla="val 37435"/>
            </a:avLst>
          </a:prstGeom>
          <a:solidFill>
            <a:schemeClr val="bg2">
              <a:lumMod val="75000"/>
              <a:alpha val="30000"/>
            </a:schemeClr>
          </a:solidFill>
          <a:ln w="28575">
            <a:solidFill>
              <a:schemeClr val="tx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233F80C-6A16-481D-B730-7C787E8D5C17}"/>
              </a:ext>
            </a:extLst>
          </p:cNvPr>
          <p:cNvSpPr txBox="1"/>
          <p:nvPr/>
        </p:nvSpPr>
        <p:spPr>
          <a:xfrm>
            <a:off x="8392430" y="4965732"/>
            <a:ext cx="31356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err="1"/>
              <a:t>Largest</a:t>
            </a:r>
            <a:r>
              <a:rPr lang="nl-NL" sz="1200" dirty="0"/>
              <a:t> volumes </a:t>
            </a:r>
            <a:r>
              <a:rPr lang="nl-NL" sz="1200" dirty="0" err="1"/>
              <a:t>logistics</a:t>
            </a:r>
            <a:r>
              <a:rPr lang="nl-NL" sz="1200" dirty="0"/>
              <a:t>:</a:t>
            </a:r>
          </a:p>
          <a:p>
            <a:r>
              <a:rPr lang="nl-NL" sz="1200" i="1" dirty="0" err="1"/>
              <a:t>Cryostat</a:t>
            </a:r>
            <a:r>
              <a:rPr lang="nl-NL" sz="1200" i="1" dirty="0"/>
              <a:t>: 		5.0x5.0x6.3m</a:t>
            </a:r>
          </a:p>
          <a:p>
            <a:r>
              <a:rPr lang="nl-NL" sz="1200" i="1" dirty="0" err="1"/>
              <a:t>Conical</a:t>
            </a:r>
            <a:r>
              <a:rPr lang="nl-NL" sz="1200" i="1" dirty="0"/>
              <a:t> base: 		4.0x4.0x3.0m</a:t>
            </a:r>
          </a:p>
          <a:p>
            <a:r>
              <a:rPr lang="nl-NL" sz="1200" i="1" dirty="0"/>
              <a:t>Beampipe segment: 	</a:t>
            </a:r>
            <a:r>
              <a:rPr lang="nl-NL" sz="1200" i="1" dirty="0">
                <a:latin typeface="Calibri" panose="020F0502020204030204" pitchFamily="34" charset="0"/>
                <a:cs typeface="Calibri" panose="020F0502020204030204" pitchFamily="34" charset="0"/>
              </a:rPr>
              <a:t>Ø1.3x20m</a:t>
            </a:r>
            <a:endParaRPr lang="nl-NL" sz="1200" i="1" dirty="0"/>
          </a:p>
        </p:txBody>
      </p:sp>
      <p:sp>
        <p:nvSpPr>
          <p:cNvPr id="49" name="Cube 48">
            <a:extLst>
              <a:ext uri="{FF2B5EF4-FFF2-40B4-BE49-F238E27FC236}">
                <a16:creationId xmlns:a16="http://schemas.microsoft.com/office/drawing/2014/main" id="{4D13A4E3-24A1-4CF0-A47B-020E3F2A7128}"/>
              </a:ext>
            </a:extLst>
          </p:cNvPr>
          <p:cNvSpPr/>
          <p:nvPr/>
        </p:nvSpPr>
        <p:spPr>
          <a:xfrm>
            <a:off x="2272970" y="1869141"/>
            <a:ext cx="5996971" cy="4733682"/>
          </a:xfrm>
          <a:prstGeom prst="cube">
            <a:avLst>
              <a:gd name="adj" fmla="val 23916"/>
            </a:avLst>
          </a:prstGeom>
          <a:solidFill>
            <a:schemeClr val="bg1">
              <a:lumMod val="65000"/>
              <a:alpha val="30000"/>
            </a:schemeClr>
          </a:solidFill>
          <a:ln w="28575">
            <a:solidFill>
              <a:schemeClr val="tx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Step-by-step</a:t>
            </a:r>
            <a:r>
              <a:rPr lang="nl-NL" dirty="0">
                <a:latin typeface="Univers" panose="020B0503020202020204" pitchFamily="34" charset="0"/>
              </a:rPr>
              <a:t> breakdown / </a:t>
            </a:r>
            <a:r>
              <a:rPr lang="nl-NL" dirty="0" err="1">
                <a:latin typeface="Univers" panose="020B0503020202020204" pitchFamily="34" charset="0"/>
              </a:rPr>
              <a:t>build</a:t>
            </a:r>
            <a:r>
              <a:rPr lang="nl-NL" dirty="0">
                <a:latin typeface="Univers" panose="020B0503020202020204" pitchFamily="34" charset="0"/>
              </a:rPr>
              <a:t>-up</a:t>
            </a:r>
          </a:p>
        </p:txBody>
      </p:sp>
    </p:spTree>
    <p:extLst>
      <p:ext uri="{BB962C8B-B14F-4D97-AF65-F5344CB8AC3E}">
        <p14:creationId xmlns:p14="http://schemas.microsoft.com/office/powerpoint/2010/main" val="346401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90852C7-C78D-48C5-B80B-14705B4E23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9793" y="3477360"/>
            <a:ext cx="3852265" cy="338064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25</a:t>
            </a:fld>
            <a:endParaRPr lang="nl-NL" dirty="0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Step-by-step</a:t>
            </a:r>
            <a:r>
              <a:rPr lang="nl-NL" dirty="0">
                <a:latin typeface="Univers" panose="020B0503020202020204" pitchFamily="34" charset="0"/>
              </a:rPr>
              <a:t> breakdown / </a:t>
            </a:r>
            <a:r>
              <a:rPr lang="nl-NL" dirty="0" err="1">
                <a:latin typeface="Univers" panose="020B0503020202020204" pitchFamily="34" charset="0"/>
              </a:rPr>
              <a:t>build</a:t>
            </a:r>
            <a:r>
              <a:rPr lang="nl-NL" dirty="0">
                <a:latin typeface="Univers" panose="020B0503020202020204" pitchFamily="34" charset="0"/>
              </a:rPr>
              <a:t>-up</a:t>
            </a:r>
          </a:p>
        </p:txBody>
      </p:sp>
      <p:sp>
        <p:nvSpPr>
          <p:cNvPr id="50" name="Content Placeholder 2">
            <a:extLst>
              <a:ext uri="{FF2B5EF4-FFF2-40B4-BE49-F238E27FC236}">
                <a16:creationId xmlns:a16="http://schemas.microsoft.com/office/drawing/2014/main" id="{E40A6A8D-2627-46FC-B93F-10C25D8E2A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1071" y="2579161"/>
            <a:ext cx="4612400" cy="3597801"/>
          </a:xfrm>
        </p:spPr>
        <p:txBody>
          <a:bodyPr>
            <a:normAutofit/>
          </a:bodyPr>
          <a:lstStyle/>
          <a:p>
            <a:r>
              <a:rPr lang="nl-NL" sz="1800" dirty="0">
                <a:latin typeface="Univers" panose="020B0503020202020204" pitchFamily="34" charset="0"/>
              </a:rPr>
              <a:t>Optical </a:t>
            </a:r>
            <a:r>
              <a:rPr lang="nl-NL" sz="1800" dirty="0" err="1">
                <a:latin typeface="Univers" panose="020B0503020202020204" pitchFamily="34" charset="0"/>
              </a:rPr>
              <a:t>layout</a:t>
            </a:r>
            <a:r>
              <a:rPr lang="nl-NL" sz="1800" dirty="0">
                <a:latin typeface="Univers" panose="020B0503020202020204" pitchFamily="34" charset="0"/>
              </a:rPr>
              <a:t> </a:t>
            </a:r>
            <a:r>
              <a:rPr lang="nl-NL" sz="1800" dirty="0" err="1">
                <a:latin typeface="Univers" panose="020B0503020202020204" pitchFamily="34" charset="0"/>
              </a:rPr>
              <a:t>identifies</a:t>
            </a:r>
            <a:r>
              <a:rPr lang="nl-NL" sz="1800" dirty="0">
                <a:latin typeface="Univers" panose="020B0503020202020204" pitchFamily="34" charset="0"/>
              </a:rPr>
              <a:t> 39 </a:t>
            </a:r>
            <a:r>
              <a:rPr lang="nl-NL" sz="1800" dirty="0" err="1">
                <a:latin typeface="Univers" panose="020B0503020202020204" pitchFamily="34" charset="0"/>
              </a:rPr>
              <a:t>auxiliary</a:t>
            </a:r>
            <a:r>
              <a:rPr lang="nl-NL" sz="1800" dirty="0">
                <a:latin typeface="Univers" panose="020B0503020202020204" pitchFamily="34" charset="0"/>
              </a:rPr>
              <a:t> </a:t>
            </a:r>
            <a:r>
              <a:rPr lang="nl-NL" sz="1800" dirty="0" err="1">
                <a:latin typeface="Univers" panose="020B0503020202020204" pitchFamily="34" charset="0"/>
              </a:rPr>
              <a:t>benches</a:t>
            </a:r>
            <a:r>
              <a:rPr lang="nl-NL" sz="1800" dirty="0">
                <a:latin typeface="Univers" panose="020B0503020202020204" pitchFamily="34" charset="0"/>
              </a:rPr>
              <a:t> per vertex </a:t>
            </a:r>
          </a:p>
          <a:p>
            <a:r>
              <a:rPr lang="nl-NL" sz="1800" dirty="0" err="1">
                <a:latin typeface="Univers" panose="020B0503020202020204" pitchFamily="34" charset="0"/>
              </a:rPr>
              <a:t>Only</a:t>
            </a:r>
            <a:r>
              <a:rPr lang="nl-NL" sz="1800" dirty="0">
                <a:latin typeface="Univers" panose="020B0503020202020204" pitchFamily="34" charset="0"/>
              </a:rPr>
              <a:t> </a:t>
            </a:r>
            <a:r>
              <a:rPr lang="nl-NL" sz="1800" dirty="0" err="1">
                <a:latin typeface="Univers" panose="020B0503020202020204" pitchFamily="34" charset="0"/>
              </a:rPr>
              <a:t>specifies</a:t>
            </a:r>
            <a:r>
              <a:rPr lang="nl-NL" sz="1800" dirty="0">
                <a:latin typeface="Univers" panose="020B0503020202020204" pitchFamily="34" charset="0"/>
              </a:rPr>
              <a:t> </a:t>
            </a:r>
            <a:r>
              <a:rPr lang="nl-NL" sz="1800" dirty="0" err="1">
                <a:latin typeface="Univers" panose="020B0503020202020204" pitchFamily="34" charset="0"/>
              </a:rPr>
              <a:t>estimate</a:t>
            </a:r>
            <a:r>
              <a:rPr lang="nl-NL" sz="1800" dirty="0">
                <a:latin typeface="Univers" panose="020B0503020202020204" pitchFamily="34" charset="0"/>
              </a:rPr>
              <a:t> </a:t>
            </a:r>
            <a:r>
              <a:rPr lang="nl-NL" sz="1800" dirty="0" err="1">
                <a:latin typeface="Univers" panose="020B0503020202020204" pitchFamily="34" charset="0"/>
              </a:rPr>
              <a:t>bench</a:t>
            </a:r>
            <a:r>
              <a:rPr lang="nl-NL" sz="1800" dirty="0">
                <a:latin typeface="Univers" panose="020B0503020202020204" pitchFamily="34" charset="0"/>
              </a:rPr>
              <a:t> </a:t>
            </a:r>
            <a:r>
              <a:rPr lang="nl-NL" sz="1800" dirty="0" err="1">
                <a:latin typeface="Univers" panose="020B0503020202020204" pitchFamily="34" charset="0"/>
              </a:rPr>
              <a:t>footprints</a:t>
            </a:r>
            <a:endParaRPr lang="nl-NL" sz="1800" dirty="0">
              <a:latin typeface="Univers" panose="020B0503020202020204" pitchFamily="34" charset="0"/>
            </a:endParaRPr>
          </a:p>
          <a:p>
            <a:r>
              <a:rPr lang="nl-NL" sz="1800" dirty="0">
                <a:latin typeface="Univers" panose="020B0503020202020204" pitchFamily="34" charset="0"/>
              </a:rPr>
              <a:t>0.5x0.5m, 1.0x1.0m </a:t>
            </a:r>
            <a:r>
              <a:rPr lang="nl-NL" sz="1800" dirty="0" err="1">
                <a:latin typeface="Univers" panose="020B0503020202020204" pitchFamily="34" charset="0"/>
              </a:rPr>
              <a:t>and</a:t>
            </a:r>
            <a:r>
              <a:rPr lang="nl-NL" sz="1800" dirty="0">
                <a:latin typeface="Univers" panose="020B0503020202020204" pitchFamily="34" charset="0"/>
              </a:rPr>
              <a:t> 1.5x1.5m -&gt; </a:t>
            </a:r>
            <a:r>
              <a:rPr lang="nl-NL" sz="1800" dirty="0" err="1">
                <a:latin typeface="Univers" panose="020B0503020202020204" pitchFamily="34" charset="0"/>
              </a:rPr>
              <a:t>placeholder</a:t>
            </a:r>
            <a:r>
              <a:rPr lang="nl-NL" sz="1800" dirty="0">
                <a:latin typeface="Univers" panose="020B0503020202020204" pitchFamily="34" charset="0"/>
              </a:rPr>
              <a:t> Virgo-like solution (in </a:t>
            </a:r>
            <a:r>
              <a:rPr lang="nl-NL" sz="1800" dirty="0" err="1">
                <a:latin typeface="Univers" panose="020B0503020202020204" pitchFamily="34" charset="0"/>
              </a:rPr>
              <a:t>vacuum</a:t>
            </a:r>
            <a:r>
              <a:rPr lang="nl-NL" sz="1800" dirty="0">
                <a:latin typeface="Univers" panose="020B0503020202020204" pitchFamily="34" charset="0"/>
              </a:rPr>
              <a:t>, </a:t>
            </a:r>
            <a:r>
              <a:rPr lang="nl-NL" sz="1800" dirty="0" err="1">
                <a:latin typeface="Univers" panose="020B0503020202020204" pitchFamily="34" charset="0"/>
              </a:rPr>
              <a:t>suspended</a:t>
            </a:r>
            <a:r>
              <a:rPr lang="nl-NL" sz="1800" dirty="0">
                <a:latin typeface="Univers" panose="020B0503020202020204" pitchFamily="34" charset="0"/>
              </a:rPr>
              <a:t>)</a:t>
            </a:r>
          </a:p>
          <a:p>
            <a:r>
              <a:rPr lang="nl-NL" sz="1800" dirty="0">
                <a:latin typeface="Univers" panose="020B0503020202020204" pitchFamily="34" charset="0"/>
              </a:rPr>
              <a:t>2.0x2.0m </a:t>
            </a:r>
            <a:r>
              <a:rPr lang="nl-NL" sz="1800" dirty="0" err="1">
                <a:latin typeface="Univers" panose="020B0503020202020204" pitchFamily="34" charset="0"/>
              </a:rPr>
              <a:t>and</a:t>
            </a:r>
            <a:r>
              <a:rPr lang="nl-NL" sz="1800" dirty="0">
                <a:latin typeface="Univers" panose="020B0503020202020204" pitchFamily="34" charset="0"/>
              </a:rPr>
              <a:t> 2.5x2.5m -&gt; </a:t>
            </a:r>
            <a:br>
              <a:rPr lang="nl-NL" sz="1800" dirty="0">
                <a:latin typeface="Univers" panose="020B0503020202020204" pitchFamily="34" charset="0"/>
              </a:rPr>
            </a:br>
            <a:r>
              <a:rPr lang="nl-NL" sz="1800" dirty="0" err="1">
                <a:latin typeface="Univers" panose="020B0503020202020204" pitchFamily="34" charset="0"/>
              </a:rPr>
              <a:t>placeholder</a:t>
            </a:r>
            <a:r>
              <a:rPr lang="nl-NL" sz="1800" dirty="0">
                <a:latin typeface="Univers" panose="020B0503020202020204" pitchFamily="34" charset="0"/>
              </a:rPr>
              <a:t> LIGO-like solution (in </a:t>
            </a:r>
            <a:r>
              <a:rPr lang="nl-NL" sz="1800" dirty="0" err="1">
                <a:latin typeface="Univers" panose="020B0503020202020204" pitchFamily="34" charset="0"/>
              </a:rPr>
              <a:t>vacuum</a:t>
            </a:r>
            <a:r>
              <a:rPr lang="nl-NL" sz="1800" dirty="0">
                <a:latin typeface="Univers" panose="020B0503020202020204" pitchFamily="34" charset="0"/>
              </a:rPr>
              <a:t>, </a:t>
            </a:r>
            <a:r>
              <a:rPr lang="nl-NL" sz="1800" dirty="0" err="1">
                <a:latin typeface="Univers" panose="020B0503020202020204" pitchFamily="34" charset="0"/>
              </a:rPr>
              <a:t>suspended</a:t>
            </a:r>
            <a:r>
              <a:rPr lang="nl-NL" sz="1800" dirty="0">
                <a:latin typeface="Univers" panose="020B0503020202020204" pitchFamily="34" charset="0"/>
              </a:rPr>
              <a:t>)</a:t>
            </a:r>
          </a:p>
          <a:p>
            <a:r>
              <a:rPr lang="nl-NL" sz="1800" dirty="0">
                <a:latin typeface="Univers" panose="020B0503020202020204" pitchFamily="34" charset="0"/>
              </a:rPr>
              <a:t>In-air, </a:t>
            </a:r>
            <a:r>
              <a:rPr lang="nl-NL" sz="1800" dirty="0" err="1">
                <a:latin typeface="Univers" panose="020B0503020202020204" pitchFamily="34" charset="0"/>
              </a:rPr>
              <a:t>not</a:t>
            </a:r>
            <a:r>
              <a:rPr lang="nl-NL" sz="1800" dirty="0">
                <a:latin typeface="Univers" panose="020B0503020202020204" pitchFamily="34" charset="0"/>
              </a:rPr>
              <a:t> </a:t>
            </a:r>
            <a:r>
              <a:rPr lang="nl-NL" sz="1800" dirty="0" err="1">
                <a:latin typeface="Univers" panose="020B0503020202020204" pitchFamily="34" charset="0"/>
              </a:rPr>
              <a:t>suspended</a:t>
            </a:r>
            <a:r>
              <a:rPr lang="nl-NL" sz="1800" dirty="0">
                <a:latin typeface="Univers" panose="020B0503020202020204" pitchFamily="34" charset="0"/>
              </a:rPr>
              <a:t> TBD</a:t>
            </a:r>
          </a:p>
          <a:p>
            <a:endParaRPr lang="nl-NL" sz="1800" dirty="0">
              <a:latin typeface="Univers" panose="020B0503020202020204" pitchFamily="34" charset="0"/>
            </a:endParaRPr>
          </a:p>
        </p:txBody>
      </p:sp>
      <p:pic>
        <p:nvPicPr>
          <p:cNvPr id="2050" name="Picture 2" descr="Beam Tube, BSC and HAM – LIGO-India">
            <a:extLst>
              <a:ext uri="{FF2B5EF4-FFF2-40B4-BE49-F238E27FC236}">
                <a16:creationId xmlns:a16="http://schemas.microsoft.com/office/drawing/2014/main" id="{642EA96A-7D72-4A1F-878D-4DE1A9EEF7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958" y="2126877"/>
            <a:ext cx="2945107" cy="2949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84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26</a:t>
            </a:fld>
            <a:endParaRPr lang="nl-NL" dirty="0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Step-by-step</a:t>
            </a:r>
            <a:r>
              <a:rPr lang="nl-NL" dirty="0">
                <a:latin typeface="Univers" panose="020B0503020202020204" pitchFamily="34" charset="0"/>
              </a:rPr>
              <a:t> breakdown / </a:t>
            </a:r>
            <a:r>
              <a:rPr lang="nl-NL" dirty="0" err="1">
                <a:latin typeface="Univers" panose="020B0503020202020204" pitchFamily="34" charset="0"/>
              </a:rPr>
              <a:t>build</a:t>
            </a:r>
            <a:r>
              <a:rPr lang="nl-NL" dirty="0">
                <a:latin typeface="Univers" panose="020B0503020202020204" pitchFamily="34" charset="0"/>
              </a:rPr>
              <a:t>-up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52B41A-5972-49A5-B9FF-19D8E69980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30" y="2094040"/>
            <a:ext cx="6028960" cy="42623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4D65046-EA19-40D7-918A-1F341935AE2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6177"/>
          <a:stretch/>
        </p:blipFill>
        <p:spPr>
          <a:xfrm>
            <a:off x="6870761" y="2094040"/>
            <a:ext cx="4890478" cy="406731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7A75FFE-4E75-47FC-91C3-492338478F3F}"/>
              </a:ext>
            </a:extLst>
          </p:cNvPr>
          <p:cNvSpPr txBox="1"/>
          <p:nvPr/>
        </p:nvSpPr>
        <p:spPr>
          <a:xfrm>
            <a:off x="5973222" y="3710864"/>
            <a:ext cx="428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079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27</a:t>
            </a:fld>
            <a:endParaRPr lang="nl-NL" dirty="0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Step-by-step</a:t>
            </a:r>
            <a:r>
              <a:rPr lang="nl-NL" dirty="0">
                <a:latin typeface="Univers" panose="020B0503020202020204" pitchFamily="34" charset="0"/>
              </a:rPr>
              <a:t> breakdown / </a:t>
            </a:r>
            <a:r>
              <a:rPr lang="nl-NL" dirty="0" err="1">
                <a:latin typeface="Univers" panose="020B0503020202020204" pitchFamily="34" charset="0"/>
              </a:rPr>
              <a:t>build</a:t>
            </a:r>
            <a:r>
              <a:rPr lang="nl-NL" dirty="0">
                <a:latin typeface="Univers" panose="020B0503020202020204" pitchFamily="34" charset="0"/>
              </a:rPr>
              <a:t>-up</a:t>
            </a:r>
          </a:p>
        </p:txBody>
      </p:sp>
      <p:sp>
        <p:nvSpPr>
          <p:cNvPr id="50" name="Content Placeholder 2">
            <a:extLst>
              <a:ext uri="{FF2B5EF4-FFF2-40B4-BE49-F238E27FC236}">
                <a16:creationId xmlns:a16="http://schemas.microsoft.com/office/drawing/2014/main" id="{E40A6A8D-2627-46FC-B93F-10C25D8E2A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1071" y="2579161"/>
            <a:ext cx="4612400" cy="3597801"/>
          </a:xfrm>
        </p:spPr>
        <p:txBody>
          <a:bodyPr>
            <a:normAutofit/>
          </a:bodyPr>
          <a:lstStyle/>
          <a:p>
            <a:r>
              <a:rPr lang="nl-NL" sz="1800" dirty="0" err="1">
                <a:latin typeface="Univers" panose="020B0503020202020204" pitchFamily="34" charset="0"/>
              </a:rPr>
              <a:t>Linking</a:t>
            </a:r>
            <a:r>
              <a:rPr lang="nl-NL" sz="1800" dirty="0">
                <a:latin typeface="Univers" panose="020B0503020202020204" pitchFamily="34" charset="0"/>
              </a:rPr>
              <a:t> pipe </a:t>
            </a:r>
            <a:r>
              <a:rPr lang="nl-NL" sz="1800" dirty="0" err="1">
                <a:latin typeface="Univers" panose="020B0503020202020204" pitchFamily="34" charset="0"/>
              </a:rPr>
              <a:t>preliminary</a:t>
            </a:r>
            <a:r>
              <a:rPr lang="nl-NL" sz="1800" dirty="0">
                <a:latin typeface="Univers" panose="020B0503020202020204" pitchFamily="34" charset="0"/>
              </a:rPr>
              <a:t> </a:t>
            </a:r>
            <a:r>
              <a:rPr lang="nl-NL" sz="1800" dirty="0" err="1">
                <a:latin typeface="Univers" panose="020B0503020202020204" pitchFamily="34" charset="0"/>
              </a:rPr>
              <a:t>inner</a:t>
            </a:r>
            <a:r>
              <a:rPr lang="nl-NL" sz="1800" dirty="0">
                <a:latin typeface="Univers" panose="020B0503020202020204" pitchFamily="34" charset="0"/>
              </a:rPr>
              <a:t> diameters (</a:t>
            </a:r>
            <a:r>
              <a:rPr lang="nl-NL" sz="1800" dirty="0" err="1">
                <a:latin typeface="Univers" panose="020B0503020202020204" pitchFamily="34" charset="0"/>
              </a:rPr>
              <a:t>aperture</a:t>
            </a:r>
            <a:r>
              <a:rPr lang="nl-NL" sz="1800" dirty="0">
                <a:latin typeface="Univers" panose="020B0503020202020204" pitchFamily="34" charset="0"/>
              </a:rPr>
              <a:t>) </a:t>
            </a:r>
            <a:r>
              <a:rPr lang="nl-NL" sz="1800" dirty="0" err="1">
                <a:latin typeface="Univers" panose="020B0503020202020204" pitchFamily="34" charset="0"/>
              </a:rPr>
              <a:t>depending</a:t>
            </a:r>
            <a:r>
              <a:rPr lang="nl-NL" sz="1800" dirty="0">
                <a:latin typeface="Univers" panose="020B0503020202020204" pitchFamily="34" charset="0"/>
              </a:rPr>
              <a:t> on </a:t>
            </a:r>
            <a:r>
              <a:rPr lang="nl-NL" sz="1800" dirty="0" err="1">
                <a:latin typeface="Univers" panose="020B0503020202020204" pitchFamily="34" charset="0"/>
              </a:rPr>
              <a:t>beam</a:t>
            </a:r>
            <a:r>
              <a:rPr lang="nl-NL" sz="1800" dirty="0">
                <a:latin typeface="Univers" panose="020B0503020202020204" pitchFamily="34" charset="0"/>
              </a:rPr>
              <a:t> radius</a:t>
            </a:r>
          </a:p>
          <a:p>
            <a:r>
              <a:rPr lang="nl-NL" sz="1800" dirty="0">
                <a:latin typeface="Univers" panose="020B0503020202020204" pitchFamily="34" charset="0"/>
              </a:rPr>
              <a:t>In-line </a:t>
            </a:r>
            <a:r>
              <a:rPr lang="nl-NL" sz="1800" dirty="0" err="1">
                <a:latin typeface="Univers" panose="020B0503020202020204" pitchFamily="34" charset="0"/>
              </a:rPr>
              <a:t>telescopes</a:t>
            </a:r>
            <a:r>
              <a:rPr lang="nl-NL" sz="1800" dirty="0">
                <a:latin typeface="Univers" panose="020B0503020202020204" pitchFamily="34" charset="0"/>
              </a:rPr>
              <a:t> </a:t>
            </a:r>
            <a:r>
              <a:rPr lang="nl-NL" sz="1800" dirty="0" err="1">
                <a:latin typeface="Univers" panose="020B0503020202020204" pitchFamily="34" charset="0"/>
              </a:rPr>
              <a:t>request</a:t>
            </a:r>
            <a:r>
              <a:rPr lang="nl-NL" sz="1800" dirty="0">
                <a:latin typeface="Univers" panose="020B0503020202020204" pitchFamily="34" charset="0"/>
              </a:rPr>
              <a:t> large </a:t>
            </a:r>
            <a:r>
              <a:rPr lang="nl-NL" sz="1800" dirty="0" err="1">
                <a:latin typeface="Univers" panose="020B0503020202020204" pitchFamily="34" charset="0"/>
              </a:rPr>
              <a:t>aperture</a:t>
            </a:r>
            <a:r>
              <a:rPr lang="nl-NL" sz="1800" dirty="0">
                <a:latin typeface="Univers" panose="020B0503020202020204" pitchFamily="34" charset="0"/>
              </a:rPr>
              <a:t> </a:t>
            </a:r>
            <a:r>
              <a:rPr lang="nl-NL" sz="1800" dirty="0" err="1">
                <a:latin typeface="Univers" panose="020B0503020202020204" pitchFamily="34" charset="0"/>
              </a:rPr>
              <a:t>vacuum</a:t>
            </a:r>
            <a:r>
              <a:rPr lang="nl-NL" sz="1800" dirty="0">
                <a:latin typeface="Univers" panose="020B0503020202020204" pitchFamily="34" charset="0"/>
              </a:rPr>
              <a:t> </a:t>
            </a:r>
            <a:r>
              <a:rPr lang="nl-NL" sz="1800" dirty="0" err="1">
                <a:latin typeface="Univers" panose="020B0503020202020204" pitchFamily="34" charset="0"/>
              </a:rPr>
              <a:t>pipes</a:t>
            </a:r>
            <a:endParaRPr lang="nl-NL" sz="1800" dirty="0">
              <a:latin typeface="Univers" panose="020B0503020202020204" pitchFamily="34" charset="0"/>
            </a:endParaRPr>
          </a:p>
          <a:p>
            <a:r>
              <a:rPr lang="nl-NL" sz="1800" dirty="0" err="1">
                <a:latin typeface="Univers" panose="020B0503020202020204" pitchFamily="34" charset="0"/>
              </a:rPr>
              <a:t>Cryogenic</a:t>
            </a:r>
            <a:r>
              <a:rPr lang="nl-NL" sz="1800" dirty="0">
                <a:latin typeface="Univers" panose="020B0503020202020204" pitchFamily="34" charset="0"/>
              </a:rPr>
              <a:t> </a:t>
            </a:r>
            <a:r>
              <a:rPr lang="nl-NL" sz="1800" dirty="0" err="1">
                <a:latin typeface="Univers" panose="020B0503020202020204" pitchFamily="34" charset="0"/>
              </a:rPr>
              <a:t>sections</a:t>
            </a:r>
            <a:r>
              <a:rPr lang="nl-NL" sz="1800" dirty="0">
                <a:latin typeface="Univers" panose="020B0503020202020204" pitchFamily="34" charset="0"/>
              </a:rPr>
              <a:t> (</a:t>
            </a:r>
            <a:r>
              <a:rPr lang="nl-NL" sz="1800" dirty="0" err="1">
                <a:latin typeface="Univers" panose="020B0503020202020204" pitchFamily="34" charset="0"/>
              </a:rPr>
              <a:t>except</a:t>
            </a:r>
            <a:r>
              <a:rPr lang="nl-NL" sz="1800" dirty="0">
                <a:latin typeface="Univers" panose="020B0503020202020204" pitchFamily="34" charset="0"/>
              </a:rPr>
              <a:t> </a:t>
            </a:r>
            <a:r>
              <a:rPr lang="nl-NL" sz="1800" dirty="0" err="1">
                <a:latin typeface="Univers" panose="020B0503020202020204" pitchFamily="34" charset="0"/>
              </a:rPr>
              <a:t>around</a:t>
            </a:r>
            <a:r>
              <a:rPr lang="nl-NL" sz="1800" dirty="0">
                <a:latin typeface="Univers" panose="020B0503020202020204" pitchFamily="34" charset="0"/>
              </a:rPr>
              <a:t> </a:t>
            </a:r>
            <a:r>
              <a:rPr lang="nl-NL" sz="1800" dirty="0" err="1">
                <a:latin typeface="Univers" panose="020B0503020202020204" pitchFamily="34" charset="0"/>
              </a:rPr>
              <a:t>TM’s</a:t>
            </a:r>
            <a:r>
              <a:rPr lang="nl-NL" sz="1800" dirty="0">
                <a:latin typeface="Univers" panose="020B0503020202020204" pitchFamily="34" charset="0"/>
              </a:rPr>
              <a:t>) are TBD</a:t>
            </a:r>
          </a:p>
          <a:p>
            <a:r>
              <a:rPr lang="nl-NL" sz="1800" dirty="0">
                <a:latin typeface="Univers" panose="020B0503020202020204" pitchFamily="34" charset="0"/>
              </a:rPr>
              <a:t>Gate </a:t>
            </a:r>
            <a:r>
              <a:rPr lang="nl-NL" sz="1800" dirty="0" err="1">
                <a:latin typeface="Univers" panose="020B0503020202020204" pitchFamily="34" charset="0"/>
              </a:rPr>
              <a:t>valves</a:t>
            </a:r>
            <a:r>
              <a:rPr lang="nl-NL" sz="1800" dirty="0">
                <a:latin typeface="Univers" panose="020B0503020202020204" pitchFamily="34" charset="0"/>
              </a:rPr>
              <a:t> are TBD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A24D28-CCCA-48D1-9DD5-1A8EBB0255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579161"/>
            <a:ext cx="2762250" cy="59055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FF97E9F-5921-4EC7-9223-FE4EB890D362}"/>
              </a:ext>
            </a:extLst>
          </p:cNvPr>
          <p:cNvCxnSpPr>
            <a:cxnSpLocks/>
          </p:cNvCxnSpPr>
          <p:nvPr/>
        </p:nvCxnSpPr>
        <p:spPr>
          <a:xfrm flipH="1">
            <a:off x="6746098" y="2839191"/>
            <a:ext cx="364482" cy="8490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C0DA076-152E-4A64-A8B1-C9BABFC9860E}"/>
              </a:ext>
            </a:extLst>
          </p:cNvPr>
          <p:cNvCxnSpPr/>
          <p:nvPr/>
        </p:nvCxnSpPr>
        <p:spPr>
          <a:xfrm>
            <a:off x="7986613" y="3114076"/>
            <a:ext cx="0" cy="7814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41BBB77-DBE5-4970-9DDF-5FE2B4C2180D}"/>
              </a:ext>
            </a:extLst>
          </p:cNvPr>
          <p:cNvCxnSpPr/>
          <p:nvPr/>
        </p:nvCxnSpPr>
        <p:spPr>
          <a:xfrm>
            <a:off x="8610600" y="3030948"/>
            <a:ext cx="533400" cy="6905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F5D65FC-229E-4643-99FE-01E96CED9DBA}"/>
              </a:ext>
            </a:extLst>
          </p:cNvPr>
          <p:cNvSpPr txBox="1"/>
          <p:nvPr/>
        </p:nvSpPr>
        <p:spPr>
          <a:xfrm>
            <a:off x="6026728" y="3731876"/>
            <a:ext cx="10145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Beam radius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136833-49BA-4E2B-AAB7-C0073ADDDBFD}"/>
              </a:ext>
            </a:extLst>
          </p:cNvPr>
          <p:cNvSpPr txBox="1"/>
          <p:nvPr/>
        </p:nvSpPr>
        <p:spPr>
          <a:xfrm>
            <a:off x="7573108" y="3895530"/>
            <a:ext cx="10145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Clipping losses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DE6DED-DDC4-46EC-81BE-8D10EA77417B}"/>
              </a:ext>
            </a:extLst>
          </p:cNvPr>
          <p:cNvSpPr txBox="1"/>
          <p:nvPr/>
        </p:nvSpPr>
        <p:spPr>
          <a:xfrm>
            <a:off x="9001192" y="3731876"/>
            <a:ext cx="13897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Offset of laser </a:t>
            </a:r>
            <a:r>
              <a:rPr lang="en-GB" sz="1100" dirty="0" err="1"/>
              <a:t>wrt</a:t>
            </a:r>
            <a:r>
              <a:rPr lang="en-GB" sz="1100" dirty="0"/>
              <a:t> cavity long. axis</a:t>
            </a:r>
          </a:p>
        </p:txBody>
      </p:sp>
    </p:spTree>
    <p:extLst>
      <p:ext uri="{BB962C8B-B14F-4D97-AF65-F5344CB8AC3E}">
        <p14:creationId xmlns:p14="http://schemas.microsoft.com/office/powerpoint/2010/main" val="366123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691BD-E915-4CE5-A1DD-375BAF395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709738"/>
            <a:ext cx="10326377" cy="2852737"/>
          </a:xfrm>
        </p:spPr>
        <p:txBody>
          <a:bodyPr/>
          <a:lstStyle/>
          <a:p>
            <a:r>
              <a:rPr lang="nl-NL" dirty="0">
                <a:latin typeface="Univers" panose="020B0503020202020204" pitchFamily="34" charset="0"/>
              </a:rPr>
              <a:t>Flexibility </a:t>
            </a:r>
            <a:r>
              <a:rPr lang="nl-NL" dirty="0" err="1">
                <a:latin typeface="Univers" panose="020B0503020202020204" pitchFamily="34" charset="0"/>
              </a:rPr>
              <a:t>envelope</a:t>
            </a:r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873183-777C-4A6C-9F38-FFCF1D8D11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1072" y="4589463"/>
            <a:ext cx="10326378" cy="1500187"/>
          </a:xfrm>
        </p:spPr>
        <p:txBody>
          <a:bodyPr/>
          <a:lstStyle/>
          <a:p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50F9F-BEE8-456C-B702-4FACBA6F2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20886-4A85-4333-80D3-20050E1DB7C4}" type="datetime1">
              <a:rPr lang="nl-NL" smtClean="0"/>
              <a:t>25-11-2024</a:t>
            </a:fld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0B2245-CA73-481A-B58C-7923523F9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28</a:t>
            </a:fld>
            <a:endParaRPr lang="nl-NL"/>
          </a:p>
        </p:txBody>
      </p:sp>
      <p:pic>
        <p:nvPicPr>
          <p:cNvPr id="6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810A0F83-D4A8-4192-AB5A-E2AF175A0C8F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B0DA4F8-0770-4B5C-BDD5-5F193BF7B7D7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60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>
                <a:latin typeface="Univers" panose="020B0503020202020204" pitchFamily="34" charset="0"/>
              </a:rPr>
              <a:t>Flexibility </a:t>
            </a:r>
            <a:r>
              <a:rPr lang="nl-NL" dirty="0" err="1">
                <a:latin typeface="Univers" panose="020B0503020202020204" pitchFamily="34" charset="0"/>
              </a:rPr>
              <a:t>envelope</a:t>
            </a:r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E1A49C-CDE1-44AB-80CB-84145D8689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1071" y="2579161"/>
            <a:ext cx="5407872" cy="3597801"/>
          </a:xfrm>
        </p:spPr>
        <p:txBody>
          <a:bodyPr>
            <a:normAutofit/>
          </a:bodyPr>
          <a:lstStyle/>
          <a:p>
            <a:r>
              <a:rPr lang="nl-NL" sz="1800" dirty="0">
                <a:latin typeface="Univers" panose="020B0503020202020204" pitchFamily="34" charset="0"/>
              </a:rPr>
              <a:t>Optical </a:t>
            </a:r>
            <a:r>
              <a:rPr lang="nl-NL" sz="1800" dirty="0" err="1">
                <a:latin typeface="Univers" panose="020B0503020202020204" pitchFamily="34" charset="0"/>
              </a:rPr>
              <a:t>layout</a:t>
            </a:r>
            <a:r>
              <a:rPr lang="nl-NL" sz="1800" dirty="0">
                <a:latin typeface="Univers" panose="020B0503020202020204" pitchFamily="34" charset="0"/>
              </a:rPr>
              <a:t> </a:t>
            </a:r>
            <a:r>
              <a:rPr lang="nl-NL" sz="1800" dirty="0" err="1">
                <a:latin typeface="Univers" panose="020B0503020202020204" pitchFamily="34" charset="0"/>
              </a:rPr>
              <a:t>provides</a:t>
            </a:r>
            <a:r>
              <a:rPr lang="nl-NL" sz="1800" dirty="0">
                <a:latin typeface="Univers" panose="020B0503020202020204" pitchFamily="34" charset="0"/>
              </a:rPr>
              <a:t> flexibility </a:t>
            </a:r>
            <a:r>
              <a:rPr lang="nl-NL" sz="1800" dirty="0" err="1">
                <a:latin typeface="Univers" panose="020B0503020202020204" pitchFamily="34" charset="0"/>
              </a:rPr>
              <a:t>envelope</a:t>
            </a:r>
            <a:endParaRPr lang="nl-NL" sz="1800" dirty="0">
              <a:latin typeface="Univers" panose="020B0503020202020204" pitchFamily="34" charset="0"/>
            </a:endParaRPr>
          </a:p>
          <a:p>
            <a:r>
              <a:rPr lang="nl-NL" sz="1800" dirty="0" err="1">
                <a:latin typeface="Univers" panose="020B0503020202020204" pitchFamily="34" charset="0"/>
              </a:rPr>
              <a:t>Used</a:t>
            </a:r>
            <a:r>
              <a:rPr lang="nl-NL" sz="1800" dirty="0">
                <a:latin typeface="Univers" panose="020B0503020202020204" pitchFamily="34" charset="0"/>
              </a:rPr>
              <a:t> </a:t>
            </a:r>
            <a:r>
              <a:rPr lang="nl-NL" sz="1800" dirty="0" err="1">
                <a:latin typeface="Univers" panose="020B0503020202020204" pitchFamily="34" charset="0"/>
              </a:rPr>
              <a:t>to</a:t>
            </a:r>
            <a:r>
              <a:rPr lang="nl-NL" sz="1800" dirty="0">
                <a:latin typeface="Univers" panose="020B0503020202020204" pitchFamily="34" charset="0"/>
              </a:rPr>
              <a:t> (</a:t>
            </a:r>
            <a:r>
              <a:rPr lang="nl-NL" sz="1800" dirty="0" err="1">
                <a:latin typeface="Univers" panose="020B0503020202020204" pitchFamily="34" charset="0"/>
              </a:rPr>
              <a:t>presumably</a:t>
            </a:r>
            <a:r>
              <a:rPr lang="nl-NL" sz="1800" dirty="0">
                <a:latin typeface="Univers" panose="020B0503020202020204" pitchFamily="34" charset="0"/>
              </a:rPr>
              <a:t>) </a:t>
            </a:r>
            <a:r>
              <a:rPr lang="nl-NL" sz="1800" dirty="0" err="1">
                <a:latin typeface="Univers" panose="020B0503020202020204" pitchFamily="34" charset="0"/>
              </a:rPr>
              <a:t>improve</a:t>
            </a:r>
            <a:r>
              <a:rPr lang="nl-NL" sz="1800" dirty="0">
                <a:latin typeface="Univers" panose="020B0503020202020204" pitchFamily="34" charset="0"/>
              </a:rPr>
              <a:t> </a:t>
            </a:r>
            <a:r>
              <a:rPr lang="nl-NL" sz="1800" dirty="0" err="1">
                <a:latin typeface="Univers" panose="020B0503020202020204" pitchFamily="34" charset="0"/>
              </a:rPr>
              <a:t>civil</a:t>
            </a:r>
            <a:r>
              <a:rPr lang="nl-NL" sz="1800" dirty="0">
                <a:latin typeface="Univers" panose="020B0503020202020204" pitchFamily="34" charset="0"/>
              </a:rPr>
              <a:t> </a:t>
            </a:r>
            <a:r>
              <a:rPr lang="nl-NL" sz="1800" dirty="0" err="1">
                <a:latin typeface="Univers" panose="020B0503020202020204" pitchFamily="34" charset="0"/>
              </a:rPr>
              <a:t>subsurface</a:t>
            </a:r>
            <a:r>
              <a:rPr lang="nl-NL" sz="1800" dirty="0">
                <a:latin typeface="Univers" panose="020B0503020202020204" pitchFamily="34" charset="0"/>
              </a:rPr>
              <a:t> </a:t>
            </a:r>
            <a:r>
              <a:rPr lang="nl-NL" sz="1800" dirty="0" err="1">
                <a:latin typeface="Univers" panose="020B0503020202020204" pitchFamily="34" charset="0"/>
              </a:rPr>
              <a:t>infrastructure</a:t>
            </a:r>
            <a:r>
              <a:rPr lang="nl-NL" sz="1800" dirty="0">
                <a:latin typeface="Univers" panose="020B0503020202020204" pitchFamily="34" charset="0"/>
              </a:rPr>
              <a:t> </a:t>
            </a:r>
            <a:r>
              <a:rPr lang="nl-NL" sz="1800" dirty="0" err="1">
                <a:latin typeface="Univers" panose="020B0503020202020204" pitchFamily="34" charset="0"/>
              </a:rPr>
              <a:t>stability</a:t>
            </a:r>
            <a:endParaRPr lang="nl-NL" sz="1800" dirty="0">
              <a:latin typeface="Univers" panose="020B0503020202020204" pitchFamily="34" charset="0"/>
            </a:endParaRPr>
          </a:p>
          <a:p>
            <a:pPr lvl="1"/>
            <a:r>
              <a:rPr lang="nl-NL" sz="1600" dirty="0" err="1">
                <a:latin typeface="Univers" panose="020B0503020202020204" pitchFamily="34" charset="0"/>
              </a:rPr>
              <a:t>Separation</a:t>
            </a:r>
            <a:r>
              <a:rPr lang="nl-NL" sz="1600" dirty="0">
                <a:latin typeface="Univers" panose="020B0503020202020204" pitchFamily="34" charset="0"/>
              </a:rPr>
              <a:t> </a:t>
            </a:r>
            <a:r>
              <a:rPr lang="nl-NL" sz="1600" dirty="0" err="1">
                <a:latin typeface="Univers" panose="020B0503020202020204" pitchFamily="34" charset="0"/>
              </a:rPr>
              <a:t>between</a:t>
            </a:r>
            <a:r>
              <a:rPr lang="nl-NL" sz="1600" dirty="0">
                <a:latin typeface="Univers" panose="020B0503020202020204" pitchFamily="34" charset="0"/>
              </a:rPr>
              <a:t> </a:t>
            </a:r>
            <a:r>
              <a:rPr lang="nl-NL" sz="1600" dirty="0" err="1">
                <a:latin typeface="Univers" panose="020B0503020202020204" pitchFamily="34" charset="0"/>
              </a:rPr>
              <a:t>caverns</a:t>
            </a:r>
            <a:r>
              <a:rPr lang="nl-NL" sz="1600" dirty="0">
                <a:latin typeface="Univers" panose="020B0503020202020204" pitchFamily="34" charset="0"/>
              </a:rPr>
              <a:t> (</a:t>
            </a:r>
            <a:r>
              <a:rPr lang="nl-NL" sz="1600" dirty="0" err="1">
                <a:latin typeface="Univers" panose="020B0503020202020204" pitchFamily="34" charset="0"/>
              </a:rPr>
              <a:t>correlated</a:t>
            </a:r>
            <a:r>
              <a:rPr lang="nl-NL" sz="1600" dirty="0">
                <a:latin typeface="Univers" panose="020B0503020202020204" pitchFamily="34" charset="0"/>
              </a:rPr>
              <a:t> </a:t>
            </a:r>
            <a:r>
              <a:rPr lang="nl-NL" sz="1600" dirty="0" err="1">
                <a:latin typeface="Univers" panose="020B0503020202020204" pitchFamily="34" charset="0"/>
              </a:rPr>
              <a:t>to</a:t>
            </a:r>
            <a:r>
              <a:rPr lang="nl-NL" sz="1600" dirty="0">
                <a:latin typeface="Univers" panose="020B0503020202020204" pitchFamily="34" charset="0"/>
              </a:rPr>
              <a:t> </a:t>
            </a:r>
            <a:r>
              <a:rPr lang="nl-NL" sz="1600" dirty="0" err="1">
                <a:latin typeface="Univers" panose="020B0503020202020204" pitchFamily="34" charset="0"/>
              </a:rPr>
              <a:t>the</a:t>
            </a:r>
            <a:r>
              <a:rPr lang="nl-NL" sz="1600" dirty="0">
                <a:latin typeface="Univers" panose="020B0503020202020204" pitchFamily="34" charset="0"/>
              </a:rPr>
              <a:t> </a:t>
            </a:r>
            <a:r>
              <a:rPr lang="nl-NL" sz="1600" dirty="0" err="1">
                <a:latin typeface="Univers" panose="020B0503020202020204" pitchFamily="34" charset="0"/>
              </a:rPr>
              <a:t>height</a:t>
            </a:r>
            <a:r>
              <a:rPr lang="nl-NL" sz="1600" dirty="0">
                <a:latin typeface="Univers" panose="020B0503020202020204" pitchFamily="34" charset="0"/>
              </a:rPr>
              <a:t> of </a:t>
            </a:r>
            <a:r>
              <a:rPr lang="nl-NL" sz="1600" dirty="0" err="1">
                <a:latin typeface="Univers" panose="020B0503020202020204" pitchFamily="34" charset="0"/>
              </a:rPr>
              <a:t>the</a:t>
            </a:r>
            <a:r>
              <a:rPr lang="nl-NL" sz="1600" dirty="0">
                <a:latin typeface="Univers" panose="020B0503020202020204" pitchFamily="34" charset="0"/>
              </a:rPr>
              <a:t> </a:t>
            </a:r>
            <a:r>
              <a:rPr lang="nl-NL" sz="1600" dirty="0" err="1">
                <a:latin typeface="Univers" panose="020B0503020202020204" pitchFamily="34" charset="0"/>
              </a:rPr>
              <a:t>cavern</a:t>
            </a:r>
            <a:r>
              <a:rPr lang="nl-NL" sz="1600" dirty="0">
                <a:latin typeface="Univers" panose="020B0503020202020204" pitchFamily="34" charset="0"/>
              </a:rPr>
              <a:t>)</a:t>
            </a:r>
          </a:p>
          <a:p>
            <a:pPr lvl="1"/>
            <a:r>
              <a:rPr lang="nl-NL" sz="1600" dirty="0" err="1">
                <a:latin typeface="Univers" panose="020B0503020202020204" pitchFamily="34" charset="0"/>
              </a:rPr>
              <a:t>Artificial</a:t>
            </a:r>
            <a:r>
              <a:rPr lang="nl-NL" sz="1600" dirty="0">
                <a:latin typeface="Univers" panose="020B0503020202020204" pitchFamily="34" charset="0"/>
              </a:rPr>
              <a:t> limit on </a:t>
            </a:r>
            <a:r>
              <a:rPr lang="nl-NL" sz="1600" dirty="0" err="1">
                <a:latin typeface="Univers" panose="020B0503020202020204" pitchFamily="34" charset="0"/>
              </a:rPr>
              <a:t>cavern</a:t>
            </a:r>
            <a:r>
              <a:rPr lang="nl-NL" sz="1600" dirty="0">
                <a:latin typeface="Univers" panose="020B0503020202020204" pitchFamily="34" charset="0"/>
              </a:rPr>
              <a:t> span (25m) </a:t>
            </a:r>
            <a:r>
              <a:rPr lang="nl-NL" sz="1600" dirty="0" err="1">
                <a:latin typeface="Univers" panose="020B0503020202020204" pitchFamily="34" charset="0"/>
              </a:rPr>
              <a:t>necessitates</a:t>
            </a:r>
            <a:r>
              <a:rPr lang="nl-NL" sz="1600" dirty="0">
                <a:latin typeface="Univers" panose="020B0503020202020204" pitchFamily="34" charset="0"/>
              </a:rPr>
              <a:t> </a:t>
            </a:r>
            <a:r>
              <a:rPr lang="nl-NL" sz="1600" dirty="0" err="1">
                <a:latin typeface="Univers" panose="020B0503020202020204" pitchFamily="34" charset="0"/>
              </a:rPr>
              <a:t>use</a:t>
            </a:r>
            <a:r>
              <a:rPr lang="nl-NL" sz="1600" dirty="0">
                <a:latin typeface="Univers" panose="020B0503020202020204" pitchFamily="34" charset="0"/>
              </a:rPr>
              <a:t> of flexibility </a:t>
            </a:r>
            <a:r>
              <a:rPr lang="nl-NL" sz="1600" dirty="0" err="1">
                <a:latin typeface="Univers" panose="020B0503020202020204" pitchFamily="34" charset="0"/>
              </a:rPr>
              <a:t>envelope</a:t>
            </a:r>
            <a:endParaRPr lang="nl-NL" sz="1600" dirty="0">
              <a:latin typeface="Univers" panose="020B0503020202020204" pitchFamily="34" charset="0"/>
            </a:endParaRPr>
          </a:p>
          <a:p>
            <a:pPr lvl="1"/>
            <a:r>
              <a:rPr lang="nl-NL" sz="1600" dirty="0">
                <a:latin typeface="Univers" panose="020B0503020202020204" pitchFamily="34" charset="0"/>
              </a:rPr>
              <a:t>Co-</a:t>
            </a:r>
            <a:r>
              <a:rPr lang="nl-NL" sz="1600" dirty="0" err="1">
                <a:latin typeface="Univers" panose="020B0503020202020204" pitchFamily="34" charset="0"/>
              </a:rPr>
              <a:t>locating</a:t>
            </a:r>
            <a:r>
              <a:rPr lang="nl-NL" sz="1600" dirty="0">
                <a:latin typeface="Univers" panose="020B0503020202020204" pitchFamily="34" charset="0"/>
              </a:rPr>
              <a:t> </a:t>
            </a:r>
            <a:r>
              <a:rPr lang="nl-NL" sz="1600" dirty="0" err="1">
                <a:latin typeface="Univers" panose="020B0503020202020204" pitchFamily="34" charset="0"/>
              </a:rPr>
              <a:t>caverns</a:t>
            </a:r>
            <a:endParaRPr lang="nl-NL" sz="1600" dirty="0">
              <a:latin typeface="Univers" panose="020B0503020202020204" pitchFamily="34" charset="0"/>
            </a:endParaRPr>
          </a:p>
          <a:p>
            <a:r>
              <a:rPr lang="nl-NL" sz="1800" dirty="0" err="1">
                <a:latin typeface="Univers" panose="020B0503020202020204" pitchFamily="34" charset="0"/>
              </a:rPr>
              <a:t>Differences</a:t>
            </a:r>
            <a:r>
              <a:rPr lang="nl-NL" sz="1800" dirty="0">
                <a:latin typeface="Univers" panose="020B0503020202020204" pitchFamily="34" charset="0"/>
              </a:rPr>
              <a:t> </a:t>
            </a:r>
            <a:r>
              <a:rPr lang="nl-NL" sz="1800" dirty="0" err="1">
                <a:latin typeface="Univers" panose="020B0503020202020204" pitchFamily="34" charset="0"/>
              </a:rPr>
              <a:t>between</a:t>
            </a:r>
            <a:r>
              <a:rPr lang="nl-NL" sz="1800" dirty="0">
                <a:latin typeface="Univers" panose="020B0503020202020204" pitchFamily="34" charset="0"/>
              </a:rPr>
              <a:t> OL &amp; DL </a:t>
            </a:r>
            <a:r>
              <a:rPr lang="nl-NL" sz="1800" dirty="0" err="1">
                <a:latin typeface="Univers" panose="020B0503020202020204" pitchFamily="34" charset="0"/>
              </a:rPr>
              <a:t>nodes</a:t>
            </a:r>
            <a:r>
              <a:rPr lang="nl-NL" sz="1800" dirty="0">
                <a:latin typeface="Univers" panose="020B0503020202020204" pitchFamily="34" charset="0"/>
              </a:rPr>
              <a:t> </a:t>
            </a:r>
            <a:r>
              <a:rPr lang="nl-NL" sz="1800" dirty="0" err="1">
                <a:latin typeface="Univers" panose="020B0503020202020204" pitchFamily="34" charset="0"/>
              </a:rPr>
              <a:t>explained</a:t>
            </a:r>
            <a:r>
              <a:rPr lang="nl-NL" sz="1800" dirty="0">
                <a:latin typeface="Univers" panose="020B0503020202020204" pitchFamily="34" charset="0"/>
              </a:rPr>
              <a:t> in DL report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29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264E2D-053D-4E1A-BDAF-2713661F16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2456" y="3096530"/>
            <a:ext cx="4921343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618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A9664-5C9A-4FD5-AD46-D627D75EF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366" y="1133340"/>
            <a:ext cx="10327433" cy="1325563"/>
          </a:xfrm>
        </p:spPr>
        <p:txBody>
          <a:bodyPr/>
          <a:lstStyle/>
          <a:p>
            <a:r>
              <a:rPr lang="nl-NL" dirty="0">
                <a:latin typeface="Univers" panose="020B0503020202020204" pitchFamily="34" charset="0"/>
              </a:rPr>
              <a:t>Scope + </a:t>
            </a:r>
            <a:r>
              <a:rPr lang="nl-NL" dirty="0" err="1">
                <a:latin typeface="Univers" panose="020B0503020202020204" pitchFamily="34" charset="0"/>
              </a:rPr>
              <a:t>Aim</a:t>
            </a:r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066DE26-E5CA-4DCB-AC3E-F9F2D3793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4A914-D304-4577-B9B3-9E3EA628217A}" type="datetime1">
              <a:rPr lang="nl-NL" smtClean="0"/>
              <a:t>25-11-2024</a:t>
            </a:fld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A863DF-21B1-42AE-A3FE-4A0F915BC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3</a:t>
            </a:fld>
            <a:endParaRPr lang="nl-NL"/>
          </a:p>
        </p:txBody>
      </p:sp>
      <p:pic>
        <p:nvPicPr>
          <p:cNvPr id="10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1B4DB9B4-0543-467A-999A-79C57AB554F8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2FCE600-D668-4666-A7B2-6E6C27704786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8D41F1F-76EB-4FEA-8B52-5FF1E1184DD6}"/>
              </a:ext>
            </a:extLst>
          </p:cNvPr>
          <p:cNvSpPr/>
          <p:nvPr/>
        </p:nvSpPr>
        <p:spPr>
          <a:xfrm>
            <a:off x="1026366" y="2718033"/>
            <a:ext cx="1781908" cy="1559169"/>
          </a:xfrm>
          <a:prstGeom prst="rect">
            <a:avLst/>
          </a:prstGeom>
          <a:solidFill>
            <a:srgbClr val="348D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Detector layout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76CCC9AF-1EBA-424E-A9FA-7989B275A1A6}"/>
              </a:ext>
            </a:extLst>
          </p:cNvPr>
          <p:cNvSpPr/>
          <p:nvPr/>
        </p:nvSpPr>
        <p:spPr>
          <a:xfrm>
            <a:off x="-6124710" y="2872162"/>
            <a:ext cx="6729046" cy="556838"/>
          </a:xfrm>
          <a:prstGeom prst="rightArrow">
            <a:avLst/>
          </a:prstGeom>
          <a:solidFill>
            <a:schemeClr val="bg1"/>
          </a:solidFill>
          <a:ln>
            <a:solidFill>
              <a:srgbClr val="348D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2D0C1AB-D304-40C9-88F6-3D9E6224076A}"/>
              </a:ext>
            </a:extLst>
          </p:cNvPr>
          <p:cNvSpPr/>
          <p:nvPr/>
        </p:nvSpPr>
        <p:spPr>
          <a:xfrm>
            <a:off x="1026366" y="2718033"/>
            <a:ext cx="1781908" cy="1559169"/>
          </a:xfrm>
          <a:prstGeom prst="rect">
            <a:avLst/>
          </a:prstGeom>
          <a:solidFill>
            <a:srgbClr val="348D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Optical layout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E15927-AEA1-4522-82EA-A1D83D5AF396}"/>
              </a:ext>
            </a:extLst>
          </p:cNvPr>
          <p:cNvSpPr txBox="1"/>
          <p:nvPr/>
        </p:nvSpPr>
        <p:spPr>
          <a:xfrm>
            <a:off x="932581" y="4344976"/>
            <a:ext cx="19870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“The whole set of optical components, both core and auxiliary, with their locations and orientation.”</a:t>
            </a:r>
            <a:endParaRPr lang="en-GB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1516A9-20E1-462D-A1B5-528F22F898A6}"/>
              </a:ext>
            </a:extLst>
          </p:cNvPr>
          <p:cNvSpPr txBox="1"/>
          <p:nvPr/>
        </p:nvSpPr>
        <p:spPr>
          <a:xfrm>
            <a:off x="0" y="933061"/>
            <a:ext cx="662471" cy="60421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7430C1-A186-4244-84DD-FE355CF7D2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837" y="227483"/>
            <a:ext cx="2310962" cy="2344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985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>
                <a:latin typeface="Univers" panose="020B0503020202020204" pitchFamily="34" charset="0"/>
              </a:rPr>
              <a:t>Flexibility </a:t>
            </a:r>
            <a:r>
              <a:rPr lang="nl-NL" dirty="0" err="1">
                <a:latin typeface="Univers" panose="020B0503020202020204" pitchFamily="34" charset="0"/>
              </a:rPr>
              <a:t>envelope</a:t>
            </a:r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30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D7D8CA3-05F6-4AD3-8B17-B18A2992B6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072" y="2435908"/>
            <a:ext cx="4523975" cy="346533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E069824-FF2E-4234-9B4C-6A96344CA2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2682" y="1955820"/>
            <a:ext cx="4723767" cy="409094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6AEDE67-96CE-4FAC-AFEB-6E67702685B7}"/>
              </a:ext>
            </a:extLst>
          </p:cNvPr>
          <p:cNvSpPr txBox="1"/>
          <p:nvPr/>
        </p:nvSpPr>
        <p:spPr>
          <a:xfrm>
            <a:off x="1021072" y="5987018"/>
            <a:ext cx="4100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Optical layout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FD946A-EA50-44A9-B5DA-D52B57E37E6B}"/>
              </a:ext>
            </a:extLst>
          </p:cNvPr>
          <p:cNvSpPr txBox="1"/>
          <p:nvPr/>
        </p:nvSpPr>
        <p:spPr>
          <a:xfrm>
            <a:off x="6149810" y="5987018"/>
            <a:ext cx="4100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Detector layout</a:t>
            </a:r>
          </a:p>
        </p:txBody>
      </p:sp>
    </p:spTree>
    <p:extLst>
      <p:ext uri="{BB962C8B-B14F-4D97-AF65-F5344CB8AC3E}">
        <p14:creationId xmlns:p14="http://schemas.microsoft.com/office/powerpoint/2010/main" val="2928429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>
                <a:latin typeface="Univers" panose="020B0503020202020204" pitchFamily="34" charset="0"/>
              </a:rPr>
              <a:t>Flexibility </a:t>
            </a:r>
            <a:r>
              <a:rPr lang="nl-NL" dirty="0" err="1">
                <a:latin typeface="Univers" panose="020B0503020202020204" pitchFamily="34" charset="0"/>
              </a:rPr>
              <a:t>envelope</a:t>
            </a:r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31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D85D75-C9F0-4B6C-A76B-B2A1D01389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9810" y="2267250"/>
            <a:ext cx="5649095" cy="35580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510397-EC15-44C0-B174-B8E0B53E2C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0890"/>
          <a:stretch/>
        </p:blipFill>
        <p:spPr>
          <a:xfrm>
            <a:off x="1007978" y="2624673"/>
            <a:ext cx="4828950" cy="320063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145FEA6-4617-4808-A65F-61B091915B83}"/>
              </a:ext>
            </a:extLst>
          </p:cNvPr>
          <p:cNvSpPr txBox="1"/>
          <p:nvPr/>
        </p:nvSpPr>
        <p:spPr>
          <a:xfrm>
            <a:off x="1021072" y="5987018"/>
            <a:ext cx="4100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Optical layout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BAD19A-E12A-4FB9-9489-A1268F17E36C}"/>
              </a:ext>
            </a:extLst>
          </p:cNvPr>
          <p:cNvSpPr txBox="1"/>
          <p:nvPr/>
        </p:nvSpPr>
        <p:spPr>
          <a:xfrm>
            <a:off x="6149810" y="5987018"/>
            <a:ext cx="4100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Detector layout</a:t>
            </a:r>
          </a:p>
        </p:txBody>
      </p:sp>
    </p:spTree>
    <p:extLst>
      <p:ext uri="{BB962C8B-B14F-4D97-AF65-F5344CB8AC3E}">
        <p14:creationId xmlns:p14="http://schemas.microsoft.com/office/powerpoint/2010/main" val="228406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691BD-E915-4CE5-A1DD-375BAF395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709738"/>
            <a:ext cx="10326377" cy="2852737"/>
          </a:xfrm>
        </p:spPr>
        <p:txBody>
          <a:bodyPr/>
          <a:lstStyle/>
          <a:p>
            <a:r>
              <a:rPr lang="nl-NL" dirty="0">
                <a:latin typeface="Univers" panose="020B0503020202020204" pitchFamily="34" charset="0"/>
              </a:rPr>
              <a:t>Preliminary </a:t>
            </a:r>
            <a:r>
              <a:rPr lang="nl-NL" dirty="0" err="1">
                <a:latin typeface="Univers" panose="020B0503020202020204" pitchFamily="34" charset="0"/>
              </a:rPr>
              <a:t>result</a:t>
            </a:r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873183-777C-4A6C-9F38-FFCF1D8D11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1072" y="4589463"/>
            <a:ext cx="10326378" cy="1500187"/>
          </a:xfrm>
        </p:spPr>
        <p:txBody>
          <a:bodyPr/>
          <a:lstStyle/>
          <a:p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50F9F-BEE8-456C-B702-4FACBA6F2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20886-4A85-4333-80D3-20050E1DB7C4}" type="datetime1">
              <a:rPr lang="nl-NL" smtClean="0"/>
              <a:t>25-11-2024</a:t>
            </a:fld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0B2245-CA73-481A-B58C-7923523F9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32</a:t>
            </a:fld>
            <a:endParaRPr lang="nl-NL"/>
          </a:p>
        </p:txBody>
      </p:sp>
      <p:pic>
        <p:nvPicPr>
          <p:cNvPr id="6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810A0F83-D4A8-4192-AB5A-E2AF175A0C8F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B0DA4F8-0770-4B5C-BDD5-5F193BF7B7D7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917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E87D79-4F96-4178-9FA2-7600B866C7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2445" y="1164009"/>
            <a:ext cx="9387111" cy="5463041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E20E71-7F75-4A4C-8C13-71FC4776C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00A2-FDFA-4BF1-8A78-C731D4397C4B}" type="datetime1">
              <a:rPr lang="nl-NL" smtClean="0"/>
              <a:t>25-11-2024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93D8E5-B2D3-4BF9-B0C9-3896DBD04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33</a:t>
            </a:fld>
            <a:endParaRPr lang="nl-NL"/>
          </a:p>
        </p:txBody>
      </p:sp>
      <p:pic>
        <p:nvPicPr>
          <p:cNvPr id="4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F7BDAD53-FF03-4387-A515-440AB80E99F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D09054-C141-4AAC-B92F-FCFAD77EFCBD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F3AB93-636B-4382-857F-8A8E5F2171C1}"/>
              </a:ext>
            </a:extLst>
          </p:cNvPr>
          <p:cNvSpPr txBox="1"/>
          <p:nvPr/>
        </p:nvSpPr>
        <p:spPr>
          <a:xfrm>
            <a:off x="2209800" y="324726"/>
            <a:ext cx="4100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Lateral access version</a:t>
            </a:r>
          </a:p>
        </p:txBody>
      </p:sp>
    </p:spTree>
    <p:extLst>
      <p:ext uri="{BB962C8B-B14F-4D97-AF65-F5344CB8AC3E}">
        <p14:creationId xmlns:p14="http://schemas.microsoft.com/office/powerpoint/2010/main" val="1926725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ADF4BA9-B121-430E-98B3-DF1A7ABD77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2444" y="1164009"/>
            <a:ext cx="9387111" cy="545691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E20E71-7F75-4A4C-8C13-71FC4776C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00A2-FDFA-4BF1-8A78-C731D4397C4B}" type="datetime1">
              <a:rPr lang="nl-NL" smtClean="0"/>
              <a:t>25-11-2024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93D8E5-B2D3-4BF9-B0C9-3896DBD04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34</a:t>
            </a:fld>
            <a:endParaRPr lang="nl-NL"/>
          </a:p>
        </p:txBody>
      </p:sp>
      <p:pic>
        <p:nvPicPr>
          <p:cNvPr id="4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F7BDAD53-FF03-4387-A515-440AB80E99F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D09054-C141-4AAC-B92F-FCFAD77EFCBD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B01687-CF2D-4504-863B-5F2B6DC742F3}"/>
              </a:ext>
            </a:extLst>
          </p:cNvPr>
          <p:cNvSpPr txBox="1"/>
          <p:nvPr/>
        </p:nvSpPr>
        <p:spPr>
          <a:xfrm>
            <a:off x="2209800" y="324726"/>
            <a:ext cx="4100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Lateral access version</a:t>
            </a:r>
          </a:p>
        </p:txBody>
      </p:sp>
    </p:spTree>
    <p:extLst>
      <p:ext uri="{BB962C8B-B14F-4D97-AF65-F5344CB8AC3E}">
        <p14:creationId xmlns:p14="http://schemas.microsoft.com/office/powerpoint/2010/main" val="3237123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D332126-E6C8-4D5B-95EC-52F3AE6C2B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44" y="651269"/>
            <a:ext cx="10516511" cy="5555461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E20E71-7F75-4A4C-8C13-71FC4776C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00A2-FDFA-4BF1-8A78-C731D4397C4B}" type="datetime1">
              <a:rPr lang="nl-NL" smtClean="0"/>
              <a:t>25-11-2024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93D8E5-B2D3-4BF9-B0C9-3896DBD04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35</a:t>
            </a:fld>
            <a:endParaRPr lang="nl-NL"/>
          </a:p>
        </p:txBody>
      </p:sp>
      <p:pic>
        <p:nvPicPr>
          <p:cNvPr id="4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F7BDAD53-FF03-4387-A515-440AB80E99F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D09054-C141-4AAC-B92F-FCFAD77EFCBD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1AA5E6-0174-4550-A262-E3FA92CD44DE}"/>
              </a:ext>
            </a:extLst>
          </p:cNvPr>
          <p:cNvSpPr txBox="1"/>
          <p:nvPr/>
        </p:nvSpPr>
        <p:spPr>
          <a:xfrm>
            <a:off x="2209800" y="324726"/>
            <a:ext cx="4100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Lateral access version</a:t>
            </a:r>
          </a:p>
        </p:txBody>
      </p:sp>
    </p:spTree>
    <p:extLst>
      <p:ext uri="{BB962C8B-B14F-4D97-AF65-F5344CB8AC3E}">
        <p14:creationId xmlns:p14="http://schemas.microsoft.com/office/powerpoint/2010/main" val="36788645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6752351-4494-491B-AA94-F50654EBD9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409" y="933061"/>
            <a:ext cx="9157182" cy="4933414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E20E71-7F75-4A4C-8C13-71FC4776C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00A2-FDFA-4BF1-8A78-C731D4397C4B}" type="datetime1">
              <a:rPr lang="nl-NL" smtClean="0"/>
              <a:t>25-11-2024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93D8E5-B2D3-4BF9-B0C9-3896DBD04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36</a:t>
            </a:fld>
            <a:endParaRPr lang="nl-NL"/>
          </a:p>
        </p:txBody>
      </p:sp>
      <p:pic>
        <p:nvPicPr>
          <p:cNvPr id="4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F7BDAD53-FF03-4387-A515-440AB80E99F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D09054-C141-4AAC-B92F-FCFAD77EFCBD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710334-0A5E-4110-97BA-7BC0704A2B76}"/>
              </a:ext>
            </a:extLst>
          </p:cNvPr>
          <p:cNvSpPr txBox="1"/>
          <p:nvPr/>
        </p:nvSpPr>
        <p:spPr>
          <a:xfrm>
            <a:off x="1517409" y="5924415"/>
            <a:ext cx="9157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Link </a:t>
            </a:r>
            <a:r>
              <a:rPr lang="nl-NL" dirty="0" err="1"/>
              <a:t>to</a:t>
            </a:r>
            <a:r>
              <a:rPr lang="nl-NL" dirty="0"/>
              <a:t> model </a:t>
            </a:r>
            <a:r>
              <a:rPr lang="nl-NL" dirty="0" err="1"/>
              <a:t>available</a:t>
            </a:r>
            <a:r>
              <a:rPr lang="nl-NL" dirty="0"/>
              <a:t> on </a:t>
            </a:r>
            <a:r>
              <a:rPr lang="nl-NL" dirty="0" err="1"/>
              <a:t>the</a:t>
            </a:r>
            <a:r>
              <a:rPr lang="nl-NL" dirty="0"/>
              <a:t> ET Wiki		https://wiki.et-gw.eu/ED/WebHome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C7189C-C587-43AF-A0AB-DA7A06F9D582}"/>
              </a:ext>
            </a:extLst>
          </p:cNvPr>
          <p:cNvSpPr txBox="1"/>
          <p:nvPr/>
        </p:nvSpPr>
        <p:spPr>
          <a:xfrm>
            <a:off x="2209800" y="324726"/>
            <a:ext cx="4100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Lateral access version</a:t>
            </a:r>
          </a:p>
        </p:txBody>
      </p:sp>
    </p:spTree>
    <p:extLst>
      <p:ext uri="{BB962C8B-B14F-4D97-AF65-F5344CB8AC3E}">
        <p14:creationId xmlns:p14="http://schemas.microsoft.com/office/powerpoint/2010/main" val="19710316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E20E71-7F75-4A4C-8C13-71FC4776C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00A2-FDFA-4BF1-8A78-C731D4397C4B}" type="datetime1">
              <a:rPr lang="nl-NL" smtClean="0"/>
              <a:t>25-11-2024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93D8E5-B2D3-4BF9-B0C9-3896DBD04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37</a:t>
            </a:fld>
            <a:endParaRPr lang="nl-NL"/>
          </a:p>
        </p:txBody>
      </p:sp>
      <p:pic>
        <p:nvPicPr>
          <p:cNvPr id="4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F7BDAD53-FF03-4387-A515-440AB80E99F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D09054-C141-4AAC-B92F-FCFAD77EFCBD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1AA5E6-0174-4550-A262-E3FA92CD44DE}"/>
              </a:ext>
            </a:extLst>
          </p:cNvPr>
          <p:cNvSpPr txBox="1"/>
          <p:nvPr/>
        </p:nvSpPr>
        <p:spPr>
          <a:xfrm>
            <a:off x="2209800" y="324726"/>
            <a:ext cx="4100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Bottom access version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4896DC-2DCF-4B95-87ED-1A445A8543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791301"/>
            <a:ext cx="11074578" cy="562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5816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E20E71-7F75-4A4C-8C13-71FC4776C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00A2-FDFA-4BF1-8A78-C731D4397C4B}" type="datetime1">
              <a:rPr lang="nl-NL" smtClean="0"/>
              <a:t>25-11-2024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93D8E5-B2D3-4BF9-B0C9-3896DBD04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38</a:t>
            </a:fld>
            <a:endParaRPr lang="nl-NL"/>
          </a:p>
        </p:txBody>
      </p:sp>
      <p:pic>
        <p:nvPicPr>
          <p:cNvPr id="4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F7BDAD53-FF03-4387-A515-440AB80E99F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D09054-C141-4AAC-B92F-FCFAD77EFCBD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1AA5E6-0174-4550-A262-E3FA92CD44DE}"/>
              </a:ext>
            </a:extLst>
          </p:cNvPr>
          <p:cNvSpPr txBox="1"/>
          <p:nvPr/>
        </p:nvSpPr>
        <p:spPr>
          <a:xfrm>
            <a:off x="2209800" y="324726"/>
            <a:ext cx="4100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Bottom access version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530D30-21FE-4882-BF61-47EF662947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448" y="853901"/>
            <a:ext cx="10818881" cy="528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5773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E20E71-7F75-4A4C-8C13-71FC4776C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00A2-FDFA-4BF1-8A78-C731D4397C4B}" type="datetime1">
              <a:rPr lang="nl-NL" smtClean="0"/>
              <a:t>25-11-2024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93D8E5-B2D3-4BF9-B0C9-3896DBD04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39</a:t>
            </a:fld>
            <a:endParaRPr lang="nl-NL"/>
          </a:p>
        </p:txBody>
      </p:sp>
      <p:pic>
        <p:nvPicPr>
          <p:cNvPr id="4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F7BDAD53-FF03-4387-A515-440AB80E99F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D09054-C141-4AAC-B92F-FCFAD77EFCBD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1AA5E6-0174-4550-A262-E3FA92CD44DE}"/>
              </a:ext>
            </a:extLst>
          </p:cNvPr>
          <p:cNvSpPr txBox="1"/>
          <p:nvPr/>
        </p:nvSpPr>
        <p:spPr>
          <a:xfrm>
            <a:off x="708190" y="5563112"/>
            <a:ext cx="4100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Bottom access version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84B414-ECBA-4258-9733-A6C29DD4B8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190" y="2217254"/>
            <a:ext cx="6125308" cy="31088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490E4BC-B0E1-477A-88F8-D18440545A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818" y="1944803"/>
            <a:ext cx="5619182" cy="29683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F306F4A-24D6-41A6-8636-46D76E4E4E35}"/>
              </a:ext>
            </a:extLst>
          </p:cNvPr>
          <p:cNvSpPr txBox="1"/>
          <p:nvPr/>
        </p:nvSpPr>
        <p:spPr>
          <a:xfrm>
            <a:off x="6572818" y="5563112"/>
            <a:ext cx="4100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Lateral access version</a:t>
            </a:r>
          </a:p>
        </p:txBody>
      </p:sp>
    </p:spTree>
    <p:extLst>
      <p:ext uri="{BB962C8B-B14F-4D97-AF65-F5344CB8AC3E}">
        <p14:creationId xmlns:p14="http://schemas.microsoft.com/office/powerpoint/2010/main" val="1543532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A9664-5C9A-4FD5-AD46-D627D75EF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366" y="1133340"/>
            <a:ext cx="10327433" cy="1325563"/>
          </a:xfrm>
        </p:spPr>
        <p:txBody>
          <a:bodyPr/>
          <a:lstStyle/>
          <a:p>
            <a:r>
              <a:rPr lang="nl-NL" dirty="0">
                <a:latin typeface="Univers" panose="020B0503020202020204" pitchFamily="34" charset="0"/>
              </a:rPr>
              <a:t>Scope + </a:t>
            </a:r>
            <a:r>
              <a:rPr lang="nl-NL" dirty="0" err="1">
                <a:latin typeface="Univers" panose="020B0503020202020204" pitchFamily="34" charset="0"/>
              </a:rPr>
              <a:t>Aim</a:t>
            </a:r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066DE26-E5CA-4DCB-AC3E-F9F2D3793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4A914-D304-4577-B9B3-9E3EA628217A}" type="datetime1">
              <a:rPr lang="nl-NL" smtClean="0"/>
              <a:t>25-11-2024</a:t>
            </a:fld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A863DF-21B1-42AE-A3FE-4A0F915BC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4</a:t>
            </a:fld>
            <a:endParaRPr lang="nl-NL"/>
          </a:p>
        </p:txBody>
      </p:sp>
      <p:pic>
        <p:nvPicPr>
          <p:cNvPr id="10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1B4DB9B4-0543-467A-999A-79C57AB554F8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2FCE600-D668-4666-A7B2-6E6C27704786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F365C4B9-F01D-4BDC-B275-1FE9A892B454}"/>
              </a:ext>
            </a:extLst>
          </p:cNvPr>
          <p:cNvSpPr/>
          <p:nvPr/>
        </p:nvSpPr>
        <p:spPr>
          <a:xfrm>
            <a:off x="2919643" y="2885453"/>
            <a:ext cx="6729046" cy="556838"/>
          </a:xfrm>
          <a:prstGeom prst="rightArrow">
            <a:avLst/>
          </a:prstGeom>
          <a:solidFill>
            <a:schemeClr val="bg1"/>
          </a:solidFill>
          <a:ln>
            <a:solidFill>
              <a:srgbClr val="348D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11C7FB0-73B2-4AD7-8D47-0E3F81670127}"/>
              </a:ext>
            </a:extLst>
          </p:cNvPr>
          <p:cNvSpPr/>
          <p:nvPr/>
        </p:nvSpPr>
        <p:spPr>
          <a:xfrm>
            <a:off x="1026366" y="2718033"/>
            <a:ext cx="1781908" cy="1559169"/>
          </a:xfrm>
          <a:prstGeom prst="rect">
            <a:avLst/>
          </a:prstGeom>
          <a:solidFill>
            <a:srgbClr val="348D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Optical layout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E6AE6C2-124D-49A1-8FFC-25CF8207949A}"/>
              </a:ext>
            </a:extLst>
          </p:cNvPr>
          <p:cNvSpPr/>
          <p:nvPr/>
        </p:nvSpPr>
        <p:spPr>
          <a:xfrm>
            <a:off x="9760058" y="2718033"/>
            <a:ext cx="1781908" cy="1559169"/>
          </a:xfrm>
          <a:prstGeom prst="rect">
            <a:avLst/>
          </a:prstGeom>
          <a:solidFill>
            <a:srgbClr val="348D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Detector layout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AADDF5D-0164-4925-B305-382394F524B4}"/>
              </a:ext>
            </a:extLst>
          </p:cNvPr>
          <p:cNvSpPr txBox="1"/>
          <p:nvPr/>
        </p:nvSpPr>
        <p:spPr>
          <a:xfrm>
            <a:off x="932581" y="4344976"/>
            <a:ext cx="19870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“The whole set of optical components, both core and auxiliary, with their locations and orientation.”</a:t>
            </a:r>
            <a:endParaRPr lang="en-GB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6AAE341-A9A1-474A-A108-3AEC48F89862}"/>
              </a:ext>
            </a:extLst>
          </p:cNvPr>
          <p:cNvSpPr txBox="1"/>
          <p:nvPr/>
        </p:nvSpPr>
        <p:spPr>
          <a:xfrm>
            <a:off x="9760058" y="4344976"/>
            <a:ext cx="19870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“OL + volume claims for the suspension systems, vacuum envelopes, scaffolding, cleanrooms and auxiliary (un-isolated) optical tables”</a:t>
            </a: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C974FF-B0CE-4F98-845C-B52DB4F6C56C}"/>
              </a:ext>
            </a:extLst>
          </p:cNvPr>
          <p:cNvSpPr txBox="1"/>
          <p:nvPr/>
        </p:nvSpPr>
        <p:spPr>
          <a:xfrm>
            <a:off x="0" y="933061"/>
            <a:ext cx="662471" cy="60421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A8AADBB-5FF6-4EC1-B87D-4534EADB4FE1}"/>
              </a:ext>
            </a:extLst>
          </p:cNvPr>
          <p:cNvSpPr txBox="1"/>
          <p:nvPr/>
        </p:nvSpPr>
        <p:spPr>
          <a:xfrm>
            <a:off x="2919643" y="3452423"/>
            <a:ext cx="67290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Tower design (footprint, height, accessibility,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Auxiliary benches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Cleanroom requirements and footprint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Linking pipes, cryogenic pumping sections, gate valves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Logistics (volume envelope, entrance points, paths)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Infrastructure rooms (noisy, electronics,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Optical flexibility options (filter cavities, IMC-cavities)</a:t>
            </a:r>
            <a:endParaRPr lang="en-GB" sz="1600" i="1" dirty="0"/>
          </a:p>
          <a:p>
            <a:endParaRPr lang="en-GB" sz="1600" i="1" dirty="0"/>
          </a:p>
          <a:p>
            <a:r>
              <a:rPr lang="en-GB" sz="1600" i="1" dirty="0"/>
              <a:t>Focus on inputs that have big impact on Civil Engineering</a:t>
            </a:r>
          </a:p>
          <a:p>
            <a:r>
              <a:rPr lang="en-GB" sz="1600" i="1" dirty="0"/>
              <a:t>Does not discuss any technical design, only provides volume envelopes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FE02C4A-DB26-40A4-BC41-6CDEFEAFEA1B}"/>
              </a:ext>
            </a:extLst>
          </p:cNvPr>
          <p:cNvSpPr/>
          <p:nvPr/>
        </p:nvSpPr>
        <p:spPr>
          <a:xfrm>
            <a:off x="2961483" y="5446361"/>
            <a:ext cx="4810291" cy="257452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613C34D9-E26E-4B24-8118-F7F4FBD0EC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837" y="227483"/>
            <a:ext cx="2310962" cy="23449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6E53AA2-F940-4022-B4AA-87957F70B8EB}"/>
              </a:ext>
            </a:extLst>
          </p:cNvPr>
          <p:cNvSpPr/>
          <p:nvPr/>
        </p:nvSpPr>
        <p:spPr>
          <a:xfrm>
            <a:off x="-154641" y="-168088"/>
            <a:ext cx="12458700" cy="7261411"/>
          </a:xfrm>
          <a:prstGeom prst="rect">
            <a:avLst/>
          </a:prstGeom>
          <a:solidFill>
            <a:schemeClr val="bg2">
              <a:lumMod val="5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0582150-CE80-4AAE-8B3B-E5CBD3D7203D}"/>
              </a:ext>
            </a:extLst>
          </p:cNvPr>
          <p:cNvSpPr txBox="1"/>
          <p:nvPr/>
        </p:nvSpPr>
        <p:spPr>
          <a:xfrm rot="20428048">
            <a:off x="316581" y="2441269"/>
            <a:ext cx="117470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ASSUMPTIONS! PRELIMINARY!</a:t>
            </a:r>
            <a:endParaRPr lang="en-GB" sz="6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D53C06D-9F94-4CDD-9FEC-303D74595EBD}"/>
              </a:ext>
            </a:extLst>
          </p:cNvPr>
          <p:cNvSpPr txBox="1"/>
          <p:nvPr/>
        </p:nvSpPr>
        <p:spPr>
          <a:xfrm rot="20428048">
            <a:off x="410665" y="3542420"/>
            <a:ext cx="117470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</a:t>
            </a:r>
            <a:r>
              <a:rPr lang="en-US" sz="6600" b="1" baseline="3000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st</a:t>
            </a:r>
            <a:r>
              <a:rPr lang="en-US" sz="6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ITERATION</a:t>
            </a:r>
            <a:endParaRPr lang="en-GB" sz="6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573469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 animBg="1"/>
      <p:bldP spid="3" grpId="0" animBg="1"/>
      <p:bldP spid="25" grpId="0"/>
      <p:bldP spid="2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ABB937E-48B8-4640-8A3A-AC78AB89F1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6" t="1589" r="1176" b="1155"/>
          <a:stretch/>
        </p:blipFill>
        <p:spPr>
          <a:xfrm>
            <a:off x="3672837" y="1539551"/>
            <a:ext cx="7589526" cy="47492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6558" y="125366"/>
            <a:ext cx="5741751" cy="1325563"/>
          </a:xfrm>
        </p:spPr>
        <p:txBody>
          <a:bodyPr/>
          <a:lstStyle/>
          <a:p>
            <a:r>
              <a:rPr lang="nl-NL" dirty="0">
                <a:latin typeface="Univers" panose="020B0503020202020204" pitchFamily="34" charset="0"/>
              </a:rPr>
              <a:t>Tunnel cross-</a:t>
            </a:r>
            <a:r>
              <a:rPr lang="nl-NL" dirty="0" err="1">
                <a:latin typeface="Univers" panose="020B0503020202020204" pitchFamily="34" charset="0"/>
              </a:rPr>
              <a:t>section</a:t>
            </a:r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E1A49C-CDE1-44AB-80CB-84145D8689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1071" y="2579161"/>
            <a:ext cx="10332727" cy="3597801"/>
          </a:xfrm>
        </p:spPr>
        <p:txBody>
          <a:bodyPr>
            <a:normAutofit/>
          </a:bodyPr>
          <a:lstStyle/>
          <a:p>
            <a:r>
              <a:rPr lang="nl-NL" sz="1600" dirty="0">
                <a:latin typeface="Univers" panose="020B0503020202020204" pitchFamily="34" charset="0"/>
              </a:rPr>
              <a:t>4m </a:t>
            </a:r>
            <a:r>
              <a:rPr lang="nl-NL" sz="1600" dirty="0" err="1">
                <a:latin typeface="Univers" panose="020B0503020202020204" pitchFamily="34" charset="0"/>
              </a:rPr>
              <a:t>horizontal</a:t>
            </a:r>
            <a:r>
              <a:rPr lang="nl-NL" sz="1600" dirty="0">
                <a:latin typeface="Univers" panose="020B0503020202020204" pitchFamily="34" charset="0"/>
              </a:rPr>
              <a:t> </a:t>
            </a:r>
            <a:r>
              <a:rPr lang="nl-NL" sz="1600" dirty="0" err="1">
                <a:latin typeface="Univers" panose="020B0503020202020204" pitchFamily="34" charset="0"/>
              </a:rPr>
              <a:t>separation</a:t>
            </a:r>
            <a:endParaRPr lang="nl-NL" sz="1600" dirty="0">
              <a:latin typeface="Univers" panose="020B0503020202020204" pitchFamily="34" charset="0"/>
            </a:endParaRPr>
          </a:p>
          <a:p>
            <a:r>
              <a:rPr lang="nl-NL" sz="1600" dirty="0">
                <a:latin typeface="Univers" panose="020B0503020202020204" pitchFamily="34" charset="0"/>
              </a:rPr>
              <a:t>2m </a:t>
            </a:r>
            <a:r>
              <a:rPr lang="nl-NL" sz="1600" dirty="0" err="1">
                <a:latin typeface="Univers" panose="020B0503020202020204" pitchFamily="34" charset="0"/>
              </a:rPr>
              <a:t>vertical</a:t>
            </a:r>
            <a:r>
              <a:rPr lang="nl-NL" sz="1600" dirty="0">
                <a:latin typeface="Univers" panose="020B0503020202020204" pitchFamily="34" charset="0"/>
              </a:rPr>
              <a:t> </a:t>
            </a:r>
            <a:r>
              <a:rPr lang="nl-NL" sz="1600" dirty="0" err="1">
                <a:latin typeface="Univers" panose="020B0503020202020204" pitchFamily="34" charset="0"/>
              </a:rPr>
              <a:t>separation</a:t>
            </a:r>
            <a:endParaRPr lang="nl-NL" sz="1600" dirty="0">
              <a:latin typeface="Univers" panose="020B0503020202020204" pitchFamily="34" charset="0"/>
            </a:endParaRPr>
          </a:p>
          <a:p>
            <a:endParaRPr lang="nl-NL" sz="1600" dirty="0">
              <a:latin typeface="Univers" panose="020B0503020202020204" pitchFamily="34" charset="0"/>
            </a:endParaRPr>
          </a:p>
          <a:p>
            <a:r>
              <a:rPr lang="nl-NL" sz="1600" dirty="0">
                <a:latin typeface="Univers" panose="020B0503020202020204" pitchFamily="34" charset="0"/>
              </a:rPr>
              <a:t>0.7m </a:t>
            </a:r>
            <a:r>
              <a:rPr lang="nl-NL" sz="1600" dirty="0" err="1">
                <a:latin typeface="Univers" panose="020B0503020202020204" pitchFamily="34" charset="0"/>
              </a:rPr>
              <a:t>safety</a:t>
            </a:r>
            <a:r>
              <a:rPr lang="nl-NL" sz="1600" dirty="0">
                <a:latin typeface="Univers" panose="020B0503020202020204" pitchFamily="34" charset="0"/>
              </a:rPr>
              <a:t> clearance </a:t>
            </a:r>
            <a:br>
              <a:rPr lang="nl-NL" sz="1600" dirty="0">
                <a:latin typeface="Univers" panose="020B0503020202020204" pitchFamily="34" charset="0"/>
              </a:rPr>
            </a:br>
            <a:r>
              <a:rPr lang="nl-NL" sz="1600" dirty="0">
                <a:latin typeface="Univers" panose="020B0503020202020204" pitchFamily="34" charset="0"/>
              </a:rPr>
              <a:t>[OSHA 1910.36(g)(2)]</a:t>
            </a:r>
          </a:p>
          <a:p>
            <a:r>
              <a:rPr lang="nl-NL" sz="1600" dirty="0">
                <a:latin typeface="Univers" panose="020B0503020202020204" pitchFamily="34" charset="0"/>
              </a:rPr>
              <a:t>1.5m transportation</a:t>
            </a:r>
          </a:p>
          <a:p>
            <a:endParaRPr lang="nl-NL" sz="1600" dirty="0">
              <a:latin typeface="Univers" panose="020B0503020202020204" pitchFamily="34" charset="0"/>
            </a:endParaRPr>
          </a:p>
          <a:p>
            <a:endParaRPr lang="nl-NL" sz="1600" dirty="0">
              <a:latin typeface="Univers" panose="020B0503020202020204" pitchFamily="34" charset="0"/>
            </a:endParaRPr>
          </a:p>
          <a:p>
            <a:endParaRPr lang="nl-NL" sz="1600" dirty="0">
              <a:latin typeface="Univers" panose="020B050302020202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40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2E5ED23-74B5-43B3-B76F-70D7F1DB6305}"/>
              </a:ext>
            </a:extLst>
          </p:cNvPr>
          <p:cNvSpPr/>
          <p:nvPr/>
        </p:nvSpPr>
        <p:spPr>
          <a:xfrm>
            <a:off x="8166847" y="2718628"/>
            <a:ext cx="3299012" cy="34583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11CB06-F121-4938-9B30-85D99A9F3F1F}"/>
              </a:ext>
            </a:extLst>
          </p:cNvPr>
          <p:cNvSpPr txBox="1"/>
          <p:nvPr/>
        </p:nvSpPr>
        <p:spPr>
          <a:xfrm>
            <a:off x="7643674" y="3870229"/>
            <a:ext cx="45483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>
                <a:latin typeface="Univers" panose="020B0503020202020204" pitchFamily="34" charset="0"/>
              </a:rPr>
              <a:t>Ø1.0m </a:t>
            </a:r>
            <a:r>
              <a:rPr lang="nl-NL" sz="1400" dirty="0" err="1">
                <a:latin typeface="Univers" panose="020B0503020202020204" pitchFamily="34" charset="0"/>
              </a:rPr>
              <a:t>beampipe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inner</a:t>
            </a:r>
            <a:r>
              <a:rPr lang="nl-NL" sz="1400" dirty="0">
                <a:latin typeface="Univers" panose="020B0503020202020204" pitchFamily="34" charset="0"/>
              </a:rPr>
              <a:t> diameter [ET-0385A-24]</a:t>
            </a:r>
          </a:p>
          <a:p>
            <a:r>
              <a:rPr lang="nl-NL" sz="1400" dirty="0">
                <a:latin typeface="Univers" panose="020B0503020202020204" pitchFamily="34" charset="0"/>
              </a:rPr>
              <a:t>Ø1.3m </a:t>
            </a:r>
            <a:r>
              <a:rPr lang="nl-NL" sz="1400" dirty="0" err="1">
                <a:latin typeface="Univers" panose="020B0503020202020204" pitchFamily="34" charset="0"/>
              </a:rPr>
              <a:t>beampipe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outer</a:t>
            </a:r>
            <a:r>
              <a:rPr lang="nl-NL" sz="1400" dirty="0">
                <a:latin typeface="Univers" panose="020B0503020202020204" pitchFamily="34" charset="0"/>
              </a:rPr>
              <a:t> diameter (</a:t>
            </a:r>
            <a:r>
              <a:rPr lang="nl-NL" sz="1400" dirty="0" err="1">
                <a:latin typeface="Univers" panose="020B0503020202020204" pitchFamily="34" charset="0"/>
              </a:rPr>
              <a:t>rings</a:t>
            </a:r>
            <a:r>
              <a:rPr lang="nl-NL" sz="1400" dirty="0">
                <a:latin typeface="Univers" panose="020B0503020202020204" pitchFamily="34" charset="0"/>
              </a:rPr>
              <a:t> + </a:t>
            </a:r>
            <a:r>
              <a:rPr lang="nl-NL" sz="1400" dirty="0" err="1">
                <a:latin typeface="Univers" panose="020B0503020202020204" pitchFamily="34" charset="0"/>
              </a:rPr>
              <a:t>insulation</a:t>
            </a:r>
            <a:r>
              <a:rPr lang="nl-NL" sz="1400" dirty="0">
                <a:latin typeface="Univers" panose="020B0503020202020204" pitchFamily="34" charset="0"/>
              </a:rPr>
              <a:t>)</a:t>
            </a:r>
          </a:p>
          <a:p>
            <a:r>
              <a:rPr lang="nl-NL" sz="1400" dirty="0">
                <a:latin typeface="Univers" panose="020B0503020202020204" pitchFamily="34" charset="0"/>
              </a:rPr>
              <a:t>0.5m </a:t>
            </a:r>
            <a:r>
              <a:rPr lang="nl-NL" sz="1400" dirty="0" err="1">
                <a:latin typeface="Univers" panose="020B0503020202020204" pitchFamily="34" charset="0"/>
              </a:rPr>
              <a:t>welding</a:t>
            </a:r>
            <a:r>
              <a:rPr lang="nl-NL" sz="1400" dirty="0">
                <a:latin typeface="Univers" panose="020B0503020202020204" pitchFamily="34" charset="0"/>
              </a:rPr>
              <a:t> clearance </a:t>
            </a:r>
            <a:r>
              <a:rPr lang="nl-NL" sz="1400" dirty="0" err="1">
                <a:latin typeface="Univers" panose="020B0503020202020204" pitchFamily="34" charset="0"/>
              </a:rPr>
              <a:t>from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Øinner</a:t>
            </a:r>
            <a:r>
              <a:rPr lang="nl-NL" sz="1400" dirty="0">
                <a:latin typeface="Univers" panose="020B0503020202020204" pitchFamily="34" charset="0"/>
              </a:rPr>
              <a:t> (CERN)</a:t>
            </a:r>
          </a:p>
          <a:p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5BB2509-8D73-4654-8248-508A63E16232}"/>
              </a:ext>
            </a:extLst>
          </p:cNvPr>
          <p:cNvCxnSpPr>
            <a:cxnSpLocks/>
          </p:cNvCxnSpPr>
          <p:nvPr/>
        </p:nvCxnSpPr>
        <p:spPr>
          <a:xfrm flipH="1">
            <a:off x="5698073" y="5178438"/>
            <a:ext cx="591669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2C8AC20-0E2C-471F-93EF-C18CBD68990C}"/>
              </a:ext>
            </a:extLst>
          </p:cNvPr>
          <p:cNvSpPr txBox="1"/>
          <p:nvPr/>
        </p:nvSpPr>
        <p:spPr>
          <a:xfrm>
            <a:off x="5698072" y="5203033"/>
            <a:ext cx="5916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900" b="1" dirty="0">
                <a:latin typeface="Univers" panose="020B0503020202020204" pitchFamily="34" charset="0"/>
              </a:rPr>
              <a:t>1500</a:t>
            </a:r>
            <a:endParaRPr lang="nl-NL" sz="1400" b="1" dirty="0">
              <a:latin typeface="Univers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182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ABB937E-48B8-4640-8A3A-AC78AB89F1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8" t="1396" r="588" b="1729"/>
          <a:stretch/>
        </p:blipFill>
        <p:spPr>
          <a:xfrm>
            <a:off x="3627119" y="1530220"/>
            <a:ext cx="7680962" cy="473062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41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0E5AC675-D415-4C4B-ACFD-20EB1D6F5004}"/>
              </a:ext>
            </a:extLst>
          </p:cNvPr>
          <p:cNvGrpSpPr/>
          <p:nvPr/>
        </p:nvGrpSpPr>
        <p:grpSpPr>
          <a:xfrm>
            <a:off x="4328719" y="1462020"/>
            <a:ext cx="1518408" cy="2757642"/>
            <a:chOff x="4328719" y="1462020"/>
            <a:chExt cx="1518408" cy="275764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BE0C34-609D-4FF6-A1B6-E276F1BB1D86}"/>
                </a:ext>
              </a:extLst>
            </p:cNvPr>
            <p:cNvSpPr/>
            <p:nvPr/>
          </p:nvSpPr>
          <p:spPr>
            <a:xfrm>
              <a:off x="4328719" y="3068229"/>
              <a:ext cx="1518408" cy="1151433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CB1F82-BD7A-4964-91F1-124DE9B87B97}"/>
                </a:ext>
              </a:extLst>
            </p:cNvPr>
            <p:cNvSpPr/>
            <p:nvPr/>
          </p:nvSpPr>
          <p:spPr>
            <a:xfrm>
              <a:off x="4704126" y="1462020"/>
              <a:ext cx="745222" cy="1606210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F2E363A-A6DC-47E1-949F-2D8BBF53134F}"/>
              </a:ext>
            </a:extLst>
          </p:cNvPr>
          <p:cNvGrpSpPr/>
          <p:nvPr/>
        </p:nvGrpSpPr>
        <p:grpSpPr>
          <a:xfrm>
            <a:off x="5670958" y="1462019"/>
            <a:ext cx="1904301" cy="3797878"/>
            <a:chOff x="5670958" y="1462019"/>
            <a:chExt cx="1904301" cy="379787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B2FAE19-6818-4717-AFB4-F331415CE5FE}"/>
                </a:ext>
              </a:extLst>
            </p:cNvPr>
            <p:cNvSpPr/>
            <p:nvPr/>
          </p:nvSpPr>
          <p:spPr>
            <a:xfrm>
              <a:off x="5670958" y="2843868"/>
              <a:ext cx="1904301" cy="2416029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858468F-2F85-4B67-A3CD-9D1833C49E52}"/>
                </a:ext>
              </a:extLst>
            </p:cNvPr>
            <p:cNvSpPr/>
            <p:nvPr/>
          </p:nvSpPr>
          <p:spPr>
            <a:xfrm>
              <a:off x="6250497" y="1462019"/>
              <a:ext cx="745222" cy="1381849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82E08F5C-DB86-4BFC-B0FA-48BA7AA2833F}"/>
              </a:ext>
            </a:extLst>
          </p:cNvPr>
          <p:cNvSpPr txBox="1">
            <a:spLocks/>
          </p:cNvSpPr>
          <p:nvPr/>
        </p:nvSpPr>
        <p:spPr>
          <a:xfrm>
            <a:off x="3316558" y="125366"/>
            <a:ext cx="574175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>
                <a:latin typeface="Univers" panose="020B0503020202020204" pitchFamily="34" charset="0"/>
              </a:rPr>
              <a:t>Tunnel cross-section</a:t>
            </a:r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76E25C4-0305-4C53-BD1F-BE00B99562CE}"/>
              </a:ext>
            </a:extLst>
          </p:cNvPr>
          <p:cNvSpPr/>
          <p:nvPr/>
        </p:nvSpPr>
        <p:spPr>
          <a:xfrm>
            <a:off x="8166847" y="2718628"/>
            <a:ext cx="3299012" cy="34583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B534A3B-16C6-4544-AFC6-42E0AEB45E33}"/>
              </a:ext>
            </a:extLst>
          </p:cNvPr>
          <p:cNvSpPr txBox="1"/>
          <p:nvPr/>
        </p:nvSpPr>
        <p:spPr>
          <a:xfrm>
            <a:off x="8166847" y="3870229"/>
            <a:ext cx="3481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>
                <a:latin typeface="Univers" panose="020B0503020202020204" pitchFamily="34" charset="0"/>
              </a:rPr>
              <a:t>Ø1.0m </a:t>
            </a:r>
            <a:r>
              <a:rPr lang="nl-NL" sz="1400" dirty="0" err="1">
                <a:latin typeface="Univers" panose="020B0503020202020204" pitchFamily="34" charset="0"/>
              </a:rPr>
              <a:t>beampipe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inner</a:t>
            </a:r>
            <a:r>
              <a:rPr lang="nl-NL" sz="1400" dirty="0">
                <a:latin typeface="Univers" panose="020B0503020202020204" pitchFamily="34" charset="0"/>
              </a:rPr>
              <a:t> diameter</a:t>
            </a:r>
          </a:p>
          <a:p>
            <a:r>
              <a:rPr lang="nl-NL" sz="1400" dirty="0">
                <a:latin typeface="Univers" panose="020B0503020202020204" pitchFamily="34" charset="0"/>
              </a:rPr>
              <a:t>Ø1.3m </a:t>
            </a:r>
            <a:r>
              <a:rPr lang="nl-NL" sz="1400" dirty="0" err="1">
                <a:latin typeface="Univers" panose="020B0503020202020204" pitchFamily="34" charset="0"/>
              </a:rPr>
              <a:t>beampipe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outer</a:t>
            </a:r>
            <a:r>
              <a:rPr lang="nl-NL" sz="1400" dirty="0">
                <a:latin typeface="Univers" panose="020B0503020202020204" pitchFamily="34" charset="0"/>
              </a:rPr>
              <a:t> diameter</a:t>
            </a:r>
          </a:p>
          <a:p>
            <a:r>
              <a:rPr lang="nl-NL" sz="1400" dirty="0">
                <a:latin typeface="Univers" panose="020B0503020202020204" pitchFamily="34" charset="0"/>
              </a:rPr>
              <a:t>0.5m </a:t>
            </a:r>
            <a:r>
              <a:rPr lang="nl-NL" sz="1400" dirty="0" err="1">
                <a:latin typeface="Univers" panose="020B0503020202020204" pitchFamily="34" charset="0"/>
              </a:rPr>
              <a:t>welding</a:t>
            </a:r>
            <a:r>
              <a:rPr lang="nl-NL" sz="1400" dirty="0">
                <a:latin typeface="Univers" panose="020B0503020202020204" pitchFamily="34" charset="0"/>
              </a:rPr>
              <a:t> clearance </a:t>
            </a:r>
            <a:r>
              <a:rPr lang="nl-NL" sz="1400" dirty="0" err="1">
                <a:latin typeface="Univers" panose="020B0503020202020204" pitchFamily="34" charset="0"/>
              </a:rPr>
              <a:t>from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Øinner</a:t>
            </a:r>
            <a:endParaRPr lang="nl-NL" sz="1400" dirty="0">
              <a:latin typeface="Univers" panose="020B0503020202020204" pitchFamily="34" charset="0"/>
            </a:endParaRPr>
          </a:p>
          <a:p>
            <a:endParaRPr lang="en-GB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DAB0742-02D3-4FBB-A6FB-2EDCDC23FE6C}"/>
              </a:ext>
            </a:extLst>
          </p:cNvPr>
          <p:cNvSpPr txBox="1">
            <a:spLocks/>
          </p:cNvSpPr>
          <p:nvPr/>
        </p:nvSpPr>
        <p:spPr>
          <a:xfrm>
            <a:off x="1021071" y="2579161"/>
            <a:ext cx="10332727" cy="3597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600" dirty="0">
                <a:latin typeface="Univers" panose="020B0503020202020204" pitchFamily="34" charset="0"/>
              </a:rPr>
              <a:t>4m </a:t>
            </a:r>
            <a:r>
              <a:rPr lang="nl-NL" sz="1600" dirty="0" err="1">
                <a:latin typeface="Univers" panose="020B0503020202020204" pitchFamily="34" charset="0"/>
              </a:rPr>
              <a:t>horizontal</a:t>
            </a:r>
            <a:r>
              <a:rPr lang="nl-NL" sz="1600" dirty="0">
                <a:latin typeface="Univers" panose="020B0503020202020204" pitchFamily="34" charset="0"/>
              </a:rPr>
              <a:t> </a:t>
            </a:r>
            <a:r>
              <a:rPr lang="nl-NL" sz="1600" dirty="0" err="1">
                <a:latin typeface="Univers" panose="020B0503020202020204" pitchFamily="34" charset="0"/>
              </a:rPr>
              <a:t>separation</a:t>
            </a:r>
            <a:endParaRPr lang="nl-NL" sz="1600" dirty="0">
              <a:latin typeface="Univers" panose="020B0503020202020204" pitchFamily="34" charset="0"/>
            </a:endParaRPr>
          </a:p>
          <a:p>
            <a:r>
              <a:rPr lang="nl-NL" sz="1600" dirty="0">
                <a:latin typeface="Univers" panose="020B0503020202020204" pitchFamily="34" charset="0"/>
              </a:rPr>
              <a:t>2m </a:t>
            </a:r>
            <a:r>
              <a:rPr lang="nl-NL" sz="1600" dirty="0" err="1">
                <a:latin typeface="Univers" panose="020B0503020202020204" pitchFamily="34" charset="0"/>
              </a:rPr>
              <a:t>vertical</a:t>
            </a:r>
            <a:r>
              <a:rPr lang="nl-NL" sz="1600" dirty="0">
                <a:latin typeface="Univers" panose="020B0503020202020204" pitchFamily="34" charset="0"/>
              </a:rPr>
              <a:t> </a:t>
            </a:r>
            <a:r>
              <a:rPr lang="nl-NL" sz="1600" dirty="0" err="1">
                <a:latin typeface="Univers" panose="020B0503020202020204" pitchFamily="34" charset="0"/>
              </a:rPr>
              <a:t>separation</a:t>
            </a:r>
            <a:endParaRPr lang="nl-NL" sz="1600" dirty="0">
              <a:latin typeface="Univers" panose="020B0503020202020204" pitchFamily="34" charset="0"/>
            </a:endParaRPr>
          </a:p>
          <a:p>
            <a:endParaRPr lang="nl-NL" sz="1600" dirty="0">
              <a:latin typeface="Univers" panose="020B0503020202020204" pitchFamily="34" charset="0"/>
            </a:endParaRPr>
          </a:p>
          <a:p>
            <a:r>
              <a:rPr lang="nl-NL" sz="1600" dirty="0">
                <a:latin typeface="Univers" panose="020B0503020202020204" pitchFamily="34" charset="0"/>
              </a:rPr>
              <a:t>0.7m </a:t>
            </a:r>
            <a:r>
              <a:rPr lang="nl-NL" sz="1600" dirty="0" err="1">
                <a:latin typeface="Univers" panose="020B0503020202020204" pitchFamily="34" charset="0"/>
              </a:rPr>
              <a:t>safety</a:t>
            </a:r>
            <a:r>
              <a:rPr lang="nl-NL" sz="1600" dirty="0">
                <a:latin typeface="Univers" panose="020B0503020202020204" pitchFamily="34" charset="0"/>
              </a:rPr>
              <a:t> clearance </a:t>
            </a:r>
            <a:br>
              <a:rPr lang="nl-NL" sz="1600" dirty="0">
                <a:latin typeface="Univers" panose="020B0503020202020204" pitchFamily="34" charset="0"/>
              </a:rPr>
            </a:br>
            <a:r>
              <a:rPr lang="nl-NL" sz="1600" dirty="0">
                <a:latin typeface="Univers" panose="020B0503020202020204" pitchFamily="34" charset="0"/>
              </a:rPr>
              <a:t>(</a:t>
            </a:r>
            <a:r>
              <a:rPr lang="nl-NL" sz="1600" dirty="0" err="1">
                <a:latin typeface="Univers" panose="020B0503020202020204" pitchFamily="34" charset="0"/>
              </a:rPr>
              <a:t>regulations</a:t>
            </a:r>
            <a:r>
              <a:rPr lang="nl-NL" sz="1600" dirty="0">
                <a:latin typeface="Univers" panose="020B0503020202020204" pitchFamily="34" charset="0"/>
              </a:rPr>
              <a:t>!)</a:t>
            </a:r>
          </a:p>
          <a:p>
            <a:r>
              <a:rPr lang="nl-NL" sz="1600" dirty="0">
                <a:latin typeface="Univers" panose="020B0503020202020204" pitchFamily="34" charset="0"/>
              </a:rPr>
              <a:t>1.5m transportation</a:t>
            </a:r>
          </a:p>
          <a:p>
            <a:endParaRPr lang="nl-NL" sz="1600" dirty="0">
              <a:latin typeface="Univers" panose="020B0503020202020204" pitchFamily="34" charset="0"/>
            </a:endParaRPr>
          </a:p>
          <a:p>
            <a:r>
              <a:rPr lang="nl-NL" sz="1600" dirty="0">
                <a:latin typeface="Univers" panose="020B0503020202020204" pitchFamily="34" charset="0"/>
              </a:rPr>
              <a:t>2m </a:t>
            </a:r>
            <a:r>
              <a:rPr lang="nl-NL" sz="1600" dirty="0" err="1">
                <a:latin typeface="Univers" panose="020B0503020202020204" pitchFamily="34" charset="0"/>
              </a:rPr>
              <a:t>driven</a:t>
            </a:r>
            <a:r>
              <a:rPr lang="nl-NL" sz="1600" dirty="0">
                <a:latin typeface="Univers" panose="020B0503020202020204" pitchFamily="34" charset="0"/>
              </a:rPr>
              <a:t> </a:t>
            </a:r>
            <a:r>
              <a:rPr lang="nl-NL" sz="1600" dirty="0" err="1">
                <a:latin typeface="Univers" panose="020B0503020202020204" pitchFamily="34" charset="0"/>
              </a:rPr>
              <a:t>by</a:t>
            </a:r>
            <a:r>
              <a:rPr lang="nl-NL" sz="1600" dirty="0">
                <a:latin typeface="Univers" panose="020B0503020202020204" pitchFamily="34" charset="0"/>
              </a:rPr>
              <a:t> HF </a:t>
            </a:r>
            <a:r>
              <a:rPr lang="nl-NL" sz="1600" dirty="0" err="1">
                <a:latin typeface="Univers" panose="020B0503020202020204" pitchFamily="34" charset="0"/>
              </a:rPr>
              <a:t>tower</a:t>
            </a:r>
            <a:endParaRPr lang="nl-NL" sz="1600" dirty="0">
              <a:latin typeface="Univers" panose="020B0503020202020204" pitchFamily="34" charset="0"/>
            </a:endParaRPr>
          </a:p>
          <a:p>
            <a:r>
              <a:rPr lang="nl-NL" sz="1600" dirty="0">
                <a:latin typeface="Univers" panose="020B0503020202020204" pitchFamily="34" charset="0"/>
              </a:rPr>
              <a:t>4m </a:t>
            </a:r>
            <a:r>
              <a:rPr lang="nl-NL" sz="1600" dirty="0" err="1">
                <a:latin typeface="Univers" panose="020B0503020202020204" pitchFamily="34" charset="0"/>
              </a:rPr>
              <a:t>driven</a:t>
            </a:r>
            <a:r>
              <a:rPr lang="nl-NL" sz="1600" dirty="0">
                <a:latin typeface="Univers" panose="020B0503020202020204" pitchFamily="34" charset="0"/>
              </a:rPr>
              <a:t> </a:t>
            </a:r>
            <a:r>
              <a:rPr lang="nl-NL" sz="1600" dirty="0" err="1">
                <a:latin typeface="Univers" panose="020B0503020202020204" pitchFamily="34" charset="0"/>
              </a:rPr>
              <a:t>by</a:t>
            </a:r>
            <a:r>
              <a:rPr lang="nl-NL" sz="1600" dirty="0">
                <a:latin typeface="Univers" panose="020B0503020202020204" pitchFamily="34" charset="0"/>
              </a:rPr>
              <a:t> LF TM</a:t>
            </a:r>
          </a:p>
          <a:p>
            <a:r>
              <a:rPr lang="nl-NL" sz="1600" dirty="0">
                <a:latin typeface="Univers" panose="020B0503020202020204" pitchFamily="34" charset="0"/>
              </a:rPr>
              <a:t>Ø6.5m tunnel </a:t>
            </a:r>
            <a:r>
              <a:rPr lang="nl-NL" sz="1600" dirty="0" err="1">
                <a:latin typeface="Univers" panose="020B0503020202020204" pitchFamily="34" charset="0"/>
              </a:rPr>
              <a:t>envelope</a:t>
            </a:r>
            <a:endParaRPr lang="nl-NL" sz="1600" dirty="0">
              <a:latin typeface="Univers" panose="020B0503020202020204" pitchFamily="34" charset="0"/>
            </a:endParaRPr>
          </a:p>
          <a:p>
            <a:endParaRPr lang="nl-NL" sz="1600" dirty="0">
              <a:latin typeface="Univers" panose="020B0503020202020204" pitchFamily="34" charset="0"/>
            </a:endParaRPr>
          </a:p>
          <a:p>
            <a:endParaRPr lang="nl-NL" sz="1600" dirty="0">
              <a:latin typeface="Univers" panose="020B0503020202020204" pitchFamily="34" charset="0"/>
            </a:endParaRPr>
          </a:p>
          <a:p>
            <a:endParaRPr lang="nl-NL" sz="1600" dirty="0">
              <a:latin typeface="Univers" panose="020B0503020202020204" pitchFamily="34" charset="0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F1C797E-BB7E-4C69-BCC8-829D20D1639D}"/>
              </a:ext>
            </a:extLst>
          </p:cNvPr>
          <p:cNvCxnSpPr/>
          <p:nvPr/>
        </p:nvCxnSpPr>
        <p:spPr>
          <a:xfrm flipH="1">
            <a:off x="5342965" y="4518212"/>
            <a:ext cx="32799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DBA2A33B-7E88-4FA3-B29E-F91A4CCAD671}"/>
              </a:ext>
            </a:extLst>
          </p:cNvPr>
          <p:cNvSpPr txBox="1"/>
          <p:nvPr/>
        </p:nvSpPr>
        <p:spPr>
          <a:xfrm>
            <a:off x="5342965" y="4542807"/>
            <a:ext cx="5916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latin typeface="Univers" panose="020B0503020202020204" pitchFamily="34" charset="0"/>
              </a:rPr>
              <a:t>850</a:t>
            </a:r>
            <a:endParaRPr lang="nl-NL" sz="1400" b="1" dirty="0">
              <a:latin typeface="Univers" panose="020B0503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2FD2A4-3A97-4990-A2FA-BBA0142DAA25}"/>
              </a:ext>
            </a:extLst>
          </p:cNvPr>
          <p:cNvSpPr txBox="1"/>
          <p:nvPr/>
        </p:nvSpPr>
        <p:spPr>
          <a:xfrm>
            <a:off x="8166847" y="5340687"/>
            <a:ext cx="2361336" cy="307777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nl-NL" sz="1400" dirty="0">
                <a:latin typeface="Univers" panose="020B0503020202020204" pitchFamily="34" charset="0"/>
              </a:rPr>
              <a:t>Supports are </a:t>
            </a:r>
            <a:r>
              <a:rPr lang="nl-NL" sz="1400" dirty="0" err="1">
                <a:latin typeface="Univers" panose="020B0503020202020204" pitchFamily="34" charset="0"/>
              </a:rPr>
              <a:t>not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included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204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EA72D01-1BDB-4A73-A950-469CF91FBE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7" t="2796" r="1303" b="1784"/>
          <a:stretch/>
        </p:blipFill>
        <p:spPr>
          <a:xfrm>
            <a:off x="3648269" y="1598103"/>
            <a:ext cx="7604449" cy="4644077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E20E71-7F75-4A4C-8C13-71FC4776C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00A2-FDFA-4BF1-8A78-C731D4397C4B}" type="datetime1">
              <a:rPr lang="nl-NL" smtClean="0"/>
              <a:t>25-11-2024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93D8E5-B2D3-4BF9-B0C9-3896DBD04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42</a:t>
            </a:fld>
            <a:endParaRPr lang="nl-NL"/>
          </a:p>
        </p:txBody>
      </p:sp>
      <p:pic>
        <p:nvPicPr>
          <p:cNvPr id="4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F7BDAD53-FF03-4387-A515-440AB80E99F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D09054-C141-4AAC-B92F-FCFAD77EFCBD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6EF705B2-C7E2-4DDC-9E53-F627CDB5E70F}"/>
              </a:ext>
            </a:extLst>
          </p:cNvPr>
          <p:cNvSpPr txBox="1">
            <a:spLocks/>
          </p:cNvSpPr>
          <p:nvPr/>
        </p:nvSpPr>
        <p:spPr>
          <a:xfrm>
            <a:off x="3316558" y="125366"/>
            <a:ext cx="5741751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>
                <a:latin typeface="Univers" panose="020B0503020202020204" pitchFamily="34" charset="0"/>
              </a:rPr>
              <a:t>Tunnel cross-section</a:t>
            </a:r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C82F9C3-01D9-4ACB-995A-F7FFB558CCEE}"/>
              </a:ext>
            </a:extLst>
          </p:cNvPr>
          <p:cNvSpPr/>
          <p:nvPr/>
        </p:nvSpPr>
        <p:spPr>
          <a:xfrm>
            <a:off x="8166847" y="2718628"/>
            <a:ext cx="3299012" cy="34583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2B7E999F-7EB7-4966-9F95-BF67C443CBE6}"/>
              </a:ext>
            </a:extLst>
          </p:cNvPr>
          <p:cNvSpPr txBox="1">
            <a:spLocks/>
          </p:cNvSpPr>
          <p:nvPr/>
        </p:nvSpPr>
        <p:spPr>
          <a:xfrm>
            <a:off x="1021071" y="2579161"/>
            <a:ext cx="10332727" cy="3597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600" dirty="0">
                <a:latin typeface="Univers" panose="020B0503020202020204" pitchFamily="34" charset="0"/>
              </a:rPr>
              <a:t>3.0m transportation </a:t>
            </a:r>
            <a:br>
              <a:rPr lang="nl-NL" sz="1600" dirty="0">
                <a:latin typeface="Univers" panose="020B0503020202020204" pitchFamily="34" charset="0"/>
              </a:rPr>
            </a:br>
            <a:r>
              <a:rPr lang="nl-NL" sz="1600" dirty="0" err="1">
                <a:latin typeface="Univers" panose="020B0503020202020204" pitchFamily="34" charset="0"/>
              </a:rPr>
              <a:t>through</a:t>
            </a:r>
            <a:r>
              <a:rPr lang="nl-NL" sz="1600" dirty="0">
                <a:latin typeface="Univers" panose="020B0503020202020204" pitchFamily="34" charset="0"/>
              </a:rPr>
              <a:t> FC tunnel</a:t>
            </a:r>
          </a:p>
          <a:p>
            <a:r>
              <a:rPr lang="nl-NL" sz="1600" dirty="0" err="1">
                <a:latin typeface="Univers" panose="020B0503020202020204" pitchFamily="34" charset="0"/>
              </a:rPr>
              <a:t>Various</a:t>
            </a:r>
            <a:r>
              <a:rPr lang="nl-NL" sz="1600" dirty="0">
                <a:latin typeface="Univers" panose="020B0503020202020204" pitchFamily="34" charset="0"/>
              </a:rPr>
              <a:t> options </a:t>
            </a:r>
            <a:r>
              <a:rPr lang="nl-NL" sz="1600" dirty="0" err="1">
                <a:latin typeface="Univers" panose="020B0503020202020204" pitchFamily="34" charset="0"/>
              </a:rPr>
              <a:t>to</a:t>
            </a:r>
            <a:r>
              <a:rPr lang="nl-NL" sz="1600" dirty="0">
                <a:latin typeface="Univers" panose="020B0503020202020204" pitchFamily="34" charset="0"/>
              </a:rPr>
              <a:t> </a:t>
            </a:r>
            <a:r>
              <a:rPr lang="nl-NL" sz="1600" dirty="0" err="1">
                <a:latin typeface="Univers" panose="020B0503020202020204" pitchFamily="34" charset="0"/>
              </a:rPr>
              <a:t>reduce</a:t>
            </a:r>
            <a:br>
              <a:rPr lang="nl-NL" sz="1600" dirty="0">
                <a:latin typeface="Univers" panose="020B0503020202020204" pitchFamily="34" charset="0"/>
              </a:rPr>
            </a:br>
            <a:r>
              <a:rPr lang="nl-NL" sz="1600" dirty="0">
                <a:latin typeface="Univers" panose="020B0503020202020204" pitchFamily="34" charset="0"/>
              </a:rPr>
              <a:t>volume</a:t>
            </a:r>
          </a:p>
          <a:p>
            <a:r>
              <a:rPr lang="nl-NL" sz="1600" dirty="0" err="1">
                <a:latin typeface="Univers" panose="020B0503020202020204" pitchFamily="34" charset="0"/>
              </a:rPr>
              <a:t>Higher</a:t>
            </a:r>
            <a:r>
              <a:rPr lang="nl-NL" sz="1600" dirty="0">
                <a:latin typeface="Univers" panose="020B0503020202020204" pitchFamily="34" charset="0"/>
              </a:rPr>
              <a:t> </a:t>
            </a:r>
            <a:r>
              <a:rPr lang="nl-NL" sz="1600" dirty="0" err="1">
                <a:latin typeface="Univers" panose="020B0503020202020204" pitchFamily="34" charset="0"/>
              </a:rPr>
              <a:t>uncertainty</a:t>
            </a:r>
            <a:r>
              <a:rPr lang="nl-NL" sz="1600" dirty="0">
                <a:latin typeface="Univers" panose="020B0503020202020204" pitchFamily="34" charset="0"/>
              </a:rPr>
              <a:t> of </a:t>
            </a:r>
            <a:br>
              <a:rPr lang="nl-NL" sz="1600" dirty="0">
                <a:latin typeface="Univers" panose="020B0503020202020204" pitchFamily="34" charset="0"/>
              </a:rPr>
            </a:br>
            <a:r>
              <a:rPr lang="nl-NL" sz="1600" dirty="0" err="1">
                <a:latin typeface="Univers" panose="020B0503020202020204" pitchFamily="34" charset="0"/>
              </a:rPr>
              <a:t>feasibility</a:t>
            </a:r>
            <a:endParaRPr lang="nl-NL" sz="1600" dirty="0">
              <a:latin typeface="Univers" panose="020B0503020202020204" pitchFamily="34" charset="0"/>
            </a:endParaRPr>
          </a:p>
          <a:p>
            <a:endParaRPr lang="nl-NL" sz="1600" dirty="0">
              <a:latin typeface="Univers" panose="020B0503020202020204" pitchFamily="34" charset="0"/>
            </a:endParaRPr>
          </a:p>
          <a:p>
            <a:endParaRPr lang="nl-NL" sz="1600" dirty="0">
              <a:latin typeface="Univers" panose="020B0503020202020204" pitchFamily="34" charset="0"/>
            </a:endParaRPr>
          </a:p>
          <a:p>
            <a:endParaRPr lang="nl-NL" sz="1600" dirty="0">
              <a:latin typeface="Univers" panose="020B0503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425FB0-D737-45B3-8885-BF13792831D2}"/>
              </a:ext>
            </a:extLst>
          </p:cNvPr>
          <p:cNvSpPr txBox="1"/>
          <p:nvPr/>
        </p:nvSpPr>
        <p:spPr>
          <a:xfrm>
            <a:off x="7135001" y="1278031"/>
            <a:ext cx="3481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>
                <a:latin typeface="Univers" panose="020B0503020202020204" pitchFamily="34" charset="0"/>
              </a:rPr>
              <a:t>Ø1.0m </a:t>
            </a:r>
            <a:r>
              <a:rPr lang="nl-NL" sz="1400" dirty="0" err="1">
                <a:latin typeface="Univers" panose="020B0503020202020204" pitchFamily="34" charset="0"/>
              </a:rPr>
              <a:t>beampipe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inner</a:t>
            </a:r>
            <a:r>
              <a:rPr lang="nl-NL" sz="1400" dirty="0">
                <a:latin typeface="Univers" panose="020B0503020202020204" pitchFamily="34" charset="0"/>
              </a:rPr>
              <a:t> diameter</a:t>
            </a:r>
          </a:p>
          <a:p>
            <a:r>
              <a:rPr lang="nl-NL" sz="1400" dirty="0">
                <a:latin typeface="Univers" panose="020B0503020202020204" pitchFamily="34" charset="0"/>
              </a:rPr>
              <a:t>Ø1.3m </a:t>
            </a:r>
            <a:r>
              <a:rPr lang="nl-NL" sz="1400" dirty="0" err="1">
                <a:latin typeface="Univers" panose="020B0503020202020204" pitchFamily="34" charset="0"/>
              </a:rPr>
              <a:t>beampipe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outer</a:t>
            </a:r>
            <a:r>
              <a:rPr lang="nl-NL" sz="1400" dirty="0">
                <a:latin typeface="Univers" panose="020B0503020202020204" pitchFamily="34" charset="0"/>
              </a:rPr>
              <a:t> diameter</a:t>
            </a:r>
          </a:p>
          <a:p>
            <a:r>
              <a:rPr lang="nl-NL" sz="1400" dirty="0">
                <a:latin typeface="Univers" panose="020B0503020202020204" pitchFamily="34" charset="0"/>
              </a:rPr>
              <a:t>0.5m </a:t>
            </a:r>
            <a:r>
              <a:rPr lang="nl-NL" sz="1400" dirty="0" err="1">
                <a:latin typeface="Univers" panose="020B0503020202020204" pitchFamily="34" charset="0"/>
              </a:rPr>
              <a:t>welding</a:t>
            </a:r>
            <a:r>
              <a:rPr lang="nl-NL" sz="1400" dirty="0">
                <a:latin typeface="Univers" panose="020B0503020202020204" pitchFamily="34" charset="0"/>
              </a:rPr>
              <a:t> clearance </a:t>
            </a:r>
            <a:r>
              <a:rPr lang="nl-NL" sz="1400" dirty="0" err="1">
                <a:latin typeface="Univers" panose="020B0503020202020204" pitchFamily="34" charset="0"/>
              </a:rPr>
              <a:t>from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Øinner</a:t>
            </a:r>
            <a:endParaRPr lang="nl-NL" sz="1400" dirty="0">
              <a:latin typeface="Univers" panose="020B0503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101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Retrospective</a:t>
            </a:r>
            <a:r>
              <a:rPr lang="nl-NL" dirty="0">
                <a:latin typeface="Univers" panose="020B0503020202020204" pitchFamily="34" charset="0"/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E1A49C-CDE1-44AB-80CB-84145D8689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1072" y="2579161"/>
            <a:ext cx="4740288" cy="3597801"/>
          </a:xfrm>
        </p:spPr>
        <p:txBody>
          <a:bodyPr>
            <a:normAutofit fontScale="85000" lnSpcReduction="20000"/>
          </a:bodyPr>
          <a:lstStyle/>
          <a:p>
            <a:r>
              <a:rPr lang="nl-NL" dirty="0" err="1">
                <a:latin typeface="Univers" panose="020B0503020202020204" pitchFamily="34" charset="0"/>
              </a:rPr>
              <a:t>Many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discrepancies</a:t>
            </a:r>
            <a:endParaRPr lang="nl-NL" dirty="0">
              <a:latin typeface="Univers" panose="020B0503020202020204" pitchFamily="34" charset="0"/>
            </a:endParaRPr>
          </a:p>
          <a:p>
            <a:r>
              <a:rPr lang="nl-NL" dirty="0" err="1">
                <a:latin typeface="Univers" panose="020B0503020202020204" pitchFamily="34" charset="0"/>
              </a:rPr>
              <a:t>Collaboration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did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not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always</a:t>
            </a:r>
            <a:r>
              <a:rPr lang="nl-NL" dirty="0">
                <a:latin typeface="Univers" panose="020B0503020202020204" pitchFamily="34" charset="0"/>
              </a:rPr>
              <a:t> go as </a:t>
            </a:r>
            <a:r>
              <a:rPr lang="nl-NL" dirty="0" err="1">
                <a:latin typeface="Univers" panose="020B0503020202020204" pitchFamily="34" charset="0"/>
              </a:rPr>
              <a:t>smooth</a:t>
            </a:r>
            <a:r>
              <a:rPr lang="nl-NL" dirty="0">
                <a:latin typeface="Univers" panose="020B0503020202020204" pitchFamily="34" charset="0"/>
              </a:rPr>
              <a:t> </a:t>
            </a:r>
          </a:p>
          <a:p>
            <a:r>
              <a:rPr lang="nl-NL" dirty="0" err="1">
                <a:latin typeface="Univers" panose="020B0503020202020204" pitchFamily="34" charset="0"/>
              </a:rPr>
              <a:t>Unresolved</a:t>
            </a:r>
            <a:r>
              <a:rPr lang="nl-NL" dirty="0">
                <a:latin typeface="Univers" panose="020B0503020202020204" pitchFamily="34" charset="0"/>
              </a:rPr>
              <a:t> issues </a:t>
            </a:r>
            <a:r>
              <a:rPr lang="nl-NL" dirty="0" err="1">
                <a:latin typeface="Univers" panose="020B0503020202020204" pitchFamily="34" charset="0"/>
              </a:rPr>
              <a:t>with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this</a:t>
            </a:r>
            <a:r>
              <a:rPr lang="nl-NL" dirty="0">
                <a:latin typeface="Univers" panose="020B0503020202020204" pitchFamily="34" charset="0"/>
              </a:rPr>
              <a:t> detector </a:t>
            </a:r>
            <a:r>
              <a:rPr lang="nl-NL" dirty="0" err="1">
                <a:latin typeface="Univers" panose="020B0503020202020204" pitchFamily="34" charset="0"/>
              </a:rPr>
              <a:t>layout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regarding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envelope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clashing</a:t>
            </a:r>
            <a:endParaRPr lang="nl-NL" dirty="0">
              <a:latin typeface="Univers" panose="020B0503020202020204" pitchFamily="34" charset="0"/>
            </a:endParaRPr>
          </a:p>
          <a:p>
            <a:r>
              <a:rPr lang="nl-NL" dirty="0">
                <a:latin typeface="Univers" panose="020B0503020202020204" pitchFamily="34" charset="0"/>
              </a:rPr>
              <a:t>Feedback loop </a:t>
            </a:r>
            <a:r>
              <a:rPr lang="nl-NL" dirty="0" err="1">
                <a:latin typeface="Univers" panose="020B0503020202020204" pitchFamily="34" charset="0"/>
              </a:rPr>
              <a:t>to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optical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layout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required</a:t>
            </a:r>
            <a:endParaRPr lang="nl-NL" dirty="0">
              <a:latin typeface="Univers" panose="020B0503020202020204" pitchFamily="34" charset="0"/>
            </a:endParaRPr>
          </a:p>
          <a:p>
            <a:r>
              <a:rPr lang="nl-NL" dirty="0">
                <a:latin typeface="Univers" panose="020B0503020202020204" pitchFamily="34" charset="0"/>
              </a:rPr>
              <a:t>Points of concern </a:t>
            </a:r>
            <a:r>
              <a:rPr lang="nl-NL" dirty="0" err="1">
                <a:latin typeface="Univers" panose="020B0503020202020204" pitchFamily="34" charset="0"/>
              </a:rPr>
              <a:t>to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be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implemented</a:t>
            </a:r>
            <a:r>
              <a:rPr lang="nl-NL" dirty="0">
                <a:latin typeface="Univers" panose="020B0503020202020204" pitchFamily="34" charset="0"/>
              </a:rPr>
              <a:t> in </a:t>
            </a:r>
            <a:r>
              <a:rPr lang="nl-NL" dirty="0" err="1">
                <a:latin typeface="Univers" panose="020B0503020202020204" pitchFamily="34" charset="0"/>
              </a:rPr>
              <a:t>future</a:t>
            </a:r>
            <a:r>
              <a:rPr lang="nl-NL" dirty="0">
                <a:latin typeface="Univers" panose="020B0503020202020204" pitchFamily="34" charset="0"/>
              </a:rPr>
              <a:t> studies</a:t>
            </a:r>
          </a:p>
          <a:p>
            <a:endParaRPr lang="nl-NL" dirty="0">
              <a:latin typeface="Univers" panose="020B0503020202020204" pitchFamily="34" charset="0"/>
            </a:endParaRPr>
          </a:p>
          <a:p>
            <a:pPr marL="0" indent="0">
              <a:buNone/>
            </a:pPr>
            <a:endParaRPr lang="nl-NL" dirty="0">
              <a:latin typeface="Univers" panose="020B0503020202020204" pitchFamily="34" charset="0"/>
            </a:endParaRPr>
          </a:p>
          <a:p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43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1D0E51A-4AF5-479A-AC06-7B5DAFFFEC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805" y="5039478"/>
            <a:ext cx="6771556" cy="854662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157D2573-4F30-4B9A-A71B-A94D65DB3046}"/>
              </a:ext>
            </a:extLst>
          </p:cNvPr>
          <p:cNvGrpSpPr/>
          <p:nvPr/>
        </p:nvGrpSpPr>
        <p:grpSpPr>
          <a:xfrm>
            <a:off x="7960272" y="1973544"/>
            <a:ext cx="2417848" cy="2448549"/>
            <a:chOff x="4974731" y="1317073"/>
            <a:chExt cx="4877929" cy="510889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11D0975-9EDC-4524-86D3-34B4E43C13FA}"/>
                </a:ext>
              </a:extLst>
            </p:cNvPr>
            <p:cNvCxnSpPr/>
            <p:nvPr/>
          </p:nvCxnSpPr>
          <p:spPr>
            <a:xfrm flipV="1">
              <a:off x="6424247" y="4885014"/>
              <a:ext cx="696" cy="605582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3135DEB-182F-47D8-87FC-F327F141AC6E}"/>
                </a:ext>
              </a:extLst>
            </p:cNvPr>
            <p:cNvCxnSpPr/>
            <p:nvPr/>
          </p:nvCxnSpPr>
          <p:spPr>
            <a:xfrm flipV="1">
              <a:off x="6009104" y="4885014"/>
              <a:ext cx="696" cy="605582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lowchart: Connector 12">
              <a:extLst>
                <a:ext uri="{FF2B5EF4-FFF2-40B4-BE49-F238E27FC236}">
                  <a16:creationId xmlns:a16="http://schemas.microsoft.com/office/drawing/2014/main" id="{77692DD7-2AB9-4B54-8D47-DB0DA820F567}"/>
                </a:ext>
              </a:extLst>
            </p:cNvPr>
            <p:cNvSpPr/>
            <p:nvPr/>
          </p:nvSpPr>
          <p:spPr>
            <a:xfrm>
              <a:off x="5604673" y="4221296"/>
              <a:ext cx="989901" cy="276837"/>
            </a:xfrm>
            <a:prstGeom prst="flowChartConnector">
              <a:avLst/>
            </a:prstGeom>
            <a:noFill/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Cylinder 13">
              <a:extLst>
                <a:ext uri="{FF2B5EF4-FFF2-40B4-BE49-F238E27FC236}">
                  <a16:creationId xmlns:a16="http://schemas.microsoft.com/office/drawing/2014/main" id="{1929232F-0107-44A4-B398-997226F78A41}"/>
                </a:ext>
              </a:extLst>
            </p:cNvPr>
            <p:cNvSpPr/>
            <p:nvPr/>
          </p:nvSpPr>
          <p:spPr>
            <a:xfrm rot="5400000">
              <a:off x="5750651" y="5126375"/>
              <a:ext cx="690694" cy="673913"/>
            </a:xfrm>
            <a:prstGeom prst="can">
              <a:avLst>
                <a:gd name="adj" fmla="val 38796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Cylinder 14">
              <a:extLst>
                <a:ext uri="{FF2B5EF4-FFF2-40B4-BE49-F238E27FC236}">
                  <a16:creationId xmlns:a16="http://schemas.microsoft.com/office/drawing/2014/main" id="{F278B1D5-87C8-4534-AA5F-8E90EA598364}"/>
                </a:ext>
              </a:extLst>
            </p:cNvPr>
            <p:cNvSpPr/>
            <p:nvPr/>
          </p:nvSpPr>
          <p:spPr>
            <a:xfrm>
              <a:off x="5759041" y="1628691"/>
              <a:ext cx="690694" cy="394280"/>
            </a:xfrm>
            <a:prstGeom prst="can">
              <a:avLst>
                <a:gd name="adj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Cylinder 15">
              <a:extLst>
                <a:ext uri="{FF2B5EF4-FFF2-40B4-BE49-F238E27FC236}">
                  <a16:creationId xmlns:a16="http://schemas.microsoft.com/office/drawing/2014/main" id="{8C22911D-1E3D-4E8E-A92E-3285F73C3210}"/>
                </a:ext>
              </a:extLst>
            </p:cNvPr>
            <p:cNvSpPr/>
            <p:nvPr/>
          </p:nvSpPr>
          <p:spPr>
            <a:xfrm>
              <a:off x="5759041" y="2306103"/>
              <a:ext cx="690694" cy="394280"/>
            </a:xfrm>
            <a:prstGeom prst="can">
              <a:avLst>
                <a:gd name="adj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Cylinder 16">
              <a:extLst>
                <a:ext uri="{FF2B5EF4-FFF2-40B4-BE49-F238E27FC236}">
                  <a16:creationId xmlns:a16="http://schemas.microsoft.com/office/drawing/2014/main" id="{2306F6F1-2A06-4CA6-AAA4-78C46697FE6C}"/>
                </a:ext>
              </a:extLst>
            </p:cNvPr>
            <p:cNvSpPr/>
            <p:nvPr/>
          </p:nvSpPr>
          <p:spPr>
            <a:xfrm>
              <a:off x="5759041" y="2983515"/>
              <a:ext cx="690694" cy="394280"/>
            </a:xfrm>
            <a:prstGeom prst="can">
              <a:avLst>
                <a:gd name="adj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Cylinder 17">
              <a:extLst>
                <a:ext uri="{FF2B5EF4-FFF2-40B4-BE49-F238E27FC236}">
                  <a16:creationId xmlns:a16="http://schemas.microsoft.com/office/drawing/2014/main" id="{12E15C26-F7D6-4496-BC15-1658A87DBC37}"/>
                </a:ext>
              </a:extLst>
            </p:cNvPr>
            <p:cNvSpPr/>
            <p:nvPr/>
          </p:nvSpPr>
          <p:spPr>
            <a:xfrm>
              <a:off x="5759041" y="3660927"/>
              <a:ext cx="690694" cy="394280"/>
            </a:xfrm>
            <a:prstGeom prst="can">
              <a:avLst>
                <a:gd name="adj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77BEADA-432B-4411-B320-E1A9B10A3971}"/>
                </a:ext>
              </a:extLst>
            </p:cNvPr>
            <p:cNvCxnSpPr>
              <a:cxnSpLocks/>
              <a:stCxn id="15" idx="3"/>
            </p:cNvCxnSpPr>
            <p:nvPr/>
          </p:nvCxnSpPr>
          <p:spPr>
            <a:xfrm flipH="1">
              <a:off x="6102006" y="2022971"/>
              <a:ext cx="2382" cy="398825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30E4D79-6EE6-4167-848D-FE14F3D72B7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99624" y="2700383"/>
              <a:ext cx="2382" cy="398825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F3179DE-1607-4291-9FCA-0FCA78C375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96824" y="3379545"/>
              <a:ext cx="2382" cy="398825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C9C85AE-FF57-4F89-B819-78912D3419B7}"/>
                </a:ext>
              </a:extLst>
            </p:cNvPr>
            <p:cNvCxnSpPr>
              <a:cxnSpLocks/>
            </p:cNvCxnSpPr>
            <p:nvPr/>
          </p:nvCxnSpPr>
          <p:spPr>
            <a:xfrm>
              <a:off x="5441950" y="4135772"/>
              <a:ext cx="0" cy="1834917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3A4AB66-E7CA-401E-9A3B-E3F3CC8DBC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74731" y="5970689"/>
              <a:ext cx="467219" cy="455278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00560BA-3716-4417-93E0-E1688AC39960}"/>
                </a:ext>
              </a:extLst>
            </p:cNvPr>
            <p:cNvCxnSpPr/>
            <p:nvPr/>
          </p:nvCxnSpPr>
          <p:spPr>
            <a:xfrm flipH="1">
              <a:off x="5427911" y="5970689"/>
              <a:ext cx="1788019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9DAAF49-0B9B-4C63-8901-4D7C804140EC}"/>
                </a:ext>
              </a:extLst>
            </p:cNvPr>
            <p:cNvCxnSpPr/>
            <p:nvPr/>
          </p:nvCxnSpPr>
          <p:spPr>
            <a:xfrm flipV="1">
              <a:off x="5756361" y="4857750"/>
              <a:ext cx="696" cy="605582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1F4C891-AD1C-4048-A377-770D7A22F6A3}"/>
                </a:ext>
              </a:extLst>
            </p:cNvPr>
            <p:cNvCxnSpPr>
              <a:cxnSpLocks/>
              <a:stCxn id="14" idx="0"/>
            </p:cNvCxnSpPr>
            <p:nvPr/>
          </p:nvCxnSpPr>
          <p:spPr>
            <a:xfrm flipV="1">
              <a:off x="6171504" y="4857750"/>
              <a:ext cx="696" cy="605582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Cylinder 26">
              <a:extLst>
                <a:ext uri="{FF2B5EF4-FFF2-40B4-BE49-F238E27FC236}">
                  <a16:creationId xmlns:a16="http://schemas.microsoft.com/office/drawing/2014/main" id="{40321416-40C2-42C0-A37B-11825F780E29}"/>
                </a:ext>
              </a:extLst>
            </p:cNvPr>
            <p:cNvSpPr/>
            <p:nvPr/>
          </p:nvSpPr>
          <p:spPr>
            <a:xfrm>
              <a:off x="5747915" y="4569844"/>
              <a:ext cx="690694" cy="394280"/>
            </a:xfrm>
            <a:prstGeom prst="can">
              <a:avLst>
                <a:gd name="adj" fmla="val 50000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A5B4D122-FD7C-487F-B714-27C6CD1BF664}"/>
                </a:ext>
              </a:extLst>
            </p:cNvPr>
            <p:cNvSpPr/>
            <p:nvPr/>
          </p:nvSpPr>
          <p:spPr>
            <a:xfrm>
              <a:off x="4976070" y="4135772"/>
              <a:ext cx="2239860" cy="2290195"/>
            </a:xfrm>
            <a:prstGeom prst="cube">
              <a:avLst>
                <a:gd name="adj" fmla="val 20506"/>
              </a:avLst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8498785F-9876-4924-9193-B14300795D48}"/>
                </a:ext>
              </a:extLst>
            </p:cNvPr>
            <p:cNvCxnSpPr>
              <a:cxnSpLocks/>
            </p:cNvCxnSpPr>
            <p:nvPr/>
          </p:nvCxnSpPr>
          <p:spPr>
            <a:xfrm>
              <a:off x="6928255" y="5450806"/>
              <a:ext cx="1468985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91DCE7-A645-457A-9A01-8272CA048067}"/>
                </a:ext>
              </a:extLst>
            </p:cNvPr>
            <p:cNvCxnSpPr>
              <a:cxnSpLocks/>
              <a:endCxn id="18" idx="3"/>
            </p:cNvCxnSpPr>
            <p:nvPr/>
          </p:nvCxnSpPr>
          <p:spPr>
            <a:xfrm flipV="1">
              <a:off x="6099624" y="4055207"/>
              <a:ext cx="4764" cy="623426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Cylinder 30">
              <a:extLst>
                <a:ext uri="{FF2B5EF4-FFF2-40B4-BE49-F238E27FC236}">
                  <a16:creationId xmlns:a16="http://schemas.microsoft.com/office/drawing/2014/main" id="{A878830E-51CC-4DD3-9CC4-A2A149841A89}"/>
                </a:ext>
              </a:extLst>
            </p:cNvPr>
            <p:cNvSpPr/>
            <p:nvPr/>
          </p:nvSpPr>
          <p:spPr>
            <a:xfrm>
              <a:off x="5601049" y="1317073"/>
              <a:ext cx="989901" cy="3183622"/>
            </a:xfrm>
            <a:prstGeom prst="can">
              <a:avLst>
                <a:gd name="adj" fmla="val 28390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973DB1A6-8CF7-4492-BD59-9FFB008703C3}"/>
                </a:ext>
              </a:extLst>
            </p:cNvPr>
            <p:cNvCxnSpPr>
              <a:cxnSpLocks/>
            </p:cNvCxnSpPr>
            <p:nvPr/>
          </p:nvCxnSpPr>
          <p:spPr>
            <a:xfrm>
              <a:off x="7309255" y="4966630"/>
              <a:ext cx="1468985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6598388D-D269-4C83-9C9F-7FC4F1CD4083}"/>
                </a:ext>
              </a:extLst>
            </p:cNvPr>
            <p:cNvCxnSpPr>
              <a:cxnSpLocks/>
            </p:cNvCxnSpPr>
            <p:nvPr/>
          </p:nvCxnSpPr>
          <p:spPr>
            <a:xfrm>
              <a:off x="6692035" y="3798470"/>
              <a:ext cx="1468985" cy="0"/>
            </a:xfrm>
            <a:prstGeom prst="straightConnector1">
              <a:avLst/>
            </a:prstGeom>
            <a:ln w="3810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6D6A459-5CCE-40EC-BCC0-8446A686D45A}"/>
                </a:ext>
              </a:extLst>
            </p:cNvPr>
            <p:cNvSpPr txBox="1"/>
            <p:nvPr/>
          </p:nvSpPr>
          <p:spPr>
            <a:xfrm>
              <a:off x="8397240" y="5312306"/>
              <a:ext cx="10744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err="1">
                  <a:solidFill>
                    <a:srgbClr val="00B050"/>
                  </a:solidFill>
                </a:rPr>
                <a:t>P</a:t>
              </a:r>
              <a:r>
                <a:rPr lang="en-GB" sz="1200" b="1" baseline="-25000" dirty="0" err="1">
                  <a:solidFill>
                    <a:srgbClr val="00B050"/>
                  </a:solidFill>
                </a:rPr>
                <a:t>n</a:t>
              </a:r>
              <a:endParaRPr lang="en-GB" sz="1200" b="1" dirty="0">
                <a:solidFill>
                  <a:srgbClr val="00B050"/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4AC4FAB-492B-4B24-8D07-EF1EBDC6F8C9}"/>
                </a:ext>
              </a:extLst>
            </p:cNvPr>
            <p:cNvSpPr txBox="1"/>
            <p:nvPr/>
          </p:nvSpPr>
          <p:spPr>
            <a:xfrm>
              <a:off x="8778240" y="4825624"/>
              <a:ext cx="10744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B</a:t>
              </a:r>
              <a:r>
                <a:rPr lang="en-GB" sz="1200" b="1" baseline="-25000" dirty="0">
                  <a:solidFill>
                    <a:srgbClr val="FF0000"/>
                  </a:solidFill>
                </a:rPr>
                <a:t>n</a:t>
              </a:r>
              <a:endParaRPr lang="en-GB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574E34B-FFD5-4D0B-9DEF-C4CE3290DFE1}"/>
                </a:ext>
              </a:extLst>
            </p:cNvPr>
            <p:cNvSpPr txBox="1"/>
            <p:nvPr/>
          </p:nvSpPr>
          <p:spPr>
            <a:xfrm>
              <a:off x="8161020" y="3639870"/>
              <a:ext cx="10744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accent1">
                      <a:lumMod val="75000"/>
                    </a:schemeClr>
                  </a:solidFill>
                </a:rPr>
                <a:t>S</a:t>
              </a:r>
              <a:r>
                <a:rPr lang="en-GB" sz="1200" b="1" baseline="-25000" dirty="0">
                  <a:solidFill>
                    <a:schemeClr val="accent1">
                      <a:lumMod val="75000"/>
                    </a:schemeClr>
                  </a:solidFill>
                </a:rPr>
                <a:t>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558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691BD-E915-4CE5-A1DD-375BAF395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709738"/>
            <a:ext cx="10326377" cy="2852737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What’s</a:t>
            </a:r>
            <a:r>
              <a:rPr lang="nl-NL" dirty="0">
                <a:latin typeface="Univers" panose="020B0503020202020204" pitchFamily="34" charset="0"/>
              </a:rPr>
              <a:t> next?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873183-777C-4A6C-9F38-FFCF1D8D11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1072" y="4589463"/>
            <a:ext cx="10326378" cy="1500187"/>
          </a:xfrm>
        </p:spPr>
        <p:txBody>
          <a:bodyPr/>
          <a:lstStyle/>
          <a:p>
            <a:r>
              <a:rPr lang="nl-NL" dirty="0">
                <a:latin typeface="Univers" panose="020B0503020202020204" pitchFamily="34" charset="0"/>
              </a:rPr>
              <a:t>Review -&gt; More </a:t>
            </a:r>
            <a:r>
              <a:rPr lang="nl-NL" dirty="0" err="1">
                <a:latin typeface="Univers" panose="020B0503020202020204" pitchFamily="34" charset="0"/>
              </a:rPr>
              <a:t>iterations</a:t>
            </a:r>
            <a:endParaRPr lang="nl-NL" dirty="0">
              <a:latin typeface="Univers" panose="020B0503020202020204" pitchFamily="34" charset="0"/>
            </a:endParaRPr>
          </a:p>
          <a:p>
            <a:r>
              <a:rPr lang="nl-NL" dirty="0">
                <a:latin typeface="Univers" panose="020B0503020202020204" pitchFamily="34" charset="0"/>
              </a:rPr>
              <a:t>CE Design</a:t>
            </a:r>
          </a:p>
          <a:p>
            <a:r>
              <a:rPr lang="nl-NL" dirty="0">
                <a:latin typeface="Univers" panose="020B0503020202020204" pitchFamily="34" charset="0"/>
              </a:rPr>
              <a:t>2L Detector </a:t>
            </a:r>
            <a:r>
              <a:rPr lang="nl-NL" dirty="0" err="1">
                <a:latin typeface="Univers" panose="020B0503020202020204" pitchFamily="34" charset="0"/>
              </a:rPr>
              <a:t>Layout</a:t>
            </a:r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50F9F-BEE8-456C-B702-4FACBA6F2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20886-4A85-4333-80D3-20050E1DB7C4}" type="datetime1">
              <a:rPr lang="nl-NL" smtClean="0"/>
              <a:t>25-11-2024</a:t>
            </a:fld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0B2245-CA73-481A-B58C-7923523F9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44</a:t>
            </a:fld>
            <a:endParaRPr lang="nl-NL"/>
          </a:p>
        </p:txBody>
      </p:sp>
      <p:pic>
        <p:nvPicPr>
          <p:cNvPr id="6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810A0F83-D4A8-4192-AB5A-E2AF175A0C8F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B0DA4F8-0770-4B5C-BDD5-5F193BF7B7D7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86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>
                <a:latin typeface="Univers" panose="020B0503020202020204" pitchFamily="34" charset="0"/>
              </a:rPr>
              <a:t>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E1A49C-CDE1-44AB-80CB-84145D8689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1071" y="2579161"/>
            <a:ext cx="5258235" cy="3597801"/>
          </a:xfrm>
        </p:spPr>
        <p:txBody>
          <a:bodyPr>
            <a:normAutofit fontScale="92500" lnSpcReduction="20000"/>
          </a:bodyPr>
          <a:lstStyle/>
          <a:p>
            <a:r>
              <a:rPr lang="nl-NL" dirty="0" err="1">
                <a:latin typeface="Univers" panose="020B0503020202020204" pitchFamily="34" charset="0"/>
              </a:rPr>
              <a:t>Only</a:t>
            </a:r>
            <a:r>
              <a:rPr lang="nl-NL" dirty="0">
                <a:latin typeface="Univers" panose="020B0503020202020204" pitchFamily="34" charset="0"/>
              </a:rPr>
              <a:t> a </a:t>
            </a:r>
            <a:r>
              <a:rPr lang="nl-NL" dirty="0" err="1">
                <a:latin typeface="Univers" panose="020B0503020202020204" pitchFamily="34" charset="0"/>
              </a:rPr>
              <a:t>starting</a:t>
            </a:r>
            <a:r>
              <a:rPr lang="nl-NL" dirty="0">
                <a:latin typeface="Univers" panose="020B0503020202020204" pitchFamily="34" charset="0"/>
              </a:rPr>
              <a:t> point </a:t>
            </a:r>
            <a:r>
              <a:rPr lang="nl-NL" dirty="0" err="1">
                <a:latin typeface="Univers" panose="020B0503020202020204" pitchFamily="34" charset="0"/>
              </a:rPr>
              <a:t>for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many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iterations</a:t>
            </a:r>
            <a:r>
              <a:rPr lang="nl-NL" dirty="0">
                <a:latin typeface="Univers" panose="020B0503020202020204" pitchFamily="34" charset="0"/>
              </a:rPr>
              <a:t>!</a:t>
            </a:r>
          </a:p>
          <a:p>
            <a:r>
              <a:rPr lang="nl-NL" dirty="0">
                <a:latin typeface="Univers" panose="020B0503020202020204" pitchFamily="34" charset="0"/>
              </a:rPr>
              <a:t>Review </a:t>
            </a:r>
            <a:r>
              <a:rPr lang="nl-NL" dirty="0" err="1">
                <a:latin typeface="Univers" panose="020B0503020202020204" pitchFamily="34" charset="0"/>
              </a:rPr>
              <a:t>process</a:t>
            </a:r>
            <a:r>
              <a:rPr lang="nl-NL" dirty="0">
                <a:latin typeface="Univers" panose="020B0503020202020204" pitchFamily="34" charset="0"/>
              </a:rPr>
              <a:t>!</a:t>
            </a:r>
          </a:p>
          <a:p>
            <a:pPr lvl="1"/>
            <a:r>
              <a:rPr lang="nl-NL" dirty="0">
                <a:latin typeface="Univers" panose="020B0503020202020204" pitchFamily="34" charset="0"/>
              </a:rPr>
              <a:t>ETO </a:t>
            </a:r>
            <a:r>
              <a:rPr lang="nl-NL" dirty="0" err="1">
                <a:latin typeface="Univers" panose="020B0503020202020204" pitchFamily="34" charset="0"/>
              </a:rPr>
              <a:t>internal</a:t>
            </a:r>
            <a:endParaRPr lang="nl-NL" dirty="0">
              <a:latin typeface="Univers" panose="020B0503020202020204" pitchFamily="34" charset="0"/>
            </a:endParaRPr>
          </a:p>
          <a:p>
            <a:pPr lvl="1"/>
            <a:r>
              <a:rPr lang="nl-NL" dirty="0">
                <a:latin typeface="Univers" panose="020B0503020202020204" pitchFamily="34" charset="0"/>
              </a:rPr>
              <a:t>ET </a:t>
            </a:r>
            <a:r>
              <a:rPr lang="nl-NL" dirty="0" err="1">
                <a:latin typeface="Univers" panose="020B0503020202020204" pitchFamily="34" charset="0"/>
              </a:rPr>
              <a:t>Collaboration</a:t>
            </a:r>
            <a:r>
              <a:rPr lang="nl-NL" dirty="0">
                <a:latin typeface="Univers" panose="020B0503020202020204" pitchFamily="34" charset="0"/>
              </a:rPr>
              <a:t> via Git-issues (</a:t>
            </a:r>
            <a:r>
              <a:rPr lang="nl-NL" dirty="0" err="1">
                <a:latin typeface="Univers" panose="020B0503020202020204" pitchFamily="34" charset="0"/>
              </a:rPr>
              <a:t>similar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to</a:t>
            </a:r>
            <a:r>
              <a:rPr lang="nl-NL" dirty="0">
                <a:latin typeface="Univers" panose="020B0503020202020204" pitchFamily="34" charset="0"/>
              </a:rPr>
              <a:t> Optical </a:t>
            </a:r>
            <a:r>
              <a:rPr lang="nl-NL" dirty="0" err="1">
                <a:latin typeface="Univers" panose="020B0503020202020204" pitchFamily="34" charset="0"/>
              </a:rPr>
              <a:t>Layout</a:t>
            </a:r>
            <a:r>
              <a:rPr lang="nl-NL" dirty="0">
                <a:latin typeface="Univers" panose="020B0503020202020204" pitchFamily="34" charset="0"/>
              </a:rPr>
              <a:t>)</a:t>
            </a:r>
          </a:p>
          <a:p>
            <a:r>
              <a:rPr lang="nl-NL" dirty="0" err="1">
                <a:latin typeface="Univers" panose="020B0503020202020204" pitchFamily="34" charset="0"/>
              </a:rPr>
              <a:t>Implementing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comments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process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to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be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organized</a:t>
            </a:r>
            <a:endParaRPr lang="nl-NL" dirty="0">
              <a:latin typeface="Univers" panose="020B0503020202020204" pitchFamily="34" charset="0"/>
            </a:endParaRPr>
          </a:p>
          <a:p>
            <a:r>
              <a:rPr lang="nl-NL" dirty="0" err="1">
                <a:latin typeface="Univers" panose="020B0503020202020204" pitchFamily="34" charset="0"/>
              </a:rPr>
              <a:t>External</a:t>
            </a:r>
            <a:r>
              <a:rPr lang="nl-NL" dirty="0">
                <a:latin typeface="Univers" panose="020B0503020202020204" pitchFamily="34" charset="0"/>
              </a:rPr>
              <a:t> review </a:t>
            </a:r>
            <a:r>
              <a:rPr lang="nl-NL" dirty="0" err="1">
                <a:latin typeface="Univers" panose="020B0503020202020204" pitchFamily="34" charset="0"/>
              </a:rPr>
              <a:t>to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be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organized</a:t>
            </a:r>
            <a:endParaRPr lang="nl-NL" dirty="0">
              <a:latin typeface="Univers" panose="020B0503020202020204" pitchFamily="34" charset="0"/>
            </a:endParaRPr>
          </a:p>
          <a:p>
            <a:pPr marL="0" indent="0">
              <a:buNone/>
            </a:pPr>
            <a:endParaRPr lang="nl-NL" dirty="0">
              <a:latin typeface="Univers" panose="020B0503020202020204" pitchFamily="34" charset="0"/>
            </a:endParaRPr>
          </a:p>
          <a:p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45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CB3DCB-B71B-47CE-AE22-EA3320D690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4311" y="554464"/>
            <a:ext cx="4115218" cy="5801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2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>
                <a:latin typeface="Univers" panose="020B0503020202020204" pitchFamily="34" charset="0"/>
              </a:rPr>
              <a:t>CE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E1A49C-CDE1-44AB-80CB-84145D8689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1071" y="2579161"/>
            <a:ext cx="10332727" cy="3597801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To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be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used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by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Local</a:t>
            </a:r>
            <a:r>
              <a:rPr lang="nl-NL" dirty="0">
                <a:latin typeface="Univers" panose="020B0503020202020204" pitchFamily="34" charset="0"/>
              </a:rPr>
              <a:t> Teams </a:t>
            </a:r>
            <a:r>
              <a:rPr lang="nl-NL" dirty="0" err="1">
                <a:latin typeface="Univers" panose="020B0503020202020204" pitchFamily="34" charset="0"/>
              </a:rPr>
              <a:t>for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Civil</a:t>
            </a:r>
            <a:r>
              <a:rPr lang="nl-NL" dirty="0">
                <a:latin typeface="Univers" panose="020B0503020202020204" pitchFamily="34" charset="0"/>
              </a:rPr>
              <a:t> Engineering Design</a:t>
            </a:r>
          </a:p>
          <a:p>
            <a:r>
              <a:rPr lang="nl-NL" dirty="0">
                <a:latin typeface="Univers" panose="020B0503020202020204" pitchFamily="34" charset="0"/>
              </a:rPr>
              <a:t>DL </a:t>
            </a:r>
            <a:r>
              <a:rPr lang="nl-NL" dirty="0" err="1">
                <a:latin typeface="Univers" panose="020B0503020202020204" pitchFamily="34" charset="0"/>
              </a:rPr>
              <a:t>provides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parametric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envelopes</a:t>
            </a:r>
            <a:r>
              <a:rPr lang="nl-NL" dirty="0">
                <a:latin typeface="Univers" panose="020B0503020202020204" pitchFamily="34" charset="0"/>
              </a:rPr>
              <a:t>, </a:t>
            </a:r>
            <a:r>
              <a:rPr lang="nl-NL" dirty="0" err="1">
                <a:latin typeface="Univers" panose="020B0503020202020204" pitchFamily="34" charset="0"/>
              </a:rPr>
              <a:t>optical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flexibilities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can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be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exploited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by</a:t>
            </a:r>
            <a:r>
              <a:rPr lang="nl-NL" dirty="0">
                <a:latin typeface="Univers" panose="020B0503020202020204" pitchFamily="34" charset="0"/>
              </a:rPr>
              <a:t> LT</a:t>
            </a:r>
          </a:p>
          <a:p>
            <a:r>
              <a:rPr lang="nl-NL" dirty="0">
                <a:latin typeface="Univers" panose="020B0503020202020204" pitchFamily="34" charset="0"/>
              </a:rPr>
              <a:t>Design </a:t>
            </a:r>
            <a:r>
              <a:rPr lang="nl-NL" dirty="0" err="1">
                <a:latin typeface="Univers" panose="020B0503020202020204" pitchFamily="34" charset="0"/>
              </a:rPr>
              <a:t>for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construction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feasibility</a:t>
            </a:r>
            <a:endParaRPr lang="nl-NL" dirty="0">
              <a:latin typeface="Univers" panose="020B0503020202020204" pitchFamily="34" charset="0"/>
            </a:endParaRPr>
          </a:p>
          <a:p>
            <a:r>
              <a:rPr lang="nl-NL" dirty="0" err="1">
                <a:latin typeface="Univers" panose="020B0503020202020204" pitchFamily="34" charset="0"/>
              </a:rPr>
              <a:t>Cost</a:t>
            </a:r>
            <a:r>
              <a:rPr lang="nl-NL" dirty="0">
                <a:latin typeface="Univers" panose="020B0503020202020204" pitchFamily="34" charset="0"/>
              </a:rPr>
              <a:t> analysis </a:t>
            </a:r>
            <a:r>
              <a:rPr lang="nl-NL" dirty="0">
                <a:latin typeface="Univers" panose="020B0503020202020204" pitchFamily="34" charset="0"/>
                <a:sym typeface="Wingdings" panose="05000000000000000000" pitchFamily="2" charset="2"/>
              </a:rPr>
              <a:t> </a:t>
            </a:r>
            <a:r>
              <a:rPr lang="nl-NL" dirty="0" err="1">
                <a:latin typeface="Univers" panose="020B0503020202020204" pitchFamily="34" charset="0"/>
                <a:sym typeface="Wingdings" panose="05000000000000000000" pitchFamily="2" charset="2"/>
              </a:rPr>
              <a:t>indication</a:t>
            </a:r>
            <a:r>
              <a:rPr lang="nl-NL" dirty="0">
                <a:latin typeface="Univers" panose="020B0503020202020204" pitchFamily="34" charset="0"/>
                <a:sym typeface="Wingdings" panose="05000000000000000000" pitchFamily="2" charset="2"/>
              </a:rPr>
              <a:t> </a:t>
            </a:r>
            <a:r>
              <a:rPr lang="nl-NL" dirty="0" err="1">
                <a:latin typeface="Univers" panose="020B0503020202020204" pitchFamily="34" charset="0"/>
                <a:sym typeface="Wingdings" panose="05000000000000000000" pitchFamily="2" charset="2"/>
              </a:rPr>
              <a:t>for</a:t>
            </a:r>
            <a:r>
              <a:rPr lang="nl-NL" dirty="0">
                <a:latin typeface="Univers" panose="020B0503020202020204" pitchFamily="34" charset="0"/>
                <a:sym typeface="Wingdings" panose="05000000000000000000" pitchFamily="2" charset="2"/>
              </a:rPr>
              <a:t> </a:t>
            </a:r>
            <a:r>
              <a:rPr lang="nl-NL" dirty="0" err="1">
                <a:latin typeface="Univers" panose="020B0503020202020204" pitchFamily="34" charset="0"/>
                <a:sym typeface="Wingdings" panose="05000000000000000000" pitchFamily="2" charset="2"/>
              </a:rPr>
              <a:t>what</a:t>
            </a:r>
            <a:r>
              <a:rPr lang="nl-NL" dirty="0">
                <a:latin typeface="Univers" panose="020B0503020202020204" pitchFamily="34" charset="0"/>
                <a:sym typeface="Wingdings" panose="05000000000000000000" pitchFamily="2" charset="2"/>
              </a:rPr>
              <a:t> </a:t>
            </a:r>
            <a:r>
              <a:rPr lang="nl-NL" dirty="0" err="1">
                <a:latin typeface="Univers" panose="020B0503020202020204" pitchFamily="34" charset="0"/>
                <a:sym typeface="Wingdings" panose="05000000000000000000" pitchFamily="2" charset="2"/>
              </a:rPr>
              <a:t>to</a:t>
            </a:r>
            <a:r>
              <a:rPr lang="nl-NL" dirty="0">
                <a:latin typeface="Univers" panose="020B0503020202020204" pitchFamily="34" charset="0"/>
                <a:sym typeface="Wingdings" panose="05000000000000000000" pitchFamily="2" charset="2"/>
              </a:rPr>
              <a:t> </a:t>
            </a:r>
            <a:r>
              <a:rPr lang="nl-NL" dirty="0" err="1">
                <a:latin typeface="Univers" panose="020B0503020202020204" pitchFamily="34" charset="0"/>
                <a:sym typeface="Wingdings" panose="05000000000000000000" pitchFamily="2" charset="2"/>
              </a:rPr>
              <a:t>optimize</a:t>
            </a:r>
            <a:endParaRPr lang="nl-NL" dirty="0">
              <a:latin typeface="Univers" panose="020B0503020202020204" pitchFamily="34" charset="0"/>
            </a:endParaRPr>
          </a:p>
          <a:p>
            <a:pPr marL="0" indent="0">
              <a:buNone/>
            </a:pPr>
            <a:endParaRPr lang="nl-NL" dirty="0">
              <a:latin typeface="Univers" panose="020B0503020202020204" pitchFamily="34" charset="0"/>
            </a:endParaRPr>
          </a:p>
          <a:p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46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206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>
                <a:latin typeface="Univers" panose="020B0503020202020204" pitchFamily="34" charset="0"/>
              </a:rPr>
              <a:t>2L Detector </a:t>
            </a:r>
            <a:r>
              <a:rPr lang="nl-NL" dirty="0" err="1">
                <a:latin typeface="Univers" panose="020B0503020202020204" pitchFamily="34" charset="0"/>
              </a:rPr>
              <a:t>layout</a:t>
            </a:r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E1A49C-CDE1-44AB-80CB-84145D8689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1071" y="2579161"/>
            <a:ext cx="10332727" cy="3597801"/>
          </a:xfrm>
        </p:spPr>
        <p:txBody>
          <a:bodyPr/>
          <a:lstStyle/>
          <a:p>
            <a:r>
              <a:rPr lang="nl-NL" dirty="0">
                <a:latin typeface="Univers" panose="020B0503020202020204" pitchFamily="34" charset="0"/>
              </a:rPr>
              <a:t>Do </a:t>
            </a:r>
            <a:r>
              <a:rPr lang="nl-NL" dirty="0" err="1">
                <a:latin typeface="Univers" panose="020B0503020202020204" pitchFamily="34" charset="0"/>
              </a:rPr>
              <a:t>the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exercise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again</a:t>
            </a:r>
            <a:endParaRPr lang="nl-NL" dirty="0">
              <a:latin typeface="Univers" panose="020B0503020202020204" pitchFamily="34" charset="0"/>
            </a:endParaRPr>
          </a:p>
          <a:p>
            <a:r>
              <a:rPr lang="nl-NL" dirty="0" err="1">
                <a:latin typeface="Univers" panose="020B0503020202020204" pitchFamily="34" charset="0"/>
              </a:rPr>
              <a:t>Utilizes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the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same</a:t>
            </a:r>
            <a:r>
              <a:rPr lang="nl-NL" dirty="0">
                <a:latin typeface="Univers" panose="020B0503020202020204" pitchFamily="34" charset="0"/>
              </a:rPr>
              <a:t> input parameters</a:t>
            </a:r>
          </a:p>
          <a:p>
            <a:r>
              <a:rPr lang="nl-NL" dirty="0" err="1">
                <a:latin typeface="Univers" panose="020B0503020202020204" pitchFamily="34" charset="0"/>
              </a:rPr>
              <a:t>Learn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from</a:t>
            </a:r>
            <a:r>
              <a:rPr lang="nl-NL" dirty="0">
                <a:latin typeface="Univers" panose="020B0503020202020204" pitchFamily="34" charset="0"/>
              </a:rPr>
              <a:t> mistakes </a:t>
            </a:r>
            <a:r>
              <a:rPr lang="nl-NL" dirty="0" err="1">
                <a:latin typeface="Univers" panose="020B0503020202020204" pitchFamily="34" charset="0"/>
              </a:rPr>
              <a:t>from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Triangle</a:t>
            </a:r>
            <a:r>
              <a:rPr lang="nl-NL" dirty="0">
                <a:latin typeface="Univers" panose="020B0503020202020204" pitchFamily="34" charset="0"/>
              </a:rPr>
              <a:t> DL</a:t>
            </a:r>
          </a:p>
          <a:p>
            <a:r>
              <a:rPr lang="nl-NL" dirty="0">
                <a:latin typeface="Univers" panose="020B0503020202020204" pitchFamily="34" charset="0"/>
              </a:rPr>
              <a:t>Lots of collaborating!</a:t>
            </a:r>
          </a:p>
          <a:p>
            <a:pPr marL="0" indent="0">
              <a:buNone/>
            </a:pPr>
            <a:endParaRPr lang="nl-NL" dirty="0">
              <a:latin typeface="Univers" panose="020B0503020202020204" pitchFamily="34" charset="0"/>
            </a:endParaRPr>
          </a:p>
          <a:p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47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5676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691BD-E915-4CE5-A1DD-375BAF395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709738"/>
            <a:ext cx="10326377" cy="2852737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Questions</a:t>
            </a:r>
            <a:r>
              <a:rPr lang="nl-NL" dirty="0">
                <a:latin typeface="Univers" panose="020B0503020202020204" pitchFamily="34" charset="0"/>
              </a:rPr>
              <a:t>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873183-777C-4A6C-9F38-FFCF1D8D11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1072" y="4589463"/>
            <a:ext cx="10326378" cy="1500187"/>
          </a:xfrm>
        </p:spPr>
        <p:txBody>
          <a:bodyPr/>
          <a:lstStyle/>
          <a:p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50F9F-BEE8-456C-B702-4FACBA6F2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20886-4A85-4333-80D3-20050E1DB7C4}" type="datetime1">
              <a:rPr lang="nl-NL" smtClean="0"/>
              <a:t>25-11-2024</a:t>
            </a:fld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0B2245-CA73-481A-B58C-7923523F9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48</a:t>
            </a:fld>
            <a:endParaRPr lang="nl-NL"/>
          </a:p>
        </p:txBody>
      </p:sp>
      <p:pic>
        <p:nvPicPr>
          <p:cNvPr id="6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810A0F83-D4A8-4192-AB5A-E2AF175A0C8F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B0DA4F8-0770-4B5C-BDD5-5F193BF7B7D7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2245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691BD-E915-4CE5-A1DD-375BAF395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709738"/>
            <a:ext cx="10326377" cy="2852737"/>
          </a:xfrm>
        </p:spPr>
        <p:txBody>
          <a:bodyPr/>
          <a:lstStyle/>
          <a:p>
            <a:r>
              <a:rPr lang="nl-NL" dirty="0">
                <a:latin typeface="Univers" panose="020B0503020202020204" pitchFamily="34" charset="0"/>
              </a:rPr>
              <a:t>Bonus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873183-777C-4A6C-9F38-FFCF1D8D11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1072" y="4589463"/>
            <a:ext cx="10326378" cy="1500187"/>
          </a:xfrm>
        </p:spPr>
        <p:txBody>
          <a:bodyPr/>
          <a:lstStyle/>
          <a:p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50F9F-BEE8-456C-B702-4FACBA6F2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20886-4A85-4333-80D3-20050E1DB7C4}" type="datetime1">
              <a:rPr lang="nl-NL" smtClean="0"/>
              <a:t>25-11-2024</a:t>
            </a:fld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0B2245-CA73-481A-B58C-7923523F9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49</a:t>
            </a:fld>
            <a:endParaRPr lang="nl-NL"/>
          </a:p>
        </p:txBody>
      </p:sp>
      <p:pic>
        <p:nvPicPr>
          <p:cNvPr id="6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810A0F83-D4A8-4192-AB5A-E2AF175A0C8F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B0DA4F8-0770-4B5C-BDD5-5F193BF7B7D7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08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>
                <a:latin typeface="Univers" panose="020B0503020202020204" pitchFamily="34" charset="0"/>
              </a:rPr>
              <a:t>Scope + </a:t>
            </a:r>
            <a:r>
              <a:rPr lang="nl-NL" dirty="0" err="1">
                <a:latin typeface="Univers" panose="020B0503020202020204" pitchFamily="34" charset="0"/>
              </a:rPr>
              <a:t>Aim</a:t>
            </a:r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5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24CFF0C-49EB-4EB4-AD48-F909CD3608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994" y="2333137"/>
            <a:ext cx="8564881" cy="4023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38403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Alternative</a:t>
            </a:r>
            <a:r>
              <a:rPr lang="nl-NL" dirty="0">
                <a:latin typeface="Univers" panose="020B0503020202020204" pitchFamily="34" charset="0"/>
              </a:rPr>
              <a:t> cross-</a:t>
            </a:r>
            <a:r>
              <a:rPr lang="nl-NL" dirty="0" err="1">
                <a:latin typeface="Univers" panose="020B0503020202020204" pitchFamily="34" charset="0"/>
              </a:rPr>
              <a:t>sections</a:t>
            </a:r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50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785A229-E95B-44D2-B87F-5428A93E71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3849" y="2270819"/>
            <a:ext cx="9457765" cy="42506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17B95F4-849B-4E24-A07C-D7825172B2A4}"/>
              </a:ext>
            </a:extLst>
          </p:cNvPr>
          <p:cNvSpPr txBox="1"/>
          <p:nvPr/>
        </p:nvSpPr>
        <p:spPr>
          <a:xfrm>
            <a:off x="8427435" y="1378170"/>
            <a:ext cx="3481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>
                <a:latin typeface="Univers" panose="020B0503020202020204" pitchFamily="34" charset="0"/>
              </a:rPr>
              <a:t>Ø1.0m </a:t>
            </a:r>
            <a:r>
              <a:rPr lang="nl-NL" sz="1400" dirty="0" err="1">
                <a:latin typeface="Univers" panose="020B0503020202020204" pitchFamily="34" charset="0"/>
              </a:rPr>
              <a:t>beampipe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inner</a:t>
            </a:r>
            <a:r>
              <a:rPr lang="nl-NL" sz="1400" dirty="0">
                <a:latin typeface="Univers" panose="020B0503020202020204" pitchFamily="34" charset="0"/>
              </a:rPr>
              <a:t> diameter</a:t>
            </a:r>
          </a:p>
          <a:p>
            <a:r>
              <a:rPr lang="nl-NL" sz="1400" dirty="0">
                <a:latin typeface="Univers" panose="020B0503020202020204" pitchFamily="34" charset="0"/>
              </a:rPr>
              <a:t>Ø1.3m </a:t>
            </a:r>
            <a:r>
              <a:rPr lang="nl-NL" sz="1400" dirty="0" err="1">
                <a:latin typeface="Univers" panose="020B0503020202020204" pitchFamily="34" charset="0"/>
              </a:rPr>
              <a:t>beampipe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outer</a:t>
            </a:r>
            <a:r>
              <a:rPr lang="nl-NL" sz="1400" dirty="0">
                <a:latin typeface="Univers" panose="020B0503020202020204" pitchFamily="34" charset="0"/>
              </a:rPr>
              <a:t> diameter</a:t>
            </a:r>
          </a:p>
          <a:p>
            <a:r>
              <a:rPr lang="nl-NL" sz="1400" b="1" dirty="0">
                <a:solidFill>
                  <a:srgbClr val="FF0000"/>
                </a:solidFill>
                <a:latin typeface="Univers" panose="020B0503020202020204" pitchFamily="34" charset="0"/>
              </a:rPr>
              <a:t>0.3m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welding</a:t>
            </a:r>
            <a:r>
              <a:rPr lang="nl-NL" sz="1400" dirty="0">
                <a:latin typeface="Univers" panose="020B0503020202020204" pitchFamily="34" charset="0"/>
              </a:rPr>
              <a:t> clearance </a:t>
            </a:r>
            <a:r>
              <a:rPr lang="nl-NL" sz="1400" dirty="0" err="1">
                <a:latin typeface="Univers" panose="020B0503020202020204" pitchFamily="34" charset="0"/>
              </a:rPr>
              <a:t>from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Øinner</a:t>
            </a:r>
            <a:endParaRPr lang="nl-NL" sz="1400" dirty="0">
              <a:latin typeface="Univers" panose="020B0503020202020204" pitchFamily="34" charset="0"/>
            </a:endParaRPr>
          </a:p>
          <a:p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D16F910-9ABC-4503-A600-172DC850DB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3850" y="2308479"/>
            <a:ext cx="6458936" cy="405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55459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Alternative</a:t>
            </a:r>
            <a:r>
              <a:rPr lang="nl-NL" dirty="0">
                <a:latin typeface="Univers" panose="020B0503020202020204" pitchFamily="34" charset="0"/>
              </a:rPr>
              <a:t> cross-</a:t>
            </a:r>
            <a:r>
              <a:rPr lang="nl-NL" dirty="0" err="1">
                <a:latin typeface="Univers" panose="020B0503020202020204" pitchFamily="34" charset="0"/>
              </a:rPr>
              <a:t>sections</a:t>
            </a:r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51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C39281-0186-4115-8788-43065ED5CF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8730" y="2025231"/>
            <a:ext cx="7441740" cy="46962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429B02C-D51F-4FB9-BC4E-82D565879C4A}"/>
              </a:ext>
            </a:extLst>
          </p:cNvPr>
          <p:cNvSpPr txBox="1"/>
          <p:nvPr/>
        </p:nvSpPr>
        <p:spPr>
          <a:xfrm>
            <a:off x="8427435" y="1378170"/>
            <a:ext cx="3481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>
                <a:latin typeface="Univers" panose="020B0503020202020204" pitchFamily="34" charset="0"/>
              </a:rPr>
              <a:t>Ø1.0m </a:t>
            </a:r>
            <a:r>
              <a:rPr lang="nl-NL" sz="1400" dirty="0" err="1">
                <a:latin typeface="Univers" panose="020B0503020202020204" pitchFamily="34" charset="0"/>
              </a:rPr>
              <a:t>beampipe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inner</a:t>
            </a:r>
            <a:r>
              <a:rPr lang="nl-NL" sz="1400" dirty="0">
                <a:latin typeface="Univers" panose="020B0503020202020204" pitchFamily="34" charset="0"/>
              </a:rPr>
              <a:t> diameter</a:t>
            </a:r>
          </a:p>
          <a:p>
            <a:r>
              <a:rPr lang="nl-NL" sz="1400" dirty="0">
                <a:latin typeface="Univers" panose="020B0503020202020204" pitchFamily="34" charset="0"/>
              </a:rPr>
              <a:t>Ø1.3m </a:t>
            </a:r>
            <a:r>
              <a:rPr lang="nl-NL" sz="1400" dirty="0" err="1">
                <a:latin typeface="Univers" panose="020B0503020202020204" pitchFamily="34" charset="0"/>
              </a:rPr>
              <a:t>beampipe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outer</a:t>
            </a:r>
            <a:r>
              <a:rPr lang="nl-NL" sz="1400" dirty="0">
                <a:latin typeface="Univers" panose="020B0503020202020204" pitchFamily="34" charset="0"/>
              </a:rPr>
              <a:t> diameter</a:t>
            </a:r>
          </a:p>
          <a:p>
            <a:r>
              <a:rPr lang="nl-NL" sz="1400" b="1" dirty="0">
                <a:solidFill>
                  <a:srgbClr val="FF0000"/>
                </a:solidFill>
                <a:latin typeface="Univers" panose="020B0503020202020204" pitchFamily="34" charset="0"/>
              </a:rPr>
              <a:t>0.3m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welding</a:t>
            </a:r>
            <a:r>
              <a:rPr lang="nl-NL" sz="1400" dirty="0">
                <a:latin typeface="Univers" panose="020B0503020202020204" pitchFamily="34" charset="0"/>
              </a:rPr>
              <a:t> clearance </a:t>
            </a:r>
            <a:r>
              <a:rPr lang="nl-NL" sz="1400" dirty="0" err="1">
                <a:latin typeface="Univers" panose="020B0503020202020204" pitchFamily="34" charset="0"/>
              </a:rPr>
              <a:t>from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Øinner</a:t>
            </a:r>
            <a:endParaRPr lang="nl-NL" sz="1400" dirty="0">
              <a:latin typeface="Univers" panose="020B0503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211901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Alternative</a:t>
            </a:r>
            <a:r>
              <a:rPr lang="nl-NL" dirty="0">
                <a:latin typeface="Univers" panose="020B0503020202020204" pitchFamily="34" charset="0"/>
              </a:rPr>
              <a:t> cross-</a:t>
            </a:r>
            <a:r>
              <a:rPr lang="nl-NL" dirty="0" err="1">
                <a:latin typeface="Univers" panose="020B0503020202020204" pitchFamily="34" charset="0"/>
              </a:rPr>
              <a:t>sections</a:t>
            </a:r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52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DB25E0-DCE0-48A2-9D96-1A36D959F6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7140" y="2097051"/>
            <a:ext cx="8480590" cy="43224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C731325-9687-4586-A6DA-247641549EE6}"/>
              </a:ext>
            </a:extLst>
          </p:cNvPr>
          <p:cNvSpPr txBox="1"/>
          <p:nvPr/>
        </p:nvSpPr>
        <p:spPr>
          <a:xfrm>
            <a:off x="8427435" y="1378170"/>
            <a:ext cx="3481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>
                <a:latin typeface="Univers" panose="020B0503020202020204" pitchFamily="34" charset="0"/>
              </a:rPr>
              <a:t>Ø1.0m </a:t>
            </a:r>
            <a:r>
              <a:rPr lang="nl-NL" sz="1400" dirty="0" err="1">
                <a:latin typeface="Univers" panose="020B0503020202020204" pitchFamily="34" charset="0"/>
              </a:rPr>
              <a:t>beampipe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inner</a:t>
            </a:r>
            <a:r>
              <a:rPr lang="nl-NL" sz="1400" dirty="0">
                <a:latin typeface="Univers" panose="020B0503020202020204" pitchFamily="34" charset="0"/>
              </a:rPr>
              <a:t> diameter</a:t>
            </a:r>
          </a:p>
          <a:p>
            <a:r>
              <a:rPr lang="nl-NL" sz="1400" dirty="0">
                <a:latin typeface="Univers" panose="020B0503020202020204" pitchFamily="34" charset="0"/>
              </a:rPr>
              <a:t>Ø1.3m </a:t>
            </a:r>
            <a:r>
              <a:rPr lang="nl-NL" sz="1400" dirty="0" err="1">
                <a:latin typeface="Univers" panose="020B0503020202020204" pitchFamily="34" charset="0"/>
              </a:rPr>
              <a:t>beampipe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outer</a:t>
            </a:r>
            <a:r>
              <a:rPr lang="nl-NL" sz="1400" dirty="0">
                <a:latin typeface="Univers" panose="020B0503020202020204" pitchFamily="34" charset="0"/>
              </a:rPr>
              <a:t> diameter</a:t>
            </a:r>
          </a:p>
          <a:p>
            <a:r>
              <a:rPr lang="nl-NL" sz="1400" b="1" dirty="0">
                <a:solidFill>
                  <a:srgbClr val="FF0000"/>
                </a:solidFill>
                <a:latin typeface="Univers" panose="020B0503020202020204" pitchFamily="34" charset="0"/>
              </a:rPr>
              <a:t>0.5m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welding</a:t>
            </a:r>
            <a:r>
              <a:rPr lang="nl-NL" sz="1400" dirty="0">
                <a:latin typeface="Univers" panose="020B0503020202020204" pitchFamily="34" charset="0"/>
              </a:rPr>
              <a:t> clearance </a:t>
            </a:r>
            <a:r>
              <a:rPr lang="nl-NL" sz="1400" dirty="0" err="1">
                <a:latin typeface="Univers" panose="020B0503020202020204" pitchFamily="34" charset="0"/>
              </a:rPr>
              <a:t>from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Øinner</a:t>
            </a:r>
            <a:endParaRPr lang="nl-NL" sz="1400" dirty="0">
              <a:latin typeface="Univers" panose="020B0503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323138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Alternative</a:t>
            </a:r>
            <a:r>
              <a:rPr lang="nl-NL" dirty="0">
                <a:latin typeface="Univers" panose="020B0503020202020204" pitchFamily="34" charset="0"/>
              </a:rPr>
              <a:t> cross-</a:t>
            </a:r>
            <a:r>
              <a:rPr lang="nl-NL" dirty="0" err="1">
                <a:latin typeface="Univers" panose="020B0503020202020204" pitchFamily="34" charset="0"/>
              </a:rPr>
              <a:t>sections</a:t>
            </a:r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53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731325-9687-4586-A6DA-247641549EE6}"/>
              </a:ext>
            </a:extLst>
          </p:cNvPr>
          <p:cNvSpPr txBox="1"/>
          <p:nvPr/>
        </p:nvSpPr>
        <p:spPr>
          <a:xfrm>
            <a:off x="8427435" y="1378170"/>
            <a:ext cx="3481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>
                <a:latin typeface="Univers" panose="020B0503020202020204" pitchFamily="34" charset="0"/>
              </a:rPr>
              <a:t>Ø1.0m </a:t>
            </a:r>
            <a:r>
              <a:rPr lang="nl-NL" sz="1400" dirty="0" err="1">
                <a:latin typeface="Univers" panose="020B0503020202020204" pitchFamily="34" charset="0"/>
              </a:rPr>
              <a:t>beampipe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inner</a:t>
            </a:r>
            <a:r>
              <a:rPr lang="nl-NL" sz="1400" dirty="0">
                <a:latin typeface="Univers" panose="020B0503020202020204" pitchFamily="34" charset="0"/>
              </a:rPr>
              <a:t> diameter</a:t>
            </a:r>
          </a:p>
          <a:p>
            <a:r>
              <a:rPr lang="nl-NL" sz="1400" dirty="0">
                <a:latin typeface="Univers" panose="020B0503020202020204" pitchFamily="34" charset="0"/>
              </a:rPr>
              <a:t>Ø1.3m </a:t>
            </a:r>
            <a:r>
              <a:rPr lang="nl-NL" sz="1400" dirty="0" err="1">
                <a:latin typeface="Univers" panose="020B0503020202020204" pitchFamily="34" charset="0"/>
              </a:rPr>
              <a:t>beampipe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outer</a:t>
            </a:r>
            <a:r>
              <a:rPr lang="nl-NL" sz="1400" dirty="0">
                <a:latin typeface="Univers" panose="020B0503020202020204" pitchFamily="34" charset="0"/>
              </a:rPr>
              <a:t> diameter</a:t>
            </a:r>
          </a:p>
          <a:p>
            <a:r>
              <a:rPr lang="nl-NL" sz="1400" b="1" dirty="0">
                <a:solidFill>
                  <a:srgbClr val="FF0000"/>
                </a:solidFill>
                <a:latin typeface="Univers" panose="020B0503020202020204" pitchFamily="34" charset="0"/>
              </a:rPr>
              <a:t>0.3m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welding</a:t>
            </a:r>
            <a:r>
              <a:rPr lang="nl-NL" sz="1400" dirty="0">
                <a:latin typeface="Univers" panose="020B0503020202020204" pitchFamily="34" charset="0"/>
              </a:rPr>
              <a:t> clearance </a:t>
            </a:r>
            <a:r>
              <a:rPr lang="nl-NL" sz="1400" dirty="0" err="1">
                <a:latin typeface="Univers" panose="020B0503020202020204" pitchFamily="34" charset="0"/>
              </a:rPr>
              <a:t>from</a:t>
            </a:r>
            <a:r>
              <a:rPr lang="nl-NL" sz="1400" dirty="0">
                <a:latin typeface="Univers" panose="020B0503020202020204" pitchFamily="34" charset="0"/>
              </a:rPr>
              <a:t> </a:t>
            </a:r>
            <a:r>
              <a:rPr lang="nl-NL" sz="1400" dirty="0" err="1">
                <a:latin typeface="Univers" panose="020B0503020202020204" pitchFamily="34" charset="0"/>
              </a:rPr>
              <a:t>Øinner</a:t>
            </a:r>
            <a:endParaRPr lang="nl-NL" sz="1400" dirty="0">
              <a:latin typeface="Univers" panose="020B0503020202020204" pitchFamily="34" charset="0"/>
            </a:endParaRPr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6D023F-3CAB-496C-B385-880775216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0433" y="2173788"/>
            <a:ext cx="8297718" cy="422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60563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1AF5BAA0-388A-4E95-BFB9-296ADFE93B8E}"/>
              </a:ext>
            </a:extLst>
          </p:cNvPr>
          <p:cNvGrpSpPr/>
          <p:nvPr/>
        </p:nvGrpSpPr>
        <p:grpSpPr>
          <a:xfrm>
            <a:off x="7541765" y="4624911"/>
            <a:ext cx="4715668" cy="2150934"/>
            <a:chOff x="6815096" y="4707066"/>
            <a:chExt cx="5044330" cy="2300845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070AC092-9448-4231-878A-35847C8AB5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625" t="8321"/>
            <a:stretch/>
          </p:blipFill>
          <p:spPr>
            <a:xfrm>
              <a:off x="9548108" y="4977393"/>
              <a:ext cx="1856398" cy="175088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0556875-778F-4ACE-AA9B-F711B8014B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98428" y="4707066"/>
              <a:ext cx="2216337" cy="1796699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9E6E35E-A9AF-4C65-BB8E-59D82B6212BD}"/>
                </a:ext>
              </a:extLst>
            </p:cNvPr>
            <p:cNvSpPr txBox="1"/>
            <p:nvPr/>
          </p:nvSpPr>
          <p:spPr>
            <a:xfrm>
              <a:off x="6815096" y="6641949"/>
              <a:ext cx="2766241" cy="3659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Main arm cavity ⌀6.5m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068B97E-63DF-42AB-918A-20E17C2155D8}"/>
                </a:ext>
              </a:extLst>
            </p:cNvPr>
            <p:cNvSpPr txBox="1"/>
            <p:nvPr/>
          </p:nvSpPr>
          <p:spPr>
            <a:xfrm>
              <a:off x="9093185" y="6641949"/>
              <a:ext cx="2766241" cy="3659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5km LF-FC tunnel ⌀6.2m </a:t>
              </a:r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54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itle 4">
            <a:extLst>
              <a:ext uri="{FF2B5EF4-FFF2-40B4-BE49-F238E27FC236}">
                <a16:creationId xmlns:a16="http://schemas.microsoft.com/office/drawing/2014/main" id="{B2C83767-90C5-4256-904A-DD074F177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7880" y="65402"/>
            <a:ext cx="10515600" cy="872493"/>
          </a:xfrm>
        </p:spPr>
        <p:txBody>
          <a:bodyPr>
            <a:normAutofit/>
          </a:bodyPr>
          <a:lstStyle/>
          <a:p>
            <a:r>
              <a:rPr lang="nl-NL" sz="2000" dirty="0" err="1">
                <a:solidFill>
                  <a:srgbClr val="21AF8A"/>
                </a:solidFill>
                <a:latin typeface="Univers" panose="020B0503020202020204" pitchFamily="34" charset="0"/>
              </a:rPr>
              <a:t>Civil</a:t>
            </a:r>
            <a:r>
              <a:rPr lang="nl-NL" sz="2000" dirty="0">
                <a:solidFill>
                  <a:srgbClr val="21AF8A"/>
                </a:solidFill>
                <a:latin typeface="Univers" panose="020B0503020202020204" pitchFamily="34" charset="0"/>
              </a:rPr>
              <a:t> Engineering: </a:t>
            </a:r>
            <a:r>
              <a:rPr lang="en-US" sz="2000" dirty="0">
                <a:solidFill>
                  <a:srgbClr val="21AF8A"/>
                </a:solidFill>
                <a:latin typeface="Univers" panose="020B0503020202020204" pitchFamily="34" charset="0"/>
              </a:rPr>
              <a:t>Alternative </a:t>
            </a:r>
            <a:r>
              <a:rPr lang="nl-NL" sz="2000" dirty="0">
                <a:solidFill>
                  <a:srgbClr val="21AF8A"/>
                </a:solidFill>
                <a:latin typeface="Univers" panose="020B0503020202020204" pitchFamily="34" charset="0"/>
              </a:rPr>
              <a:t>Detector</a:t>
            </a:r>
            <a:r>
              <a:rPr lang="en-US" sz="2000" dirty="0">
                <a:solidFill>
                  <a:srgbClr val="21AF8A"/>
                </a:solidFill>
                <a:latin typeface="Univers" panose="020B0503020202020204" pitchFamily="34" charset="0"/>
              </a:rPr>
              <a:t> Layouts are being studied</a:t>
            </a:r>
            <a:endParaRPr lang="en-NL" sz="20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ABA738E-AAD5-42DE-BFF0-5A45B9C6845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0" t="21070"/>
          <a:stretch/>
        </p:blipFill>
        <p:spPr>
          <a:xfrm>
            <a:off x="7647458" y="1359929"/>
            <a:ext cx="4275231" cy="192845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3ABCBC5-F688-4994-8171-D3CD7C500A7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53" t="19953"/>
          <a:stretch/>
        </p:blipFill>
        <p:spPr>
          <a:xfrm>
            <a:off x="1628391" y="1475149"/>
            <a:ext cx="4275231" cy="192845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06D0725-4DB6-4684-90F9-887053B08C03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4828" y="3090019"/>
            <a:ext cx="4102321" cy="197896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8335425-0D6C-4BD1-AE75-73CD76096FC6}"/>
              </a:ext>
            </a:extLst>
          </p:cNvPr>
          <p:cNvSpPr txBox="1"/>
          <p:nvPr/>
        </p:nvSpPr>
        <p:spPr>
          <a:xfrm>
            <a:off x="9751226" y="3623295"/>
            <a:ext cx="2047647" cy="830997"/>
          </a:xfrm>
          <a:prstGeom prst="rect">
            <a:avLst/>
          </a:prstGeom>
          <a:noFill/>
          <a:ln>
            <a:solidFill>
              <a:srgbClr val="328E79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328E79"/>
                </a:solidFill>
              </a:rPr>
              <a:t>Good arguments and finding additional uses for an extra tunnel are needed to justify the high additional costs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54B41B5-92FE-47F5-821B-D63338475532}"/>
              </a:ext>
            </a:extLst>
          </p:cNvPr>
          <p:cNvSpPr txBox="1"/>
          <p:nvPr/>
        </p:nvSpPr>
        <p:spPr>
          <a:xfrm>
            <a:off x="1687980" y="887006"/>
            <a:ext cx="44016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328E79"/>
                </a:solidFill>
              </a:rPr>
              <a:t>Lateral access cleanrooms to aid with flexibility,</a:t>
            </a:r>
          </a:p>
          <a:p>
            <a:pPr algn="ctr"/>
            <a:r>
              <a:rPr lang="en-US" sz="1400" dirty="0">
                <a:solidFill>
                  <a:srgbClr val="328E79"/>
                </a:solidFill>
              </a:rPr>
              <a:t>LF filter cavity in a combined arm tunnel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4983C66-1315-4DD1-BD0B-223CABAB7BBC}"/>
              </a:ext>
            </a:extLst>
          </p:cNvPr>
          <p:cNvSpPr txBox="1"/>
          <p:nvPr/>
        </p:nvSpPr>
        <p:spPr>
          <a:xfrm>
            <a:off x="7142555" y="846640"/>
            <a:ext cx="44016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328E79"/>
                </a:solidFill>
              </a:rPr>
              <a:t>Various bottom access cleanrooms in current design,</a:t>
            </a:r>
          </a:p>
          <a:p>
            <a:pPr algn="ctr"/>
            <a:r>
              <a:rPr lang="en-US" sz="1400" dirty="0">
                <a:solidFill>
                  <a:srgbClr val="328E79"/>
                </a:solidFill>
              </a:rPr>
              <a:t>LF filter cavity in a separate 5km tunnel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41D5F84-B86F-435E-8200-E46EA589EAF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82" t="4571" b="3291"/>
          <a:stretch/>
        </p:blipFill>
        <p:spPr>
          <a:xfrm>
            <a:off x="3597194" y="4372980"/>
            <a:ext cx="2399711" cy="2129613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B512F4DD-56D5-4BF7-974C-817DF1C1E8A7}"/>
              </a:ext>
            </a:extLst>
          </p:cNvPr>
          <p:cNvSpPr/>
          <p:nvPr/>
        </p:nvSpPr>
        <p:spPr>
          <a:xfrm>
            <a:off x="772222" y="887006"/>
            <a:ext cx="5224264" cy="5924938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34A3BDA-F203-46D5-8505-5B36310D9019}"/>
              </a:ext>
            </a:extLst>
          </p:cNvPr>
          <p:cNvSpPr/>
          <p:nvPr/>
        </p:nvSpPr>
        <p:spPr>
          <a:xfrm>
            <a:off x="6322807" y="887004"/>
            <a:ext cx="5679297" cy="5924939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E6D06F-E9AC-42A7-83C7-1609FC7669F3}"/>
              </a:ext>
            </a:extLst>
          </p:cNvPr>
          <p:cNvSpPr txBox="1"/>
          <p:nvPr/>
        </p:nvSpPr>
        <p:spPr>
          <a:xfrm>
            <a:off x="4425618" y="2407804"/>
            <a:ext cx="3422322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328E79"/>
                </a:solidFill>
              </a:rPr>
              <a:t>VS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F581FD-6ECC-4C1D-984A-37292D073E0C}"/>
              </a:ext>
            </a:extLst>
          </p:cNvPr>
          <p:cNvSpPr txBox="1"/>
          <p:nvPr/>
        </p:nvSpPr>
        <p:spPr>
          <a:xfrm>
            <a:off x="4390012" y="2352702"/>
            <a:ext cx="1606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328E79"/>
                </a:solidFill>
              </a:rPr>
              <a:t>PERFORMANCE AND </a:t>
            </a:r>
            <a:br>
              <a:rPr lang="en-US" sz="1200" b="1" dirty="0">
                <a:solidFill>
                  <a:srgbClr val="328E79"/>
                </a:solidFill>
              </a:rPr>
            </a:br>
            <a:r>
              <a:rPr lang="en-US" sz="1200" b="1" dirty="0">
                <a:solidFill>
                  <a:srgbClr val="328E79"/>
                </a:solidFill>
              </a:rPr>
              <a:t>FEASIBILITY RISKS</a:t>
            </a:r>
            <a:endParaRPr lang="nl-NL" sz="12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0FF6AE-FFEF-43BB-BA06-8C1B247E8482}"/>
              </a:ext>
            </a:extLst>
          </p:cNvPr>
          <p:cNvSpPr txBox="1"/>
          <p:nvPr/>
        </p:nvSpPr>
        <p:spPr>
          <a:xfrm>
            <a:off x="5505606" y="2428496"/>
            <a:ext cx="2159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rgbClr val="328E79"/>
                </a:solidFill>
              </a:rPr>
              <a:t>COSTS</a:t>
            </a:r>
            <a:endParaRPr lang="nl-NL" sz="12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00AD6CA-93DB-4B45-8D2F-31EBE95DE363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EDEEED"/>
              </a:clrFrom>
              <a:clrTo>
                <a:srgbClr val="EDEEED">
                  <a:alpha val="0"/>
                </a:srgbClr>
              </a:clrTo>
            </a:clrChange>
          </a:blip>
          <a:srcRect l="26913" t="31455" r="25089"/>
          <a:stretch/>
        </p:blipFill>
        <p:spPr>
          <a:xfrm>
            <a:off x="6328904" y="2925133"/>
            <a:ext cx="3280076" cy="2347724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102C95A3-BD90-4F3D-AAF8-E11575F7FFF3}"/>
              </a:ext>
            </a:extLst>
          </p:cNvPr>
          <p:cNvGrpSpPr/>
          <p:nvPr/>
        </p:nvGrpSpPr>
        <p:grpSpPr>
          <a:xfrm>
            <a:off x="919692" y="5040711"/>
            <a:ext cx="2800366" cy="754053"/>
            <a:chOff x="925167" y="5068086"/>
            <a:chExt cx="2800366" cy="754053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5A27639-FD42-4147-8E05-2F26D46E4F2E}"/>
                </a:ext>
              </a:extLst>
            </p:cNvPr>
            <p:cNvSpPr txBox="1"/>
            <p:nvPr/>
          </p:nvSpPr>
          <p:spPr>
            <a:xfrm>
              <a:off x="1018331" y="5068086"/>
              <a:ext cx="2707202" cy="754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= minimum volume for the detector</a:t>
              </a:r>
            </a:p>
            <a:p>
              <a:r>
                <a:rPr lang="en-US" sz="700" dirty="0"/>
                <a:t>(additional space needed for lining, accommodate cavern shape, etc.)</a:t>
              </a:r>
            </a:p>
            <a:p>
              <a:r>
                <a:rPr lang="en-US" sz="900" dirty="0"/>
                <a:t>= cleanrooms</a:t>
              </a:r>
            </a:p>
            <a:p>
              <a:r>
                <a:rPr lang="en-US" sz="900" dirty="0"/>
                <a:t>= tower + scaffolding </a:t>
              </a:r>
            </a:p>
            <a:p>
              <a:r>
                <a:rPr lang="en-US" sz="900" dirty="0"/>
                <a:t>= clearance + crane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14D58BB-6C51-44A2-BF6B-FD5AA0CC4C84}"/>
                </a:ext>
              </a:extLst>
            </p:cNvPr>
            <p:cNvSpPr/>
            <p:nvPr/>
          </p:nvSpPr>
          <p:spPr>
            <a:xfrm>
              <a:off x="925167" y="5132814"/>
              <a:ext cx="108000" cy="1080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4F9E723-91A3-4C6A-B4B9-47A763BE4844}"/>
                </a:ext>
              </a:extLst>
            </p:cNvPr>
            <p:cNvSpPr/>
            <p:nvPr/>
          </p:nvSpPr>
          <p:spPr>
            <a:xfrm>
              <a:off x="925167" y="5401107"/>
              <a:ext cx="108000" cy="108000"/>
            </a:xfrm>
            <a:prstGeom prst="rect">
              <a:avLst/>
            </a:prstGeom>
            <a:solidFill>
              <a:srgbClr val="31A831"/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AD30E57-837A-412F-9B93-D3E139647458}"/>
                </a:ext>
              </a:extLst>
            </p:cNvPr>
            <p:cNvSpPr/>
            <p:nvPr/>
          </p:nvSpPr>
          <p:spPr>
            <a:xfrm>
              <a:off x="927458" y="5533906"/>
              <a:ext cx="108000" cy="108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9D7D352-0753-413D-ACCB-3BC9354E58DD}"/>
                </a:ext>
              </a:extLst>
            </p:cNvPr>
            <p:cNvSpPr/>
            <p:nvPr/>
          </p:nvSpPr>
          <p:spPr>
            <a:xfrm>
              <a:off x="927458" y="5728540"/>
              <a:ext cx="108000" cy="43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7BDDA56-8C12-45C2-8110-3E5B3EB25A77}"/>
                </a:ext>
              </a:extLst>
            </p:cNvPr>
            <p:cNvSpPr/>
            <p:nvPr/>
          </p:nvSpPr>
          <p:spPr>
            <a:xfrm>
              <a:off x="927476" y="5662549"/>
              <a:ext cx="108000" cy="64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890042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>
                <a:latin typeface="Univers" panose="020B0503020202020204" pitchFamily="34" charset="0"/>
              </a:rPr>
              <a:t>Bonus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55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E789D890-2243-4518-AB4D-5F0292A4B3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" r="33242"/>
          <a:stretch/>
        </p:blipFill>
        <p:spPr bwMode="auto">
          <a:xfrm>
            <a:off x="1021072" y="1189157"/>
            <a:ext cx="5402139" cy="5412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AC7E14A-E505-4B8E-BF7C-A6E95ADBB2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0589" y="1189157"/>
            <a:ext cx="4586082" cy="532503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84A0B07-3DFF-4EEB-8771-4028B908549A}"/>
              </a:ext>
            </a:extLst>
          </p:cNvPr>
          <p:cNvCxnSpPr/>
          <p:nvPr/>
        </p:nvCxnSpPr>
        <p:spPr>
          <a:xfrm flipH="1">
            <a:off x="9807388" y="1380565"/>
            <a:ext cx="107577" cy="4975785"/>
          </a:xfrm>
          <a:prstGeom prst="straightConnector1">
            <a:avLst/>
          </a:prstGeom>
          <a:ln w="762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00E13E5-DAB7-4117-B9DC-47FD0D0BFDAF}"/>
              </a:ext>
            </a:extLst>
          </p:cNvPr>
          <p:cNvSpPr txBox="1"/>
          <p:nvPr/>
        </p:nvSpPr>
        <p:spPr>
          <a:xfrm>
            <a:off x="9982200" y="3361765"/>
            <a:ext cx="1547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33.2m</a:t>
            </a:r>
          </a:p>
        </p:txBody>
      </p:sp>
    </p:spTree>
    <p:extLst>
      <p:ext uri="{BB962C8B-B14F-4D97-AF65-F5344CB8AC3E}">
        <p14:creationId xmlns:p14="http://schemas.microsoft.com/office/powerpoint/2010/main" val="2808630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Phases</a:t>
            </a:r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E1A49C-CDE1-44AB-80CB-84145D8689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1071" y="2579161"/>
            <a:ext cx="10332727" cy="3597801"/>
          </a:xfrm>
        </p:spPr>
        <p:txBody>
          <a:bodyPr>
            <a:normAutofit fontScale="62500" lnSpcReduction="20000"/>
          </a:bodyPr>
          <a:lstStyle/>
          <a:p>
            <a:r>
              <a:rPr lang="nl-NL" dirty="0" err="1">
                <a:latin typeface="Univers" panose="020B0503020202020204" pitchFamily="34" charset="0"/>
              </a:rPr>
              <a:t>Following</a:t>
            </a:r>
            <a:r>
              <a:rPr lang="nl-NL" dirty="0">
                <a:latin typeface="Univers" panose="020B0503020202020204" pitchFamily="34" charset="0"/>
              </a:rPr>
              <a:t> CERN approach </a:t>
            </a:r>
            <a:r>
              <a:rPr lang="nl-NL" dirty="0" err="1">
                <a:latin typeface="Univers" panose="020B0503020202020204" pitchFamily="34" charset="0"/>
              </a:rPr>
              <a:t>from</a:t>
            </a:r>
            <a:r>
              <a:rPr lang="nl-NL" dirty="0">
                <a:latin typeface="Univers" panose="020B0503020202020204" pitchFamily="34" charset="0"/>
              </a:rPr>
              <a:t> FCC </a:t>
            </a:r>
            <a:r>
              <a:rPr lang="nl-NL" dirty="0" err="1">
                <a:latin typeface="Univers" panose="020B0503020202020204" pitchFamily="34" charset="0"/>
              </a:rPr>
              <a:t>Cost</a:t>
            </a:r>
            <a:r>
              <a:rPr lang="nl-NL" dirty="0">
                <a:latin typeface="Univers" panose="020B0503020202020204" pitchFamily="34" charset="0"/>
              </a:rPr>
              <a:t> &amp; Schedule </a:t>
            </a:r>
            <a:r>
              <a:rPr lang="nl-NL" dirty="0" err="1">
                <a:latin typeface="Univers" panose="020B0503020202020204" pitchFamily="34" charset="0"/>
              </a:rPr>
              <a:t>Study</a:t>
            </a:r>
            <a:endParaRPr lang="nl-NL" dirty="0">
              <a:latin typeface="Univers" panose="020B0503020202020204" pitchFamily="34" charset="0"/>
            </a:endParaRPr>
          </a:p>
          <a:p>
            <a:r>
              <a:rPr lang="nl-NL" dirty="0" err="1">
                <a:latin typeface="Univers" panose="020B0503020202020204" pitchFamily="34" charset="0"/>
              </a:rPr>
              <a:t>Phase</a:t>
            </a:r>
            <a:r>
              <a:rPr lang="nl-NL" dirty="0">
                <a:latin typeface="Univers" panose="020B0503020202020204" pitchFamily="34" charset="0"/>
              </a:rPr>
              <a:t> 1: </a:t>
            </a:r>
            <a:r>
              <a:rPr lang="nl-NL" dirty="0" err="1">
                <a:latin typeface="Univers" panose="020B0503020202020204" pitchFamily="34" charset="0"/>
              </a:rPr>
              <a:t>Objective</a:t>
            </a:r>
            <a:r>
              <a:rPr lang="nl-NL" dirty="0">
                <a:latin typeface="Univers" panose="020B0503020202020204" pitchFamily="34" charset="0"/>
              </a:rPr>
              <a:t> = Baseline Design (</a:t>
            </a:r>
            <a:r>
              <a:rPr lang="nl-NL" dirty="0" err="1">
                <a:latin typeface="Univers" panose="020B0503020202020204" pitchFamily="34" charset="0"/>
              </a:rPr>
              <a:t>Cost</a:t>
            </a:r>
            <a:r>
              <a:rPr lang="nl-NL" dirty="0">
                <a:latin typeface="Univers" panose="020B0503020202020204" pitchFamily="34" charset="0"/>
              </a:rPr>
              <a:t> &amp; Schedule)</a:t>
            </a:r>
          </a:p>
          <a:p>
            <a:pPr lvl="1"/>
            <a:r>
              <a:rPr lang="nl-NL" dirty="0" err="1">
                <a:latin typeface="Univers" panose="020B0503020202020204" pitchFamily="34" charset="0"/>
              </a:rPr>
              <a:t>Collecting</a:t>
            </a:r>
            <a:r>
              <a:rPr lang="nl-NL" dirty="0">
                <a:latin typeface="Univers" panose="020B0503020202020204" pitchFamily="34" charset="0"/>
              </a:rPr>
              <a:t> first </a:t>
            </a:r>
            <a:r>
              <a:rPr lang="nl-NL" dirty="0" err="1">
                <a:latin typeface="Univers" panose="020B0503020202020204" pitchFamily="34" charset="0"/>
              </a:rPr>
              <a:t>inputs</a:t>
            </a:r>
            <a:endParaRPr lang="nl-NL" dirty="0">
              <a:latin typeface="Univers" panose="020B0503020202020204" pitchFamily="34" charset="0"/>
            </a:endParaRPr>
          </a:p>
          <a:p>
            <a:pPr lvl="1"/>
            <a:r>
              <a:rPr lang="nl-NL" dirty="0" err="1">
                <a:latin typeface="Univers" panose="020B0503020202020204" pitchFamily="34" charset="0"/>
              </a:rPr>
              <a:t>Resolving</a:t>
            </a:r>
            <a:r>
              <a:rPr lang="nl-NL" dirty="0">
                <a:latin typeface="Univers" panose="020B0503020202020204" pitchFamily="34" charset="0"/>
              </a:rPr>
              <a:t> first clashes</a:t>
            </a:r>
          </a:p>
          <a:p>
            <a:pPr lvl="1"/>
            <a:r>
              <a:rPr lang="nl-NL" dirty="0">
                <a:latin typeface="Univers" panose="020B0503020202020204" pitchFamily="34" charset="0"/>
              </a:rPr>
              <a:t>First </a:t>
            </a:r>
            <a:r>
              <a:rPr lang="nl-NL" dirty="0" err="1">
                <a:latin typeface="Univers" panose="020B0503020202020204" pitchFamily="34" charset="0"/>
              </a:rPr>
              <a:t>try</a:t>
            </a:r>
            <a:r>
              <a:rPr lang="nl-NL" dirty="0">
                <a:latin typeface="Univers" panose="020B0503020202020204" pitchFamily="34" charset="0"/>
              </a:rPr>
              <a:t> in </a:t>
            </a:r>
            <a:r>
              <a:rPr lang="nl-NL" dirty="0" err="1">
                <a:latin typeface="Univers" panose="020B0503020202020204" pitchFamily="34" charset="0"/>
              </a:rPr>
              <a:t>mapping</a:t>
            </a:r>
            <a:r>
              <a:rPr lang="nl-NL" dirty="0">
                <a:latin typeface="Univers" panose="020B0503020202020204" pitchFamily="34" charset="0"/>
              </a:rPr>
              <a:t> ET Detector -&gt; Baseline </a:t>
            </a:r>
            <a:r>
              <a:rPr lang="nl-NL" i="1" dirty="0">
                <a:latin typeface="Univers" panose="020B0503020202020204" pitchFamily="34" charset="0"/>
              </a:rPr>
              <a:t>(startpoint)</a:t>
            </a:r>
          </a:p>
          <a:p>
            <a:r>
              <a:rPr lang="nl-NL" dirty="0" err="1">
                <a:latin typeface="Univers" panose="020B0503020202020204" pitchFamily="34" charset="0"/>
              </a:rPr>
              <a:t>Phase</a:t>
            </a:r>
            <a:r>
              <a:rPr lang="nl-NL" dirty="0">
                <a:latin typeface="Univers" panose="020B0503020202020204" pitchFamily="34" charset="0"/>
              </a:rPr>
              <a:t> 2: </a:t>
            </a:r>
            <a:r>
              <a:rPr lang="nl-NL" dirty="0" err="1">
                <a:latin typeface="Univers" panose="020B0503020202020204" pitchFamily="34" charset="0"/>
              </a:rPr>
              <a:t>Objective</a:t>
            </a:r>
            <a:r>
              <a:rPr lang="nl-NL" dirty="0">
                <a:latin typeface="Univers" panose="020B0503020202020204" pitchFamily="34" charset="0"/>
              </a:rPr>
              <a:t> = </a:t>
            </a:r>
            <a:r>
              <a:rPr lang="nl-NL" dirty="0" err="1">
                <a:latin typeface="Univers" panose="020B0503020202020204" pitchFamily="34" charset="0"/>
              </a:rPr>
              <a:t>Alternative</a:t>
            </a:r>
            <a:r>
              <a:rPr lang="nl-NL" dirty="0">
                <a:latin typeface="Univers" panose="020B0503020202020204" pitchFamily="34" charset="0"/>
              </a:rPr>
              <a:t> Designs (</a:t>
            </a:r>
            <a:r>
              <a:rPr lang="nl-NL" dirty="0" err="1">
                <a:latin typeface="Univers" panose="020B0503020202020204" pitchFamily="34" charset="0"/>
              </a:rPr>
              <a:t>Cost</a:t>
            </a:r>
            <a:r>
              <a:rPr lang="nl-NL" dirty="0">
                <a:latin typeface="Univers" panose="020B0503020202020204" pitchFamily="34" charset="0"/>
              </a:rPr>
              <a:t> &amp; Schedule)</a:t>
            </a:r>
          </a:p>
          <a:p>
            <a:pPr lvl="1"/>
            <a:r>
              <a:rPr lang="nl-NL" dirty="0" err="1">
                <a:latin typeface="Univers" panose="020B0503020202020204" pitchFamily="34" charset="0"/>
              </a:rPr>
              <a:t>Analyzing</a:t>
            </a:r>
            <a:r>
              <a:rPr lang="nl-NL" dirty="0">
                <a:latin typeface="Univers" panose="020B0503020202020204" pitchFamily="34" charset="0"/>
              </a:rPr>
              <a:t> (review + </a:t>
            </a:r>
            <a:r>
              <a:rPr lang="nl-NL" dirty="0" err="1">
                <a:latin typeface="Univers" panose="020B0503020202020204" pitchFamily="34" charset="0"/>
              </a:rPr>
              <a:t>studying</a:t>
            </a:r>
            <a:r>
              <a:rPr lang="nl-NL" dirty="0">
                <a:latin typeface="Univers" panose="020B0503020202020204" pitchFamily="34" charset="0"/>
              </a:rPr>
              <a:t> different options)</a:t>
            </a:r>
          </a:p>
          <a:p>
            <a:pPr lvl="1"/>
            <a:r>
              <a:rPr lang="nl-NL" dirty="0">
                <a:latin typeface="Univers" panose="020B0503020202020204" pitchFamily="34" charset="0"/>
              </a:rPr>
              <a:t>Optimizing</a:t>
            </a:r>
          </a:p>
          <a:p>
            <a:r>
              <a:rPr lang="nl-NL" dirty="0" err="1">
                <a:latin typeface="Univers" panose="020B0503020202020204" pitchFamily="34" charset="0"/>
              </a:rPr>
              <a:t>Phase</a:t>
            </a:r>
            <a:r>
              <a:rPr lang="nl-NL" dirty="0">
                <a:latin typeface="Univers" panose="020B0503020202020204" pitchFamily="34" charset="0"/>
              </a:rPr>
              <a:t> 3: </a:t>
            </a:r>
            <a:r>
              <a:rPr lang="nl-NL" dirty="0" err="1">
                <a:latin typeface="Univers" panose="020B0503020202020204" pitchFamily="34" charset="0"/>
              </a:rPr>
              <a:t>Objective</a:t>
            </a:r>
            <a:r>
              <a:rPr lang="nl-NL" dirty="0">
                <a:latin typeface="Univers" panose="020B0503020202020204" pitchFamily="34" charset="0"/>
              </a:rPr>
              <a:t> = </a:t>
            </a:r>
            <a:r>
              <a:rPr lang="nl-NL" dirty="0" err="1">
                <a:latin typeface="Univers" panose="020B0503020202020204" pitchFamily="34" charset="0"/>
              </a:rPr>
              <a:t>Detailed</a:t>
            </a:r>
            <a:r>
              <a:rPr lang="nl-NL" dirty="0">
                <a:latin typeface="Univers" panose="020B0503020202020204" pitchFamily="34" charset="0"/>
              </a:rPr>
              <a:t> Design (</a:t>
            </a:r>
            <a:r>
              <a:rPr lang="nl-NL" dirty="0" err="1">
                <a:latin typeface="Univers" panose="020B0503020202020204" pitchFamily="34" charset="0"/>
              </a:rPr>
              <a:t>Cost</a:t>
            </a:r>
            <a:r>
              <a:rPr lang="nl-NL" dirty="0">
                <a:latin typeface="Univers" panose="020B0503020202020204" pitchFamily="34" charset="0"/>
              </a:rPr>
              <a:t> &amp; Schedule)</a:t>
            </a:r>
          </a:p>
          <a:p>
            <a:pPr lvl="1"/>
            <a:r>
              <a:rPr lang="nl-NL" dirty="0" err="1">
                <a:latin typeface="Univers" panose="020B0503020202020204" pitchFamily="34" charset="0"/>
              </a:rPr>
              <a:t>Analyzing</a:t>
            </a:r>
            <a:endParaRPr lang="nl-NL" dirty="0">
              <a:latin typeface="Univers" panose="020B0503020202020204" pitchFamily="34" charset="0"/>
            </a:endParaRPr>
          </a:p>
          <a:p>
            <a:pPr lvl="1"/>
            <a:r>
              <a:rPr lang="nl-NL" dirty="0" err="1">
                <a:latin typeface="Univers" panose="020B0503020202020204" pitchFamily="34" charset="0"/>
              </a:rPr>
              <a:t>Detailing</a:t>
            </a:r>
            <a:endParaRPr lang="nl-NL" dirty="0">
              <a:latin typeface="Univers" panose="020B0503020202020204" pitchFamily="34" charset="0"/>
            </a:endParaRPr>
          </a:p>
          <a:p>
            <a:pPr lvl="1"/>
            <a:r>
              <a:rPr lang="nl-NL" dirty="0">
                <a:latin typeface="Univers" panose="020B0503020202020204" pitchFamily="34" charset="0"/>
              </a:rPr>
              <a:t>Optimizing</a:t>
            </a:r>
          </a:p>
          <a:p>
            <a:r>
              <a:rPr lang="nl-NL" dirty="0" err="1">
                <a:latin typeface="Univers" panose="020B0503020202020204" pitchFamily="34" charset="0"/>
              </a:rPr>
              <a:t>Each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phase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consists</a:t>
            </a:r>
            <a:r>
              <a:rPr lang="nl-NL" dirty="0">
                <a:latin typeface="Univers" panose="020B0503020202020204" pitchFamily="34" charset="0"/>
              </a:rPr>
              <a:t> of sub-</a:t>
            </a:r>
            <a:r>
              <a:rPr lang="nl-NL" dirty="0" err="1">
                <a:latin typeface="Univers" panose="020B0503020202020204" pitchFamily="34" charset="0"/>
              </a:rPr>
              <a:t>phases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i="1" dirty="0">
                <a:latin typeface="Univers" panose="020B0503020202020204" pitchFamily="34" charset="0"/>
              </a:rPr>
              <a:t>(</a:t>
            </a:r>
            <a:r>
              <a:rPr lang="nl-NL" i="1" dirty="0" err="1">
                <a:latin typeface="Univers" panose="020B0503020202020204" pitchFamily="34" charset="0"/>
              </a:rPr>
              <a:t>Phase</a:t>
            </a:r>
            <a:r>
              <a:rPr lang="nl-NL" i="1" dirty="0">
                <a:latin typeface="Univers" panose="020B0503020202020204" pitchFamily="34" charset="0"/>
              </a:rPr>
              <a:t> </a:t>
            </a:r>
            <a:r>
              <a:rPr lang="nl-NL" i="1" dirty="0" err="1">
                <a:latin typeface="Univers" panose="020B0503020202020204" pitchFamily="34" charset="0"/>
              </a:rPr>
              <a:t>N.n</a:t>
            </a:r>
            <a:r>
              <a:rPr lang="nl-NL" i="1" dirty="0">
                <a:latin typeface="Univers" panose="020B0503020202020204" pitchFamily="34" charset="0"/>
              </a:rPr>
              <a:t>)</a:t>
            </a:r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6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55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Phase</a:t>
            </a:r>
            <a:r>
              <a:rPr lang="nl-NL" dirty="0">
                <a:latin typeface="Univers" panose="020B0503020202020204" pitchFamily="34" charset="0"/>
              </a:rPr>
              <a:t> 1 – </a:t>
            </a:r>
            <a:r>
              <a:rPr lang="nl-NL" dirty="0" err="1">
                <a:latin typeface="Univers" panose="020B0503020202020204" pitchFamily="34" charset="0"/>
              </a:rPr>
              <a:t>Collecting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inputs</a:t>
            </a:r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E1A49C-CDE1-44AB-80CB-84145D8689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1071" y="2579161"/>
            <a:ext cx="10332727" cy="3597801"/>
          </a:xfrm>
        </p:spPr>
        <p:txBody>
          <a:bodyPr>
            <a:normAutofit lnSpcReduction="10000"/>
          </a:bodyPr>
          <a:lstStyle/>
          <a:p>
            <a:r>
              <a:rPr lang="nl-NL" dirty="0" err="1">
                <a:latin typeface="Univers" panose="020B0503020202020204" pitchFamily="34" charset="0"/>
              </a:rPr>
              <a:t>Numerous</a:t>
            </a:r>
            <a:r>
              <a:rPr lang="nl-NL" dirty="0">
                <a:latin typeface="Univers" panose="020B0503020202020204" pitchFamily="34" charset="0"/>
              </a:rPr>
              <a:t> meetings </a:t>
            </a:r>
            <a:r>
              <a:rPr lang="nl-NL" dirty="0" err="1">
                <a:latin typeface="Univers" panose="020B0503020202020204" pitchFamily="34" charset="0"/>
              </a:rPr>
              <a:t>with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Vac&amp;Cryo</a:t>
            </a:r>
            <a:r>
              <a:rPr lang="nl-NL" dirty="0">
                <a:latin typeface="Univers" panose="020B0503020202020204" pitchFamily="34" charset="0"/>
              </a:rPr>
              <a:t> Div. </a:t>
            </a:r>
          </a:p>
          <a:p>
            <a:pPr lvl="1"/>
            <a:r>
              <a:rPr lang="nl-NL" dirty="0" err="1">
                <a:latin typeface="Univers" panose="020B0503020202020204" pitchFamily="34" charset="0"/>
              </a:rPr>
              <a:t>Discussions</a:t>
            </a:r>
            <a:r>
              <a:rPr lang="nl-NL" dirty="0">
                <a:latin typeface="Univers" panose="020B0503020202020204" pitchFamily="34" charset="0"/>
              </a:rPr>
              <a:t> on </a:t>
            </a:r>
            <a:r>
              <a:rPr lang="nl-NL" dirty="0" err="1">
                <a:latin typeface="Univers" panose="020B0503020202020204" pitchFamily="34" charset="0"/>
              </a:rPr>
              <a:t>tower</a:t>
            </a:r>
            <a:r>
              <a:rPr lang="nl-NL" dirty="0">
                <a:latin typeface="Univers" panose="020B0503020202020204" pitchFamily="34" charset="0"/>
              </a:rPr>
              <a:t> access, </a:t>
            </a:r>
            <a:r>
              <a:rPr lang="nl-NL" dirty="0" err="1">
                <a:latin typeface="Univers" panose="020B0503020202020204" pitchFamily="34" charset="0"/>
              </a:rPr>
              <a:t>cleanrooms</a:t>
            </a:r>
            <a:r>
              <a:rPr lang="nl-NL" dirty="0">
                <a:latin typeface="Univers" panose="020B0503020202020204" pitchFamily="34" charset="0"/>
              </a:rPr>
              <a:t>, </a:t>
            </a:r>
            <a:r>
              <a:rPr lang="nl-NL" dirty="0" err="1">
                <a:latin typeface="Univers" panose="020B0503020202020204" pitchFamily="34" charset="0"/>
              </a:rPr>
              <a:t>scaffolding</a:t>
            </a:r>
            <a:r>
              <a:rPr lang="nl-NL" dirty="0">
                <a:latin typeface="Univers" panose="020B0503020202020204" pitchFamily="34" charset="0"/>
              </a:rPr>
              <a:t>, </a:t>
            </a:r>
            <a:r>
              <a:rPr lang="nl-NL" dirty="0" err="1">
                <a:latin typeface="Univers" panose="020B0503020202020204" pitchFamily="34" charset="0"/>
              </a:rPr>
              <a:t>cryogenic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pumping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sections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and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noisy</a:t>
            </a:r>
            <a:r>
              <a:rPr lang="nl-NL" dirty="0">
                <a:latin typeface="Univers" panose="020B0503020202020204" pitchFamily="34" charset="0"/>
              </a:rPr>
              <a:t> rooms</a:t>
            </a:r>
          </a:p>
          <a:p>
            <a:r>
              <a:rPr lang="nl-NL" dirty="0">
                <a:latin typeface="Univers" panose="020B0503020202020204" pitchFamily="34" charset="0"/>
              </a:rPr>
              <a:t>Joint </a:t>
            </a:r>
            <a:r>
              <a:rPr lang="nl-NL" dirty="0" err="1">
                <a:latin typeface="Univers" panose="020B0503020202020204" pitchFamily="34" charset="0"/>
              </a:rPr>
              <a:t>activities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with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Susp</a:t>
            </a:r>
            <a:r>
              <a:rPr lang="nl-NL" dirty="0">
                <a:latin typeface="Univers" panose="020B0503020202020204" pitchFamily="34" charset="0"/>
              </a:rPr>
              <a:t> Div.</a:t>
            </a:r>
          </a:p>
          <a:p>
            <a:pPr lvl="1"/>
            <a:r>
              <a:rPr lang="nl-NL" dirty="0">
                <a:latin typeface="Univers" panose="020B0503020202020204" pitchFamily="34" charset="0"/>
              </a:rPr>
              <a:t>Preliminary suspension </a:t>
            </a:r>
            <a:r>
              <a:rPr lang="nl-NL" dirty="0" err="1">
                <a:latin typeface="Univers" panose="020B0503020202020204" pitchFamily="34" charset="0"/>
              </a:rPr>
              <a:t>classification</a:t>
            </a:r>
            <a:r>
              <a:rPr lang="nl-NL" dirty="0">
                <a:latin typeface="Univers" panose="020B0503020202020204" pitchFamily="34" charset="0"/>
              </a:rPr>
              <a:t> -&gt; </a:t>
            </a:r>
            <a:r>
              <a:rPr lang="nl-NL" dirty="0" err="1">
                <a:latin typeface="Univers" panose="020B0503020202020204" pitchFamily="34" charset="0"/>
              </a:rPr>
              <a:t>Susp</a:t>
            </a:r>
            <a:r>
              <a:rPr lang="nl-NL" dirty="0">
                <a:latin typeface="Univers" panose="020B0503020202020204" pitchFamily="34" charset="0"/>
              </a:rPr>
              <a:t> MEMO</a:t>
            </a:r>
          </a:p>
          <a:p>
            <a:r>
              <a:rPr lang="nl-NL" dirty="0">
                <a:latin typeface="Univers" panose="020B0503020202020204" pitchFamily="34" charset="0"/>
              </a:rPr>
              <a:t>Interferometer Div</a:t>
            </a:r>
          </a:p>
          <a:p>
            <a:pPr lvl="1"/>
            <a:r>
              <a:rPr lang="nl-NL" dirty="0" err="1">
                <a:latin typeface="Univers" panose="020B0503020202020204" pitchFamily="34" charset="0"/>
              </a:rPr>
              <a:t>Exploring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optical</a:t>
            </a:r>
            <a:r>
              <a:rPr lang="nl-NL" dirty="0">
                <a:latin typeface="Univers" panose="020B0503020202020204" pitchFamily="34" charset="0"/>
              </a:rPr>
              <a:t> flexibility </a:t>
            </a:r>
            <a:r>
              <a:rPr lang="nl-NL" dirty="0" err="1">
                <a:latin typeface="Univers" panose="020B0503020202020204" pitchFamily="34" charset="0"/>
              </a:rPr>
              <a:t>envelope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with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Layout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WP’s</a:t>
            </a:r>
            <a:endParaRPr lang="nl-NL" dirty="0">
              <a:latin typeface="Univers" panose="020B0503020202020204" pitchFamily="34" charset="0"/>
            </a:endParaRPr>
          </a:p>
          <a:p>
            <a:pPr lvl="1"/>
            <a:r>
              <a:rPr lang="nl-NL" dirty="0">
                <a:latin typeface="Univers" panose="020B0503020202020204" pitchFamily="34" charset="0"/>
              </a:rPr>
              <a:t>Effort in </a:t>
            </a:r>
            <a:r>
              <a:rPr lang="nl-NL" dirty="0" err="1">
                <a:latin typeface="Univers" panose="020B0503020202020204" pitchFamily="34" charset="0"/>
              </a:rPr>
              <a:t>optimizing</a:t>
            </a:r>
            <a:r>
              <a:rPr lang="nl-NL" dirty="0">
                <a:latin typeface="Univers" panose="020B0503020202020204" pitchFamily="34" charset="0"/>
              </a:rPr>
              <a:t> LF FC </a:t>
            </a:r>
            <a:r>
              <a:rPr lang="nl-NL" dirty="0" err="1">
                <a:latin typeface="Univers" panose="020B0503020202020204" pitchFamily="34" charset="0"/>
              </a:rPr>
              <a:t>with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Squeezing</a:t>
            </a:r>
            <a:r>
              <a:rPr lang="nl-NL" dirty="0">
                <a:latin typeface="Univers" panose="020B0503020202020204" pitchFamily="34" charset="0"/>
              </a:rPr>
              <a:t> WP</a:t>
            </a:r>
          </a:p>
          <a:p>
            <a:pPr lvl="1"/>
            <a:r>
              <a:rPr lang="nl-NL" dirty="0" err="1">
                <a:latin typeface="Univers" panose="020B0503020202020204" pitchFamily="34" charset="0"/>
              </a:rPr>
              <a:t>Assessing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footprints</a:t>
            </a:r>
            <a:r>
              <a:rPr lang="nl-NL" dirty="0">
                <a:latin typeface="Univers" panose="020B0503020202020204" pitchFamily="34" charset="0"/>
              </a:rPr>
              <a:t> of </a:t>
            </a:r>
            <a:r>
              <a:rPr lang="nl-NL" dirty="0" err="1">
                <a:latin typeface="Univers" panose="020B0503020202020204" pitchFamily="34" charset="0"/>
              </a:rPr>
              <a:t>auxiliary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benches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with</a:t>
            </a:r>
            <a:r>
              <a:rPr lang="nl-NL" dirty="0">
                <a:latin typeface="Univers" panose="020B0503020202020204" pitchFamily="34" charset="0"/>
              </a:rPr>
              <a:t> </a:t>
            </a:r>
            <a:r>
              <a:rPr lang="nl-NL" dirty="0" err="1">
                <a:latin typeface="Univers" panose="020B0503020202020204" pitchFamily="34" charset="0"/>
              </a:rPr>
              <a:t>Aux</a:t>
            </a:r>
            <a:r>
              <a:rPr lang="nl-NL" dirty="0">
                <a:latin typeface="Univers" panose="020B0503020202020204" pitchFamily="34" charset="0"/>
              </a:rPr>
              <a:t>. </a:t>
            </a:r>
            <a:r>
              <a:rPr lang="nl-NL" dirty="0" err="1">
                <a:latin typeface="Univers" panose="020B0503020202020204" pitchFamily="34" charset="0"/>
              </a:rPr>
              <a:t>Opt</a:t>
            </a:r>
            <a:r>
              <a:rPr lang="nl-NL" dirty="0">
                <a:latin typeface="Univers" panose="020B0503020202020204" pitchFamily="34" charset="0"/>
              </a:rPr>
              <a:t>. WP</a:t>
            </a:r>
          </a:p>
          <a:p>
            <a:pPr lvl="1"/>
            <a:endParaRPr lang="nl-NL" dirty="0">
              <a:latin typeface="Univers" panose="020B0503020202020204" pitchFamily="34" charset="0"/>
            </a:endParaRPr>
          </a:p>
          <a:p>
            <a:pPr lvl="1"/>
            <a:endParaRPr lang="nl-NL" dirty="0">
              <a:latin typeface="Univers" panose="020B0503020202020204" pitchFamily="34" charset="0"/>
            </a:endParaRPr>
          </a:p>
          <a:p>
            <a:endParaRPr lang="nl-NL" dirty="0">
              <a:latin typeface="Univers" panose="020B0503020202020204" pitchFamily="34" charset="0"/>
            </a:endParaRPr>
          </a:p>
          <a:p>
            <a:endParaRPr lang="nl-NL" dirty="0">
              <a:latin typeface="Univers" panose="020B050302020202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7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981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Step-by-step</a:t>
            </a:r>
            <a:r>
              <a:rPr lang="nl-NL" dirty="0">
                <a:latin typeface="Univers" panose="020B0503020202020204" pitchFamily="34" charset="0"/>
              </a:rPr>
              <a:t> breakdown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E1A49C-CDE1-44AB-80CB-84145D8689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1072" y="2579161"/>
            <a:ext cx="3602084" cy="35978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>
                <a:latin typeface="Univers" panose="020B0503020202020204" pitchFamily="34" charset="0"/>
              </a:rPr>
              <a:t>1) Optical </a:t>
            </a:r>
            <a:r>
              <a:rPr lang="nl-NL" sz="2400" dirty="0" err="1">
                <a:latin typeface="Univers" panose="020B0503020202020204" pitchFamily="34" charset="0"/>
              </a:rPr>
              <a:t>layout</a:t>
            </a:r>
            <a:r>
              <a:rPr lang="nl-NL" sz="2400" dirty="0">
                <a:latin typeface="Univers" panose="020B0503020202020204" pitchFamily="34" charset="0"/>
              </a:rPr>
              <a:t> </a:t>
            </a:r>
            <a:r>
              <a:rPr lang="nl-NL" sz="2400" dirty="0" err="1">
                <a:latin typeface="Univers" panose="020B0503020202020204" pitchFamily="34" charset="0"/>
              </a:rPr>
              <a:t>provides</a:t>
            </a:r>
            <a:r>
              <a:rPr lang="nl-NL" sz="2400" dirty="0">
                <a:latin typeface="Univers" panose="020B0503020202020204" pitchFamily="34" charset="0"/>
              </a:rPr>
              <a:t> </a:t>
            </a:r>
            <a:r>
              <a:rPr lang="nl-NL" sz="2400" dirty="0" err="1">
                <a:latin typeface="Univers" panose="020B0503020202020204" pitchFamily="34" charset="0"/>
              </a:rPr>
              <a:t>positions</a:t>
            </a:r>
            <a:r>
              <a:rPr lang="nl-NL" sz="2400" dirty="0">
                <a:latin typeface="Univers" panose="020B0503020202020204" pitchFamily="34" charset="0"/>
              </a:rPr>
              <a:t> (</a:t>
            </a:r>
            <a:r>
              <a:rPr lang="nl-NL" sz="2400" dirty="0" err="1">
                <a:latin typeface="Univers" panose="020B0503020202020204" pitchFamily="34" charset="0"/>
              </a:rPr>
              <a:t>nodes</a:t>
            </a:r>
            <a:r>
              <a:rPr lang="nl-NL" sz="2400" dirty="0">
                <a:latin typeface="Univers" panose="020B0503020202020204" pitchFamily="34" charset="0"/>
              </a:rPr>
              <a:t>) on </a:t>
            </a:r>
            <a:r>
              <a:rPr lang="nl-NL" sz="2400" dirty="0" err="1">
                <a:latin typeface="Univers" panose="020B0503020202020204" pitchFamily="34" charset="0"/>
              </a:rPr>
              <a:t>which</a:t>
            </a:r>
            <a:r>
              <a:rPr lang="nl-NL" sz="2400" dirty="0">
                <a:latin typeface="Univers" panose="020B0503020202020204" pitchFamily="34" charset="0"/>
              </a:rPr>
              <a:t> </a:t>
            </a:r>
            <a:r>
              <a:rPr lang="nl-NL" sz="2400" dirty="0" err="1">
                <a:latin typeface="Univers" panose="020B0503020202020204" pitchFamily="34" charset="0"/>
              </a:rPr>
              <a:t>the</a:t>
            </a:r>
            <a:r>
              <a:rPr lang="nl-NL" sz="2400" dirty="0">
                <a:latin typeface="Univers" panose="020B0503020202020204" pitchFamily="34" charset="0"/>
              </a:rPr>
              <a:t> detector </a:t>
            </a:r>
            <a:r>
              <a:rPr lang="nl-NL" sz="2400" dirty="0" err="1">
                <a:latin typeface="Univers" panose="020B0503020202020204" pitchFamily="34" charset="0"/>
              </a:rPr>
              <a:t>layout</a:t>
            </a:r>
            <a:r>
              <a:rPr lang="nl-NL" sz="2400" dirty="0">
                <a:latin typeface="Univers" panose="020B0503020202020204" pitchFamily="34" charset="0"/>
              </a:rPr>
              <a:t> is </a:t>
            </a:r>
            <a:r>
              <a:rPr lang="nl-NL" sz="2400" dirty="0" err="1">
                <a:latin typeface="Univers" panose="020B0503020202020204" pitchFamily="34" charset="0"/>
              </a:rPr>
              <a:t>constrained</a:t>
            </a:r>
            <a:r>
              <a:rPr lang="nl-NL" sz="2400" dirty="0">
                <a:latin typeface="Univers" panose="020B0503020202020204" pitchFamily="34" charset="0"/>
              </a:rPr>
              <a:t>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8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EE8503-8F9F-47FA-994E-B9EC94B88449}"/>
              </a:ext>
            </a:extLst>
          </p:cNvPr>
          <p:cNvSpPr txBox="1"/>
          <p:nvPr/>
        </p:nvSpPr>
        <p:spPr>
          <a:xfrm>
            <a:off x="7628526" y="1353373"/>
            <a:ext cx="32227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latin typeface="Univers" panose="020B0503020202020204" pitchFamily="34" charset="0"/>
              </a:rPr>
              <a:t>/ build-up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194E00E-8C44-4CEF-93FA-D3C8460878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8412347"/>
              </p:ext>
            </p:extLst>
          </p:nvPr>
        </p:nvGraphicFramePr>
        <p:xfrm>
          <a:off x="4623155" y="2302202"/>
          <a:ext cx="5640032" cy="43367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4674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Graphic spid="10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BB1C-C695-4CD4-B6B8-D700F6119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2" y="1110345"/>
            <a:ext cx="10332727" cy="1325563"/>
          </a:xfrm>
        </p:spPr>
        <p:txBody>
          <a:bodyPr/>
          <a:lstStyle/>
          <a:p>
            <a:r>
              <a:rPr lang="nl-NL" dirty="0" err="1">
                <a:latin typeface="Univers" panose="020B0503020202020204" pitchFamily="34" charset="0"/>
              </a:rPr>
              <a:t>Step-by-step</a:t>
            </a:r>
            <a:r>
              <a:rPr lang="nl-NL" dirty="0">
                <a:latin typeface="Univers" panose="020B0503020202020204" pitchFamily="34" charset="0"/>
              </a:rPr>
              <a:t> breakdown / </a:t>
            </a:r>
            <a:r>
              <a:rPr lang="nl-NL" dirty="0" err="1">
                <a:latin typeface="Univers" panose="020B0503020202020204" pitchFamily="34" charset="0"/>
              </a:rPr>
              <a:t>build</a:t>
            </a:r>
            <a:r>
              <a:rPr lang="nl-NL" dirty="0">
                <a:latin typeface="Univers" panose="020B0503020202020204" pitchFamily="34" charset="0"/>
              </a:rPr>
              <a:t>-up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3F19-6517-472A-AB54-8F0F7A85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294D-BE56-4423-B6F0-23A4AB8F0E2F}" type="datetime1">
              <a:rPr lang="nl-NL" smtClean="0"/>
              <a:t>25-11-2024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45DD-F54F-4421-8F8B-82FAA4DC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9EC9-360A-402C-900D-BE58D0B38679}" type="slidenum">
              <a:rPr lang="nl-NL" smtClean="0"/>
              <a:t>9</a:t>
            </a:fld>
            <a:endParaRPr lang="nl-NL"/>
          </a:p>
        </p:txBody>
      </p:sp>
      <p:pic>
        <p:nvPicPr>
          <p:cNvPr id="7" name="Google Shape;55;p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31A1149-ED0C-439D-9444-3AD501178D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7412" y="227483"/>
            <a:ext cx="1816437" cy="5638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0DEFE1-ED76-4DF6-B6FB-8D7E10001A01}"/>
              </a:ext>
            </a:extLst>
          </p:cNvPr>
          <p:cNvSpPr/>
          <p:nvPr/>
        </p:nvSpPr>
        <p:spPr>
          <a:xfrm flipH="1">
            <a:off x="662471" y="933061"/>
            <a:ext cx="45719" cy="5924939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21AF8A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rgbClr val="C5D0F1"/>
              </a:gs>
              <a:gs pos="100000">
                <a:schemeClr val="accent1">
                  <a:lumMod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0" name="Star: 4 Points 59">
            <a:extLst>
              <a:ext uri="{FF2B5EF4-FFF2-40B4-BE49-F238E27FC236}">
                <a16:creationId xmlns:a16="http://schemas.microsoft.com/office/drawing/2014/main" id="{148A34FE-CB8D-4359-A332-C39135BFB7F0}"/>
              </a:ext>
            </a:extLst>
          </p:cNvPr>
          <p:cNvSpPr/>
          <p:nvPr/>
        </p:nvSpPr>
        <p:spPr>
          <a:xfrm>
            <a:off x="5855384" y="5385839"/>
            <a:ext cx="274960" cy="25745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89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TO_template [Read-Only]" id="{0EB03028-CBFB-42C4-96D4-6092E15F5AC9}" vid="{9D424E69-5E76-4654-BD61-67131AA3E32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3954</TotalTime>
  <Words>1509</Words>
  <Application>Microsoft Office PowerPoint</Application>
  <PresentationFormat>Widescreen</PresentationFormat>
  <Paragraphs>377</Paragraphs>
  <Slides>55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0" baseType="lpstr">
      <vt:lpstr>Arial</vt:lpstr>
      <vt:lpstr>Calibri</vt:lpstr>
      <vt:lpstr>Calibri Light</vt:lpstr>
      <vt:lpstr>Univers</vt:lpstr>
      <vt:lpstr>Office Theme</vt:lpstr>
      <vt:lpstr>ET Reference Detector Layout – 10km Triangle</vt:lpstr>
      <vt:lpstr>Strategy</vt:lpstr>
      <vt:lpstr>Scope + Aim</vt:lpstr>
      <vt:lpstr>Scope + Aim</vt:lpstr>
      <vt:lpstr>Scope + Aim</vt:lpstr>
      <vt:lpstr>Phases</vt:lpstr>
      <vt:lpstr>Phase 1 – Collecting inputs</vt:lpstr>
      <vt:lpstr>Step-by-step breakdown</vt:lpstr>
      <vt:lpstr>Step-by-step breakdown / build-up</vt:lpstr>
      <vt:lpstr>Step-by-step breakdown / build-up</vt:lpstr>
      <vt:lpstr>Step-by-step breakdown / build-up</vt:lpstr>
      <vt:lpstr>Step-by-step breakdown / build-up</vt:lpstr>
      <vt:lpstr>Step-by-step breakdown / build-up</vt:lpstr>
      <vt:lpstr>Step-by-step breakdown / build-up</vt:lpstr>
      <vt:lpstr>Step-by-step breakdown / build-up</vt:lpstr>
      <vt:lpstr>Step-by-step breakdown / build-up</vt:lpstr>
      <vt:lpstr>Step-by-step breakdown / build-up</vt:lpstr>
      <vt:lpstr>Step-by-step breakdown / build-up</vt:lpstr>
      <vt:lpstr>Step-by-step breakdown / build-up</vt:lpstr>
      <vt:lpstr>Step-by-step breakdown / build-up</vt:lpstr>
      <vt:lpstr>Step-by-step breakdown / build-up</vt:lpstr>
      <vt:lpstr>Step-by-step breakdown / build-up</vt:lpstr>
      <vt:lpstr>Step-by-step breakdown / build-up</vt:lpstr>
      <vt:lpstr>Step-by-step breakdown / build-up</vt:lpstr>
      <vt:lpstr>Step-by-step breakdown / build-up</vt:lpstr>
      <vt:lpstr>Step-by-step breakdown / build-up</vt:lpstr>
      <vt:lpstr>Step-by-step breakdown / build-up</vt:lpstr>
      <vt:lpstr>Flexibility envelope</vt:lpstr>
      <vt:lpstr>Flexibility envelope</vt:lpstr>
      <vt:lpstr>Flexibility envelope</vt:lpstr>
      <vt:lpstr>Flexibility envelope</vt:lpstr>
      <vt:lpstr>Preliminary result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Tunnel cross-section</vt:lpstr>
      <vt:lpstr>PowerPoint Presentation</vt:lpstr>
      <vt:lpstr>PowerPoint Presentation</vt:lpstr>
      <vt:lpstr>Retrospective </vt:lpstr>
      <vt:lpstr>What’s next?</vt:lpstr>
      <vt:lpstr>Review</vt:lpstr>
      <vt:lpstr>CE Design</vt:lpstr>
      <vt:lpstr>2L Detector layout</vt:lpstr>
      <vt:lpstr>Questions?</vt:lpstr>
      <vt:lpstr>Bonus slides</vt:lpstr>
      <vt:lpstr>Alternative cross-sections</vt:lpstr>
      <vt:lpstr>Alternative cross-sections</vt:lpstr>
      <vt:lpstr>Alternative cross-sections</vt:lpstr>
      <vt:lpstr>Alternative cross-sections</vt:lpstr>
      <vt:lpstr>Civil Engineering: Alternative Detector Layouts are being studied</vt:lpstr>
      <vt:lpstr>Bonus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ETO;M.B. Majoor</dc:creator>
  <cp:lastModifiedBy>mmajoor@nh.nikhef.nl</cp:lastModifiedBy>
  <cp:revision>88</cp:revision>
  <dcterms:created xsi:type="dcterms:W3CDTF">2023-09-12T12:10:47Z</dcterms:created>
  <dcterms:modified xsi:type="dcterms:W3CDTF">2024-11-25T16:19:53Z</dcterms:modified>
</cp:coreProperties>
</file>