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5"/>
  </p:notesMasterIdLst>
  <p:handoutMasterIdLst>
    <p:handoutMasterId r:id="rId26"/>
  </p:handoutMasterIdLst>
  <p:sldIdLst>
    <p:sldId id="259" r:id="rId5"/>
    <p:sldId id="330" r:id="rId6"/>
    <p:sldId id="326" r:id="rId7"/>
    <p:sldId id="328" r:id="rId8"/>
    <p:sldId id="329" r:id="rId9"/>
    <p:sldId id="320" r:id="rId10"/>
    <p:sldId id="404" r:id="rId11"/>
    <p:sldId id="405" r:id="rId12"/>
    <p:sldId id="403" r:id="rId13"/>
    <p:sldId id="402" r:id="rId14"/>
    <p:sldId id="400" r:id="rId15"/>
    <p:sldId id="401" r:id="rId16"/>
    <p:sldId id="386" r:id="rId17"/>
    <p:sldId id="398" r:id="rId18"/>
    <p:sldId id="379" r:id="rId19"/>
    <p:sldId id="390" r:id="rId20"/>
    <p:sldId id="384" r:id="rId21"/>
    <p:sldId id="388" r:id="rId22"/>
    <p:sldId id="397" r:id="rId23"/>
    <p:sldId id="28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000A5"/>
    <a:srgbClr val="83B1E0"/>
    <a:srgbClr val="C7DCF2"/>
    <a:srgbClr val="FFFFFF"/>
    <a:srgbClr val="FF956B"/>
    <a:srgbClr val="FFC792"/>
    <a:srgbClr val="FF8DC6"/>
    <a:srgbClr val="2D8873"/>
    <a:srgbClr val="17917A"/>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34" autoAdjust="0"/>
    <p:restoredTop sz="94686"/>
  </p:normalViewPr>
  <p:slideViewPr>
    <p:cSldViewPr snapToObjects="1">
      <p:cViewPr varScale="1">
        <p:scale>
          <a:sx n="93" d="100"/>
          <a:sy n="93" d="100"/>
        </p:scale>
        <p:origin x="224" y="90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60" d="100"/>
          <a:sy n="160" d="100"/>
        </p:scale>
        <p:origin x="443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
        <p:nvSpPr>
          <p:cNvPr id="6" name="Date Placeholder 5">
            <a:extLst>
              <a:ext uri="{FF2B5EF4-FFF2-40B4-BE49-F238E27FC236}">
                <a16:creationId xmlns:a16="http://schemas.microsoft.com/office/drawing/2014/main" id="{49AACBEE-1F5F-A242-9461-88BB695B0E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FE65D2D-4186-9C49-B34A-947803128A62}" type="datetimeFigureOut">
              <a:rPr lang="en-GB" smtClean="0"/>
              <a:t>26/11/2024</a:t>
            </a:fld>
            <a:endParaRPr lang="en-GB"/>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11/26/24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762823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E314E-CE8C-16F0-4FA5-F3191FDE19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F24B32-D773-77E4-A712-23915D9292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760755-12FE-FBFC-E5AF-AD2A7017AA3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0290555-DDA1-6806-4BC8-7879B5FE968B}"/>
              </a:ext>
            </a:extLst>
          </p:cNvPr>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4235789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1664244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E314E-CE8C-16F0-4FA5-F3191FDE19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F24B32-D773-77E4-A712-23915D9292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760755-12FE-FBFC-E5AF-AD2A7017AA3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0290555-DDA1-6806-4BC8-7879B5FE968B}"/>
              </a:ext>
            </a:extLst>
          </p:cNvPr>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3271350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B24946-57BD-8B57-FB66-7B2CFC3BE4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4CE34C-8FCD-C4A2-83B4-68C7EF022E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CF4ACF-A811-81B6-A28E-8E15F97C737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45144BE-7244-8C6C-B906-11436DA92159}"/>
              </a:ext>
            </a:extLst>
          </p:cNvPr>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408479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64895-B623-432B-A0D6-F25C30F39A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67EF59-1CAA-D7F5-81CE-B066AE7694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AE4468-32A0-A48D-B949-23995C76A2E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EE2B3DD-3FC4-8634-6B25-C77A33CF9DE4}"/>
              </a:ext>
            </a:extLst>
          </p:cNvPr>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504626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64895-B623-432B-A0D6-F25C30F39A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67EF59-1CAA-D7F5-81CE-B066AE7694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AE4468-32A0-A48D-B949-23995C76A2E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EE2B3DD-3FC4-8634-6B25-C77A33CF9DE4}"/>
              </a:ext>
            </a:extLst>
          </p:cNvPr>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148199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64895-B623-432B-A0D6-F25C30F39A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67EF59-1CAA-D7F5-81CE-B066AE7694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AE4468-32A0-A48D-B949-23995C76A2E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EE2B3DD-3FC4-8634-6B25-C77A33CF9DE4}"/>
              </a:ext>
            </a:extLst>
          </p:cNvPr>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1925210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64895-B623-432B-A0D6-F25C30F39A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67EF59-1CAA-D7F5-81CE-B066AE7694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AE4468-32A0-A48D-B949-23995C76A2E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EE2B3DD-3FC4-8634-6B25-C77A33CF9DE4}"/>
              </a:ext>
            </a:extLst>
          </p:cNvPr>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25276846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B1D231E-767E-634F-9905-0246A339F36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367808" y="1484784"/>
            <a:ext cx="3470382" cy="3470382"/>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2nd ETO General Meeting - Rome, 27 - 28 November</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Luigi SCIBILE &amp; all</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2nd ETO General Meeting - Rome, 27 - 28 November</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Luigi SCIBILE &amp; all</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2nd ETO General Meeting - Rome, 27 - 28 November</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Luigi SCIBILE &amp; all</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2nd ETO General Meeting - Rome, 27 - 28 November</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Luigi SCIBILE &amp; all</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2nd ETO General Meeting - Rome, 27 - 28 November</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Luigi SCIBILE &amp; all</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2nd ETO General Meeting - Rome, 27 - 28 November</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Luigi SCIBILE &amp; all</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lumMod val="40000"/>
                <a:lumOff val="60000"/>
              </a:schemeClr>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lumMod val="40000"/>
                <a:lumOff val="60000"/>
              </a:schemeClr>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2nd ETO General Meeting - Rome, 27 - 28 November</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Luigi SCIBILE &amp; all</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2nd ETO General Meeting - Rome, 27 - 28 November</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Luigi SCIBILE &amp; all</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2nd ETO General Meeting - Rome, 27 - 28 November</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Luigi SCIBILE &amp; all</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2nd ETO General Meeting - Rome, 27 - 28 November</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Luigi SCIBILE &amp; all</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Logo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FDF3717-1751-F341-9C1D-CD804E5E64E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67608" y="1569699"/>
            <a:ext cx="6901465" cy="2889334"/>
          </a:xfrm>
          <a:prstGeom prst="rect">
            <a:avLst/>
          </a:prstGeom>
        </p:spPr>
      </p:pic>
    </p:spTree>
    <p:extLst>
      <p:ext uri="{BB962C8B-B14F-4D97-AF65-F5344CB8AC3E}">
        <p14:creationId xmlns:p14="http://schemas.microsoft.com/office/powerpoint/2010/main" val="96466131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2nd ETO General Meeting - Rome, 27 - 28 November</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Luigi SCIBILE &amp; all</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2nd ETO General Meeting - Rome, 27 - 28 November</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Luigi SCIBILE &amp; all</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8" name="Picture 7">
            <a:extLst>
              <a:ext uri="{FF2B5EF4-FFF2-40B4-BE49-F238E27FC236}">
                <a16:creationId xmlns:a16="http://schemas.microsoft.com/office/drawing/2014/main" id="{4B97828F-1500-6F4F-934B-DE2EE637CD3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375920" y="4330154"/>
            <a:ext cx="1440160" cy="1440160"/>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2nd ETO General Meeting - Rome, 27 - 28 November</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Luigi SCIBILE &amp; all</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a:extLst>
              <a:ext uri="{FF2B5EF4-FFF2-40B4-BE49-F238E27FC236}">
                <a16:creationId xmlns:a16="http://schemas.microsoft.com/office/drawing/2014/main" id="{CD595CA1-AF45-FE43-AA7D-34E0D9581EA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467859" y="621214"/>
            <a:ext cx="5004405" cy="2095121"/>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2nd ETO General Meeting - Rome, 27 - 28 November</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8800" y="6378349"/>
            <a:ext cx="4285010" cy="365125"/>
          </a:xfrm>
        </p:spPr>
        <p:txBody>
          <a:bodyPr/>
          <a:lstStyle>
            <a:lvl1pPr algn="l">
              <a:defRPr/>
            </a:lvl1pPr>
          </a:lstStyle>
          <a:p>
            <a:r>
              <a:rPr lang="en-US"/>
              <a:t>Luigi SCIBILE &amp; all</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extBox 1">
            <a:extLst>
              <a:ext uri="{FF2B5EF4-FFF2-40B4-BE49-F238E27FC236}">
                <a16:creationId xmlns:a16="http://schemas.microsoft.com/office/drawing/2014/main" id="{876E632A-6ADE-CF4D-9038-D2B674A5B348}"/>
              </a:ext>
            </a:extLst>
          </p:cNvPr>
          <p:cNvSpPr txBox="1"/>
          <p:nvPr userDrawn="1"/>
        </p:nvSpPr>
        <p:spPr>
          <a:xfrm>
            <a:off x="6216502" y="6634716"/>
            <a:ext cx="65" cy="276999"/>
          </a:xfrm>
          <a:prstGeom prst="rect">
            <a:avLst/>
          </a:prstGeom>
          <a:noFill/>
        </p:spPr>
        <p:txBody>
          <a:bodyPr wrap="none" lIns="0" tIns="0" rIns="0" bIns="0" rtlCol="0">
            <a:spAutoFit/>
          </a:bodyPr>
          <a:lstStyle/>
          <a:p>
            <a:pPr algn="l"/>
            <a:endParaRPr lang="en-GB" dirty="0"/>
          </a:p>
        </p:txBody>
      </p:sp>
    </p:spTree>
    <p:extLst>
      <p:ext uri="{BB962C8B-B14F-4D97-AF65-F5344CB8AC3E}">
        <p14:creationId xmlns:p14="http://schemas.microsoft.com/office/powerpoint/2010/main" val="1872367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2nd ETO General Meeting - Rome, 27 - 28 November</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Luigi SCIBILE &amp; all</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2nd ETO General Meeting - Rome, 27 - 28 November</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Luigi SCIBILE &amp; all</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CH"/>
              <a:t>2nd ETO General Meeting - Rome, 27 - 28 November</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Luigi SCIBILE &amp; all</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lumMod val="40000"/>
                <a:lumOff val="60000"/>
              </a:schemeClr>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2nd ETO General Meeting - Rome, 27 - 28 November</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48000" y="6378349"/>
            <a:ext cx="4285010" cy="365125"/>
          </a:xfrm>
        </p:spPr>
        <p:txBody>
          <a:bodyPr/>
          <a:lstStyle/>
          <a:p>
            <a:r>
              <a:rPr lang="en-US"/>
              <a:t>Luigi SCIBILE &amp; all</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9120336" y="6378349"/>
            <a:ext cx="1620788" cy="365125"/>
          </a:xfrm>
          <a:prstGeom prst="rect">
            <a:avLst/>
          </a:prstGeom>
        </p:spPr>
        <p:txBody>
          <a:bodyPr vert="horz" lIns="0" tIns="0" rIns="0" bIns="0" rtlCol="0" anchor="ctr"/>
          <a:lstStyle>
            <a:lvl1pPr algn="r">
              <a:defRPr sz="800">
                <a:solidFill>
                  <a:schemeClr val="tx1"/>
                </a:solidFill>
              </a:defRPr>
            </a:lvl1pPr>
          </a:lstStyle>
          <a:p>
            <a:r>
              <a:rPr lang="de-CH"/>
              <a:t>2nd ETO General Meeting - Rome, 27 - 28 November</a:t>
            </a:r>
            <a:endParaRPr lang="en-GB" dirty="0"/>
          </a:p>
        </p:txBody>
      </p:sp>
      <p:sp>
        <p:nvSpPr>
          <p:cNvPr id="6" name="Slide Number Placeholder 5"/>
          <p:cNvSpPr>
            <a:spLocks noGrp="1"/>
          </p:cNvSpPr>
          <p:nvPr>
            <p:ph type="sldNum" sz="quarter" idx="4"/>
          </p:nvPr>
        </p:nvSpPr>
        <p:spPr>
          <a:xfrm>
            <a:off x="11107546" y="6378349"/>
            <a:ext cx="681254" cy="365125"/>
          </a:xfrm>
          <a:prstGeom prst="rect">
            <a:avLst/>
          </a:prstGeom>
        </p:spPr>
        <p:txBody>
          <a:bodyPr vert="horz" lIns="0" tIns="0" rIns="0" bIns="0" rtlCol="0" anchor="ctr"/>
          <a:lstStyle>
            <a:lvl1pPr algn="r">
              <a:defRPr sz="800" b="1">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3" y="6378349"/>
            <a:ext cx="4285010" cy="365125"/>
          </a:xfrm>
          <a:prstGeom prst="rect">
            <a:avLst/>
          </a:prstGeom>
        </p:spPr>
        <p:txBody>
          <a:bodyPr vert="horz" lIns="0" tIns="45720" rIns="91440" bIns="45720" rtlCol="0" anchor="ctr"/>
          <a:lstStyle>
            <a:lvl1pPr algn="l">
              <a:defRPr sz="950">
                <a:solidFill>
                  <a:schemeClr val="tx1"/>
                </a:solidFill>
              </a:defRPr>
            </a:lvl1pPr>
          </a:lstStyle>
          <a:p>
            <a:r>
              <a:rPr lang="en-US"/>
              <a:t>Luigi SCIBILE &amp; all</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C7EBEC76-D86C-2743-8338-8B8D3B304552}"/>
              </a:ext>
            </a:extLst>
          </p:cNvPr>
          <p:cNvPicPr>
            <a:picLocks noChangeAspect="1"/>
          </p:cNvPicPr>
          <p:nvPr userDrawn="1"/>
        </p:nvPicPr>
        <p:blipFill>
          <a:blip r:embed="rId24" cstate="print">
            <a:extLst>
              <a:ext uri="{28A0092B-C50C-407E-A947-70E740481C1C}">
                <a14:useLocalDpi xmlns:a14="http://schemas.microsoft.com/office/drawing/2010/main"/>
              </a:ext>
            </a:extLst>
          </a:blip>
          <a:stretch>
            <a:fillRect/>
          </a:stretch>
        </p:blipFill>
        <p:spPr>
          <a:xfrm>
            <a:off x="407368" y="6309320"/>
            <a:ext cx="1152128" cy="484832"/>
          </a:xfrm>
          <a:prstGeom prst="rect">
            <a:avLst/>
          </a:prstGeom>
        </p:spPr>
      </p:pic>
      <p:pic>
        <p:nvPicPr>
          <p:cNvPr id="5" name="Picture 9" descr="12_ET_horizontal_RGB SMALL Black.pdf">
            <a:extLst>
              <a:ext uri="{FF2B5EF4-FFF2-40B4-BE49-F238E27FC236}">
                <a16:creationId xmlns:a16="http://schemas.microsoft.com/office/drawing/2014/main" id="{9D80E7A9-DA43-2C6A-B842-64F77A142171}"/>
              </a:ext>
            </a:extLst>
          </p:cNvPr>
          <p:cNvPicPr>
            <a:picLocks noChangeAspect="1"/>
          </p:cNvPicPr>
          <p:nvPr userDrawn="1"/>
        </p:nvPicPr>
        <p:blipFill>
          <a:blip r:embed="rId25" cstate="print">
            <a:extLst>
              <a:ext uri="{28A0092B-C50C-407E-A947-70E740481C1C}">
                <a14:useLocalDpi xmlns:a14="http://schemas.microsoft.com/office/drawing/2010/main"/>
              </a:ext>
            </a:extLst>
          </a:blip>
          <a:srcRect/>
          <a:stretch>
            <a:fillRect/>
          </a:stretch>
        </p:blipFill>
        <p:spPr bwMode="auto">
          <a:xfrm>
            <a:off x="1775520" y="6416005"/>
            <a:ext cx="1423987" cy="271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78" r:id="rId2"/>
    <p:sldLayoutId id="2147483649" r:id="rId3"/>
    <p:sldLayoutId id="2147483662" r:id="rId4"/>
    <p:sldLayoutId id="2147483650" r:id="rId5"/>
    <p:sldLayoutId id="2147483665" r:id="rId6"/>
    <p:sldLayoutId id="2147483668" r:id="rId7"/>
    <p:sldLayoutId id="2147483677" r:id="rId8"/>
    <p:sldLayoutId id="2147483674" r:id="rId9"/>
    <p:sldLayoutId id="2147483652" r:id="rId10"/>
    <p:sldLayoutId id="2147483653" r:id="rId11"/>
    <p:sldLayoutId id="2147483661" r:id="rId12"/>
    <p:sldLayoutId id="2147483666" r:id="rId13"/>
    <p:sldLayoutId id="2147483667" r:id="rId14"/>
    <p:sldLayoutId id="2147483658" r:id="rId15"/>
    <p:sldLayoutId id="2147483659" r:id="rId16"/>
    <p:sldLayoutId id="2147483673" r:id="rId17"/>
    <p:sldLayoutId id="2147483660" r:id="rId18"/>
    <p:sldLayoutId id="2147483671" r:id="rId19"/>
    <p:sldLayoutId id="2147483651"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ifae.es/event/1930/contributions/8302/attachments/2626/4111/ETcoord-2024-ETPP-06-17-v2.pdf" TargetMode="External"/><Relationship Id="rId2" Type="http://schemas.openxmlformats.org/officeDocument/2006/relationships/hyperlink" Target="https://indico.ifae.es/event/1930/" TargetMode="External"/><Relationship Id="rId1" Type="http://schemas.openxmlformats.org/officeDocument/2006/relationships/slideLayout" Target="../slideLayouts/slideLayout5.xml"/><Relationship Id="rId4" Type="http://schemas.openxmlformats.org/officeDocument/2006/relationships/hyperlink" Target="https://indico.cern.ch/event/1329008/attachments/2763161/4812382/ET-CERN-Punturo.pdf"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6" y="3830894"/>
            <a:ext cx="11376025" cy="803788"/>
          </a:xfrm>
        </p:spPr>
        <p:txBody>
          <a:bodyPr/>
          <a:lstStyle/>
          <a:p>
            <a:pPr algn="ctr"/>
            <a:r>
              <a:rPr lang="en-GB" b="1" i="0" dirty="0">
                <a:solidFill>
                  <a:srgbClr val="1A63A0"/>
                </a:solidFill>
                <a:effectLst/>
                <a:latin typeface="Roboto" panose="020F0502020204030204" pitchFamily="2" charset="0"/>
              </a:rPr>
              <a:t>CERN contribution to ET project</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500" dirty="0"/>
              <a:t>Luigi SCIBILE , Carlo SCARCIA (for vacuum), John Osborne and Tamara Bud (for civil engineering)</a:t>
            </a:r>
          </a:p>
          <a:p>
            <a:pPr algn="l"/>
            <a:r>
              <a:rPr lang="en-US" sz="1300" dirty="0"/>
              <a:t>2nd ETO General Meeting - Rome, 27 - 28 November</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DE6F54-F0B8-6B2D-D835-4C34D83D581B}"/>
              </a:ext>
            </a:extLst>
          </p:cNvPr>
          <p:cNvSpPr>
            <a:spLocks noGrp="1"/>
          </p:cNvSpPr>
          <p:nvPr>
            <p:ph type="ctrTitle"/>
          </p:nvPr>
        </p:nvSpPr>
        <p:spPr>
          <a:xfrm>
            <a:off x="1524000" y="1916832"/>
            <a:ext cx="9144000" cy="2387600"/>
          </a:xfrm>
        </p:spPr>
        <p:txBody>
          <a:bodyPr/>
          <a:lstStyle/>
          <a:p>
            <a:r>
              <a:rPr lang="en-CH" sz="4000" dirty="0"/>
              <a:t>Vacuum</a:t>
            </a:r>
            <a:br>
              <a:rPr lang="en-CH" sz="4000" dirty="0"/>
            </a:br>
            <a:br>
              <a:rPr lang="en-CH" sz="4000" dirty="0"/>
            </a:br>
            <a:endParaRPr lang="en-CH" sz="4000" dirty="0"/>
          </a:p>
        </p:txBody>
      </p:sp>
      <p:sp>
        <p:nvSpPr>
          <p:cNvPr id="4" name="Date Placeholder 3">
            <a:extLst>
              <a:ext uri="{FF2B5EF4-FFF2-40B4-BE49-F238E27FC236}">
                <a16:creationId xmlns:a16="http://schemas.microsoft.com/office/drawing/2014/main" id="{51134035-E9DD-9647-9D3A-95D6438FE096}"/>
              </a:ext>
            </a:extLst>
          </p:cNvPr>
          <p:cNvSpPr>
            <a:spLocks noGrp="1"/>
          </p:cNvSpPr>
          <p:nvPr>
            <p:ph type="dt" sz="half" idx="10"/>
          </p:nvPr>
        </p:nvSpPr>
        <p:spPr/>
        <p:txBody>
          <a:bodyPr/>
          <a:lstStyle/>
          <a:p>
            <a:r>
              <a:rPr lang="de-CH"/>
              <a:t>2nd ETO General Meeting - Rome, 27 - 28 November</a:t>
            </a:r>
            <a:endParaRPr lang="en-US" dirty="0"/>
          </a:p>
        </p:txBody>
      </p:sp>
      <p:sp>
        <p:nvSpPr>
          <p:cNvPr id="5" name="Footer Placeholder 4">
            <a:extLst>
              <a:ext uri="{FF2B5EF4-FFF2-40B4-BE49-F238E27FC236}">
                <a16:creationId xmlns:a16="http://schemas.microsoft.com/office/drawing/2014/main" id="{FE8D2EF8-B9EB-8962-D3A5-4CB93D0981FC}"/>
              </a:ext>
            </a:extLst>
          </p:cNvPr>
          <p:cNvSpPr>
            <a:spLocks noGrp="1"/>
          </p:cNvSpPr>
          <p:nvPr>
            <p:ph type="ftr" sz="quarter" idx="11"/>
          </p:nvPr>
        </p:nvSpPr>
        <p:spPr/>
        <p:txBody>
          <a:bodyPr/>
          <a:lstStyle/>
          <a:p>
            <a:r>
              <a:rPr lang="en-US" dirty="0"/>
              <a:t>Carlo SCARCIA</a:t>
            </a:r>
          </a:p>
        </p:txBody>
      </p:sp>
      <p:sp>
        <p:nvSpPr>
          <p:cNvPr id="6" name="Slide Number Placeholder 5">
            <a:extLst>
              <a:ext uri="{FF2B5EF4-FFF2-40B4-BE49-F238E27FC236}">
                <a16:creationId xmlns:a16="http://schemas.microsoft.com/office/drawing/2014/main" id="{C9740676-F144-227F-6DDB-D2D3223471CD}"/>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3321743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Arrow: Right 52">
            <a:extLst>
              <a:ext uri="{FF2B5EF4-FFF2-40B4-BE49-F238E27FC236}">
                <a16:creationId xmlns:a16="http://schemas.microsoft.com/office/drawing/2014/main" id="{4C686BFD-C665-0091-0CEC-D5D719DC16B2}"/>
              </a:ext>
            </a:extLst>
          </p:cNvPr>
          <p:cNvSpPr/>
          <p:nvPr/>
        </p:nvSpPr>
        <p:spPr>
          <a:xfrm rot="5400000">
            <a:off x="3493088" y="1834201"/>
            <a:ext cx="5205823" cy="3600400"/>
          </a:xfrm>
          <a:prstGeom prst="rightArrow">
            <a:avLst>
              <a:gd name="adj1" fmla="val 50000"/>
              <a:gd name="adj2" fmla="val 60847"/>
            </a:avLst>
          </a:prstGeom>
          <a:solidFill>
            <a:schemeClr val="tx2">
              <a:lumMod val="25000"/>
              <a:lumOff val="75000"/>
              <a:alpha val="2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a:xfrm>
            <a:off x="4259262" y="6383848"/>
            <a:ext cx="6572221" cy="365125"/>
          </a:xfrm>
        </p:spPr>
        <p:txBody>
          <a:bodyPr/>
          <a:lstStyle/>
          <a:p>
            <a:r>
              <a:rPr lang="en-US" dirty="0"/>
              <a:t>Carlo SCARCIA</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11</a:t>
            </a:fld>
            <a:endParaRPr lang="en-US"/>
          </a:p>
        </p:txBody>
      </p:sp>
      <p:sp>
        <p:nvSpPr>
          <p:cNvPr id="3" name="Title 3">
            <a:extLst>
              <a:ext uri="{FF2B5EF4-FFF2-40B4-BE49-F238E27FC236}">
                <a16:creationId xmlns:a16="http://schemas.microsoft.com/office/drawing/2014/main" id="{90DD5DC5-7240-A792-E282-DEFAA2AED4F4}"/>
              </a:ext>
            </a:extLst>
          </p:cNvPr>
          <p:cNvSpPr>
            <a:spLocks noGrp="1"/>
          </p:cNvSpPr>
          <p:nvPr>
            <p:ph type="title"/>
          </p:nvPr>
        </p:nvSpPr>
        <p:spPr>
          <a:xfrm>
            <a:off x="407987" y="290073"/>
            <a:ext cx="5399981" cy="466666"/>
          </a:xfrm>
        </p:spPr>
        <p:txBody>
          <a:bodyPr/>
          <a:lstStyle/>
          <a:p>
            <a:r>
              <a:rPr lang="en-US" dirty="0"/>
              <a:t>From where we started:</a:t>
            </a:r>
          </a:p>
        </p:txBody>
      </p:sp>
      <p:grpSp>
        <p:nvGrpSpPr>
          <p:cNvPr id="7" name="Group 6">
            <a:extLst>
              <a:ext uri="{FF2B5EF4-FFF2-40B4-BE49-F238E27FC236}">
                <a16:creationId xmlns:a16="http://schemas.microsoft.com/office/drawing/2014/main" id="{697BB5B7-A54A-E024-BBA4-FF8F71CB9F56}"/>
              </a:ext>
            </a:extLst>
          </p:cNvPr>
          <p:cNvGrpSpPr/>
          <p:nvPr/>
        </p:nvGrpSpPr>
        <p:grpSpPr>
          <a:xfrm>
            <a:off x="407987" y="1294470"/>
            <a:ext cx="5176113" cy="2021879"/>
            <a:chOff x="637833" y="3399235"/>
            <a:chExt cx="5176113" cy="2021879"/>
          </a:xfrm>
        </p:grpSpPr>
        <p:grpSp>
          <p:nvGrpSpPr>
            <p:cNvPr id="8" name="Group 7">
              <a:extLst>
                <a:ext uri="{FF2B5EF4-FFF2-40B4-BE49-F238E27FC236}">
                  <a16:creationId xmlns:a16="http://schemas.microsoft.com/office/drawing/2014/main" id="{EE99D9D4-801B-BDFC-F1E5-F6667348A91E}"/>
                </a:ext>
              </a:extLst>
            </p:cNvPr>
            <p:cNvGrpSpPr/>
            <p:nvPr/>
          </p:nvGrpSpPr>
          <p:grpSpPr>
            <a:xfrm>
              <a:off x="637833" y="3399235"/>
              <a:ext cx="5176113" cy="2021879"/>
              <a:chOff x="8296464" y="2671619"/>
              <a:chExt cx="3293211" cy="2021879"/>
            </a:xfrm>
          </p:grpSpPr>
          <p:sp>
            <p:nvSpPr>
              <p:cNvPr id="10" name="Rectangle: Rounded Corners 9">
                <a:extLst>
                  <a:ext uri="{FF2B5EF4-FFF2-40B4-BE49-F238E27FC236}">
                    <a16:creationId xmlns:a16="http://schemas.microsoft.com/office/drawing/2014/main" id="{CF6DEF57-B02B-E54E-4B00-73034A932716}"/>
                  </a:ext>
                </a:extLst>
              </p:cNvPr>
              <p:cNvSpPr/>
              <p:nvPr/>
            </p:nvSpPr>
            <p:spPr>
              <a:xfrm>
                <a:off x="8296464" y="2671619"/>
                <a:ext cx="3293211" cy="2021879"/>
              </a:xfrm>
              <a:prstGeom prst="roundRect">
                <a:avLst>
                  <a:gd name="adj" fmla="val 5604"/>
                </a:avLst>
              </a:prstGeom>
              <a:solidFill>
                <a:srgbClr val="17917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dirty="0"/>
                  <a:t>VIRGO approach (2020 ET CDR)</a:t>
                </a:r>
              </a:p>
            </p:txBody>
          </p:sp>
          <p:sp>
            <p:nvSpPr>
              <p:cNvPr id="12" name="Rectangle: Rounded Corners 11">
                <a:extLst>
                  <a:ext uri="{FF2B5EF4-FFF2-40B4-BE49-F238E27FC236}">
                    <a16:creationId xmlns:a16="http://schemas.microsoft.com/office/drawing/2014/main" id="{5A58C5C4-8A5B-6BCC-14CD-DB603B62FBD6}"/>
                  </a:ext>
                </a:extLst>
              </p:cNvPr>
              <p:cNvSpPr/>
              <p:nvPr/>
            </p:nvSpPr>
            <p:spPr>
              <a:xfrm>
                <a:off x="8429578" y="3146816"/>
                <a:ext cx="3026982" cy="313386"/>
              </a:xfrm>
              <a:prstGeom prst="roundRect">
                <a:avLst>
                  <a:gd name="adj" fmla="val 9095"/>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10000"/>
                      </a:schemeClr>
                    </a:solidFill>
                  </a:rPr>
                  <a:t>Ø 1 m x 3 mm – 20 m stiffened straight pipes</a:t>
                </a:r>
                <a:endParaRPr lang="en-GB" sz="1600" dirty="0">
                  <a:solidFill>
                    <a:schemeClr val="bg2">
                      <a:lumMod val="10000"/>
                    </a:schemeClr>
                  </a:solidFill>
                </a:endParaRPr>
              </a:p>
            </p:txBody>
          </p:sp>
          <p:sp>
            <p:nvSpPr>
              <p:cNvPr id="13" name="Rectangle: Rounded Corners 12">
                <a:extLst>
                  <a:ext uri="{FF2B5EF4-FFF2-40B4-BE49-F238E27FC236}">
                    <a16:creationId xmlns:a16="http://schemas.microsoft.com/office/drawing/2014/main" id="{AF046335-6AE3-6963-BFD0-A350DB1B9DCC}"/>
                  </a:ext>
                </a:extLst>
              </p:cNvPr>
              <p:cNvSpPr/>
              <p:nvPr/>
            </p:nvSpPr>
            <p:spPr>
              <a:xfrm>
                <a:off x="8428368" y="3944889"/>
                <a:ext cx="3026982" cy="569047"/>
              </a:xfrm>
              <a:prstGeom prst="roundRect">
                <a:avLst>
                  <a:gd name="adj" fmla="val 9095"/>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600" b="1" dirty="0">
                    <a:solidFill>
                      <a:schemeClr val="bg2">
                        <a:lumMod val="10000"/>
                      </a:schemeClr>
                    </a:solidFill>
                  </a:rPr>
                  <a:t>Production rate</a:t>
                </a:r>
                <a:r>
                  <a:rPr lang="en-US" sz="1600" dirty="0">
                    <a:solidFill>
                      <a:schemeClr val="bg2">
                        <a:lumMod val="10000"/>
                      </a:schemeClr>
                    </a:solidFill>
                  </a:rPr>
                  <a:t>: </a:t>
                </a:r>
                <a:r>
                  <a:rPr lang="en-US" sz="1600" b="1" dirty="0">
                    <a:solidFill>
                      <a:schemeClr val="bg2">
                        <a:lumMod val="10000"/>
                      </a:schemeClr>
                    </a:solidFill>
                  </a:rPr>
                  <a:t>1 module/day</a:t>
                </a:r>
              </a:p>
              <a:p>
                <a:pPr algn="ctr"/>
                <a:endParaRPr lang="en-US" sz="200" b="1" dirty="0">
                  <a:solidFill>
                    <a:schemeClr val="bg2">
                      <a:lumMod val="10000"/>
                    </a:schemeClr>
                  </a:solidFill>
                </a:endParaRPr>
              </a:p>
              <a:p>
                <a:pPr algn="ctr"/>
                <a:r>
                  <a:rPr lang="en-US" sz="1200" dirty="0">
                    <a:solidFill>
                      <a:schemeClr val="bg2">
                        <a:lumMod val="10000"/>
                      </a:schemeClr>
                    </a:solidFill>
                  </a:rPr>
                  <a:t>(limited by the air-bakeout: 0.8 module/day)</a:t>
                </a:r>
                <a:endParaRPr lang="en-GB" sz="1200" dirty="0">
                  <a:solidFill>
                    <a:schemeClr val="bg2">
                      <a:lumMod val="10000"/>
                    </a:schemeClr>
                  </a:solidFill>
                </a:endParaRPr>
              </a:p>
            </p:txBody>
          </p:sp>
        </p:grpSp>
        <p:sp>
          <p:nvSpPr>
            <p:cNvPr id="9" name="Rectangle: Rounded Corners 8">
              <a:extLst>
                <a:ext uri="{FF2B5EF4-FFF2-40B4-BE49-F238E27FC236}">
                  <a16:creationId xmlns:a16="http://schemas.microsoft.com/office/drawing/2014/main" id="{A88E52CD-82B8-2782-88E8-B9B3247FBF05}"/>
                </a:ext>
              </a:extLst>
            </p:cNvPr>
            <p:cNvSpPr/>
            <p:nvPr/>
          </p:nvSpPr>
          <p:spPr>
            <a:xfrm>
              <a:off x="845153" y="4274775"/>
              <a:ext cx="4757667" cy="313386"/>
            </a:xfrm>
            <a:prstGeom prst="roundRect">
              <a:avLst>
                <a:gd name="adj" fmla="val 9095"/>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10000"/>
                    </a:schemeClr>
                  </a:solidFill>
                </a:rPr>
                <a:t>304L air-baked (400°C, 5 days)</a:t>
              </a:r>
              <a:endParaRPr lang="en-GB" sz="1600" dirty="0">
                <a:solidFill>
                  <a:schemeClr val="bg2">
                    <a:lumMod val="10000"/>
                  </a:schemeClr>
                </a:solidFill>
              </a:endParaRPr>
            </a:p>
          </p:txBody>
        </p:sp>
      </p:grpSp>
      <p:sp>
        <p:nvSpPr>
          <p:cNvPr id="16" name="TextBox 15">
            <a:extLst>
              <a:ext uri="{FF2B5EF4-FFF2-40B4-BE49-F238E27FC236}">
                <a16:creationId xmlns:a16="http://schemas.microsoft.com/office/drawing/2014/main" id="{89056A71-EA73-4EB7-6417-AD52FC26B0CC}"/>
              </a:ext>
            </a:extLst>
          </p:cNvPr>
          <p:cNvSpPr txBox="1"/>
          <p:nvPr/>
        </p:nvSpPr>
        <p:spPr bwMode="auto">
          <a:xfrm>
            <a:off x="6575920" y="5807682"/>
            <a:ext cx="5288227" cy="369332"/>
          </a:xfrm>
          <a:prstGeom prst="rect">
            <a:avLst/>
          </a:prstGeom>
          <a:noFill/>
        </p:spPr>
        <p:txBody>
          <a:bodyPr wrap="square">
            <a:spAutoFit/>
          </a:bodyPr>
          <a:lstStyle/>
          <a:p>
            <a:r>
              <a:rPr lang="en-GB" sz="900" baseline="30000" dirty="0">
                <a:solidFill>
                  <a:schemeClr val="bg1">
                    <a:lumMod val="50000"/>
                  </a:schemeClr>
                </a:solidFill>
              </a:rPr>
              <a:t>1</a:t>
            </a:r>
            <a:r>
              <a:rPr lang="en-GB" sz="900" dirty="0">
                <a:solidFill>
                  <a:schemeClr val="bg1">
                    <a:lumMod val="50000"/>
                  </a:schemeClr>
                </a:solidFill>
              </a:rPr>
              <a:t>ET collaboration, Einstein Telescope preliminary cost book, 2020</a:t>
            </a:r>
          </a:p>
          <a:p>
            <a:r>
              <a:rPr lang="en-GB" sz="900" baseline="30000" dirty="0">
                <a:solidFill>
                  <a:schemeClr val="bg1">
                    <a:lumMod val="50000"/>
                  </a:schemeClr>
                </a:solidFill>
              </a:rPr>
              <a:t>2</a:t>
            </a:r>
            <a:r>
              <a:rPr lang="en-GB" sz="900" dirty="0">
                <a:solidFill>
                  <a:schemeClr val="bg1">
                    <a:lumMod val="50000"/>
                  </a:schemeClr>
                </a:solidFill>
              </a:rPr>
              <a:t>ET Science Team, Einstein gravitational wave Telescope conceptual design study, 2011</a:t>
            </a:r>
          </a:p>
        </p:txBody>
      </p:sp>
      <p:grpSp>
        <p:nvGrpSpPr>
          <p:cNvPr id="52" name="Group 51">
            <a:extLst>
              <a:ext uri="{FF2B5EF4-FFF2-40B4-BE49-F238E27FC236}">
                <a16:creationId xmlns:a16="http://schemas.microsoft.com/office/drawing/2014/main" id="{9AC93509-6F8D-944C-97FF-7997293A195C}"/>
              </a:ext>
            </a:extLst>
          </p:cNvPr>
          <p:cNvGrpSpPr/>
          <p:nvPr/>
        </p:nvGrpSpPr>
        <p:grpSpPr>
          <a:xfrm>
            <a:off x="5818772" y="875296"/>
            <a:ext cx="6045375" cy="2985752"/>
            <a:chOff x="6095999" y="719140"/>
            <a:chExt cx="5849510" cy="2889016"/>
          </a:xfrm>
        </p:grpSpPr>
        <p:sp>
          <p:nvSpPr>
            <p:cNvPr id="17" name="TextBox 16">
              <a:extLst>
                <a:ext uri="{FF2B5EF4-FFF2-40B4-BE49-F238E27FC236}">
                  <a16:creationId xmlns:a16="http://schemas.microsoft.com/office/drawing/2014/main" id="{90C2CE38-F3D9-792C-078B-B84F0C891E03}"/>
                </a:ext>
              </a:extLst>
            </p:cNvPr>
            <p:cNvSpPr txBox="1"/>
            <p:nvPr/>
          </p:nvSpPr>
          <p:spPr>
            <a:xfrm>
              <a:off x="6095999" y="719140"/>
              <a:ext cx="5849510" cy="246221"/>
            </a:xfrm>
            <a:prstGeom prst="rect">
              <a:avLst/>
            </a:prstGeom>
            <a:noFill/>
          </p:spPr>
          <p:txBody>
            <a:bodyPr wrap="square" lIns="0" tIns="0" rIns="0" bIns="0" rtlCol="0">
              <a:spAutoFit/>
            </a:bodyPr>
            <a:lstStyle/>
            <a:p>
              <a:pPr algn="ctr"/>
              <a:r>
                <a:rPr lang="en-US" sz="1600" dirty="0">
                  <a:solidFill>
                    <a:srgbClr val="0E0E10"/>
                  </a:solidFill>
                </a:rPr>
                <a:t>If VIRGO vacuum system costs are scaled to ET dimensions</a:t>
              </a:r>
              <a:r>
                <a:rPr lang="en-GB" sz="1600" baseline="30000" dirty="0">
                  <a:solidFill>
                    <a:schemeClr val="bg2">
                      <a:lumMod val="10000"/>
                    </a:schemeClr>
                  </a:solidFill>
                </a:rPr>
                <a:t>1 </a:t>
              </a:r>
              <a:r>
                <a:rPr lang="en-US" sz="1600" dirty="0">
                  <a:solidFill>
                    <a:srgbClr val="0E0E10"/>
                  </a:solidFill>
                </a:rPr>
                <a:t>: </a:t>
              </a:r>
              <a:endParaRPr lang="en-GB" sz="1600" dirty="0">
                <a:solidFill>
                  <a:srgbClr val="0E0E10"/>
                </a:solidFill>
              </a:endParaRPr>
            </a:p>
          </p:txBody>
        </p:sp>
        <p:pic>
          <p:nvPicPr>
            <p:cNvPr id="43" name="Picture 42">
              <a:extLst>
                <a:ext uri="{FF2B5EF4-FFF2-40B4-BE49-F238E27FC236}">
                  <a16:creationId xmlns:a16="http://schemas.microsoft.com/office/drawing/2014/main" id="{8E79A26C-97AA-86DE-1F27-D2A1C4EAA1E9}"/>
                </a:ext>
              </a:extLst>
            </p:cNvPr>
            <p:cNvPicPr>
              <a:picLocks noChangeAspect="1"/>
            </p:cNvPicPr>
            <p:nvPr/>
          </p:nvPicPr>
          <p:blipFill>
            <a:blip r:embed="rId3"/>
            <a:stretch>
              <a:fillRect/>
            </a:stretch>
          </p:blipFill>
          <p:spPr>
            <a:xfrm>
              <a:off x="6463092" y="1041577"/>
              <a:ext cx="5176113" cy="2566579"/>
            </a:xfrm>
            <a:prstGeom prst="rect">
              <a:avLst/>
            </a:prstGeom>
          </p:spPr>
        </p:pic>
      </p:grpSp>
      <p:grpSp>
        <p:nvGrpSpPr>
          <p:cNvPr id="51" name="Group 50">
            <a:extLst>
              <a:ext uri="{FF2B5EF4-FFF2-40B4-BE49-F238E27FC236}">
                <a16:creationId xmlns:a16="http://schemas.microsoft.com/office/drawing/2014/main" id="{BCDF5424-45FC-343D-B2FA-02CC560F5A1B}"/>
              </a:ext>
            </a:extLst>
          </p:cNvPr>
          <p:cNvGrpSpPr/>
          <p:nvPr/>
        </p:nvGrpSpPr>
        <p:grpSpPr>
          <a:xfrm>
            <a:off x="3071663" y="4248763"/>
            <a:ext cx="6048672" cy="1476338"/>
            <a:chOff x="2805051" y="4348512"/>
            <a:chExt cx="6048672" cy="1476338"/>
          </a:xfrm>
        </p:grpSpPr>
        <p:sp>
          <p:nvSpPr>
            <p:cNvPr id="46" name="Rectangle: Rounded Corners 45">
              <a:extLst>
                <a:ext uri="{FF2B5EF4-FFF2-40B4-BE49-F238E27FC236}">
                  <a16:creationId xmlns:a16="http://schemas.microsoft.com/office/drawing/2014/main" id="{42670595-7982-5544-4714-F51D1324DB88}"/>
                </a:ext>
              </a:extLst>
            </p:cNvPr>
            <p:cNvSpPr/>
            <p:nvPr/>
          </p:nvSpPr>
          <p:spPr>
            <a:xfrm>
              <a:off x="2805051" y="4348512"/>
              <a:ext cx="6048672" cy="1476338"/>
            </a:xfrm>
            <a:prstGeom prst="roundRect">
              <a:avLst>
                <a:gd name="adj" fmla="val 931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dirty="0"/>
                <a:t>ET</a:t>
              </a:r>
              <a:endParaRPr lang="en-GB" dirty="0"/>
            </a:p>
          </p:txBody>
        </p:sp>
        <p:sp>
          <p:nvSpPr>
            <p:cNvPr id="47" name="Rectangle: Rounded Corners 46">
              <a:extLst>
                <a:ext uri="{FF2B5EF4-FFF2-40B4-BE49-F238E27FC236}">
                  <a16:creationId xmlns:a16="http://schemas.microsoft.com/office/drawing/2014/main" id="{38569E3D-67AE-248B-2EFD-B0D42A9A2B44}"/>
                </a:ext>
              </a:extLst>
            </p:cNvPr>
            <p:cNvSpPr/>
            <p:nvPr/>
          </p:nvSpPr>
          <p:spPr>
            <a:xfrm>
              <a:off x="3724793" y="4779641"/>
              <a:ext cx="4209186" cy="394191"/>
            </a:xfrm>
            <a:prstGeom prst="roundRect">
              <a:avLst>
                <a:gd name="adj" fmla="val 18277"/>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2">
                      <a:lumMod val="10000"/>
                    </a:schemeClr>
                  </a:solidFill>
                </a:rPr>
                <a:t>16 years of production </a:t>
              </a:r>
              <a:r>
                <a:rPr lang="en-US" sz="1600" dirty="0">
                  <a:solidFill>
                    <a:sysClr val="windowText" lastClr="000000"/>
                  </a:solidFill>
                </a:rPr>
                <a:t>(~6000 modules)</a:t>
              </a:r>
              <a:endParaRPr lang="en-US" sz="1600" dirty="0">
                <a:solidFill>
                  <a:schemeClr val="bg2">
                    <a:lumMod val="10000"/>
                  </a:schemeClr>
                </a:solidFill>
              </a:endParaRPr>
            </a:p>
          </p:txBody>
        </p:sp>
        <p:sp>
          <p:nvSpPr>
            <p:cNvPr id="50" name="Rectangle: Rounded Corners 49">
              <a:extLst>
                <a:ext uri="{FF2B5EF4-FFF2-40B4-BE49-F238E27FC236}">
                  <a16:creationId xmlns:a16="http://schemas.microsoft.com/office/drawing/2014/main" id="{A98D3C6E-FF8D-F366-E5FE-2C3DBEE1B7D6}"/>
                </a:ext>
              </a:extLst>
            </p:cNvPr>
            <p:cNvSpPr/>
            <p:nvPr/>
          </p:nvSpPr>
          <p:spPr>
            <a:xfrm>
              <a:off x="2966655" y="5266777"/>
              <a:ext cx="5721354" cy="394190"/>
            </a:xfrm>
            <a:prstGeom prst="roundRect">
              <a:avLst>
                <a:gd name="adj" fmla="val 18277"/>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2">
                      <a:lumMod val="10000"/>
                    </a:schemeClr>
                  </a:solidFill>
                </a:rPr>
                <a:t>Estimated</a:t>
              </a:r>
              <a:r>
                <a:rPr lang="en-US" sz="1600" b="1" baseline="30000" dirty="0">
                  <a:solidFill>
                    <a:schemeClr val="bg2">
                      <a:lumMod val="10000"/>
                    </a:schemeClr>
                  </a:solidFill>
                </a:rPr>
                <a:t>2</a:t>
              </a:r>
              <a:r>
                <a:rPr lang="en-US" sz="1600" b="1" dirty="0">
                  <a:solidFill>
                    <a:schemeClr val="bg2">
                      <a:lumMod val="10000"/>
                    </a:schemeClr>
                  </a:solidFill>
                </a:rPr>
                <a:t> beampipe </a:t>
              </a:r>
              <a:r>
                <a:rPr lang="en-US" sz="1600" dirty="0">
                  <a:solidFill>
                    <a:schemeClr val="bg2">
                      <a:lumMod val="10000"/>
                    </a:schemeClr>
                  </a:solidFill>
                </a:rPr>
                <a:t>vacuum system </a:t>
              </a:r>
              <a:r>
                <a:rPr lang="en-US" sz="1600" b="1" dirty="0">
                  <a:solidFill>
                    <a:schemeClr val="bg2">
                      <a:lumMod val="10000"/>
                    </a:schemeClr>
                  </a:solidFill>
                </a:rPr>
                <a:t>cost: </a:t>
              </a:r>
              <a:r>
                <a:rPr lang="en-US" sz="1600" dirty="0">
                  <a:solidFill>
                    <a:schemeClr val="bg2">
                      <a:lumMod val="10000"/>
                    </a:schemeClr>
                  </a:solidFill>
                </a:rPr>
                <a:t>~</a:t>
              </a:r>
              <a:r>
                <a:rPr lang="en-US" sz="1600" b="1" dirty="0">
                  <a:solidFill>
                    <a:schemeClr val="bg2">
                      <a:lumMod val="10000"/>
                    </a:schemeClr>
                  </a:solidFill>
                </a:rPr>
                <a:t>400 M€</a:t>
              </a:r>
            </a:p>
          </p:txBody>
        </p:sp>
      </p:grpSp>
      <p:sp>
        <p:nvSpPr>
          <p:cNvPr id="2" name="Date Placeholder 1">
            <a:extLst>
              <a:ext uri="{FF2B5EF4-FFF2-40B4-BE49-F238E27FC236}">
                <a16:creationId xmlns:a16="http://schemas.microsoft.com/office/drawing/2014/main" id="{183E2B03-4D1A-57DF-CD70-7A7AFA879622}"/>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830655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6C67D7-D3CA-E6A2-125A-5C261372F2D3}"/>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FB6B7480-34A9-A361-7657-169032C3A171}"/>
              </a:ext>
            </a:extLst>
          </p:cNvPr>
          <p:cNvSpPr>
            <a:spLocks noGrp="1"/>
          </p:cNvSpPr>
          <p:nvPr>
            <p:ph type="ftr" sz="quarter" idx="11"/>
          </p:nvPr>
        </p:nvSpPr>
        <p:spPr>
          <a:xfrm>
            <a:off x="4259262" y="6383848"/>
            <a:ext cx="6572221" cy="365125"/>
          </a:xfrm>
        </p:spPr>
        <p:txBody>
          <a:bodyPr/>
          <a:lstStyle/>
          <a:p>
            <a:r>
              <a:rPr lang="en-US" dirty="0"/>
              <a:t>Carlo SCARCIA</a:t>
            </a:r>
          </a:p>
        </p:txBody>
      </p:sp>
      <p:sp>
        <p:nvSpPr>
          <p:cNvPr id="6" name="Slide Number Placeholder 5">
            <a:extLst>
              <a:ext uri="{FF2B5EF4-FFF2-40B4-BE49-F238E27FC236}">
                <a16:creationId xmlns:a16="http://schemas.microsoft.com/office/drawing/2014/main" id="{E124C2D8-5F97-32DE-31F0-5B883BA56905}"/>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12</a:t>
            </a:fld>
            <a:endParaRPr lang="en-US"/>
          </a:p>
        </p:txBody>
      </p:sp>
      <p:sp>
        <p:nvSpPr>
          <p:cNvPr id="34" name="Title 2">
            <a:extLst>
              <a:ext uri="{FF2B5EF4-FFF2-40B4-BE49-F238E27FC236}">
                <a16:creationId xmlns:a16="http://schemas.microsoft.com/office/drawing/2014/main" id="{01CFAF9C-E4F0-E5B9-6CC3-68CCE339AE8E}"/>
              </a:ext>
            </a:extLst>
          </p:cNvPr>
          <p:cNvSpPr txBox="1">
            <a:spLocks/>
          </p:cNvSpPr>
          <p:nvPr/>
        </p:nvSpPr>
        <p:spPr>
          <a:xfrm>
            <a:off x="397831" y="295711"/>
            <a:ext cx="6408092" cy="53512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CERN technical involvement</a:t>
            </a:r>
          </a:p>
        </p:txBody>
      </p:sp>
      <p:pic>
        <p:nvPicPr>
          <p:cNvPr id="75" name="Picture 74">
            <a:extLst>
              <a:ext uri="{FF2B5EF4-FFF2-40B4-BE49-F238E27FC236}">
                <a16:creationId xmlns:a16="http://schemas.microsoft.com/office/drawing/2014/main" id="{0A65226B-497B-A520-F67E-6B345E06C7C3}"/>
              </a:ext>
            </a:extLst>
          </p:cNvPr>
          <p:cNvPicPr>
            <a:picLocks noChangeAspect="1"/>
          </p:cNvPicPr>
          <p:nvPr/>
        </p:nvPicPr>
        <p:blipFill>
          <a:blip r:embed="rId3"/>
          <a:stretch>
            <a:fillRect/>
          </a:stretch>
        </p:blipFill>
        <p:spPr>
          <a:xfrm>
            <a:off x="397831" y="1396231"/>
            <a:ext cx="5475673" cy="2664296"/>
          </a:xfrm>
          <a:prstGeom prst="rect">
            <a:avLst/>
          </a:prstGeom>
        </p:spPr>
      </p:pic>
      <p:sp>
        <p:nvSpPr>
          <p:cNvPr id="85" name="TextBox 84">
            <a:extLst>
              <a:ext uri="{FF2B5EF4-FFF2-40B4-BE49-F238E27FC236}">
                <a16:creationId xmlns:a16="http://schemas.microsoft.com/office/drawing/2014/main" id="{4EE72E27-A7FD-B782-4D29-937966D26D3B}"/>
              </a:ext>
            </a:extLst>
          </p:cNvPr>
          <p:cNvSpPr txBox="1"/>
          <p:nvPr/>
        </p:nvSpPr>
        <p:spPr>
          <a:xfrm>
            <a:off x="330046" y="900936"/>
            <a:ext cx="5797952" cy="276999"/>
          </a:xfrm>
          <a:prstGeom prst="rect">
            <a:avLst/>
          </a:prstGeom>
          <a:noFill/>
        </p:spPr>
        <p:txBody>
          <a:bodyPr wrap="square" lIns="0" tIns="0" rIns="0" bIns="0" rtlCol="0">
            <a:spAutoFit/>
          </a:bodyPr>
          <a:lstStyle/>
          <a:p>
            <a:pPr algn="ctr"/>
            <a:r>
              <a:rPr lang="en-US" dirty="0">
                <a:solidFill>
                  <a:schemeClr val="bg2">
                    <a:lumMod val="10000"/>
                  </a:schemeClr>
                </a:solidFill>
              </a:rPr>
              <a:t>How we structure ourselves/to whom we communicate:</a:t>
            </a:r>
            <a:endParaRPr lang="en-GB" dirty="0">
              <a:solidFill>
                <a:schemeClr val="bg2">
                  <a:lumMod val="10000"/>
                </a:schemeClr>
              </a:solidFill>
            </a:endParaRPr>
          </a:p>
        </p:txBody>
      </p:sp>
      <p:sp>
        <p:nvSpPr>
          <p:cNvPr id="20" name="TextBox 19">
            <a:extLst>
              <a:ext uri="{FF2B5EF4-FFF2-40B4-BE49-F238E27FC236}">
                <a16:creationId xmlns:a16="http://schemas.microsoft.com/office/drawing/2014/main" id="{5B0EB274-F22F-E474-B58A-D11B09F701FD}"/>
              </a:ext>
            </a:extLst>
          </p:cNvPr>
          <p:cNvSpPr txBox="1"/>
          <p:nvPr/>
        </p:nvSpPr>
        <p:spPr>
          <a:xfrm>
            <a:off x="132282" y="5356900"/>
            <a:ext cx="6072789" cy="600164"/>
          </a:xfrm>
          <a:prstGeom prst="rect">
            <a:avLst/>
          </a:prstGeom>
          <a:noFill/>
        </p:spPr>
        <p:txBody>
          <a:bodyPr wrap="square">
            <a:spAutoFit/>
          </a:bodyPr>
          <a:lstStyle/>
          <a:p>
            <a:pPr algn="ctr"/>
            <a:r>
              <a:rPr lang="en-US" sz="1100" b="1" dirty="0">
                <a:solidFill>
                  <a:schemeClr val="bg2">
                    <a:lumMod val="10000"/>
                  </a:schemeClr>
                </a:solidFill>
              </a:rPr>
              <a:t>Monthly updates on activities</a:t>
            </a:r>
          </a:p>
          <a:p>
            <a:pPr algn="ctr"/>
            <a:r>
              <a:rPr lang="en-US" sz="1100" b="1" dirty="0">
                <a:solidFill>
                  <a:schemeClr val="bg2">
                    <a:lumMod val="10000"/>
                  </a:schemeClr>
                </a:solidFill>
              </a:rPr>
              <a:t>ETC</a:t>
            </a:r>
            <a:r>
              <a:rPr lang="en-US" sz="1100" dirty="0">
                <a:solidFill>
                  <a:schemeClr val="bg2">
                    <a:lumMod val="10000"/>
                  </a:schemeClr>
                </a:solidFill>
              </a:rPr>
              <a:t>: Aniello Grado, Nick Van Remortel</a:t>
            </a:r>
          </a:p>
          <a:p>
            <a:pPr algn="ctr"/>
            <a:r>
              <a:rPr lang="en-US" sz="1100" b="1" dirty="0">
                <a:solidFill>
                  <a:schemeClr val="bg2">
                    <a:lumMod val="10000"/>
                  </a:schemeClr>
                </a:solidFill>
              </a:rPr>
              <a:t>ETO</a:t>
            </a:r>
            <a:r>
              <a:rPr lang="en-US" sz="1100" dirty="0">
                <a:solidFill>
                  <a:schemeClr val="bg2">
                    <a:lumMod val="10000"/>
                  </a:schemeClr>
                </a:solidFill>
              </a:rPr>
              <a:t>: Patrick Werneke, Fernando Ferroni (Giovanni Bisoffi), Andreas Freise, Mario Martinez</a:t>
            </a:r>
          </a:p>
        </p:txBody>
      </p:sp>
      <p:sp>
        <p:nvSpPr>
          <p:cNvPr id="29" name="Rectangle: Rounded Corners 28">
            <a:extLst>
              <a:ext uri="{FF2B5EF4-FFF2-40B4-BE49-F238E27FC236}">
                <a16:creationId xmlns:a16="http://schemas.microsoft.com/office/drawing/2014/main" id="{EDB402C2-1FF3-6619-5AF5-673D3409337E}"/>
              </a:ext>
            </a:extLst>
          </p:cNvPr>
          <p:cNvSpPr/>
          <p:nvPr/>
        </p:nvSpPr>
        <p:spPr>
          <a:xfrm>
            <a:off x="2446536" y="4724725"/>
            <a:ext cx="1314118" cy="481894"/>
          </a:xfrm>
          <a:prstGeom prst="roundRect">
            <a:avLst>
              <a:gd name="adj" fmla="val 21134"/>
            </a:avLst>
          </a:prstGeom>
          <a:solidFill>
            <a:srgbClr val="FFC792"/>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600" b="1" dirty="0"/>
              <a:t>ETO - ED</a:t>
            </a:r>
            <a:endParaRPr lang="en-GB" sz="1600" b="1" dirty="0"/>
          </a:p>
        </p:txBody>
      </p:sp>
      <p:sp>
        <p:nvSpPr>
          <p:cNvPr id="53" name="TextBox 52">
            <a:extLst>
              <a:ext uri="{FF2B5EF4-FFF2-40B4-BE49-F238E27FC236}">
                <a16:creationId xmlns:a16="http://schemas.microsoft.com/office/drawing/2014/main" id="{A0FB43E9-4326-FEFE-6950-8C79449FC524}"/>
              </a:ext>
            </a:extLst>
          </p:cNvPr>
          <p:cNvSpPr txBox="1"/>
          <p:nvPr/>
        </p:nvSpPr>
        <p:spPr>
          <a:xfrm>
            <a:off x="7392144" y="1629000"/>
            <a:ext cx="4164946" cy="276999"/>
          </a:xfrm>
          <a:prstGeom prst="rect">
            <a:avLst/>
          </a:prstGeom>
          <a:noFill/>
        </p:spPr>
        <p:txBody>
          <a:bodyPr wrap="square" lIns="0" tIns="0" rIns="0" bIns="0" rtlCol="0">
            <a:spAutoFit/>
          </a:bodyPr>
          <a:lstStyle/>
          <a:p>
            <a:pPr algn="ctr"/>
            <a:r>
              <a:rPr lang="en-GB" dirty="0">
                <a:solidFill>
                  <a:schemeClr val="bg2">
                    <a:lumMod val="10000"/>
                  </a:schemeClr>
                </a:solidFill>
              </a:rPr>
              <a:t>How we structured our work:</a:t>
            </a:r>
          </a:p>
        </p:txBody>
      </p:sp>
      <p:sp>
        <p:nvSpPr>
          <p:cNvPr id="73" name="Rectangle: Rounded Corners 72">
            <a:extLst>
              <a:ext uri="{FF2B5EF4-FFF2-40B4-BE49-F238E27FC236}">
                <a16:creationId xmlns:a16="http://schemas.microsoft.com/office/drawing/2014/main" id="{0C5A1729-CCBB-16DA-A98D-4091FBE31DC8}"/>
              </a:ext>
            </a:extLst>
          </p:cNvPr>
          <p:cNvSpPr/>
          <p:nvPr/>
        </p:nvSpPr>
        <p:spPr>
          <a:xfrm>
            <a:off x="872172" y="4745420"/>
            <a:ext cx="1314118" cy="481894"/>
          </a:xfrm>
          <a:prstGeom prst="roundRect">
            <a:avLst>
              <a:gd name="adj" fmla="val 21134"/>
            </a:avLst>
          </a:prstGeom>
          <a:solidFill>
            <a:srgbClr val="FF8DC6"/>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600" b="1" dirty="0"/>
              <a:t>ET-PP</a:t>
            </a:r>
            <a:endParaRPr lang="en-GB" sz="1600" b="1" dirty="0"/>
          </a:p>
        </p:txBody>
      </p:sp>
      <p:cxnSp>
        <p:nvCxnSpPr>
          <p:cNvPr id="33" name="Connector: Elbow 32">
            <a:extLst>
              <a:ext uri="{FF2B5EF4-FFF2-40B4-BE49-F238E27FC236}">
                <a16:creationId xmlns:a16="http://schemas.microsoft.com/office/drawing/2014/main" id="{F9F050AA-DCD7-1594-9288-0E713943AEDB}"/>
              </a:ext>
            </a:extLst>
          </p:cNvPr>
          <p:cNvCxnSpPr>
            <a:cxnSpLocks/>
            <a:stCxn id="73" idx="0"/>
          </p:cNvCxnSpPr>
          <p:nvPr/>
        </p:nvCxnSpPr>
        <p:spPr>
          <a:xfrm rot="5400000" flipH="1" flipV="1">
            <a:off x="1515712" y="3154491"/>
            <a:ext cx="1604449" cy="1577410"/>
          </a:xfrm>
          <a:prstGeom prst="bentConnector3">
            <a:avLst>
              <a:gd name="adj1" fmla="val 25937"/>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882E17CA-19D4-A2AA-D6CF-08E85B96C46D}"/>
              </a:ext>
            </a:extLst>
          </p:cNvPr>
          <p:cNvCxnSpPr>
            <a:cxnSpLocks/>
            <a:endCxn id="80" idx="0"/>
          </p:cNvCxnSpPr>
          <p:nvPr/>
        </p:nvCxnSpPr>
        <p:spPr>
          <a:xfrm rot="16200000" flipH="1">
            <a:off x="3019364" y="3236678"/>
            <a:ext cx="1592973" cy="1424510"/>
          </a:xfrm>
          <a:prstGeom prst="bentConnector3">
            <a:avLst>
              <a:gd name="adj1" fmla="val 7381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80" name="Rectangle: Rounded Corners 79">
            <a:extLst>
              <a:ext uri="{FF2B5EF4-FFF2-40B4-BE49-F238E27FC236}">
                <a16:creationId xmlns:a16="http://schemas.microsoft.com/office/drawing/2014/main" id="{FDD7C061-0F8E-7BC9-B532-810407425975}"/>
              </a:ext>
            </a:extLst>
          </p:cNvPr>
          <p:cNvSpPr/>
          <p:nvPr/>
        </p:nvSpPr>
        <p:spPr>
          <a:xfrm>
            <a:off x="3935760" y="4745420"/>
            <a:ext cx="1184690" cy="481894"/>
          </a:xfrm>
          <a:prstGeom prst="roundRect">
            <a:avLst>
              <a:gd name="adj" fmla="val 21134"/>
            </a:avLst>
          </a:prstGeom>
          <a:solidFill>
            <a:srgbClr val="83B1E0"/>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600" b="1" dirty="0"/>
              <a:t>ETC - ISB</a:t>
            </a:r>
            <a:endParaRPr lang="en-GB" sz="1600" b="1" dirty="0"/>
          </a:p>
        </p:txBody>
      </p:sp>
      <p:pic>
        <p:nvPicPr>
          <p:cNvPr id="81" name="Picture 80">
            <a:extLst>
              <a:ext uri="{FF2B5EF4-FFF2-40B4-BE49-F238E27FC236}">
                <a16:creationId xmlns:a16="http://schemas.microsoft.com/office/drawing/2014/main" id="{F03EF754-ACAD-91C4-5CCE-9408F3BD4F0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192124" y="1978451"/>
            <a:ext cx="5582057" cy="2657579"/>
          </a:xfrm>
          <a:prstGeom prst="rect">
            <a:avLst/>
          </a:prstGeom>
        </p:spPr>
      </p:pic>
      <p:sp>
        <p:nvSpPr>
          <p:cNvPr id="3" name="Date Placeholder 2">
            <a:extLst>
              <a:ext uri="{FF2B5EF4-FFF2-40B4-BE49-F238E27FC236}">
                <a16:creationId xmlns:a16="http://schemas.microsoft.com/office/drawing/2014/main" id="{7B72A936-136A-86F9-E83A-F1D5762E8657}"/>
              </a:ext>
            </a:extLst>
          </p:cNvPr>
          <p:cNvSpPr>
            <a:spLocks noGrp="1"/>
          </p:cNvSpPr>
          <p:nvPr>
            <p:ph type="dt" sz="half" idx="10"/>
          </p:nvPr>
        </p:nvSpPr>
        <p:spPr/>
        <p:txBody>
          <a:bodyPr/>
          <a:lstStyle/>
          <a:p>
            <a:r>
              <a:rPr lang="de-CH"/>
              <a:t>2nd ETO General Meeting - Rome, 27 - 28 November</a:t>
            </a:r>
            <a:endParaRPr lang="en-US" dirty="0"/>
          </a:p>
        </p:txBody>
      </p:sp>
      <p:cxnSp>
        <p:nvCxnSpPr>
          <p:cNvPr id="23" name="Straight Arrow Connector 22">
            <a:extLst>
              <a:ext uri="{FF2B5EF4-FFF2-40B4-BE49-F238E27FC236}">
                <a16:creationId xmlns:a16="http://schemas.microsoft.com/office/drawing/2014/main" id="{28CB9736-6503-FC13-F1EF-48A4C8F0913A}"/>
              </a:ext>
            </a:extLst>
          </p:cNvPr>
          <p:cNvCxnSpPr>
            <a:cxnSpLocks/>
            <a:stCxn id="29" idx="0"/>
          </p:cNvCxnSpPr>
          <p:nvPr/>
        </p:nvCxnSpPr>
        <p:spPr>
          <a:xfrm flipV="1">
            <a:off x="3103595" y="3131751"/>
            <a:ext cx="22944" cy="1592974"/>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sp>
        <p:nvSpPr>
          <p:cNvPr id="71" name="Rectangle: Rounded Corners 70">
            <a:extLst>
              <a:ext uri="{FF2B5EF4-FFF2-40B4-BE49-F238E27FC236}">
                <a16:creationId xmlns:a16="http://schemas.microsoft.com/office/drawing/2014/main" id="{3256853B-2B84-F987-A275-222F7439F37A}"/>
              </a:ext>
            </a:extLst>
          </p:cNvPr>
          <p:cNvSpPr/>
          <p:nvPr/>
        </p:nvSpPr>
        <p:spPr>
          <a:xfrm>
            <a:off x="1981402" y="3944138"/>
            <a:ext cx="2267718" cy="481894"/>
          </a:xfrm>
          <a:prstGeom prst="roundRect">
            <a:avLst>
              <a:gd name="adj" fmla="val 21134"/>
            </a:avLst>
          </a:prstGeom>
          <a:solidFill>
            <a:srgbClr val="FF956B">
              <a:alpha val="75725"/>
            </a:srgbClr>
          </a:solidFill>
          <a:ln>
            <a:noFill/>
          </a:ln>
        </p:spPr>
        <p:style>
          <a:lnRef idx="0">
            <a:scrgbClr r="0" g="0" b="0"/>
          </a:lnRef>
          <a:fillRef idx="0">
            <a:scrgbClr r="0" g="0" b="0"/>
          </a:fillRef>
          <a:effectRef idx="0">
            <a:scrgbClr r="0" g="0" b="0"/>
          </a:effectRef>
          <a:fontRef idx="minor">
            <a:schemeClr val="lt1"/>
          </a:fontRef>
        </p:style>
        <p:txBody>
          <a:bodyPr vert="horz" rtlCol="0" anchor="ctr"/>
          <a:lstStyle/>
          <a:p>
            <a:pPr algn="ctr"/>
            <a:r>
              <a:rPr lang="en-US" sz="1600" b="1" dirty="0"/>
              <a:t>ETO - Directorate</a:t>
            </a:r>
            <a:endParaRPr lang="en-GB" sz="1600" b="1" dirty="0"/>
          </a:p>
        </p:txBody>
      </p:sp>
    </p:spTree>
    <p:extLst>
      <p:ext uri="{BB962C8B-B14F-4D97-AF65-F5344CB8AC3E}">
        <p14:creationId xmlns:p14="http://schemas.microsoft.com/office/powerpoint/2010/main" val="3674404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a:xfrm>
            <a:off x="4259262" y="6383848"/>
            <a:ext cx="6572221" cy="365125"/>
          </a:xfrm>
        </p:spPr>
        <p:txBody>
          <a:bodyPr/>
          <a:lstStyle/>
          <a:p>
            <a:r>
              <a:rPr lang="en-US"/>
              <a:t>Carlo SCARCIA</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13</a:t>
            </a:fld>
            <a:endParaRPr lang="en-US"/>
          </a:p>
        </p:txBody>
      </p:sp>
      <p:sp>
        <p:nvSpPr>
          <p:cNvPr id="11" name="Title 3">
            <a:extLst>
              <a:ext uri="{FF2B5EF4-FFF2-40B4-BE49-F238E27FC236}">
                <a16:creationId xmlns:a16="http://schemas.microsoft.com/office/drawing/2014/main" id="{A5BAC64C-858D-AAFA-C0C5-E2238BB6B10C}"/>
              </a:ext>
            </a:extLst>
          </p:cNvPr>
          <p:cNvSpPr txBox="1">
            <a:spLocks/>
          </p:cNvSpPr>
          <p:nvPr/>
        </p:nvSpPr>
        <p:spPr>
          <a:xfrm>
            <a:off x="407987" y="290073"/>
            <a:ext cx="11223623" cy="46666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Completed ET beampipe studies</a:t>
            </a:r>
          </a:p>
        </p:txBody>
      </p:sp>
      <p:grpSp>
        <p:nvGrpSpPr>
          <p:cNvPr id="32" name="Group 31">
            <a:extLst>
              <a:ext uri="{FF2B5EF4-FFF2-40B4-BE49-F238E27FC236}">
                <a16:creationId xmlns:a16="http://schemas.microsoft.com/office/drawing/2014/main" id="{DFA200E8-2013-A36B-74E7-8BFDD2326AC3}"/>
              </a:ext>
            </a:extLst>
          </p:cNvPr>
          <p:cNvGrpSpPr/>
          <p:nvPr/>
        </p:nvGrpSpPr>
        <p:grpSpPr>
          <a:xfrm>
            <a:off x="7070519" y="1411745"/>
            <a:ext cx="4713492" cy="887845"/>
            <a:chOff x="7070520" y="1215438"/>
            <a:chExt cx="4713492" cy="887845"/>
          </a:xfrm>
        </p:grpSpPr>
        <p:sp>
          <p:nvSpPr>
            <p:cNvPr id="3" name="Rectangle: Rounded Corners 2">
              <a:extLst>
                <a:ext uri="{FF2B5EF4-FFF2-40B4-BE49-F238E27FC236}">
                  <a16:creationId xmlns:a16="http://schemas.microsoft.com/office/drawing/2014/main" id="{3D9BD219-D2F8-9895-D376-64C4FA104BD1}"/>
                </a:ext>
              </a:extLst>
            </p:cNvPr>
            <p:cNvSpPr/>
            <p:nvPr/>
          </p:nvSpPr>
          <p:spPr>
            <a:xfrm>
              <a:off x="7070520" y="1215438"/>
              <a:ext cx="4713492" cy="466666"/>
            </a:xfrm>
            <a:prstGeom prst="roundRect">
              <a:avLst>
                <a:gd name="adj" fmla="val 20278"/>
              </a:avLst>
            </a:prstGeom>
            <a:solidFill>
              <a:srgbClr val="7030A0">
                <a:alpha val="50000"/>
              </a:srgbClr>
            </a:solidFill>
            <a:ln>
              <a:noFill/>
            </a:ln>
          </p:spPr>
          <p:style>
            <a:lnRef idx="0">
              <a:scrgbClr r="0" g="0" b="0"/>
            </a:lnRef>
            <a:fillRef idx="0">
              <a:scrgbClr r="0" g="0" b="0"/>
            </a:fillRef>
            <a:effectRef idx="0">
              <a:scrgbClr r="0" g="0" b="0"/>
            </a:effectRef>
            <a:fontRef idx="minor">
              <a:schemeClr val="lt1"/>
            </a:fontRef>
          </p:style>
          <p:txBody>
            <a:bodyPr vert="horz" rtlCol="0" anchor="t"/>
            <a:lstStyle/>
            <a:p>
              <a:r>
                <a:rPr lang="en-US" sz="1600" b="1" dirty="0"/>
                <a:t>Design</a:t>
              </a:r>
              <a:endParaRPr lang="en-GB" sz="1600" b="1" dirty="0"/>
            </a:p>
          </p:txBody>
        </p:sp>
        <p:sp>
          <p:nvSpPr>
            <p:cNvPr id="13" name="Rectangle: Rounded Corners 12">
              <a:extLst>
                <a:ext uri="{FF2B5EF4-FFF2-40B4-BE49-F238E27FC236}">
                  <a16:creationId xmlns:a16="http://schemas.microsoft.com/office/drawing/2014/main" id="{4ECF2468-E174-110D-2E01-D6DCAAFD8F7B}"/>
                </a:ext>
              </a:extLst>
            </p:cNvPr>
            <p:cNvSpPr/>
            <p:nvPr/>
          </p:nvSpPr>
          <p:spPr>
            <a:xfrm>
              <a:off x="8074031" y="1557558"/>
              <a:ext cx="3557581" cy="545725"/>
            </a:xfrm>
            <a:prstGeom prst="roundRect">
              <a:avLst>
                <a:gd name="adj" fmla="val 12136"/>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10000"/>
                    </a:schemeClr>
                  </a:solidFill>
                </a:rPr>
                <a:t>Corrugated beampipe profile design</a:t>
              </a:r>
            </a:p>
            <a:p>
              <a:pPr algn="ctr"/>
              <a:r>
                <a:rPr lang="en-US" sz="1400" dirty="0">
                  <a:solidFill>
                    <a:schemeClr val="bg2">
                      <a:lumMod val="10000"/>
                    </a:schemeClr>
                  </a:solidFill>
                </a:rPr>
                <a:t>Supporting system and transfer function</a:t>
              </a:r>
            </a:p>
          </p:txBody>
        </p:sp>
      </p:grpSp>
      <p:pic>
        <p:nvPicPr>
          <p:cNvPr id="22" name="Picture 21">
            <a:extLst>
              <a:ext uri="{FF2B5EF4-FFF2-40B4-BE49-F238E27FC236}">
                <a16:creationId xmlns:a16="http://schemas.microsoft.com/office/drawing/2014/main" id="{A2AA772D-338B-3878-3544-49ABDC8B9AB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93193" y="1358293"/>
            <a:ext cx="3602120" cy="2684981"/>
          </a:xfrm>
          <a:prstGeom prst="roundRect">
            <a:avLst>
              <a:gd name="adj" fmla="val 5441"/>
            </a:avLst>
          </a:prstGeom>
          <a:effectLst>
            <a:outerShdw blurRad="50800" dist="38100" dir="2700000" algn="tl" rotWithShape="0">
              <a:prstClr val="black">
                <a:alpha val="40000"/>
              </a:prstClr>
            </a:outerShdw>
          </a:effectLst>
        </p:spPr>
      </p:pic>
      <p:grpSp>
        <p:nvGrpSpPr>
          <p:cNvPr id="33" name="Group 32">
            <a:extLst>
              <a:ext uri="{FF2B5EF4-FFF2-40B4-BE49-F238E27FC236}">
                <a16:creationId xmlns:a16="http://schemas.microsoft.com/office/drawing/2014/main" id="{7FB8993B-7D4B-6CF5-E178-9A78EFCC352F}"/>
              </a:ext>
            </a:extLst>
          </p:cNvPr>
          <p:cNvGrpSpPr/>
          <p:nvPr/>
        </p:nvGrpSpPr>
        <p:grpSpPr>
          <a:xfrm>
            <a:off x="7070519" y="2411483"/>
            <a:ext cx="4713492" cy="1392261"/>
            <a:chOff x="7070520" y="2124088"/>
            <a:chExt cx="4713492" cy="1392261"/>
          </a:xfrm>
        </p:grpSpPr>
        <p:sp>
          <p:nvSpPr>
            <p:cNvPr id="25" name="Rectangle: Rounded Corners 24">
              <a:extLst>
                <a:ext uri="{FF2B5EF4-FFF2-40B4-BE49-F238E27FC236}">
                  <a16:creationId xmlns:a16="http://schemas.microsoft.com/office/drawing/2014/main" id="{43642916-8777-EEF3-3CB3-628CCC31A747}"/>
                </a:ext>
              </a:extLst>
            </p:cNvPr>
            <p:cNvSpPr/>
            <p:nvPr/>
          </p:nvSpPr>
          <p:spPr>
            <a:xfrm>
              <a:off x="7070520" y="2124088"/>
              <a:ext cx="4713492" cy="466666"/>
            </a:xfrm>
            <a:prstGeom prst="roundRect">
              <a:avLst>
                <a:gd name="adj" fmla="val 20278"/>
              </a:avLst>
            </a:prstGeom>
            <a:solidFill>
              <a:srgbClr val="80AEB8"/>
            </a:solidFill>
            <a:ln>
              <a:noFill/>
            </a:ln>
          </p:spPr>
          <p:style>
            <a:lnRef idx="0">
              <a:scrgbClr r="0" g="0" b="0"/>
            </a:lnRef>
            <a:fillRef idx="0">
              <a:scrgbClr r="0" g="0" b="0"/>
            </a:fillRef>
            <a:effectRef idx="0">
              <a:scrgbClr r="0" g="0" b="0"/>
            </a:effectRef>
            <a:fontRef idx="minor">
              <a:schemeClr val="lt1"/>
            </a:fontRef>
          </p:style>
          <p:txBody>
            <a:bodyPr vert="horz" rtlCol="0" anchor="t"/>
            <a:lstStyle/>
            <a:p>
              <a:r>
                <a:rPr lang="en-US" sz="1600" b="1" dirty="0"/>
                <a:t>Materials</a:t>
              </a:r>
              <a:endParaRPr lang="en-GB" sz="1600" b="1" dirty="0"/>
            </a:p>
          </p:txBody>
        </p:sp>
        <p:sp>
          <p:nvSpPr>
            <p:cNvPr id="18" name="Rectangle: Rounded Corners 17">
              <a:extLst>
                <a:ext uri="{FF2B5EF4-FFF2-40B4-BE49-F238E27FC236}">
                  <a16:creationId xmlns:a16="http://schemas.microsoft.com/office/drawing/2014/main" id="{D5D24288-4F18-D06A-17C4-0CDBA28388B3}"/>
                </a:ext>
              </a:extLst>
            </p:cNvPr>
            <p:cNvSpPr/>
            <p:nvPr/>
          </p:nvSpPr>
          <p:spPr>
            <a:xfrm>
              <a:off x="8074031" y="2470112"/>
              <a:ext cx="3557581" cy="1046237"/>
            </a:xfrm>
            <a:prstGeom prst="roundRect">
              <a:avLst>
                <a:gd name="adj" fmla="val 12136"/>
              </a:avLst>
            </a:prstGeom>
            <a:solidFill>
              <a:srgbClr val="FFFFFF"/>
            </a:solidFill>
            <a:ln w="19050">
              <a:solidFill>
                <a:srgbClr val="328E79"/>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400" dirty="0">
                  <a:solidFill>
                    <a:schemeClr val="bg2">
                      <a:lumMod val="10000"/>
                    </a:schemeClr>
                  </a:solidFill>
                </a:rPr>
                <a:t>UHV characterisation of ferritic alloys</a:t>
              </a:r>
            </a:p>
            <a:p>
              <a:pPr algn="ctr"/>
              <a:r>
                <a:rPr lang="en-GB" sz="1400" dirty="0">
                  <a:solidFill>
                    <a:schemeClr val="bg2">
                      <a:lumMod val="10000"/>
                    </a:schemeClr>
                  </a:solidFill>
                </a:rPr>
                <a:t>Welding parameters optimisation</a:t>
              </a:r>
            </a:p>
            <a:p>
              <a:pPr algn="ctr"/>
              <a:r>
                <a:rPr lang="en-GB" sz="1400" dirty="0">
                  <a:solidFill>
                    <a:schemeClr val="bg2">
                      <a:lumMod val="10000"/>
                    </a:schemeClr>
                  </a:solidFill>
                </a:rPr>
                <a:t>Magnetic properties of ferritic alloys</a:t>
              </a:r>
            </a:p>
            <a:p>
              <a:pPr algn="ctr"/>
              <a:r>
                <a:rPr lang="en-GB" sz="1400" i="1" dirty="0">
                  <a:solidFill>
                    <a:schemeClr val="bg2">
                      <a:lumMod val="10000"/>
                    </a:schemeClr>
                  </a:solidFill>
                </a:rPr>
                <a:t>Corrosion studies (ongoing with </a:t>
              </a:r>
              <a:r>
                <a:rPr lang="en-GB" sz="1400" i="1" dirty="0" err="1">
                  <a:solidFill>
                    <a:schemeClr val="bg2">
                      <a:lumMod val="10000"/>
                    </a:schemeClr>
                  </a:solidFill>
                </a:rPr>
                <a:t>UGhent</a:t>
              </a:r>
              <a:r>
                <a:rPr lang="en-GB" sz="1400" i="1" dirty="0">
                  <a:solidFill>
                    <a:schemeClr val="bg2">
                      <a:lumMod val="10000"/>
                    </a:schemeClr>
                  </a:solidFill>
                </a:rPr>
                <a:t>)</a:t>
              </a:r>
            </a:p>
          </p:txBody>
        </p:sp>
      </p:grpSp>
      <p:grpSp>
        <p:nvGrpSpPr>
          <p:cNvPr id="34" name="Group 33">
            <a:extLst>
              <a:ext uri="{FF2B5EF4-FFF2-40B4-BE49-F238E27FC236}">
                <a16:creationId xmlns:a16="http://schemas.microsoft.com/office/drawing/2014/main" id="{55B4A63B-18B6-0646-EAEB-595715EA62F7}"/>
              </a:ext>
            </a:extLst>
          </p:cNvPr>
          <p:cNvGrpSpPr/>
          <p:nvPr/>
        </p:nvGrpSpPr>
        <p:grpSpPr>
          <a:xfrm>
            <a:off x="7070519" y="3915637"/>
            <a:ext cx="4713492" cy="951316"/>
            <a:chOff x="7070520" y="3609132"/>
            <a:chExt cx="4713492" cy="951316"/>
          </a:xfrm>
        </p:grpSpPr>
        <p:sp>
          <p:nvSpPr>
            <p:cNvPr id="26" name="Rectangle: Rounded Corners 25">
              <a:extLst>
                <a:ext uri="{FF2B5EF4-FFF2-40B4-BE49-F238E27FC236}">
                  <a16:creationId xmlns:a16="http://schemas.microsoft.com/office/drawing/2014/main" id="{45DB9673-2862-472E-4C1C-5186F68DC261}"/>
                </a:ext>
              </a:extLst>
            </p:cNvPr>
            <p:cNvSpPr/>
            <p:nvPr/>
          </p:nvSpPr>
          <p:spPr>
            <a:xfrm>
              <a:off x="7070520" y="3609132"/>
              <a:ext cx="4713492" cy="466666"/>
            </a:xfrm>
            <a:prstGeom prst="roundRect">
              <a:avLst>
                <a:gd name="adj" fmla="val 20278"/>
              </a:avLst>
            </a:prstGeom>
            <a:solidFill>
              <a:srgbClr val="C00000">
                <a:alpha val="50000"/>
              </a:srgbClr>
            </a:solidFill>
            <a:ln>
              <a:noFill/>
            </a:ln>
          </p:spPr>
          <p:style>
            <a:lnRef idx="0">
              <a:scrgbClr r="0" g="0" b="0"/>
            </a:lnRef>
            <a:fillRef idx="0">
              <a:scrgbClr r="0" g="0" b="0"/>
            </a:fillRef>
            <a:effectRef idx="0">
              <a:scrgbClr r="0" g="0" b="0"/>
            </a:effectRef>
            <a:fontRef idx="minor">
              <a:schemeClr val="lt1"/>
            </a:fontRef>
          </p:style>
          <p:txBody>
            <a:bodyPr vert="horz" rtlCol="0" anchor="t"/>
            <a:lstStyle/>
            <a:p>
              <a:r>
                <a:rPr lang="en-US" sz="1600" b="1" dirty="0"/>
                <a:t>Post-manufacturing treatments</a:t>
              </a:r>
              <a:endParaRPr lang="en-GB" sz="1600" b="1" dirty="0"/>
            </a:p>
          </p:txBody>
        </p:sp>
        <p:sp>
          <p:nvSpPr>
            <p:cNvPr id="27" name="Rectangle: Rounded Corners 26">
              <a:extLst>
                <a:ext uri="{FF2B5EF4-FFF2-40B4-BE49-F238E27FC236}">
                  <a16:creationId xmlns:a16="http://schemas.microsoft.com/office/drawing/2014/main" id="{42DED982-0133-9D4F-CA77-BEAD824E80DD}"/>
                </a:ext>
              </a:extLst>
            </p:cNvPr>
            <p:cNvSpPr/>
            <p:nvPr/>
          </p:nvSpPr>
          <p:spPr>
            <a:xfrm>
              <a:off x="8074032" y="3973533"/>
              <a:ext cx="3557581" cy="586915"/>
            </a:xfrm>
            <a:prstGeom prst="roundRect">
              <a:avLst>
                <a:gd name="adj" fmla="val 12136"/>
              </a:avLst>
            </a:prstGeom>
            <a:solidFill>
              <a:srgbClr val="FFFFFF"/>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dirty="0">
                  <a:solidFill>
                    <a:schemeClr val="bg2">
                      <a:lumMod val="10000"/>
                    </a:schemeClr>
                  </a:solidFill>
                </a:rPr>
                <a:t>Industrial facilities cleanliness assessment</a:t>
              </a:r>
              <a:endParaRPr lang="en-GB" sz="1400" dirty="0">
                <a:solidFill>
                  <a:schemeClr val="bg2">
                    <a:lumMod val="10000"/>
                  </a:schemeClr>
                </a:solidFill>
              </a:endParaRPr>
            </a:p>
            <a:p>
              <a:pPr algn="ctr"/>
              <a:r>
                <a:rPr lang="en-GB" sz="1400" dirty="0">
                  <a:solidFill>
                    <a:schemeClr val="bg2">
                      <a:lumMod val="10000"/>
                    </a:schemeClr>
                  </a:solidFill>
                </a:rPr>
                <a:t>Robot cleaning performance</a:t>
              </a:r>
              <a:endParaRPr lang="en-US" sz="1400" dirty="0">
                <a:solidFill>
                  <a:schemeClr val="bg2">
                    <a:lumMod val="10000"/>
                  </a:schemeClr>
                </a:solidFill>
              </a:endParaRPr>
            </a:p>
          </p:txBody>
        </p:sp>
      </p:grpSp>
      <p:grpSp>
        <p:nvGrpSpPr>
          <p:cNvPr id="35" name="Group 34">
            <a:extLst>
              <a:ext uri="{FF2B5EF4-FFF2-40B4-BE49-F238E27FC236}">
                <a16:creationId xmlns:a16="http://schemas.microsoft.com/office/drawing/2014/main" id="{15F2A280-0FCA-B6C5-697F-3BB48673B2B5}"/>
              </a:ext>
            </a:extLst>
          </p:cNvPr>
          <p:cNvGrpSpPr/>
          <p:nvPr/>
        </p:nvGrpSpPr>
        <p:grpSpPr>
          <a:xfrm>
            <a:off x="7070519" y="4978845"/>
            <a:ext cx="4713492" cy="1062088"/>
            <a:chOff x="7070521" y="4782538"/>
            <a:chExt cx="4713492" cy="1062088"/>
          </a:xfrm>
        </p:grpSpPr>
        <p:sp>
          <p:nvSpPr>
            <p:cNvPr id="28" name="Rectangle: Rounded Corners 27">
              <a:extLst>
                <a:ext uri="{FF2B5EF4-FFF2-40B4-BE49-F238E27FC236}">
                  <a16:creationId xmlns:a16="http://schemas.microsoft.com/office/drawing/2014/main" id="{C5CFDABD-6831-B472-7649-EE54127B492A}"/>
                </a:ext>
              </a:extLst>
            </p:cNvPr>
            <p:cNvSpPr/>
            <p:nvPr/>
          </p:nvSpPr>
          <p:spPr>
            <a:xfrm>
              <a:off x="7070521" y="4782538"/>
              <a:ext cx="4713492" cy="466666"/>
            </a:xfrm>
            <a:prstGeom prst="roundRect">
              <a:avLst>
                <a:gd name="adj" fmla="val 20278"/>
              </a:avLst>
            </a:prstGeom>
            <a:solidFill>
              <a:srgbClr val="0033A0">
                <a:alpha val="50000"/>
              </a:srgbClr>
            </a:solidFill>
            <a:ln>
              <a:noFill/>
            </a:ln>
          </p:spPr>
          <p:style>
            <a:lnRef idx="0">
              <a:scrgbClr r="0" g="0" b="0"/>
            </a:lnRef>
            <a:fillRef idx="0">
              <a:scrgbClr r="0" g="0" b="0"/>
            </a:fillRef>
            <a:effectRef idx="0">
              <a:scrgbClr r="0" g="0" b="0"/>
            </a:effectRef>
            <a:fontRef idx="minor">
              <a:schemeClr val="lt1"/>
            </a:fontRef>
          </p:style>
          <p:txBody>
            <a:bodyPr vert="horz" rtlCol="0" anchor="t"/>
            <a:lstStyle/>
            <a:p>
              <a:r>
                <a:rPr lang="en-US" sz="1600" b="1" dirty="0"/>
                <a:t>Vacuum</a:t>
              </a:r>
              <a:endParaRPr lang="en-GB" sz="1600" b="1" dirty="0"/>
            </a:p>
          </p:txBody>
        </p:sp>
        <p:sp>
          <p:nvSpPr>
            <p:cNvPr id="29" name="Rectangle: Rounded Corners 28">
              <a:extLst>
                <a:ext uri="{FF2B5EF4-FFF2-40B4-BE49-F238E27FC236}">
                  <a16:creationId xmlns:a16="http://schemas.microsoft.com/office/drawing/2014/main" id="{FE4E76AD-0763-8788-26F1-B6C384FE64F9}"/>
                </a:ext>
              </a:extLst>
            </p:cNvPr>
            <p:cNvSpPr/>
            <p:nvPr/>
          </p:nvSpPr>
          <p:spPr>
            <a:xfrm>
              <a:off x="8074031" y="5124518"/>
              <a:ext cx="3557581" cy="720108"/>
            </a:xfrm>
            <a:prstGeom prst="roundRect">
              <a:avLst>
                <a:gd name="adj" fmla="val 12136"/>
              </a:avLst>
            </a:prstGeom>
            <a:solidFill>
              <a:schemeClr val="bg1"/>
            </a:solidFill>
            <a:ln w="19050">
              <a:solidFill>
                <a:srgbClr val="0033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10000"/>
                    </a:schemeClr>
                  </a:solidFill>
                </a:rPr>
                <a:t>Bakeout simulation and </a:t>
              </a:r>
              <a:r>
                <a:rPr lang="en-US" sz="1400" dirty="0" err="1">
                  <a:solidFill>
                    <a:schemeClr val="bg2">
                      <a:lumMod val="10000"/>
                    </a:schemeClr>
                  </a:solidFill>
                </a:rPr>
                <a:t>optimisation</a:t>
              </a:r>
              <a:endParaRPr lang="en-US" sz="1400" dirty="0">
                <a:solidFill>
                  <a:schemeClr val="bg2">
                    <a:lumMod val="10000"/>
                  </a:schemeClr>
                </a:solidFill>
              </a:endParaRPr>
            </a:p>
            <a:p>
              <a:pPr algn="ctr"/>
              <a:r>
                <a:rPr lang="en-US" sz="1400" dirty="0">
                  <a:solidFill>
                    <a:schemeClr val="bg2">
                      <a:lumMod val="10000"/>
                    </a:schemeClr>
                  </a:solidFill>
                </a:rPr>
                <a:t>Insulation performance studies</a:t>
              </a:r>
            </a:p>
            <a:p>
              <a:pPr algn="ctr"/>
              <a:r>
                <a:rPr lang="en-US" sz="1400" dirty="0">
                  <a:solidFill>
                    <a:schemeClr val="bg2">
                      <a:lumMod val="10000"/>
                    </a:schemeClr>
                  </a:solidFill>
                </a:rPr>
                <a:t>Preliminary vacuum system design</a:t>
              </a:r>
            </a:p>
          </p:txBody>
        </p:sp>
      </p:grpSp>
      <p:pic>
        <p:nvPicPr>
          <p:cNvPr id="30" name="Picture 29">
            <a:extLst>
              <a:ext uri="{FF2B5EF4-FFF2-40B4-BE49-F238E27FC236}">
                <a16:creationId xmlns:a16="http://schemas.microsoft.com/office/drawing/2014/main" id="{84EBE84A-059D-31CE-6852-AD956E2AC37B}"/>
              </a:ext>
            </a:extLst>
          </p:cNvPr>
          <p:cNvPicPr>
            <a:picLocks noChangeAspect="1"/>
          </p:cNvPicPr>
          <p:nvPr/>
        </p:nvPicPr>
        <p:blipFill>
          <a:blip r:embed="rId4"/>
          <a:stretch>
            <a:fillRect/>
          </a:stretch>
        </p:blipFill>
        <p:spPr>
          <a:xfrm>
            <a:off x="560387" y="4174288"/>
            <a:ext cx="3665225" cy="1623611"/>
          </a:xfrm>
          <a:prstGeom prst="rect">
            <a:avLst/>
          </a:prstGeom>
        </p:spPr>
      </p:pic>
      <p:pic>
        <p:nvPicPr>
          <p:cNvPr id="31" name="Picture 30">
            <a:extLst>
              <a:ext uri="{FF2B5EF4-FFF2-40B4-BE49-F238E27FC236}">
                <a16:creationId xmlns:a16="http://schemas.microsoft.com/office/drawing/2014/main" id="{F3FB34DD-049A-161D-FCDC-3FCF01D68EE5}"/>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4301983" y="1358293"/>
            <a:ext cx="2591025" cy="4370549"/>
          </a:xfrm>
          <a:prstGeom prst="roundRect">
            <a:avLst>
              <a:gd name="adj" fmla="val 4903"/>
            </a:avLst>
          </a:prstGeom>
          <a:effectLst>
            <a:outerShdw blurRad="50800" dist="38100" dir="2700000" algn="tl" rotWithShape="0">
              <a:prstClr val="black">
                <a:alpha val="40000"/>
              </a:prstClr>
            </a:outerShdw>
          </a:effectLst>
        </p:spPr>
      </p:pic>
      <p:sp>
        <p:nvSpPr>
          <p:cNvPr id="36" name="TextBox 35">
            <a:extLst>
              <a:ext uri="{FF2B5EF4-FFF2-40B4-BE49-F238E27FC236}">
                <a16:creationId xmlns:a16="http://schemas.microsoft.com/office/drawing/2014/main" id="{178247D4-064F-00BB-792E-2E385BD0EB09}"/>
              </a:ext>
            </a:extLst>
          </p:cNvPr>
          <p:cNvSpPr txBox="1"/>
          <p:nvPr/>
        </p:nvSpPr>
        <p:spPr>
          <a:xfrm>
            <a:off x="7352879" y="777213"/>
            <a:ext cx="4148773" cy="492443"/>
          </a:xfrm>
          <a:prstGeom prst="rect">
            <a:avLst/>
          </a:prstGeom>
          <a:noFill/>
        </p:spPr>
        <p:txBody>
          <a:bodyPr wrap="square" lIns="0" tIns="0" rIns="0" bIns="0" rtlCol="0">
            <a:spAutoFit/>
          </a:bodyPr>
          <a:lstStyle/>
          <a:p>
            <a:pPr algn="ctr"/>
            <a:r>
              <a:rPr lang="en-US" sz="1600" dirty="0">
                <a:solidFill>
                  <a:srgbClr val="303030"/>
                </a:solidFill>
              </a:rPr>
              <a:t>Examples of completed studies </a:t>
            </a:r>
          </a:p>
          <a:p>
            <a:pPr algn="ctr"/>
            <a:r>
              <a:rPr lang="en-US" sz="1600" dirty="0">
                <a:solidFill>
                  <a:srgbClr val="303030"/>
                </a:solidFill>
              </a:rPr>
              <a:t>(not exhaustive list)</a:t>
            </a:r>
            <a:endParaRPr lang="en-GB" sz="1600" dirty="0">
              <a:solidFill>
                <a:srgbClr val="303030"/>
              </a:solidFill>
            </a:endParaRPr>
          </a:p>
        </p:txBody>
      </p:sp>
      <p:sp>
        <p:nvSpPr>
          <p:cNvPr id="2" name="Date Placeholder 1">
            <a:extLst>
              <a:ext uri="{FF2B5EF4-FFF2-40B4-BE49-F238E27FC236}">
                <a16:creationId xmlns:a16="http://schemas.microsoft.com/office/drawing/2014/main" id="{93D310F8-D164-393E-AFCB-34A9FB061FB7}"/>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477708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6C67D7-D3CA-E6A2-125A-5C261372F2D3}"/>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FB6B7480-34A9-A361-7657-169032C3A171}"/>
              </a:ext>
            </a:extLst>
          </p:cNvPr>
          <p:cNvSpPr>
            <a:spLocks noGrp="1"/>
          </p:cNvSpPr>
          <p:nvPr>
            <p:ph type="ftr" sz="quarter" idx="11"/>
          </p:nvPr>
        </p:nvSpPr>
        <p:spPr>
          <a:xfrm>
            <a:off x="4259262" y="6383848"/>
            <a:ext cx="6572221" cy="365125"/>
          </a:xfrm>
        </p:spPr>
        <p:txBody>
          <a:bodyPr/>
          <a:lstStyle/>
          <a:p>
            <a:r>
              <a:rPr lang="en-US" dirty="0"/>
              <a:t>\Carlo SCARCIA</a:t>
            </a:r>
          </a:p>
        </p:txBody>
      </p:sp>
      <p:sp>
        <p:nvSpPr>
          <p:cNvPr id="6" name="Slide Number Placeholder 5">
            <a:extLst>
              <a:ext uri="{FF2B5EF4-FFF2-40B4-BE49-F238E27FC236}">
                <a16:creationId xmlns:a16="http://schemas.microsoft.com/office/drawing/2014/main" id="{E124C2D8-5F97-32DE-31F0-5B883BA56905}"/>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14</a:t>
            </a:fld>
            <a:endParaRPr lang="en-US"/>
          </a:p>
        </p:txBody>
      </p:sp>
      <p:sp>
        <p:nvSpPr>
          <p:cNvPr id="3" name="Title 3">
            <a:extLst>
              <a:ext uri="{FF2B5EF4-FFF2-40B4-BE49-F238E27FC236}">
                <a16:creationId xmlns:a16="http://schemas.microsoft.com/office/drawing/2014/main" id="{E29AE5AF-E225-4CCE-C1EA-9C6B45A048FE}"/>
              </a:ext>
            </a:extLst>
          </p:cNvPr>
          <p:cNvSpPr txBox="1">
            <a:spLocks/>
          </p:cNvSpPr>
          <p:nvPr/>
        </p:nvSpPr>
        <p:spPr>
          <a:xfrm>
            <a:off x="407988" y="350684"/>
            <a:ext cx="5616004" cy="46666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t>What did we learn up to now</a:t>
            </a:r>
          </a:p>
        </p:txBody>
      </p:sp>
      <p:sp>
        <p:nvSpPr>
          <p:cNvPr id="7" name="Rectangle: Rounded Corners 6">
            <a:extLst>
              <a:ext uri="{FF2B5EF4-FFF2-40B4-BE49-F238E27FC236}">
                <a16:creationId xmlns:a16="http://schemas.microsoft.com/office/drawing/2014/main" id="{1440613E-E4D3-D490-23B6-8CAB9324B86E}"/>
              </a:ext>
            </a:extLst>
          </p:cNvPr>
          <p:cNvSpPr/>
          <p:nvPr/>
        </p:nvSpPr>
        <p:spPr>
          <a:xfrm>
            <a:off x="1407818" y="1079047"/>
            <a:ext cx="3291383" cy="3696515"/>
          </a:xfrm>
          <a:prstGeom prst="roundRect">
            <a:avLst>
              <a:gd name="adj" fmla="val 5866"/>
            </a:avLst>
          </a:prstGeom>
          <a:solidFill>
            <a:srgbClr val="328E79">
              <a:alpha val="50000"/>
            </a:srgbClr>
          </a:solidFill>
          <a:ln>
            <a:noFill/>
          </a:ln>
        </p:spPr>
        <p:style>
          <a:lnRef idx="0">
            <a:scrgbClr r="0" g="0" b="0"/>
          </a:lnRef>
          <a:fillRef idx="0">
            <a:scrgbClr r="0" g="0" b="0"/>
          </a:fillRef>
          <a:effectRef idx="0">
            <a:scrgbClr r="0" g="0" b="0"/>
          </a:effectRef>
          <a:fontRef idx="minor">
            <a:schemeClr val="lt1"/>
          </a:fontRef>
        </p:style>
        <p:txBody>
          <a:bodyPr vert="horz" rtlCol="0" anchor="t"/>
          <a:lstStyle/>
          <a:p>
            <a:pPr algn="ctr"/>
            <a:r>
              <a:rPr lang="en-US" b="1" dirty="0"/>
              <a:t>Materials</a:t>
            </a:r>
            <a:endParaRPr lang="en-GB" b="1" dirty="0"/>
          </a:p>
        </p:txBody>
      </p:sp>
      <p:sp>
        <p:nvSpPr>
          <p:cNvPr id="12" name="Rectangle: Rounded Corners 11">
            <a:extLst>
              <a:ext uri="{FF2B5EF4-FFF2-40B4-BE49-F238E27FC236}">
                <a16:creationId xmlns:a16="http://schemas.microsoft.com/office/drawing/2014/main" id="{92AB6C9B-BD3C-4932-4C05-24DCDB5A7499}"/>
              </a:ext>
            </a:extLst>
          </p:cNvPr>
          <p:cNvSpPr/>
          <p:nvPr/>
        </p:nvSpPr>
        <p:spPr>
          <a:xfrm>
            <a:off x="1759801" y="1537844"/>
            <a:ext cx="2584352" cy="1462463"/>
          </a:xfrm>
          <a:prstGeom prst="roundRect">
            <a:avLst>
              <a:gd name="adj" fmla="val 12136"/>
            </a:avLst>
          </a:prstGeom>
          <a:solidFill>
            <a:schemeClr val="bg1"/>
          </a:solidFill>
          <a:ln w="12700">
            <a:solidFill>
              <a:srgbClr val="328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FF0000"/>
                </a:solidFill>
              </a:rPr>
              <a:t>AISI 304L</a:t>
            </a:r>
          </a:p>
          <a:p>
            <a:pPr algn="ctr"/>
            <a:endParaRPr lang="en-US" sz="700" dirty="0">
              <a:solidFill>
                <a:srgbClr val="FF0000"/>
              </a:solidFill>
            </a:endParaRPr>
          </a:p>
          <a:p>
            <a:pPr algn="ctr"/>
            <a:r>
              <a:rPr lang="en-US" sz="1400" dirty="0">
                <a:solidFill>
                  <a:srgbClr val="FF0000"/>
                </a:solidFill>
              </a:rPr>
              <a:t>Raw material: ~4 €/kg</a:t>
            </a:r>
          </a:p>
          <a:p>
            <a:pPr algn="ctr"/>
            <a:endParaRPr lang="en-US" sz="700" dirty="0">
              <a:solidFill>
                <a:srgbClr val="FF0000"/>
              </a:solidFill>
            </a:endParaRPr>
          </a:p>
          <a:p>
            <a:pPr algn="ctr"/>
            <a:r>
              <a:rPr lang="en-US" sz="1400" dirty="0">
                <a:solidFill>
                  <a:srgbClr val="FF0000"/>
                </a:solidFill>
              </a:rPr>
              <a:t>Requires HTT to meet ET requirements </a:t>
            </a:r>
          </a:p>
          <a:p>
            <a:pPr algn="ctr"/>
            <a:r>
              <a:rPr lang="en-US" sz="1100" dirty="0">
                <a:solidFill>
                  <a:schemeClr val="bg2">
                    <a:lumMod val="10000"/>
                  </a:schemeClr>
                </a:solidFill>
              </a:rPr>
              <a:t>(e.g. </a:t>
            </a:r>
            <a:r>
              <a:rPr lang="en-US" sz="1100" b="1" dirty="0">
                <a:solidFill>
                  <a:schemeClr val="bg2">
                    <a:lumMod val="10000"/>
                  </a:schemeClr>
                </a:solidFill>
              </a:rPr>
              <a:t>vacuum firing </a:t>
            </a:r>
            <a:r>
              <a:rPr lang="en-US" sz="1100" dirty="0">
                <a:solidFill>
                  <a:schemeClr val="bg2">
                    <a:lumMod val="10000"/>
                  </a:schemeClr>
                </a:solidFill>
              </a:rPr>
              <a:t>or</a:t>
            </a:r>
            <a:r>
              <a:rPr lang="en-US" sz="1100" b="1" dirty="0">
                <a:solidFill>
                  <a:schemeClr val="bg2">
                    <a:lumMod val="10000"/>
                  </a:schemeClr>
                </a:solidFill>
              </a:rPr>
              <a:t> air bakeout</a:t>
            </a:r>
            <a:r>
              <a:rPr lang="en-US" sz="1100" dirty="0">
                <a:solidFill>
                  <a:schemeClr val="bg2">
                    <a:lumMod val="10000"/>
                  </a:schemeClr>
                </a:solidFill>
              </a:rPr>
              <a:t>)</a:t>
            </a:r>
          </a:p>
        </p:txBody>
      </p:sp>
      <p:sp>
        <p:nvSpPr>
          <p:cNvPr id="16" name="TextBox 15">
            <a:extLst>
              <a:ext uri="{FF2B5EF4-FFF2-40B4-BE49-F238E27FC236}">
                <a16:creationId xmlns:a16="http://schemas.microsoft.com/office/drawing/2014/main" id="{8366A553-8FBC-C8CA-534E-7A32DA9B8785}"/>
              </a:ext>
            </a:extLst>
          </p:cNvPr>
          <p:cNvSpPr txBox="1"/>
          <p:nvPr/>
        </p:nvSpPr>
        <p:spPr>
          <a:xfrm>
            <a:off x="99113" y="1925020"/>
            <a:ext cx="1212505" cy="553998"/>
          </a:xfrm>
          <a:prstGeom prst="rect">
            <a:avLst/>
          </a:prstGeom>
          <a:noFill/>
        </p:spPr>
        <p:txBody>
          <a:bodyPr wrap="square" lIns="0" tIns="0" rIns="0" bIns="0" rtlCol="0">
            <a:spAutoFit/>
          </a:bodyPr>
          <a:lstStyle/>
          <a:p>
            <a:pPr algn="ctr"/>
            <a:r>
              <a:rPr lang="en-GB" b="1" dirty="0">
                <a:solidFill>
                  <a:schemeClr val="bg2">
                    <a:lumMod val="10000"/>
                  </a:schemeClr>
                </a:solidFill>
              </a:rPr>
              <a:t>2020 ET</a:t>
            </a:r>
          </a:p>
          <a:p>
            <a:pPr algn="ctr"/>
            <a:r>
              <a:rPr lang="en-GB" b="1" dirty="0">
                <a:solidFill>
                  <a:schemeClr val="bg2">
                    <a:lumMod val="10000"/>
                  </a:schemeClr>
                </a:solidFill>
              </a:rPr>
              <a:t>CDR</a:t>
            </a:r>
          </a:p>
        </p:txBody>
      </p:sp>
      <p:sp>
        <p:nvSpPr>
          <p:cNvPr id="17" name="TextBox 16">
            <a:extLst>
              <a:ext uri="{FF2B5EF4-FFF2-40B4-BE49-F238E27FC236}">
                <a16:creationId xmlns:a16="http://schemas.microsoft.com/office/drawing/2014/main" id="{2ABBC764-42AF-A4A7-EE8F-5922CFBFF22A}"/>
              </a:ext>
            </a:extLst>
          </p:cNvPr>
          <p:cNvSpPr txBox="1"/>
          <p:nvPr/>
        </p:nvSpPr>
        <p:spPr>
          <a:xfrm>
            <a:off x="111060" y="3522684"/>
            <a:ext cx="1133994" cy="553998"/>
          </a:xfrm>
          <a:prstGeom prst="rect">
            <a:avLst/>
          </a:prstGeom>
          <a:noFill/>
        </p:spPr>
        <p:txBody>
          <a:bodyPr wrap="square" lIns="0" tIns="0" rIns="0" bIns="0" rtlCol="0">
            <a:spAutoFit/>
          </a:bodyPr>
          <a:lstStyle/>
          <a:p>
            <a:pPr algn="ctr"/>
            <a:r>
              <a:rPr lang="en-GB" b="1" dirty="0">
                <a:solidFill>
                  <a:schemeClr val="bg2">
                    <a:lumMod val="10000"/>
                  </a:schemeClr>
                </a:solidFill>
              </a:rPr>
              <a:t>CERN </a:t>
            </a:r>
          </a:p>
          <a:p>
            <a:pPr algn="ctr"/>
            <a:r>
              <a:rPr lang="en-GB" b="1" dirty="0">
                <a:solidFill>
                  <a:schemeClr val="bg2">
                    <a:lumMod val="10000"/>
                  </a:schemeClr>
                </a:solidFill>
              </a:rPr>
              <a:t>proposal</a:t>
            </a:r>
          </a:p>
        </p:txBody>
      </p:sp>
      <p:sp>
        <p:nvSpPr>
          <p:cNvPr id="4" name="Rectangle: Rounded Corners 3">
            <a:extLst>
              <a:ext uri="{FF2B5EF4-FFF2-40B4-BE49-F238E27FC236}">
                <a16:creationId xmlns:a16="http://schemas.microsoft.com/office/drawing/2014/main" id="{16906C24-0423-9023-E11C-9A54D7FADD4E}"/>
              </a:ext>
            </a:extLst>
          </p:cNvPr>
          <p:cNvSpPr/>
          <p:nvPr/>
        </p:nvSpPr>
        <p:spPr>
          <a:xfrm>
            <a:off x="4861965" y="1056435"/>
            <a:ext cx="3349607" cy="4748829"/>
          </a:xfrm>
          <a:prstGeom prst="roundRect">
            <a:avLst>
              <a:gd name="adj" fmla="val 5866"/>
            </a:avLst>
          </a:prstGeom>
          <a:solidFill>
            <a:srgbClr val="7030A0">
              <a:alpha val="50000"/>
            </a:srgbClr>
          </a:solidFill>
          <a:ln>
            <a:noFill/>
          </a:ln>
        </p:spPr>
        <p:style>
          <a:lnRef idx="0">
            <a:scrgbClr r="0" g="0" b="0"/>
          </a:lnRef>
          <a:fillRef idx="0">
            <a:scrgbClr r="0" g="0" b="0"/>
          </a:fillRef>
          <a:effectRef idx="0">
            <a:scrgbClr r="0" g="0" b="0"/>
          </a:effectRef>
          <a:fontRef idx="minor">
            <a:schemeClr val="lt1"/>
          </a:fontRef>
        </p:style>
        <p:txBody>
          <a:bodyPr vert="horz" rtlCol="0" anchor="t"/>
          <a:lstStyle/>
          <a:p>
            <a:pPr algn="ctr"/>
            <a:r>
              <a:rPr lang="en-US" b="1" dirty="0"/>
              <a:t>Design</a:t>
            </a:r>
          </a:p>
          <a:p>
            <a:pPr algn="ctr"/>
            <a:endParaRPr lang="en-GB" b="1" dirty="0"/>
          </a:p>
        </p:txBody>
      </p:sp>
      <p:sp>
        <p:nvSpPr>
          <p:cNvPr id="8" name="Rectangle: Rounded Corners 7">
            <a:extLst>
              <a:ext uri="{FF2B5EF4-FFF2-40B4-BE49-F238E27FC236}">
                <a16:creationId xmlns:a16="http://schemas.microsoft.com/office/drawing/2014/main" id="{BC37DD29-82FE-EF2E-DA72-E301829A2D29}"/>
              </a:ext>
            </a:extLst>
          </p:cNvPr>
          <p:cNvSpPr/>
          <p:nvPr/>
        </p:nvSpPr>
        <p:spPr>
          <a:xfrm>
            <a:off x="1595677" y="3131156"/>
            <a:ext cx="2951712" cy="1462463"/>
          </a:xfrm>
          <a:prstGeom prst="roundRect">
            <a:avLst>
              <a:gd name="adj" fmla="val 12136"/>
            </a:avLst>
          </a:prstGeom>
          <a:solidFill>
            <a:schemeClr val="bg1"/>
          </a:solidFill>
          <a:ln w="12700">
            <a:solidFill>
              <a:srgbClr val="328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AISI 441 (ferritic)</a:t>
            </a:r>
          </a:p>
          <a:p>
            <a:pPr algn="ctr"/>
            <a:endParaRPr lang="en-US" sz="700" dirty="0">
              <a:solidFill>
                <a:srgbClr val="00B050"/>
              </a:solidFill>
            </a:endParaRPr>
          </a:p>
          <a:p>
            <a:pPr algn="ctr"/>
            <a:r>
              <a:rPr lang="en-US" sz="1400" dirty="0">
                <a:solidFill>
                  <a:srgbClr val="00B050"/>
                </a:solidFill>
              </a:rPr>
              <a:t>Raw material: ~2 €/kg (-50%)</a:t>
            </a:r>
          </a:p>
          <a:p>
            <a:pPr algn="ctr"/>
            <a:endParaRPr lang="en-US" sz="700" dirty="0">
              <a:solidFill>
                <a:srgbClr val="00B050"/>
              </a:solidFill>
            </a:endParaRPr>
          </a:p>
          <a:p>
            <a:pPr algn="ctr"/>
            <a:r>
              <a:rPr lang="en-US" sz="1400" dirty="0">
                <a:solidFill>
                  <a:srgbClr val="00B050"/>
                </a:solidFill>
              </a:rPr>
              <a:t>Native outgassing rate comparable (if not better) than HTT AISI 304L </a:t>
            </a:r>
          </a:p>
        </p:txBody>
      </p:sp>
      <p:sp>
        <p:nvSpPr>
          <p:cNvPr id="15" name="Rectangle: Rounded Corners 14">
            <a:extLst>
              <a:ext uri="{FF2B5EF4-FFF2-40B4-BE49-F238E27FC236}">
                <a16:creationId xmlns:a16="http://schemas.microsoft.com/office/drawing/2014/main" id="{EE93619B-F863-C530-F982-6A3D360C1378}"/>
              </a:ext>
            </a:extLst>
          </p:cNvPr>
          <p:cNvSpPr/>
          <p:nvPr/>
        </p:nvSpPr>
        <p:spPr>
          <a:xfrm>
            <a:off x="5244592" y="1537843"/>
            <a:ext cx="2584352" cy="1462463"/>
          </a:xfrm>
          <a:prstGeom prst="roundRect">
            <a:avLst>
              <a:gd name="adj" fmla="val 12136"/>
            </a:avLst>
          </a:prstGeom>
          <a:solidFill>
            <a:schemeClr val="bg1"/>
          </a:solidFill>
          <a:ln w="12700">
            <a:solidFill>
              <a:srgbClr val="C00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FF0000"/>
                </a:solidFill>
              </a:rPr>
              <a:t>Straight pipes (3-4 mm)</a:t>
            </a:r>
          </a:p>
          <a:p>
            <a:pPr algn="ctr"/>
            <a:endParaRPr lang="en-US" sz="700" dirty="0">
              <a:solidFill>
                <a:srgbClr val="FF0000"/>
              </a:solidFill>
            </a:endParaRPr>
          </a:p>
          <a:p>
            <a:pPr algn="ctr"/>
            <a:r>
              <a:rPr lang="en-US" sz="1400" dirty="0">
                <a:solidFill>
                  <a:srgbClr val="FF0000"/>
                </a:solidFill>
              </a:rPr>
              <a:t>Requires bellows &amp; stiffeners</a:t>
            </a:r>
          </a:p>
          <a:p>
            <a:pPr algn="ctr"/>
            <a:endParaRPr lang="en-US" sz="700" dirty="0">
              <a:solidFill>
                <a:srgbClr val="FF0000"/>
              </a:solidFill>
            </a:endParaRPr>
          </a:p>
          <a:p>
            <a:pPr algn="ctr"/>
            <a:r>
              <a:rPr lang="en-US" sz="1400" dirty="0">
                <a:solidFill>
                  <a:srgbClr val="FF0000"/>
                </a:solidFill>
              </a:rPr>
              <a:t>Discontinuous manufacturing flow</a:t>
            </a:r>
          </a:p>
        </p:txBody>
      </p:sp>
      <p:sp>
        <p:nvSpPr>
          <p:cNvPr id="22" name="Rectangle: Rounded Corners 21">
            <a:extLst>
              <a:ext uri="{FF2B5EF4-FFF2-40B4-BE49-F238E27FC236}">
                <a16:creationId xmlns:a16="http://schemas.microsoft.com/office/drawing/2014/main" id="{48008AC7-149E-F800-F1A2-59099C0C5AD3}"/>
              </a:ext>
            </a:extLst>
          </p:cNvPr>
          <p:cNvSpPr/>
          <p:nvPr/>
        </p:nvSpPr>
        <p:spPr>
          <a:xfrm>
            <a:off x="5060912" y="3131156"/>
            <a:ext cx="2951712" cy="2390769"/>
          </a:xfrm>
          <a:prstGeom prst="roundRect">
            <a:avLst>
              <a:gd name="adj" fmla="val 9552"/>
            </a:avLst>
          </a:prstGeom>
          <a:solidFill>
            <a:schemeClr val="bg1"/>
          </a:solidFill>
          <a:ln w="12700">
            <a:solidFill>
              <a:srgbClr val="C000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Corrugated pipes (1-2 mm)</a:t>
            </a:r>
          </a:p>
          <a:p>
            <a:pPr algn="ctr"/>
            <a:endParaRPr lang="en-US" sz="700" dirty="0">
              <a:solidFill>
                <a:srgbClr val="00B050"/>
              </a:solidFill>
            </a:endParaRPr>
          </a:p>
          <a:p>
            <a:pPr algn="ctr"/>
            <a:r>
              <a:rPr lang="en-US" sz="1400" dirty="0">
                <a:solidFill>
                  <a:srgbClr val="00B050"/>
                </a:solidFill>
              </a:rPr>
              <a:t>No bellows &amp; stiffeners</a:t>
            </a:r>
          </a:p>
          <a:p>
            <a:pPr algn="ctr"/>
            <a:endParaRPr lang="en-US" sz="700" dirty="0">
              <a:solidFill>
                <a:srgbClr val="00B050"/>
              </a:solidFill>
            </a:endParaRPr>
          </a:p>
          <a:p>
            <a:pPr algn="ctr"/>
            <a:r>
              <a:rPr lang="en-US" sz="1400" dirty="0">
                <a:solidFill>
                  <a:srgbClr val="00B050"/>
                </a:solidFill>
              </a:rPr>
              <a:t>30% less current </a:t>
            </a:r>
            <a:r>
              <a:rPr lang="en-GB" sz="1400" dirty="0">
                <a:solidFill>
                  <a:srgbClr val="00B050"/>
                </a:solidFill>
              </a:rPr>
              <a:t>joule </a:t>
            </a:r>
            <a:r>
              <a:rPr lang="en-US" sz="1400" dirty="0">
                <a:solidFill>
                  <a:srgbClr val="00B050"/>
                </a:solidFill>
              </a:rPr>
              <a:t>bakeout* </a:t>
            </a:r>
          </a:p>
          <a:p>
            <a:pPr algn="ctr"/>
            <a:endParaRPr lang="en-US" sz="700" dirty="0">
              <a:solidFill>
                <a:srgbClr val="00B050"/>
              </a:solidFill>
            </a:endParaRPr>
          </a:p>
          <a:p>
            <a:pPr algn="ctr"/>
            <a:r>
              <a:rPr lang="en-GB" sz="1400" dirty="0">
                <a:solidFill>
                  <a:srgbClr val="00B050"/>
                </a:solidFill>
              </a:rPr>
              <a:t>~60% lighter modules [kg/m] </a:t>
            </a:r>
          </a:p>
          <a:p>
            <a:pPr algn="ctr"/>
            <a:endParaRPr lang="en-US" sz="700" dirty="0">
              <a:solidFill>
                <a:srgbClr val="00B050"/>
              </a:solidFill>
            </a:endParaRPr>
          </a:p>
          <a:p>
            <a:pPr algn="ctr"/>
            <a:r>
              <a:rPr lang="en-GB" sz="1400" dirty="0">
                <a:solidFill>
                  <a:srgbClr val="00B050"/>
                </a:solidFill>
              </a:rPr>
              <a:t>Continuous manufacturing flow</a:t>
            </a:r>
          </a:p>
          <a:p>
            <a:pPr algn="ctr"/>
            <a:endParaRPr lang="en-US" sz="700" dirty="0">
              <a:solidFill>
                <a:schemeClr val="bg2">
                  <a:lumMod val="10000"/>
                </a:schemeClr>
              </a:solidFill>
            </a:endParaRPr>
          </a:p>
          <a:p>
            <a:pPr algn="ctr"/>
            <a:r>
              <a:rPr lang="en-GB" sz="1400" dirty="0">
                <a:solidFill>
                  <a:srgbClr val="FF0000"/>
                </a:solidFill>
              </a:rPr>
              <a:t>Requires uniform support</a:t>
            </a:r>
            <a:endParaRPr lang="en-US" sz="1400" dirty="0">
              <a:solidFill>
                <a:srgbClr val="FF0000"/>
              </a:solidFill>
            </a:endParaRPr>
          </a:p>
          <a:p>
            <a:pPr algn="ctr"/>
            <a:endParaRPr lang="en-US" sz="700" dirty="0">
              <a:solidFill>
                <a:srgbClr val="FF0000"/>
              </a:solidFill>
            </a:endParaRPr>
          </a:p>
          <a:p>
            <a:pPr algn="ctr"/>
            <a:r>
              <a:rPr lang="en-GB" sz="1400" dirty="0">
                <a:solidFill>
                  <a:srgbClr val="FF0000"/>
                </a:solidFill>
              </a:rPr>
              <a:t>Production to be industrialised </a:t>
            </a:r>
          </a:p>
        </p:txBody>
      </p:sp>
      <p:sp>
        <p:nvSpPr>
          <p:cNvPr id="23" name="TextBox 22">
            <a:extLst>
              <a:ext uri="{FF2B5EF4-FFF2-40B4-BE49-F238E27FC236}">
                <a16:creationId xmlns:a16="http://schemas.microsoft.com/office/drawing/2014/main" id="{4D818270-54AA-1F81-C04C-173B4B709D5C}"/>
              </a:ext>
            </a:extLst>
          </p:cNvPr>
          <p:cNvSpPr txBox="1"/>
          <p:nvPr/>
        </p:nvSpPr>
        <p:spPr bwMode="auto">
          <a:xfrm>
            <a:off x="328448" y="6057258"/>
            <a:ext cx="3787940" cy="230832"/>
          </a:xfrm>
          <a:prstGeom prst="rect">
            <a:avLst/>
          </a:prstGeom>
          <a:noFill/>
        </p:spPr>
        <p:txBody>
          <a:bodyPr wrap="square" rtlCol="0">
            <a:spAutoFit/>
          </a:bodyPr>
          <a:lstStyle/>
          <a:p>
            <a:r>
              <a:rPr lang="en-US" sz="900" dirty="0">
                <a:solidFill>
                  <a:schemeClr val="bg2">
                    <a:lumMod val="10000"/>
                  </a:schemeClr>
                </a:solidFill>
              </a:rPr>
              <a:t>*DC bakeout with the same insulation material</a:t>
            </a:r>
            <a:endParaRPr lang="en-GB" sz="900" dirty="0">
              <a:solidFill>
                <a:schemeClr val="bg2">
                  <a:lumMod val="10000"/>
                </a:schemeClr>
              </a:solidFill>
            </a:endParaRPr>
          </a:p>
        </p:txBody>
      </p:sp>
      <p:sp>
        <p:nvSpPr>
          <p:cNvPr id="27" name="Rectangle: Rounded Corners 26">
            <a:extLst>
              <a:ext uri="{FF2B5EF4-FFF2-40B4-BE49-F238E27FC236}">
                <a16:creationId xmlns:a16="http://schemas.microsoft.com/office/drawing/2014/main" id="{5F0FDC34-9830-5911-9735-AB8AF4EE5E50}"/>
              </a:ext>
            </a:extLst>
          </p:cNvPr>
          <p:cNvSpPr/>
          <p:nvPr/>
        </p:nvSpPr>
        <p:spPr>
          <a:xfrm>
            <a:off x="8403587" y="1057551"/>
            <a:ext cx="3417095" cy="4464374"/>
          </a:xfrm>
          <a:prstGeom prst="roundRect">
            <a:avLst>
              <a:gd name="adj" fmla="val 5866"/>
            </a:avLst>
          </a:prstGeom>
          <a:solidFill>
            <a:srgbClr val="0033A0">
              <a:alpha val="50000"/>
            </a:srgbClr>
          </a:solidFill>
          <a:ln>
            <a:noFill/>
          </a:ln>
        </p:spPr>
        <p:style>
          <a:lnRef idx="0">
            <a:scrgbClr r="0" g="0" b="0"/>
          </a:lnRef>
          <a:fillRef idx="0">
            <a:scrgbClr r="0" g="0" b="0"/>
          </a:fillRef>
          <a:effectRef idx="0">
            <a:scrgbClr r="0" g="0" b="0"/>
          </a:effectRef>
          <a:fontRef idx="minor">
            <a:schemeClr val="lt1"/>
          </a:fontRef>
        </p:style>
        <p:txBody>
          <a:bodyPr vert="horz" rtlCol="0" anchor="t"/>
          <a:lstStyle/>
          <a:p>
            <a:pPr algn="ctr"/>
            <a:r>
              <a:rPr lang="en-US" b="1" dirty="0"/>
              <a:t>Vacuum layout &amp; operations</a:t>
            </a:r>
            <a:endParaRPr lang="en-GB" b="1" dirty="0"/>
          </a:p>
        </p:txBody>
      </p:sp>
      <p:sp>
        <p:nvSpPr>
          <p:cNvPr id="28" name="Rectangle: Rounded Corners 27">
            <a:extLst>
              <a:ext uri="{FF2B5EF4-FFF2-40B4-BE49-F238E27FC236}">
                <a16:creationId xmlns:a16="http://schemas.microsoft.com/office/drawing/2014/main" id="{A93A2325-57FA-5453-387C-8D06CDC94EC4}"/>
              </a:ext>
            </a:extLst>
          </p:cNvPr>
          <p:cNvSpPr/>
          <p:nvPr/>
        </p:nvSpPr>
        <p:spPr>
          <a:xfrm>
            <a:off x="8633019" y="1532238"/>
            <a:ext cx="2954805" cy="1468069"/>
          </a:xfrm>
          <a:prstGeom prst="roundRect">
            <a:avLst>
              <a:gd name="adj" fmla="val 10047"/>
            </a:avLst>
          </a:prstGeom>
          <a:solidFill>
            <a:schemeClr val="bg1"/>
          </a:solidFill>
          <a:ln w="12700">
            <a:solidFill>
              <a:srgbClr val="0033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10000"/>
                  </a:schemeClr>
                </a:solidFill>
              </a:rPr>
              <a:t>Pumping groups every 500 m</a:t>
            </a:r>
          </a:p>
          <a:p>
            <a:pPr algn="ctr"/>
            <a:endParaRPr lang="en-US" sz="700" dirty="0">
              <a:solidFill>
                <a:schemeClr val="bg2">
                  <a:lumMod val="10000"/>
                </a:schemeClr>
              </a:solidFill>
            </a:endParaRPr>
          </a:p>
          <a:p>
            <a:pPr algn="ctr"/>
            <a:r>
              <a:rPr lang="en-US" sz="1400" dirty="0">
                <a:solidFill>
                  <a:schemeClr val="bg2">
                    <a:lumMod val="10000"/>
                  </a:schemeClr>
                </a:solidFill>
              </a:rPr>
              <a:t>20 cm thick insulation</a:t>
            </a:r>
          </a:p>
          <a:p>
            <a:pPr algn="ctr"/>
            <a:endParaRPr lang="en-US" sz="700" dirty="0">
              <a:solidFill>
                <a:schemeClr val="bg2">
                  <a:lumMod val="10000"/>
                </a:schemeClr>
              </a:solidFill>
            </a:endParaRPr>
          </a:p>
          <a:p>
            <a:pPr algn="ctr"/>
            <a:r>
              <a:rPr lang="en-US" sz="1400" dirty="0">
                <a:solidFill>
                  <a:schemeClr val="bg2">
                    <a:lumMod val="10000"/>
                  </a:schemeClr>
                </a:solidFill>
              </a:rPr>
              <a:t>Yearly maintenance</a:t>
            </a:r>
          </a:p>
          <a:p>
            <a:pPr algn="ctr"/>
            <a:endParaRPr lang="en-US" sz="700" dirty="0">
              <a:solidFill>
                <a:schemeClr val="bg2">
                  <a:lumMod val="10000"/>
                </a:schemeClr>
              </a:solidFill>
            </a:endParaRPr>
          </a:p>
          <a:p>
            <a:pPr algn="ctr"/>
            <a:r>
              <a:rPr lang="en-US" sz="1400" dirty="0">
                <a:solidFill>
                  <a:schemeClr val="bg2">
                    <a:lumMod val="10000"/>
                  </a:schemeClr>
                </a:solidFill>
              </a:rPr>
              <a:t>No sectorization</a:t>
            </a:r>
          </a:p>
        </p:txBody>
      </p:sp>
      <p:sp>
        <p:nvSpPr>
          <p:cNvPr id="29" name="Rectangle: Rounded Corners 28">
            <a:extLst>
              <a:ext uri="{FF2B5EF4-FFF2-40B4-BE49-F238E27FC236}">
                <a16:creationId xmlns:a16="http://schemas.microsoft.com/office/drawing/2014/main" id="{92C4533D-8A00-3C0D-5956-B92E803E688B}"/>
              </a:ext>
            </a:extLst>
          </p:cNvPr>
          <p:cNvSpPr/>
          <p:nvPr/>
        </p:nvSpPr>
        <p:spPr>
          <a:xfrm>
            <a:off x="8633019" y="3421534"/>
            <a:ext cx="2954805" cy="1810012"/>
          </a:xfrm>
          <a:prstGeom prst="roundRect">
            <a:avLst>
              <a:gd name="adj" fmla="val 10047"/>
            </a:avLst>
          </a:prstGeom>
          <a:solidFill>
            <a:schemeClr val="bg1"/>
          </a:solidFill>
          <a:ln w="12700">
            <a:solidFill>
              <a:srgbClr val="0033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10000"/>
                  </a:schemeClr>
                </a:solidFill>
              </a:rPr>
              <a:t>Pumping groups every 1000 m</a:t>
            </a:r>
          </a:p>
          <a:p>
            <a:pPr algn="ctr"/>
            <a:endParaRPr lang="en-US" sz="700" dirty="0">
              <a:solidFill>
                <a:schemeClr val="bg2">
                  <a:lumMod val="10000"/>
                </a:schemeClr>
              </a:solidFill>
            </a:endParaRPr>
          </a:p>
          <a:p>
            <a:pPr algn="ctr"/>
            <a:r>
              <a:rPr lang="en-US" sz="1400" dirty="0">
                <a:solidFill>
                  <a:schemeClr val="bg2">
                    <a:lumMod val="10000"/>
                  </a:schemeClr>
                </a:solidFill>
              </a:rPr>
              <a:t>10 cm thick insulation</a:t>
            </a:r>
          </a:p>
          <a:p>
            <a:pPr algn="ctr"/>
            <a:endParaRPr lang="en-US" sz="700" dirty="0">
              <a:solidFill>
                <a:schemeClr val="bg2">
                  <a:lumMod val="10000"/>
                </a:schemeClr>
              </a:solidFill>
            </a:endParaRPr>
          </a:p>
          <a:p>
            <a:pPr algn="ctr"/>
            <a:r>
              <a:rPr lang="en-US" sz="1400" dirty="0">
                <a:solidFill>
                  <a:schemeClr val="bg2">
                    <a:lumMod val="10000"/>
                  </a:schemeClr>
                </a:solidFill>
              </a:rPr>
              <a:t>No maintenance in decades </a:t>
            </a:r>
          </a:p>
          <a:p>
            <a:pPr algn="ctr"/>
            <a:endParaRPr lang="en-US" sz="700" dirty="0">
              <a:solidFill>
                <a:schemeClr val="bg2">
                  <a:lumMod val="10000"/>
                </a:schemeClr>
              </a:solidFill>
            </a:endParaRPr>
          </a:p>
          <a:p>
            <a:pPr algn="ctr"/>
            <a:r>
              <a:rPr lang="en-US" sz="1400" dirty="0" err="1">
                <a:solidFill>
                  <a:schemeClr val="bg2">
                    <a:lumMod val="10000"/>
                  </a:schemeClr>
                </a:solidFill>
              </a:rPr>
              <a:t>Sectorised</a:t>
            </a:r>
            <a:endParaRPr lang="en-US" sz="1400" dirty="0">
              <a:solidFill>
                <a:schemeClr val="bg2">
                  <a:lumMod val="10000"/>
                </a:schemeClr>
              </a:solidFill>
            </a:endParaRPr>
          </a:p>
          <a:p>
            <a:pPr algn="ctr"/>
            <a:endParaRPr lang="en-US" sz="700" dirty="0">
              <a:solidFill>
                <a:schemeClr val="bg2">
                  <a:lumMod val="10000"/>
                </a:schemeClr>
              </a:solidFill>
            </a:endParaRPr>
          </a:p>
          <a:p>
            <a:pPr algn="ctr"/>
            <a:r>
              <a:rPr lang="en-US" sz="1400" dirty="0">
                <a:solidFill>
                  <a:schemeClr val="bg2">
                    <a:lumMod val="10000"/>
                  </a:schemeClr>
                </a:solidFill>
              </a:rPr>
              <a:t>Design and commissioning phases parametrized.</a:t>
            </a:r>
          </a:p>
        </p:txBody>
      </p:sp>
      <p:sp>
        <p:nvSpPr>
          <p:cNvPr id="2" name="Date Placeholder 1">
            <a:extLst>
              <a:ext uri="{FF2B5EF4-FFF2-40B4-BE49-F238E27FC236}">
                <a16:creationId xmlns:a16="http://schemas.microsoft.com/office/drawing/2014/main" id="{FD9B3583-5DBD-C189-74B0-D850F8C76D45}"/>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4150364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F36ECE-5914-C537-786F-6E67ECD8907E}"/>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29D96683-79F5-C7A7-066B-B829F8A0C276}"/>
              </a:ext>
            </a:extLst>
          </p:cNvPr>
          <p:cNvSpPr>
            <a:spLocks noGrp="1"/>
          </p:cNvSpPr>
          <p:nvPr>
            <p:ph type="ftr" sz="quarter" idx="11"/>
          </p:nvPr>
        </p:nvSpPr>
        <p:spPr>
          <a:xfrm>
            <a:off x="4259262" y="6383848"/>
            <a:ext cx="6572221" cy="365125"/>
          </a:xfrm>
        </p:spPr>
        <p:txBody>
          <a:bodyPr/>
          <a:lstStyle/>
          <a:p>
            <a:r>
              <a:rPr lang="en-US" dirty="0"/>
              <a:t>Carlo SCARCIA</a:t>
            </a:r>
          </a:p>
        </p:txBody>
      </p:sp>
      <p:sp>
        <p:nvSpPr>
          <p:cNvPr id="6" name="Slide Number Placeholder 5">
            <a:extLst>
              <a:ext uri="{FF2B5EF4-FFF2-40B4-BE49-F238E27FC236}">
                <a16:creationId xmlns:a16="http://schemas.microsoft.com/office/drawing/2014/main" id="{0B34D1AF-061D-E507-D63B-93810E8BBEFB}"/>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15</a:t>
            </a:fld>
            <a:endParaRPr lang="en-US"/>
          </a:p>
        </p:txBody>
      </p:sp>
      <p:sp>
        <p:nvSpPr>
          <p:cNvPr id="2" name="Title 3">
            <a:extLst>
              <a:ext uri="{FF2B5EF4-FFF2-40B4-BE49-F238E27FC236}">
                <a16:creationId xmlns:a16="http://schemas.microsoft.com/office/drawing/2014/main" id="{C33D1D8D-457B-4AFC-97EC-81F76CECDA19}"/>
              </a:ext>
            </a:extLst>
          </p:cNvPr>
          <p:cNvSpPr txBox="1">
            <a:spLocks/>
          </p:cNvSpPr>
          <p:nvPr/>
        </p:nvSpPr>
        <p:spPr>
          <a:xfrm>
            <a:off x="407987" y="290073"/>
            <a:ext cx="11376025" cy="46666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a:t>The ET Pilot Sector (ET-PS)</a:t>
            </a:r>
          </a:p>
        </p:txBody>
      </p:sp>
      <p:sp>
        <p:nvSpPr>
          <p:cNvPr id="3" name="Arrow: Down 2">
            <a:extLst>
              <a:ext uri="{FF2B5EF4-FFF2-40B4-BE49-F238E27FC236}">
                <a16:creationId xmlns:a16="http://schemas.microsoft.com/office/drawing/2014/main" id="{308EFF71-7D94-1715-AB2E-0083358145E0}"/>
              </a:ext>
            </a:extLst>
          </p:cNvPr>
          <p:cNvSpPr/>
          <p:nvPr/>
        </p:nvSpPr>
        <p:spPr>
          <a:xfrm>
            <a:off x="2506699" y="1654876"/>
            <a:ext cx="2883234" cy="4500081"/>
          </a:xfrm>
          <a:prstGeom prst="downArrow">
            <a:avLst>
              <a:gd name="adj1" fmla="val 60131"/>
              <a:gd name="adj2" fmla="val 55231"/>
            </a:avLst>
          </a:prstGeom>
          <a:solidFill>
            <a:schemeClr val="tx2">
              <a:lumMod val="75000"/>
              <a:lumOff val="2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D198ADD8-1EE8-1293-DF3D-10F3688D7347}"/>
              </a:ext>
            </a:extLst>
          </p:cNvPr>
          <p:cNvSpPr/>
          <p:nvPr/>
        </p:nvSpPr>
        <p:spPr>
          <a:xfrm>
            <a:off x="1072636" y="1818301"/>
            <a:ext cx="5751361" cy="1251645"/>
          </a:xfrm>
          <a:prstGeom prst="roundRect">
            <a:avLst>
              <a:gd name="adj" fmla="val 7903"/>
            </a:avLst>
          </a:prstGeom>
          <a:solidFill>
            <a:srgbClr val="00B050">
              <a:alpha val="50000"/>
            </a:srgbClr>
          </a:solidFill>
          <a:ln>
            <a:noFill/>
          </a:ln>
        </p:spPr>
        <p:style>
          <a:lnRef idx="0">
            <a:scrgbClr r="0" g="0" b="0"/>
          </a:lnRef>
          <a:fillRef idx="0">
            <a:scrgbClr r="0" g="0" b="0"/>
          </a:fillRef>
          <a:effectRef idx="0">
            <a:scrgbClr r="0" g="0" b="0"/>
          </a:effectRef>
          <a:fontRef idx="minor">
            <a:schemeClr val="lt1"/>
          </a:fontRef>
        </p:style>
        <p:txBody>
          <a:bodyPr vert="horz" rtlCol="0" anchor="t"/>
          <a:lstStyle/>
          <a:p>
            <a:pPr algn="ctr"/>
            <a:r>
              <a:rPr lang="en-US" b="1"/>
              <a:t>Q1 2024 (January)</a:t>
            </a:r>
            <a:endParaRPr lang="en-GB" b="1"/>
          </a:p>
        </p:txBody>
      </p:sp>
      <p:sp>
        <p:nvSpPr>
          <p:cNvPr id="8" name="Rectangle: Rounded Corners 7">
            <a:extLst>
              <a:ext uri="{FF2B5EF4-FFF2-40B4-BE49-F238E27FC236}">
                <a16:creationId xmlns:a16="http://schemas.microsoft.com/office/drawing/2014/main" id="{C8D4D309-72C5-DF4B-9499-F84E4106CF80}"/>
              </a:ext>
            </a:extLst>
          </p:cNvPr>
          <p:cNvSpPr/>
          <p:nvPr/>
        </p:nvSpPr>
        <p:spPr>
          <a:xfrm>
            <a:off x="1072636" y="4685225"/>
            <a:ext cx="5751361" cy="1284155"/>
          </a:xfrm>
          <a:prstGeom prst="roundRect">
            <a:avLst>
              <a:gd name="adj" fmla="val 7903"/>
            </a:avLst>
          </a:prstGeom>
          <a:solidFill>
            <a:schemeClr val="tx1">
              <a:lumMod val="60000"/>
              <a:lumOff val="40000"/>
              <a:alpha val="50000"/>
            </a:schemeClr>
          </a:solidFill>
          <a:ln>
            <a:noFill/>
          </a:ln>
        </p:spPr>
        <p:style>
          <a:lnRef idx="0">
            <a:scrgbClr r="0" g="0" b="0"/>
          </a:lnRef>
          <a:fillRef idx="0">
            <a:scrgbClr r="0" g="0" b="0"/>
          </a:fillRef>
          <a:effectRef idx="0">
            <a:scrgbClr r="0" g="0" b="0"/>
          </a:effectRef>
          <a:fontRef idx="minor">
            <a:schemeClr val="lt1"/>
          </a:fontRef>
        </p:style>
        <p:txBody>
          <a:bodyPr vert="horz" rtlCol="0" anchor="t"/>
          <a:lstStyle/>
          <a:p>
            <a:pPr algn="ctr"/>
            <a:r>
              <a:rPr lang="en-US" b="1"/>
              <a:t> From Q4 2024/Q1 2025</a:t>
            </a:r>
            <a:endParaRPr lang="en-GB" b="1"/>
          </a:p>
        </p:txBody>
      </p:sp>
      <p:sp>
        <p:nvSpPr>
          <p:cNvPr id="9" name="TextBox 8">
            <a:extLst>
              <a:ext uri="{FF2B5EF4-FFF2-40B4-BE49-F238E27FC236}">
                <a16:creationId xmlns:a16="http://schemas.microsoft.com/office/drawing/2014/main" id="{D514888A-1871-6680-E2BB-0AAA6453F5D7}"/>
              </a:ext>
            </a:extLst>
          </p:cNvPr>
          <p:cNvSpPr txBox="1"/>
          <p:nvPr/>
        </p:nvSpPr>
        <p:spPr>
          <a:xfrm>
            <a:off x="359561" y="840503"/>
            <a:ext cx="11088612" cy="646331"/>
          </a:xfrm>
          <a:prstGeom prst="rect">
            <a:avLst/>
          </a:prstGeom>
          <a:noFill/>
        </p:spPr>
        <p:txBody>
          <a:bodyPr wrap="square" anchor="t">
            <a:spAutoFit/>
          </a:bodyPr>
          <a:lstStyle/>
          <a:p>
            <a:r>
              <a:rPr lang="en-US" dirty="0">
                <a:solidFill>
                  <a:schemeClr val="bg2">
                    <a:lumMod val="10000"/>
                  </a:schemeClr>
                </a:solidFill>
              </a:rPr>
              <a:t>The pilot sector aims to </a:t>
            </a:r>
            <a:r>
              <a:rPr lang="en-US" b="1" dirty="0">
                <a:solidFill>
                  <a:schemeClr val="bg2">
                    <a:lumMod val="10000"/>
                  </a:schemeClr>
                </a:solidFill>
              </a:rPr>
              <a:t>test the design, fabrication, installation </a:t>
            </a:r>
            <a:r>
              <a:rPr lang="en-US" dirty="0">
                <a:solidFill>
                  <a:schemeClr val="bg2">
                    <a:lumMod val="10000"/>
                  </a:schemeClr>
                </a:solidFill>
              </a:rPr>
              <a:t>and</a:t>
            </a:r>
            <a:r>
              <a:rPr lang="en-US" b="1" dirty="0">
                <a:solidFill>
                  <a:schemeClr val="bg2">
                    <a:lumMod val="10000"/>
                  </a:schemeClr>
                </a:solidFill>
              </a:rPr>
              <a:t> commissioning </a:t>
            </a:r>
            <a:r>
              <a:rPr lang="en-US" dirty="0">
                <a:solidFill>
                  <a:schemeClr val="bg2">
                    <a:lumMod val="10000"/>
                  </a:schemeClr>
                </a:solidFill>
              </a:rPr>
              <a:t>of the proposed </a:t>
            </a:r>
            <a:r>
              <a:rPr lang="en-US" b="1" dirty="0">
                <a:solidFill>
                  <a:schemeClr val="bg2">
                    <a:lumMod val="10000"/>
                  </a:schemeClr>
                </a:solidFill>
              </a:rPr>
              <a:t>beam pipes and support system solutions</a:t>
            </a:r>
            <a:r>
              <a:rPr lang="en-US" dirty="0">
                <a:solidFill>
                  <a:schemeClr val="bg2">
                    <a:lumMod val="10000"/>
                  </a:schemeClr>
                </a:solidFill>
              </a:rPr>
              <a:t>. </a:t>
            </a:r>
          </a:p>
        </p:txBody>
      </p:sp>
      <p:pic>
        <p:nvPicPr>
          <p:cNvPr id="10" name="Picture 9">
            <a:extLst>
              <a:ext uri="{FF2B5EF4-FFF2-40B4-BE49-F238E27FC236}">
                <a16:creationId xmlns:a16="http://schemas.microsoft.com/office/drawing/2014/main" id="{0EA07FF3-14CA-C3C0-A2DD-B85B2A4F242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824192" y="1889108"/>
            <a:ext cx="3886696" cy="4096265"/>
          </a:xfrm>
          <a:prstGeom prst="roundRect">
            <a:avLst>
              <a:gd name="adj" fmla="val 3439"/>
            </a:avLst>
          </a:prstGeom>
          <a:effectLst>
            <a:outerShdw blurRad="50800" dist="38100" dir="2700000" algn="tl" rotWithShape="0">
              <a:prstClr val="black">
                <a:alpha val="40000"/>
              </a:prstClr>
            </a:outerShdw>
          </a:effectLst>
        </p:spPr>
      </p:pic>
      <p:sp>
        <p:nvSpPr>
          <p:cNvPr id="11" name="Rectangle: Rounded Corners 10">
            <a:extLst>
              <a:ext uri="{FF2B5EF4-FFF2-40B4-BE49-F238E27FC236}">
                <a16:creationId xmlns:a16="http://schemas.microsoft.com/office/drawing/2014/main" id="{BA8025F8-F432-5D0F-CCEA-88253EBE68DF}"/>
              </a:ext>
            </a:extLst>
          </p:cNvPr>
          <p:cNvSpPr/>
          <p:nvPr/>
        </p:nvSpPr>
        <p:spPr>
          <a:xfrm>
            <a:off x="1222659" y="2286722"/>
            <a:ext cx="5451314" cy="682396"/>
          </a:xfrm>
          <a:prstGeom prst="roundRect">
            <a:avLst>
              <a:gd name="adj" fmla="val 12136"/>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2">
                    <a:lumMod val="10000"/>
                  </a:schemeClr>
                </a:solidFill>
              </a:rPr>
              <a:t>Project peer reviewed</a:t>
            </a:r>
            <a:r>
              <a:rPr lang="en-US" sz="1600" dirty="0">
                <a:solidFill>
                  <a:schemeClr val="bg2">
                    <a:lumMod val="10000"/>
                  </a:schemeClr>
                </a:solidFill>
              </a:rPr>
              <a:t> (international experts panel).</a:t>
            </a:r>
          </a:p>
          <a:p>
            <a:pPr algn="ctr"/>
            <a:endParaRPr lang="en-US" sz="100" dirty="0">
              <a:solidFill>
                <a:schemeClr val="bg2">
                  <a:lumMod val="10000"/>
                </a:schemeClr>
              </a:solidFill>
            </a:endParaRPr>
          </a:p>
          <a:p>
            <a:pPr algn="ctr"/>
            <a:r>
              <a:rPr lang="en-US" sz="1600" b="1" dirty="0">
                <a:solidFill>
                  <a:schemeClr val="bg2">
                    <a:lumMod val="10000"/>
                  </a:schemeClr>
                </a:solidFill>
              </a:rPr>
              <a:t>Material</a:t>
            </a:r>
            <a:r>
              <a:rPr lang="en-US" sz="1600" dirty="0">
                <a:solidFill>
                  <a:schemeClr val="bg2">
                    <a:lumMod val="10000"/>
                  </a:schemeClr>
                </a:solidFill>
              </a:rPr>
              <a:t> and </a:t>
            </a:r>
            <a:r>
              <a:rPr lang="en-US" sz="1600" b="1" dirty="0">
                <a:solidFill>
                  <a:schemeClr val="bg2">
                    <a:lumMod val="10000"/>
                  </a:schemeClr>
                </a:solidFill>
              </a:rPr>
              <a:t>vacuum system validated</a:t>
            </a:r>
            <a:r>
              <a:rPr lang="en-US" sz="1600" dirty="0">
                <a:solidFill>
                  <a:schemeClr val="bg2">
                    <a:lumMod val="10000"/>
                  </a:schemeClr>
                </a:solidFill>
              </a:rPr>
              <a:t>.</a:t>
            </a:r>
          </a:p>
        </p:txBody>
      </p:sp>
      <p:sp>
        <p:nvSpPr>
          <p:cNvPr id="12" name="Rectangle: Rounded Corners 11">
            <a:extLst>
              <a:ext uri="{FF2B5EF4-FFF2-40B4-BE49-F238E27FC236}">
                <a16:creationId xmlns:a16="http://schemas.microsoft.com/office/drawing/2014/main" id="{5BBFA7F8-8668-B48D-0ED0-F6EBEAA9B66C}"/>
              </a:ext>
            </a:extLst>
          </p:cNvPr>
          <p:cNvSpPr/>
          <p:nvPr/>
        </p:nvSpPr>
        <p:spPr>
          <a:xfrm>
            <a:off x="1222659" y="5169875"/>
            <a:ext cx="5451314" cy="651712"/>
          </a:xfrm>
          <a:prstGeom prst="roundRect">
            <a:avLst>
              <a:gd name="adj" fmla="val 12136"/>
            </a:avLst>
          </a:prstGeom>
          <a:solidFill>
            <a:schemeClr val="bg1"/>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10000"/>
                  </a:schemeClr>
                </a:solidFill>
              </a:rPr>
              <a:t>Start of installation of a </a:t>
            </a:r>
          </a:p>
          <a:p>
            <a:pPr algn="ctr"/>
            <a:r>
              <a:rPr lang="en-US" sz="1600" dirty="0">
                <a:solidFill>
                  <a:schemeClr val="bg2">
                    <a:lumMod val="10000"/>
                  </a:schemeClr>
                </a:solidFill>
              </a:rPr>
              <a:t>AISI 441 VIRGO-like pipe </a:t>
            </a:r>
            <a:r>
              <a:rPr lang="en-GB" sz="1600" b="1" dirty="0">
                <a:solidFill>
                  <a:schemeClr val="bg2">
                    <a:lumMod val="10000"/>
                  </a:schemeClr>
                </a:solidFill>
              </a:rPr>
              <a:t>Ø 1.08 m x 4 mm x 36 m</a:t>
            </a:r>
            <a:endParaRPr lang="en-US" sz="1600" dirty="0">
              <a:solidFill>
                <a:schemeClr val="bg2">
                  <a:lumMod val="10000"/>
                </a:schemeClr>
              </a:solidFill>
            </a:endParaRPr>
          </a:p>
        </p:txBody>
      </p:sp>
      <p:sp>
        <p:nvSpPr>
          <p:cNvPr id="13" name="Rectangle: Rounded Corners 12">
            <a:extLst>
              <a:ext uri="{FF2B5EF4-FFF2-40B4-BE49-F238E27FC236}">
                <a16:creationId xmlns:a16="http://schemas.microsoft.com/office/drawing/2014/main" id="{D2A1E39B-3A0C-4114-8D13-E62CF2F77903}"/>
              </a:ext>
            </a:extLst>
          </p:cNvPr>
          <p:cNvSpPr/>
          <p:nvPr/>
        </p:nvSpPr>
        <p:spPr>
          <a:xfrm>
            <a:off x="1072636" y="3239301"/>
            <a:ext cx="5751361" cy="1276569"/>
          </a:xfrm>
          <a:prstGeom prst="roundRect">
            <a:avLst>
              <a:gd name="adj" fmla="val 7903"/>
            </a:avLst>
          </a:prstGeom>
          <a:solidFill>
            <a:schemeClr val="accent2">
              <a:lumMod val="75000"/>
              <a:alpha val="50000"/>
            </a:schemeClr>
          </a:solidFill>
          <a:ln>
            <a:noFill/>
          </a:ln>
        </p:spPr>
        <p:style>
          <a:lnRef idx="0">
            <a:scrgbClr r="0" g="0" b="0"/>
          </a:lnRef>
          <a:fillRef idx="0">
            <a:scrgbClr r="0" g="0" b="0"/>
          </a:fillRef>
          <a:effectRef idx="0">
            <a:scrgbClr r="0" g="0" b="0"/>
          </a:effectRef>
          <a:fontRef idx="minor">
            <a:schemeClr val="lt1"/>
          </a:fontRef>
        </p:style>
        <p:txBody>
          <a:bodyPr vert="horz" rtlCol="0" anchor="t"/>
          <a:lstStyle/>
          <a:p>
            <a:pPr algn="ctr"/>
            <a:r>
              <a:rPr lang="en-US" b="1" dirty="0"/>
              <a:t>Q2-Q4 2024</a:t>
            </a:r>
            <a:endParaRPr lang="en-GB" b="1" dirty="0"/>
          </a:p>
        </p:txBody>
      </p:sp>
      <p:sp>
        <p:nvSpPr>
          <p:cNvPr id="14" name="Rectangle: Rounded Corners 13">
            <a:extLst>
              <a:ext uri="{FF2B5EF4-FFF2-40B4-BE49-F238E27FC236}">
                <a16:creationId xmlns:a16="http://schemas.microsoft.com/office/drawing/2014/main" id="{D39995F9-5E3E-B805-F617-7260B0058308}"/>
              </a:ext>
            </a:extLst>
          </p:cNvPr>
          <p:cNvSpPr/>
          <p:nvPr/>
        </p:nvSpPr>
        <p:spPr>
          <a:xfrm>
            <a:off x="1222659" y="3729023"/>
            <a:ext cx="5451314" cy="660298"/>
          </a:xfrm>
          <a:prstGeom prst="roundRect">
            <a:avLst>
              <a:gd name="adj" fmla="val 12136"/>
            </a:avLst>
          </a:prstGeom>
          <a:solidFill>
            <a:schemeClr val="bg1"/>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2">
                    <a:lumMod val="10000"/>
                  </a:schemeClr>
                </a:solidFill>
              </a:rPr>
              <a:t>Manufacturing</a:t>
            </a:r>
            <a:r>
              <a:rPr lang="en-US" sz="1600" dirty="0">
                <a:solidFill>
                  <a:schemeClr val="bg2">
                    <a:lumMod val="10000"/>
                  </a:schemeClr>
                </a:solidFill>
              </a:rPr>
              <a:t> and </a:t>
            </a:r>
            <a:r>
              <a:rPr lang="en-US" sz="1600" b="1" dirty="0">
                <a:solidFill>
                  <a:schemeClr val="bg2">
                    <a:lumMod val="10000"/>
                  </a:schemeClr>
                </a:solidFill>
              </a:rPr>
              <a:t>procurement</a:t>
            </a:r>
            <a:r>
              <a:rPr lang="en-US" sz="1600" dirty="0">
                <a:solidFill>
                  <a:schemeClr val="bg2">
                    <a:lumMod val="10000"/>
                  </a:schemeClr>
                </a:solidFill>
              </a:rPr>
              <a:t> of the </a:t>
            </a:r>
            <a:r>
              <a:rPr lang="en-US" sz="1600" b="1" dirty="0">
                <a:solidFill>
                  <a:schemeClr val="bg2">
                    <a:lumMod val="10000"/>
                  </a:schemeClr>
                </a:solidFill>
              </a:rPr>
              <a:t>ancillary</a:t>
            </a:r>
            <a:r>
              <a:rPr lang="en-US" sz="1600" dirty="0">
                <a:solidFill>
                  <a:schemeClr val="bg2">
                    <a:lumMod val="10000"/>
                  </a:schemeClr>
                </a:solidFill>
              </a:rPr>
              <a:t> components/equipment.</a:t>
            </a:r>
          </a:p>
        </p:txBody>
      </p:sp>
      <p:sp>
        <p:nvSpPr>
          <p:cNvPr id="4" name="Date Placeholder 3">
            <a:extLst>
              <a:ext uri="{FF2B5EF4-FFF2-40B4-BE49-F238E27FC236}">
                <a16:creationId xmlns:a16="http://schemas.microsoft.com/office/drawing/2014/main" id="{61CA7933-CB20-A126-5C36-F52602DF8C24}"/>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41675756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E7A67-FB52-0835-DBBA-27688076C1A2}"/>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2D3E1D16-35AB-431D-4705-F1D3AED8F6BE}"/>
              </a:ext>
            </a:extLst>
          </p:cNvPr>
          <p:cNvSpPr>
            <a:spLocks noGrp="1"/>
          </p:cNvSpPr>
          <p:nvPr>
            <p:ph type="ftr" sz="quarter" idx="11"/>
          </p:nvPr>
        </p:nvSpPr>
        <p:spPr>
          <a:xfrm>
            <a:off x="4259262" y="6383848"/>
            <a:ext cx="6572221" cy="365125"/>
          </a:xfrm>
        </p:spPr>
        <p:txBody>
          <a:bodyPr/>
          <a:lstStyle/>
          <a:p>
            <a:r>
              <a:rPr lang="en-US" dirty="0"/>
              <a:t>Carlo SCARCIA</a:t>
            </a:r>
          </a:p>
        </p:txBody>
      </p:sp>
      <p:sp>
        <p:nvSpPr>
          <p:cNvPr id="6" name="Slide Number Placeholder 5">
            <a:extLst>
              <a:ext uri="{FF2B5EF4-FFF2-40B4-BE49-F238E27FC236}">
                <a16:creationId xmlns:a16="http://schemas.microsoft.com/office/drawing/2014/main" id="{682D0F2C-4015-811A-6A0C-1B0100B4191A}"/>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16</a:t>
            </a:fld>
            <a:endParaRPr lang="en-US"/>
          </a:p>
        </p:txBody>
      </p:sp>
      <p:sp>
        <p:nvSpPr>
          <p:cNvPr id="2" name="Title 3">
            <a:extLst>
              <a:ext uri="{FF2B5EF4-FFF2-40B4-BE49-F238E27FC236}">
                <a16:creationId xmlns:a16="http://schemas.microsoft.com/office/drawing/2014/main" id="{21CD0FA4-8FFC-356D-CE85-777EA8D12729}"/>
              </a:ext>
            </a:extLst>
          </p:cNvPr>
          <p:cNvSpPr txBox="1">
            <a:spLocks/>
          </p:cNvSpPr>
          <p:nvPr/>
        </p:nvSpPr>
        <p:spPr>
          <a:xfrm>
            <a:off x="407987" y="290073"/>
            <a:ext cx="7776245" cy="46666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The ET Pilot Sector (ET-PS) - Status</a:t>
            </a:r>
          </a:p>
        </p:txBody>
      </p:sp>
      <p:grpSp>
        <p:nvGrpSpPr>
          <p:cNvPr id="12" name="Group 11">
            <a:extLst>
              <a:ext uri="{FF2B5EF4-FFF2-40B4-BE49-F238E27FC236}">
                <a16:creationId xmlns:a16="http://schemas.microsoft.com/office/drawing/2014/main" id="{F2B358E0-2F71-3DC3-AB82-77A89403EF68}"/>
              </a:ext>
            </a:extLst>
          </p:cNvPr>
          <p:cNvGrpSpPr/>
          <p:nvPr/>
        </p:nvGrpSpPr>
        <p:grpSpPr>
          <a:xfrm>
            <a:off x="320620" y="2025053"/>
            <a:ext cx="3102809" cy="4172280"/>
            <a:chOff x="4283213" y="2329732"/>
            <a:chExt cx="2472565" cy="3873180"/>
          </a:xfrm>
        </p:grpSpPr>
        <p:pic>
          <p:nvPicPr>
            <p:cNvPr id="9" name="Picture 8">
              <a:extLst>
                <a:ext uri="{FF2B5EF4-FFF2-40B4-BE49-F238E27FC236}">
                  <a16:creationId xmlns:a16="http://schemas.microsoft.com/office/drawing/2014/main" id="{F5F9C1D8-EC71-462E-C73E-542E6E6D2297}"/>
                </a:ext>
              </a:extLst>
            </p:cNvPr>
            <p:cNvPicPr>
              <a:picLocks noChangeAspect="1"/>
            </p:cNvPicPr>
            <p:nvPr/>
          </p:nvPicPr>
          <p:blipFill>
            <a:blip r:embed="rId3"/>
            <a:stretch>
              <a:fillRect/>
            </a:stretch>
          </p:blipFill>
          <p:spPr>
            <a:xfrm>
              <a:off x="4283213" y="2329732"/>
              <a:ext cx="2472565" cy="3873180"/>
            </a:xfrm>
            <a:prstGeom prst="rect">
              <a:avLst/>
            </a:prstGeom>
          </p:spPr>
        </p:pic>
        <p:sp>
          <p:nvSpPr>
            <p:cNvPr id="11" name="Rectangle: Rounded Corners 10">
              <a:extLst>
                <a:ext uri="{FF2B5EF4-FFF2-40B4-BE49-F238E27FC236}">
                  <a16:creationId xmlns:a16="http://schemas.microsoft.com/office/drawing/2014/main" id="{9CC3BB26-50B4-39AF-7ECD-3BD9F30EFC74}"/>
                </a:ext>
              </a:extLst>
            </p:cNvPr>
            <p:cNvSpPr/>
            <p:nvPr/>
          </p:nvSpPr>
          <p:spPr>
            <a:xfrm>
              <a:off x="4493753" y="5545169"/>
              <a:ext cx="1908022" cy="486608"/>
            </a:xfrm>
            <a:prstGeom prst="roundRect">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ysClr val="windowText" lastClr="000000"/>
                  </a:solidFill>
                </a:rPr>
                <a:t>DN1000 AISI 316L bellows</a:t>
              </a:r>
            </a:p>
            <a:p>
              <a:pPr algn="ctr"/>
              <a:r>
                <a:rPr lang="en-US" sz="1200" dirty="0">
                  <a:solidFill>
                    <a:sysClr val="windowText" lastClr="000000"/>
                  </a:solidFill>
                </a:rPr>
                <a:t>(internal convolutions)</a:t>
              </a:r>
              <a:endParaRPr lang="en-GB" sz="1200" dirty="0">
                <a:solidFill>
                  <a:sysClr val="windowText" lastClr="000000"/>
                </a:solidFill>
              </a:endParaRPr>
            </a:p>
          </p:txBody>
        </p:sp>
      </p:grpSp>
      <p:grpSp>
        <p:nvGrpSpPr>
          <p:cNvPr id="18" name="Group 17">
            <a:extLst>
              <a:ext uri="{FF2B5EF4-FFF2-40B4-BE49-F238E27FC236}">
                <a16:creationId xmlns:a16="http://schemas.microsoft.com/office/drawing/2014/main" id="{82BB2506-24D0-D8EB-21B7-173FEA30A6B8}"/>
              </a:ext>
            </a:extLst>
          </p:cNvPr>
          <p:cNvGrpSpPr/>
          <p:nvPr/>
        </p:nvGrpSpPr>
        <p:grpSpPr>
          <a:xfrm>
            <a:off x="3744049" y="2025053"/>
            <a:ext cx="3368008" cy="4172280"/>
            <a:chOff x="3975232" y="1839284"/>
            <a:chExt cx="3526816" cy="4369011"/>
          </a:xfrm>
        </p:grpSpPr>
        <p:pic>
          <p:nvPicPr>
            <p:cNvPr id="14" name="Picture 13">
              <a:extLst>
                <a:ext uri="{FF2B5EF4-FFF2-40B4-BE49-F238E27FC236}">
                  <a16:creationId xmlns:a16="http://schemas.microsoft.com/office/drawing/2014/main" id="{0728B23D-19EF-1E36-5E54-4AC1F3C715ED}"/>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975232" y="1839284"/>
              <a:ext cx="3526816" cy="4369011"/>
            </a:xfrm>
            <a:prstGeom prst="roundRect">
              <a:avLst>
                <a:gd name="adj" fmla="val 4679"/>
              </a:avLst>
            </a:prstGeom>
          </p:spPr>
        </p:pic>
        <p:sp>
          <p:nvSpPr>
            <p:cNvPr id="10" name="Rectangle: Rounded Corners 9">
              <a:extLst>
                <a:ext uri="{FF2B5EF4-FFF2-40B4-BE49-F238E27FC236}">
                  <a16:creationId xmlns:a16="http://schemas.microsoft.com/office/drawing/2014/main" id="{B693BD74-6CBB-C6FE-2158-8FFFEC4B1F81}"/>
                </a:ext>
              </a:extLst>
            </p:cNvPr>
            <p:cNvSpPr/>
            <p:nvPr/>
          </p:nvSpPr>
          <p:spPr>
            <a:xfrm>
              <a:off x="4480642" y="5545835"/>
              <a:ext cx="2584207" cy="561980"/>
            </a:xfrm>
            <a:prstGeom prst="roundRect">
              <a:avLst/>
            </a:prstGeom>
            <a:solidFill>
              <a:schemeClr val="bg1"/>
            </a:solidFill>
            <a:ln w="28575">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2">
                      <a:lumMod val="10000"/>
                    </a:schemeClr>
                  </a:solidFill>
                  <a:ea typeface="Calibri" panose="020F0502020204030204" pitchFamily="34" charset="0"/>
                </a:rPr>
                <a:t>Ancillary vacuum components acceptance test / conditioning</a:t>
              </a:r>
              <a:endParaRPr lang="en-GB" sz="1200" dirty="0">
                <a:solidFill>
                  <a:schemeClr val="bg2">
                    <a:lumMod val="10000"/>
                  </a:schemeClr>
                </a:solidFill>
              </a:endParaRPr>
            </a:p>
          </p:txBody>
        </p:sp>
      </p:grpSp>
      <p:pic>
        <p:nvPicPr>
          <p:cNvPr id="3" name="Picture 2">
            <a:extLst>
              <a:ext uri="{FF2B5EF4-FFF2-40B4-BE49-F238E27FC236}">
                <a16:creationId xmlns:a16="http://schemas.microsoft.com/office/drawing/2014/main" id="{776D4E5E-3D0F-6098-7E65-3F2363C34698}"/>
              </a:ext>
            </a:extLst>
          </p:cNvPr>
          <p:cNvPicPr>
            <a:picLocks noChangeAspect="1"/>
          </p:cNvPicPr>
          <p:nvPr/>
        </p:nvPicPr>
        <p:blipFill>
          <a:blip r:embed="rId5"/>
          <a:stretch>
            <a:fillRect/>
          </a:stretch>
        </p:blipFill>
        <p:spPr>
          <a:xfrm>
            <a:off x="7432677" y="2534539"/>
            <a:ext cx="4438702" cy="3153308"/>
          </a:xfrm>
          <a:prstGeom prst="rect">
            <a:avLst/>
          </a:prstGeom>
          <a:effectLst>
            <a:outerShdw blurRad="50800" dist="38100" dir="2700000" algn="tl" rotWithShape="0">
              <a:prstClr val="black">
                <a:alpha val="40000"/>
              </a:prstClr>
            </a:outerShdw>
          </a:effectLst>
        </p:spPr>
      </p:pic>
      <p:sp>
        <p:nvSpPr>
          <p:cNvPr id="4" name="Rectangle: Rounded Corners 3">
            <a:extLst>
              <a:ext uri="{FF2B5EF4-FFF2-40B4-BE49-F238E27FC236}">
                <a16:creationId xmlns:a16="http://schemas.microsoft.com/office/drawing/2014/main" id="{9D21ED7F-1763-CC0A-3EE1-3855BD8E2683}"/>
              </a:ext>
            </a:extLst>
          </p:cNvPr>
          <p:cNvSpPr/>
          <p:nvPr/>
        </p:nvSpPr>
        <p:spPr>
          <a:xfrm>
            <a:off x="8603383" y="5157192"/>
            <a:ext cx="1728192" cy="288032"/>
          </a:xfrm>
          <a:prstGeom prst="roundRect">
            <a:avLst/>
          </a:prstGeom>
          <a:solidFill>
            <a:schemeClr val="bg1"/>
          </a:solidFill>
          <a:ln w="28575">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2">
                    <a:lumMod val="10000"/>
                  </a:schemeClr>
                </a:solidFill>
                <a:ea typeface="Calibri" panose="020F0502020204030204" pitchFamily="34" charset="0"/>
              </a:rPr>
              <a:t>Site (TT4 preparation</a:t>
            </a:r>
          </a:p>
        </p:txBody>
      </p:sp>
      <p:sp>
        <p:nvSpPr>
          <p:cNvPr id="8" name="TextBox 7">
            <a:extLst>
              <a:ext uri="{FF2B5EF4-FFF2-40B4-BE49-F238E27FC236}">
                <a16:creationId xmlns:a16="http://schemas.microsoft.com/office/drawing/2014/main" id="{BD18E6E5-1089-9B5D-9C5B-64FDCAE9ADC4}"/>
              </a:ext>
            </a:extLst>
          </p:cNvPr>
          <p:cNvSpPr txBox="1"/>
          <p:nvPr/>
        </p:nvSpPr>
        <p:spPr>
          <a:xfrm>
            <a:off x="407987" y="937677"/>
            <a:ext cx="11784013" cy="846386"/>
          </a:xfrm>
          <a:prstGeom prst="rect">
            <a:avLst/>
          </a:prstGeom>
          <a:noFill/>
        </p:spPr>
        <p:txBody>
          <a:bodyPr wrap="square" lIns="0" tIns="0" rIns="0" bIns="0" rtlCol="0">
            <a:spAutoFit/>
          </a:bodyPr>
          <a:lstStyle/>
          <a:p>
            <a:r>
              <a:rPr lang="en-GB" sz="1700" dirty="0">
                <a:solidFill>
                  <a:srgbClr val="303030"/>
                </a:solidFill>
              </a:rPr>
              <a:t>The procurement of components is completed, and productions are launched.</a:t>
            </a:r>
          </a:p>
          <a:p>
            <a:endParaRPr lang="en-GB" sz="200" dirty="0">
              <a:solidFill>
                <a:srgbClr val="303030"/>
              </a:solidFill>
            </a:endParaRPr>
          </a:p>
          <a:p>
            <a:r>
              <a:rPr lang="en-US" sz="1700" dirty="0">
                <a:solidFill>
                  <a:srgbClr val="303030"/>
                </a:solidFill>
              </a:rPr>
              <a:t>All raw materials and ancillary vacuum components are at CERN.</a:t>
            </a:r>
          </a:p>
          <a:p>
            <a:endParaRPr lang="en-US" sz="200" dirty="0">
              <a:solidFill>
                <a:srgbClr val="303030"/>
              </a:solidFill>
            </a:endParaRPr>
          </a:p>
          <a:p>
            <a:r>
              <a:rPr lang="en-US" sz="1700" dirty="0">
                <a:solidFill>
                  <a:srgbClr val="303030"/>
                </a:solidFill>
              </a:rPr>
              <a:t>The premises have been serviced (Wi-Fi, bakeout returning cables, cleaning etc.) and will be available from Dec. 2024. </a:t>
            </a:r>
          </a:p>
        </p:txBody>
      </p:sp>
      <p:sp>
        <p:nvSpPr>
          <p:cNvPr id="7" name="Date Placeholder 6">
            <a:extLst>
              <a:ext uri="{FF2B5EF4-FFF2-40B4-BE49-F238E27FC236}">
                <a16:creationId xmlns:a16="http://schemas.microsoft.com/office/drawing/2014/main" id="{89E0DB7B-4AF8-C572-96BB-59FEEA31CC3D}"/>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3068349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E7A67-FB52-0835-DBBA-27688076C1A2}"/>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2D3E1D16-35AB-431D-4705-F1D3AED8F6BE}"/>
              </a:ext>
            </a:extLst>
          </p:cNvPr>
          <p:cNvSpPr>
            <a:spLocks noGrp="1"/>
          </p:cNvSpPr>
          <p:nvPr>
            <p:ph type="ftr" sz="quarter" idx="11"/>
          </p:nvPr>
        </p:nvSpPr>
        <p:spPr>
          <a:xfrm>
            <a:off x="4259262" y="6383848"/>
            <a:ext cx="6572221" cy="365125"/>
          </a:xfrm>
        </p:spPr>
        <p:txBody>
          <a:bodyPr/>
          <a:lstStyle/>
          <a:p>
            <a:r>
              <a:rPr lang="en-US" dirty="0"/>
              <a:t>Carlo SCARCIA</a:t>
            </a:r>
          </a:p>
        </p:txBody>
      </p:sp>
      <p:sp>
        <p:nvSpPr>
          <p:cNvPr id="6" name="Slide Number Placeholder 5">
            <a:extLst>
              <a:ext uri="{FF2B5EF4-FFF2-40B4-BE49-F238E27FC236}">
                <a16:creationId xmlns:a16="http://schemas.microsoft.com/office/drawing/2014/main" id="{682D0F2C-4015-811A-6A0C-1B0100B4191A}"/>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17</a:t>
            </a:fld>
            <a:endParaRPr lang="en-US"/>
          </a:p>
        </p:txBody>
      </p:sp>
      <p:sp>
        <p:nvSpPr>
          <p:cNvPr id="2" name="Title 3">
            <a:extLst>
              <a:ext uri="{FF2B5EF4-FFF2-40B4-BE49-F238E27FC236}">
                <a16:creationId xmlns:a16="http://schemas.microsoft.com/office/drawing/2014/main" id="{21CD0FA4-8FFC-356D-CE85-777EA8D12729}"/>
              </a:ext>
            </a:extLst>
          </p:cNvPr>
          <p:cNvSpPr txBox="1">
            <a:spLocks/>
          </p:cNvSpPr>
          <p:nvPr/>
        </p:nvSpPr>
        <p:spPr>
          <a:xfrm>
            <a:off x="407987" y="290073"/>
            <a:ext cx="10135935" cy="46666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The ET Pilot Sector (ET-PS) - Master schedule</a:t>
            </a:r>
          </a:p>
        </p:txBody>
      </p:sp>
      <p:pic>
        <p:nvPicPr>
          <p:cNvPr id="11" name="Picture 10">
            <a:extLst>
              <a:ext uri="{FF2B5EF4-FFF2-40B4-BE49-F238E27FC236}">
                <a16:creationId xmlns:a16="http://schemas.microsoft.com/office/drawing/2014/main" id="{74082F6F-9DA9-37C7-71CD-818507054A7E}"/>
              </a:ext>
            </a:extLst>
          </p:cNvPr>
          <p:cNvPicPr>
            <a:picLocks noChangeAspect="1"/>
          </p:cNvPicPr>
          <p:nvPr/>
        </p:nvPicPr>
        <p:blipFill>
          <a:blip r:embed="rId3" cstate="print">
            <a:extLst>
              <a:ext uri="{28A0092B-C50C-407E-A947-70E740481C1C}">
                <a14:useLocalDpi xmlns:a14="http://schemas.microsoft.com/office/drawing/2010/main"/>
              </a:ext>
            </a:extLst>
          </a:blip>
          <a:srcRect l="2763" t="9753" r="5038" b="7045"/>
          <a:stretch/>
        </p:blipFill>
        <p:spPr>
          <a:xfrm>
            <a:off x="731521" y="3115363"/>
            <a:ext cx="4528532" cy="3019022"/>
          </a:xfrm>
          <a:prstGeom prst="rect">
            <a:avLst/>
          </a:prstGeom>
        </p:spPr>
      </p:pic>
      <p:pic>
        <p:nvPicPr>
          <p:cNvPr id="7" name="Picture 6">
            <a:extLst>
              <a:ext uri="{FF2B5EF4-FFF2-40B4-BE49-F238E27FC236}">
                <a16:creationId xmlns:a16="http://schemas.microsoft.com/office/drawing/2014/main" id="{744B8CDF-8EAA-12DC-7E5D-2301657780B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458974" y="3430454"/>
            <a:ext cx="6247831" cy="2279580"/>
          </a:xfrm>
          <a:prstGeom prst="roundRect">
            <a:avLst>
              <a:gd name="adj" fmla="val 8151"/>
            </a:avLst>
          </a:prstGeom>
        </p:spPr>
      </p:pic>
      <p:sp>
        <p:nvSpPr>
          <p:cNvPr id="10" name="Rectangle: Rounded Corners 9">
            <a:extLst>
              <a:ext uri="{FF2B5EF4-FFF2-40B4-BE49-F238E27FC236}">
                <a16:creationId xmlns:a16="http://schemas.microsoft.com/office/drawing/2014/main" id="{2DC43B87-FA3E-B39D-5A13-0A24EDB0929E}"/>
              </a:ext>
            </a:extLst>
          </p:cNvPr>
          <p:cNvSpPr/>
          <p:nvPr/>
        </p:nvSpPr>
        <p:spPr>
          <a:xfrm>
            <a:off x="2483500" y="5710034"/>
            <a:ext cx="2776553" cy="482709"/>
          </a:xfrm>
          <a:prstGeom prst="roundRect">
            <a:avLst>
              <a:gd name="adj" fmla="val 12136"/>
            </a:avLst>
          </a:prstGeom>
          <a:solidFill>
            <a:schemeClr val="bg1"/>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10000"/>
                  </a:schemeClr>
                </a:solidFill>
              </a:rPr>
              <a:t>Phase 1</a:t>
            </a:r>
          </a:p>
          <a:p>
            <a:pPr algn="ctr"/>
            <a:r>
              <a:rPr lang="en-US" sz="1400" dirty="0">
                <a:solidFill>
                  <a:schemeClr val="bg2">
                    <a:lumMod val="10000"/>
                  </a:schemeClr>
                </a:solidFill>
              </a:rPr>
              <a:t>“Background” measurements</a:t>
            </a:r>
          </a:p>
        </p:txBody>
      </p:sp>
      <p:sp>
        <p:nvSpPr>
          <p:cNvPr id="12" name="Rectangle: Rounded Corners 11">
            <a:extLst>
              <a:ext uri="{FF2B5EF4-FFF2-40B4-BE49-F238E27FC236}">
                <a16:creationId xmlns:a16="http://schemas.microsoft.com/office/drawing/2014/main" id="{94555E56-61D2-EB58-BB75-0C31FEF256C1}"/>
              </a:ext>
            </a:extLst>
          </p:cNvPr>
          <p:cNvSpPr/>
          <p:nvPr/>
        </p:nvSpPr>
        <p:spPr>
          <a:xfrm>
            <a:off x="8371421" y="5417992"/>
            <a:ext cx="3335384" cy="499312"/>
          </a:xfrm>
          <a:prstGeom prst="roundRect">
            <a:avLst>
              <a:gd name="adj" fmla="val 12136"/>
            </a:avLst>
          </a:prstGeom>
          <a:solidFill>
            <a:schemeClr val="bg1"/>
          </a:solidFill>
          <a:ln w="38100">
            <a:solidFill>
              <a:srgbClr val="328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10000"/>
                  </a:schemeClr>
                </a:solidFill>
              </a:rPr>
              <a:t>Phase 2</a:t>
            </a:r>
          </a:p>
          <a:p>
            <a:pPr algn="ctr"/>
            <a:r>
              <a:rPr lang="en-US" sz="1400" dirty="0">
                <a:solidFill>
                  <a:schemeClr val="bg2">
                    <a:lumMod val="10000"/>
                  </a:schemeClr>
                </a:solidFill>
              </a:rPr>
              <a:t>Beampipe measurements</a:t>
            </a:r>
          </a:p>
        </p:txBody>
      </p:sp>
      <p:graphicFrame>
        <p:nvGraphicFramePr>
          <p:cNvPr id="13" name="Table 12">
            <a:extLst>
              <a:ext uri="{FF2B5EF4-FFF2-40B4-BE49-F238E27FC236}">
                <a16:creationId xmlns:a16="http://schemas.microsoft.com/office/drawing/2014/main" id="{A1E5FFD5-61F6-44B4-F0E3-E37B68F61C41}"/>
              </a:ext>
            </a:extLst>
          </p:cNvPr>
          <p:cNvGraphicFramePr>
            <a:graphicFrameLocks noGrp="1"/>
          </p:cNvGraphicFramePr>
          <p:nvPr/>
        </p:nvGraphicFramePr>
        <p:xfrm>
          <a:off x="5475954" y="956031"/>
          <a:ext cx="2445606" cy="1778870"/>
        </p:xfrm>
        <a:graphic>
          <a:graphicData uri="http://schemas.openxmlformats.org/drawingml/2006/table">
            <a:tbl>
              <a:tblPr firstRow="1" bandRow="1">
                <a:tableStyleId>{8EC20E35-A176-4012-BC5E-935CFFF8708E}</a:tableStyleId>
              </a:tblPr>
              <a:tblGrid>
                <a:gridCol w="532130">
                  <a:extLst>
                    <a:ext uri="{9D8B030D-6E8A-4147-A177-3AD203B41FA5}">
                      <a16:colId xmlns:a16="http://schemas.microsoft.com/office/drawing/2014/main" val="1684804816"/>
                    </a:ext>
                  </a:extLst>
                </a:gridCol>
                <a:gridCol w="478369">
                  <a:extLst>
                    <a:ext uri="{9D8B030D-6E8A-4147-A177-3AD203B41FA5}">
                      <a16:colId xmlns:a16="http://schemas.microsoft.com/office/drawing/2014/main" val="3588240497"/>
                    </a:ext>
                  </a:extLst>
                </a:gridCol>
                <a:gridCol w="478369">
                  <a:extLst>
                    <a:ext uri="{9D8B030D-6E8A-4147-A177-3AD203B41FA5}">
                      <a16:colId xmlns:a16="http://schemas.microsoft.com/office/drawing/2014/main" val="1938680871"/>
                    </a:ext>
                  </a:extLst>
                </a:gridCol>
                <a:gridCol w="478369">
                  <a:extLst>
                    <a:ext uri="{9D8B030D-6E8A-4147-A177-3AD203B41FA5}">
                      <a16:colId xmlns:a16="http://schemas.microsoft.com/office/drawing/2014/main" val="2111280057"/>
                    </a:ext>
                  </a:extLst>
                </a:gridCol>
                <a:gridCol w="478369">
                  <a:extLst>
                    <a:ext uri="{9D8B030D-6E8A-4147-A177-3AD203B41FA5}">
                      <a16:colId xmlns:a16="http://schemas.microsoft.com/office/drawing/2014/main" val="154312510"/>
                    </a:ext>
                  </a:extLst>
                </a:gridCol>
              </a:tblGrid>
              <a:tr h="334253">
                <a:tc>
                  <a:txBody>
                    <a:bodyPr/>
                    <a:lstStyle/>
                    <a:p>
                      <a:pPr algn="ctr"/>
                      <a:r>
                        <a:rPr lang="en-US" sz="1100" b="1" dirty="0">
                          <a:ln>
                            <a:noFill/>
                          </a:ln>
                          <a:solidFill>
                            <a:schemeClr val="bg2">
                              <a:lumMod val="10000"/>
                            </a:schemeClr>
                          </a:solidFill>
                        </a:rPr>
                        <a:t>2024</a:t>
                      </a: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a:r>
                        <a:rPr lang="en-US" sz="1100" b="1" dirty="0">
                          <a:ln>
                            <a:noFill/>
                          </a:ln>
                          <a:solidFill>
                            <a:schemeClr val="bg2">
                              <a:lumMod val="10000"/>
                            </a:schemeClr>
                          </a:solidFill>
                        </a:rPr>
                        <a:t>2025</a:t>
                      </a: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756937769"/>
                  </a:ext>
                </a:extLst>
              </a:tr>
              <a:tr h="253544">
                <a:tc>
                  <a:txBody>
                    <a:bodyPr/>
                    <a:lstStyle/>
                    <a:p>
                      <a:pPr algn="ctr"/>
                      <a:r>
                        <a:rPr lang="en-US" sz="1000" b="0" dirty="0">
                          <a:ln>
                            <a:noFill/>
                          </a:ln>
                          <a:solidFill>
                            <a:schemeClr val="bg2">
                              <a:lumMod val="10000"/>
                            </a:schemeClr>
                          </a:solidFill>
                        </a:rPr>
                        <a:t>Q4</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Q1</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Q2</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Q3</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Q4</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80346923"/>
                  </a:ext>
                </a:extLst>
              </a:tr>
              <a:tr h="413134">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73822131"/>
                  </a:ext>
                </a:extLst>
              </a:tr>
              <a:tr h="380513">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85809209"/>
                  </a:ext>
                </a:extLst>
              </a:tr>
              <a:tr h="397426">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5497288"/>
                  </a:ext>
                </a:extLst>
              </a:tr>
            </a:tbl>
          </a:graphicData>
        </a:graphic>
      </p:graphicFrame>
      <p:grpSp>
        <p:nvGrpSpPr>
          <p:cNvPr id="23" name="Group 22">
            <a:extLst>
              <a:ext uri="{FF2B5EF4-FFF2-40B4-BE49-F238E27FC236}">
                <a16:creationId xmlns:a16="http://schemas.microsoft.com/office/drawing/2014/main" id="{DA463AD3-8646-3D6C-0739-06C51F2E904C}"/>
              </a:ext>
            </a:extLst>
          </p:cNvPr>
          <p:cNvGrpSpPr/>
          <p:nvPr/>
        </p:nvGrpSpPr>
        <p:grpSpPr>
          <a:xfrm>
            <a:off x="2814834" y="1670037"/>
            <a:ext cx="2644140" cy="992546"/>
            <a:chOff x="2814834" y="1670037"/>
            <a:chExt cx="2644140" cy="992546"/>
          </a:xfrm>
        </p:grpSpPr>
        <p:sp>
          <p:nvSpPr>
            <p:cNvPr id="14" name="TextBox 13">
              <a:extLst>
                <a:ext uri="{FF2B5EF4-FFF2-40B4-BE49-F238E27FC236}">
                  <a16:creationId xmlns:a16="http://schemas.microsoft.com/office/drawing/2014/main" id="{B4382AD6-95E8-ED75-BCF7-E97249E2408C}"/>
                </a:ext>
              </a:extLst>
            </p:cNvPr>
            <p:cNvSpPr txBox="1"/>
            <p:nvPr/>
          </p:nvSpPr>
          <p:spPr>
            <a:xfrm>
              <a:off x="2814834" y="1670037"/>
              <a:ext cx="2644140" cy="215444"/>
            </a:xfrm>
            <a:prstGeom prst="rect">
              <a:avLst/>
            </a:prstGeom>
            <a:noFill/>
          </p:spPr>
          <p:txBody>
            <a:bodyPr wrap="square" lIns="0" tIns="0" rIns="0" bIns="0" rtlCol="0">
              <a:spAutoFit/>
            </a:bodyPr>
            <a:lstStyle/>
            <a:p>
              <a:r>
                <a:rPr lang="en-US" sz="1400" b="1" dirty="0">
                  <a:solidFill>
                    <a:schemeClr val="bg2">
                      <a:lumMod val="10000"/>
                    </a:schemeClr>
                  </a:solidFill>
                </a:rPr>
                <a:t>Assembly and leak detection</a:t>
              </a:r>
              <a:endParaRPr lang="en-GB" sz="1400" b="1" dirty="0">
                <a:solidFill>
                  <a:schemeClr val="bg2">
                    <a:lumMod val="10000"/>
                  </a:schemeClr>
                </a:solidFill>
              </a:endParaRPr>
            </a:p>
          </p:txBody>
        </p:sp>
        <p:sp>
          <p:nvSpPr>
            <p:cNvPr id="15" name="TextBox 14">
              <a:extLst>
                <a:ext uri="{FF2B5EF4-FFF2-40B4-BE49-F238E27FC236}">
                  <a16:creationId xmlns:a16="http://schemas.microsoft.com/office/drawing/2014/main" id="{9E747682-86B0-FEDE-98E1-6A19E8D578EB}"/>
                </a:ext>
              </a:extLst>
            </p:cNvPr>
            <p:cNvSpPr txBox="1"/>
            <p:nvPr/>
          </p:nvSpPr>
          <p:spPr>
            <a:xfrm>
              <a:off x="2814834" y="2058588"/>
              <a:ext cx="2644140" cy="215444"/>
            </a:xfrm>
            <a:prstGeom prst="rect">
              <a:avLst/>
            </a:prstGeom>
            <a:noFill/>
          </p:spPr>
          <p:txBody>
            <a:bodyPr wrap="square" lIns="0" tIns="0" rIns="0" bIns="0" rtlCol="0">
              <a:spAutoFit/>
            </a:bodyPr>
            <a:lstStyle/>
            <a:p>
              <a:r>
                <a:rPr lang="en-US" sz="1400" b="1" dirty="0">
                  <a:solidFill>
                    <a:schemeClr val="bg2">
                      <a:lumMod val="10000"/>
                    </a:schemeClr>
                  </a:solidFill>
                </a:rPr>
                <a:t>Test </a:t>
              </a:r>
              <a:r>
                <a:rPr lang="en-US" sz="1400" b="1" dirty="0" err="1">
                  <a:solidFill>
                    <a:schemeClr val="bg2">
                      <a:lumMod val="10000"/>
                    </a:schemeClr>
                  </a:solidFill>
                </a:rPr>
                <a:t>programme</a:t>
              </a:r>
              <a:endParaRPr lang="en-GB" sz="1400" b="1" dirty="0">
                <a:solidFill>
                  <a:schemeClr val="bg2">
                    <a:lumMod val="10000"/>
                  </a:schemeClr>
                </a:solidFill>
              </a:endParaRPr>
            </a:p>
          </p:txBody>
        </p:sp>
        <p:sp>
          <p:nvSpPr>
            <p:cNvPr id="16" name="TextBox 15">
              <a:extLst>
                <a:ext uri="{FF2B5EF4-FFF2-40B4-BE49-F238E27FC236}">
                  <a16:creationId xmlns:a16="http://schemas.microsoft.com/office/drawing/2014/main" id="{6272F602-B573-528C-C264-BE66FC557145}"/>
                </a:ext>
              </a:extLst>
            </p:cNvPr>
            <p:cNvSpPr txBox="1"/>
            <p:nvPr/>
          </p:nvSpPr>
          <p:spPr>
            <a:xfrm>
              <a:off x="2814834" y="2447139"/>
              <a:ext cx="2061625" cy="215444"/>
            </a:xfrm>
            <a:prstGeom prst="rect">
              <a:avLst/>
            </a:prstGeom>
            <a:noFill/>
          </p:spPr>
          <p:txBody>
            <a:bodyPr wrap="square" lIns="0" tIns="0" rIns="0" bIns="0" rtlCol="0">
              <a:spAutoFit/>
            </a:bodyPr>
            <a:lstStyle/>
            <a:p>
              <a:r>
                <a:rPr lang="en-US" sz="1400" b="1" dirty="0">
                  <a:solidFill>
                    <a:schemeClr val="bg2">
                      <a:lumMod val="10000"/>
                    </a:schemeClr>
                  </a:solidFill>
                </a:rPr>
                <a:t>Extended TDR writing</a:t>
              </a:r>
              <a:endParaRPr lang="en-GB" sz="1400" b="1" dirty="0">
                <a:solidFill>
                  <a:schemeClr val="bg2">
                    <a:lumMod val="10000"/>
                  </a:schemeClr>
                </a:solidFill>
              </a:endParaRPr>
            </a:p>
          </p:txBody>
        </p:sp>
      </p:grpSp>
      <p:grpSp>
        <p:nvGrpSpPr>
          <p:cNvPr id="24" name="Group 23">
            <a:extLst>
              <a:ext uri="{FF2B5EF4-FFF2-40B4-BE49-F238E27FC236}">
                <a16:creationId xmlns:a16="http://schemas.microsoft.com/office/drawing/2014/main" id="{4987AEA6-CC73-44AA-3729-93468536D45B}"/>
              </a:ext>
            </a:extLst>
          </p:cNvPr>
          <p:cNvGrpSpPr/>
          <p:nvPr/>
        </p:nvGrpSpPr>
        <p:grpSpPr>
          <a:xfrm>
            <a:off x="5596473" y="1777759"/>
            <a:ext cx="2199481" cy="777102"/>
            <a:chOff x="5596473" y="1777759"/>
            <a:chExt cx="2199481" cy="777102"/>
          </a:xfrm>
        </p:grpSpPr>
        <p:cxnSp>
          <p:nvCxnSpPr>
            <p:cNvPr id="17" name="Straight Connector 16">
              <a:extLst>
                <a:ext uri="{FF2B5EF4-FFF2-40B4-BE49-F238E27FC236}">
                  <a16:creationId xmlns:a16="http://schemas.microsoft.com/office/drawing/2014/main" id="{2BF06145-57BC-D349-A129-E3BD29D79A32}"/>
                </a:ext>
              </a:extLst>
            </p:cNvPr>
            <p:cNvCxnSpPr>
              <a:cxnSpLocks/>
            </p:cNvCxnSpPr>
            <p:nvPr/>
          </p:nvCxnSpPr>
          <p:spPr>
            <a:xfrm>
              <a:off x="5596473" y="1777759"/>
              <a:ext cx="772102" cy="0"/>
            </a:xfrm>
            <a:prstGeom prst="line">
              <a:avLst/>
            </a:prstGeom>
            <a:ln w="238125" cap="rnd">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1FD8B89-57CB-EAD3-8400-12B309EAE815}"/>
                </a:ext>
              </a:extLst>
            </p:cNvPr>
            <p:cNvCxnSpPr>
              <a:cxnSpLocks/>
            </p:cNvCxnSpPr>
            <p:nvPr/>
          </p:nvCxnSpPr>
          <p:spPr>
            <a:xfrm>
              <a:off x="6122888" y="2166310"/>
              <a:ext cx="1673066" cy="0"/>
            </a:xfrm>
            <a:prstGeom prst="line">
              <a:avLst/>
            </a:prstGeom>
            <a:ln w="238125" cap="rnd">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ACE2DC1-8821-979B-A6F1-CB0B9055D368}"/>
                </a:ext>
              </a:extLst>
            </p:cNvPr>
            <p:cNvCxnSpPr>
              <a:cxnSpLocks/>
            </p:cNvCxnSpPr>
            <p:nvPr/>
          </p:nvCxnSpPr>
          <p:spPr>
            <a:xfrm>
              <a:off x="7073721" y="2554861"/>
              <a:ext cx="722233" cy="0"/>
            </a:xfrm>
            <a:prstGeom prst="line">
              <a:avLst/>
            </a:prstGeom>
            <a:ln w="238125" cap="rnd">
              <a:solidFill>
                <a:srgbClr val="7FD7A7"/>
              </a:solidFill>
            </a:ln>
          </p:spPr>
          <p:style>
            <a:lnRef idx="1">
              <a:schemeClr val="accent1"/>
            </a:lnRef>
            <a:fillRef idx="0">
              <a:schemeClr val="accent1"/>
            </a:fillRef>
            <a:effectRef idx="0">
              <a:schemeClr val="accent1"/>
            </a:effectRef>
            <a:fontRef idx="minor">
              <a:schemeClr val="tx1"/>
            </a:fontRef>
          </p:style>
        </p:cxnSp>
      </p:grpSp>
      <p:sp>
        <p:nvSpPr>
          <p:cNvPr id="3" name="Date Placeholder 2">
            <a:extLst>
              <a:ext uri="{FF2B5EF4-FFF2-40B4-BE49-F238E27FC236}">
                <a16:creationId xmlns:a16="http://schemas.microsoft.com/office/drawing/2014/main" id="{4464DC1C-F939-40CF-4B03-C0DFD23655E5}"/>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3049657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E7A67-FB52-0835-DBBA-27688076C1A2}"/>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2D3E1D16-35AB-431D-4705-F1D3AED8F6BE}"/>
              </a:ext>
            </a:extLst>
          </p:cNvPr>
          <p:cNvSpPr>
            <a:spLocks noGrp="1"/>
          </p:cNvSpPr>
          <p:nvPr>
            <p:ph type="ftr" sz="quarter" idx="11"/>
          </p:nvPr>
        </p:nvSpPr>
        <p:spPr>
          <a:xfrm>
            <a:off x="4259262" y="6383848"/>
            <a:ext cx="6572221" cy="365125"/>
          </a:xfrm>
        </p:spPr>
        <p:txBody>
          <a:bodyPr/>
          <a:lstStyle/>
          <a:p>
            <a:r>
              <a:rPr lang="en-US" dirty="0"/>
              <a:t>Carlo SCARCIA</a:t>
            </a:r>
          </a:p>
        </p:txBody>
      </p:sp>
      <p:sp>
        <p:nvSpPr>
          <p:cNvPr id="6" name="Slide Number Placeholder 5">
            <a:extLst>
              <a:ext uri="{FF2B5EF4-FFF2-40B4-BE49-F238E27FC236}">
                <a16:creationId xmlns:a16="http://schemas.microsoft.com/office/drawing/2014/main" id="{682D0F2C-4015-811A-6A0C-1B0100B4191A}"/>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18</a:t>
            </a:fld>
            <a:endParaRPr lang="en-US"/>
          </a:p>
        </p:txBody>
      </p:sp>
      <p:sp>
        <p:nvSpPr>
          <p:cNvPr id="2" name="Title 3">
            <a:extLst>
              <a:ext uri="{FF2B5EF4-FFF2-40B4-BE49-F238E27FC236}">
                <a16:creationId xmlns:a16="http://schemas.microsoft.com/office/drawing/2014/main" id="{21CD0FA4-8FFC-356D-CE85-777EA8D12729}"/>
              </a:ext>
            </a:extLst>
          </p:cNvPr>
          <p:cNvSpPr txBox="1">
            <a:spLocks/>
          </p:cNvSpPr>
          <p:nvPr/>
        </p:nvSpPr>
        <p:spPr>
          <a:xfrm>
            <a:off x="407987" y="290073"/>
            <a:ext cx="11219331" cy="46666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The ET Pilot Sector (ET-PS) - Extended schedule</a:t>
            </a:r>
          </a:p>
        </p:txBody>
      </p:sp>
      <p:graphicFrame>
        <p:nvGraphicFramePr>
          <p:cNvPr id="13" name="Table 12">
            <a:extLst>
              <a:ext uri="{FF2B5EF4-FFF2-40B4-BE49-F238E27FC236}">
                <a16:creationId xmlns:a16="http://schemas.microsoft.com/office/drawing/2014/main" id="{A1E5FFD5-61F6-44B4-F0E3-E37B68F61C41}"/>
              </a:ext>
            </a:extLst>
          </p:cNvPr>
          <p:cNvGraphicFramePr>
            <a:graphicFrameLocks noGrp="1"/>
          </p:cNvGraphicFramePr>
          <p:nvPr/>
        </p:nvGraphicFramePr>
        <p:xfrm>
          <a:off x="4116388" y="1070331"/>
          <a:ext cx="5830224" cy="2573722"/>
        </p:xfrm>
        <a:graphic>
          <a:graphicData uri="http://schemas.openxmlformats.org/drawingml/2006/table">
            <a:tbl>
              <a:tblPr firstRow="1" bandRow="1">
                <a:tableStyleId>{8EC20E35-A176-4012-BC5E-935CFFF8708E}</a:tableStyleId>
              </a:tblPr>
              <a:tblGrid>
                <a:gridCol w="494604">
                  <a:extLst>
                    <a:ext uri="{9D8B030D-6E8A-4147-A177-3AD203B41FA5}">
                      <a16:colId xmlns:a16="http://schemas.microsoft.com/office/drawing/2014/main" val="1684804816"/>
                    </a:ext>
                  </a:extLst>
                </a:gridCol>
                <a:gridCol w="444635">
                  <a:extLst>
                    <a:ext uri="{9D8B030D-6E8A-4147-A177-3AD203B41FA5}">
                      <a16:colId xmlns:a16="http://schemas.microsoft.com/office/drawing/2014/main" val="3588240497"/>
                    </a:ext>
                  </a:extLst>
                </a:gridCol>
                <a:gridCol w="444635">
                  <a:extLst>
                    <a:ext uri="{9D8B030D-6E8A-4147-A177-3AD203B41FA5}">
                      <a16:colId xmlns:a16="http://schemas.microsoft.com/office/drawing/2014/main" val="1938680871"/>
                    </a:ext>
                  </a:extLst>
                </a:gridCol>
                <a:gridCol w="444635">
                  <a:extLst>
                    <a:ext uri="{9D8B030D-6E8A-4147-A177-3AD203B41FA5}">
                      <a16:colId xmlns:a16="http://schemas.microsoft.com/office/drawing/2014/main" val="2111280057"/>
                    </a:ext>
                  </a:extLst>
                </a:gridCol>
                <a:gridCol w="444635">
                  <a:extLst>
                    <a:ext uri="{9D8B030D-6E8A-4147-A177-3AD203B41FA5}">
                      <a16:colId xmlns:a16="http://schemas.microsoft.com/office/drawing/2014/main" val="154312510"/>
                    </a:ext>
                  </a:extLst>
                </a:gridCol>
                <a:gridCol w="444635">
                  <a:extLst>
                    <a:ext uri="{9D8B030D-6E8A-4147-A177-3AD203B41FA5}">
                      <a16:colId xmlns:a16="http://schemas.microsoft.com/office/drawing/2014/main" val="800885521"/>
                    </a:ext>
                  </a:extLst>
                </a:gridCol>
                <a:gridCol w="444635">
                  <a:extLst>
                    <a:ext uri="{9D8B030D-6E8A-4147-A177-3AD203B41FA5}">
                      <a16:colId xmlns:a16="http://schemas.microsoft.com/office/drawing/2014/main" val="2785245241"/>
                    </a:ext>
                  </a:extLst>
                </a:gridCol>
                <a:gridCol w="444635">
                  <a:extLst>
                    <a:ext uri="{9D8B030D-6E8A-4147-A177-3AD203B41FA5}">
                      <a16:colId xmlns:a16="http://schemas.microsoft.com/office/drawing/2014/main" val="1853702616"/>
                    </a:ext>
                  </a:extLst>
                </a:gridCol>
                <a:gridCol w="444635">
                  <a:extLst>
                    <a:ext uri="{9D8B030D-6E8A-4147-A177-3AD203B41FA5}">
                      <a16:colId xmlns:a16="http://schemas.microsoft.com/office/drawing/2014/main" val="3483403346"/>
                    </a:ext>
                  </a:extLst>
                </a:gridCol>
                <a:gridCol w="444635">
                  <a:extLst>
                    <a:ext uri="{9D8B030D-6E8A-4147-A177-3AD203B41FA5}">
                      <a16:colId xmlns:a16="http://schemas.microsoft.com/office/drawing/2014/main" val="3836533409"/>
                    </a:ext>
                  </a:extLst>
                </a:gridCol>
                <a:gridCol w="444635">
                  <a:extLst>
                    <a:ext uri="{9D8B030D-6E8A-4147-A177-3AD203B41FA5}">
                      <a16:colId xmlns:a16="http://schemas.microsoft.com/office/drawing/2014/main" val="795387023"/>
                    </a:ext>
                  </a:extLst>
                </a:gridCol>
                <a:gridCol w="444635">
                  <a:extLst>
                    <a:ext uri="{9D8B030D-6E8A-4147-A177-3AD203B41FA5}">
                      <a16:colId xmlns:a16="http://schemas.microsoft.com/office/drawing/2014/main" val="108391611"/>
                    </a:ext>
                  </a:extLst>
                </a:gridCol>
                <a:gridCol w="444635">
                  <a:extLst>
                    <a:ext uri="{9D8B030D-6E8A-4147-A177-3AD203B41FA5}">
                      <a16:colId xmlns:a16="http://schemas.microsoft.com/office/drawing/2014/main" val="3985971429"/>
                    </a:ext>
                  </a:extLst>
                </a:gridCol>
              </a:tblGrid>
              <a:tr h="334253">
                <a:tc>
                  <a:txBody>
                    <a:bodyPr/>
                    <a:lstStyle/>
                    <a:p>
                      <a:pPr algn="ctr"/>
                      <a:r>
                        <a:rPr lang="en-US" sz="1100" b="1" dirty="0">
                          <a:ln>
                            <a:noFill/>
                          </a:ln>
                          <a:solidFill>
                            <a:schemeClr val="bg2">
                              <a:lumMod val="10000"/>
                            </a:schemeClr>
                          </a:solidFill>
                        </a:rPr>
                        <a:t>2024</a:t>
                      </a: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a:r>
                        <a:rPr lang="en-US" sz="1100" b="1" dirty="0">
                          <a:ln>
                            <a:noFill/>
                          </a:ln>
                          <a:solidFill>
                            <a:schemeClr val="bg2">
                              <a:lumMod val="10000"/>
                            </a:schemeClr>
                          </a:solidFill>
                        </a:rPr>
                        <a:t>2025</a:t>
                      </a: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lumMod val="95000"/>
                      </a:schemeClr>
                    </a:solidFill>
                  </a:tcPr>
                </a:tc>
                <a:tc gridSpan="4">
                  <a:txBody>
                    <a:bodyPr/>
                    <a:lstStyle/>
                    <a:p>
                      <a:pPr algn="ctr"/>
                      <a:r>
                        <a:rPr lang="en-US" sz="1100" b="1" dirty="0">
                          <a:ln>
                            <a:noFill/>
                          </a:ln>
                          <a:solidFill>
                            <a:schemeClr val="bg2">
                              <a:lumMod val="10000"/>
                            </a:schemeClr>
                          </a:solidFill>
                        </a:rPr>
                        <a:t>2026</a:t>
                      </a: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a:r>
                        <a:rPr lang="en-US" sz="1100" b="1" dirty="0">
                          <a:ln>
                            <a:noFill/>
                          </a:ln>
                          <a:solidFill>
                            <a:schemeClr val="bg2">
                              <a:lumMod val="10000"/>
                            </a:schemeClr>
                          </a:solidFill>
                        </a:rPr>
                        <a:t>2027</a:t>
                      </a: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100" b="1"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6937769"/>
                  </a:ext>
                </a:extLst>
              </a:tr>
              <a:tr h="253544">
                <a:tc>
                  <a:txBody>
                    <a:bodyPr/>
                    <a:lstStyle/>
                    <a:p>
                      <a:pPr algn="ctr"/>
                      <a:r>
                        <a:rPr lang="en-US" sz="1000" b="0" dirty="0">
                          <a:ln>
                            <a:noFill/>
                          </a:ln>
                          <a:solidFill>
                            <a:schemeClr val="bg2">
                              <a:lumMod val="10000"/>
                            </a:schemeClr>
                          </a:solidFill>
                        </a:rPr>
                        <a:t>Q4</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Q1</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Q2</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Q3</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Q4</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Q1</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Q2</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Q3</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Q4</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Q1</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Q2</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Q3</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n>
                            <a:noFill/>
                          </a:ln>
                          <a:solidFill>
                            <a:schemeClr val="bg2">
                              <a:lumMod val="10000"/>
                            </a:schemeClr>
                          </a:solidFill>
                        </a:rPr>
                        <a:t>Q4</a:t>
                      </a:r>
                      <a:endParaRPr lang="en-GB" sz="1000" b="0" dirty="0">
                        <a:ln>
                          <a:noFill/>
                        </a:ln>
                        <a:solidFill>
                          <a:schemeClr val="bg2">
                            <a:lumMod val="1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80346923"/>
                  </a:ext>
                </a:extLst>
              </a:tr>
              <a:tr h="413134">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73822131"/>
                  </a:ext>
                </a:extLst>
              </a:tr>
              <a:tr h="380513">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3175" cap="flat" cmpd="sng" algn="ctr">
                      <a:no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85809209"/>
                  </a:ext>
                </a:extLst>
              </a:tr>
              <a:tr h="397426">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5497288"/>
                  </a:ext>
                </a:extLst>
              </a:tr>
              <a:tr h="397426">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78767661"/>
                  </a:ext>
                </a:extLst>
              </a:tr>
              <a:tr h="397426">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1270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b="0" dirty="0">
                        <a:ln>
                          <a:noFill/>
                        </a:ln>
                      </a:endParaRPr>
                    </a:p>
                  </a:txBody>
                  <a:tcPr anchor="ctr">
                    <a:lnL w="9525"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0615217"/>
                  </a:ext>
                </a:extLst>
              </a:tr>
            </a:tbl>
          </a:graphicData>
        </a:graphic>
      </p:graphicFrame>
      <p:sp>
        <p:nvSpPr>
          <p:cNvPr id="14" name="TextBox 13">
            <a:extLst>
              <a:ext uri="{FF2B5EF4-FFF2-40B4-BE49-F238E27FC236}">
                <a16:creationId xmlns:a16="http://schemas.microsoft.com/office/drawing/2014/main" id="{B4382AD6-95E8-ED75-BCF7-E97249E2408C}"/>
              </a:ext>
            </a:extLst>
          </p:cNvPr>
          <p:cNvSpPr txBox="1"/>
          <p:nvPr/>
        </p:nvSpPr>
        <p:spPr>
          <a:xfrm>
            <a:off x="1455268" y="1784337"/>
            <a:ext cx="2644140" cy="215444"/>
          </a:xfrm>
          <a:prstGeom prst="rect">
            <a:avLst/>
          </a:prstGeom>
          <a:noFill/>
        </p:spPr>
        <p:txBody>
          <a:bodyPr wrap="square" lIns="0" tIns="0" rIns="0" bIns="0" rtlCol="0">
            <a:spAutoFit/>
          </a:bodyPr>
          <a:lstStyle/>
          <a:p>
            <a:r>
              <a:rPr lang="en-US" sz="1400" b="1" dirty="0">
                <a:solidFill>
                  <a:schemeClr val="bg2">
                    <a:lumMod val="10000"/>
                  </a:schemeClr>
                </a:solidFill>
              </a:rPr>
              <a:t>Assembly and leak detection</a:t>
            </a:r>
            <a:endParaRPr lang="en-GB" sz="1400" b="1" dirty="0">
              <a:solidFill>
                <a:schemeClr val="bg2">
                  <a:lumMod val="10000"/>
                </a:schemeClr>
              </a:solidFill>
            </a:endParaRPr>
          </a:p>
        </p:txBody>
      </p:sp>
      <p:sp>
        <p:nvSpPr>
          <p:cNvPr id="15" name="TextBox 14">
            <a:extLst>
              <a:ext uri="{FF2B5EF4-FFF2-40B4-BE49-F238E27FC236}">
                <a16:creationId xmlns:a16="http://schemas.microsoft.com/office/drawing/2014/main" id="{9E747682-86B0-FEDE-98E1-6A19E8D578EB}"/>
              </a:ext>
            </a:extLst>
          </p:cNvPr>
          <p:cNvSpPr txBox="1"/>
          <p:nvPr/>
        </p:nvSpPr>
        <p:spPr>
          <a:xfrm>
            <a:off x="1455268" y="2172888"/>
            <a:ext cx="2644140" cy="215444"/>
          </a:xfrm>
          <a:prstGeom prst="rect">
            <a:avLst/>
          </a:prstGeom>
          <a:noFill/>
        </p:spPr>
        <p:txBody>
          <a:bodyPr wrap="square" lIns="0" tIns="0" rIns="0" bIns="0" rtlCol="0">
            <a:spAutoFit/>
          </a:bodyPr>
          <a:lstStyle/>
          <a:p>
            <a:r>
              <a:rPr lang="en-US" sz="1400" b="1" dirty="0">
                <a:solidFill>
                  <a:schemeClr val="bg2">
                    <a:lumMod val="10000"/>
                  </a:schemeClr>
                </a:solidFill>
              </a:rPr>
              <a:t>Test </a:t>
            </a:r>
            <a:r>
              <a:rPr lang="en-US" sz="1400" b="1" dirty="0" err="1">
                <a:solidFill>
                  <a:schemeClr val="bg2">
                    <a:lumMod val="10000"/>
                  </a:schemeClr>
                </a:solidFill>
              </a:rPr>
              <a:t>programme</a:t>
            </a:r>
            <a:endParaRPr lang="en-GB" sz="1400" b="1" dirty="0">
              <a:solidFill>
                <a:schemeClr val="bg2">
                  <a:lumMod val="10000"/>
                </a:schemeClr>
              </a:solidFill>
            </a:endParaRPr>
          </a:p>
        </p:txBody>
      </p:sp>
      <p:sp>
        <p:nvSpPr>
          <p:cNvPr id="16" name="TextBox 15">
            <a:extLst>
              <a:ext uri="{FF2B5EF4-FFF2-40B4-BE49-F238E27FC236}">
                <a16:creationId xmlns:a16="http://schemas.microsoft.com/office/drawing/2014/main" id="{6272F602-B573-528C-C264-BE66FC557145}"/>
              </a:ext>
            </a:extLst>
          </p:cNvPr>
          <p:cNvSpPr txBox="1"/>
          <p:nvPr/>
        </p:nvSpPr>
        <p:spPr>
          <a:xfrm>
            <a:off x="1455268" y="2561439"/>
            <a:ext cx="2061625" cy="215444"/>
          </a:xfrm>
          <a:prstGeom prst="rect">
            <a:avLst/>
          </a:prstGeom>
          <a:noFill/>
        </p:spPr>
        <p:txBody>
          <a:bodyPr wrap="square" lIns="0" tIns="0" rIns="0" bIns="0" rtlCol="0">
            <a:spAutoFit/>
          </a:bodyPr>
          <a:lstStyle/>
          <a:p>
            <a:r>
              <a:rPr lang="en-US" sz="1400" b="1" dirty="0">
                <a:solidFill>
                  <a:schemeClr val="bg2">
                    <a:lumMod val="10000"/>
                  </a:schemeClr>
                </a:solidFill>
              </a:rPr>
              <a:t>Extended TDR writing</a:t>
            </a:r>
            <a:endParaRPr lang="en-GB" sz="1400" b="1" dirty="0">
              <a:solidFill>
                <a:schemeClr val="bg2">
                  <a:lumMod val="10000"/>
                </a:schemeClr>
              </a:solidFill>
            </a:endParaRPr>
          </a:p>
        </p:txBody>
      </p:sp>
      <p:grpSp>
        <p:nvGrpSpPr>
          <p:cNvPr id="24" name="Group 23">
            <a:extLst>
              <a:ext uri="{FF2B5EF4-FFF2-40B4-BE49-F238E27FC236}">
                <a16:creationId xmlns:a16="http://schemas.microsoft.com/office/drawing/2014/main" id="{4987AEA6-CC73-44AA-3729-93468536D45B}"/>
              </a:ext>
            </a:extLst>
          </p:cNvPr>
          <p:cNvGrpSpPr/>
          <p:nvPr/>
        </p:nvGrpSpPr>
        <p:grpSpPr>
          <a:xfrm>
            <a:off x="4236907" y="1892059"/>
            <a:ext cx="2030543" cy="777102"/>
            <a:chOff x="5596473" y="1777759"/>
            <a:chExt cx="2030543" cy="777102"/>
          </a:xfrm>
        </p:grpSpPr>
        <p:cxnSp>
          <p:nvCxnSpPr>
            <p:cNvPr id="17" name="Straight Connector 16">
              <a:extLst>
                <a:ext uri="{FF2B5EF4-FFF2-40B4-BE49-F238E27FC236}">
                  <a16:creationId xmlns:a16="http://schemas.microsoft.com/office/drawing/2014/main" id="{2BF06145-57BC-D349-A129-E3BD29D79A32}"/>
                </a:ext>
              </a:extLst>
            </p:cNvPr>
            <p:cNvCxnSpPr>
              <a:cxnSpLocks/>
            </p:cNvCxnSpPr>
            <p:nvPr/>
          </p:nvCxnSpPr>
          <p:spPr>
            <a:xfrm>
              <a:off x="5596473" y="1777759"/>
              <a:ext cx="772102" cy="0"/>
            </a:xfrm>
            <a:prstGeom prst="line">
              <a:avLst/>
            </a:prstGeom>
            <a:ln w="238125" cap="rnd">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1FD8B89-57CB-EAD3-8400-12B309EAE815}"/>
                </a:ext>
              </a:extLst>
            </p:cNvPr>
            <p:cNvCxnSpPr>
              <a:cxnSpLocks/>
            </p:cNvCxnSpPr>
            <p:nvPr/>
          </p:nvCxnSpPr>
          <p:spPr>
            <a:xfrm>
              <a:off x="6093491" y="2166310"/>
              <a:ext cx="1533525" cy="0"/>
            </a:xfrm>
            <a:prstGeom prst="line">
              <a:avLst/>
            </a:prstGeom>
            <a:ln w="238125" cap="rnd">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ACE2DC1-8821-979B-A6F1-CB0B9055D368}"/>
                </a:ext>
              </a:extLst>
            </p:cNvPr>
            <p:cNvCxnSpPr>
              <a:cxnSpLocks/>
            </p:cNvCxnSpPr>
            <p:nvPr/>
          </p:nvCxnSpPr>
          <p:spPr>
            <a:xfrm>
              <a:off x="6980852" y="2554861"/>
              <a:ext cx="646164" cy="0"/>
            </a:xfrm>
            <a:prstGeom prst="line">
              <a:avLst/>
            </a:prstGeom>
            <a:ln w="238125" cap="rnd">
              <a:solidFill>
                <a:srgbClr val="7FD7A7"/>
              </a:solidFill>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74FDA1FF-FAA8-0C8D-67EF-C9E5931023DE}"/>
              </a:ext>
            </a:extLst>
          </p:cNvPr>
          <p:cNvSpPr txBox="1"/>
          <p:nvPr/>
        </p:nvSpPr>
        <p:spPr>
          <a:xfrm>
            <a:off x="1464787" y="2949990"/>
            <a:ext cx="2314733" cy="215444"/>
          </a:xfrm>
          <a:prstGeom prst="rect">
            <a:avLst/>
          </a:prstGeom>
          <a:noFill/>
        </p:spPr>
        <p:txBody>
          <a:bodyPr wrap="square" lIns="0" tIns="0" rIns="0" bIns="0" rtlCol="0">
            <a:spAutoFit/>
          </a:bodyPr>
          <a:lstStyle/>
          <a:p>
            <a:r>
              <a:rPr lang="en-US" sz="1400" b="1" dirty="0">
                <a:solidFill>
                  <a:schemeClr val="bg2">
                    <a:lumMod val="10000"/>
                  </a:schemeClr>
                </a:solidFill>
              </a:rPr>
              <a:t>Extended test </a:t>
            </a:r>
            <a:r>
              <a:rPr lang="en-US" sz="1400" b="1" dirty="0" err="1">
                <a:solidFill>
                  <a:schemeClr val="bg2">
                    <a:lumMod val="10000"/>
                  </a:schemeClr>
                </a:solidFill>
              </a:rPr>
              <a:t>programme</a:t>
            </a:r>
            <a:endParaRPr lang="en-GB" sz="1400" b="1" dirty="0">
              <a:solidFill>
                <a:schemeClr val="bg2">
                  <a:lumMod val="10000"/>
                </a:schemeClr>
              </a:solidFill>
            </a:endParaRPr>
          </a:p>
        </p:txBody>
      </p:sp>
      <p:sp>
        <p:nvSpPr>
          <p:cNvPr id="21" name="TextBox 20">
            <a:extLst>
              <a:ext uri="{FF2B5EF4-FFF2-40B4-BE49-F238E27FC236}">
                <a16:creationId xmlns:a16="http://schemas.microsoft.com/office/drawing/2014/main" id="{965562E2-601F-C0D5-17E4-B01EC45CEEE3}"/>
              </a:ext>
            </a:extLst>
          </p:cNvPr>
          <p:cNvSpPr txBox="1"/>
          <p:nvPr/>
        </p:nvSpPr>
        <p:spPr>
          <a:xfrm>
            <a:off x="1455268" y="3338541"/>
            <a:ext cx="2314733" cy="215444"/>
          </a:xfrm>
          <a:prstGeom prst="rect">
            <a:avLst/>
          </a:prstGeom>
          <a:noFill/>
        </p:spPr>
        <p:txBody>
          <a:bodyPr wrap="square" lIns="0" tIns="0" rIns="0" bIns="0" rtlCol="0">
            <a:spAutoFit/>
          </a:bodyPr>
          <a:lstStyle/>
          <a:p>
            <a:r>
              <a:rPr lang="en-US" sz="1400" b="1" dirty="0">
                <a:solidFill>
                  <a:schemeClr val="bg2">
                    <a:lumMod val="10000"/>
                  </a:schemeClr>
                </a:solidFill>
              </a:rPr>
              <a:t>Final TDR writing</a:t>
            </a:r>
            <a:endParaRPr lang="en-GB" sz="1400" b="1" dirty="0">
              <a:solidFill>
                <a:schemeClr val="bg2">
                  <a:lumMod val="10000"/>
                </a:schemeClr>
              </a:solidFill>
            </a:endParaRPr>
          </a:p>
        </p:txBody>
      </p:sp>
      <p:cxnSp>
        <p:nvCxnSpPr>
          <p:cNvPr id="25" name="Straight Connector 24">
            <a:extLst>
              <a:ext uri="{FF2B5EF4-FFF2-40B4-BE49-F238E27FC236}">
                <a16:creationId xmlns:a16="http://schemas.microsoft.com/office/drawing/2014/main" id="{1D397A46-6654-AF90-FEE5-E6947578BDE5}"/>
              </a:ext>
            </a:extLst>
          </p:cNvPr>
          <p:cNvCxnSpPr>
            <a:cxnSpLocks/>
          </p:cNvCxnSpPr>
          <p:nvPr/>
        </p:nvCxnSpPr>
        <p:spPr>
          <a:xfrm>
            <a:off x="6515100" y="3057712"/>
            <a:ext cx="3305175" cy="0"/>
          </a:xfrm>
          <a:prstGeom prst="line">
            <a:avLst/>
          </a:prstGeom>
          <a:ln w="238125"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02E1687-3F3F-59A6-F0B9-1B962CAEED2F}"/>
              </a:ext>
            </a:extLst>
          </p:cNvPr>
          <p:cNvCxnSpPr>
            <a:cxnSpLocks/>
          </p:cNvCxnSpPr>
          <p:nvPr/>
        </p:nvCxnSpPr>
        <p:spPr>
          <a:xfrm>
            <a:off x="9179719" y="3446263"/>
            <a:ext cx="640556" cy="0"/>
          </a:xfrm>
          <a:prstGeom prst="line">
            <a:avLst/>
          </a:prstGeom>
          <a:ln w="238125"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EEBA75D-C98D-ABB0-027F-359FB25D565A}"/>
              </a:ext>
            </a:extLst>
          </p:cNvPr>
          <p:cNvSpPr txBox="1"/>
          <p:nvPr/>
        </p:nvSpPr>
        <p:spPr>
          <a:xfrm>
            <a:off x="797351" y="3917461"/>
            <a:ext cx="10940198" cy="2277547"/>
          </a:xfrm>
          <a:prstGeom prst="rect">
            <a:avLst/>
          </a:prstGeom>
          <a:noFill/>
        </p:spPr>
        <p:txBody>
          <a:bodyPr wrap="square" lIns="0" tIns="0" rIns="0" bIns="0" rtlCol="0">
            <a:spAutoFit/>
          </a:bodyPr>
          <a:lstStyle/>
          <a:p>
            <a:r>
              <a:rPr lang="en-US" dirty="0">
                <a:solidFill>
                  <a:schemeClr val="bg2">
                    <a:lumMod val="10000"/>
                  </a:schemeClr>
                </a:solidFill>
              </a:rPr>
              <a:t>The extended test </a:t>
            </a:r>
            <a:r>
              <a:rPr lang="en-US" dirty="0" err="1">
                <a:solidFill>
                  <a:schemeClr val="bg2">
                    <a:lumMod val="10000"/>
                  </a:schemeClr>
                </a:solidFill>
              </a:rPr>
              <a:t>programme</a:t>
            </a:r>
            <a:r>
              <a:rPr lang="en-US" dirty="0">
                <a:solidFill>
                  <a:schemeClr val="bg2">
                    <a:lumMod val="10000"/>
                  </a:schemeClr>
                </a:solidFill>
              </a:rPr>
              <a:t> aims to test alternative solutions not included in the first amendment:</a:t>
            </a:r>
          </a:p>
          <a:p>
            <a:endParaRPr lang="en-US" sz="400" dirty="0">
              <a:solidFill>
                <a:schemeClr val="bg2">
                  <a:lumMod val="10000"/>
                </a:schemeClr>
              </a:solidFill>
            </a:endParaRPr>
          </a:p>
          <a:p>
            <a:pPr marL="285750" indent="-285750">
              <a:buFont typeface="Arial" panose="020B0604020202020204" pitchFamily="34" charset="0"/>
              <a:buChar char="•"/>
            </a:pPr>
            <a:r>
              <a:rPr lang="en-US" dirty="0">
                <a:solidFill>
                  <a:schemeClr val="bg2">
                    <a:lumMod val="10000"/>
                  </a:schemeClr>
                </a:solidFill>
              </a:rPr>
              <a:t>New insulation materials.</a:t>
            </a:r>
          </a:p>
          <a:p>
            <a:pPr marL="285750" indent="-285750">
              <a:buFont typeface="Arial" panose="020B0604020202020204" pitchFamily="34" charset="0"/>
              <a:buChar char="•"/>
            </a:pPr>
            <a:r>
              <a:rPr lang="en-US" dirty="0">
                <a:solidFill>
                  <a:schemeClr val="bg2">
                    <a:lumMod val="10000"/>
                  </a:schemeClr>
                </a:solidFill>
              </a:rPr>
              <a:t>Different pumping schemes.</a:t>
            </a:r>
          </a:p>
          <a:p>
            <a:pPr marL="285750" indent="-285750">
              <a:buFont typeface="Arial" panose="020B0604020202020204" pitchFamily="34" charset="0"/>
              <a:buChar char="•"/>
            </a:pPr>
            <a:r>
              <a:rPr lang="en-US" dirty="0">
                <a:solidFill>
                  <a:schemeClr val="bg2">
                    <a:lumMod val="10000"/>
                  </a:schemeClr>
                </a:solidFill>
              </a:rPr>
              <a:t>Leak detection tools.</a:t>
            </a:r>
          </a:p>
          <a:p>
            <a:pPr marL="285750" indent="-285750">
              <a:buFont typeface="Arial" panose="020B0604020202020204" pitchFamily="34" charset="0"/>
              <a:buChar char="•"/>
            </a:pPr>
            <a:r>
              <a:rPr lang="en-US" dirty="0">
                <a:solidFill>
                  <a:schemeClr val="bg2">
                    <a:lumMod val="10000"/>
                  </a:schemeClr>
                </a:solidFill>
              </a:rPr>
              <a:t>Alternative beampipe manufacturing solutions (continuous welded pipe from Aachen, corrugated beampipe from NL consortium, etc..).</a:t>
            </a:r>
          </a:p>
          <a:p>
            <a:pPr marL="285750" indent="-285750">
              <a:buFont typeface="Arial" panose="020B0604020202020204" pitchFamily="34" charset="0"/>
              <a:buChar char="•"/>
            </a:pPr>
            <a:r>
              <a:rPr lang="en-US" dirty="0">
                <a:solidFill>
                  <a:schemeClr val="bg2">
                    <a:lumMod val="10000"/>
                  </a:schemeClr>
                </a:solidFill>
              </a:rPr>
              <a:t>Test of large sector valves.</a:t>
            </a:r>
          </a:p>
          <a:p>
            <a:pPr marL="285750" indent="-285750">
              <a:buFont typeface="Arial" panose="020B0604020202020204" pitchFamily="34" charset="0"/>
              <a:buChar char="•"/>
            </a:pPr>
            <a:r>
              <a:rPr lang="en-US" dirty="0">
                <a:solidFill>
                  <a:schemeClr val="bg2">
                    <a:lumMod val="10000"/>
                  </a:schemeClr>
                </a:solidFill>
              </a:rPr>
              <a:t>Venting and tube section dismounting impact on dust content.</a:t>
            </a:r>
            <a:endParaRPr lang="en-GB" dirty="0">
              <a:solidFill>
                <a:schemeClr val="bg2">
                  <a:lumMod val="10000"/>
                </a:schemeClr>
              </a:solidFill>
            </a:endParaRPr>
          </a:p>
        </p:txBody>
      </p:sp>
      <p:sp>
        <p:nvSpPr>
          <p:cNvPr id="4" name="Date Placeholder 3">
            <a:extLst>
              <a:ext uri="{FF2B5EF4-FFF2-40B4-BE49-F238E27FC236}">
                <a16:creationId xmlns:a16="http://schemas.microsoft.com/office/drawing/2014/main" id="{D0BD9D99-DCCD-6642-4DD5-83201A869A75}"/>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4260564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E7A67-FB52-0835-DBBA-27688076C1A2}"/>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2D3E1D16-35AB-431D-4705-F1D3AED8F6BE}"/>
              </a:ext>
            </a:extLst>
          </p:cNvPr>
          <p:cNvSpPr>
            <a:spLocks noGrp="1"/>
          </p:cNvSpPr>
          <p:nvPr>
            <p:ph type="ftr" sz="quarter" idx="11"/>
          </p:nvPr>
        </p:nvSpPr>
        <p:spPr>
          <a:xfrm>
            <a:off x="4259262" y="6383848"/>
            <a:ext cx="6572221" cy="365125"/>
          </a:xfrm>
        </p:spPr>
        <p:txBody>
          <a:bodyPr/>
          <a:lstStyle/>
          <a:p>
            <a:r>
              <a:rPr lang="en-US" dirty="0"/>
              <a:t>Carlo SCARCIA</a:t>
            </a:r>
          </a:p>
        </p:txBody>
      </p:sp>
      <p:sp>
        <p:nvSpPr>
          <p:cNvPr id="6" name="Slide Number Placeholder 5">
            <a:extLst>
              <a:ext uri="{FF2B5EF4-FFF2-40B4-BE49-F238E27FC236}">
                <a16:creationId xmlns:a16="http://schemas.microsoft.com/office/drawing/2014/main" id="{682D0F2C-4015-811A-6A0C-1B0100B4191A}"/>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19</a:t>
            </a:fld>
            <a:endParaRPr lang="en-US"/>
          </a:p>
        </p:txBody>
      </p:sp>
      <p:sp>
        <p:nvSpPr>
          <p:cNvPr id="2" name="Title 3">
            <a:extLst>
              <a:ext uri="{FF2B5EF4-FFF2-40B4-BE49-F238E27FC236}">
                <a16:creationId xmlns:a16="http://schemas.microsoft.com/office/drawing/2014/main" id="{21CD0FA4-8FFC-356D-CE85-777EA8D12729}"/>
              </a:ext>
            </a:extLst>
          </p:cNvPr>
          <p:cNvSpPr txBox="1">
            <a:spLocks/>
          </p:cNvSpPr>
          <p:nvPr/>
        </p:nvSpPr>
        <p:spPr>
          <a:xfrm>
            <a:off x="407987" y="290073"/>
            <a:ext cx="10135935" cy="46666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Technical Design Report (TDR)</a:t>
            </a:r>
          </a:p>
        </p:txBody>
      </p:sp>
      <p:sp>
        <p:nvSpPr>
          <p:cNvPr id="83" name="TextBox 82">
            <a:extLst>
              <a:ext uri="{FF2B5EF4-FFF2-40B4-BE49-F238E27FC236}">
                <a16:creationId xmlns:a16="http://schemas.microsoft.com/office/drawing/2014/main" id="{6AB4B34D-7852-3359-E0D5-A667ADCF831E}"/>
              </a:ext>
            </a:extLst>
          </p:cNvPr>
          <p:cNvSpPr txBox="1"/>
          <p:nvPr/>
        </p:nvSpPr>
        <p:spPr bwMode="auto">
          <a:xfrm>
            <a:off x="390950" y="3078966"/>
            <a:ext cx="9315133" cy="369332"/>
          </a:xfrm>
          <a:prstGeom prst="rect">
            <a:avLst/>
          </a:prstGeom>
          <a:noFill/>
        </p:spPr>
        <p:txBody>
          <a:bodyPr wrap="square" rtlCol="0">
            <a:spAutoFit/>
          </a:bodyPr>
          <a:lstStyle/>
          <a:p>
            <a:r>
              <a:rPr lang="en-GB" dirty="0">
                <a:solidFill>
                  <a:schemeClr val="accent6">
                    <a:lumMod val="50000"/>
                  </a:schemeClr>
                </a:solidFill>
              </a:rPr>
              <a:t>New schedule allows the TDR to be updated for changes:</a:t>
            </a:r>
          </a:p>
        </p:txBody>
      </p:sp>
      <p:sp>
        <p:nvSpPr>
          <p:cNvPr id="3" name="TextBox 2">
            <a:extLst>
              <a:ext uri="{FF2B5EF4-FFF2-40B4-BE49-F238E27FC236}">
                <a16:creationId xmlns:a16="http://schemas.microsoft.com/office/drawing/2014/main" id="{7A63A39E-9463-72DB-B022-06D3B0B5DF39}"/>
              </a:ext>
            </a:extLst>
          </p:cNvPr>
          <p:cNvSpPr txBox="1"/>
          <p:nvPr/>
        </p:nvSpPr>
        <p:spPr bwMode="auto">
          <a:xfrm>
            <a:off x="407986" y="1418045"/>
            <a:ext cx="9315133" cy="369332"/>
          </a:xfrm>
          <a:prstGeom prst="rect">
            <a:avLst/>
          </a:prstGeom>
          <a:noFill/>
        </p:spPr>
        <p:txBody>
          <a:bodyPr wrap="square" rtlCol="0">
            <a:spAutoFit/>
          </a:bodyPr>
          <a:lstStyle/>
          <a:p>
            <a:r>
              <a:rPr lang="en-US" b="1" dirty="0">
                <a:solidFill>
                  <a:schemeClr val="accent6">
                    <a:lumMod val="50000"/>
                  </a:schemeClr>
                </a:solidFill>
              </a:rPr>
              <a:t>P</a:t>
            </a:r>
            <a:r>
              <a:rPr lang="en-GB" b="1" dirty="0" err="1">
                <a:solidFill>
                  <a:schemeClr val="accent6">
                    <a:lumMod val="50000"/>
                  </a:schemeClr>
                </a:solidFill>
              </a:rPr>
              <a:t>reminary</a:t>
            </a:r>
            <a:r>
              <a:rPr lang="en-GB" b="1" dirty="0">
                <a:solidFill>
                  <a:schemeClr val="accent6">
                    <a:lumMod val="50000"/>
                  </a:schemeClr>
                </a:solidFill>
              </a:rPr>
              <a:t> TDR (Q4 2024) [ET-PP]</a:t>
            </a:r>
            <a:r>
              <a:rPr lang="en-GB" b="1" dirty="0">
                <a:solidFill>
                  <a:srgbClr val="00B050"/>
                </a:solidFill>
              </a:rPr>
              <a:t> – DELIVERED</a:t>
            </a:r>
          </a:p>
        </p:txBody>
      </p:sp>
      <p:sp>
        <p:nvSpPr>
          <p:cNvPr id="7" name="TextBox 6">
            <a:extLst>
              <a:ext uri="{FF2B5EF4-FFF2-40B4-BE49-F238E27FC236}">
                <a16:creationId xmlns:a16="http://schemas.microsoft.com/office/drawing/2014/main" id="{44D93082-1787-AB23-E70D-EB258AEEE725}"/>
              </a:ext>
            </a:extLst>
          </p:cNvPr>
          <p:cNvSpPr txBox="1"/>
          <p:nvPr/>
        </p:nvSpPr>
        <p:spPr bwMode="auto">
          <a:xfrm>
            <a:off x="407986" y="1883163"/>
            <a:ext cx="9315133" cy="369332"/>
          </a:xfrm>
          <a:prstGeom prst="rect">
            <a:avLst/>
          </a:prstGeom>
          <a:noFill/>
        </p:spPr>
        <p:txBody>
          <a:bodyPr wrap="square" rtlCol="0">
            <a:spAutoFit/>
          </a:bodyPr>
          <a:lstStyle/>
          <a:p>
            <a:r>
              <a:rPr lang="en-US" dirty="0">
                <a:solidFill>
                  <a:schemeClr val="accent6">
                    <a:lumMod val="50000"/>
                  </a:schemeClr>
                </a:solidFill>
              </a:rPr>
              <a:t>Description of the system, materials, assembly, commissioning and risks identification.</a:t>
            </a:r>
            <a:endParaRPr lang="en-GB" dirty="0">
              <a:solidFill>
                <a:schemeClr val="accent6">
                  <a:lumMod val="50000"/>
                </a:schemeClr>
              </a:solidFill>
            </a:endParaRPr>
          </a:p>
        </p:txBody>
      </p:sp>
      <p:sp>
        <p:nvSpPr>
          <p:cNvPr id="8" name="TextBox 7">
            <a:extLst>
              <a:ext uri="{FF2B5EF4-FFF2-40B4-BE49-F238E27FC236}">
                <a16:creationId xmlns:a16="http://schemas.microsoft.com/office/drawing/2014/main" id="{C3EABF8A-539B-7FEA-5C2B-659B65739077}"/>
              </a:ext>
            </a:extLst>
          </p:cNvPr>
          <p:cNvSpPr txBox="1"/>
          <p:nvPr/>
        </p:nvSpPr>
        <p:spPr bwMode="auto">
          <a:xfrm>
            <a:off x="390951" y="3680857"/>
            <a:ext cx="9315133" cy="369332"/>
          </a:xfrm>
          <a:prstGeom prst="rect">
            <a:avLst/>
          </a:prstGeom>
          <a:noFill/>
        </p:spPr>
        <p:txBody>
          <a:bodyPr wrap="square" rtlCol="0">
            <a:spAutoFit/>
          </a:bodyPr>
          <a:lstStyle/>
          <a:p>
            <a:r>
              <a:rPr lang="en-US" b="1" dirty="0">
                <a:solidFill>
                  <a:schemeClr val="accent6">
                    <a:lumMod val="50000"/>
                  </a:schemeClr>
                </a:solidFill>
              </a:rPr>
              <a:t>Extended</a:t>
            </a:r>
            <a:r>
              <a:rPr lang="en-GB" b="1" dirty="0">
                <a:solidFill>
                  <a:schemeClr val="accent6">
                    <a:lumMod val="50000"/>
                  </a:schemeClr>
                </a:solidFill>
              </a:rPr>
              <a:t> TDR (Q4 2025)</a:t>
            </a:r>
          </a:p>
        </p:txBody>
      </p:sp>
      <p:sp>
        <p:nvSpPr>
          <p:cNvPr id="9" name="TextBox 8">
            <a:extLst>
              <a:ext uri="{FF2B5EF4-FFF2-40B4-BE49-F238E27FC236}">
                <a16:creationId xmlns:a16="http://schemas.microsoft.com/office/drawing/2014/main" id="{D768A2C0-E045-06CE-27F7-FA40358BC5DB}"/>
              </a:ext>
            </a:extLst>
          </p:cNvPr>
          <p:cNvSpPr txBox="1"/>
          <p:nvPr/>
        </p:nvSpPr>
        <p:spPr bwMode="auto">
          <a:xfrm>
            <a:off x="390951" y="4145975"/>
            <a:ext cx="10310814" cy="646331"/>
          </a:xfrm>
          <a:prstGeom prst="rect">
            <a:avLst/>
          </a:prstGeom>
          <a:noFill/>
        </p:spPr>
        <p:txBody>
          <a:bodyPr wrap="square" rtlCol="0">
            <a:spAutoFit/>
          </a:bodyPr>
          <a:lstStyle/>
          <a:p>
            <a:r>
              <a:rPr lang="en-US" dirty="0">
                <a:solidFill>
                  <a:schemeClr val="accent6">
                    <a:lumMod val="50000"/>
                  </a:schemeClr>
                </a:solidFill>
              </a:rPr>
              <a:t>Detailing of all the chapters of the preliminary version (with in-depth reports). Logistics and sustainability further investigated. Preliminary cost estimation. Integration with civil engineering.</a:t>
            </a:r>
            <a:endParaRPr lang="en-GB" dirty="0">
              <a:solidFill>
                <a:schemeClr val="accent6">
                  <a:lumMod val="50000"/>
                </a:schemeClr>
              </a:solidFill>
            </a:endParaRPr>
          </a:p>
        </p:txBody>
      </p:sp>
      <p:sp>
        <p:nvSpPr>
          <p:cNvPr id="10" name="TextBox 9">
            <a:extLst>
              <a:ext uri="{FF2B5EF4-FFF2-40B4-BE49-F238E27FC236}">
                <a16:creationId xmlns:a16="http://schemas.microsoft.com/office/drawing/2014/main" id="{73E70362-C8FD-915A-BCF6-FF3F7A9C2C70}"/>
              </a:ext>
            </a:extLst>
          </p:cNvPr>
          <p:cNvSpPr txBox="1"/>
          <p:nvPr/>
        </p:nvSpPr>
        <p:spPr bwMode="auto">
          <a:xfrm>
            <a:off x="390951" y="4888092"/>
            <a:ext cx="9315133" cy="369332"/>
          </a:xfrm>
          <a:prstGeom prst="rect">
            <a:avLst/>
          </a:prstGeom>
          <a:noFill/>
        </p:spPr>
        <p:txBody>
          <a:bodyPr wrap="square" rtlCol="0">
            <a:spAutoFit/>
          </a:bodyPr>
          <a:lstStyle/>
          <a:p>
            <a:r>
              <a:rPr lang="en-GB" b="1" dirty="0">
                <a:solidFill>
                  <a:schemeClr val="accent6">
                    <a:lumMod val="50000"/>
                  </a:schemeClr>
                </a:solidFill>
              </a:rPr>
              <a:t>Final TDR (Q4 2027)</a:t>
            </a:r>
          </a:p>
        </p:txBody>
      </p:sp>
      <p:sp>
        <p:nvSpPr>
          <p:cNvPr id="11" name="TextBox 10">
            <a:extLst>
              <a:ext uri="{FF2B5EF4-FFF2-40B4-BE49-F238E27FC236}">
                <a16:creationId xmlns:a16="http://schemas.microsoft.com/office/drawing/2014/main" id="{4C041399-5B3E-8F4F-BF67-BD16B1851F43}"/>
              </a:ext>
            </a:extLst>
          </p:cNvPr>
          <p:cNvSpPr txBox="1"/>
          <p:nvPr/>
        </p:nvSpPr>
        <p:spPr bwMode="auto">
          <a:xfrm>
            <a:off x="390951" y="5353210"/>
            <a:ext cx="9315133" cy="646331"/>
          </a:xfrm>
          <a:prstGeom prst="rect">
            <a:avLst/>
          </a:prstGeom>
          <a:noFill/>
        </p:spPr>
        <p:txBody>
          <a:bodyPr wrap="square" rtlCol="0">
            <a:spAutoFit/>
          </a:bodyPr>
          <a:lstStyle/>
          <a:p>
            <a:r>
              <a:rPr lang="en-US" dirty="0">
                <a:solidFill>
                  <a:schemeClr val="accent6">
                    <a:lumMod val="50000"/>
                  </a:schemeClr>
                </a:solidFill>
              </a:rPr>
              <a:t>Final version with optimal solutions. Full detailing of chapters. Full integration with civil engineering considering all the other services (HVAC, fire safety, …). </a:t>
            </a:r>
            <a:endParaRPr lang="en-GB" dirty="0">
              <a:solidFill>
                <a:schemeClr val="accent6">
                  <a:lumMod val="50000"/>
                </a:schemeClr>
              </a:solidFill>
            </a:endParaRPr>
          </a:p>
        </p:txBody>
      </p:sp>
      <p:sp>
        <p:nvSpPr>
          <p:cNvPr id="4" name="Date Placeholder 3">
            <a:extLst>
              <a:ext uri="{FF2B5EF4-FFF2-40B4-BE49-F238E27FC236}">
                <a16:creationId xmlns:a16="http://schemas.microsoft.com/office/drawing/2014/main" id="{748B5E61-45EC-1CAA-E55C-5058BF1A9E41}"/>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2638435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C623F-6E87-0329-C54E-0A5DF0F8246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7AA7978-667A-60EF-5086-528425EC613C}"/>
              </a:ext>
            </a:extLst>
          </p:cNvPr>
          <p:cNvSpPr>
            <a:spLocks noGrp="1"/>
          </p:cNvSpPr>
          <p:nvPr>
            <p:ph type="title"/>
          </p:nvPr>
        </p:nvSpPr>
        <p:spPr>
          <a:xfrm>
            <a:off x="407988" y="373593"/>
            <a:ext cx="11376025" cy="1065742"/>
          </a:xfrm>
        </p:spPr>
        <p:txBody>
          <a:bodyPr/>
          <a:lstStyle/>
          <a:p>
            <a:r>
              <a:rPr lang="en-US" dirty="0"/>
              <a:t>Einstein Telescope Project</a:t>
            </a:r>
          </a:p>
        </p:txBody>
      </p:sp>
      <p:sp>
        <p:nvSpPr>
          <p:cNvPr id="5" name="Footer Placeholder 4">
            <a:extLst>
              <a:ext uri="{FF2B5EF4-FFF2-40B4-BE49-F238E27FC236}">
                <a16:creationId xmlns:a16="http://schemas.microsoft.com/office/drawing/2014/main" id="{5583B47B-0638-6118-0496-DC50337F38E6}"/>
              </a:ext>
            </a:extLst>
          </p:cNvPr>
          <p:cNvSpPr>
            <a:spLocks noGrp="1"/>
          </p:cNvSpPr>
          <p:nvPr>
            <p:ph type="ftr" sz="quarter" idx="11"/>
          </p:nvPr>
        </p:nvSpPr>
        <p:spPr>
          <a:xfrm>
            <a:off x="4259262" y="6383848"/>
            <a:ext cx="6572221" cy="365125"/>
          </a:xfrm>
        </p:spPr>
        <p:txBody>
          <a:bodyPr/>
          <a:lstStyle/>
          <a:p>
            <a:r>
              <a:rPr lang="en-US"/>
              <a:t>Luigi SCIBILE &amp; all</a:t>
            </a:r>
            <a:endParaRPr lang="en-US" dirty="0"/>
          </a:p>
        </p:txBody>
      </p:sp>
      <p:sp>
        <p:nvSpPr>
          <p:cNvPr id="6" name="Slide Number Placeholder 5">
            <a:extLst>
              <a:ext uri="{FF2B5EF4-FFF2-40B4-BE49-F238E27FC236}">
                <a16:creationId xmlns:a16="http://schemas.microsoft.com/office/drawing/2014/main" id="{D3375107-462C-6129-04FF-00F68DF3BD6C}"/>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2</a:t>
            </a:fld>
            <a:endParaRPr lang="en-US" dirty="0"/>
          </a:p>
        </p:txBody>
      </p:sp>
      <p:sp>
        <p:nvSpPr>
          <p:cNvPr id="2" name="Content Placeholder 10">
            <a:extLst>
              <a:ext uri="{FF2B5EF4-FFF2-40B4-BE49-F238E27FC236}">
                <a16:creationId xmlns:a16="http://schemas.microsoft.com/office/drawing/2014/main" id="{72747699-B2ED-1A82-1520-E0190C1540EF}"/>
              </a:ext>
            </a:extLst>
          </p:cNvPr>
          <p:cNvSpPr txBox="1">
            <a:spLocks/>
          </p:cNvSpPr>
          <p:nvPr/>
        </p:nvSpPr>
        <p:spPr>
          <a:xfrm>
            <a:off x="227348" y="1196752"/>
            <a:ext cx="11845316" cy="472596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sz="2000" b="0" dirty="0"/>
              <a:t>The Einstein Telescope (ET) project is a planned third-generation gravitational wave observatory that aims to detect gravitational waves from cosmic events with unprecedented sensitivity and accuracy. </a:t>
            </a:r>
          </a:p>
          <a:p>
            <a:pPr marL="342900" indent="-342900">
              <a:buFont typeface="Arial" panose="020B0604020202020204" pitchFamily="34" charset="0"/>
              <a:buChar char="•"/>
            </a:pPr>
            <a:r>
              <a:rPr lang="en-GB" sz="2000" b="0" dirty="0"/>
              <a:t>The ET will have a triangular shape with three arms, each 10 kilometres long, arranged underground to minimize noise and seismic interference (currently also considering a 2 x 15km L option).</a:t>
            </a:r>
          </a:p>
          <a:p>
            <a:pPr marL="342900" indent="-342900">
              <a:buFont typeface="Arial" panose="020B0604020202020204" pitchFamily="34" charset="0"/>
              <a:buChar char="•"/>
            </a:pPr>
            <a:r>
              <a:rPr lang="en-GB" sz="2000" b="0" dirty="0"/>
              <a:t>The ET will incorporate advanced technologies, including ultra-sensitive laser interferometers, cryogenic cooling for noise reduction, and state-of-the-art vacuum systems.</a:t>
            </a:r>
          </a:p>
          <a:p>
            <a:pPr marL="342900" indent="-342900">
              <a:buFont typeface="Arial" panose="020B0604020202020204" pitchFamily="34" charset="0"/>
              <a:buChar char="•"/>
            </a:pPr>
            <a:r>
              <a:rPr lang="en-GB" sz="2000" b="0" dirty="0"/>
              <a:t>In 2021, ET entered the ESFRI Roadmap and the </a:t>
            </a:r>
            <a:r>
              <a:rPr lang="en-GB" sz="2000" b="0" u="sng" dirty="0"/>
              <a:t>current</a:t>
            </a:r>
            <a:r>
              <a:rPr lang="en-GB" sz="2000" b="0" dirty="0"/>
              <a:t> project milestones are: a site selection by 2025, a TDR completed by 2026, a start of the construction in 2028-2030 and a start of scientific operation in 2035.</a:t>
            </a:r>
          </a:p>
          <a:p>
            <a:pPr marL="342900" indent="-342900">
              <a:buFont typeface="Arial" panose="020B0604020202020204" pitchFamily="34" charset="0"/>
              <a:buChar char="•"/>
            </a:pPr>
            <a:r>
              <a:rPr lang="en-GB" sz="2000" b="0" dirty="0"/>
              <a:t>Some recent overviews:</a:t>
            </a:r>
          </a:p>
          <a:p>
            <a:pPr marL="666900" lvl="1" indent="-342900">
              <a:buFont typeface="Arial" panose="020B0604020202020204" pitchFamily="34" charset="0"/>
              <a:buChar char="•"/>
            </a:pPr>
            <a:r>
              <a:rPr lang="en-GB" sz="1600" dirty="0"/>
              <a:t>ET-PP INFRA-DEV 2024 Annual Meeting </a:t>
            </a:r>
            <a:r>
              <a:rPr lang="en-CH" sz="1600" dirty="0"/>
              <a:t>(</a:t>
            </a:r>
            <a:r>
              <a:rPr lang="en-GB" sz="1600" dirty="0">
                <a:hlinkClick r:id="rId2"/>
              </a:rPr>
              <a:t>https://indico.ifae.es/event/1930/</a:t>
            </a:r>
            <a:r>
              <a:rPr lang="en-GB" sz="1600" dirty="0"/>
              <a:t>): Report from ET Project Coordinators (</a:t>
            </a:r>
            <a:r>
              <a:rPr lang="en-GB" sz="1600" dirty="0">
                <a:hlinkClick r:id="rId3"/>
              </a:rPr>
              <a:t>https://indico.ifae.es/event/1930/contributions/8302/attachments/2626/4111/ETcoord-2024-ETPP-06-17-v2.pdf</a:t>
            </a:r>
            <a:r>
              <a:rPr lang="en-GB" sz="1600" dirty="0"/>
              <a:t>)</a:t>
            </a:r>
            <a:endParaRPr lang="en-GB" sz="1600" b="0" dirty="0"/>
          </a:p>
          <a:p>
            <a:pPr marL="666900" lvl="1" indent="-342900">
              <a:buFont typeface="Arial" panose="020B0604020202020204" pitchFamily="34" charset="0"/>
              <a:buChar char="•"/>
            </a:pPr>
            <a:r>
              <a:rPr lang="en-GB" sz="1600" b="0" dirty="0"/>
              <a:t>CERN Colloquium 2023 - Einstein Telescope: the next generation Gravitational Wave observatory in Europe (</a:t>
            </a:r>
            <a:r>
              <a:rPr lang="en-GB" sz="1400" b="0" dirty="0">
                <a:hlinkClick r:id="rId4"/>
              </a:rPr>
              <a:t>https://indico.cern.ch/event/1329008/attachments/2763161/4812382/ET-CERN-Punturo.pdf</a:t>
            </a:r>
            <a:r>
              <a:rPr lang="en-GB" sz="1400" dirty="0"/>
              <a:t>)</a:t>
            </a:r>
            <a:endParaRPr lang="en-GB" sz="2000" b="0" dirty="0"/>
          </a:p>
        </p:txBody>
      </p:sp>
      <p:sp>
        <p:nvSpPr>
          <p:cNvPr id="7" name="Date Placeholder 6">
            <a:extLst>
              <a:ext uri="{FF2B5EF4-FFF2-40B4-BE49-F238E27FC236}">
                <a16:creationId xmlns:a16="http://schemas.microsoft.com/office/drawing/2014/main" id="{1FB4E82C-AEE0-AC87-7070-63D800410517}"/>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17146991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836467-E776-23A2-A672-97D8B36013F1}"/>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26D7C9AA-C58A-F305-8768-DF8328B7CAAF}"/>
              </a:ext>
            </a:extLst>
          </p:cNvPr>
          <p:cNvPicPr>
            <a:picLocks noChangeAspect="1"/>
          </p:cNvPicPr>
          <p:nvPr/>
        </p:nvPicPr>
        <p:blipFill>
          <a:blip r:embed="rId2"/>
          <a:stretch>
            <a:fillRect/>
          </a:stretch>
        </p:blipFill>
        <p:spPr>
          <a:xfrm>
            <a:off x="4698327" y="1196752"/>
            <a:ext cx="7529073" cy="4971537"/>
          </a:xfrm>
          <a:prstGeom prst="rect">
            <a:avLst/>
          </a:prstGeom>
        </p:spPr>
      </p:pic>
      <p:sp>
        <p:nvSpPr>
          <p:cNvPr id="3" name="Title 2">
            <a:extLst>
              <a:ext uri="{FF2B5EF4-FFF2-40B4-BE49-F238E27FC236}">
                <a16:creationId xmlns:a16="http://schemas.microsoft.com/office/drawing/2014/main" id="{849CB67C-20EB-97DA-DB59-CB2EFA9DEC8E}"/>
              </a:ext>
            </a:extLst>
          </p:cNvPr>
          <p:cNvSpPr>
            <a:spLocks noGrp="1"/>
          </p:cNvSpPr>
          <p:nvPr>
            <p:ph type="title"/>
          </p:nvPr>
        </p:nvSpPr>
        <p:spPr>
          <a:xfrm>
            <a:off x="407988" y="373593"/>
            <a:ext cx="11376025" cy="1065742"/>
          </a:xfrm>
        </p:spPr>
        <p:txBody>
          <a:bodyPr/>
          <a:lstStyle/>
          <a:p>
            <a:r>
              <a:rPr lang="en-US" dirty="0"/>
              <a:t>Einstein Telescope Governance</a:t>
            </a:r>
          </a:p>
        </p:txBody>
      </p:sp>
      <p:sp>
        <p:nvSpPr>
          <p:cNvPr id="5" name="Footer Placeholder 4">
            <a:extLst>
              <a:ext uri="{FF2B5EF4-FFF2-40B4-BE49-F238E27FC236}">
                <a16:creationId xmlns:a16="http://schemas.microsoft.com/office/drawing/2014/main" id="{C09D612A-46B3-0D93-0D31-ACDAF3B41674}"/>
              </a:ext>
            </a:extLst>
          </p:cNvPr>
          <p:cNvSpPr>
            <a:spLocks noGrp="1"/>
          </p:cNvSpPr>
          <p:nvPr>
            <p:ph type="ftr" sz="quarter" idx="11"/>
          </p:nvPr>
        </p:nvSpPr>
        <p:spPr>
          <a:xfrm>
            <a:off x="4259262" y="6383848"/>
            <a:ext cx="6572221" cy="365125"/>
          </a:xfrm>
        </p:spPr>
        <p:txBody>
          <a:bodyPr/>
          <a:lstStyle/>
          <a:p>
            <a:r>
              <a:rPr lang="en-US"/>
              <a:t>Luigi SCIBILE &amp; all</a:t>
            </a:r>
            <a:endParaRPr lang="en-US" dirty="0"/>
          </a:p>
        </p:txBody>
      </p:sp>
      <p:sp>
        <p:nvSpPr>
          <p:cNvPr id="6" name="Slide Number Placeholder 5">
            <a:extLst>
              <a:ext uri="{FF2B5EF4-FFF2-40B4-BE49-F238E27FC236}">
                <a16:creationId xmlns:a16="http://schemas.microsoft.com/office/drawing/2014/main" id="{7C847C82-FB56-ED74-D5BC-B220EACB1CCF}"/>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3</a:t>
            </a:fld>
            <a:endParaRPr lang="en-US" dirty="0"/>
          </a:p>
        </p:txBody>
      </p:sp>
      <p:sp>
        <p:nvSpPr>
          <p:cNvPr id="8" name="TextBox 7">
            <a:extLst>
              <a:ext uri="{FF2B5EF4-FFF2-40B4-BE49-F238E27FC236}">
                <a16:creationId xmlns:a16="http://schemas.microsoft.com/office/drawing/2014/main" id="{30725BD4-523F-FBC5-65AD-4F199858E473}"/>
              </a:ext>
            </a:extLst>
          </p:cNvPr>
          <p:cNvSpPr txBox="1"/>
          <p:nvPr/>
        </p:nvSpPr>
        <p:spPr>
          <a:xfrm>
            <a:off x="5447928" y="6142083"/>
            <a:ext cx="6572220" cy="123111"/>
          </a:xfrm>
          <a:prstGeom prst="rect">
            <a:avLst/>
          </a:prstGeom>
          <a:noFill/>
        </p:spPr>
        <p:txBody>
          <a:bodyPr wrap="square" lIns="0" tIns="0" rIns="0" bIns="0" rtlCol="0">
            <a:spAutoFit/>
          </a:bodyPr>
          <a:lstStyle/>
          <a:p>
            <a:pPr algn="l"/>
            <a:r>
              <a:rPr lang="en-CH" sz="800" dirty="0"/>
              <a:t>Slide extracted  from: </a:t>
            </a:r>
            <a:r>
              <a:rPr lang="en-GB" sz="800" dirty="0"/>
              <a:t>https://</a:t>
            </a:r>
            <a:r>
              <a:rPr lang="en-GB" sz="800" dirty="0" err="1"/>
              <a:t>indico.ifae.es</a:t>
            </a:r>
            <a:r>
              <a:rPr lang="en-GB" sz="800" dirty="0"/>
              <a:t>/event/1930/contributions/8302/attachments/2626/4111/ETcoord-2024-ETPP-06-17-v2.pdf</a:t>
            </a:r>
            <a:endParaRPr lang="en-CH" sz="800" dirty="0"/>
          </a:p>
        </p:txBody>
      </p:sp>
      <p:sp>
        <p:nvSpPr>
          <p:cNvPr id="2" name="Content Placeholder 10">
            <a:extLst>
              <a:ext uri="{FF2B5EF4-FFF2-40B4-BE49-F238E27FC236}">
                <a16:creationId xmlns:a16="http://schemas.microsoft.com/office/drawing/2014/main" id="{F55F4A39-CBE7-613F-49CE-FB376CC79BDB}"/>
              </a:ext>
            </a:extLst>
          </p:cNvPr>
          <p:cNvSpPr txBox="1">
            <a:spLocks/>
          </p:cNvSpPr>
          <p:nvPr/>
        </p:nvSpPr>
        <p:spPr>
          <a:xfrm>
            <a:off x="185214" y="1196752"/>
            <a:ext cx="4222143" cy="419177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CH" sz="2000" b="0" dirty="0"/>
              <a:t>ET is a collaboration between several laboratory and has no legal entity yet.</a:t>
            </a:r>
          </a:p>
          <a:p>
            <a:pPr marL="342900" indent="-342900">
              <a:buFont typeface="Arial" panose="020B0604020202020204" pitchFamily="34" charset="0"/>
              <a:buChar char="•"/>
            </a:pPr>
            <a:r>
              <a:rPr lang="en-CH" sz="2000" b="0" dirty="0"/>
              <a:t>ET is in the Preparatory Phase (ESFRI def.)</a:t>
            </a:r>
          </a:p>
          <a:p>
            <a:pPr marL="342900" indent="-342900">
              <a:buFont typeface="Arial" panose="020B0604020202020204" pitchFamily="34" charset="0"/>
              <a:buChar char="•"/>
            </a:pPr>
            <a:endParaRPr lang="en-CH" sz="2000" b="0" dirty="0"/>
          </a:p>
          <a:p>
            <a:pPr marL="342900" indent="-342900">
              <a:buFont typeface="Arial" panose="020B0604020202020204" pitchFamily="34" charset="0"/>
              <a:buChar char="•"/>
            </a:pPr>
            <a:r>
              <a:rPr lang="en-CH" sz="2000" b="0" dirty="0"/>
              <a:t>CERN is collaborating with ET Organisation (ETO) - </a:t>
            </a:r>
            <a:r>
              <a:rPr lang="en-GB" sz="2000" b="0" dirty="0"/>
              <a:t>KN5637.</a:t>
            </a:r>
            <a:endParaRPr lang="en-CH" sz="2000" b="0" dirty="0"/>
          </a:p>
        </p:txBody>
      </p:sp>
      <p:sp>
        <p:nvSpPr>
          <p:cNvPr id="9" name="TextBox 8">
            <a:extLst>
              <a:ext uri="{FF2B5EF4-FFF2-40B4-BE49-F238E27FC236}">
                <a16:creationId xmlns:a16="http://schemas.microsoft.com/office/drawing/2014/main" id="{8439060C-36CF-4F3B-9DD0-F9A6936BE05D}"/>
              </a:ext>
            </a:extLst>
          </p:cNvPr>
          <p:cNvSpPr txBox="1"/>
          <p:nvPr/>
        </p:nvSpPr>
        <p:spPr>
          <a:xfrm>
            <a:off x="7791330" y="3852264"/>
            <a:ext cx="1122103" cy="161583"/>
          </a:xfrm>
          <a:prstGeom prst="rect">
            <a:avLst/>
          </a:prstGeom>
          <a:noFill/>
        </p:spPr>
        <p:txBody>
          <a:bodyPr wrap="none" lIns="0" tIns="0" rIns="0" bIns="0" rtlCol="0">
            <a:spAutoFit/>
          </a:bodyPr>
          <a:lstStyle/>
          <a:p>
            <a:pPr algn="ctr"/>
            <a:r>
              <a:rPr lang="en-CH" sz="1050" b="1" dirty="0">
                <a:solidFill>
                  <a:schemeClr val="bg1"/>
                </a:solidFill>
              </a:rPr>
              <a:t>(Ferroni &amp; Freise)</a:t>
            </a:r>
          </a:p>
        </p:txBody>
      </p:sp>
      <p:cxnSp>
        <p:nvCxnSpPr>
          <p:cNvPr id="16" name="Straight Arrow Connector 15">
            <a:extLst>
              <a:ext uri="{FF2B5EF4-FFF2-40B4-BE49-F238E27FC236}">
                <a16:creationId xmlns:a16="http://schemas.microsoft.com/office/drawing/2014/main" id="{401D55D9-B7E5-C493-611A-FD25C1BF9F3D}"/>
              </a:ext>
            </a:extLst>
          </p:cNvPr>
          <p:cNvCxnSpPr/>
          <p:nvPr/>
        </p:nvCxnSpPr>
        <p:spPr>
          <a:xfrm>
            <a:off x="4116388" y="3852264"/>
            <a:ext cx="3275756" cy="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6C5F3631-0BCA-522F-CA6B-67DF5886D1DC}"/>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3644489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87C3E7-17D6-C854-4CF8-D3C7CD1FBE42}"/>
            </a:ext>
          </a:extLst>
        </p:cNvPr>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11C2CD08-999C-7F1D-F247-21AF5B265CAE}"/>
              </a:ext>
            </a:extLst>
          </p:cNvPr>
          <p:cNvSpPr>
            <a:spLocks noGrp="1"/>
          </p:cNvSpPr>
          <p:nvPr>
            <p:ph idx="1"/>
          </p:nvPr>
        </p:nvSpPr>
        <p:spPr>
          <a:xfrm>
            <a:off x="395313" y="1124744"/>
            <a:ext cx="11376024" cy="5112568"/>
          </a:xfrm>
        </p:spPr>
        <p:txBody>
          <a:bodyPr/>
          <a:lstStyle/>
          <a:p>
            <a:pPr marL="342900" indent="-342900">
              <a:lnSpc>
                <a:spcPct val="150000"/>
              </a:lnSpc>
              <a:buFont typeface="Arial" panose="020B0604020202020204" pitchFamily="34" charset="0"/>
              <a:buChar char="•"/>
            </a:pPr>
            <a:r>
              <a:rPr lang="en-GB" sz="2000" b="0" dirty="0"/>
              <a:t>In 2019, CERN established a collaboration agreement (KN4657) with the Lead Institutes (INFN and </a:t>
            </a:r>
            <a:r>
              <a:rPr lang="en-GB" sz="2000" b="0" dirty="0" err="1"/>
              <a:t>Nikkef</a:t>
            </a:r>
            <a:r>
              <a:rPr lang="en-GB" sz="2000" b="0" dirty="0"/>
              <a:t>), acting for the benefit of the Einstein Telescope (ET) Consortium.</a:t>
            </a:r>
          </a:p>
          <a:p>
            <a:pPr marL="342900" indent="-342900">
              <a:lnSpc>
                <a:spcPct val="150000"/>
              </a:lnSpc>
              <a:buFont typeface="Arial" panose="020B0604020202020204" pitchFamily="34" charset="0"/>
              <a:buChar char="•"/>
            </a:pPr>
            <a:r>
              <a:rPr lang="en-GB" sz="2000" b="0" dirty="0"/>
              <a:t>In 2023, KN4657 was replaced by KN5637 to add IFAE to the list of Lead Institutes. All agreements are between CERN and the ET Consortium and are signed by the Lead Institutes (INFN, </a:t>
            </a:r>
            <a:r>
              <a:rPr lang="en-GB" sz="2000" b="0" dirty="0" err="1"/>
              <a:t>Nikkef</a:t>
            </a:r>
            <a:r>
              <a:rPr lang="en-GB" sz="2000" b="0" dirty="0"/>
              <a:t>, and IFAE). They act for the whole ET to maintain neutrality with respect to the site selection.</a:t>
            </a:r>
          </a:p>
          <a:p>
            <a:pPr marL="342900" indent="-342900">
              <a:lnSpc>
                <a:spcPct val="150000"/>
              </a:lnSpc>
              <a:buFont typeface="Arial" panose="020B0604020202020204" pitchFamily="34" charset="0"/>
              <a:buChar char="•"/>
            </a:pPr>
            <a:r>
              <a:rPr lang="en-GB" sz="2000" b="0" dirty="0"/>
              <a:t>Ongoing CERN contributions:</a:t>
            </a:r>
          </a:p>
          <a:p>
            <a:pPr marL="666900" lvl="1" indent="-342900">
              <a:lnSpc>
                <a:spcPct val="150000"/>
              </a:lnSpc>
              <a:buFont typeface="Arial" panose="020B0604020202020204" pitchFamily="34" charset="0"/>
              <a:buChar char="•"/>
            </a:pPr>
            <a:r>
              <a:rPr lang="en-GB" sz="1700" b="1" dirty="0"/>
              <a:t>Vacuum technology</a:t>
            </a:r>
            <a:r>
              <a:rPr lang="en-GB" sz="1700" b="0" dirty="0"/>
              <a:t>, technical contact Paolo </a:t>
            </a:r>
            <a:r>
              <a:rPr lang="en-GB" sz="1700" b="0" dirty="0" err="1"/>
              <a:t>Chiggiato</a:t>
            </a:r>
            <a:r>
              <a:rPr lang="en-GB" sz="1700" b="0" dirty="0"/>
              <a:t> 	 – KR5427 (1’133 kCHF).</a:t>
            </a:r>
          </a:p>
          <a:p>
            <a:pPr marL="666900" lvl="1" indent="-342900">
              <a:lnSpc>
                <a:spcPct val="150000"/>
              </a:lnSpc>
              <a:buFont typeface="Arial" panose="020B0604020202020204" pitchFamily="34" charset="0"/>
              <a:buChar char="•"/>
            </a:pPr>
            <a:r>
              <a:rPr lang="en-GB" sz="1700" b="1" dirty="0"/>
              <a:t>Civil engineering</a:t>
            </a:r>
            <a:r>
              <a:rPr lang="en-GB" sz="1700" b="0" dirty="0"/>
              <a:t>, technical contact John Osborne	  – KR5754 (328 kCHF).</a:t>
            </a:r>
          </a:p>
        </p:txBody>
      </p:sp>
      <p:sp>
        <p:nvSpPr>
          <p:cNvPr id="3" name="Title 2">
            <a:extLst>
              <a:ext uri="{FF2B5EF4-FFF2-40B4-BE49-F238E27FC236}">
                <a16:creationId xmlns:a16="http://schemas.microsoft.com/office/drawing/2014/main" id="{D7F8D6BA-35FF-95AE-E144-F0A259C9EFA0}"/>
              </a:ext>
            </a:extLst>
          </p:cNvPr>
          <p:cNvSpPr>
            <a:spLocks noGrp="1"/>
          </p:cNvSpPr>
          <p:nvPr>
            <p:ph type="title"/>
          </p:nvPr>
        </p:nvSpPr>
        <p:spPr>
          <a:xfrm>
            <a:off x="407988" y="373593"/>
            <a:ext cx="11376025" cy="1065742"/>
          </a:xfrm>
        </p:spPr>
        <p:txBody>
          <a:bodyPr/>
          <a:lstStyle/>
          <a:p>
            <a:r>
              <a:rPr lang="en-US" dirty="0"/>
              <a:t>CERN – ET collaboration: Current status.</a:t>
            </a:r>
          </a:p>
        </p:txBody>
      </p:sp>
      <p:sp>
        <p:nvSpPr>
          <p:cNvPr id="5" name="Footer Placeholder 4">
            <a:extLst>
              <a:ext uri="{FF2B5EF4-FFF2-40B4-BE49-F238E27FC236}">
                <a16:creationId xmlns:a16="http://schemas.microsoft.com/office/drawing/2014/main" id="{9EC6E700-A45A-CF9D-259E-2DAC280ACFDE}"/>
              </a:ext>
            </a:extLst>
          </p:cNvPr>
          <p:cNvSpPr>
            <a:spLocks noGrp="1"/>
          </p:cNvSpPr>
          <p:nvPr>
            <p:ph type="ftr" sz="quarter" idx="11"/>
          </p:nvPr>
        </p:nvSpPr>
        <p:spPr>
          <a:xfrm>
            <a:off x="4259262" y="6383848"/>
            <a:ext cx="6572221" cy="365125"/>
          </a:xfrm>
        </p:spPr>
        <p:txBody>
          <a:bodyPr/>
          <a:lstStyle/>
          <a:p>
            <a:r>
              <a:rPr lang="en-US"/>
              <a:t>Luigi SCIBILE &amp; all</a:t>
            </a:r>
            <a:endParaRPr lang="en-US" dirty="0"/>
          </a:p>
        </p:txBody>
      </p:sp>
      <p:sp>
        <p:nvSpPr>
          <p:cNvPr id="6" name="Slide Number Placeholder 5">
            <a:extLst>
              <a:ext uri="{FF2B5EF4-FFF2-40B4-BE49-F238E27FC236}">
                <a16:creationId xmlns:a16="http://schemas.microsoft.com/office/drawing/2014/main" id="{0ABBAE42-067E-B7AD-511F-2D8FD49B81D8}"/>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4</a:t>
            </a:fld>
            <a:endParaRPr lang="en-US" dirty="0"/>
          </a:p>
        </p:txBody>
      </p:sp>
      <p:sp>
        <p:nvSpPr>
          <p:cNvPr id="8" name="TextBox 7">
            <a:extLst>
              <a:ext uri="{FF2B5EF4-FFF2-40B4-BE49-F238E27FC236}">
                <a16:creationId xmlns:a16="http://schemas.microsoft.com/office/drawing/2014/main" id="{35396782-F524-2AEA-588E-BEF358F1BFFA}"/>
              </a:ext>
            </a:extLst>
          </p:cNvPr>
          <p:cNvSpPr txBox="1"/>
          <p:nvPr/>
        </p:nvSpPr>
        <p:spPr>
          <a:xfrm>
            <a:off x="9624392" y="6021868"/>
            <a:ext cx="2178481" cy="215444"/>
          </a:xfrm>
          <a:prstGeom prst="rect">
            <a:avLst/>
          </a:prstGeom>
          <a:noFill/>
        </p:spPr>
        <p:txBody>
          <a:bodyPr wrap="none" lIns="0" tIns="0" rIns="0" bIns="0" rtlCol="0">
            <a:spAutoFit/>
          </a:bodyPr>
          <a:lstStyle/>
          <a:p>
            <a:pPr algn="l"/>
            <a:r>
              <a:rPr lang="en-CH" sz="1400" dirty="0"/>
              <a:t>External contributions</a:t>
            </a:r>
            <a:r>
              <a:rPr lang="en-GB" sz="1400" dirty="0"/>
              <a:t> </a:t>
            </a:r>
            <a:r>
              <a:rPr lang="en-GB" sz="1400" dirty="0" err="1"/>
              <a:t>i</a:t>
            </a:r>
            <a:r>
              <a:rPr lang="en-CH" sz="1400" dirty="0"/>
              <a:t>n () </a:t>
            </a:r>
          </a:p>
        </p:txBody>
      </p:sp>
      <p:sp>
        <p:nvSpPr>
          <p:cNvPr id="2" name="Date Placeholder 1">
            <a:extLst>
              <a:ext uri="{FF2B5EF4-FFF2-40B4-BE49-F238E27FC236}">
                <a16:creationId xmlns:a16="http://schemas.microsoft.com/office/drawing/2014/main" id="{42703835-CA6C-3C8C-2125-1611D0D8AD21}"/>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1962135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5B5481-5FC7-6A88-E807-6AA29B02DC87}"/>
            </a:ext>
          </a:extLst>
        </p:cNvPr>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F2548CF0-8FCC-2F34-AB41-B07C7E994760}"/>
              </a:ext>
            </a:extLst>
          </p:cNvPr>
          <p:cNvSpPr>
            <a:spLocks noGrp="1"/>
          </p:cNvSpPr>
          <p:nvPr>
            <p:ph idx="1"/>
          </p:nvPr>
        </p:nvSpPr>
        <p:spPr>
          <a:xfrm>
            <a:off x="395312" y="1124744"/>
            <a:ext cx="11605343" cy="4968552"/>
          </a:xfrm>
        </p:spPr>
        <p:txBody>
          <a:bodyPr/>
          <a:lstStyle/>
          <a:p>
            <a:pPr marL="342900" indent="-342900">
              <a:lnSpc>
                <a:spcPct val="150000"/>
              </a:lnSpc>
              <a:buFont typeface="Arial" panose="020B0604020202020204" pitchFamily="34" charset="0"/>
              <a:buChar char="•"/>
            </a:pPr>
            <a:r>
              <a:rPr lang="en-GB" sz="2000" b="0" dirty="0"/>
              <a:t>The financial management of the ET Consortium is currently being re-organized and we should be receiving future contributions via IFAE (not yet settled).</a:t>
            </a:r>
          </a:p>
          <a:p>
            <a:pPr marL="342900" indent="-342900">
              <a:lnSpc>
                <a:spcPct val="150000"/>
              </a:lnSpc>
              <a:buFont typeface="Arial" panose="020B0604020202020204" pitchFamily="34" charset="0"/>
              <a:buChar char="•"/>
            </a:pPr>
            <a:r>
              <a:rPr lang="en-GB" sz="2000" b="0" dirty="0"/>
              <a:t>In addition, BMBF is also willing to contribute financially to CERN for future ET activities.</a:t>
            </a:r>
          </a:p>
          <a:p>
            <a:pPr marL="342900" indent="-342900">
              <a:lnSpc>
                <a:spcPct val="150000"/>
              </a:lnSpc>
              <a:buFont typeface="Arial" panose="020B0604020202020204" pitchFamily="34" charset="0"/>
              <a:buChar char="•"/>
            </a:pPr>
            <a:endParaRPr lang="en-GB" sz="2000" b="0" dirty="0"/>
          </a:p>
          <a:p>
            <a:pPr marL="342900" indent="-342900">
              <a:lnSpc>
                <a:spcPct val="150000"/>
              </a:lnSpc>
              <a:buFont typeface="Arial" panose="020B0604020202020204" pitchFamily="34" charset="0"/>
              <a:buChar char="•"/>
            </a:pPr>
            <a:r>
              <a:rPr lang="en-GB" sz="2000" b="0" dirty="0"/>
              <a:t>Future CERN contributions:</a:t>
            </a:r>
          </a:p>
          <a:p>
            <a:pPr marL="666900" lvl="1" indent="-342900">
              <a:lnSpc>
                <a:spcPct val="150000"/>
              </a:lnSpc>
              <a:buFont typeface="Arial" panose="020B0604020202020204" pitchFamily="34" charset="0"/>
              <a:buChar char="•"/>
            </a:pPr>
            <a:r>
              <a:rPr lang="en-GB" sz="1700" b="0" dirty="0"/>
              <a:t>Extension of the scope and schedule of the vacuum technology studies  –  Amendment to KR5427 (1’675 kCHF).</a:t>
            </a:r>
          </a:p>
          <a:p>
            <a:pPr marL="666900" lvl="1" indent="-342900">
              <a:lnSpc>
                <a:spcPct val="150000"/>
              </a:lnSpc>
              <a:buFont typeface="Arial" panose="020B0604020202020204" pitchFamily="34" charset="0"/>
              <a:buChar char="•"/>
            </a:pPr>
            <a:r>
              <a:rPr lang="en-GB" sz="1700" strike="sngStrike" dirty="0"/>
              <a:t>S</a:t>
            </a:r>
            <a:r>
              <a:rPr lang="en-GB" sz="1700" b="0" strike="sngStrike" dirty="0"/>
              <a:t>upport in the costing activities (only Methods and QA)		     – New KR6248 (280 kCHF).</a:t>
            </a:r>
          </a:p>
          <a:p>
            <a:pPr marL="666900" lvl="1" indent="-342900">
              <a:lnSpc>
                <a:spcPct val="150000"/>
              </a:lnSpc>
              <a:buFont typeface="Arial" panose="020B0604020202020204" pitchFamily="34" charset="0"/>
              <a:buChar char="•"/>
            </a:pPr>
            <a:r>
              <a:rPr lang="en-GB" sz="1700" b="0" dirty="0"/>
              <a:t>Development of the Safety and (infrastructure) Engineering Studies         – New KR6246 (2’910 kCHF).</a:t>
            </a:r>
          </a:p>
          <a:p>
            <a:pPr marL="342900" indent="-342900">
              <a:lnSpc>
                <a:spcPct val="150000"/>
              </a:lnSpc>
              <a:buFont typeface="Arial" panose="020B0604020202020204" pitchFamily="34" charset="0"/>
              <a:buChar char="•"/>
            </a:pPr>
            <a:endParaRPr lang="en-GB" sz="2000" b="0" dirty="0"/>
          </a:p>
        </p:txBody>
      </p:sp>
      <p:sp>
        <p:nvSpPr>
          <p:cNvPr id="3" name="Title 2">
            <a:extLst>
              <a:ext uri="{FF2B5EF4-FFF2-40B4-BE49-F238E27FC236}">
                <a16:creationId xmlns:a16="http://schemas.microsoft.com/office/drawing/2014/main" id="{CACB89CA-CA58-0E39-DCB7-DAF876EE38B5}"/>
              </a:ext>
            </a:extLst>
          </p:cNvPr>
          <p:cNvSpPr>
            <a:spLocks noGrp="1"/>
          </p:cNvSpPr>
          <p:nvPr>
            <p:ph type="title"/>
          </p:nvPr>
        </p:nvSpPr>
        <p:spPr>
          <a:xfrm>
            <a:off x="407988" y="373593"/>
            <a:ext cx="11376025" cy="1065742"/>
          </a:xfrm>
        </p:spPr>
        <p:txBody>
          <a:bodyPr/>
          <a:lstStyle/>
          <a:p>
            <a:r>
              <a:rPr lang="en-US" dirty="0"/>
              <a:t>CERN – ET collaboration: Evolutions.</a:t>
            </a:r>
          </a:p>
        </p:txBody>
      </p:sp>
      <p:sp>
        <p:nvSpPr>
          <p:cNvPr id="5" name="Footer Placeholder 4">
            <a:extLst>
              <a:ext uri="{FF2B5EF4-FFF2-40B4-BE49-F238E27FC236}">
                <a16:creationId xmlns:a16="http://schemas.microsoft.com/office/drawing/2014/main" id="{94D97B74-A6F1-3B12-CC11-125A16DE9D95}"/>
              </a:ext>
            </a:extLst>
          </p:cNvPr>
          <p:cNvSpPr>
            <a:spLocks noGrp="1"/>
          </p:cNvSpPr>
          <p:nvPr>
            <p:ph type="ftr" sz="quarter" idx="11"/>
          </p:nvPr>
        </p:nvSpPr>
        <p:spPr>
          <a:xfrm>
            <a:off x="4259262" y="6383848"/>
            <a:ext cx="6572221" cy="365125"/>
          </a:xfrm>
        </p:spPr>
        <p:txBody>
          <a:bodyPr/>
          <a:lstStyle/>
          <a:p>
            <a:r>
              <a:rPr lang="en-US"/>
              <a:t>Luigi SCIBILE &amp; all</a:t>
            </a:r>
            <a:endParaRPr lang="en-US" dirty="0"/>
          </a:p>
        </p:txBody>
      </p:sp>
      <p:sp>
        <p:nvSpPr>
          <p:cNvPr id="6" name="Slide Number Placeholder 5">
            <a:extLst>
              <a:ext uri="{FF2B5EF4-FFF2-40B4-BE49-F238E27FC236}">
                <a16:creationId xmlns:a16="http://schemas.microsoft.com/office/drawing/2014/main" id="{6A35A922-5C60-AE84-4B6F-6335085967EF}"/>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5</a:t>
            </a:fld>
            <a:endParaRPr lang="en-US" dirty="0"/>
          </a:p>
        </p:txBody>
      </p:sp>
      <p:sp>
        <p:nvSpPr>
          <p:cNvPr id="2" name="TextBox 1">
            <a:extLst>
              <a:ext uri="{FF2B5EF4-FFF2-40B4-BE49-F238E27FC236}">
                <a16:creationId xmlns:a16="http://schemas.microsoft.com/office/drawing/2014/main" id="{24A1107E-6C75-1733-4F7B-E7D3EAB58659}"/>
              </a:ext>
            </a:extLst>
          </p:cNvPr>
          <p:cNvSpPr txBox="1"/>
          <p:nvPr/>
        </p:nvSpPr>
        <p:spPr>
          <a:xfrm>
            <a:off x="9624392" y="6021868"/>
            <a:ext cx="2128788" cy="215444"/>
          </a:xfrm>
          <a:prstGeom prst="rect">
            <a:avLst/>
          </a:prstGeom>
          <a:noFill/>
        </p:spPr>
        <p:txBody>
          <a:bodyPr wrap="none" lIns="0" tIns="0" rIns="0" bIns="0" rtlCol="0">
            <a:spAutoFit/>
          </a:bodyPr>
          <a:lstStyle/>
          <a:p>
            <a:pPr algn="l"/>
            <a:r>
              <a:rPr lang="en-CH" sz="1400" dirty="0"/>
              <a:t>External contributions</a:t>
            </a:r>
            <a:r>
              <a:rPr lang="en-GB" sz="1400" dirty="0"/>
              <a:t> </a:t>
            </a:r>
            <a:r>
              <a:rPr lang="en-GB" sz="1400" dirty="0" err="1"/>
              <a:t>i</a:t>
            </a:r>
            <a:r>
              <a:rPr lang="en-CH" sz="1400" dirty="0"/>
              <a:t>n () </a:t>
            </a:r>
          </a:p>
        </p:txBody>
      </p:sp>
      <p:sp>
        <p:nvSpPr>
          <p:cNvPr id="7" name="Date Placeholder 6">
            <a:extLst>
              <a:ext uri="{FF2B5EF4-FFF2-40B4-BE49-F238E27FC236}">
                <a16:creationId xmlns:a16="http://schemas.microsoft.com/office/drawing/2014/main" id="{335FD013-0272-8795-DA04-EDB45D18F9D6}"/>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1952131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F44E71-7359-CB5C-425E-B76B0A5BA4C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20BC04-AC71-8844-05E6-319F6218D719}"/>
              </a:ext>
            </a:extLst>
          </p:cNvPr>
          <p:cNvSpPr>
            <a:spLocks noGrp="1"/>
          </p:cNvSpPr>
          <p:nvPr>
            <p:ph idx="1"/>
          </p:nvPr>
        </p:nvSpPr>
        <p:spPr>
          <a:xfrm>
            <a:off x="407987" y="1322499"/>
            <a:ext cx="5976043" cy="4914325"/>
          </a:xfrm>
        </p:spPr>
        <p:txBody>
          <a:bodyPr/>
          <a:lstStyle/>
          <a:p>
            <a:pPr lvl="1"/>
            <a:r>
              <a:rPr lang="en-GB" sz="2400" dirty="0">
                <a:latin typeface="CIDFont+F1"/>
              </a:rPr>
              <a:t>Coordinator: </a:t>
            </a:r>
            <a:r>
              <a:rPr lang="en-GB" sz="2400" b="1" dirty="0">
                <a:latin typeface="CIDFont+F1"/>
              </a:rPr>
              <a:t>L. Scibile</a:t>
            </a:r>
            <a:r>
              <a:rPr lang="en-GB" sz="2400" dirty="0">
                <a:latin typeface="CIDFont+F1"/>
              </a:rPr>
              <a:t>.</a:t>
            </a:r>
          </a:p>
          <a:p>
            <a:pPr lvl="1"/>
            <a:endParaRPr lang="en-GB" sz="2400" dirty="0">
              <a:effectLst/>
              <a:latin typeface="CIDFont+F1"/>
            </a:endParaRPr>
          </a:p>
          <a:p>
            <a:pPr lvl="1"/>
            <a:r>
              <a:rPr lang="en-GB" sz="2400" dirty="0">
                <a:effectLst/>
                <a:latin typeface="CIDFont+F1"/>
              </a:rPr>
              <a:t>Provide a coherent view.</a:t>
            </a:r>
          </a:p>
          <a:p>
            <a:pPr lvl="1"/>
            <a:endParaRPr lang="en-GB" sz="2400" dirty="0">
              <a:effectLst/>
              <a:latin typeface="CIDFont+F1"/>
            </a:endParaRPr>
          </a:p>
          <a:p>
            <a:pPr lvl="1"/>
            <a:r>
              <a:rPr lang="en-GB" sz="2400" dirty="0">
                <a:effectLst/>
                <a:latin typeface="CIDFont+F1"/>
              </a:rPr>
              <a:t>Serve as a primary point of contact.</a:t>
            </a:r>
          </a:p>
          <a:p>
            <a:pPr lvl="1"/>
            <a:endParaRPr lang="en-GB" sz="2400" dirty="0">
              <a:effectLst/>
              <a:latin typeface="CIDFont+F1"/>
            </a:endParaRPr>
          </a:p>
          <a:p>
            <a:pPr lvl="1"/>
            <a:r>
              <a:rPr lang="en-GB" sz="2400" dirty="0">
                <a:effectLst/>
                <a:latin typeface="CIDFont+F1"/>
              </a:rPr>
              <a:t>Maintain a comprehensive overview of CERN's administrative procedures and commitments.</a:t>
            </a:r>
          </a:p>
          <a:p>
            <a:pPr lvl="1"/>
            <a:endParaRPr lang="en-GB" sz="2400" dirty="0">
              <a:effectLst/>
              <a:latin typeface="CIDFont+F1"/>
            </a:endParaRPr>
          </a:p>
          <a:p>
            <a:pPr lvl="1"/>
            <a:r>
              <a:rPr lang="en-GB" sz="2400" dirty="0">
                <a:effectLst/>
                <a:latin typeface="CIDFont+F1"/>
              </a:rPr>
              <a:t>Provide regular reports.</a:t>
            </a:r>
            <a:endParaRPr lang="en-GB" sz="2400" dirty="0"/>
          </a:p>
        </p:txBody>
      </p:sp>
      <p:sp>
        <p:nvSpPr>
          <p:cNvPr id="3" name="Title 2">
            <a:extLst>
              <a:ext uri="{FF2B5EF4-FFF2-40B4-BE49-F238E27FC236}">
                <a16:creationId xmlns:a16="http://schemas.microsoft.com/office/drawing/2014/main" id="{03FCB0B2-C202-B385-6AC5-0EA5379F45AA}"/>
              </a:ext>
            </a:extLst>
          </p:cNvPr>
          <p:cNvSpPr>
            <a:spLocks noGrp="1"/>
          </p:cNvSpPr>
          <p:nvPr>
            <p:ph type="title"/>
          </p:nvPr>
        </p:nvSpPr>
        <p:spPr>
          <a:xfrm>
            <a:off x="407988" y="373593"/>
            <a:ext cx="11376025" cy="1065742"/>
          </a:xfrm>
        </p:spPr>
        <p:txBody>
          <a:bodyPr/>
          <a:lstStyle/>
          <a:p>
            <a:r>
              <a:rPr lang="en-US" sz="3200" dirty="0"/>
              <a:t>CERN - Einstein Telescope Coordinator - </a:t>
            </a:r>
            <a:r>
              <a:rPr lang="en-GB" sz="3200" dirty="0">
                <a:latin typeface="CIDFont+F1"/>
              </a:rPr>
              <a:t>Since February 2024</a:t>
            </a:r>
            <a:endParaRPr lang="en-US" sz="3200" dirty="0"/>
          </a:p>
        </p:txBody>
      </p:sp>
      <p:sp>
        <p:nvSpPr>
          <p:cNvPr id="5" name="Footer Placeholder 4">
            <a:extLst>
              <a:ext uri="{FF2B5EF4-FFF2-40B4-BE49-F238E27FC236}">
                <a16:creationId xmlns:a16="http://schemas.microsoft.com/office/drawing/2014/main" id="{7C5963B4-7398-2795-547A-1E852DAC1736}"/>
              </a:ext>
            </a:extLst>
          </p:cNvPr>
          <p:cNvSpPr>
            <a:spLocks noGrp="1"/>
          </p:cNvSpPr>
          <p:nvPr>
            <p:ph type="ftr" sz="quarter" idx="11"/>
          </p:nvPr>
        </p:nvSpPr>
        <p:spPr>
          <a:xfrm>
            <a:off x="4259262" y="6383848"/>
            <a:ext cx="6572221" cy="365125"/>
          </a:xfrm>
        </p:spPr>
        <p:txBody>
          <a:bodyPr/>
          <a:lstStyle/>
          <a:p>
            <a:r>
              <a:rPr lang="en-US"/>
              <a:t>Luigi SCIBILE &amp; all</a:t>
            </a:r>
            <a:endParaRPr lang="en-US" dirty="0"/>
          </a:p>
        </p:txBody>
      </p:sp>
      <p:sp>
        <p:nvSpPr>
          <p:cNvPr id="6" name="Slide Number Placeholder 5">
            <a:extLst>
              <a:ext uri="{FF2B5EF4-FFF2-40B4-BE49-F238E27FC236}">
                <a16:creationId xmlns:a16="http://schemas.microsoft.com/office/drawing/2014/main" id="{73F843F6-FFFB-8D89-F1AE-7BEF48430AF4}"/>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6</a:t>
            </a:fld>
            <a:endParaRPr lang="en-US" dirty="0"/>
          </a:p>
        </p:txBody>
      </p:sp>
      <p:pic>
        <p:nvPicPr>
          <p:cNvPr id="8" name="Picture 7">
            <a:extLst>
              <a:ext uri="{FF2B5EF4-FFF2-40B4-BE49-F238E27FC236}">
                <a16:creationId xmlns:a16="http://schemas.microsoft.com/office/drawing/2014/main" id="{B9A99B3F-E461-F50F-480D-A39BFC68F03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96611" y="1538036"/>
            <a:ext cx="5725365" cy="4483252"/>
          </a:xfrm>
          <a:prstGeom prst="rect">
            <a:avLst/>
          </a:prstGeom>
          <a:effectLst>
            <a:outerShdw blurRad="254000" dist="127000" dir="2700000" algn="tl" rotWithShape="0">
              <a:prstClr val="black">
                <a:alpha val="40000"/>
              </a:prstClr>
            </a:outerShdw>
          </a:effectLst>
        </p:spPr>
      </p:pic>
      <p:sp>
        <p:nvSpPr>
          <p:cNvPr id="7" name="Date Placeholder 6">
            <a:extLst>
              <a:ext uri="{FF2B5EF4-FFF2-40B4-BE49-F238E27FC236}">
                <a16:creationId xmlns:a16="http://schemas.microsoft.com/office/drawing/2014/main" id="{580D4D13-3C6F-5F5B-3963-EDBB13C023B9}"/>
              </a:ext>
            </a:extLst>
          </p:cNvPr>
          <p:cNvSpPr>
            <a:spLocks noGrp="1"/>
          </p:cNvSpPr>
          <p:nvPr>
            <p:ph type="dt" sz="half" idx="10"/>
          </p:nvPr>
        </p:nvSpPr>
        <p:spPr/>
        <p:txBody>
          <a:bodyPr/>
          <a:lstStyle/>
          <a:p>
            <a:r>
              <a:rPr lang="de-CH"/>
              <a:t>2nd ETO General Meeting - Rome, 27 - 28 November</a:t>
            </a:r>
            <a:endParaRPr lang="en-US" dirty="0"/>
          </a:p>
        </p:txBody>
      </p:sp>
    </p:spTree>
    <p:extLst>
      <p:ext uri="{BB962C8B-B14F-4D97-AF65-F5344CB8AC3E}">
        <p14:creationId xmlns:p14="http://schemas.microsoft.com/office/powerpoint/2010/main" val="3538718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DE6F54-F0B8-6B2D-D835-4C34D83D581B}"/>
              </a:ext>
            </a:extLst>
          </p:cNvPr>
          <p:cNvSpPr>
            <a:spLocks noGrp="1"/>
          </p:cNvSpPr>
          <p:nvPr>
            <p:ph type="ctrTitle"/>
          </p:nvPr>
        </p:nvSpPr>
        <p:spPr>
          <a:xfrm>
            <a:off x="1524000" y="1916832"/>
            <a:ext cx="9144000" cy="2387600"/>
          </a:xfrm>
        </p:spPr>
        <p:txBody>
          <a:bodyPr/>
          <a:lstStyle/>
          <a:p>
            <a:r>
              <a:rPr lang="en-CH" sz="4000" dirty="0"/>
              <a:t>Civil Engineering</a:t>
            </a:r>
            <a:br>
              <a:rPr lang="en-CH" sz="4000" dirty="0"/>
            </a:br>
            <a:endParaRPr lang="en-CH" sz="4000" dirty="0"/>
          </a:p>
        </p:txBody>
      </p:sp>
      <p:sp>
        <p:nvSpPr>
          <p:cNvPr id="4" name="Date Placeholder 3">
            <a:extLst>
              <a:ext uri="{FF2B5EF4-FFF2-40B4-BE49-F238E27FC236}">
                <a16:creationId xmlns:a16="http://schemas.microsoft.com/office/drawing/2014/main" id="{51134035-E9DD-9647-9D3A-95D6438FE096}"/>
              </a:ext>
            </a:extLst>
          </p:cNvPr>
          <p:cNvSpPr>
            <a:spLocks noGrp="1"/>
          </p:cNvSpPr>
          <p:nvPr>
            <p:ph type="dt" sz="half" idx="10"/>
          </p:nvPr>
        </p:nvSpPr>
        <p:spPr/>
        <p:txBody>
          <a:bodyPr/>
          <a:lstStyle/>
          <a:p>
            <a:r>
              <a:rPr lang="de-CH"/>
              <a:t>2nd ETO General Meeting - Rome, 27 - 28 November</a:t>
            </a:r>
            <a:endParaRPr lang="en-US" dirty="0"/>
          </a:p>
        </p:txBody>
      </p:sp>
      <p:sp>
        <p:nvSpPr>
          <p:cNvPr id="5" name="Footer Placeholder 4">
            <a:extLst>
              <a:ext uri="{FF2B5EF4-FFF2-40B4-BE49-F238E27FC236}">
                <a16:creationId xmlns:a16="http://schemas.microsoft.com/office/drawing/2014/main" id="{FE8D2EF8-B9EB-8962-D3A5-4CB93D0981FC}"/>
              </a:ext>
            </a:extLst>
          </p:cNvPr>
          <p:cNvSpPr>
            <a:spLocks noGrp="1"/>
          </p:cNvSpPr>
          <p:nvPr>
            <p:ph type="ftr" sz="quarter" idx="11"/>
          </p:nvPr>
        </p:nvSpPr>
        <p:spPr/>
        <p:txBody>
          <a:bodyPr/>
          <a:lstStyle/>
          <a:p>
            <a:r>
              <a:rPr lang="en-US" dirty="0"/>
              <a:t>John Osborne and Tamara Bud </a:t>
            </a:r>
          </a:p>
        </p:txBody>
      </p:sp>
      <p:sp>
        <p:nvSpPr>
          <p:cNvPr id="6" name="Slide Number Placeholder 5">
            <a:extLst>
              <a:ext uri="{FF2B5EF4-FFF2-40B4-BE49-F238E27FC236}">
                <a16:creationId xmlns:a16="http://schemas.microsoft.com/office/drawing/2014/main" id="{C9740676-F144-227F-6DDB-D2D3223471CD}"/>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1852413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1134035-E9DD-9647-9D3A-95D6438FE096}"/>
              </a:ext>
            </a:extLst>
          </p:cNvPr>
          <p:cNvSpPr>
            <a:spLocks noGrp="1"/>
          </p:cNvSpPr>
          <p:nvPr>
            <p:ph type="dt" sz="half" idx="10"/>
          </p:nvPr>
        </p:nvSpPr>
        <p:spPr/>
        <p:txBody>
          <a:bodyPr/>
          <a:lstStyle/>
          <a:p>
            <a:r>
              <a:rPr lang="de-CH"/>
              <a:t>2nd ETO General Meeting - Rome, 27 - 28 November</a:t>
            </a:r>
            <a:endParaRPr lang="en-US" dirty="0"/>
          </a:p>
        </p:txBody>
      </p:sp>
      <p:sp>
        <p:nvSpPr>
          <p:cNvPr id="5" name="Footer Placeholder 4">
            <a:extLst>
              <a:ext uri="{FF2B5EF4-FFF2-40B4-BE49-F238E27FC236}">
                <a16:creationId xmlns:a16="http://schemas.microsoft.com/office/drawing/2014/main" id="{FE8D2EF8-B9EB-8962-D3A5-4CB93D0981FC}"/>
              </a:ext>
            </a:extLst>
          </p:cNvPr>
          <p:cNvSpPr>
            <a:spLocks noGrp="1"/>
          </p:cNvSpPr>
          <p:nvPr>
            <p:ph type="ftr" sz="quarter" idx="11"/>
          </p:nvPr>
        </p:nvSpPr>
        <p:spPr/>
        <p:txBody>
          <a:bodyPr/>
          <a:lstStyle/>
          <a:p>
            <a:r>
              <a:rPr lang="en-US" dirty="0"/>
              <a:t>John Osborne and Tamara Bud </a:t>
            </a:r>
          </a:p>
        </p:txBody>
      </p:sp>
      <p:sp>
        <p:nvSpPr>
          <p:cNvPr id="6" name="Slide Number Placeholder 5">
            <a:extLst>
              <a:ext uri="{FF2B5EF4-FFF2-40B4-BE49-F238E27FC236}">
                <a16:creationId xmlns:a16="http://schemas.microsoft.com/office/drawing/2014/main" id="{C9740676-F144-227F-6DDB-D2D3223471CD}"/>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2" name="Picture 1">
            <a:extLst>
              <a:ext uri="{FF2B5EF4-FFF2-40B4-BE49-F238E27FC236}">
                <a16:creationId xmlns:a16="http://schemas.microsoft.com/office/drawing/2014/main" id="{E4C1E687-8B1C-7613-BDAF-3D535028B468}"/>
              </a:ext>
            </a:extLst>
          </p:cNvPr>
          <p:cNvPicPr>
            <a:picLocks noChangeAspect="1"/>
          </p:cNvPicPr>
          <p:nvPr/>
        </p:nvPicPr>
        <p:blipFill>
          <a:blip r:embed="rId2"/>
          <a:stretch>
            <a:fillRect/>
          </a:stretch>
        </p:blipFill>
        <p:spPr>
          <a:xfrm>
            <a:off x="1055440" y="174895"/>
            <a:ext cx="10559185" cy="5871474"/>
          </a:xfrm>
          <a:prstGeom prst="rect">
            <a:avLst/>
          </a:prstGeom>
        </p:spPr>
      </p:pic>
    </p:spTree>
    <p:extLst>
      <p:ext uri="{BB962C8B-B14F-4D97-AF65-F5344CB8AC3E}">
        <p14:creationId xmlns:p14="http://schemas.microsoft.com/office/powerpoint/2010/main" val="1639116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1134035-E9DD-9647-9D3A-95D6438FE096}"/>
              </a:ext>
            </a:extLst>
          </p:cNvPr>
          <p:cNvSpPr>
            <a:spLocks noGrp="1"/>
          </p:cNvSpPr>
          <p:nvPr>
            <p:ph type="dt" sz="half" idx="10"/>
          </p:nvPr>
        </p:nvSpPr>
        <p:spPr/>
        <p:txBody>
          <a:bodyPr/>
          <a:lstStyle/>
          <a:p>
            <a:r>
              <a:rPr lang="de-CH"/>
              <a:t>2nd ETO General Meeting - Rome, 27 - 28 November</a:t>
            </a:r>
            <a:endParaRPr lang="en-US" dirty="0"/>
          </a:p>
        </p:txBody>
      </p:sp>
      <p:sp>
        <p:nvSpPr>
          <p:cNvPr id="5" name="Footer Placeholder 4">
            <a:extLst>
              <a:ext uri="{FF2B5EF4-FFF2-40B4-BE49-F238E27FC236}">
                <a16:creationId xmlns:a16="http://schemas.microsoft.com/office/drawing/2014/main" id="{FE8D2EF8-B9EB-8962-D3A5-4CB93D0981FC}"/>
              </a:ext>
            </a:extLst>
          </p:cNvPr>
          <p:cNvSpPr>
            <a:spLocks noGrp="1"/>
          </p:cNvSpPr>
          <p:nvPr>
            <p:ph type="ftr" sz="quarter" idx="11"/>
          </p:nvPr>
        </p:nvSpPr>
        <p:spPr/>
        <p:txBody>
          <a:bodyPr/>
          <a:lstStyle/>
          <a:p>
            <a:r>
              <a:rPr lang="en-US" dirty="0"/>
              <a:t>John Osborne and Tamara Bud </a:t>
            </a:r>
          </a:p>
        </p:txBody>
      </p:sp>
      <p:sp>
        <p:nvSpPr>
          <p:cNvPr id="6" name="Slide Number Placeholder 5">
            <a:extLst>
              <a:ext uri="{FF2B5EF4-FFF2-40B4-BE49-F238E27FC236}">
                <a16:creationId xmlns:a16="http://schemas.microsoft.com/office/drawing/2014/main" id="{C9740676-F144-227F-6DDB-D2D3223471CD}"/>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3" name="Picture 2">
            <a:extLst>
              <a:ext uri="{FF2B5EF4-FFF2-40B4-BE49-F238E27FC236}">
                <a16:creationId xmlns:a16="http://schemas.microsoft.com/office/drawing/2014/main" id="{038656D2-E0B7-3366-36A9-0A197E170CF3}"/>
              </a:ext>
            </a:extLst>
          </p:cNvPr>
          <p:cNvPicPr>
            <a:picLocks noChangeAspect="1"/>
          </p:cNvPicPr>
          <p:nvPr/>
        </p:nvPicPr>
        <p:blipFill>
          <a:blip r:embed="rId2"/>
          <a:stretch>
            <a:fillRect/>
          </a:stretch>
        </p:blipFill>
        <p:spPr>
          <a:xfrm>
            <a:off x="695400" y="114526"/>
            <a:ext cx="10930086" cy="6077715"/>
          </a:xfrm>
          <a:prstGeom prst="rect">
            <a:avLst/>
          </a:prstGeom>
        </p:spPr>
      </p:pic>
    </p:spTree>
    <p:extLst>
      <p:ext uri="{BB962C8B-B14F-4D97-AF65-F5344CB8AC3E}">
        <p14:creationId xmlns:p14="http://schemas.microsoft.com/office/powerpoint/2010/main" val="4281021122"/>
      </p:ext>
    </p:extLst>
  </p:cSld>
  <p:clrMapOvr>
    <a:masterClrMapping/>
  </p:clrMapOvr>
</p:sld>
</file>

<file path=ppt/theme/theme1.xml><?xml version="1.0" encoding="utf-8"?>
<a:theme xmlns:a="http://schemas.openxmlformats.org/drawingml/2006/main" name="Office Theme">
  <a:themeElements>
    <a:clrScheme name="d0eafb">
      <a:dk1>
        <a:srgbClr val="0033A0"/>
      </a:dk1>
      <a:lt1>
        <a:srgbClr val="FFFFFF"/>
      </a:lt1>
      <a:dk2>
        <a:srgbClr val="2F2F2F"/>
      </a:dk2>
      <a:lt2>
        <a:srgbClr val="F8F8F8"/>
      </a:lt2>
      <a:accent1>
        <a:srgbClr val="174190"/>
      </a:accent1>
      <a:accent2>
        <a:srgbClr val="04B9E3"/>
      </a:accent2>
      <a:accent3>
        <a:srgbClr val="D0EAFB"/>
      </a:accent3>
      <a:accent4>
        <a:srgbClr val="706F6F"/>
      </a:accent4>
      <a:accent5>
        <a:srgbClr val="B2D179"/>
      </a:accent5>
      <a:accent6>
        <a:srgbClr val="66A596"/>
      </a:accent6>
      <a:hlink>
        <a:srgbClr val="04B9E4"/>
      </a:hlink>
      <a:folHlink>
        <a:srgbClr val="706E6E"/>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3" id="{AFBFDFC5-CDE1-004A-96F2-B05E55780139}" vid="{0EDDEE9E-259F-0549-9FCC-61B6447954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98317E1902FF64181B413163E4051E6" ma:contentTypeVersion="8" ma:contentTypeDescription="Create a new document." ma:contentTypeScope="" ma:versionID="ed09d120131f3e8af6dd2f5ea3ec3706">
  <xsd:schema xmlns:xsd="http://www.w3.org/2001/XMLSchema" xmlns:xs="http://www.w3.org/2001/XMLSchema" xmlns:p="http://schemas.microsoft.com/office/2006/metadata/properties" xmlns:ns3="3fd25e1a-19b3-4dca-9a23-1b401c2d07b6" xmlns:ns4="998a232a-2d2a-4038-9795-db507c30eb65" targetNamespace="http://schemas.microsoft.com/office/2006/metadata/properties" ma:root="true" ma:fieldsID="b0031a18b4f1ebef7f4834b0344d3922" ns3:_="" ns4:_="">
    <xsd:import namespace="3fd25e1a-19b3-4dca-9a23-1b401c2d07b6"/>
    <xsd:import namespace="998a232a-2d2a-4038-9795-db507c30eb65"/>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3:MediaServiceSearchPropertie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d25e1a-19b3-4dca-9a23-1b401c2d07b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98a232a-2d2a-4038-9795-db507c30eb65"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3fd25e1a-19b3-4dca-9a23-1b401c2d07b6"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673BF8-9BB7-4536-A922-BD337644AE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fd25e1a-19b3-4dca-9a23-1b401c2d07b6"/>
    <ds:schemaRef ds:uri="998a232a-2d2a-4038-9795-db507c30eb6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DF9141-F092-4624-A98B-AE13A07D7B83}">
  <ds:schemaRefs>
    <ds:schemaRef ds:uri="998a232a-2d2a-4038-9795-db507c30eb65"/>
    <ds:schemaRef ds:uri="http://purl.org/dc/elements/1.1/"/>
    <ds:schemaRef ds:uri="http://purl.org/dc/terms/"/>
    <ds:schemaRef ds:uri="http://schemas.microsoft.com/office/2006/documentManagement/types"/>
    <ds:schemaRef ds:uri="http://www.w3.org/XML/1998/namespace"/>
    <ds:schemaRef ds:uri="http://purl.org/dc/dcmitype/"/>
    <ds:schemaRef ds:uri="3fd25e1a-19b3-4dca-9a23-1b401c2d07b6"/>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44F9C866-6518-48BE-8B00-8FCCF5A3C0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70 years_presentation ppt</Template>
  <TotalTime>7189</TotalTime>
  <Words>1718</Words>
  <Application>Microsoft Macintosh PowerPoint</Application>
  <PresentationFormat>Widescreen</PresentationFormat>
  <Paragraphs>279</Paragraphs>
  <Slides>20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CIDFont+F1</vt:lpstr>
      <vt:lpstr>Roboto</vt:lpstr>
      <vt:lpstr>Office Theme</vt:lpstr>
      <vt:lpstr>CERN contribution to ET project</vt:lpstr>
      <vt:lpstr>Einstein Telescope Project</vt:lpstr>
      <vt:lpstr>Einstein Telescope Governance</vt:lpstr>
      <vt:lpstr>CERN – ET collaboration: Current status.</vt:lpstr>
      <vt:lpstr>CERN – ET collaboration: Evolutions.</vt:lpstr>
      <vt:lpstr>CERN - Einstein Telescope Coordinator - Since February 2024</vt:lpstr>
      <vt:lpstr>Civil Engineering </vt:lpstr>
      <vt:lpstr>PowerPoint Presentation</vt:lpstr>
      <vt:lpstr>PowerPoint Presentation</vt:lpstr>
      <vt:lpstr>Vacuum  </vt:lpstr>
      <vt:lpstr>From where we started: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carlo.scarcia@cern.ch</dc:creator>
  <cp:lastModifiedBy>Luigi Scibile</cp:lastModifiedBy>
  <cp:revision>16</cp:revision>
  <cp:lastPrinted>2020-01-30T13:49:18Z</cp:lastPrinted>
  <dcterms:created xsi:type="dcterms:W3CDTF">2024-08-26T08:39:38Z</dcterms:created>
  <dcterms:modified xsi:type="dcterms:W3CDTF">2024-11-28T11:03:12Z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0x010100698317E1902FF64181B413163E4051E6</vt:lpwstr>
  </property>
</Properties>
</file>