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95" r:id="rId3"/>
    <p:sldId id="294" r:id="rId4"/>
    <p:sldId id="258" r:id="rId5"/>
    <p:sldId id="284" r:id="rId6"/>
    <p:sldId id="272" r:id="rId7"/>
    <p:sldId id="277" r:id="rId8"/>
    <p:sldId id="281" r:id="rId9"/>
    <p:sldId id="296" r:id="rId10"/>
    <p:sldId id="297" r:id="rId11"/>
    <p:sldId id="263" r:id="rId12"/>
    <p:sldId id="276" r:id="rId13"/>
    <p:sldId id="287" r:id="rId14"/>
    <p:sldId id="262" r:id="rId15"/>
    <p:sldId id="293" r:id="rId1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022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1" autoAdjust="0"/>
    <p:restoredTop sz="94660"/>
  </p:normalViewPr>
  <p:slideViewPr>
    <p:cSldViewPr snapToGrid="0">
      <p:cViewPr varScale="1">
        <p:scale>
          <a:sx n="208" d="100"/>
          <a:sy n="208" d="100"/>
        </p:scale>
        <p:origin x="1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3D7EA-2B0C-4B01-927E-C665A71CA3AE}" type="datetimeFigureOut"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93E8A-4F0B-41DC-9770-2A7B32D3E75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71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Remember to add that post-processing has been moved to </a:t>
            </a:r>
            <a:r>
              <a:rPr lang="en-US" dirty="0" err="1">
                <a:cs typeface="Calibri"/>
              </a:rPr>
              <a:t>adaptiveperf</a:t>
            </a:r>
            <a:r>
              <a:rPr lang="en-US" dirty="0">
                <a:cs typeface="Calibri"/>
              </a:rPr>
              <a:t>-server written in C++ which accepts events on-the-go through TCP.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93E8A-4F0B-41DC-9770-2A7B32D3E753}" type="slidenum"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685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aksymilian.graczyk@cern.ch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rendangregg.com/blog/2024-03-17/the-return-of-the-frame-pointers.html" TargetMode="External"/><Relationship Id="rId2" Type="http://schemas.openxmlformats.org/officeDocument/2006/relationships/hyperlink" Target="https://www.polarsignals.com/blog/posts/2022/11/29/profiling-without-frame-pointer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yclop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daptivePer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flask.palletsprojects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3359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z="4800" b="1" dirty="0" err="1">
                <a:latin typeface="Century Gothic"/>
                <a:cs typeface="Calibri Light"/>
              </a:rPr>
              <a:t>AdaptivePerf</a:t>
            </a:r>
            <a:r>
              <a:rPr lang="en-GB" sz="4800" b="1" dirty="0">
                <a:latin typeface="Century Gothic"/>
                <a:cs typeface="Calibri Light"/>
              </a:rPr>
              <a:t>: an architecture-agnostic code profiler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44694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u="sng" dirty="0" err="1">
                <a:latin typeface="Century Gothic"/>
                <a:cs typeface="Calibri"/>
              </a:rPr>
              <a:t>Maksymilian</a:t>
            </a:r>
            <a:r>
              <a:rPr lang="en-GB" u="sng" dirty="0">
                <a:latin typeface="Century Gothic"/>
                <a:cs typeface="Calibri"/>
              </a:rPr>
              <a:t> </a:t>
            </a:r>
            <a:r>
              <a:rPr lang="en-GB" u="sng" dirty="0" err="1">
                <a:latin typeface="Century Gothic"/>
                <a:cs typeface="Calibri"/>
              </a:rPr>
              <a:t>Graczyk</a:t>
            </a:r>
            <a:r>
              <a:rPr lang="en-GB" dirty="0">
                <a:latin typeface="Century Gothic"/>
                <a:cs typeface="Calibri"/>
              </a:rPr>
              <a:t>, Stefan </a:t>
            </a:r>
            <a:r>
              <a:rPr lang="en-GB" dirty="0" err="1">
                <a:latin typeface="Century Gothic"/>
                <a:cs typeface="Calibri"/>
              </a:rPr>
              <a:t>Roiser</a:t>
            </a:r>
            <a:br>
              <a:rPr lang="en-GB" dirty="0">
                <a:latin typeface="Century Gothic"/>
                <a:cs typeface="Calibri"/>
              </a:rPr>
            </a:br>
            <a:r>
              <a:rPr lang="en-GB" dirty="0">
                <a:latin typeface="Century Gothic"/>
                <a:cs typeface="Calibri"/>
              </a:rPr>
              <a:t>(CERN, IT-FTI-PSE)</a:t>
            </a:r>
            <a:endParaRPr lang="pl-PL" u="sng" dirty="0">
              <a:latin typeface="Century Gothic"/>
              <a:cs typeface="Calibri"/>
            </a:endParaRPr>
          </a:p>
        </p:txBody>
      </p:sp>
      <p:pic>
        <p:nvPicPr>
          <p:cNvPr id="8" name="Picture 7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467D12DF-4683-FAA1-F7A6-4894666AB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945" y="4379912"/>
            <a:ext cx="1400175" cy="1409700"/>
          </a:xfrm>
          <a:prstGeom prst="rect">
            <a:avLst/>
          </a:prstGeom>
        </p:spPr>
      </p:pic>
      <p:pic>
        <p:nvPicPr>
          <p:cNvPr id="4" name="Picture 3" descr="A cartoon of a robot&#10;&#10;Description automatically generated">
            <a:extLst>
              <a:ext uri="{FF2B5EF4-FFF2-40B4-BE49-F238E27FC236}">
                <a16:creationId xmlns:a16="http://schemas.microsoft.com/office/drawing/2014/main" id="{3E76F0EE-4CB1-6CF6-56DA-D6E7638E8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426" y="4379911"/>
            <a:ext cx="1066385" cy="141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FE135-A478-CAEC-E3D9-676FDCDAF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2A38-A325-19DC-1988-D821B0A5D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70AD47"/>
                </a:solidFill>
                <a:latin typeface="Century Gothic"/>
              </a:rPr>
              <a:t>Work in progress: profiling heterogeneous and custom architectures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6A633-AC07-B6D4-BABC-969A5EA41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10</a:t>
            </a:fld>
            <a:endParaRPr lang="en-GB" dirty="0">
              <a:latin typeface="Century Gothic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9B70811-E795-5D08-2710-AA2A6532CE08}"/>
              </a:ext>
            </a:extLst>
          </p:cNvPr>
          <p:cNvSpPr/>
          <p:nvPr/>
        </p:nvSpPr>
        <p:spPr>
          <a:xfrm>
            <a:off x="1497407" y="2091153"/>
            <a:ext cx="2706378" cy="16523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5EBD37-C1F4-5983-E478-F34A13273299}"/>
              </a:ext>
            </a:extLst>
          </p:cNvPr>
          <p:cNvSpPr/>
          <p:nvPr/>
        </p:nvSpPr>
        <p:spPr>
          <a:xfrm>
            <a:off x="1773567" y="2319753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77C782-ED95-BAF6-D67A-7CE3574133B7}"/>
              </a:ext>
            </a:extLst>
          </p:cNvPr>
          <p:cNvSpPr/>
          <p:nvPr/>
        </p:nvSpPr>
        <p:spPr>
          <a:xfrm>
            <a:off x="3085843" y="2319753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0B3BC1C1-C8CE-E708-467A-1E9A66F92712}"/>
              </a:ext>
            </a:extLst>
          </p:cNvPr>
          <p:cNvSpPr/>
          <p:nvPr/>
        </p:nvSpPr>
        <p:spPr>
          <a:xfrm>
            <a:off x="2602050" y="2466089"/>
            <a:ext cx="483793" cy="127341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719914-80C5-4F39-76DB-90B2C92F1EF9}"/>
              </a:ext>
            </a:extLst>
          </p:cNvPr>
          <p:cNvSpPr txBox="1"/>
          <p:nvPr/>
        </p:nvSpPr>
        <p:spPr>
          <a:xfrm>
            <a:off x="5286948" y="5649413"/>
            <a:ext cx="87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Entity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1F0C3F6-0E28-D5AA-18A4-56FFDC0EB627}"/>
              </a:ext>
            </a:extLst>
          </p:cNvPr>
          <p:cNvSpPr/>
          <p:nvPr/>
        </p:nvSpPr>
        <p:spPr>
          <a:xfrm>
            <a:off x="1104644" y="3192760"/>
            <a:ext cx="785525" cy="472542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APF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9DDC3A-C9F8-323F-9732-E043221E5BB5}"/>
              </a:ext>
            </a:extLst>
          </p:cNvPr>
          <p:cNvCxnSpPr>
            <a:cxnSpLocks/>
            <a:stCxn id="11" idx="6"/>
            <a:endCxn id="6" idx="2"/>
          </p:cNvCxnSpPr>
          <p:nvPr/>
        </p:nvCxnSpPr>
        <p:spPr>
          <a:xfrm flipV="1">
            <a:off x="1890169" y="2729791"/>
            <a:ext cx="297640" cy="69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0E8DB8-B88F-33AE-FE67-DBBECCD94AE8}"/>
              </a:ext>
            </a:extLst>
          </p:cNvPr>
          <p:cNvCxnSpPr>
            <a:cxnSpLocks/>
            <a:stCxn id="11" idx="6"/>
            <a:endCxn id="9" idx="5"/>
          </p:cNvCxnSpPr>
          <p:nvPr/>
        </p:nvCxnSpPr>
        <p:spPr>
          <a:xfrm flipV="1">
            <a:off x="1890169" y="2561595"/>
            <a:ext cx="953778" cy="867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1BD2964-A02C-E678-5CAC-D5C1A0F03303}"/>
              </a:ext>
            </a:extLst>
          </p:cNvPr>
          <p:cNvCxnSpPr>
            <a:cxnSpLocks/>
            <a:stCxn id="11" idx="6"/>
            <a:endCxn id="8" idx="2"/>
          </p:cNvCxnSpPr>
          <p:nvPr/>
        </p:nvCxnSpPr>
        <p:spPr>
          <a:xfrm flipV="1">
            <a:off x="1890169" y="2729791"/>
            <a:ext cx="1609916" cy="69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1B9189B-3EEF-FD9E-FC0B-09A6A52FD06C}"/>
              </a:ext>
            </a:extLst>
          </p:cNvPr>
          <p:cNvSpPr/>
          <p:nvPr/>
        </p:nvSpPr>
        <p:spPr>
          <a:xfrm>
            <a:off x="5032268" y="2119521"/>
            <a:ext cx="2706378" cy="16523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8268555-5C87-D732-055B-D89E95C4EDD3}"/>
              </a:ext>
            </a:extLst>
          </p:cNvPr>
          <p:cNvSpPr/>
          <p:nvPr/>
        </p:nvSpPr>
        <p:spPr>
          <a:xfrm>
            <a:off x="5308428" y="2348121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3905CE-66C0-46CB-2E63-1E0515610AC3}"/>
              </a:ext>
            </a:extLst>
          </p:cNvPr>
          <p:cNvSpPr/>
          <p:nvPr/>
        </p:nvSpPr>
        <p:spPr>
          <a:xfrm>
            <a:off x="6620704" y="2348121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29" name="Left-right Arrow 28">
            <a:extLst>
              <a:ext uri="{FF2B5EF4-FFF2-40B4-BE49-F238E27FC236}">
                <a16:creationId xmlns:a16="http://schemas.microsoft.com/office/drawing/2014/main" id="{342FC442-A651-CA8D-F384-7E73CF9316DB}"/>
              </a:ext>
            </a:extLst>
          </p:cNvPr>
          <p:cNvSpPr/>
          <p:nvPr/>
        </p:nvSpPr>
        <p:spPr>
          <a:xfrm>
            <a:off x="6136911" y="2494457"/>
            <a:ext cx="483793" cy="127341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8F9A00-D865-BE06-8FD7-A34D8C136D5D}"/>
              </a:ext>
            </a:extLst>
          </p:cNvPr>
          <p:cNvSpPr txBox="1"/>
          <p:nvPr/>
        </p:nvSpPr>
        <p:spPr>
          <a:xfrm>
            <a:off x="5052873" y="3350532"/>
            <a:ext cx="87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Entity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FE427D6-B5DD-982F-633F-8018E3971B26}"/>
              </a:ext>
            </a:extLst>
          </p:cNvPr>
          <p:cNvSpPr/>
          <p:nvPr/>
        </p:nvSpPr>
        <p:spPr>
          <a:xfrm>
            <a:off x="7256024" y="3140588"/>
            <a:ext cx="785525" cy="472542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APF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4BF0BF-53C5-FCA8-BC00-B334F51F14D8}"/>
              </a:ext>
            </a:extLst>
          </p:cNvPr>
          <p:cNvCxnSpPr>
            <a:cxnSpLocks/>
            <a:stCxn id="31" idx="2"/>
            <a:endCxn id="27" idx="2"/>
          </p:cNvCxnSpPr>
          <p:nvPr/>
        </p:nvCxnSpPr>
        <p:spPr>
          <a:xfrm flipH="1" flipV="1">
            <a:off x="5722670" y="2758159"/>
            <a:ext cx="1533354" cy="618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BBE97FF-1DD8-18F7-5B63-83DAA947B29D}"/>
              </a:ext>
            </a:extLst>
          </p:cNvPr>
          <p:cNvCxnSpPr>
            <a:cxnSpLocks/>
            <a:stCxn id="31" idx="2"/>
            <a:endCxn id="29" idx="5"/>
          </p:cNvCxnSpPr>
          <p:nvPr/>
        </p:nvCxnSpPr>
        <p:spPr>
          <a:xfrm flipH="1" flipV="1">
            <a:off x="6378808" y="2589963"/>
            <a:ext cx="877216" cy="786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EB03940-028A-7A89-9735-BC211C7A1824}"/>
              </a:ext>
            </a:extLst>
          </p:cNvPr>
          <p:cNvCxnSpPr>
            <a:cxnSpLocks/>
            <a:stCxn id="31" idx="2"/>
            <a:endCxn id="28" idx="2"/>
          </p:cNvCxnSpPr>
          <p:nvPr/>
        </p:nvCxnSpPr>
        <p:spPr>
          <a:xfrm flipH="1" flipV="1">
            <a:off x="7034946" y="2758159"/>
            <a:ext cx="221078" cy="618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594D4D16-20AE-2C4A-5CBD-52D8111A6FA4}"/>
              </a:ext>
            </a:extLst>
          </p:cNvPr>
          <p:cNvSpPr/>
          <p:nvPr/>
        </p:nvSpPr>
        <p:spPr>
          <a:xfrm>
            <a:off x="3389622" y="4397928"/>
            <a:ext cx="2706378" cy="16523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7A67CD-30D0-1D6A-3A0E-AB5A4C1FB755}"/>
              </a:ext>
            </a:extLst>
          </p:cNvPr>
          <p:cNvSpPr/>
          <p:nvPr/>
        </p:nvSpPr>
        <p:spPr>
          <a:xfrm>
            <a:off x="3665782" y="4626528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61C378-21FC-C989-1F29-8BF044C8D9CA}"/>
              </a:ext>
            </a:extLst>
          </p:cNvPr>
          <p:cNvSpPr/>
          <p:nvPr/>
        </p:nvSpPr>
        <p:spPr>
          <a:xfrm>
            <a:off x="4978058" y="4626528"/>
            <a:ext cx="828483" cy="4100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Node</a:t>
            </a:r>
          </a:p>
        </p:txBody>
      </p:sp>
      <p:sp>
        <p:nvSpPr>
          <p:cNvPr id="38" name="Left-right Arrow 37">
            <a:extLst>
              <a:ext uri="{FF2B5EF4-FFF2-40B4-BE49-F238E27FC236}">
                <a16:creationId xmlns:a16="http://schemas.microsoft.com/office/drawing/2014/main" id="{FCC4D940-57C7-0BEA-53F6-07F21386DB73}"/>
              </a:ext>
            </a:extLst>
          </p:cNvPr>
          <p:cNvSpPr/>
          <p:nvPr/>
        </p:nvSpPr>
        <p:spPr>
          <a:xfrm>
            <a:off x="4494265" y="4772864"/>
            <a:ext cx="483793" cy="127341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0ABA65-A8B3-DE4A-F8F6-7812737E7F9A}"/>
              </a:ext>
            </a:extLst>
          </p:cNvPr>
          <p:cNvSpPr txBox="1"/>
          <p:nvPr/>
        </p:nvSpPr>
        <p:spPr>
          <a:xfrm>
            <a:off x="3365231" y="3345261"/>
            <a:ext cx="87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Entity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F16B76C-AA8C-35C5-973C-8E339BFC1868}"/>
              </a:ext>
            </a:extLst>
          </p:cNvPr>
          <p:cNvSpPr/>
          <p:nvPr/>
        </p:nvSpPr>
        <p:spPr>
          <a:xfrm>
            <a:off x="2996859" y="5499535"/>
            <a:ext cx="785525" cy="472542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APF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B6F3E5-B3CD-85C5-1C27-B4EFE54250CF}"/>
              </a:ext>
            </a:extLst>
          </p:cNvPr>
          <p:cNvCxnSpPr>
            <a:cxnSpLocks/>
            <a:stCxn id="40" idx="6"/>
            <a:endCxn id="36" idx="2"/>
          </p:cNvCxnSpPr>
          <p:nvPr/>
        </p:nvCxnSpPr>
        <p:spPr>
          <a:xfrm flipV="1">
            <a:off x="3782384" y="5036566"/>
            <a:ext cx="297640" cy="69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83A2A29-8460-2A96-76C2-6AFF24ED9F78}"/>
              </a:ext>
            </a:extLst>
          </p:cNvPr>
          <p:cNvCxnSpPr>
            <a:cxnSpLocks/>
            <a:stCxn id="40" idx="6"/>
            <a:endCxn id="38" idx="5"/>
          </p:cNvCxnSpPr>
          <p:nvPr/>
        </p:nvCxnSpPr>
        <p:spPr>
          <a:xfrm flipV="1">
            <a:off x="3782384" y="4868370"/>
            <a:ext cx="953778" cy="867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C80A986-EB88-C7C7-CF51-2B670FC80266}"/>
              </a:ext>
            </a:extLst>
          </p:cNvPr>
          <p:cNvCxnSpPr>
            <a:cxnSpLocks/>
            <a:stCxn id="40" idx="6"/>
            <a:endCxn id="37" idx="2"/>
          </p:cNvCxnSpPr>
          <p:nvPr/>
        </p:nvCxnSpPr>
        <p:spPr>
          <a:xfrm flipV="1">
            <a:off x="3782384" y="5036566"/>
            <a:ext cx="1609916" cy="69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39EB38CB-4108-3A52-7DAB-D45F0AB9EBCF}"/>
              </a:ext>
            </a:extLst>
          </p:cNvPr>
          <p:cNvSpPr/>
          <p:nvPr/>
        </p:nvSpPr>
        <p:spPr>
          <a:xfrm>
            <a:off x="9538036" y="3989452"/>
            <a:ext cx="1171128" cy="549718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Server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24B84F05-06DE-CD56-1FEC-3A3416D0765E}"/>
              </a:ext>
            </a:extLst>
          </p:cNvPr>
          <p:cNvCxnSpPr>
            <a:stCxn id="11" idx="4"/>
            <a:endCxn id="44" idx="2"/>
          </p:cNvCxnSpPr>
          <p:nvPr/>
        </p:nvCxnSpPr>
        <p:spPr>
          <a:xfrm rot="16200000" flipH="1">
            <a:off x="5218217" y="-55509"/>
            <a:ext cx="599009" cy="8040629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25249B73-FBC8-4C63-8852-20AB56FD7B56}"/>
              </a:ext>
            </a:extLst>
          </p:cNvPr>
          <p:cNvCxnSpPr>
            <a:cxnSpLocks/>
            <a:stCxn id="31" idx="4"/>
            <a:endCxn id="44" idx="3"/>
          </p:cNvCxnSpPr>
          <p:nvPr/>
        </p:nvCxnSpPr>
        <p:spPr>
          <a:xfrm rot="16200000" flipH="1">
            <a:off x="8256397" y="3005519"/>
            <a:ext cx="845536" cy="2060757"/>
          </a:xfrm>
          <a:prstGeom prst="bentConnector3">
            <a:avLst>
              <a:gd name="adj1" fmla="val 136557"/>
            </a:avLst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B1063805-A2C2-9931-A182-748A4B67034E}"/>
              </a:ext>
            </a:extLst>
          </p:cNvPr>
          <p:cNvCxnSpPr>
            <a:cxnSpLocks/>
            <a:stCxn id="40" idx="4"/>
            <a:endCxn id="44" idx="4"/>
          </p:cNvCxnSpPr>
          <p:nvPr/>
        </p:nvCxnSpPr>
        <p:spPr>
          <a:xfrm rot="5400000" flipH="1" flipV="1">
            <a:off x="6040157" y="1888635"/>
            <a:ext cx="1432907" cy="6733978"/>
          </a:xfrm>
          <a:prstGeom prst="bentConnector3">
            <a:avLst>
              <a:gd name="adj1" fmla="val -15954"/>
            </a:avLst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4C606E-15C3-1D23-F3DA-5FCBD1583593}"/>
              </a:ext>
            </a:extLst>
          </p:cNvPr>
          <p:cNvCxnSpPr>
            <a:cxnSpLocks/>
            <a:stCxn id="44" idx="0"/>
            <a:endCxn id="62" idx="4"/>
          </p:cNvCxnSpPr>
          <p:nvPr/>
        </p:nvCxnSpPr>
        <p:spPr>
          <a:xfrm flipH="1" flipV="1">
            <a:off x="10122064" y="3653858"/>
            <a:ext cx="1536" cy="335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8B514C3C-7F50-8086-C686-5382C6E825A1}"/>
              </a:ext>
            </a:extLst>
          </p:cNvPr>
          <p:cNvSpPr/>
          <p:nvPr/>
        </p:nvSpPr>
        <p:spPr>
          <a:xfrm>
            <a:off x="9514723" y="3183317"/>
            <a:ext cx="1214681" cy="47054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Results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63" name="Left-right Arrow 62">
            <a:extLst>
              <a:ext uri="{FF2B5EF4-FFF2-40B4-BE49-F238E27FC236}">
                <a16:creationId xmlns:a16="http://schemas.microsoft.com/office/drawing/2014/main" id="{51FEC058-1981-6733-5478-6A6E431404D0}"/>
              </a:ext>
            </a:extLst>
          </p:cNvPr>
          <p:cNvSpPr/>
          <p:nvPr/>
        </p:nvSpPr>
        <p:spPr>
          <a:xfrm>
            <a:off x="4210050" y="2823563"/>
            <a:ext cx="822217" cy="215912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Left-up Arrow 63">
            <a:extLst>
              <a:ext uri="{FF2B5EF4-FFF2-40B4-BE49-F238E27FC236}">
                <a16:creationId xmlns:a16="http://schemas.microsoft.com/office/drawing/2014/main" id="{B708491A-D1E6-6E55-5751-D81A743DF9DF}"/>
              </a:ext>
            </a:extLst>
          </p:cNvPr>
          <p:cNvSpPr/>
          <p:nvPr/>
        </p:nvSpPr>
        <p:spPr>
          <a:xfrm>
            <a:off x="6096000" y="3771885"/>
            <a:ext cx="822217" cy="1600188"/>
          </a:xfrm>
          <a:prstGeom prst="leftUpArrow">
            <a:avLst>
              <a:gd name="adj1" fmla="val 14551"/>
              <a:gd name="adj2" fmla="val 15814"/>
              <a:gd name="adj3" fmla="val 19775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7037A2B-D351-6F2B-3CED-4F98983F2675}"/>
              </a:ext>
            </a:extLst>
          </p:cNvPr>
          <p:cNvCxnSpPr>
            <a:cxnSpLocks/>
            <a:stCxn id="40" idx="6"/>
            <a:endCxn id="64" idx="3"/>
          </p:cNvCxnSpPr>
          <p:nvPr/>
        </p:nvCxnSpPr>
        <p:spPr>
          <a:xfrm flipV="1">
            <a:off x="3782384" y="5242048"/>
            <a:ext cx="2313616" cy="493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4F16AB3-DDBA-32A9-588B-B15283EB802A}"/>
              </a:ext>
            </a:extLst>
          </p:cNvPr>
          <p:cNvCxnSpPr>
            <a:cxnSpLocks/>
            <a:stCxn id="31" idx="2"/>
            <a:endCxn id="64" idx="0"/>
          </p:cNvCxnSpPr>
          <p:nvPr/>
        </p:nvCxnSpPr>
        <p:spPr>
          <a:xfrm flipH="1">
            <a:off x="6788192" y="3376859"/>
            <a:ext cx="467832" cy="395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C4FF8A0-B546-FCB3-B689-1973D12A94A8}"/>
              </a:ext>
            </a:extLst>
          </p:cNvPr>
          <p:cNvCxnSpPr>
            <a:cxnSpLocks/>
            <a:stCxn id="31" idx="2"/>
            <a:endCxn id="26" idx="1"/>
          </p:cNvCxnSpPr>
          <p:nvPr/>
        </p:nvCxnSpPr>
        <p:spPr>
          <a:xfrm flipH="1" flipV="1">
            <a:off x="5032268" y="2945703"/>
            <a:ext cx="2223756" cy="431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5E85F583-BF67-20EA-576B-23458AB5465A}"/>
              </a:ext>
            </a:extLst>
          </p:cNvPr>
          <p:cNvCxnSpPr>
            <a:cxnSpLocks/>
            <a:stCxn id="11" idx="6"/>
            <a:endCxn id="5" idx="3"/>
          </p:cNvCxnSpPr>
          <p:nvPr/>
        </p:nvCxnSpPr>
        <p:spPr>
          <a:xfrm flipV="1">
            <a:off x="1890169" y="2917335"/>
            <a:ext cx="2313616" cy="511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7F698E67-831F-67C1-CCE4-B3C9D8AE7327}"/>
              </a:ext>
            </a:extLst>
          </p:cNvPr>
          <p:cNvSpPr txBox="1"/>
          <p:nvPr/>
        </p:nvSpPr>
        <p:spPr>
          <a:xfrm>
            <a:off x="7863429" y="1290934"/>
            <a:ext cx="41057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anose="020B0502020202020204" pitchFamily="34" charset="0"/>
              </a:rPr>
              <a:t>APF:</a:t>
            </a:r>
            <a:r>
              <a:rPr lang="en-GB" sz="1400" dirty="0">
                <a:latin typeface="Century Gothic" panose="020B0502020202020204" pitchFamily="34" charset="0"/>
              </a:rPr>
              <a:t> </a:t>
            </a:r>
            <a:r>
              <a:rPr lang="en-GB" sz="1400" dirty="0" err="1">
                <a:latin typeface="Century Gothic" panose="020B0502020202020204" pitchFamily="34" charset="0"/>
              </a:rPr>
              <a:t>AdaptivePerf</a:t>
            </a:r>
            <a:r>
              <a:rPr lang="en-GB" sz="1400" dirty="0">
                <a:latin typeface="Century Gothic" panose="020B0502020202020204" pitchFamily="34" charset="0"/>
              </a:rPr>
              <a:t> frontend instance</a:t>
            </a:r>
          </a:p>
          <a:p>
            <a:r>
              <a:rPr lang="en-GB" sz="1400" b="1" dirty="0">
                <a:latin typeface="Century Gothic" panose="020B0502020202020204" pitchFamily="34" charset="0"/>
              </a:rPr>
              <a:t>Node:</a:t>
            </a:r>
            <a:r>
              <a:rPr lang="en-GB" sz="1400" dirty="0">
                <a:latin typeface="Century Gothic" panose="020B0502020202020204" pitchFamily="34" charset="0"/>
              </a:rPr>
              <a:t> arbitrary hardware unit defined by a user or detected automatically</a:t>
            </a:r>
          </a:p>
          <a:p>
            <a:r>
              <a:rPr lang="en-GB" sz="1400" b="1" dirty="0">
                <a:latin typeface="Century Gothic" panose="020B0502020202020204" pitchFamily="34" charset="0"/>
              </a:rPr>
              <a:t>Entity:</a:t>
            </a:r>
            <a:r>
              <a:rPr lang="en-GB" sz="1400" dirty="0">
                <a:latin typeface="Century Gothic" panose="020B0502020202020204" pitchFamily="34" charset="0"/>
              </a:rPr>
              <a:t> group of nodes where APF is deployed</a:t>
            </a:r>
          </a:p>
          <a:p>
            <a:r>
              <a:rPr lang="en-GB" sz="1400" b="1" dirty="0">
                <a:latin typeface="Century Gothic" panose="020B0502020202020204" pitchFamily="34" charset="0"/>
              </a:rPr>
              <a:t>Gray arrows: </a:t>
            </a:r>
            <a:r>
              <a:rPr lang="en-GB" sz="1400" dirty="0">
                <a:latin typeface="Century Gothic" panose="020B0502020202020204" pitchFamily="34" charset="0"/>
              </a:rPr>
              <a:t>connections between nodes and entities, defined by a user or detected automatically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110C233-57DB-504D-61B5-65F7642EA4D4}"/>
              </a:ext>
            </a:extLst>
          </p:cNvPr>
          <p:cNvSpPr txBox="1"/>
          <p:nvPr/>
        </p:nvSpPr>
        <p:spPr>
          <a:xfrm>
            <a:off x="1835448" y="3376859"/>
            <a:ext cx="79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profiles*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0994073-C711-05A8-5DE0-3899CB94359D}"/>
              </a:ext>
            </a:extLst>
          </p:cNvPr>
          <p:cNvSpPr txBox="1"/>
          <p:nvPr/>
        </p:nvSpPr>
        <p:spPr>
          <a:xfrm>
            <a:off x="6433037" y="3313498"/>
            <a:ext cx="79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profiles*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A1E8D97-34B5-6D80-44EC-1715D391DA55}"/>
              </a:ext>
            </a:extLst>
          </p:cNvPr>
          <p:cNvSpPr txBox="1"/>
          <p:nvPr/>
        </p:nvSpPr>
        <p:spPr>
          <a:xfrm>
            <a:off x="3727685" y="5678360"/>
            <a:ext cx="79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profiles*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E46B147-8879-D1FE-E58F-C414AE25F670}"/>
              </a:ext>
            </a:extLst>
          </p:cNvPr>
          <p:cNvSpPr txBox="1"/>
          <p:nvPr/>
        </p:nvSpPr>
        <p:spPr>
          <a:xfrm>
            <a:off x="1501815" y="3998571"/>
            <a:ext cx="1371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streams data to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8944F70-5DD5-8854-40F2-F1715CE40CAC}"/>
              </a:ext>
            </a:extLst>
          </p:cNvPr>
          <p:cNvSpPr txBox="1"/>
          <p:nvPr/>
        </p:nvSpPr>
        <p:spPr>
          <a:xfrm>
            <a:off x="7621917" y="4504833"/>
            <a:ext cx="1371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streams data to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3CE6A0D-A9EA-D77D-B398-0EFEFC00945F}"/>
              </a:ext>
            </a:extLst>
          </p:cNvPr>
          <p:cNvSpPr txBox="1"/>
          <p:nvPr/>
        </p:nvSpPr>
        <p:spPr>
          <a:xfrm>
            <a:off x="3364176" y="6183331"/>
            <a:ext cx="1371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streams data to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581F2C6-CBBD-C4FD-7196-11EA9E4CA6D4}"/>
              </a:ext>
            </a:extLst>
          </p:cNvPr>
          <p:cNvSpPr txBox="1"/>
          <p:nvPr/>
        </p:nvSpPr>
        <p:spPr>
          <a:xfrm>
            <a:off x="10140417" y="3694742"/>
            <a:ext cx="95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produces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3A659F4-375E-8313-733D-302D2593C627}"/>
              </a:ext>
            </a:extLst>
          </p:cNvPr>
          <p:cNvSpPr txBox="1"/>
          <p:nvPr/>
        </p:nvSpPr>
        <p:spPr>
          <a:xfrm>
            <a:off x="445536" y="4948145"/>
            <a:ext cx="2093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Your input is important here!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71F4B3-A96E-A59B-5CC1-15ED30186BBF}"/>
              </a:ext>
            </a:extLst>
          </p:cNvPr>
          <p:cNvSpPr txBox="1"/>
          <p:nvPr/>
        </p:nvSpPr>
        <p:spPr>
          <a:xfrm>
            <a:off x="2638548" y="1666654"/>
            <a:ext cx="410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*using built-in methods or methods defined by a user</a:t>
            </a:r>
          </a:p>
        </p:txBody>
      </p:sp>
    </p:spTree>
    <p:extLst>
      <p:ext uri="{BB962C8B-B14F-4D97-AF65-F5344CB8AC3E}">
        <p14:creationId xmlns:p14="http://schemas.microsoft.com/office/powerpoint/2010/main" val="180624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83" grpId="0"/>
      <p:bldP spid="84" grpId="0"/>
      <p:bldP spid="85" grpId="0"/>
      <p:bldP spid="86" grpId="0"/>
      <p:bldP spid="87" grpId="0"/>
      <p:bldP spid="88" grpId="0"/>
      <p:bldP spid="89" grpId="0"/>
      <p:bldP spid="106" grpId="0"/>
      <p:bldP spid="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2B2E2-77CF-B249-F89C-E9BB29D67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B828F-E31A-9F86-24D1-18BCE24C4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400" dirty="0">
                <a:latin typeface="Century Gothic"/>
                <a:cs typeface="Calibri"/>
              </a:rPr>
              <a:t>Looking into profiling memory usage by threads/processes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Adding profiling on a lower level and with more debug info, e.g. showing line numbers, going down to LLVM IR / MLIR / assembly etc.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Downloading debug symbols automatically if not present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Removing or weakening the frame pointer compilation requirement</a:t>
            </a:r>
            <a:endParaRPr lang="en-GB" sz="2400" dirty="0"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4CA4B-ACCC-7102-1AFA-09892B5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11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33465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7AC2D-D2E8-060A-F7E7-928DD1C90E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Thank you!</a:t>
            </a:r>
            <a:endParaRPr lang="en-GB" b="1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0EEB5-E803-38C8-E1D9-6E2B645F6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Century Gothic"/>
                <a:cs typeface="Calibri"/>
              </a:rPr>
              <a:t>Any questions or comments?</a:t>
            </a:r>
          </a:p>
          <a:p>
            <a:r>
              <a:rPr lang="en-GB" dirty="0">
                <a:latin typeface="Century Gothic"/>
                <a:cs typeface="Calibri"/>
              </a:rPr>
              <a:t>Feel free to reach out to me at the conference or by e-mail: </a:t>
            </a:r>
            <a:r>
              <a:rPr lang="en-GB" dirty="0">
                <a:latin typeface="Century Gothic"/>
                <a:cs typeface="Calibri"/>
                <a:hlinkClick r:id="rId2"/>
              </a:rPr>
              <a:t>maksymilian.graczyk@cern.ch</a:t>
            </a:r>
            <a:endParaRPr lang="en-GB" dirty="0">
              <a:latin typeface="Century Gothic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6613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7AC2D-D2E8-060A-F7E7-928DD1C90E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Extra slides</a:t>
            </a:r>
            <a:endParaRPr lang="en-GB" b="1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0EEB5-E803-38C8-E1D9-6E2B645F6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37821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A9BB-2671-F0AC-F199-54E85CF8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How does </a:t>
            </a:r>
            <a:r>
              <a:rPr lang="en-GB" b="1" dirty="0" err="1">
                <a:latin typeface="Century Gothic"/>
                <a:cs typeface="Calibri Light"/>
              </a:rPr>
              <a:t>AdaptivePerf</a:t>
            </a:r>
            <a:r>
              <a:rPr lang="en-GB" b="1" dirty="0">
                <a:latin typeface="Century Gothic"/>
                <a:cs typeface="Calibri Light"/>
              </a:rPr>
              <a:t> compare to other similar and maintained profilers?</a:t>
            </a:r>
            <a:endParaRPr lang="en-GB" b="1" dirty="0">
              <a:latin typeface="Century Gothic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7D8A015-14AE-68D1-CE73-1BA16F8398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257503"/>
              </p:ext>
            </p:extLst>
          </p:nvPr>
        </p:nvGraphicFramePr>
        <p:xfrm>
          <a:off x="198783" y="2326551"/>
          <a:ext cx="11794434" cy="28722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05745">
                  <a:extLst>
                    <a:ext uri="{9D8B030D-6E8A-4147-A177-3AD203B41FA5}">
                      <a16:colId xmlns:a16="http://schemas.microsoft.com/office/drawing/2014/main" val="3844789039"/>
                    </a:ext>
                  </a:extLst>
                </a:gridCol>
                <a:gridCol w="1372074">
                  <a:extLst>
                    <a:ext uri="{9D8B030D-6E8A-4147-A177-3AD203B41FA5}">
                      <a16:colId xmlns:a16="http://schemas.microsoft.com/office/drawing/2014/main" val="4102206499"/>
                    </a:ext>
                  </a:extLst>
                </a:gridCol>
                <a:gridCol w="1372074">
                  <a:extLst>
                    <a:ext uri="{9D8B030D-6E8A-4147-A177-3AD203B41FA5}">
                      <a16:colId xmlns:a16="http://schemas.microsoft.com/office/drawing/2014/main" val="2812433954"/>
                    </a:ext>
                  </a:extLst>
                </a:gridCol>
                <a:gridCol w="1488908">
                  <a:extLst>
                    <a:ext uri="{9D8B030D-6E8A-4147-A177-3AD203B41FA5}">
                      <a16:colId xmlns:a16="http://schemas.microsoft.com/office/drawing/2014/main" val="979064654"/>
                    </a:ext>
                  </a:extLst>
                </a:gridCol>
                <a:gridCol w="1488908">
                  <a:extLst>
                    <a:ext uri="{9D8B030D-6E8A-4147-A177-3AD203B41FA5}">
                      <a16:colId xmlns:a16="http://schemas.microsoft.com/office/drawing/2014/main" val="4030405439"/>
                    </a:ext>
                  </a:extLst>
                </a:gridCol>
                <a:gridCol w="1488908">
                  <a:extLst>
                    <a:ext uri="{9D8B030D-6E8A-4147-A177-3AD203B41FA5}">
                      <a16:colId xmlns:a16="http://schemas.microsoft.com/office/drawing/2014/main" val="2649772311"/>
                    </a:ext>
                  </a:extLst>
                </a:gridCol>
                <a:gridCol w="1122659">
                  <a:extLst>
                    <a:ext uri="{9D8B030D-6E8A-4147-A177-3AD203B41FA5}">
                      <a16:colId xmlns:a16="http://schemas.microsoft.com/office/drawing/2014/main" val="2542027602"/>
                    </a:ext>
                  </a:extLst>
                </a:gridCol>
                <a:gridCol w="1855158">
                  <a:extLst>
                    <a:ext uri="{9D8B030D-6E8A-4147-A177-3AD203B41FA5}">
                      <a16:colId xmlns:a16="http://schemas.microsoft.com/office/drawing/2014/main" val="3704369944"/>
                    </a:ext>
                  </a:extLst>
                </a:gridCol>
              </a:tblGrid>
              <a:tr h="645297">
                <a:tc>
                  <a:txBody>
                    <a:bodyPr/>
                    <a:lstStyle/>
                    <a:p>
                      <a:pPr algn="l" fontAlgn="auto"/>
                      <a:endParaRPr lang="en-US" sz="1200" b="1" i="0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Hardware-vendor-portable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Runs on RISC-V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Profiles software-hardware interaction*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Low profiling overhead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Open-source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Off-CPU profiling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Heterogeneous architecture support</a:t>
                      </a:r>
                      <a:endParaRPr lang="en-US" sz="12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243351"/>
                  </a:ext>
                </a:extLst>
              </a:tr>
              <a:tr h="30205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AdaptivePerf</a:t>
                      </a:r>
                      <a:endParaRPr lang="en-US" sz="14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entury Gothic"/>
                        </a:rPr>
                        <a:t>Work in progress!</a:t>
                      </a:r>
                      <a:endParaRPr lang="en-US" sz="1400" b="0" i="0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93577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Original "perf"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Limited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735751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Intel </a:t>
                      </a:r>
                      <a:r>
                        <a:rPr lang="en-US" sz="1200" b="0" i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VTune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 Profiler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 panose="020B0502020202020204" pitchFamily="34" charset="0"/>
                        </a:rPr>
                        <a:t>No</a:t>
                      </a: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Intel GPUs/FPGAs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20848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AMD </a:t>
                      </a:r>
                      <a:r>
                        <a:rPr lang="el-GR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μ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Prof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 panose="020B0502020202020204" pitchFamily="34" charset="0"/>
                        </a:rPr>
                        <a:t>No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AMD GPUs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606822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valgrind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Yes, as a fork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49197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gprof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Needs CI**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604317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gperftools</a:t>
                      </a:r>
                      <a:endParaRPr lang="en-US" sz="1200" b="0" i="0" dirty="0" err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 panose="020B0502020202020204" pitchFamily="34" charset="0"/>
                        </a:rPr>
                        <a:t>Yes</a:t>
                      </a: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Needs CI**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933473"/>
                  </a:ext>
                </a:extLst>
              </a:tr>
              <a:tr h="27459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Century Gothic"/>
                        </a:rPr>
                        <a:t>NVIDIA profilers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 panose="020B0502020202020204" pitchFamily="34" charset="0"/>
                        </a:rPr>
                        <a:t>No</a:t>
                      </a: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2AA84"/>
                          </a:highlight>
                          <a:latin typeface="Century Gothic"/>
                        </a:rPr>
                        <a:t>No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2AA84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A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entury Gothic"/>
                        </a:rPr>
                        <a:t>Yes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92D05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entury Gothic"/>
                        </a:rPr>
                        <a:t>NVIDIA GPUs only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91421" marR="91421" marT="45710" marB="45710" anchor="ctr">
                    <a:lnL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2880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51E05E2E-6F28-4418-7662-2B569768CC0E}"/>
              </a:ext>
            </a:extLst>
          </p:cNvPr>
          <p:cNvSpPr txBox="1"/>
          <p:nvPr/>
        </p:nvSpPr>
        <p:spPr>
          <a:xfrm>
            <a:off x="198783" y="5198786"/>
            <a:ext cx="8464700" cy="523210"/>
          </a:xfrm>
          <a:prstGeom prst="rect">
            <a:avLst/>
          </a:prstGeom>
          <a:noFill/>
        </p:spPr>
        <p:txBody>
          <a:bodyPr rot="0" spcFirstLastPara="0" vert="horz" wrap="square" lIns="91430" tIns="45715" rIns="91430" bIns="45715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Century Gothic"/>
                <a:cs typeface="Calibri"/>
              </a:rPr>
              <a:t>*If supported by a user’s hardware architecture.</a:t>
            </a:r>
          </a:p>
          <a:p>
            <a:r>
              <a:rPr lang="en-GB" sz="1400" dirty="0">
                <a:latin typeface="Century Gothic"/>
                <a:cs typeface="Calibri"/>
              </a:rPr>
              <a:t>**Code instrumentation other than not omitting frame pointers.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302E3-7EA0-02CB-5069-895C6CEC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14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41448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8AA558A-E190-E456-AF05-F58CE6D1B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Century Gothic"/>
                <a:cs typeface="Calibri"/>
              </a:rPr>
              <a:t>For example, by DWARF processing whenever frame pointers cannot be used, see: </a:t>
            </a:r>
            <a:r>
              <a:rPr lang="en-GB" sz="2400" dirty="0">
                <a:latin typeface="Century Gothic"/>
                <a:cs typeface="Calibri"/>
                <a:hlinkClick r:id="rId2"/>
              </a:rPr>
              <a:t>https://www.polarsignals.com/blog/posts/2022/11/29/profiling-without-frame-pointers</a:t>
            </a:r>
            <a:r>
              <a:rPr lang="en-GB" sz="2400" dirty="0">
                <a:latin typeface="Century Gothic"/>
                <a:cs typeface="Calibri"/>
              </a:rPr>
              <a:t> (this is more compact than what “perf” currently does).</a:t>
            </a:r>
          </a:p>
          <a:p>
            <a:r>
              <a:rPr lang="en-GB" sz="2400" dirty="0">
                <a:latin typeface="Century Gothic"/>
                <a:cs typeface="Calibri"/>
              </a:rPr>
              <a:t>Full removal may be unnecessary, see: </a:t>
            </a:r>
            <a:r>
              <a:rPr lang="en-GB" sz="2400" dirty="0">
                <a:latin typeface="Century Gothic"/>
                <a:ea typeface="+mn-lt"/>
                <a:cs typeface="+mn-lt"/>
                <a:hlinkClick r:id="rId3"/>
              </a:rPr>
              <a:t>https://brendangregg.com/blog/2024-03-17/the-return-of-the-frame-pointers.html</a:t>
            </a:r>
            <a:r>
              <a:rPr lang="en-GB" sz="2400" dirty="0">
                <a:latin typeface="Century Gothic"/>
                <a:cs typeface="Arial"/>
              </a:rPr>
              <a:t>.</a:t>
            </a:r>
            <a:endParaRPr lang="en-GB" sz="2400" dirty="0">
              <a:latin typeface="Century Gothic"/>
              <a:ea typeface="+mn-lt"/>
              <a:cs typeface="+mn-lt"/>
              <a:hlinkClick r:id="rId3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29A9BB-2671-F0AC-F199-54E85CF8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  <a:cs typeface="Calibri Light"/>
              </a:rPr>
              <a:t>How to tackle the frame pointer compilation requirement?</a:t>
            </a:r>
            <a:endParaRPr lang="en-GB" b="1" dirty="0">
              <a:latin typeface="Century Gothic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302E3-7EA0-02CB-5069-895C6CEC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15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34930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0D995-7A28-E1CF-51F8-CFC9984F8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95EE-01D4-F1B3-6DCB-257D1B2A5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Century Gothic"/>
              </a:rPr>
              <a:t>You may have heard this before…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1CF6C-D6F9-542E-0EDC-71FCF615C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6220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dirty="0">
                <a:latin typeface="Century Gothic"/>
              </a:rPr>
              <a:t>This year: ACAT, CERN Compute &amp; Accelerator Forum (CAF), RISC-V Summit Europe, …</a:t>
            </a:r>
          </a:p>
          <a:p>
            <a:pPr algn="just"/>
            <a:r>
              <a:rPr lang="en-GB" dirty="0">
                <a:latin typeface="Century Gothic"/>
              </a:rPr>
              <a:t>If that’s the case for you, </a:t>
            </a:r>
            <a:r>
              <a:rPr lang="en-GB" b="1" dirty="0">
                <a:latin typeface="Century Gothic"/>
              </a:rPr>
              <a:t>there have been a few significant updates, so stay tuned for this talk!</a:t>
            </a:r>
          </a:p>
          <a:p>
            <a:pPr algn="just"/>
            <a:r>
              <a:rPr lang="en-GB" dirty="0">
                <a:latin typeface="Century Gothic"/>
              </a:rPr>
              <a:t>Updates are </a:t>
            </a:r>
            <a:r>
              <a:rPr lang="en-GB" dirty="0">
                <a:solidFill>
                  <a:srgbClr val="00B050"/>
                </a:solidFill>
                <a:latin typeface="Century Gothic"/>
              </a:rPr>
              <a:t>coloured in green</a:t>
            </a:r>
            <a:r>
              <a:rPr lang="en-GB" dirty="0">
                <a:latin typeface="Century Gothic"/>
              </a:rPr>
              <a:t>.</a:t>
            </a:r>
            <a:endParaRPr lang="en-GB" b="1" u="sng" dirty="0">
              <a:solidFill>
                <a:srgbClr val="00B050"/>
              </a:solidFill>
              <a:latin typeface="Century Gothic"/>
            </a:endParaRPr>
          </a:p>
        </p:txBody>
      </p:sp>
      <p:pic>
        <p:nvPicPr>
          <p:cNvPr id="7" name="Content Placeholder 6" descr="A poster board with information on it&#10;&#10;Description automatically generated">
            <a:extLst>
              <a:ext uri="{FF2B5EF4-FFF2-40B4-BE49-F238E27FC236}">
                <a16:creationId xmlns:a16="http://schemas.microsoft.com/office/drawing/2014/main" id="{E0983088-9C4C-DF11-6750-B68A758F14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0" t="19708" r="6032" b="7783"/>
          <a:stretch/>
        </p:blipFill>
        <p:spPr>
          <a:xfrm>
            <a:off x="6627781" y="1948449"/>
            <a:ext cx="3396343" cy="2680389"/>
          </a:xfr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A8D80-6472-50E2-2CFD-C7CBA2AA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2</a:t>
            </a:fld>
            <a:endParaRPr lang="en-GB">
              <a:latin typeface="Century Gothic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6B97D-9D1D-ACE9-E528-F32265898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011" y="3809070"/>
            <a:ext cx="3674706" cy="1946312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37182C7-1139-83DC-0F45-ECF52D808B38}"/>
              </a:ext>
            </a:extLst>
          </p:cNvPr>
          <p:cNvSpPr txBox="1"/>
          <p:nvPr/>
        </p:nvSpPr>
        <p:spPr>
          <a:xfrm>
            <a:off x="6627781" y="4328453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  <a:latin typeface="Century Gothic" panose="020B0502020202020204" pitchFamily="34" charset="0"/>
              </a:rPr>
              <a:t>ACAT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EF1F81-41FA-7064-ABAD-430F4E1B3B52}"/>
              </a:ext>
            </a:extLst>
          </p:cNvPr>
          <p:cNvSpPr txBox="1"/>
          <p:nvPr/>
        </p:nvSpPr>
        <p:spPr>
          <a:xfrm>
            <a:off x="7722902" y="3809070"/>
            <a:ext cx="603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latin typeface="Century Gothic" panose="020B0502020202020204" pitchFamily="34" charset="0"/>
              </a:rPr>
              <a:t>CAF</a:t>
            </a:r>
          </a:p>
        </p:txBody>
      </p:sp>
    </p:spTree>
    <p:extLst>
      <p:ext uri="{BB962C8B-B14F-4D97-AF65-F5344CB8AC3E}">
        <p14:creationId xmlns:p14="http://schemas.microsoft.com/office/powerpoint/2010/main" val="134474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9BD15-5FF1-4002-D1A0-DB201A094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D4A64-82C7-ADC8-A0D3-34416842C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What is </a:t>
            </a:r>
            <a:r>
              <a:rPr lang="en-GB" b="1" dirty="0" err="1">
                <a:latin typeface="Century Gothic"/>
              </a:rPr>
              <a:t>AdaptivePerf</a:t>
            </a:r>
            <a:r>
              <a:rPr lang="en-GB" b="1" dirty="0">
                <a:latin typeface="Century Gothic"/>
              </a:rPr>
              <a:t>?</a:t>
            </a:r>
            <a:endParaRPr lang="en-GB" b="1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505EE-91AD-7580-BAFE-095CA381DD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37232"/>
            <a:ext cx="644842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GB" sz="1600" b="1" dirty="0">
                <a:latin typeface="Century Gothic"/>
              </a:rPr>
              <a:t>Open-source code profiler</a:t>
            </a:r>
            <a:r>
              <a:rPr lang="en-GB" sz="1600" dirty="0">
                <a:latin typeface="Century Gothic"/>
              </a:rPr>
              <a:t> for Linux, based on "perf" with custom patches</a:t>
            </a:r>
          </a:p>
          <a:p>
            <a:pPr algn="just"/>
            <a:r>
              <a:rPr lang="en-GB" sz="1600" dirty="0">
                <a:latin typeface="Century Gothic"/>
              </a:rPr>
              <a:t>Samples </a:t>
            </a:r>
            <a:r>
              <a:rPr lang="en-GB" sz="1600" b="1" dirty="0">
                <a:latin typeface="Century Gothic"/>
              </a:rPr>
              <a:t>both on-CPU and off-CPU</a:t>
            </a:r>
            <a:r>
              <a:rPr lang="en-GB" sz="1600" dirty="0">
                <a:latin typeface="Century Gothic"/>
              </a:rPr>
              <a:t> activity</a:t>
            </a:r>
          </a:p>
          <a:p>
            <a:pPr algn="just"/>
            <a:r>
              <a:rPr lang="en-GB" sz="1600" b="1" dirty="0">
                <a:latin typeface="Century Gothic"/>
              </a:rPr>
              <a:t>Traces every spawned thread and process</a:t>
            </a:r>
          </a:p>
          <a:p>
            <a:pPr algn="just"/>
            <a:r>
              <a:rPr lang="en-GB" sz="1600" b="1" dirty="0">
                <a:latin typeface="Century Gothic"/>
              </a:rPr>
              <a:t>Minimises risk of broken profiled stacks </a:t>
            </a:r>
            <a:r>
              <a:rPr lang="en-GB" sz="1600" dirty="0">
                <a:latin typeface="Century Gothic"/>
              </a:rPr>
              <a:t>for programs compiled with frame pointers by detecting inappropriate kernel and CPU configurations automatically</a:t>
            </a:r>
          </a:p>
          <a:p>
            <a:pPr algn="just"/>
            <a:r>
              <a:rPr lang="en-GB" sz="1600" dirty="0">
                <a:latin typeface="Century Gothic"/>
              </a:rPr>
              <a:t>Produces data for rendering </a:t>
            </a:r>
            <a:r>
              <a:rPr lang="en-GB" sz="1600" b="1" dirty="0">
                <a:latin typeface="Century Gothic"/>
              </a:rPr>
              <a:t>interactive flame graphs and charts</a:t>
            </a:r>
            <a:r>
              <a:rPr lang="en-GB" sz="1600" dirty="0">
                <a:latin typeface="Century Gothic"/>
              </a:rPr>
              <a:t> in a web browser </a:t>
            </a:r>
            <a:r>
              <a:rPr lang="en-GB" sz="1600" dirty="0">
                <a:solidFill>
                  <a:srgbClr val="00B050"/>
                </a:solidFill>
                <a:latin typeface="Century Gothic"/>
              </a:rPr>
              <a:t>with a new GUI and cache-aware roofline plots produced by the CARM tool from INESC-ID</a:t>
            </a:r>
          </a:p>
          <a:p>
            <a:pPr algn="just"/>
            <a:r>
              <a:rPr lang="en-GB" sz="1600" dirty="0">
                <a:latin typeface="Century Gothic"/>
              </a:rPr>
              <a:t>Main functionality designed with </a:t>
            </a:r>
            <a:r>
              <a:rPr lang="en-GB" sz="1600" b="1" dirty="0">
                <a:latin typeface="Century Gothic"/>
              </a:rPr>
              <a:t>hardware portability</a:t>
            </a:r>
            <a:r>
              <a:rPr lang="en-GB" sz="1600" dirty="0">
                <a:latin typeface="Century Gothic"/>
              </a:rPr>
              <a:t> in mind (tested on x86-64, </a:t>
            </a:r>
            <a:r>
              <a:rPr lang="en-GB" sz="1600" dirty="0">
                <a:solidFill>
                  <a:srgbClr val="00B050"/>
                </a:solidFill>
                <a:latin typeface="Century Gothic"/>
              </a:rPr>
              <a:t>arm64, and RISC-V</a:t>
            </a:r>
            <a:r>
              <a:rPr lang="en-GB" sz="1600" dirty="0">
                <a:latin typeface="Century Gothic"/>
              </a:rPr>
              <a:t>)</a:t>
            </a:r>
          </a:p>
          <a:p>
            <a:pPr algn="just"/>
            <a:r>
              <a:rPr lang="en-GB" sz="1600" dirty="0">
                <a:latin typeface="Century Gothic"/>
              </a:rPr>
              <a:t>Supports custom sampling-based "perf" events for </a:t>
            </a:r>
            <a:r>
              <a:rPr lang="en-GB" sz="1600" b="1" dirty="0">
                <a:latin typeface="Century Gothic"/>
              </a:rPr>
              <a:t>profiling interactions with hardware</a:t>
            </a:r>
          </a:p>
          <a:p>
            <a:pPr algn="just"/>
            <a:r>
              <a:rPr lang="en-GB" sz="1600" b="1" dirty="0">
                <a:latin typeface="Century Gothic"/>
              </a:rPr>
              <a:t>Allows TCP streaming</a:t>
            </a:r>
            <a:r>
              <a:rPr lang="en-GB" sz="1600" dirty="0">
                <a:latin typeface="Century Gothic"/>
              </a:rPr>
              <a:t> of profiling data to a separate machine for real-time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2D360-7072-7AD5-979B-E7587A0E2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3</a:t>
            </a:fld>
            <a:endParaRPr lang="en-GB" dirty="0">
              <a:latin typeface="Century Gothic"/>
            </a:endParaRPr>
          </a:p>
        </p:txBody>
      </p:sp>
      <p:sp>
        <p:nvSpPr>
          <p:cNvPr id="5" name="Callout: Bent Line 4">
            <a:extLst>
              <a:ext uri="{FF2B5EF4-FFF2-40B4-BE49-F238E27FC236}">
                <a16:creationId xmlns:a16="http://schemas.microsoft.com/office/drawing/2014/main" id="{626638B9-D5BB-2663-4F3D-2A30207D09C7}"/>
              </a:ext>
            </a:extLst>
          </p:cNvPr>
          <p:cNvSpPr/>
          <p:nvPr/>
        </p:nvSpPr>
        <p:spPr>
          <a:xfrm>
            <a:off x="7632970" y="221303"/>
            <a:ext cx="4063730" cy="1264596"/>
          </a:xfrm>
          <a:prstGeom prst="borderCallout2">
            <a:avLst>
              <a:gd name="adj1" fmla="val 53110"/>
              <a:gd name="adj2" fmla="val -1627"/>
              <a:gd name="adj3" fmla="val 89007"/>
              <a:gd name="adj4" fmla="val -18194"/>
              <a:gd name="adj5" fmla="val 120192"/>
              <a:gd name="adj6" fmla="val -18248"/>
            </a:avLst>
          </a:prstGeom>
          <a:ln>
            <a:headEnd type="triangle"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Century Gothic"/>
              </a:rPr>
              <a:t>NB: </a:t>
            </a:r>
            <a:r>
              <a:rPr lang="en-GB" sz="1100" dirty="0" err="1">
                <a:solidFill>
                  <a:schemeClr val="tx1"/>
                </a:solidFill>
                <a:latin typeface="Century Gothic"/>
              </a:rPr>
              <a:t>AdaptivePerf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 is </a:t>
            </a:r>
            <a:r>
              <a:rPr lang="en-GB" sz="1100" b="1" dirty="0">
                <a:solidFill>
                  <a:schemeClr val="tx1"/>
                </a:solidFill>
                <a:latin typeface="Century Gothic"/>
              </a:rPr>
              <a:t>not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 a continuous profiler! It profiles single commands and is not meant for 24/7 monitoring.</a:t>
            </a:r>
          </a:p>
          <a:p>
            <a:pPr algn="ctr"/>
            <a:endParaRPr lang="en-GB" sz="1100" dirty="0">
              <a:solidFill>
                <a:schemeClr val="tx1"/>
              </a:solidFill>
              <a:latin typeface="Century Gothic"/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  <a:latin typeface="Century Gothic"/>
              </a:rPr>
              <a:t>The main </a:t>
            </a:r>
            <a:r>
              <a:rPr lang="en-US" sz="1100" dirty="0">
                <a:solidFill>
                  <a:schemeClr val="tx1"/>
                </a:solidFill>
                <a:latin typeface="Century Gothic"/>
              </a:rPr>
              <a:t>target audience is SW and HW developers </a:t>
            </a:r>
            <a:r>
              <a:rPr lang="en-GB" sz="1100" dirty="0">
                <a:solidFill>
                  <a:schemeClr val="tx1"/>
                </a:solidFill>
                <a:latin typeface="Century Gothic"/>
              </a:rPr>
              <a:t>optimising</a:t>
            </a:r>
            <a:r>
              <a:rPr lang="en-US" sz="1100" dirty="0">
                <a:solidFill>
                  <a:schemeClr val="tx1"/>
                </a:solidFill>
                <a:latin typeface="Century Gothic"/>
              </a:rPr>
              <a:t> their software and/or hardware, also as part of software-hardware co-design for specific applications.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69A489-E3EC-5A06-F116-8E75181F6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970" y="2271666"/>
            <a:ext cx="4203846" cy="285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9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F450-59B8-994C-7472-3E8878D4B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latin typeface="Century Gothic"/>
                <a:cs typeface="Calibri Light"/>
              </a:rPr>
              <a:t>How does </a:t>
            </a:r>
            <a:r>
              <a:rPr lang="en-GB" sz="3600" b="1" dirty="0" err="1">
                <a:latin typeface="Century Gothic"/>
                <a:cs typeface="Calibri Light"/>
              </a:rPr>
              <a:t>AdaptivePerf</a:t>
            </a:r>
            <a:r>
              <a:rPr lang="en-GB" sz="3600" b="1" dirty="0">
                <a:latin typeface="Century Gothic"/>
                <a:cs typeface="Calibri Light"/>
              </a:rPr>
              <a:t> work under the hood?</a:t>
            </a:r>
            <a:endParaRPr lang="en-GB" sz="3600" b="1" dirty="0">
              <a:latin typeface="Century Gothic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3FE66-C0E9-E640-A021-BB7EF9707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4</a:t>
            </a:fld>
            <a:endParaRPr lang="en-GB" dirty="0">
              <a:latin typeface="Century Gothic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1A2029B-6F75-A02A-F978-40B3CD2EF75B}"/>
              </a:ext>
            </a:extLst>
          </p:cNvPr>
          <p:cNvSpPr/>
          <p:nvPr/>
        </p:nvSpPr>
        <p:spPr>
          <a:xfrm>
            <a:off x="2302212" y="1547702"/>
            <a:ext cx="2846962" cy="447473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</a:t>
            </a:r>
            <a:r>
              <a:rPr lang="en-GB" sz="1600" dirty="0">
                <a:latin typeface="Century Gothic" panose="020B0502020202020204" pitchFamily="34" charset="0"/>
              </a:rPr>
              <a:t> frontend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2B8E946-10C5-4A89-23F2-2DEFA4A9EADB}"/>
              </a:ext>
            </a:extLst>
          </p:cNvPr>
          <p:cNvSpPr/>
          <p:nvPr/>
        </p:nvSpPr>
        <p:spPr>
          <a:xfrm>
            <a:off x="2302212" y="3065218"/>
            <a:ext cx="830094" cy="505839"/>
          </a:xfrm>
          <a:prstGeom prst="roundRect">
            <a:avLst/>
          </a:prstGeom>
          <a:solidFill>
            <a:srgbClr val="022EA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perf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4DB0C73-1957-41B7-9E92-2FE137B4A5DE}"/>
              </a:ext>
            </a:extLst>
          </p:cNvPr>
          <p:cNvCxnSpPr>
            <a:stCxn id="3" idx="2"/>
            <a:endCxn id="4" idx="0"/>
          </p:cNvCxnSpPr>
          <p:nvPr/>
        </p:nvCxnSpPr>
        <p:spPr>
          <a:xfrm rot="5400000">
            <a:off x="2686455" y="2025979"/>
            <a:ext cx="1070043" cy="10084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0B067B4-C019-6417-4A55-A1D683265E2D}"/>
              </a:ext>
            </a:extLst>
          </p:cNvPr>
          <p:cNvSpPr/>
          <p:nvPr/>
        </p:nvSpPr>
        <p:spPr>
          <a:xfrm>
            <a:off x="3396556" y="3056450"/>
            <a:ext cx="1986078" cy="59992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Other profilers and metric-reading programs*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6DB4B961-6330-D1DE-7EDD-4219051CB4DA}"/>
              </a:ext>
            </a:extLst>
          </p:cNvPr>
          <p:cNvCxnSpPr>
            <a:cxnSpLocks/>
            <a:stCxn id="3" idx="2"/>
            <a:endCxn id="9" idx="0"/>
          </p:cNvCxnSpPr>
          <p:nvPr/>
        </p:nvCxnSpPr>
        <p:spPr>
          <a:xfrm rot="16200000" flipH="1">
            <a:off x="3527007" y="2193861"/>
            <a:ext cx="1061275" cy="6639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B1241A0-51EA-8F6B-291D-FA04821F0844}"/>
              </a:ext>
            </a:extLst>
          </p:cNvPr>
          <p:cNvSpPr/>
          <p:nvPr/>
        </p:nvSpPr>
        <p:spPr>
          <a:xfrm>
            <a:off x="2302212" y="4565199"/>
            <a:ext cx="2846962" cy="61092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</a:t>
            </a:r>
            <a:r>
              <a:rPr lang="en-GB" sz="1600" dirty="0">
                <a:latin typeface="Century Gothic" panose="020B0502020202020204" pitchFamily="34" charset="0"/>
              </a:rPr>
              <a:t>-server (backend)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0FB299-D71D-6D05-736B-08C129B673AE}"/>
              </a:ext>
            </a:extLst>
          </p:cNvPr>
          <p:cNvSpPr txBox="1"/>
          <p:nvPr/>
        </p:nvSpPr>
        <p:spPr>
          <a:xfrm>
            <a:off x="2279513" y="2145683"/>
            <a:ext cx="1446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Century Gothic" panose="020B0502020202020204" pitchFamily="34" charset="0"/>
              </a:rPr>
              <a:t>configures and runs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D01C0E-8632-7224-C87C-42B484EF1A1B}"/>
              </a:ext>
            </a:extLst>
          </p:cNvPr>
          <p:cNvSpPr txBox="1"/>
          <p:nvPr/>
        </p:nvSpPr>
        <p:spPr>
          <a:xfrm>
            <a:off x="1066801" y="3600335"/>
            <a:ext cx="16490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Century Gothic" panose="020B0502020202020204" pitchFamily="34" charset="0"/>
              </a:rPr>
              <a:t>streams data via either TCP or file descriptors through Python API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43DA1F-256F-5410-D5A6-090286E33610}"/>
              </a:ext>
            </a:extLst>
          </p:cNvPr>
          <p:cNvSpPr txBox="1"/>
          <p:nvPr/>
        </p:nvSpPr>
        <p:spPr>
          <a:xfrm>
            <a:off x="4383009" y="3745173"/>
            <a:ext cx="10062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latin typeface="Century Gothic" panose="020B0502020202020204" pitchFamily="34" charset="0"/>
              </a:rPr>
              <a:t>stream data*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68835A-5132-D2BF-A742-A5A999B4A58C}"/>
              </a:ext>
            </a:extLst>
          </p:cNvPr>
          <p:cNvCxnSpPr>
            <a:cxnSpLocks/>
            <a:stCxn id="14" idx="3"/>
            <a:endCxn id="30" idx="1"/>
          </p:cNvCxnSpPr>
          <p:nvPr/>
        </p:nvCxnSpPr>
        <p:spPr>
          <a:xfrm>
            <a:off x="5149174" y="4870660"/>
            <a:ext cx="1634245" cy="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065EFE0-9F19-BD2B-3F6E-65F1B75A464A}"/>
              </a:ext>
            </a:extLst>
          </p:cNvPr>
          <p:cNvSpPr txBox="1"/>
          <p:nvPr/>
        </p:nvSpPr>
        <p:spPr>
          <a:xfrm>
            <a:off x="5149175" y="4490247"/>
            <a:ext cx="1634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Century Gothic" panose="020B0502020202020204" pitchFamily="34" charset="0"/>
              </a:rPr>
              <a:t>post-processes results and produces data for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BD897DCB-2927-2D77-4995-313BB7038AAE}"/>
              </a:ext>
            </a:extLst>
          </p:cNvPr>
          <p:cNvSpPr/>
          <p:nvPr/>
        </p:nvSpPr>
        <p:spPr>
          <a:xfrm>
            <a:off x="6783419" y="4708323"/>
            <a:ext cx="2107659" cy="325158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Century Gothic" panose="020B0502020202020204" pitchFamily="34" charset="0"/>
              </a:rPr>
              <a:t>AdaptivePerfHTML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8F6CF7-1682-B618-6396-BFFFE7FFDB5C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7837247" y="3533378"/>
            <a:ext cx="2" cy="11749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7AD5AE0-06A4-BD3F-ADF7-17BF79A979E0}"/>
              </a:ext>
            </a:extLst>
          </p:cNvPr>
          <p:cNvSpPr txBox="1"/>
          <p:nvPr/>
        </p:nvSpPr>
        <p:spPr>
          <a:xfrm>
            <a:off x="7837247" y="3994672"/>
            <a:ext cx="664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displays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81C2F8B-BFDD-2A6A-CD60-67D271A6E4E9}"/>
              </a:ext>
            </a:extLst>
          </p:cNvPr>
          <p:cNvSpPr/>
          <p:nvPr/>
        </p:nvSpPr>
        <p:spPr>
          <a:xfrm>
            <a:off x="6783418" y="5413894"/>
            <a:ext cx="2107659" cy="37797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SQL database*</a:t>
            </a:r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DF0FB08A-DE3D-82A6-3148-FF9950B0FFA8}"/>
              </a:ext>
            </a:extLst>
          </p:cNvPr>
          <p:cNvCxnSpPr>
            <a:cxnSpLocks/>
            <a:stCxn id="14" idx="3"/>
            <a:endCxn id="50" idx="1"/>
          </p:cNvCxnSpPr>
          <p:nvPr/>
        </p:nvCxnSpPr>
        <p:spPr>
          <a:xfrm>
            <a:off x="5149174" y="4870660"/>
            <a:ext cx="1634244" cy="732223"/>
          </a:xfrm>
          <a:prstGeom prst="bentConnector3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73AE9C3-3EBF-70B4-057A-4A2DFDB1F931}"/>
              </a:ext>
            </a:extLst>
          </p:cNvPr>
          <p:cNvSpPr txBox="1"/>
          <p:nvPr/>
        </p:nvSpPr>
        <p:spPr>
          <a:xfrm>
            <a:off x="2065128" y="6264610"/>
            <a:ext cx="7802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  <a:latin typeface="Century Gothic" panose="020B0502020202020204" pitchFamily="34" charset="0"/>
              </a:rPr>
              <a:t>*Mostly implemented and therefore coming very soon.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EF84B8C-FE20-E4B7-7695-646915D124C7}"/>
              </a:ext>
            </a:extLst>
          </p:cNvPr>
          <p:cNvSpPr/>
          <p:nvPr/>
        </p:nvSpPr>
        <p:spPr>
          <a:xfrm>
            <a:off x="2075234" y="4329690"/>
            <a:ext cx="7792229" cy="1792250"/>
          </a:xfrm>
          <a:prstGeom prst="roundRect">
            <a:avLst/>
          </a:prstGeom>
          <a:noFill/>
          <a:ln w="19050"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75F721D1-BAE5-A155-E7C3-E063EC8E65C7}"/>
              </a:ext>
            </a:extLst>
          </p:cNvPr>
          <p:cNvSpPr/>
          <p:nvPr/>
        </p:nvSpPr>
        <p:spPr>
          <a:xfrm>
            <a:off x="703254" y="4823555"/>
            <a:ext cx="2723749" cy="1944210"/>
          </a:xfrm>
          <a:prstGeom prst="arc">
            <a:avLst>
              <a:gd name="adj1" fmla="val 11420729"/>
              <a:gd name="adj2" fmla="val 1624761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EF239BE-C006-A56D-3871-D11F1E7BEE95}"/>
              </a:ext>
            </a:extLst>
          </p:cNvPr>
          <p:cNvSpPr txBox="1"/>
          <p:nvPr/>
        </p:nvSpPr>
        <p:spPr>
          <a:xfrm>
            <a:off x="118842" y="5567436"/>
            <a:ext cx="19462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entury Gothic" panose="020B0502020202020204" pitchFamily="34" charset="0"/>
              </a:rPr>
              <a:t>Can be run on a different machine without the profiled programs and debug info!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E7A46731-DB6B-3C26-F007-5E66F242009D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rot="16200000" flipH="1">
            <a:off x="2724405" y="3563911"/>
            <a:ext cx="994142" cy="100843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75A44F22-8FB8-0EBD-F3C6-5473FC833D46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rot="5400000">
            <a:off x="3603233" y="3778836"/>
            <a:ext cx="908823" cy="663902"/>
          </a:xfrm>
          <a:prstGeom prst="bentConnector3">
            <a:avLst>
              <a:gd name="adj1" fmla="val 45005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5A8A6DF-28A4-2751-BF6B-200C53546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608" y="1480899"/>
            <a:ext cx="3907278" cy="204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1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50" grpId="0" animBg="1"/>
      <p:bldP spid="54" grpId="0"/>
      <p:bldP spid="57" grpId="0" animBg="1"/>
      <p:bldP spid="58" grpId="0" animBg="1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AA05-0A23-400C-7CA2-8829A2354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714"/>
            <a:ext cx="10515600" cy="1325563"/>
          </a:xfrm>
        </p:spPr>
        <p:txBody>
          <a:bodyPr/>
          <a:lstStyle/>
          <a:p>
            <a:r>
              <a:rPr lang="en-GB" b="1" dirty="0">
                <a:latin typeface="Century Gothic"/>
              </a:rPr>
              <a:t>What is SYCLOPS?</a:t>
            </a:r>
            <a:endParaRPr lang="en-US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E2091-0812-7D5E-587E-27A4473EC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>
                <a:latin typeface="Century Gothic" panose="020B0502020202020204" pitchFamily="34" charset="0"/>
              </a:rPr>
              <a:t>A project funded from the European Union HE research and innovation programme (grant agreement No 101092877) about hardware acceleration with open standards using SYCL and RISC-V: </a:t>
            </a:r>
            <a:r>
              <a:rPr lang="en-GB" dirty="0">
                <a:latin typeface="Century Gothic" panose="020B0502020202020204" pitchFamily="34" charset="0"/>
                <a:hlinkClick r:id="rId2"/>
              </a:rPr>
              <a:t>https://www.syclops.org</a:t>
            </a:r>
            <a:endParaRPr lang="en-GB" dirty="0">
              <a:latin typeface="Century Gothic" panose="020B0502020202020204" pitchFamily="34" charset="0"/>
            </a:endParaRPr>
          </a:p>
          <a:p>
            <a:pPr algn="just"/>
            <a:r>
              <a:rPr lang="en-GB" dirty="0">
                <a:latin typeface="Century Gothic" panose="020B0502020202020204" pitchFamily="34" charset="0"/>
              </a:rPr>
              <a:t>CERN project tasks: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Implementing SYCL support in ROOT and cling + demonstrating it on a Lorentz vector calculation example.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Benchmarking and profiling + integration testing of all use cases envisaged in SYCLOPS (ROOT, genomics analysis, and autonomous systems).</a:t>
            </a:r>
          </a:p>
          <a:p>
            <a:pPr algn="just"/>
            <a:r>
              <a:rPr lang="en-GB" dirty="0" err="1">
                <a:latin typeface="Century Gothic" panose="020B0502020202020204" pitchFamily="34" charset="0"/>
              </a:rPr>
              <a:t>AdaptivePerf</a:t>
            </a:r>
            <a:r>
              <a:rPr lang="en-GB" dirty="0">
                <a:latin typeface="Century Gothic" panose="020B0502020202020204" pitchFamily="34" charset="0"/>
              </a:rPr>
              <a:t> is part of task 2, but its applications and development plans extend beyond SYCLOPS!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795B06-1DEB-E14F-8975-FAA0C4B0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Century Gothic" panose="020B0502020202020204" pitchFamily="34" charset="0"/>
              </a:rPr>
              <a:t>5</a:t>
            </a:fld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5" name="Picture 4" descr="A cartoon of a robot&#10;&#10;Description automatically generated">
            <a:extLst>
              <a:ext uri="{FF2B5EF4-FFF2-40B4-BE49-F238E27FC236}">
                <a16:creationId xmlns:a16="http://schemas.microsoft.com/office/drawing/2014/main" id="{447E69AE-D704-3060-F07B-A1582BEF9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743" y="117171"/>
            <a:ext cx="700406" cy="927032"/>
          </a:xfrm>
          <a:prstGeom prst="rect">
            <a:avLst/>
          </a:prstGeom>
        </p:spPr>
      </p:pic>
      <p:pic>
        <p:nvPicPr>
          <p:cNvPr id="6" name="Picture 5" descr="A blue flag with yellow stars in a circle&#10;&#10;Description automatically generated">
            <a:extLst>
              <a:ext uri="{FF2B5EF4-FFF2-40B4-BE49-F238E27FC236}">
                <a16:creationId xmlns:a16="http://schemas.microsoft.com/office/drawing/2014/main" id="{B49D9286-5EB1-E2DD-7DD4-BB4E6CACD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9080" y="239957"/>
            <a:ext cx="1209439" cy="80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95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2FF3-33A2-8C11-CD24-245C47C3B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/>
              </a:rPr>
              <a:t>How to download </a:t>
            </a:r>
            <a:r>
              <a:rPr lang="en-GB" b="1" dirty="0" err="1">
                <a:latin typeface="Century Gothic"/>
              </a:rPr>
              <a:t>AdaptivePerf</a:t>
            </a:r>
            <a:r>
              <a:rPr lang="en-GB" b="1" dirty="0">
                <a:latin typeface="Century Gothic"/>
              </a:rPr>
              <a:t>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5CF-2C6C-A6B4-73DF-6229DAADC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/>
            <a:r>
              <a:rPr lang="en-GB" dirty="0">
                <a:latin typeface="Century Gothic"/>
              </a:rPr>
              <a:t>It's open-source and you can get it for free from our GitHub: </a:t>
            </a:r>
            <a:r>
              <a:rPr lang="en-GB" dirty="0">
                <a:latin typeface="Century Gothic"/>
                <a:hlinkClick r:id="rId2"/>
              </a:rPr>
              <a:t>https://github.com/AdaptivePerf</a:t>
            </a:r>
            <a:r>
              <a:rPr lang="en-GB" dirty="0">
                <a:latin typeface="Century Gothic"/>
              </a:rPr>
              <a:t>.</a:t>
            </a:r>
          </a:p>
          <a:p>
            <a:pPr algn="just"/>
            <a:r>
              <a:rPr lang="en-GB" dirty="0" err="1">
                <a:latin typeface="Century Gothic"/>
              </a:rPr>
              <a:t>AdaptivePerf</a:t>
            </a:r>
            <a:r>
              <a:rPr lang="en-GB" dirty="0">
                <a:latin typeface="Century Gothic"/>
              </a:rPr>
              <a:t> is available </a:t>
            </a:r>
            <a:r>
              <a:rPr lang="en-GB" b="1" dirty="0">
                <a:latin typeface="Century Gothic"/>
              </a:rPr>
              <a:t>as an early development version</a:t>
            </a:r>
            <a:r>
              <a:rPr lang="en-GB" dirty="0">
                <a:latin typeface="Century Gothic"/>
              </a:rPr>
              <a:t>, in form of a source code, a Gentoo-based VM image, </a:t>
            </a:r>
            <a:r>
              <a:rPr lang="en-GB" dirty="0">
                <a:solidFill>
                  <a:srgbClr val="00B050"/>
                </a:solidFill>
                <a:latin typeface="Century Gothic"/>
              </a:rPr>
              <a:t>and Docker + </a:t>
            </a:r>
            <a:r>
              <a:rPr lang="en-GB" dirty="0" err="1">
                <a:solidFill>
                  <a:srgbClr val="00B050"/>
                </a:solidFill>
                <a:latin typeface="Century Gothic"/>
              </a:rPr>
              <a:t>Apptainer</a:t>
            </a:r>
            <a:r>
              <a:rPr lang="en-GB" dirty="0">
                <a:solidFill>
                  <a:srgbClr val="00B050"/>
                </a:solidFill>
                <a:latin typeface="Century Gothic"/>
              </a:rPr>
              <a:t> images with frame pointers. DEB + RPM, a CVMFS setup, and non-Linux server binaries will follow soon.</a:t>
            </a:r>
            <a:r>
              <a:rPr lang="en-GB" dirty="0">
                <a:latin typeface="Century Gothic"/>
              </a:rPr>
              <a:t> </a:t>
            </a:r>
          </a:p>
          <a:p>
            <a:pPr algn="just"/>
            <a:r>
              <a:rPr lang="en-GB" dirty="0">
                <a:latin typeface="Century Gothic"/>
              </a:rPr>
              <a:t>There are 2 parts:</a:t>
            </a:r>
          </a:p>
          <a:p>
            <a:pPr lvl="1" algn="just"/>
            <a:r>
              <a:rPr lang="en-GB" dirty="0" err="1">
                <a:latin typeface="Century Gothic"/>
              </a:rPr>
              <a:t>AdaptivePerf</a:t>
            </a:r>
            <a:r>
              <a:rPr lang="en-GB" dirty="0">
                <a:latin typeface="Century Gothic"/>
              </a:rPr>
              <a:t>: the main program which is the command-line profiling tool (frontend) and server (backend), licensed under GNU GPL v2 </a:t>
            </a:r>
            <a:r>
              <a:rPr lang="en-GB" b="1" dirty="0">
                <a:latin typeface="Century Gothic"/>
              </a:rPr>
              <a:t>only</a:t>
            </a:r>
            <a:r>
              <a:rPr lang="en-GB" dirty="0">
                <a:latin typeface="Century Gothic"/>
              </a:rPr>
              <a:t>. It also includes the patched “perf”.</a:t>
            </a:r>
          </a:p>
          <a:p>
            <a:pPr lvl="1" algn="just"/>
            <a:r>
              <a:rPr lang="en-GB" dirty="0" err="1">
                <a:latin typeface="Century Gothic"/>
              </a:rPr>
              <a:t>AdaptivePerfHTML</a:t>
            </a:r>
            <a:r>
              <a:rPr lang="en-GB" dirty="0">
                <a:latin typeface="Century Gothic"/>
              </a:rPr>
              <a:t>: the web server for displaying profiling results as an interactive website, licensed under GNU GPL v3.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F7C27-DCE4-1B4D-660D-82DEA5D7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6</a:t>
            </a:fld>
            <a:endParaRPr lang="en-GB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95765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12FF3-33A2-8C11-CD24-245C47C3B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714"/>
            <a:ext cx="10515600" cy="1325563"/>
          </a:xfrm>
        </p:spPr>
        <p:txBody>
          <a:bodyPr/>
          <a:lstStyle/>
          <a:p>
            <a:r>
              <a:rPr lang="en-GB" b="1" dirty="0">
                <a:latin typeface="Century Gothic"/>
              </a:rPr>
              <a:t>Quick start with </a:t>
            </a:r>
            <a:r>
              <a:rPr lang="en-GB" b="1" dirty="0" err="1">
                <a:latin typeface="Century Gothic"/>
              </a:rPr>
              <a:t>AdaptivePerf</a:t>
            </a:r>
            <a:endParaRPr lang="en-GB" b="1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F5CF-2C6C-A6B4-73DF-6229DAADC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dirty="0">
                <a:latin typeface="Century Gothic"/>
              </a:rPr>
              <a:t>Run </a:t>
            </a:r>
            <a:r>
              <a:rPr lang="en-GB" dirty="0" err="1">
                <a:latin typeface="Consolas"/>
              </a:rPr>
              <a:t>adaptiveperf</a:t>
            </a:r>
            <a:r>
              <a:rPr lang="en-GB" dirty="0">
                <a:latin typeface="Consolas"/>
              </a:rPr>
              <a:t> -- &lt;command to be profiled&gt;</a:t>
            </a:r>
            <a:r>
              <a:rPr lang="en-GB" dirty="0">
                <a:latin typeface="Century Gothic"/>
              </a:rPr>
              <a:t> and wait until it finishes and produces the "results" directory. </a:t>
            </a:r>
            <a:r>
              <a:rPr lang="en-GB" dirty="0">
                <a:solidFill>
                  <a:srgbClr val="00B050"/>
                </a:solidFill>
                <a:latin typeface="Century Gothic"/>
              </a:rPr>
              <a:t>The command doesn’t need to be quoted and under certain circumstances, root rights are not required. Partial profiling will also be possible very soon!</a:t>
            </a:r>
          </a:p>
          <a:p>
            <a:pPr algn="just"/>
            <a:r>
              <a:rPr lang="en-GB" dirty="0">
                <a:latin typeface="Century Gothic"/>
              </a:rPr>
              <a:t>Set the </a:t>
            </a:r>
            <a:r>
              <a:rPr lang="en-GB" dirty="0">
                <a:latin typeface="Consolas"/>
              </a:rPr>
              <a:t>FLASK_PROFILING_STORAGE</a:t>
            </a:r>
            <a:r>
              <a:rPr lang="en-GB" dirty="0">
                <a:latin typeface="Century Gothic"/>
              </a:rPr>
              <a:t> environment variable to the "results" path.</a:t>
            </a:r>
          </a:p>
          <a:p>
            <a:pPr algn="just"/>
            <a:r>
              <a:rPr lang="en-GB" dirty="0">
                <a:latin typeface="Century Gothic"/>
              </a:rPr>
              <a:t>Run </a:t>
            </a:r>
            <a:r>
              <a:rPr lang="en-GB" dirty="0">
                <a:latin typeface="Century Gothic"/>
                <a:hlinkClick r:id="rId2"/>
              </a:rPr>
              <a:t>Flask</a:t>
            </a:r>
            <a:r>
              <a:rPr lang="en-GB" dirty="0">
                <a:latin typeface="Century Gothic"/>
              </a:rPr>
              <a:t> (a Python web framework) and point it to </a:t>
            </a:r>
            <a:r>
              <a:rPr lang="en-GB" dirty="0" err="1">
                <a:latin typeface="Century Gothic"/>
              </a:rPr>
              <a:t>AdaptivePerfHTML</a:t>
            </a:r>
            <a:r>
              <a:rPr lang="en-GB" dirty="0">
                <a:latin typeface="Century Gothic"/>
              </a:rPr>
              <a:t>: </a:t>
            </a:r>
            <a:r>
              <a:rPr lang="en-GB" dirty="0" err="1">
                <a:latin typeface="Consolas"/>
              </a:rPr>
              <a:t>adaptiveperf.app:app</a:t>
            </a:r>
            <a:r>
              <a:rPr lang="en-GB" dirty="0">
                <a:latin typeface="Century Gothic"/>
              </a:rPr>
              <a:t>.</a:t>
            </a:r>
          </a:p>
          <a:p>
            <a:pPr algn="just"/>
            <a:r>
              <a:rPr lang="en-GB" dirty="0">
                <a:latin typeface="Century Gothic"/>
              </a:rPr>
              <a:t>Open the website in your web browser. Done!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F7C27-DCE4-1B4D-660D-82DEA5D7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7</a:t>
            </a:fld>
            <a:endParaRPr lang="en-GB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2014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B85D24-AF56-0379-9FBB-54B565090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Century Gothic"/>
                <a:cs typeface="Calibri Light"/>
              </a:rPr>
              <a:t>Demo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ECB58-DB62-46C1-20B0-E3085A02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8</a:t>
            </a:fld>
            <a:endParaRPr lang="en-GB" dirty="0">
              <a:latin typeface="Century Gothic"/>
            </a:endParaRPr>
          </a:p>
        </p:txBody>
      </p:sp>
      <p:pic>
        <p:nvPicPr>
          <p:cNvPr id="3" name="Screen Recording 2024-09-13 at 20.21.34.mp4">
            <a:hlinkClick r:id="" action="ppaction://media"/>
            <a:extLst>
              <a:ext uri="{FF2B5EF4-FFF2-40B4-BE49-F238E27FC236}">
                <a16:creationId xmlns:a16="http://schemas.microsoft.com/office/drawing/2014/main" id="{88E402B3-3953-9FA0-4B10-025D9D7BEA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409405" y="1972986"/>
            <a:ext cx="5503232" cy="37585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C00F02-CD50-9078-3963-6EC42B9C5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363" y="1972986"/>
            <a:ext cx="5816637" cy="375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2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1F0FD-221F-12F8-C241-F1E39FB7E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FF2A-AB2C-23B2-C85D-1B36E87EF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70AD47"/>
                </a:solidFill>
                <a:latin typeface="Century Gothic"/>
              </a:rPr>
              <a:t>Work in progress: profiling heterogeneous and custom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194BD-2B12-D6E7-1F3F-A19BA1178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400" dirty="0">
                <a:latin typeface="Century Gothic"/>
                <a:cs typeface="Calibri"/>
              </a:rPr>
              <a:t>In the context of the changing technological landscape, we want </a:t>
            </a:r>
            <a:r>
              <a:rPr lang="en-GB" sz="2400" dirty="0" err="1">
                <a:latin typeface="Century Gothic"/>
                <a:cs typeface="Calibri"/>
              </a:rPr>
              <a:t>AdaptivePerf</a:t>
            </a:r>
            <a:r>
              <a:rPr lang="en-GB" sz="2400" dirty="0">
                <a:latin typeface="Century Gothic"/>
                <a:cs typeface="Calibri"/>
              </a:rPr>
              <a:t> to help push forward computing at CERN and other physics experiments and therefore allow more scientific discoveries.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Given the variety of platforms (CPUs with different ISAs, GPUs, FPGAs, ASICs etc.), the goal of </a:t>
            </a:r>
            <a:r>
              <a:rPr lang="en-GB" sz="2400" dirty="0" err="1">
                <a:latin typeface="Century Gothic"/>
                <a:cs typeface="Calibri"/>
              </a:rPr>
              <a:t>AdaptivePerf</a:t>
            </a:r>
            <a:r>
              <a:rPr lang="en-GB" sz="2400" dirty="0">
                <a:latin typeface="Century Gothic"/>
                <a:cs typeface="Calibri"/>
              </a:rPr>
              <a:t> is </a:t>
            </a:r>
            <a:r>
              <a:rPr lang="en-GB" sz="2400" b="1" dirty="0">
                <a:latin typeface="Century Gothic"/>
                <a:cs typeface="Calibri"/>
              </a:rPr>
              <a:t>delivering a single profiling-based platform for comparing and customising software and hardware architectures scaling from embedded/edge to exascale.</a:t>
            </a:r>
          </a:p>
          <a:p>
            <a:pPr algn="just"/>
            <a:r>
              <a:rPr lang="en-GB" sz="2400" dirty="0">
                <a:latin typeface="Century Gothic"/>
                <a:cs typeface="Calibri"/>
              </a:rPr>
              <a:t>This is how we envisage profiling heterogeneous and custom computer systems in </a:t>
            </a:r>
            <a:r>
              <a:rPr lang="en-GB" sz="2400" dirty="0" err="1">
                <a:latin typeface="Century Gothic"/>
                <a:cs typeface="Calibri"/>
              </a:rPr>
              <a:t>AdaptivePerf</a:t>
            </a:r>
            <a:r>
              <a:rPr lang="en-GB" sz="2400" dirty="0">
                <a:latin typeface="Century Gothic"/>
                <a:cs typeface="Calibri"/>
              </a:rPr>
              <a:t>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2D30E-E8A0-5749-B1A3-01287F5CE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dirty="0" smtClean="0">
                <a:latin typeface="Century Gothic"/>
              </a:rPr>
              <a:t>9</a:t>
            </a:fld>
            <a:endParaRPr lang="en-GB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06887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2620</TotalTime>
  <Words>1174</Words>
  <Application>Microsoft Macintosh PowerPoint</Application>
  <PresentationFormat>Widescreen</PresentationFormat>
  <Paragraphs>184</Paragraphs>
  <Slides>15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Consolas</vt:lpstr>
      <vt:lpstr>office theme</vt:lpstr>
      <vt:lpstr>AdaptivePerf: an architecture-agnostic code profiler</vt:lpstr>
      <vt:lpstr>You may have heard this before…</vt:lpstr>
      <vt:lpstr>What is AdaptivePerf?</vt:lpstr>
      <vt:lpstr>How does AdaptivePerf work under the hood?</vt:lpstr>
      <vt:lpstr>What is SYCLOPS?</vt:lpstr>
      <vt:lpstr>How to download AdaptivePerf?</vt:lpstr>
      <vt:lpstr>Quick start with AdaptivePerf</vt:lpstr>
      <vt:lpstr>Demo</vt:lpstr>
      <vt:lpstr>Work in progress: profiling heterogeneous and custom architectures</vt:lpstr>
      <vt:lpstr>Work in progress: profiling heterogeneous and custom architectures</vt:lpstr>
      <vt:lpstr>Future plans</vt:lpstr>
      <vt:lpstr>Thank you!</vt:lpstr>
      <vt:lpstr>Extra slides</vt:lpstr>
      <vt:lpstr>How does AdaptivePerf compare to other similar and maintained profilers?</vt:lpstr>
      <vt:lpstr>How to tackle the frame pointer compilation requirement?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AdaptivePerf talk</dc:title>
  <dc:creator/>
  <cp:lastModifiedBy>Maksymilian Graczyk</cp:lastModifiedBy>
  <cp:revision>1220</cp:revision>
  <dcterms:created xsi:type="dcterms:W3CDTF">2024-03-19T11:07:03Z</dcterms:created>
  <dcterms:modified xsi:type="dcterms:W3CDTF">2024-10-08T11:34:29Z</dcterms:modified>
</cp:coreProperties>
</file>