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80" r:id="rId2"/>
    <p:sldId id="282" r:id="rId3"/>
    <p:sldId id="279" r:id="rId4"/>
    <p:sldId id="284" r:id="rId5"/>
    <p:sldId id="265" r:id="rId6"/>
    <p:sldId id="317" r:id="rId7"/>
    <p:sldId id="303" r:id="rId8"/>
    <p:sldId id="301" r:id="rId9"/>
    <p:sldId id="290" r:id="rId10"/>
    <p:sldId id="291" r:id="rId11"/>
    <p:sldId id="305" r:id="rId12"/>
    <p:sldId id="302" r:id="rId13"/>
    <p:sldId id="309" r:id="rId14"/>
    <p:sldId id="308" r:id="rId15"/>
    <p:sldId id="307" r:id="rId16"/>
    <p:sldId id="313" r:id="rId17"/>
    <p:sldId id="314" r:id="rId18"/>
    <p:sldId id="315" r:id="rId19"/>
    <p:sldId id="283" r:id="rId2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261F4D"/>
    <a:srgbClr val="003399"/>
    <a:srgbClr val="3300F0"/>
    <a:srgbClr val="ED7D31"/>
    <a:srgbClr val="898989"/>
    <a:srgbClr val="60A4B4"/>
    <a:srgbClr val="C95827"/>
    <a:srgbClr val="CACD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59" autoAdjust="0"/>
    <p:restoredTop sz="96327"/>
  </p:normalViewPr>
  <p:slideViewPr>
    <p:cSldViewPr snapToGrid="0" showGuides="1">
      <p:cViewPr varScale="1">
        <p:scale>
          <a:sx n="93" d="100"/>
          <a:sy n="93" d="100"/>
        </p:scale>
        <p:origin x="365" y="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97" d="100"/>
          <a:sy n="97" d="100"/>
        </p:scale>
        <p:origin x="31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2B621ED-5418-3245-3465-427B3A0D3BD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D675734-EAB5-D7E0-1871-9D38A8961EB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43C6D6A-BF13-F9F3-A2A9-B5A5F3683A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A8C7E8-D2B2-ED43-9D08-6ADD78CFDC08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2BBC4A8C-D77F-1D53-451A-57D959428EA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FE2B1-9F4D-1849-B725-F1A2344A2365}" type="datetimeFigureOut">
              <a:rPr lang="fr-FR" smtClean="0"/>
              <a:t>13/05/2025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52944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 mod="1"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69620-070F-D948-B6E5-ABE1BC2E8378}" type="datetimeFigureOut">
              <a:rPr lang="fr-FR" smtClean="0"/>
              <a:t>13/05/2025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4FC862-3C35-3D4E-9084-D9ECACF1A1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45609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E188F0D-C23A-4BE2-90FF-8991484D867F}" type="slidenum">
              <a:rPr lang="en-GB" altLang="fr-FR" sz="1200" smtClean="0"/>
              <a:pPr/>
              <a:t>8</a:t>
            </a:fld>
            <a:endParaRPr lang="en-GB" altLang="fr-FR" sz="1200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67661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227D3BD-3B07-4714-9978-AE39FEADFB94}" type="slidenum">
              <a:rPr lang="en-GB" altLang="fr-FR" sz="1200" smtClean="0"/>
              <a:pPr/>
              <a:t>12</a:t>
            </a:fld>
            <a:endParaRPr lang="en-GB" altLang="fr-FR" sz="1200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8673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227D3BD-3B07-4714-9978-AE39FEADFB94}" type="slidenum">
              <a:rPr lang="en-GB" altLang="fr-FR" sz="1200" smtClean="0"/>
              <a:pPr/>
              <a:t>13</a:t>
            </a:fld>
            <a:endParaRPr lang="en-GB" altLang="fr-FR" sz="1200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4002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Logo seul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 userDrawn="1"/>
        </p:nvSpPr>
        <p:spPr>
          <a:xfrm>
            <a:off x="11493224" y="6596390"/>
            <a:ext cx="7083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C. </a:t>
            </a:r>
            <a:r>
              <a:rPr lang="fr-FR" sz="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Barué</a:t>
            </a:r>
            <a:endParaRPr lang="fr-FR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761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bg>
      <p:bgPr>
        <a:solidFill>
          <a:srgbClr val="C9582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6F0DD5AE-D4B6-0BBA-F815-5E6D54184A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6500" y="2222500"/>
            <a:ext cx="4635500" cy="46355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EF8D695-BE9D-4BA8-B7B2-2FFA64C07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529444"/>
            <a:ext cx="10801349" cy="1793319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3D7CC22-5920-FD0E-443A-D72872EE9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5" y="4868863"/>
            <a:ext cx="10801349" cy="1260475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47DF57-188A-5BFF-1735-277301492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8874C87-6618-4844-9BDC-CFEC521D4D15}" type="datetime1">
              <a:rPr lang="fr-FR" smtClean="0"/>
              <a:t>13/05/2025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7754A4-6EC4-C723-9991-66E5B5243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18D2423-CF12-50E0-0B14-2C87A9B80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1" name="Image 10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88301A21-9A79-DD79-75FC-B810BD27EA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9225" y="549275"/>
            <a:ext cx="1187450" cy="250684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78610D1D-84AD-FFBB-5730-69FC2578F4E0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3077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6F0DD5AE-D4B6-0BBA-F815-5E6D54184A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6500" y="2222500"/>
            <a:ext cx="4635500" cy="46355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EF8D695-BE9D-4BA8-B7B2-2FFA64C07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529444"/>
            <a:ext cx="10801349" cy="1793319"/>
          </a:xfrm>
        </p:spPr>
        <p:txBody>
          <a:bodyPr anchor="b"/>
          <a:lstStyle>
            <a:lvl1pPr>
              <a:defRPr sz="6000">
                <a:solidFill>
                  <a:schemeClr val="tx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3D7CC22-5920-FD0E-443A-D72872EE9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5" y="4868863"/>
            <a:ext cx="10801349" cy="12604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47DF57-188A-5BFF-1735-277301492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4734B7B-07B0-4A0D-BFBF-1FAE55625E3B}" type="datetime1">
              <a:rPr lang="fr-FR" smtClean="0"/>
              <a:t>13/05/2025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7754A4-6EC4-C723-9991-66E5B5243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18D2423-CF12-50E0-0B14-2C87A9B80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19F34A1-9284-4A8D-88FE-89C9697BF95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927C20D-B4A5-20B7-AB48-75CA86D08432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9950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6F0DD5AE-D4B6-0BBA-F815-5E6D54184A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16000"/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6500" y="2222500"/>
            <a:ext cx="4635500" cy="46355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EF8D695-BE9D-4BA8-B7B2-2FFA64C07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1092478"/>
            <a:ext cx="7129463" cy="1793319"/>
          </a:xfrm>
        </p:spPr>
        <p:txBody>
          <a:bodyPr anchor="b"/>
          <a:lstStyle>
            <a:lvl1pPr>
              <a:defRPr sz="6000">
                <a:solidFill>
                  <a:schemeClr val="tx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3D7CC22-5920-FD0E-443A-D72872EE9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5" y="3086101"/>
            <a:ext cx="10801349" cy="3043238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47DF57-188A-5BFF-1735-277301492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8DB38E5-2AC7-40E7-9188-A28E2DE53E0C}" type="datetime1">
              <a:rPr lang="fr-FR" smtClean="0"/>
              <a:t>13/05/2025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7754A4-6EC4-C723-9991-66E5B5243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18D2423-CF12-50E0-0B14-2C87A9B80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19F34A1-9284-4A8D-88FE-89C9697BF95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927C20D-B4A5-20B7-AB48-75CA86D08432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58872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 descr="Une image contenant Visage humain, capture d’écran, usine, art&#10;&#10;Description générée automatiquement">
            <a:extLst>
              <a:ext uri="{FF2B5EF4-FFF2-40B4-BE49-F238E27FC236}">
                <a16:creationId xmlns:a16="http://schemas.microsoft.com/office/drawing/2014/main" id="{731E69DE-DF1D-85F3-70CF-82C3157B3E1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317999"/>
            <a:ext cx="12192000" cy="54000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1889C5F-FFF3-528F-720C-6BB462D54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618D8B-AF28-3F84-AD28-3808941989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89550A-673E-B3AC-B998-A91515B30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7D86B30-B9D1-4269-B03D-2D4E0D26FB68}" type="datetime1">
              <a:rPr lang="fr-FR" smtClean="0"/>
              <a:t>13/05/2025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1EBDE7-38B5-E3FF-F6AB-1FFF3403B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47EF156-289A-392E-A17B-528BE0E9B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99401C7-5175-FAF4-0964-F429221B570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954773F5-7BE5-654B-2CD1-E72570F3DD7B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7204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731E69DE-DF1D-85F3-70CF-82C3157B3E1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9"/>
          <a:stretch/>
        </p:blipFill>
        <p:spPr>
          <a:xfrm>
            <a:off x="-14514" y="6318001"/>
            <a:ext cx="12206514" cy="54064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1889C5F-FFF3-528F-720C-6BB462D54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618D8B-AF28-3F84-AD28-3808941989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89550A-673E-B3AC-B998-A91515B30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C98381E-AF4F-4766-BF6C-688BA2F10BE9}" type="datetime1">
              <a:rPr lang="fr-FR" smtClean="0"/>
              <a:t>13/05/2025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1EBDE7-38B5-E3FF-F6AB-1FFF3403B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47EF156-289A-392E-A17B-528BE0E9B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99401C7-5175-FAF4-0964-F429221B570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954773F5-7BE5-654B-2CD1-E72570F3DD7B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245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731E69DE-DF1D-85F3-70CF-82C3157B3E1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56"/>
          <a:stretch/>
        </p:blipFill>
        <p:spPr>
          <a:xfrm>
            <a:off x="3175" y="6317999"/>
            <a:ext cx="12201525" cy="54000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1889C5F-FFF3-528F-720C-6BB462D54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618D8B-AF28-3F84-AD28-3808941989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89550A-673E-B3AC-B998-A91515B30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ABC6BB6-AF7C-4042-B0CD-763547CBA947}" type="datetime1">
              <a:rPr lang="fr-FR" smtClean="0"/>
              <a:t>13/05/2025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1EBDE7-38B5-E3FF-F6AB-1FFF3403B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Introduction to GANIL and site visit instructions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47EF156-289A-392E-A17B-528BE0E9B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99401C7-5175-FAF4-0964-F429221B570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954773F5-7BE5-654B-2CD1-E72570F3DD7B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913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9779C4B-6C33-8A68-E4D7-CC3F7053175D}"/>
              </a:ext>
            </a:extLst>
          </p:cNvPr>
          <p:cNvSpPr/>
          <p:nvPr userDrawn="1"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1889C5F-FFF3-528F-720C-6BB462D54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618D8B-AF28-3F84-AD28-3808941989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89550A-673E-B3AC-B998-A91515B30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0EDF5D0-ADB3-4A4E-BB77-5A546F7A2534}" type="datetime1">
              <a:rPr lang="fr-FR" smtClean="0"/>
              <a:t>13/05/2025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1EBDE7-38B5-E3FF-F6AB-1FFF3403B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Introduction to GANIL and site visit instructions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47EF156-289A-392E-A17B-528BE0E9B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99401C7-5175-FAF4-0964-F429221B570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954773F5-7BE5-654B-2CD1-E72570F3DD7B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9346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A744807-E470-CFFA-FCC2-F5FE905269DE}"/>
              </a:ext>
            </a:extLst>
          </p:cNvPr>
          <p:cNvSpPr/>
          <p:nvPr userDrawn="1"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56468BE-3B34-3303-2C99-8F14683F2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E4176C-7890-FCDE-E3BA-7880D1541F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5325" y="1989137"/>
            <a:ext cx="5292725" cy="4140201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63A68C2-03F0-D3C1-1C1F-532C8A016E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3950" y="1989138"/>
            <a:ext cx="5292724" cy="414020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FB3F207-F8D0-3ACE-24E8-74F554464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F50A-7331-4674-AA8B-3DFF4470FB72}" type="datetime1">
              <a:rPr lang="fr-FR" smtClean="0"/>
              <a:t>13/05/2025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7E38B8B-5A56-E6EC-1201-BEE19CE4F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0231E8B-B147-2D2A-6016-B2E541498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3599-5DA0-BE42-AE37-88D1760620F1}" type="slidenum">
              <a:rPr lang="fr-FR" smtClean="0"/>
              <a:t>‹N°›</a:t>
            </a:fld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7ED1F4B-F8AF-6A32-996A-140828E4FD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7A45FD47-8F02-E3D1-8836-A153070B3F16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2166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D9090958-F7E7-8AD5-A483-0D1FBFEB2709}"/>
              </a:ext>
            </a:extLst>
          </p:cNvPr>
          <p:cNvSpPr/>
          <p:nvPr userDrawn="1"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56468BE-3B34-3303-2C99-8F14683F2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E4176C-7890-FCDE-E3BA-7880D1541F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5325" y="1989137"/>
            <a:ext cx="3455989" cy="4140201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63A68C2-03F0-D3C1-1C1F-532C8A016E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67213" y="1989138"/>
            <a:ext cx="3457575" cy="414020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FB3F207-F8D0-3ACE-24E8-74F554464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1BAA0-B7A9-4925-B532-5F7CC8E0C588}" type="datetime1">
              <a:rPr lang="fr-FR" smtClean="0"/>
              <a:t>13/05/2025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7E38B8B-5A56-E6EC-1201-BEE19CE4F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0231E8B-B147-2D2A-6016-B2E541498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3599-5DA0-BE42-AE37-88D1760620F1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u contenu 3">
            <a:extLst>
              <a:ext uri="{FF2B5EF4-FFF2-40B4-BE49-F238E27FC236}">
                <a16:creationId xmlns:a16="http://schemas.microsoft.com/office/drawing/2014/main" id="{5B376B07-EB61-361A-CDFD-5E75CD9A2FD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040688" y="1989138"/>
            <a:ext cx="3457575" cy="414020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812BC44-B713-09E9-A994-1EBF66495F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01B42FC7-ECB4-B8DF-817A-1F225C02B422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61507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33A245C0-7608-29FB-E211-F4BD5616FEBD}"/>
              </a:ext>
            </a:extLst>
          </p:cNvPr>
          <p:cNvSpPr/>
          <p:nvPr userDrawn="1"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96213AF-EDE7-ABD8-3C87-12C13108D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549275"/>
            <a:ext cx="10801349" cy="1141413"/>
          </a:xfrm>
        </p:spPr>
        <p:txBody>
          <a:bodyPr anchor="ctr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339BCA0-00EB-4C04-FE5D-D57CFB42A3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6" y="1989137"/>
            <a:ext cx="5302250" cy="583375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8039CBE-47B6-B221-F597-0A920B6452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5326" y="2731009"/>
            <a:ext cx="5302250" cy="339833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5AB4248-870C-318C-3957-BD4B81DDCE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94424" y="1989138"/>
            <a:ext cx="5302250" cy="583374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8C83028-6471-684E-6541-3C912C1C88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03950" y="2731009"/>
            <a:ext cx="5302250" cy="339833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B6BE0A8-167A-EDED-938A-7034D719E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DB70E-5F84-42AC-85E9-022D912E46D9}" type="datetime1">
              <a:rPr lang="fr-FR" smtClean="0"/>
              <a:t>13/05/2025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76D9B09-35F6-CD02-5B0F-09D34FE86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EAAAD1C-47AE-9FCA-0448-17D1AFD63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3599-5DA0-BE42-AE37-88D1760620F1}" type="slidenum">
              <a:rPr lang="fr-FR" smtClean="0"/>
              <a:t>‹N°›</a:t>
            </a:fld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B145831-15F1-C839-875C-ABB8BFD272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1F0FFB82-6432-211D-DD5B-E79E186C1CFE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2764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ogo seul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60E2BA01-0E4B-D450-EA29-B3D7944C219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95550" y="2668905"/>
            <a:ext cx="7200900" cy="152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012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F5B9310-A98B-02B0-8DFD-5F4E8CAFFA50}"/>
              </a:ext>
            </a:extLst>
          </p:cNvPr>
          <p:cNvSpPr/>
          <p:nvPr userDrawn="1"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424FF7A-7AC1-B304-B766-865CD6D61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265603E-9229-B94A-80F8-4FD6A3621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5BAA-B666-4DF6-B5BE-BF6E7E5B1F23}" type="datetime1">
              <a:rPr lang="fr-FR" smtClean="0"/>
              <a:t>13/05/2025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C332EF9-A7AF-0E36-B432-A2F119BA7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264E45D-D49D-03B1-DAB7-55D30C0FB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3599-5DA0-BE42-AE37-88D1760620F1}" type="slidenum">
              <a:rPr lang="fr-FR" smtClean="0"/>
              <a:t>‹N°›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C24615F-94DA-228D-98B8-8CFF9A1CF9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ECA7C713-6E9F-9E06-96FE-1CBF92D19B1B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91077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3F002E4-6434-1420-E8D9-7B0AE58D3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1F761A6-7660-4998-8158-9FCA65516F7B}" type="datetime1">
              <a:rPr lang="fr-FR" smtClean="0"/>
              <a:t>13/05/2025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6450D56-F435-4A27-B920-5376803E8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3F17099-300B-92B2-0055-CA9B48CA8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B5172B8-E3F5-93A5-63F0-42E8B9ECA0C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9B1BF06-95A7-3FD5-5A3D-E19DB4A323A8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4383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3F002E4-6434-1420-E8D9-7B0AE58D3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610BED-F269-4737-9A05-BABEEF256AB8}" type="datetime1">
              <a:rPr lang="fr-FR" smtClean="0"/>
              <a:t>13/05/2025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6450D56-F435-4A27-B920-5376803E8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3F17099-300B-92B2-0055-CA9B48CA8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D0E8317-6100-4728-184D-31EFF1753D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16000"/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6500" y="2222500"/>
            <a:ext cx="4635500" cy="46355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B5172B8-E3F5-93A5-63F0-42E8B9ECA0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9B1BF06-95A7-3FD5-5A3D-E19DB4A323A8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5812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E509CBF-AC4F-6A85-985B-A7A28D9035B6}"/>
              </a:ext>
            </a:extLst>
          </p:cNvPr>
          <p:cNvSpPr/>
          <p:nvPr userDrawn="1"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31C3DA6-1B9F-AE68-9F5A-FD8A36CFB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8EAC-0993-44EE-8736-00215FC859E3}" type="datetime1">
              <a:rPr lang="fr-FR" smtClean="0"/>
              <a:t>13/05/2025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FBE1939-A96A-8869-5F61-1052CDEF9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3CACE9-C05D-2E68-0F2C-D1EA945D9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3599-5DA0-BE42-AE37-88D1760620F1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3">
            <a:extLst>
              <a:ext uri="{FF2B5EF4-FFF2-40B4-BE49-F238E27FC236}">
                <a16:creationId xmlns:a16="http://schemas.microsoft.com/office/drawing/2014/main" id="{26178BC9-AFF1-066B-B74E-64F49DDF17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5326" y="1989139"/>
            <a:ext cx="3455988" cy="414019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endParaRPr lang="fr-FR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07CDDF1-8217-8011-188E-6C6B607E2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549275"/>
            <a:ext cx="3455988" cy="1141413"/>
          </a:xfrm>
        </p:spPr>
        <p:txBody>
          <a:bodyPr anchor="ctr">
            <a:normAutofit/>
          </a:bodyPr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3E014FF3-6B7D-01A9-4EDB-BCA4CB4309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213" y="549275"/>
            <a:ext cx="7129462" cy="558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BCE8E76-9657-A6B5-7E77-FBC3EAE1C08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A54ED51A-2B1B-B7F8-2B0A-F32A5685FC5E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4659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im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6468BE-3B34-3303-2C99-8F14683F2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549275"/>
            <a:ext cx="10801350" cy="11414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FB3F207-F8D0-3ACE-24E8-74F554464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6812B-7651-406F-8BA1-6A375F3C4477}" type="datetime1">
              <a:rPr lang="fr-FR" smtClean="0"/>
              <a:t>13/05/2025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7E38B8B-5A56-E6EC-1201-BEE19CE4F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0231E8B-B147-2D2A-6016-B2E541498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3599-5DA0-BE42-AE37-88D1760620F1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71CAEE75-82CA-0EE9-8A64-25E8B567C7C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989138"/>
            <a:ext cx="12192000" cy="4868862"/>
          </a:xfrm>
          <a:pattFill prst="pct5">
            <a:fgClr>
              <a:schemeClr val="bg1"/>
            </a:fgClr>
            <a:bgClr>
              <a:schemeClr val="bg2"/>
            </a:bgClr>
          </a:pattFill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4" name="Image 3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B82D3D8F-3630-17C3-D58D-6A3635BC622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9225" y="549275"/>
            <a:ext cx="1187450" cy="250684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CE3B2C7A-E65D-05D7-72D2-8FDF998E7166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39638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image">
    <p:bg>
      <p:bgPr>
        <a:solidFill>
          <a:srgbClr val="CACD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nuage, plein air, arbre, ciel&#10;&#10;Description générée automatiquement">
            <a:extLst>
              <a:ext uri="{FF2B5EF4-FFF2-40B4-BE49-F238E27FC236}">
                <a16:creationId xmlns:a16="http://schemas.microsoft.com/office/drawing/2014/main" id="{3B74FEEB-0659-65A4-17DA-8B87A72902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989138"/>
            <a:ext cx="12192000" cy="486886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5E7EC10-206A-72F4-91BB-2E65EF32210F}"/>
              </a:ext>
            </a:extLst>
          </p:cNvPr>
          <p:cNvSpPr/>
          <p:nvPr userDrawn="1"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56468BE-3B34-3303-2C99-8F14683F2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549275"/>
            <a:ext cx="10801350" cy="1141413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FB3F207-F8D0-3ACE-24E8-74F554464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FA2F-BC59-4BA2-B503-C00BFAF647C0}" type="datetime1">
              <a:rPr lang="fr-FR" smtClean="0"/>
              <a:t>13/05/2025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7E38B8B-5A56-E6EC-1201-BEE19CE4F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0231E8B-B147-2D2A-6016-B2E541498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3599-5DA0-BE42-AE37-88D1760620F1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ZoneTexte 10"/>
          <p:cNvSpPr txBox="1"/>
          <p:nvPr userDrawn="1"/>
        </p:nvSpPr>
        <p:spPr>
          <a:xfrm rot="16200000">
            <a:off x="11273066" y="5939065"/>
            <a:ext cx="16224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O. Naves/</a:t>
            </a:r>
            <a:r>
              <a:rPr lang="fr-FR" sz="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Drakodrone</a:t>
            </a:r>
            <a:endParaRPr lang="fr-FR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C19F34A1-9284-4A8D-88FE-89C9697BF95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61625" y="701675"/>
            <a:ext cx="1187450" cy="250683"/>
          </a:xfrm>
          <a:prstGeom prst="rect">
            <a:avLst/>
          </a:prstGeom>
        </p:spPr>
      </p:pic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6927C20D-B4A5-20B7-AB48-75CA86D08432}"/>
              </a:ext>
            </a:extLst>
          </p:cNvPr>
          <p:cNvCxnSpPr/>
          <p:nvPr userDrawn="1"/>
        </p:nvCxnSpPr>
        <p:spPr>
          <a:xfrm>
            <a:off x="11289074" y="10812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2738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Une image contenant carte, diagramme, Plan&#10;&#10;Description générée automatiquement">
            <a:extLst>
              <a:ext uri="{FF2B5EF4-FFF2-40B4-BE49-F238E27FC236}">
                <a16:creationId xmlns:a16="http://schemas.microsoft.com/office/drawing/2014/main" id="{A1CBB1D1-9CE9-D73F-D21D-A5DAF8E7D9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6427" y="1265572"/>
            <a:ext cx="7870248" cy="486376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941D318-D2A0-774E-EEB5-5F2E5D4207E3}"/>
              </a:ext>
            </a:extLst>
          </p:cNvPr>
          <p:cNvSpPr/>
          <p:nvPr userDrawn="1"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6341167-FF0D-D71B-6A48-B5C37ACF55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5326" y="1989139"/>
            <a:ext cx="3455988" cy="4140199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461AF02-3051-6181-2F34-CA165C73A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0807-E4CE-4364-8994-6707CF93EEC6}" type="datetime1">
              <a:rPr lang="fr-FR" smtClean="0"/>
              <a:t>13/05/2025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982B163-7A6B-8D00-78F2-898E7BC1B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B554EF3-BE24-DB3A-DB8F-3CA03B630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3599-5DA0-BE42-AE37-88D1760620F1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50AC1D9F-B01A-B9BD-1811-BDADB8805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549275"/>
            <a:ext cx="3455990" cy="1141413"/>
          </a:xfrm>
        </p:spPr>
        <p:txBody>
          <a:bodyPr anchor="ctr">
            <a:normAutofit/>
          </a:bodyPr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BCE8E76-9657-A6B5-7E77-FBC3EAE1C08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A54ED51A-2B1B-B7F8-2B0A-F32A5685FC5E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8410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102E092-44B4-6B96-043F-72E6A77F24E8}"/>
              </a:ext>
            </a:extLst>
          </p:cNvPr>
          <p:cNvSpPr/>
          <p:nvPr userDrawn="1"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EA0C97-D4A6-5A81-BBDC-8810F9C79A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3429000"/>
            <a:ext cx="10801350" cy="1439863"/>
          </a:xfrm>
        </p:spPr>
        <p:txBody>
          <a:bodyPr anchor="ctr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7" name="Image 6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A2EF189B-E94F-EF08-BB3E-E2B21280D1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7213" y="1989138"/>
            <a:ext cx="3457575" cy="729933"/>
          </a:xfrm>
          <a:prstGeom prst="rect">
            <a:avLst/>
          </a:prstGeom>
        </p:spPr>
      </p:pic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59431C63-0DA8-1E92-8727-E320525F9C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96450" y="6319777"/>
            <a:ext cx="1800225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fld id="{48805377-516B-40A7-BC67-3AD0AAE444CF}" type="datetime1">
              <a:rPr lang="fr-FR" smtClean="0"/>
              <a:t>13/05/2025</a:t>
            </a:fld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5A12C53B-EA7D-B04E-D3C6-15B1178E1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44498" y="6319777"/>
            <a:ext cx="2906816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Introduction to GANIL and site visit instructions</a:t>
            </a:r>
            <a:endParaRPr lang="fr-FR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53EC3BAB-1845-1E65-BD2F-A254308DBB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5325" y="6319777"/>
            <a:ext cx="504083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68716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Logo seul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60E2BA01-0E4B-D450-EA29-B3D7944C219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95550" y="2668905"/>
            <a:ext cx="7200900" cy="152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599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F84648E8-20C0-A703-5721-F09140286C6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6500" y="2222500"/>
            <a:ext cx="4635500" cy="46355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EEA0C97-D4A6-5A81-BBDC-8810F9C79A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989137"/>
            <a:ext cx="10801350" cy="1520825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0D27957-9A42-116F-EBAE-1D9AFFD384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5" y="3945698"/>
            <a:ext cx="10801350" cy="1312101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fr-FR" dirty="0"/>
          </a:p>
        </p:txBody>
      </p:sp>
      <p:pic>
        <p:nvPicPr>
          <p:cNvPr id="7" name="Image 6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A2EF189B-E94F-EF08-BB3E-E2B21280D17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500" y="549275"/>
            <a:ext cx="2159000" cy="455789"/>
          </a:xfrm>
          <a:prstGeom prst="rect">
            <a:avLst/>
          </a:prstGeom>
        </p:spPr>
      </p:pic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59431C63-0DA8-1E92-8727-E320525F9C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96450" y="6319777"/>
            <a:ext cx="1800225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fld id="{6312177A-E9A7-4FD3-A525-2E9D616B2989}" type="datetime1">
              <a:rPr lang="fr-FR" smtClean="0"/>
              <a:t>13/05/2025</a:t>
            </a:fld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5A12C53B-EA7D-B04E-D3C6-15B1178E1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44498" y="6319777"/>
            <a:ext cx="2906816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Introduction to GANIL and site visit instructions</a:t>
            </a:r>
            <a:endParaRPr lang="fr-FR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53EC3BAB-1845-1E65-BD2F-A254308DBB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5325" y="6319777"/>
            <a:ext cx="504083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031331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29FE161-F273-FD72-F1A1-439897F66E30}"/>
              </a:ext>
            </a:extLst>
          </p:cNvPr>
          <p:cNvSpPr/>
          <p:nvPr userDrawn="1"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EA0C97-D4A6-5A81-BBDC-8810F9C79A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989137"/>
            <a:ext cx="10801350" cy="1520825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0D27957-9A42-116F-EBAE-1D9AFFD384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5" y="3945698"/>
            <a:ext cx="10801350" cy="1312101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fr-FR" dirty="0"/>
          </a:p>
        </p:txBody>
      </p:sp>
      <p:pic>
        <p:nvPicPr>
          <p:cNvPr id="7" name="Image 6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A2EF189B-E94F-EF08-BB3E-E2B21280D17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500" y="549275"/>
            <a:ext cx="2159000" cy="455789"/>
          </a:xfrm>
          <a:prstGeom prst="rect">
            <a:avLst/>
          </a:prstGeom>
        </p:spPr>
      </p:pic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59431C63-0DA8-1E92-8727-E320525F9C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96450" y="6319777"/>
            <a:ext cx="1800225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7538DA53-F6C0-495B-9E92-4563F548C615}" type="datetime1">
              <a:rPr lang="fr-FR" smtClean="0"/>
              <a:t>13/05/2025</a:t>
            </a:fld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5A12C53B-EA7D-B04E-D3C6-15B1178E1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44498" y="6319777"/>
            <a:ext cx="2906816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Introduction to GANIL and site visit instructions</a:t>
            </a:r>
            <a:endParaRPr lang="fr-FR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53EC3BAB-1845-1E65-BD2F-A254308DBB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5325" y="6319777"/>
            <a:ext cx="504083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ZoneTexte 10"/>
          <p:cNvSpPr txBox="1"/>
          <p:nvPr userDrawn="1"/>
        </p:nvSpPr>
        <p:spPr>
          <a:xfrm rot="16200000">
            <a:off x="11273066" y="5939065"/>
            <a:ext cx="16224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Ph.</a:t>
            </a:r>
            <a:r>
              <a:rPr lang="fr-FR" sz="800" baseline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800" baseline="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Stroppa</a:t>
            </a:r>
            <a:r>
              <a:rPr lang="fr-FR" sz="800" baseline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/CEA</a:t>
            </a:r>
            <a:endParaRPr lang="fr-FR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86709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Diapositive de titr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102E092-44B4-6B96-043F-72E6A77F24E8}"/>
              </a:ext>
            </a:extLst>
          </p:cNvPr>
          <p:cNvSpPr/>
          <p:nvPr userDrawn="1"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EA0C97-D4A6-5A81-BBDC-8810F9C79A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989137"/>
            <a:ext cx="10801350" cy="1520825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0D27957-9A42-116F-EBAE-1D9AFFD384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5" y="3945698"/>
            <a:ext cx="10801350" cy="1312101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fr-FR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59431C63-0DA8-1E92-8727-E320525F9C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96450" y="6319777"/>
            <a:ext cx="1800225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6AE302D6-AED7-444B-B0FD-A13BD6E281EB}" type="datetime1">
              <a:rPr lang="fr-FR" smtClean="0"/>
              <a:t>13/05/2025</a:t>
            </a:fld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5A12C53B-EA7D-B04E-D3C6-15B1178E1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44498" y="6319777"/>
            <a:ext cx="2906816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Introduction to GANIL and site visit instructions</a:t>
            </a:r>
            <a:endParaRPr lang="fr-FR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53EC3BAB-1845-1E65-BD2F-A254308DBB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5325" y="6319777"/>
            <a:ext cx="504083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ZoneTexte 10"/>
          <p:cNvSpPr txBox="1"/>
          <p:nvPr userDrawn="1"/>
        </p:nvSpPr>
        <p:spPr>
          <a:xfrm rot="16200000">
            <a:off x="11273066" y="5939065"/>
            <a:ext cx="16224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Ph.</a:t>
            </a:r>
            <a:r>
              <a:rPr lang="fr-FR" sz="800" baseline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800" baseline="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Stroppa</a:t>
            </a:r>
            <a:r>
              <a:rPr lang="fr-FR" sz="800" baseline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/CEA</a:t>
            </a:r>
            <a:endParaRPr lang="fr-FR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 11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A2EF189B-E94F-EF08-BB3E-E2B21280D17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500" y="549275"/>
            <a:ext cx="2159000" cy="455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70175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Diapositive de titr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78760A5-4195-9E50-D0C2-1CD72DFF81EC}"/>
              </a:ext>
            </a:extLst>
          </p:cNvPr>
          <p:cNvSpPr/>
          <p:nvPr userDrawn="1"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EA0C97-D4A6-5A81-BBDC-8810F9C79A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989137"/>
            <a:ext cx="10801350" cy="1520825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0D27957-9A42-116F-EBAE-1D9AFFD384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5" y="3945698"/>
            <a:ext cx="10801350" cy="1312101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fr-FR" dirty="0"/>
          </a:p>
        </p:txBody>
      </p:sp>
      <p:pic>
        <p:nvPicPr>
          <p:cNvPr id="7" name="Image 6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A2EF189B-E94F-EF08-BB3E-E2B21280D17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500" y="549275"/>
            <a:ext cx="2159000" cy="455789"/>
          </a:xfrm>
          <a:prstGeom prst="rect">
            <a:avLst/>
          </a:prstGeom>
        </p:spPr>
      </p:pic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59431C63-0DA8-1E92-8727-E320525F9C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96450" y="6319777"/>
            <a:ext cx="1800225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A86D9316-0B13-4668-ACEF-9F85E2890854}" type="datetime1">
              <a:rPr lang="fr-FR" smtClean="0"/>
              <a:t>13/05/2025</a:t>
            </a:fld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5A12C53B-EA7D-B04E-D3C6-15B1178E1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44498" y="6319777"/>
            <a:ext cx="2906816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Introduction to GANIL and site visit instructions</a:t>
            </a:r>
            <a:endParaRPr lang="fr-FR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53EC3BAB-1845-1E65-BD2F-A254308DBB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5325" y="6319777"/>
            <a:ext cx="504083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ZoneTexte 10"/>
          <p:cNvSpPr txBox="1"/>
          <p:nvPr userDrawn="1"/>
        </p:nvSpPr>
        <p:spPr>
          <a:xfrm rot="16200000">
            <a:off x="11273066" y="5939065"/>
            <a:ext cx="16224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Ph.</a:t>
            </a:r>
            <a:r>
              <a:rPr lang="fr-FR" sz="800" baseline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800" baseline="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Stroppa</a:t>
            </a:r>
            <a:r>
              <a:rPr lang="fr-FR" sz="800" baseline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/CEA</a:t>
            </a:r>
            <a:endParaRPr lang="fr-FR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68238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de sec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6F0DD5AE-D4B6-0BBA-F815-5E6D54184A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6500" y="2222500"/>
            <a:ext cx="4635500" cy="46355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EF8D695-BE9D-4BA8-B7B2-2FFA64C07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529444"/>
            <a:ext cx="10801349" cy="1793319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3D7CC22-5920-FD0E-443A-D72872EE9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5" y="4868863"/>
            <a:ext cx="10801349" cy="1260475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47DF57-188A-5BFF-1735-277301492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1EA1F21-FB3A-4BCE-8695-845E4CCAE2DC}" type="datetime1">
              <a:rPr lang="fr-FR" smtClean="0"/>
              <a:t>13/05/2025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7754A4-6EC4-C723-9991-66E5B5243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18D2423-CF12-50E0-0B14-2C87A9B80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1" name="Image 10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88301A21-9A79-DD79-75FC-B810BD27EA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9225" y="549275"/>
            <a:ext cx="1187450" cy="250684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78610D1D-84AD-FFBB-5730-69FC2578F4E0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9241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de section">
    <p:bg>
      <p:bgPr>
        <a:solidFill>
          <a:srgbClr val="261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6F0DD5AE-D4B6-0BBA-F815-5E6D54184A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6500" y="2222500"/>
            <a:ext cx="4635500" cy="46355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EF8D695-BE9D-4BA8-B7B2-2FFA64C07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529444"/>
            <a:ext cx="10801349" cy="1793319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3D7CC22-5920-FD0E-443A-D72872EE9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5" y="4868863"/>
            <a:ext cx="10801349" cy="1260475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47DF57-188A-5BFF-1735-277301492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436B433-9457-47F8-8E9E-A5E854335A5C}" type="datetime1">
              <a:rPr lang="fr-FR" smtClean="0"/>
              <a:t>13/05/2025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7754A4-6EC4-C723-9991-66E5B5243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18D2423-CF12-50E0-0B14-2C87A9B80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1" name="Image 10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88301A21-9A79-DD79-75FC-B810BD27EA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9225" y="549275"/>
            <a:ext cx="1187450" cy="250684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78610D1D-84AD-FFBB-5730-69FC2578F4E0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0771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D8250EB-B0C5-1B57-C3BE-6BA2B94C3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549275"/>
            <a:ext cx="10801350" cy="1141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1290FDB-4BF6-552E-F9DE-E0BE6EB812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5" y="1989138"/>
            <a:ext cx="10801350" cy="414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8DA5BD8-C4D6-207B-4C7D-26B9235883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96450" y="6318001"/>
            <a:ext cx="1800225" cy="54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fld id="{34215C01-5D33-44AB-A58D-027EC07839BA}" type="datetime1">
              <a:rPr lang="fr-FR" smtClean="0"/>
              <a:t>13/05/2025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04228E-A1D3-107C-CD03-5E01B1840B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44498" y="6318001"/>
            <a:ext cx="2906816" cy="54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Introduction to GANIL and site visit instructions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51C997C-4506-BCCC-5373-325AA0E6A1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5325" y="6318001"/>
            <a:ext cx="504083" cy="54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4605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2" r:id="rId2"/>
    <p:sldLayoutId id="2147483665" r:id="rId3"/>
    <p:sldLayoutId id="2147483649" r:id="rId4"/>
    <p:sldLayoutId id="2147483667" r:id="rId5"/>
    <p:sldLayoutId id="2147483669" r:id="rId6"/>
    <p:sldLayoutId id="2147483668" r:id="rId7"/>
    <p:sldLayoutId id="2147483671" r:id="rId8"/>
    <p:sldLayoutId id="2147483672" r:id="rId9"/>
    <p:sldLayoutId id="2147483651" r:id="rId10"/>
    <p:sldLayoutId id="2147483670" r:id="rId11"/>
    <p:sldLayoutId id="2147483678" r:id="rId12"/>
    <p:sldLayoutId id="2147483650" r:id="rId13"/>
    <p:sldLayoutId id="2147483673" r:id="rId14"/>
    <p:sldLayoutId id="2147483674" r:id="rId15"/>
    <p:sldLayoutId id="2147483675" r:id="rId16"/>
    <p:sldLayoutId id="2147483652" r:id="rId17"/>
    <p:sldLayoutId id="2147483664" r:id="rId18"/>
    <p:sldLayoutId id="2147483653" r:id="rId19"/>
    <p:sldLayoutId id="2147483654" r:id="rId20"/>
    <p:sldLayoutId id="2147483655" r:id="rId21"/>
    <p:sldLayoutId id="2147483679" r:id="rId22"/>
    <p:sldLayoutId id="2147483656" r:id="rId23"/>
    <p:sldLayoutId id="2147483660" r:id="rId24"/>
    <p:sldLayoutId id="2147483676" r:id="rId25"/>
    <p:sldLayoutId id="2147483657" r:id="rId26"/>
    <p:sldLayoutId id="2147483677" r:id="rId27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None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sz="12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sz="12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46" userDrawn="1">
          <p15:clr>
            <a:srgbClr val="547EBF"/>
          </p15:clr>
        </p15:guide>
        <p15:guide id="2" orient="horz" pos="3861" userDrawn="1">
          <p15:clr>
            <a:srgbClr val="547EBF"/>
          </p15:clr>
        </p15:guide>
        <p15:guide id="3" pos="7242" userDrawn="1">
          <p15:clr>
            <a:srgbClr val="547EBF"/>
          </p15:clr>
        </p15:guide>
        <p15:guide id="4" pos="438" userDrawn="1">
          <p15:clr>
            <a:srgbClr val="547EBF"/>
          </p15:clr>
        </p15:guide>
        <p15:guide id="5" pos="2751" userDrawn="1">
          <p15:clr>
            <a:srgbClr val="F26B43"/>
          </p15:clr>
        </p15:guide>
        <p15:guide id="6" pos="5065" userDrawn="1">
          <p15:clr>
            <a:srgbClr val="F26B43"/>
          </p15:clr>
        </p15:guide>
        <p15:guide id="7" pos="3840" userDrawn="1">
          <p15:clr>
            <a:srgbClr val="FDE53C"/>
          </p15:clr>
        </p15:guide>
        <p15:guide id="8" orient="horz" pos="2160" userDrawn="1">
          <p15:clr>
            <a:srgbClr val="FDE53C"/>
          </p15:clr>
        </p15:guide>
        <p15:guide id="9" orient="horz" pos="1253" userDrawn="1">
          <p15:clr>
            <a:srgbClr val="F26B43"/>
          </p15:clr>
        </p15:guide>
        <p15:guide id="10" pos="1572" userDrawn="1">
          <p15:clr>
            <a:srgbClr val="9FCC3B"/>
          </p15:clr>
        </p15:guide>
        <p15:guide id="11" pos="6108" userDrawn="1">
          <p15:clr>
            <a:srgbClr val="9FCC3B"/>
          </p15:clr>
        </p15:guide>
        <p15:guide id="12" orient="horz" pos="3067" userDrawn="1">
          <p15:clr>
            <a:srgbClr val="F26B43"/>
          </p15:clr>
        </p15:guide>
        <p15:guide id="13" pos="2615" userDrawn="1">
          <p15:clr>
            <a:srgbClr val="F26B43"/>
          </p15:clr>
        </p15:guide>
        <p15:guide id="14" pos="4929" userDrawn="1">
          <p15:clr>
            <a:srgbClr val="F26B43"/>
          </p15:clr>
        </p15:guide>
        <p15:guide id="15" pos="3772" userDrawn="1">
          <p15:clr>
            <a:srgbClr val="FBAE40"/>
          </p15:clr>
        </p15:guide>
        <p15:guide id="16" pos="3908" userDrawn="1">
          <p15:clr>
            <a:srgbClr val="FBAE4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7.jp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18" Type="http://schemas.openxmlformats.org/officeDocument/2006/relationships/image" Target="../media/image66.png"/><Relationship Id="rId26" Type="http://schemas.openxmlformats.org/officeDocument/2006/relationships/image" Target="../media/image74.png"/><Relationship Id="rId3" Type="http://schemas.openxmlformats.org/officeDocument/2006/relationships/image" Target="../media/image51.jpeg"/><Relationship Id="rId21" Type="http://schemas.openxmlformats.org/officeDocument/2006/relationships/image" Target="../media/image69.png"/><Relationship Id="rId7" Type="http://schemas.openxmlformats.org/officeDocument/2006/relationships/image" Target="../media/image55.png"/><Relationship Id="rId12" Type="http://schemas.openxmlformats.org/officeDocument/2006/relationships/image" Target="../media/image60.jpeg"/><Relationship Id="rId17" Type="http://schemas.openxmlformats.org/officeDocument/2006/relationships/image" Target="../media/image65.png"/><Relationship Id="rId25" Type="http://schemas.openxmlformats.org/officeDocument/2006/relationships/image" Target="../media/image73.png"/><Relationship Id="rId2" Type="http://schemas.openxmlformats.org/officeDocument/2006/relationships/image" Target="../media/image50.png"/><Relationship Id="rId16" Type="http://schemas.openxmlformats.org/officeDocument/2006/relationships/image" Target="../media/image64.png"/><Relationship Id="rId20" Type="http://schemas.openxmlformats.org/officeDocument/2006/relationships/image" Target="../media/image68.png"/><Relationship Id="rId29" Type="http://schemas.openxmlformats.org/officeDocument/2006/relationships/image" Target="../media/image7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24" Type="http://schemas.openxmlformats.org/officeDocument/2006/relationships/image" Target="../media/image72.png"/><Relationship Id="rId5" Type="http://schemas.openxmlformats.org/officeDocument/2006/relationships/image" Target="../media/image53.png"/><Relationship Id="rId15" Type="http://schemas.openxmlformats.org/officeDocument/2006/relationships/image" Target="../media/image63.jpeg"/><Relationship Id="rId23" Type="http://schemas.openxmlformats.org/officeDocument/2006/relationships/image" Target="../media/image71.png"/><Relationship Id="rId28" Type="http://schemas.openxmlformats.org/officeDocument/2006/relationships/image" Target="../media/image76.png"/><Relationship Id="rId10" Type="http://schemas.openxmlformats.org/officeDocument/2006/relationships/image" Target="../media/image58.png"/><Relationship Id="rId19" Type="http://schemas.openxmlformats.org/officeDocument/2006/relationships/image" Target="../media/image67.png"/><Relationship Id="rId31" Type="http://schemas.openxmlformats.org/officeDocument/2006/relationships/image" Target="../media/image79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Relationship Id="rId14" Type="http://schemas.openxmlformats.org/officeDocument/2006/relationships/image" Target="../media/image62.png"/><Relationship Id="rId22" Type="http://schemas.openxmlformats.org/officeDocument/2006/relationships/image" Target="../media/image70.png"/><Relationship Id="rId27" Type="http://schemas.openxmlformats.org/officeDocument/2006/relationships/image" Target="../media/image75.png"/><Relationship Id="rId30" Type="http://schemas.openxmlformats.org/officeDocument/2006/relationships/image" Target="../media/image7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3.png"/><Relationship Id="rId4" Type="http://schemas.openxmlformats.org/officeDocument/2006/relationships/image" Target="../media/image8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89.pn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emf"/><Relationship Id="rId3" Type="http://schemas.openxmlformats.org/officeDocument/2006/relationships/image" Target="../media/image90.png"/><Relationship Id="rId7" Type="http://schemas.openxmlformats.org/officeDocument/2006/relationships/image" Target="../media/image91.emf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3.png"/><Relationship Id="rId5" Type="http://schemas.openxmlformats.org/officeDocument/2006/relationships/image" Target="../media/image82.jpg"/><Relationship Id="rId10" Type="http://schemas.openxmlformats.org/officeDocument/2006/relationships/image" Target="../media/image94.emf"/><Relationship Id="rId4" Type="http://schemas.openxmlformats.org/officeDocument/2006/relationships/image" Target="../media/image81.jpg"/><Relationship Id="rId9" Type="http://schemas.openxmlformats.org/officeDocument/2006/relationships/image" Target="../media/image93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60E2BA01-0E4B-D450-EA29-B3D7944C219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60105" y="875547"/>
            <a:ext cx="7200900" cy="152019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592441" y="2736502"/>
            <a:ext cx="700711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A fundamental research infrastructure in nuclear physics, </a:t>
            </a:r>
            <a:r>
              <a:rPr lang="en-US" sz="2800" dirty="0" smtClean="0">
                <a:solidFill>
                  <a:schemeClr val="bg1"/>
                </a:solidFill>
              </a:rPr>
              <a:t>opening to industry </a:t>
            </a:r>
            <a:r>
              <a:rPr lang="en-US" sz="2800" dirty="0">
                <a:solidFill>
                  <a:schemeClr val="bg1"/>
                </a:solidFill>
              </a:rPr>
              <a:t>for measuring the effects of radiation on electronic systems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76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sp>
        <p:nvSpPr>
          <p:cNvPr id="8" name="Rectangle 23">
            <a:extLst>
              <a:ext uri="{FF2B5EF4-FFF2-40B4-BE49-F238E27FC236}">
                <a16:creationId xmlns:a16="http://schemas.microsoft.com/office/drawing/2014/main" id="{EBE6D415-A263-6683-D98F-F46F4DF1B2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9747" y="5013702"/>
            <a:ext cx="206533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Nanostructuration</a:t>
            </a:r>
            <a:endParaRPr lang="en-US" sz="1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24">
            <a:extLst>
              <a:ext uri="{FF2B5EF4-FFF2-40B4-BE49-F238E27FC236}">
                <a16:creationId xmlns:a16="http://schemas.microsoft.com/office/drawing/2014/main" id="{ED7530CB-2D6D-0BA2-DC87-A8E66E0A3B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6550" y="2766011"/>
            <a:ext cx="2100263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Materials </a:t>
            </a:r>
            <a:r>
              <a:rPr lang="en-US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irradiation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 </a:t>
            </a:r>
            <a:endParaRPr lang="en-US" sz="1600" b="1" dirty="0">
              <a:solidFill>
                <a:schemeClr val="tx2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b="1" dirty="0">
              <a:solidFill>
                <a:schemeClr val="tx2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b="1" dirty="0">
              <a:solidFill>
                <a:schemeClr val="tx2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b="1" dirty="0">
              <a:solidFill>
                <a:schemeClr val="tx2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b="1" dirty="0">
              <a:solidFill>
                <a:schemeClr val="tx2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0" name="Rectangle 31">
            <a:extLst>
              <a:ext uri="{FF2B5EF4-FFF2-40B4-BE49-F238E27FC236}">
                <a16:creationId xmlns:a16="http://schemas.microsoft.com/office/drawing/2014/main" id="{8F3F3247-8816-2299-B92E-C39ED51F5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9747" y="1971468"/>
            <a:ext cx="18859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Radiobiology</a:t>
            </a:r>
            <a:endParaRPr lang="en-US" sz="1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22" descr="Inorganic_materials_under_irradi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4013" y="3426474"/>
            <a:ext cx="2027238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4" descr="2190-4286-3-97-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2284" y="3664536"/>
            <a:ext cx="1903413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26">
            <a:extLst>
              <a:ext uri="{FF2B5EF4-FFF2-40B4-BE49-F238E27FC236}">
                <a16:creationId xmlns:a16="http://schemas.microsoft.com/office/drawing/2014/main" id="{7C8A38F9-F61B-925A-5C06-C10C77FF1E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4356" y="1813343"/>
            <a:ext cx="20559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Astrochemistry</a:t>
            </a:r>
            <a:endParaRPr lang="en-US" sz="1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Image 1" descr="image00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7543" y="3801686"/>
            <a:ext cx="1871663" cy="154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 descr="Résultat de recherche d'images pour &quot;glace de comete&quot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4369" y="2181643"/>
            <a:ext cx="1876425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4" y="1863726"/>
            <a:ext cx="1871662" cy="115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24">
            <a:extLst>
              <a:ext uri="{FF2B5EF4-FFF2-40B4-BE49-F238E27FC236}">
                <a16:creationId xmlns:a16="http://schemas.microsoft.com/office/drawing/2014/main" id="{C7E54F83-7FD6-1FD4-105A-5BBE139A1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569" y="1525201"/>
            <a:ext cx="284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Astrophysics</a:t>
            </a:r>
            <a:endParaRPr lang="en-US" sz="1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Image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9747" y="2342943"/>
            <a:ext cx="1903413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7069135" y="1151230"/>
            <a:ext cx="4572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fr-FR" altLang="fr-FR" sz="2000" b="1" dirty="0" err="1" smtClean="0">
                <a:ea typeface="+mn-ea"/>
                <a:cs typeface="Arial" panose="020B0604020202020204" pitchFamily="34" charset="0"/>
              </a:rPr>
              <a:t>Pushing</a:t>
            </a:r>
            <a:r>
              <a:rPr lang="fr-FR" altLang="fr-FR" sz="2000" b="1" dirty="0" smtClean="0">
                <a:ea typeface="+mn-ea"/>
                <a:cs typeface="Arial" panose="020B0604020202020204" pitchFamily="34" charset="0"/>
              </a:rPr>
              <a:t> the </a:t>
            </a:r>
            <a:r>
              <a:rPr lang="fr-FR" altLang="fr-FR" sz="2000" b="1" dirty="0" err="1" smtClean="0">
                <a:ea typeface="+mn-ea"/>
                <a:cs typeface="Arial" panose="020B0604020202020204" pitchFamily="34" charset="0"/>
              </a:rPr>
              <a:t>boundaries</a:t>
            </a:r>
            <a:r>
              <a:rPr lang="fr-FR" altLang="fr-FR" sz="2000" b="1" dirty="0" smtClean="0">
                <a:ea typeface="+mn-ea"/>
                <a:cs typeface="Arial" panose="020B0604020202020204" pitchFamily="34" charset="0"/>
              </a:rPr>
              <a:t> of </a:t>
            </a:r>
            <a:r>
              <a:rPr lang="fr-FR" altLang="fr-FR" sz="2000" b="1" dirty="0" err="1" smtClean="0">
                <a:ea typeface="+mn-ea"/>
                <a:cs typeface="Arial" panose="020B0604020202020204" pitchFamily="34" charset="0"/>
              </a:rPr>
              <a:t>knowledge</a:t>
            </a:r>
            <a:r>
              <a:rPr lang="fr-FR" altLang="fr-FR" sz="2000" b="1" dirty="0" smtClean="0">
                <a:ea typeface="+mn-ea"/>
                <a:cs typeface="Arial" panose="020B0604020202020204" pitchFamily="34" charset="0"/>
              </a:rPr>
              <a:t> </a:t>
            </a:r>
            <a:r>
              <a:rPr lang="fr-FR" altLang="fr-FR" sz="2000" b="1" dirty="0" err="1" smtClean="0">
                <a:ea typeface="+mn-ea"/>
                <a:cs typeface="Arial" panose="020B0604020202020204" pitchFamily="34" charset="0"/>
              </a:rPr>
              <a:t>ever</a:t>
            </a:r>
            <a:r>
              <a:rPr lang="fr-FR" altLang="fr-FR" sz="2000" b="1" dirty="0" smtClean="0">
                <a:ea typeface="+mn-ea"/>
                <a:cs typeface="Arial" panose="020B0604020202020204" pitchFamily="34" charset="0"/>
              </a:rPr>
              <a:t> </a:t>
            </a:r>
            <a:r>
              <a:rPr lang="fr-FR" altLang="fr-FR" sz="2000" b="1" dirty="0" err="1" smtClean="0">
                <a:ea typeface="+mn-ea"/>
                <a:cs typeface="Arial" panose="020B0604020202020204" pitchFamily="34" charset="0"/>
              </a:rPr>
              <a:t>further</a:t>
            </a:r>
            <a:endParaRPr lang="LID4096" altLang="fr-FR" sz="2000" b="1" dirty="0">
              <a:ea typeface="+mn-ea"/>
              <a:cs typeface="Arial" panose="020B0604020202020204" pitchFamily="34" charset="0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7069135" y="5578363"/>
            <a:ext cx="4572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fr-FR" altLang="fr-FR" sz="2000" b="1" dirty="0" err="1" smtClean="0">
                <a:ea typeface="+mn-ea"/>
                <a:cs typeface="Arial" panose="020B0604020202020204" pitchFamily="34" charset="0"/>
              </a:rPr>
              <a:t>Technology</a:t>
            </a:r>
            <a:r>
              <a:rPr lang="fr-FR" altLang="fr-FR" sz="2000" b="1" dirty="0" smtClean="0">
                <a:ea typeface="+mn-ea"/>
                <a:cs typeface="Arial" panose="020B0604020202020204" pitchFamily="34" charset="0"/>
              </a:rPr>
              <a:t> </a:t>
            </a:r>
            <a:r>
              <a:rPr lang="fr-FR" altLang="fr-FR" sz="2000" b="1" dirty="0" err="1" smtClean="0">
                <a:ea typeface="+mn-ea"/>
                <a:cs typeface="Arial" panose="020B0604020202020204" pitchFamily="34" charset="0"/>
              </a:rPr>
              <a:t>serving</a:t>
            </a:r>
            <a:r>
              <a:rPr lang="fr-FR" altLang="fr-FR" sz="2000" b="1" dirty="0" smtClean="0">
                <a:ea typeface="+mn-ea"/>
                <a:cs typeface="Arial" panose="020B0604020202020204" pitchFamily="34" charset="0"/>
              </a:rPr>
              <a:t> the </a:t>
            </a:r>
            <a:r>
              <a:rPr lang="fr-FR" altLang="fr-FR" sz="2000" b="1" dirty="0" err="1" smtClean="0">
                <a:ea typeface="+mn-ea"/>
                <a:cs typeface="Arial" panose="020B0604020202020204" pitchFamily="34" charset="0"/>
              </a:rPr>
              <a:t>understanding</a:t>
            </a:r>
            <a:r>
              <a:rPr lang="fr-FR" altLang="fr-FR" sz="2000" b="1" dirty="0" smtClean="0">
                <a:ea typeface="+mn-ea"/>
                <a:cs typeface="Arial" panose="020B0604020202020204" pitchFamily="34" charset="0"/>
              </a:rPr>
              <a:t> of nature</a:t>
            </a:r>
            <a:endParaRPr lang="LID4096" altLang="fr-FR" sz="2000" b="1" dirty="0">
              <a:ea typeface="+mn-ea"/>
              <a:cs typeface="Arial" panose="020B0604020202020204" pitchFamily="34" charset="0"/>
            </a:endParaRPr>
          </a:p>
        </p:txBody>
      </p:sp>
      <p:sp>
        <p:nvSpPr>
          <p:cNvPr id="21" name="Rectangle 23">
            <a:extLst>
              <a:ext uri="{FF2B5EF4-FFF2-40B4-BE49-F238E27FC236}">
                <a16:creationId xmlns:a16="http://schemas.microsoft.com/office/drawing/2014/main" id="{EBE6D415-A263-6683-D98F-F46F4DF1B2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409" y="5607367"/>
            <a:ext cx="280352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Industrial applications</a:t>
            </a:r>
            <a:endParaRPr lang="en-US" sz="1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BE6D415-A263-6683-D98F-F46F4DF1B2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7651" y="5346324"/>
            <a:ext cx="27495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and technology of detectors and accelerators</a:t>
            </a:r>
          </a:p>
        </p:txBody>
      </p:sp>
      <p:pic>
        <p:nvPicPr>
          <p:cNvPr id="23" name="Image 1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340" y="4106069"/>
            <a:ext cx="1871662" cy="152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itre 3"/>
          <p:cNvSpPr txBox="1">
            <a:spLocks/>
          </p:cNvSpPr>
          <p:nvPr/>
        </p:nvSpPr>
        <p:spPr>
          <a:xfrm>
            <a:off x="726275" y="118499"/>
            <a:ext cx="10106004" cy="1141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…but not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524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type="body" idx="1"/>
          </p:nvPr>
        </p:nvSpPr>
        <p:spPr>
          <a:xfrm>
            <a:off x="3881372" y="1514903"/>
            <a:ext cx="7856971" cy="781074"/>
          </a:xfrm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Ensuring the success of space missions by ensuring the reliability of electronic components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 to GANIL and site visit instructions</a:t>
            </a:r>
            <a:endParaRPr lang="fr-FR" dirty="0"/>
          </a:p>
        </p:txBody>
      </p:sp>
      <p:sp>
        <p:nvSpPr>
          <p:cNvPr id="8" name="Titre 3"/>
          <p:cNvSpPr txBox="1">
            <a:spLocks/>
          </p:cNvSpPr>
          <p:nvPr/>
        </p:nvSpPr>
        <p:spPr>
          <a:xfrm>
            <a:off x="726275" y="118499"/>
            <a:ext cx="10106004" cy="1141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dirty="0" err="1" smtClean="0"/>
              <a:t>Industrial</a:t>
            </a:r>
            <a:r>
              <a:rPr lang="fr-FR" dirty="0" smtClean="0"/>
              <a:t> applications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7055910" y="6457802"/>
            <a:ext cx="15504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Source : CNES – F. Bezerra</a:t>
            </a:r>
            <a:endParaRPr lang="fr-FR" sz="10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654" y="2670498"/>
            <a:ext cx="3628669" cy="282495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749791" y="2452905"/>
            <a:ext cx="641111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sym typeface="Wingdings" panose="05000000000000000000" pitchFamily="2" charset="2"/>
              </a:rPr>
              <a:t>Determine the radiation environment of the space mission</a:t>
            </a:r>
          </a:p>
          <a:p>
            <a:pPr marL="285750" indent="-285750" algn="ct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Cumulative effects (ionizing or non-ionizing dose)</a:t>
            </a:r>
          </a:p>
          <a:p>
            <a:pPr marL="285750" indent="-285750" algn="ct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Singular effects (destructive or non-destructive)</a:t>
            </a: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311122" y="3691436"/>
            <a:ext cx="711088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sym typeface="Wingdings" panose="05000000000000000000" pitchFamily="2" charset="2"/>
              </a:rPr>
              <a:t>Select sufficiently robust components</a:t>
            </a:r>
          </a:p>
          <a:p>
            <a:pPr marL="285750" indent="-285750" algn="ct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Verify their robustness</a:t>
            </a:r>
          </a:p>
          <a:p>
            <a:pPr marL="285750" indent="-285750" algn="ct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Identify and test failure modes </a:t>
            </a:r>
            <a:r>
              <a:rPr lang="en-US" dirty="0" smtClean="0">
                <a:solidFill>
                  <a:schemeClr val="tx2"/>
                </a:solidFill>
                <a:sym typeface="Wingdings" panose="05000000000000000000" pitchFamily="2" charset="2"/>
              </a:rPr>
              <a:t>to </a:t>
            </a:r>
          </a:p>
          <a:p>
            <a:pPr algn="ctr">
              <a:buClr>
                <a:schemeClr val="accent2"/>
              </a:buClr>
            </a:pPr>
            <a:r>
              <a:rPr lang="en-US" dirty="0" smtClean="0">
                <a:solidFill>
                  <a:schemeClr val="tx2"/>
                </a:solidFill>
                <a:sym typeface="Wingdings" panose="05000000000000000000" pitchFamily="2" charset="2"/>
              </a:rPr>
              <a:t>design </a:t>
            </a:r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tolerant architectures</a:t>
            </a: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274389" y="5206966"/>
            <a:ext cx="71108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sym typeface="Wingdings" panose="05000000000000000000" pitchFamily="2" charset="2"/>
              </a:rPr>
              <a:t>Using particle accelerators</a:t>
            </a:r>
          </a:p>
          <a:p>
            <a:pPr marL="285750" indent="-285750" algn="ct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Checking the performance of components exposed to radiation</a:t>
            </a:r>
          </a:p>
          <a:p>
            <a:pPr marL="285750" indent="-285750" algn="ct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Monitoring reactions to radiation stress</a:t>
            </a:r>
            <a:endParaRPr lang="fr-FR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20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1" name="Imag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266" y="1142399"/>
            <a:ext cx="3886200" cy="3200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 to GANIL and site visit instructions</a:t>
            </a:r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5766677" y="4879484"/>
            <a:ext cx="5898934" cy="147732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>
                <a:solidFill>
                  <a:schemeClr val="tx2"/>
                </a:solidFill>
              </a:defRPr>
            </a:lvl1pPr>
          </a:lstStyle>
          <a:p>
            <a:pPr algn="r"/>
            <a:r>
              <a:rPr lang="fr-FR" b="1" dirty="0" smtClean="0"/>
              <a:t>GANIL </a:t>
            </a:r>
            <a:r>
              <a:rPr lang="fr-FR" b="1" dirty="0" err="1" smtClean="0"/>
              <a:t>Weaknesses</a:t>
            </a:r>
            <a:endParaRPr lang="fr-FR" b="1" dirty="0"/>
          </a:p>
          <a:p>
            <a:pPr marL="285750" indent="-285750" algn="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fr-FR" dirty="0" smtClean="0"/>
              <a:t>Limited </a:t>
            </a:r>
            <a:r>
              <a:rPr lang="fr-FR" dirty="0" err="1" smtClean="0"/>
              <a:t>rapid</a:t>
            </a:r>
            <a:r>
              <a:rPr lang="fr-FR" dirty="0" smtClean="0"/>
              <a:t> LET change</a:t>
            </a:r>
          </a:p>
          <a:p>
            <a:pPr marL="285750" indent="-285750" algn="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fr-FR" dirty="0" smtClean="0"/>
              <a:t>No LET&lt;18</a:t>
            </a:r>
            <a:endParaRPr lang="fr-FR" dirty="0"/>
          </a:p>
          <a:p>
            <a:pPr marL="285750" indent="-285750" algn="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/>
              <a:t>Administrative formalities for a Basic Nuclear Installation</a:t>
            </a:r>
          </a:p>
          <a:p>
            <a:pPr marL="285750" indent="-285750" algn="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/>
              <a:t>Installation optimized for research</a:t>
            </a:r>
            <a:endParaRPr lang="fr-FR" dirty="0"/>
          </a:p>
        </p:txBody>
      </p:sp>
      <p:sp>
        <p:nvSpPr>
          <p:cNvPr id="24" name="Titre 3"/>
          <p:cNvSpPr txBox="1">
            <a:spLocks/>
          </p:cNvSpPr>
          <p:nvPr/>
        </p:nvSpPr>
        <p:spPr>
          <a:xfrm>
            <a:off x="726275" y="118499"/>
            <a:ext cx="10106004" cy="1141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Heavy Ions GANIL </a:t>
            </a:r>
            <a:r>
              <a:rPr lang="fr-FR" dirty="0" err="1" smtClean="0"/>
              <a:t>facility</a:t>
            </a:r>
            <a:endParaRPr lang="fr-FR" dirty="0"/>
          </a:p>
        </p:txBody>
      </p:sp>
      <p:grpSp>
        <p:nvGrpSpPr>
          <p:cNvPr id="12" name="Groupe 11"/>
          <p:cNvGrpSpPr/>
          <p:nvPr/>
        </p:nvGrpSpPr>
        <p:grpSpPr>
          <a:xfrm>
            <a:off x="3101285" y="2904774"/>
            <a:ext cx="2648235" cy="1520780"/>
            <a:chOff x="4571887" y="1963583"/>
            <a:chExt cx="3154526" cy="1823062"/>
          </a:xfrm>
        </p:grpSpPr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1887" y="2036941"/>
              <a:ext cx="3109229" cy="1749704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  <p:sp>
          <p:nvSpPr>
            <p:cNvPr id="25" name="ZoneTexte 24"/>
            <p:cNvSpPr txBox="1"/>
            <p:nvPr/>
          </p:nvSpPr>
          <p:spPr>
            <a:xfrm rot="16200000">
              <a:off x="7226955" y="2169747"/>
              <a:ext cx="705622" cy="2932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1000" dirty="0" smtClean="0">
                  <a:sym typeface="Symbol" panose="05050102010706020507" pitchFamily="18" charset="2"/>
                </a:rPr>
                <a:t> </a:t>
              </a:r>
              <a:r>
                <a:rPr lang="fr-FR" sz="1000" dirty="0" smtClean="0"/>
                <a:t>CNES</a:t>
              </a:r>
              <a:endParaRPr lang="fr-FR" sz="1000" dirty="0"/>
            </a:p>
          </p:txBody>
        </p:sp>
      </p:grpSp>
      <p:cxnSp>
        <p:nvCxnSpPr>
          <p:cNvPr id="16" name="Connecteur droit 15"/>
          <p:cNvCxnSpPr/>
          <p:nvPr/>
        </p:nvCxnSpPr>
        <p:spPr>
          <a:xfrm flipH="1" flipV="1">
            <a:off x="2497766" y="2907223"/>
            <a:ext cx="1179291" cy="494677"/>
          </a:xfrm>
          <a:prstGeom prst="line">
            <a:avLst/>
          </a:prstGeom>
          <a:ln w="539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1232125" y="2750396"/>
            <a:ext cx="377367" cy="132718"/>
          </a:xfrm>
          <a:prstGeom prst="line">
            <a:avLst/>
          </a:prstGeom>
          <a:ln w="539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9"/>
          <p:cNvSpPr>
            <a:spLocks noChangeArrowheads="1"/>
          </p:cNvSpPr>
          <p:nvPr/>
        </p:nvSpPr>
        <p:spPr bwMode="auto">
          <a:xfrm>
            <a:off x="3035301" y="4160522"/>
            <a:ext cx="22320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400" dirty="0" smtClean="0">
                <a:solidFill>
                  <a:schemeClr val="accent2"/>
                </a:solidFill>
                <a:latin typeface="Bahnschrift SemiBold" panose="020B0502040204020203" pitchFamily="34" charset="0"/>
                <a:cs typeface="Calibri" panose="020F0502020204030204" pitchFamily="34" charset="0"/>
              </a:rPr>
              <a:t>Test </a:t>
            </a:r>
            <a:r>
              <a:rPr lang="fr-FR" altLang="fr-FR" sz="1400" dirty="0" err="1" smtClean="0">
                <a:solidFill>
                  <a:schemeClr val="accent2"/>
                </a:solidFill>
                <a:latin typeface="Bahnschrift SemiBold" panose="020B0502040204020203" pitchFamily="34" charset="0"/>
                <a:cs typeface="Calibri" panose="020F0502020204030204" pitchFamily="34" charset="0"/>
              </a:rPr>
              <a:t>card</a:t>
            </a:r>
            <a:endParaRPr lang="fr-FR" altLang="fr-FR" sz="1400" dirty="0">
              <a:solidFill>
                <a:schemeClr val="accent2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37" name="Rectangle 9"/>
          <p:cNvSpPr>
            <a:spLocks noChangeArrowheads="1"/>
          </p:cNvSpPr>
          <p:nvPr/>
        </p:nvSpPr>
        <p:spPr bwMode="auto">
          <a:xfrm>
            <a:off x="-10918" y="2550468"/>
            <a:ext cx="125508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fr-FR" altLang="fr-FR" sz="1400" dirty="0" smtClean="0">
                <a:solidFill>
                  <a:schemeClr val="bg1"/>
                </a:solidFill>
                <a:latin typeface="Bahnschrift SemiBold" panose="020B0502040204020203" pitchFamily="34" charset="0"/>
                <a:cs typeface="Calibri" panose="020F0502020204030204" pitchFamily="34" charset="0"/>
              </a:rPr>
              <a:t>Ion</a:t>
            </a:r>
          </a:p>
          <a:p>
            <a:pPr algn="r"/>
            <a:r>
              <a:rPr lang="fr-FR" altLang="fr-FR" sz="1400" dirty="0" err="1" smtClean="0">
                <a:solidFill>
                  <a:schemeClr val="bg1"/>
                </a:solidFill>
                <a:latin typeface="Bahnschrift SemiBold" panose="020B0502040204020203" pitchFamily="34" charset="0"/>
                <a:cs typeface="Calibri" panose="020F0502020204030204" pitchFamily="34" charset="0"/>
              </a:rPr>
              <a:t>beams</a:t>
            </a:r>
            <a:endParaRPr lang="fr-FR" altLang="fr-FR" sz="1400" dirty="0">
              <a:solidFill>
                <a:schemeClr val="bg1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351504" y="1156805"/>
            <a:ext cx="2595582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  <a:latin typeface="Bahnschrift SemiBold" panose="020B0502040204020203" pitchFamily="34" charset="0"/>
              </a:rPr>
              <a:t>GANIL - G41 </a:t>
            </a:r>
            <a:r>
              <a:rPr lang="fr-FR" dirty="0" err="1" smtClean="0">
                <a:solidFill>
                  <a:schemeClr val="bg1"/>
                </a:solidFill>
                <a:latin typeface="Bahnschrift SemiBold" panose="020B0502040204020203" pitchFamily="34" charset="0"/>
              </a:rPr>
              <a:t>Beam</a:t>
            </a:r>
            <a:r>
              <a:rPr lang="fr-FR" dirty="0" smtClean="0">
                <a:solidFill>
                  <a:schemeClr val="bg1"/>
                </a:solidFill>
                <a:latin typeface="Bahnschrift SemiBold" panose="020B0502040204020203" pitchFamily="34" charset="0"/>
              </a:rPr>
              <a:t> Line</a:t>
            </a:r>
            <a:endParaRPr lang="fr-FR" dirty="0">
              <a:solidFill>
                <a:schemeClr val="bg1"/>
              </a:solidFill>
              <a:latin typeface="Bahnschrift SemiBold" panose="020B0502040204020203" pitchFamily="34" charset="0"/>
            </a:endParaRPr>
          </a:p>
        </p:txBody>
      </p:sp>
      <p:grpSp>
        <p:nvGrpSpPr>
          <p:cNvPr id="3" name="Groupe 2"/>
          <p:cNvGrpSpPr/>
          <p:nvPr/>
        </p:nvGrpSpPr>
        <p:grpSpPr>
          <a:xfrm>
            <a:off x="726275" y="1429212"/>
            <a:ext cx="10710557" cy="4867006"/>
            <a:chOff x="726275" y="1429212"/>
            <a:chExt cx="10710557" cy="4867006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87044" y="1429212"/>
              <a:ext cx="4949788" cy="3281980"/>
            </a:xfrm>
            <a:prstGeom prst="rect">
              <a:avLst/>
            </a:prstGeom>
          </p:spPr>
        </p:pic>
        <p:sp>
          <p:nvSpPr>
            <p:cNvPr id="10" name="ZoneTexte 9"/>
            <p:cNvSpPr txBox="1"/>
            <p:nvPr/>
          </p:nvSpPr>
          <p:spPr>
            <a:xfrm>
              <a:off x="726275" y="4541892"/>
              <a:ext cx="5312229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fr-FR"/>
              </a:defPPr>
              <a:lvl1pPr algn="ctr">
                <a:defRPr>
                  <a:solidFill>
                    <a:schemeClr val="tx2"/>
                  </a:solidFill>
                </a:defRPr>
              </a:lvl1pPr>
            </a:lstStyle>
            <a:p>
              <a:pPr algn="l"/>
              <a:r>
                <a:rPr lang="fr-FR" b="1" dirty="0" smtClean="0"/>
                <a:t>GANIL </a:t>
              </a:r>
              <a:r>
                <a:rPr lang="fr-FR" b="1" dirty="0" err="1" smtClean="0"/>
                <a:t>Strengths</a:t>
              </a:r>
              <a:endParaRPr lang="fr-FR" dirty="0"/>
            </a:p>
            <a:p>
              <a:pPr marL="285750" indent="-285750" algn="l"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US" dirty="0"/>
                <a:t>Dedicated industrial beamline and </a:t>
              </a:r>
              <a:r>
                <a:rPr lang="en-US" dirty="0" smtClean="0"/>
                <a:t>team</a:t>
              </a:r>
            </a:p>
            <a:p>
              <a:pPr marL="285750" indent="-285750" algn="l"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US" dirty="0" smtClean="0"/>
                <a:t>LET </a:t>
              </a:r>
              <a:r>
                <a:rPr lang="en-US" dirty="0"/>
                <a:t>tests possible between 18 and </a:t>
              </a:r>
              <a:r>
                <a:rPr lang="en-US" dirty="0" smtClean="0"/>
                <a:t>80 MeV.cm</a:t>
              </a:r>
              <a:r>
                <a:rPr lang="en-US" baseline="30000" dirty="0" smtClean="0"/>
                <a:t>2</a:t>
              </a:r>
              <a:r>
                <a:rPr lang="en-US" dirty="0" smtClean="0"/>
                <a:t>/mg</a:t>
              </a:r>
            </a:p>
            <a:p>
              <a:pPr marL="285750" indent="-285750" algn="l"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US" dirty="0" smtClean="0"/>
                <a:t>Penetration </a:t>
              </a:r>
              <a:r>
                <a:rPr lang="en-US" dirty="0"/>
                <a:t>in silicon 200µm and </a:t>
              </a:r>
              <a:r>
                <a:rPr lang="en-US" dirty="0" smtClean="0"/>
                <a:t>more</a:t>
              </a:r>
            </a:p>
            <a:p>
              <a:pPr marL="285750" indent="-285750" algn="l"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US" dirty="0" smtClean="0"/>
                <a:t>Irradiation </a:t>
              </a:r>
              <a:r>
                <a:rPr lang="en-US" dirty="0"/>
                <a:t>in </a:t>
              </a:r>
              <a:r>
                <a:rPr lang="en-US" dirty="0" smtClean="0"/>
                <a:t>air</a:t>
              </a:r>
            </a:p>
            <a:p>
              <a:pPr marL="285750" indent="-285750" algn="l"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US" dirty="0" smtClean="0"/>
                <a:t>Adjustable </a:t>
              </a:r>
              <a:r>
                <a:rPr lang="en-US" dirty="0"/>
                <a:t>flux between 10 and 10</a:t>
              </a:r>
              <a:r>
                <a:rPr lang="en-US" baseline="30000" dirty="0"/>
                <a:t>4 </a:t>
              </a:r>
              <a:r>
                <a:rPr lang="en-US" dirty="0" err="1" smtClean="0"/>
                <a:t>pps</a:t>
              </a:r>
              <a:r>
                <a:rPr lang="en-US" dirty="0" smtClean="0"/>
                <a:t>/cm²</a:t>
              </a:r>
              <a:endParaRPr lang="fr-FR" dirty="0">
                <a:ea typeface="Calibri" panose="020F0502020204030204" pitchFamily="34" charset="0"/>
              </a:endParaRPr>
            </a:p>
          </p:txBody>
        </p:sp>
        <p:cxnSp>
          <p:nvCxnSpPr>
            <p:cNvPr id="45" name="Connecteur en arc 44"/>
            <p:cNvCxnSpPr/>
            <p:nvPr/>
          </p:nvCxnSpPr>
          <p:spPr>
            <a:xfrm flipV="1">
              <a:off x="5127512" y="4667392"/>
              <a:ext cx="2444863" cy="901885"/>
            </a:xfrm>
            <a:prstGeom prst="curvedConnector3">
              <a:avLst>
                <a:gd name="adj1" fmla="val 99868"/>
              </a:avLst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en angle 43"/>
            <p:cNvCxnSpPr/>
            <p:nvPr/>
          </p:nvCxnSpPr>
          <p:spPr>
            <a:xfrm flipV="1">
              <a:off x="5938688" y="3341256"/>
              <a:ext cx="689149" cy="1944000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Accolade ouvrante 34"/>
            <p:cNvSpPr/>
            <p:nvPr/>
          </p:nvSpPr>
          <p:spPr>
            <a:xfrm>
              <a:off x="6611255" y="2603056"/>
              <a:ext cx="205750" cy="1476399"/>
            </a:xfrm>
            <a:prstGeom prst="leftBrace">
              <a:avLst>
                <a:gd name="adj1" fmla="val 73488"/>
                <a:gd name="adj2" fmla="val 50000"/>
              </a:avLst>
            </a:pr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" name="Accolade ouvrante 51"/>
            <p:cNvSpPr/>
            <p:nvPr/>
          </p:nvSpPr>
          <p:spPr>
            <a:xfrm>
              <a:off x="7539289" y="3982762"/>
              <a:ext cx="149487" cy="1074694"/>
            </a:xfrm>
            <a:prstGeom prst="leftBrace">
              <a:avLst>
                <a:gd name="adj1" fmla="val 73488"/>
                <a:gd name="adj2" fmla="val 50000"/>
              </a:avLst>
            </a:prstGeom>
            <a:noFill/>
            <a:ln w="19050">
              <a:solidFill>
                <a:schemeClr val="tx2"/>
              </a:solidFill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026493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64" y="1012750"/>
            <a:ext cx="4668048" cy="3501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 to GANIL and site visit instructions</a:t>
            </a:r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5859720" y="4790557"/>
            <a:ext cx="5934953" cy="147732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>
                <a:solidFill>
                  <a:schemeClr val="tx2"/>
                </a:solidFill>
              </a:defRPr>
            </a:lvl1pPr>
          </a:lstStyle>
          <a:p>
            <a:pPr algn="r"/>
            <a:r>
              <a:rPr lang="fr-FR" b="1" dirty="0" smtClean="0"/>
              <a:t>GANIL </a:t>
            </a:r>
            <a:r>
              <a:rPr lang="fr-FR" b="1" dirty="0" err="1" smtClean="0"/>
              <a:t>Weaknesses</a:t>
            </a:r>
            <a:endParaRPr lang="fr-FR" b="1" dirty="0"/>
          </a:p>
          <a:p>
            <a:pPr marL="285750" indent="-285750" algn="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fr-FR" dirty="0" err="1" smtClean="0"/>
              <a:t>Complex</a:t>
            </a:r>
            <a:r>
              <a:rPr lang="fr-FR" dirty="0" smtClean="0"/>
              <a:t> </a:t>
            </a:r>
            <a:r>
              <a:rPr lang="fr-FR" dirty="0" err="1" smtClean="0"/>
              <a:t>accessibility</a:t>
            </a:r>
            <a:r>
              <a:rPr lang="fr-FR" dirty="0" smtClean="0"/>
              <a:t> in the room</a:t>
            </a:r>
          </a:p>
          <a:p>
            <a:pPr marL="285750" indent="-285750" algn="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fr-FR" dirty="0" smtClean="0"/>
              <a:t>No </a:t>
            </a:r>
            <a:r>
              <a:rPr lang="fr-FR" dirty="0" err="1" smtClean="0"/>
              <a:t>dedicated</a:t>
            </a:r>
            <a:r>
              <a:rPr lang="fr-FR" dirty="0" smtClean="0"/>
              <a:t> </a:t>
            </a:r>
            <a:r>
              <a:rPr lang="fr-FR" dirty="0" err="1" smtClean="0"/>
              <a:t>Sample</a:t>
            </a:r>
            <a:r>
              <a:rPr lang="fr-FR" dirty="0" smtClean="0"/>
              <a:t> changer</a:t>
            </a:r>
          </a:p>
          <a:p>
            <a:pPr marL="285750" indent="-285750" algn="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fr-FR" dirty="0" smtClean="0"/>
              <a:t>No </a:t>
            </a:r>
            <a:r>
              <a:rPr lang="fr-FR" dirty="0" err="1" smtClean="0"/>
              <a:t>Atmospheric</a:t>
            </a:r>
            <a:r>
              <a:rPr lang="fr-FR" dirty="0" smtClean="0"/>
              <a:t> or Thermal Neutron</a:t>
            </a:r>
            <a:endParaRPr lang="fr-FR" dirty="0"/>
          </a:p>
          <a:p>
            <a:pPr marL="285750" indent="-285750" algn="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/>
              <a:t>Administrative formalities for a Basic Nuclear </a:t>
            </a:r>
            <a:r>
              <a:rPr lang="en-US" dirty="0" smtClean="0"/>
              <a:t>Installation</a:t>
            </a:r>
            <a:endParaRPr lang="en-US" dirty="0"/>
          </a:p>
        </p:txBody>
      </p:sp>
      <p:sp>
        <p:nvSpPr>
          <p:cNvPr id="24" name="Titre 3"/>
          <p:cNvSpPr txBox="1">
            <a:spLocks/>
          </p:cNvSpPr>
          <p:nvPr/>
        </p:nvSpPr>
        <p:spPr>
          <a:xfrm>
            <a:off x="726275" y="118499"/>
            <a:ext cx="10106004" cy="1141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Neutrons SPIRAL2 </a:t>
            </a:r>
            <a:r>
              <a:rPr lang="fr-FR" dirty="0" err="1" smtClean="0"/>
              <a:t>facility</a:t>
            </a:r>
            <a:endParaRPr lang="fr-FR" dirty="0"/>
          </a:p>
        </p:txBody>
      </p:sp>
      <p:cxnSp>
        <p:nvCxnSpPr>
          <p:cNvPr id="32" name="Connecteur droit 31"/>
          <p:cNvCxnSpPr/>
          <p:nvPr/>
        </p:nvCxnSpPr>
        <p:spPr>
          <a:xfrm flipH="1">
            <a:off x="2943658" y="2458925"/>
            <a:ext cx="444709" cy="0"/>
          </a:xfrm>
          <a:prstGeom prst="line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9"/>
          <p:cNvSpPr>
            <a:spLocks noChangeArrowheads="1"/>
          </p:cNvSpPr>
          <p:nvPr/>
        </p:nvSpPr>
        <p:spPr bwMode="auto">
          <a:xfrm>
            <a:off x="1688569" y="1710524"/>
            <a:ext cx="125508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400" dirty="0" smtClean="0">
                <a:latin typeface="Bahnschrift SemiBold" panose="020B0502040204020203" pitchFamily="34" charset="0"/>
                <a:cs typeface="Calibri" panose="020F0502020204030204" pitchFamily="34" charset="0"/>
              </a:rPr>
              <a:t>Neutron</a:t>
            </a:r>
          </a:p>
          <a:p>
            <a:pPr algn="ctr"/>
            <a:r>
              <a:rPr lang="fr-FR" altLang="fr-FR" sz="1400" dirty="0" err="1" smtClean="0">
                <a:latin typeface="Bahnschrift SemiBold" panose="020B0502040204020203" pitchFamily="34" charset="0"/>
                <a:cs typeface="Calibri" panose="020F0502020204030204" pitchFamily="34" charset="0"/>
              </a:rPr>
              <a:t>Convertors</a:t>
            </a:r>
            <a:endParaRPr lang="fr-FR" altLang="fr-FR" sz="1400" dirty="0">
              <a:latin typeface="Bahnschrift SemiBold" panose="020B0502040204020203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26275" y="4563675"/>
            <a:ext cx="6645292" cy="17543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>
                <a:solidFill>
                  <a:schemeClr val="tx2"/>
                </a:solidFill>
              </a:defRPr>
            </a:lvl1pPr>
          </a:lstStyle>
          <a:p>
            <a:pPr algn="l"/>
            <a:r>
              <a:rPr lang="fr-FR" b="1" dirty="0" smtClean="0"/>
              <a:t>GANIL </a:t>
            </a:r>
            <a:r>
              <a:rPr lang="fr-FR" b="1" dirty="0" err="1" smtClean="0"/>
              <a:t>Strengths</a:t>
            </a:r>
            <a:endParaRPr lang="fr-FR" dirty="0"/>
          </a:p>
          <a:p>
            <a:pPr marL="285750" indent="-285750" algn="l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/>
              <a:t>Continuous neutron spectra</a:t>
            </a:r>
          </a:p>
          <a:p>
            <a:pPr marL="285750" indent="-285750" algn="l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 err="1" smtClean="0"/>
              <a:t>Adaptative</a:t>
            </a:r>
            <a:r>
              <a:rPr lang="en-US" dirty="0" smtClean="0"/>
              <a:t> quasi-mono-energetic neutron spectra (3-31MeV)</a:t>
            </a:r>
          </a:p>
          <a:p>
            <a:pPr marL="285750" indent="-285750" algn="l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Several parallel tests possible</a:t>
            </a:r>
          </a:p>
          <a:p>
            <a:pPr marL="285750" indent="-285750" algn="l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Very high flux (until 10</a:t>
            </a:r>
            <a:r>
              <a:rPr lang="en-US" baseline="30000" dirty="0" smtClean="0"/>
              <a:t>11</a:t>
            </a:r>
            <a:r>
              <a:rPr lang="en-US" dirty="0" smtClean="0"/>
              <a:t> neutron/s/cm²)</a:t>
            </a:r>
          </a:p>
          <a:p>
            <a:pPr marL="285750" indent="-285750" algn="l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Irradiation </a:t>
            </a:r>
            <a:r>
              <a:rPr lang="en-US" dirty="0"/>
              <a:t>in </a:t>
            </a:r>
            <a:r>
              <a:rPr lang="en-US" dirty="0" smtClean="0"/>
              <a:t>air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330602" y="1032994"/>
            <a:ext cx="2600392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  <a:latin typeface="Bahnschrift SemiBold" panose="020B0502040204020203" pitchFamily="34" charset="0"/>
              </a:rPr>
              <a:t>GANIL – NFS </a:t>
            </a:r>
            <a:r>
              <a:rPr lang="fr-FR" dirty="0" err="1" smtClean="0">
                <a:solidFill>
                  <a:schemeClr val="bg1"/>
                </a:solidFill>
                <a:latin typeface="Bahnschrift SemiBold" panose="020B0502040204020203" pitchFamily="34" charset="0"/>
              </a:rPr>
              <a:t>beam</a:t>
            </a:r>
            <a:r>
              <a:rPr lang="fr-FR" dirty="0" smtClean="0">
                <a:solidFill>
                  <a:schemeClr val="bg1"/>
                </a:solidFill>
                <a:latin typeface="Bahnschrift SemiBold" panose="020B0502040204020203" pitchFamily="34" charset="0"/>
              </a:rPr>
              <a:t> line</a:t>
            </a:r>
            <a:endParaRPr lang="fr-FR" dirty="0">
              <a:solidFill>
                <a:schemeClr val="bg1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2222279" y="2111751"/>
            <a:ext cx="19680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fr-FR" altLang="fr-FR" sz="1400" dirty="0" smtClean="0">
                <a:latin typeface="Bahnschrift SemiBold" panose="020B0502040204020203" pitchFamily="34" charset="0"/>
                <a:cs typeface="Calibri" panose="020F0502020204030204" pitchFamily="34" charset="0"/>
              </a:rPr>
              <a:t>Ions </a:t>
            </a:r>
            <a:r>
              <a:rPr lang="fr-FR" altLang="fr-FR" sz="1400" dirty="0" err="1" smtClean="0">
                <a:latin typeface="Bahnschrift SemiBold" panose="020B0502040204020203" pitchFamily="34" charset="0"/>
                <a:cs typeface="Calibri" panose="020F0502020204030204" pitchFamily="34" charset="0"/>
              </a:rPr>
              <a:t>beam</a:t>
            </a:r>
            <a:endParaRPr lang="fr-FR" altLang="fr-FR" sz="1400" dirty="0">
              <a:latin typeface="Bahnschrift SemiBold" panose="020B0502040204020203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4"/>
          <a:srcRect t="498" r="646" b="51147"/>
          <a:stretch/>
        </p:blipFill>
        <p:spPr>
          <a:xfrm>
            <a:off x="6285329" y="1012750"/>
            <a:ext cx="2776377" cy="234582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2193" y="3375721"/>
            <a:ext cx="4417436" cy="1374196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4"/>
          <a:srcRect t="49513" r="646"/>
          <a:stretch/>
        </p:blipFill>
        <p:spPr>
          <a:xfrm>
            <a:off x="9162110" y="1012751"/>
            <a:ext cx="2632563" cy="2322330"/>
          </a:xfrm>
          <a:prstGeom prst="rect">
            <a:avLst/>
          </a:prstGeom>
        </p:spPr>
      </p:pic>
      <p:cxnSp>
        <p:nvCxnSpPr>
          <p:cNvPr id="18" name="Connecteur en arc 17"/>
          <p:cNvCxnSpPr/>
          <p:nvPr/>
        </p:nvCxnSpPr>
        <p:spPr>
          <a:xfrm rot="5400000" flipH="1" flipV="1">
            <a:off x="4685708" y="3370712"/>
            <a:ext cx="2553919" cy="1133764"/>
          </a:xfrm>
          <a:prstGeom prst="curvedConnector3">
            <a:avLst>
              <a:gd name="adj1" fmla="val 100319"/>
            </a:avLst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en arc 24"/>
          <p:cNvCxnSpPr/>
          <p:nvPr/>
        </p:nvCxnSpPr>
        <p:spPr>
          <a:xfrm flipV="1">
            <a:off x="3781383" y="1140329"/>
            <a:ext cx="5380727" cy="3909468"/>
          </a:xfrm>
          <a:prstGeom prst="curvedConnector3">
            <a:avLst>
              <a:gd name="adj1" fmla="val 29025"/>
            </a:avLst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H="1" flipV="1">
            <a:off x="2495551" y="3073689"/>
            <a:ext cx="1195000" cy="855760"/>
          </a:xfrm>
          <a:prstGeom prst="line">
            <a:avLst/>
          </a:prstGeom>
          <a:ln w="539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e 42"/>
          <p:cNvGrpSpPr/>
          <p:nvPr/>
        </p:nvGrpSpPr>
        <p:grpSpPr>
          <a:xfrm>
            <a:off x="3253168" y="2764538"/>
            <a:ext cx="2232025" cy="1873900"/>
            <a:chOff x="3253168" y="2764538"/>
            <a:chExt cx="2232025" cy="1873900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092" r="23534"/>
            <a:stretch/>
          </p:blipFill>
          <p:spPr>
            <a:xfrm rot="5400000">
              <a:off x="3319209" y="2827163"/>
              <a:ext cx="1738999" cy="1804213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  <p:sp>
          <p:nvSpPr>
            <p:cNvPr id="36" name="Rectangle 9"/>
            <p:cNvSpPr>
              <a:spLocks noChangeArrowheads="1"/>
            </p:cNvSpPr>
            <p:nvPr/>
          </p:nvSpPr>
          <p:spPr bwMode="auto">
            <a:xfrm>
              <a:off x="3253168" y="4330661"/>
              <a:ext cx="223202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fr-FR" altLang="fr-FR" sz="1400" dirty="0" smtClean="0">
                  <a:solidFill>
                    <a:schemeClr val="accent2"/>
                  </a:solidFill>
                  <a:latin typeface="Bahnschrift SemiBold" panose="020B0502040204020203" pitchFamily="34" charset="0"/>
                  <a:cs typeface="Calibri" panose="020F0502020204030204" pitchFamily="34" charset="0"/>
                </a:rPr>
                <a:t>Test </a:t>
              </a:r>
              <a:r>
                <a:rPr lang="fr-FR" altLang="fr-FR" sz="1400" dirty="0" err="1" smtClean="0">
                  <a:solidFill>
                    <a:schemeClr val="accent2"/>
                  </a:solidFill>
                  <a:latin typeface="Bahnschrift SemiBold" panose="020B0502040204020203" pitchFamily="34" charset="0"/>
                  <a:cs typeface="Calibri" panose="020F0502020204030204" pitchFamily="34" charset="0"/>
                </a:rPr>
                <a:t>card</a:t>
              </a:r>
              <a:endParaRPr lang="fr-FR" altLang="fr-FR" sz="1400" dirty="0">
                <a:solidFill>
                  <a:schemeClr val="accent2"/>
                </a:solidFill>
                <a:latin typeface="Bahnschrift SemiBold" panose="020B0502040204020203" pitchFamily="34" charset="0"/>
              </a:endParaRPr>
            </a:p>
          </p:txBody>
        </p:sp>
        <p:sp>
          <p:nvSpPr>
            <p:cNvPr id="42" name="ZoneTexte 41"/>
            <p:cNvSpPr txBox="1"/>
            <p:nvPr/>
          </p:nvSpPr>
          <p:spPr>
            <a:xfrm rot="16200000">
              <a:off x="4602568" y="3056766"/>
              <a:ext cx="830677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1000" dirty="0" smtClean="0">
                  <a:solidFill>
                    <a:schemeClr val="bg1"/>
                  </a:solidFill>
                  <a:sym typeface="Symbol" panose="05050102010706020507" pitchFamily="18" charset="2"/>
                </a:rPr>
                <a:t> </a:t>
              </a:r>
              <a:r>
                <a:rPr lang="fr-FR" sz="1000" dirty="0" smtClean="0">
                  <a:solidFill>
                    <a:schemeClr val="bg1"/>
                  </a:solidFill>
                </a:rPr>
                <a:t>CEA/DAM</a:t>
              </a:r>
              <a:endParaRPr lang="fr-FR" sz="1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9391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9222" y="1588528"/>
            <a:ext cx="4756520" cy="4531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Connecteur droit 6"/>
          <p:cNvCxnSpPr/>
          <p:nvPr/>
        </p:nvCxnSpPr>
        <p:spPr>
          <a:xfrm flipH="1" flipV="1">
            <a:off x="5157183" y="4989468"/>
            <a:ext cx="325170" cy="199017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 flipH="1" flipV="1">
            <a:off x="4429355" y="4298557"/>
            <a:ext cx="766290" cy="468079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rme libre 8"/>
          <p:cNvSpPr/>
          <p:nvPr/>
        </p:nvSpPr>
        <p:spPr>
          <a:xfrm>
            <a:off x="5166449" y="4762582"/>
            <a:ext cx="63932" cy="231790"/>
          </a:xfrm>
          <a:custGeom>
            <a:avLst/>
            <a:gdLst>
              <a:gd name="connsiteX0" fmla="*/ 35560 w 76345"/>
              <a:gd name="connsiteY0" fmla="*/ 0 h 284480"/>
              <a:gd name="connsiteX1" fmla="*/ 76200 w 76345"/>
              <a:gd name="connsiteY1" fmla="*/ 127000 h 284480"/>
              <a:gd name="connsiteX2" fmla="*/ 22860 w 76345"/>
              <a:gd name="connsiteY2" fmla="*/ 220980 h 284480"/>
              <a:gd name="connsiteX3" fmla="*/ 0 w 76345"/>
              <a:gd name="connsiteY3" fmla="*/ 284480 h 284480"/>
              <a:gd name="connsiteX4" fmla="*/ 0 w 76345"/>
              <a:gd name="connsiteY4" fmla="*/ 284480 h 28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345" h="284480">
                <a:moveTo>
                  <a:pt x="35560" y="0"/>
                </a:moveTo>
                <a:cubicBezTo>
                  <a:pt x="56938" y="45085"/>
                  <a:pt x="78317" y="90170"/>
                  <a:pt x="76200" y="127000"/>
                </a:cubicBezTo>
                <a:cubicBezTo>
                  <a:pt x="74083" y="163830"/>
                  <a:pt x="35560" y="194733"/>
                  <a:pt x="22860" y="220980"/>
                </a:cubicBezTo>
                <a:cubicBezTo>
                  <a:pt x="10160" y="247227"/>
                  <a:pt x="0" y="284480"/>
                  <a:pt x="0" y="284480"/>
                </a:cubicBezTo>
                <a:lnTo>
                  <a:pt x="0" y="284480"/>
                </a:lnTo>
              </a:path>
            </a:pathLst>
          </a:cu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4" name="Groupe 13"/>
          <p:cNvGrpSpPr/>
          <p:nvPr/>
        </p:nvGrpSpPr>
        <p:grpSpPr>
          <a:xfrm>
            <a:off x="3127266" y="1628951"/>
            <a:ext cx="3352435" cy="3567229"/>
            <a:chOff x="1661721" y="1077805"/>
            <a:chExt cx="3352435" cy="3567229"/>
          </a:xfrm>
        </p:grpSpPr>
        <p:cxnSp>
          <p:nvCxnSpPr>
            <p:cNvPr id="15" name="Connecteur droit 14"/>
            <p:cNvCxnSpPr/>
            <p:nvPr/>
          </p:nvCxnSpPr>
          <p:spPr>
            <a:xfrm flipH="1" flipV="1">
              <a:off x="3691638" y="4446017"/>
              <a:ext cx="325170" cy="199017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flipH="1" flipV="1">
              <a:off x="2023831" y="3134541"/>
              <a:ext cx="1706268" cy="1088644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orme libre 16"/>
            <p:cNvSpPr/>
            <p:nvPr/>
          </p:nvSpPr>
          <p:spPr>
            <a:xfrm>
              <a:off x="3700904" y="4219131"/>
              <a:ext cx="63932" cy="231790"/>
            </a:xfrm>
            <a:custGeom>
              <a:avLst/>
              <a:gdLst>
                <a:gd name="connsiteX0" fmla="*/ 35560 w 76345"/>
                <a:gd name="connsiteY0" fmla="*/ 0 h 284480"/>
                <a:gd name="connsiteX1" fmla="*/ 76200 w 76345"/>
                <a:gd name="connsiteY1" fmla="*/ 127000 h 284480"/>
                <a:gd name="connsiteX2" fmla="*/ 22860 w 76345"/>
                <a:gd name="connsiteY2" fmla="*/ 220980 h 284480"/>
                <a:gd name="connsiteX3" fmla="*/ 0 w 76345"/>
                <a:gd name="connsiteY3" fmla="*/ 284480 h 284480"/>
                <a:gd name="connsiteX4" fmla="*/ 0 w 76345"/>
                <a:gd name="connsiteY4" fmla="*/ 284480 h 28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345" h="284480">
                  <a:moveTo>
                    <a:pt x="35560" y="0"/>
                  </a:moveTo>
                  <a:cubicBezTo>
                    <a:pt x="56938" y="45085"/>
                    <a:pt x="78317" y="90170"/>
                    <a:pt x="76200" y="127000"/>
                  </a:cubicBezTo>
                  <a:cubicBezTo>
                    <a:pt x="74083" y="163830"/>
                    <a:pt x="35560" y="194733"/>
                    <a:pt x="22860" y="220980"/>
                  </a:cubicBezTo>
                  <a:cubicBezTo>
                    <a:pt x="10160" y="247227"/>
                    <a:pt x="0" y="284480"/>
                    <a:pt x="0" y="284480"/>
                  </a:cubicBezTo>
                  <a:lnTo>
                    <a:pt x="0" y="28448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Forme libre 17"/>
            <p:cNvSpPr/>
            <p:nvPr/>
          </p:nvSpPr>
          <p:spPr>
            <a:xfrm>
              <a:off x="1661721" y="1256625"/>
              <a:ext cx="1223229" cy="2117913"/>
            </a:xfrm>
            <a:custGeom>
              <a:avLst/>
              <a:gdLst>
                <a:gd name="connsiteX0" fmla="*/ 427253 w 1460739"/>
                <a:gd name="connsiteY0" fmla="*/ 2293620 h 2599348"/>
                <a:gd name="connsiteX1" fmla="*/ 69113 w 1460739"/>
                <a:gd name="connsiteY1" fmla="*/ 2076450 h 2599348"/>
                <a:gd name="connsiteX2" fmla="*/ 533 w 1460739"/>
                <a:gd name="connsiteY2" fmla="*/ 2152650 h 2599348"/>
                <a:gd name="connsiteX3" fmla="*/ 80543 w 1460739"/>
                <a:gd name="connsiteY3" fmla="*/ 2518410 h 2599348"/>
                <a:gd name="connsiteX4" fmla="*/ 251993 w 1460739"/>
                <a:gd name="connsiteY4" fmla="*/ 2552700 h 2599348"/>
                <a:gd name="connsiteX5" fmla="*/ 632993 w 1460739"/>
                <a:gd name="connsiteY5" fmla="*/ 1973580 h 2599348"/>
                <a:gd name="connsiteX6" fmla="*/ 1036853 w 1460739"/>
                <a:gd name="connsiteY6" fmla="*/ 1352550 h 2599348"/>
                <a:gd name="connsiteX7" fmla="*/ 1406423 w 1460739"/>
                <a:gd name="connsiteY7" fmla="*/ 788670 h 2599348"/>
                <a:gd name="connsiteX8" fmla="*/ 1448333 w 1460739"/>
                <a:gd name="connsiteY8" fmla="*/ 487680 h 2599348"/>
                <a:gd name="connsiteX9" fmla="*/ 1303553 w 1460739"/>
                <a:gd name="connsiteY9" fmla="*/ 335280 h 2599348"/>
                <a:gd name="connsiteX10" fmla="*/ 1071143 w 1460739"/>
                <a:gd name="connsiteY10" fmla="*/ 0 h 2599348"/>
                <a:gd name="connsiteX11" fmla="*/ 1071143 w 1460739"/>
                <a:gd name="connsiteY11" fmla="*/ 0 h 2599348"/>
                <a:gd name="connsiteX12" fmla="*/ 1071143 w 1460739"/>
                <a:gd name="connsiteY12" fmla="*/ 0 h 2599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60739" h="2599348">
                  <a:moveTo>
                    <a:pt x="427253" y="2293620"/>
                  </a:moveTo>
                  <a:cubicBezTo>
                    <a:pt x="283743" y="2196782"/>
                    <a:pt x="140233" y="2099945"/>
                    <a:pt x="69113" y="2076450"/>
                  </a:cubicBezTo>
                  <a:cubicBezTo>
                    <a:pt x="-2007" y="2052955"/>
                    <a:pt x="-1372" y="2078990"/>
                    <a:pt x="533" y="2152650"/>
                  </a:cubicBezTo>
                  <a:cubicBezTo>
                    <a:pt x="2438" y="2226310"/>
                    <a:pt x="38633" y="2451735"/>
                    <a:pt x="80543" y="2518410"/>
                  </a:cubicBezTo>
                  <a:cubicBezTo>
                    <a:pt x="122453" y="2585085"/>
                    <a:pt x="159918" y="2643505"/>
                    <a:pt x="251993" y="2552700"/>
                  </a:cubicBezTo>
                  <a:cubicBezTo>
                    <a:pt x="344068" y="2461895"/>
                    <a:pt x="632993" y="1973580"/>
                    <a:pt x="632993" y="1973580"/>
                  </a:cubicBezTo>
                  <a:lnTo>
                    <a:pt x="1036853" y="1352550"/>
                  </a:lnTo>
                  <a:cubicBezTo>
                    <a:pt x="1165758" y="1155065"/>
                    <a:pt x="1337843" y="932815"/>
                    <a:pt x="1406423" y="788670"/>
                  </a:cubicBezTo>
                  <a:cubicBezTo>
                    <a:pt x="1475003" y="644525"/>
                    <a:pt x="1465478" y="563245"/>
                    <a:pt x="1448333" y="487680"/>
                  </a:cubicBezTo>
                  <a:cubicBezTo>
                    <a:pt x="1431188" y="412115"/>
                    <a:pt x="1366418" y="416560"/>
                    <a:pt x="1303553" y="335280"/>
                  </a:cubicBezTo>
                  <a:cubicBezTo>
                    <a:pt x="1240688" y="254000"/>
                    <a:pt x="1071143" y="0"/>
                    <a:pt x="1071143" y="0"/>
                  </a:cubicBezTo>
                  <a:lnTo>
                    <a:pt x="1071143" y="0"/>
                  </a:lnTo>
                  <a:lnTo>
                    <a:pt x="1071143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9" name="Groupe 18"/>
            <p:cNvGrpSpPr/>
            <p:nvPr/>
          </p:nvGrpSpPr>
          <p:grpSpPr>
            <a:xfrm>
              <a:off x="2372056" y="1077805"/>
              <a:ext cx="2642100" cy="446276"/>
              <a:chOff x="2372056" y="1077805"/>
              <a:chExt cx="2642100" cy="446276"/>
            </a:xfrm>
          </p:grpSpPr>
          <p:sp>
            <p:nvSpPr>
              <p:cNvPr id="20" name="Ellipse 19"/>
              <p:cNvSpPr/>
              <p:nvPr/>
            </p:nvSpPr>
            <p:spPr>
              <a:xfrm>
                <a:off x="2372056" y="1115671"/>
                <a:ext cx="365615" cy="281908"/>
              </a:xfrm>
              <a:prstGeom prst="ellipse">
                <a:avLst/>
              </a:prstGeom>
              <a:noFill/>
              <a:ln w="254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>
                <a:off x="2958913" y="1077805"/>
                <a:ext cx="2055243" cy="44627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err="1" smtClean="0">
                    <a:solidFill>
                      <a:schemeClr val="accent4"/>
                    </a:solidFill>
                  </a:rPr>
                  <a:t>Improve</a:t>
                </a:r>
                <a:r>
                  <a:rPr lang="fr-FR" sz="1200" dirty="0" smtClean="0">
                    <a:solidFill>
                      <a:schemeClr val="accent4"/>
                    </a:solidFill>
                  </a:rPr>
                  <a:t> the </a:t>
                </a:r>
                <a:r>
                  <a:rPr lang="fr-FR" sz="1200" dirty="0" err="1" smtClean="0">
                    <a:solidFill>
                      <a:schemeClr val="accent4"/>
                    </a:solidFill>
                  </a:rPr>
                  <a:t>current</a:t>
                </a:r>
                <a:r>
                  <a:rPr lang="fr-FR" sz="1200" dirty="0" smtClean="0">
                    <a:solidFill>
                      <a:schemeClr val="accent4"/>
                    </a:solidFill>
                  </a:rPr>
                  <a:t> </a:t>
                </a:r>
                <a:r>
                  <a:rPr lang="fr-FR" sz="1200" dirty="0" err="1" smtClean="0">
                    <a:solidFill>
                      <a:schemeClr val="accent4"/>
                    </a:solidFill>
                  </a:rPr>
                  <a:t>beamline</a:t>
                </a:r>
                <a:endParaRPr lang="fr-FR" sz="1200" dirty="0" smtClean="0">
                  <a:solidFill>
                    <a:schemeClr val="accent4"/>
                  </a:solidFill>
                </a:endParaRPr>
              </a:p>
              <a:p>
                <a:r>
                  <a:rPr lang="fr-FR" sz="1100" i="1" dirty="0" smtClean="0">
                    <a:solidFill>
                      <a:schemeClr val="accent4"/>
                    </a:solidFill>
                  </a:rPr>
                  <a:t>« high »</a:t>
                </a:r>
                <a:endParaRPr lang="fr-FR" sz="1100" i="1" dirty="0">
                  <a:solidFill>
                    <a:schemeClr val="accent4"/>
                  </a:solidFill>
                </a:endParaRPr>
              </a:p>
            </p:txBody>
          </p:sp>
        </p:grpSp>
      </p:grpSp>
      <p:grpSp>
        <p:nvGrpSpPr>
          <p:cNvPr id="22" name="Groupe 21"/>
          <p:cNvGrpSpPr/>
          <p:nvPr/>
        </p:nvGrpSpPr>
        <p:grpSpPr>
          <a:xfrm>
            <a:off x="1552413" y="3252927"/>
            <a:ext cx="1460374" cy="1471982"/>
            <a:chOff x="1868632" y="2755900"/>
            <a:chExt cx="1743928" cy="1806585"/>
          </a:xfrm>
        </p:grpSpPr>
        <p:sp>
          <p:nvSpPr>
            <p:cNvPr id="23" name="Forme libre 22"/>
            <p:cNvSpPr/>
            <p:nvPr/>
          </p:nvSpPr>
          <p:spPr>
            <a:xfrm>
              <a:off x="2862725" y="2755900"/>
              <a:ext cx="523095" cy="721360"/>
            </a:xfrm>
            <a:custGeom>
              <a:avLst/>
              <a:gdLst>
                <a:gd name="connsiteX0" fmla="*/ 50655 w 523095"/>
                <a:gd name="connsiteY0" fmla="*/ 0 h 721360"/>
                <a:gd name="connsiteX1" fmla="*/ 96375 w 523095"/>
                <a:gd name="connsiteY1" fmla="*/ 78740 h 721360"/>
                <a:gd name="connsiteX2" fmla="*/ 2395 w 523095"/>
                <a:gd name="connsiteY2" fmla="*/ 187960 h 721360"/>
                <a:gd name="connsiteX3" fmla="*/ 213215 w 523095"/>
                <a:gd name="connsiteY3" fmla="*/ 337820 h 721360"/>
                <a:gd name="connsiteX4" fmla="*/ 208135 w 523095"/>
                <a:gd name="connsiteY4" fmla="*/ 515620 h 721360"/>
                <a:gd name="connsiteX5" fmla="*/ 380855 w 523095"/>
                <a:gd name="connsiteY5" fmla="*/ 614680 h 721360"/>
                <a:gd name="connsiteX6" fmla="*/ 523095 w 523095"/>
                <a:gd name="connsiteY6" fmla="*/ 721360 h 721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095" h="721360">
                  <a:moveTo>
                    <a:pt x="50655" y="0"/>
                  </a:moveTo>
                  <a:cubicBezTo>
                    <a:pt x="77536" y="23706"/>
                    <a:pt x="104418" y="47413"/>
                    <a:pt x="96375" y="78740"/>
                  </a:cubicBezTo>
                  <a:cubicBezTo>
                    <a:pt x="88332" y="110067"/>
                    <a:pt x="-17078" y="144780"/>
                    <a:pt x="2395" y="187960"/>
                  </a:cubicBezTo>
                  <a:cubicBezTo>
                    <a:pt x="21868" y="231140"/>
                    <a:pt x="178925" y="283210"/>
                    <a:pt x="213215" y="337820"/>
                  </a:cubicBezTo>
                  <a:cubicBezTo>
                    <a:pt x="247505" y="392430"/>
                    <a:pt x="180195" y="469477"/>
                    <a:pt x="208135" y="515620"/>
                  </a:cubicBezTo>
                  <a:cubicBezTo>
                    <a:pt x="236075" y="561763"/>
                    <a:pt x="328362" y="580390"/>
                    <a:pt x="380855" y="614680"/>
                  </a:cubicBezTo>
                  <a:cubicBezTo>
                    <a:pt x="433348" y="648970"/>
                    <a:pt x="478221" y="685165"/>
                    <a:pt x="523095" y="72136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Ellipse 23"/>
            <p:cNvSpPr/>
            <p:nvPr/>
          </p:nvSpPr>
          <p:spPr>
            <a:xfrm>
              <a:off x="3175955" y="3298063"/>
              <a:ext cx="436605" cy="345990"/>
            </a:xfrm>
            <a:prstGeom prst="ellipse">
              <a:avLst/>
            </a:prstGeom>
            <a:noFill/>
            <a:ln w="254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1868632" y="3769233"/>
              <a:ext cx="1680649" cy="79325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err="1" smtClean="0">
                  <a:solidFill>
                    <a:schemeClr val="accent6"/>
                  </a:solidFill>
                </a:rPr>
                <a:t>Offer</a:t>
              </a:r>
              <a:r>
                <a:rPr lang="fr-FR" sz="1200" dirty="0" smtClean="0">
                  <a:solidFill>
                    <a:schemeClr val="accent6"/>
                  </a:solidFill>
                </a:rPr>
                <a:t> LET « cocktails »</a:t>
              </a:r>
            </a:p>
            <a:p>
              <a:pPr algn="ctr"/>
              <a:r>
                <a:rPr lang="fr-FR" sz="1200" i="1" dirty="0" smtClean="0">
                  <a:solidFill>
                    <a:schemeClr val="accent6"/>
                  </a:solidFill>
                </a:rPr>
                <a:t>« medium »</a:t>
              </a:r>
              <a:endParaRPr lang="fr-FR" sz="1100" i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6" name="Groupe 25"/>
          <p:cNvGrpSpPr/>
          <p:nvPr/>
        </p:nvGrpSpPr>
        <p:grpSpPr>
          <a:xfrm>
            <a:off x="1784858" y="1628043"/>
            <a:ext cx="2530819" cy="940935"/>
            <a:chOff x="2146209" y="761657"/>
            <a:chExt cx="3022220" cy="1154825"/>
          </a:xfrm>
        </p:grpSpPr>
        <p:sp>
          <p:nvSpPr>
            <p:cNvPr id="27" name="ZoneTexte 26"/>
            <p:cNvSpPr txBox="1"/>
            <p:nvPr/>
          </p:nvSpPr>
          <p:spPr>
            <a:xfrm>
              <a:off x="2146209" y="761657"/>
              <a:ext cx="2371836" cy="56660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200" dirty="0" smtClean="0">
                  <a:solidFill>
                    <a:srgbClr val="7030A0"/>
                  </a:solidFill>
                </a:rPr>
                <a:t>Double the </a:t>
              </a:r>
              <a:r>
                <a:rPr lang="fr-FR" sz="1200" dirty="0" err="1" smtClean="0">
                  <a:solidFill>
                    <a:srgbClr val="7030A0"/>
                  </a:solidFill>
                </a:rPr>
                <a:t>current</a:t>
              </a:r>
              <a:r>
                <a:rPr lang="fr-FR" sz="1200" dirty="0" smtClean="0">
                  <a:solidFill>
                    <a:srgbClr val="7030A0"/>
                  </a:solidFill>
                </a:rPr>
                <a:t> </a:t>
              </a:r>
              <a:r>
                <a:rPr lang="fr-FR" sz="1200" dirty="0" err="1" smtClean="0">
                  <a:solidFill>
                    <a:srgbClr val="7030A0"/>
                  </a:solidFill>
                </a:rPr>
                <a:t>beamline</a:t>
              </a:r>
              <a:endParaRPr lang="fr-FR" sz="1200" dirty="0">
                <a:solidFill>
                  <a:srgbClr val="7030A0"/>
                </a:solidFill>
              </a:endParaRPr>
            </a:p>
            <a:p>
              <a:r>
                <a:rPr lang="fr-FR" sz="1200" dirty="0" smtClean="0">
                  <a:solidFill>
                    <a:srgbClr val="7030A0"/>
                  </a:solidFill>
                </a:rPr>
                <a:t>« high »</a:t>
              </a:r>
            </a:p>
          </p:txBody>
        </p:sp>
        <p:sp>
          <p:nvSpPr>
            <p:cNvPr id="28" name="Forme libre 27"/>
            <p:cNvSpPr/>
            <p:nvPr/>
          </p:nvSpPr>
          <p:spPr>
            <a:xfrm>
              <a:off x="4515633" y="1240077"/>
              <a:ext cx="652796" cy="676405"/>
            </a:xfrm>
            <a:custGeom>
              <a:avLst/>
              <a:gdLst>
                <a:gd name="connsiteX0" fmla="*/ 544882 w 652796"/>
                <a:gd name="connsiteY0" fmla="*/ 676405 h 676405"/>
                <a:gd name="connsiteX1" fmla="*/ 651353 w 652796"/>
                <a:gd name="connsiteY1" fmla="*/ 488515 h 676405"/>
                <a:gd name="connsiteX2" fmla="*/ 475989 w 652796"/>
                <a:gd name="connsiteY2" fmla="*/ 294361 h 676405"/>
                <a:gd name="connsiteX3" fmla="*/ 0 w 652796"/>
                <a:gd name="connsiteY3" fmla="*/ 0 h 676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2796" h="676405">
                  <a:moveTo>
                    <a:pt x="544882" y="676405"/>
                  </a:moveTo>
                  <a:cubicBezTo>
                    <a:pt x="603858" y="614297"/>
                    <a:pt x="662835" y="552189"/>
                    <a:pt x="651353" y="488515"/>
                  </a:cubicBezTo>
                  <a:cubicBezTo>
                    <a:pt x="639871" y="424841"/>
                    <a:pt x="584548" y="375780"/>
                    <a:pt x="475989" y="294361"/>
                  </a:cubicBezTo>
                  <a:cubicBezTo>
                    <a:pt x="367430" y="212942"/>
                    <a:pt x="183715" y="106471"/>
                    <a:pt x="0" y="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Ellipse 28"/>
            <p:cNvSpPr/>
            <p:nvPr/>
          </p:nvSpPr>
          <p:spPr>
            <a:xfrm>
              <a:off x="4310870" y="1067082"/>
              <a:ext cx="436605" cy="345990"/>
            </a:xfrm>
            <a:prstGeom prst="ellipse">
              <a:avLst/>
            </a:prstGeom>
            <a:noFill/>
            <a:ln w="254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0" name="ZoneTexte 29"/>
          <p:cNvSpPr txBox="1"/>
          <p:nvPr/>
        </p:nvSpPr>
        <p:spPr>
          <a:xfrm>
            <a:off x="4880818" y="3821543"/>
            <a:ext cx="1116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Heavy Ions</a:t>
            </a:r>
            <a:endParaRPr lang="fr-FR" sz="16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2982" y="1589772"/>
            <a:ext cx="4259174" cy="4531036"/>
          </a:xfrm>
          <a:prstGeom prst="rect">
            <a:avLst/>
          </a:prstGeom>
        </p:spPr>
      </p:pic>
      <p:sp>
        <p:nvSpPr>
          <p:cNvPr id="32" name="ZoneTexte 31"/>
          <p:cNvSpPr txBox="1"/>
          <p:nvPr/>
        </p:nvSpPr>
        <p:spPr>
          <a:xfrm>
            <a:off x="6386945" y="2076031"/>
            <a:ext cx="10839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Neutrons</a:t>
            </a:r>
          </a:p>
        </p:txBody>
      </p:sp>
      <p:grpSp>
        <p:nvGrpSpPr>
          <p:cNvPr id="33" name="Groupe 32"/>
          <p:cNvGrpSpPr/>
          <p:nvPr/>
        </p:nvGrpSpPr>
        <p:grpSpPr>
          <a:xfrm>
            <a:off x="6897692" y="2794602"/>
            <a:ext cx="2157555" cy="2381684"/>
            <a:chOff x="6897692" y="2794602"/>
            <a:chExt cx="2157555" cy="2381684"/>
          </a:xfrm>
        </p:grpSpPr>
        <p:cxnSp>
          <p:nvCxnSpPr>
            <p:cNvPr id="34" name="Connecteur droit 33"/>
            <p:cNvCxnSpPr/>
            <p:nvPr/>
          </p:nvCxnSpPr>
          <p:spPr>
            <a:xfrm flipV="1">
              <a:off x="7408073" y="3402951"/>
              <a:ext cx="1647174" cy="1525024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Forme libre 34"/>
            <p:cNvSpPr/>
            <p:nvPr/>
          </p:nvSpPr>
          <p:spPr>
            <a:xfrm flipH="1">
              <a:off x="7339830" y="4927975"/>
              <a:ext cx="131065" cy="248311"/>
            </a:xfrm>
            <a:custGeom>
              <a:avLst/>
              <a:gdLst>
                <a:gd name="connsiteX0" fmla="*/ 35560 w 76345"/>
                <a:gd name="connsiteY0" fmla="*/ 0 h 284480"/>
                <a:gd name="connsiteX1" fmla="*/ 76200 w 76345"/>
                <a:gd name="connsiteY1" fmla="*/ 127000 h 284480"/>
                <a:gd name="connsiteX2" fmla="*/ 22860 w 76345"/>
                <a:gd name="connsiteY2" fmla="*/ 220980 h 284480"/>
                <a:gd name="connsiteX3" fmla="*/ 0 w 76345"/>
                <a:gd name="connsiteY3" fmla="*/ 284480 h 284480"/>
                <a:gd name="connsiteX4" fmla="*/ 0 w 76345"/>
                <a:gd name="connsiteY4" fmla="*/ 284480 h 28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345" h="284480">
                  <a:moveTo>
                    <a:pt x="35560" y="0"/>
                  </a:moveTo>
                  <a:cubicBezTo>
                    <a:pt x="56938" y="45085"/>
                    <a:pt x="78317" y="90170"/>
                    <a:pt x="76200" y="127000"/>
                  </a:cubicBezTo>
                  <a:cubicBezTo>
                    <a:pt x="74083" y="163830"/>
                    <a:pt x="35560" y="194733"/>
                    <a:pt x="22860" y="220980"/>
                  </a:cubicBezTo>
                  <a:cubicBezTo>
                    <a:pt x="10160" y="247227"/>
                    <a:pt x="0" y="284480"/>
                    <a:pt x="0" y="284480"/>
                  </a:cubicBezTo>
                  <a:lnTo>
                    <a:pt x="0" y="28448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Forme libre 35"/>
            <p:cNvSpPr/>
            <p:nvPr/>
          </p:nvSpPr>
          <p:spPr>
            <a:xfrm>
              <a:off x="8554857" y="2845543"/>
              <a:ext cx="500390" cy="651962"/>
            </a:xfrm>
            <a:custGeom>
              <a:avLst/>
              <a:gdLst>
                <a:gd name="connsiteX0" fmla="*/ 544882 w 652796"/>
                <a:gd name="connsiteY0" fmla="*/ 676405 h 676405"/>
                <a:gd name="connsiteX1" fmla="*/ 651353 w 652796"/>
                <a:gd name="connsiteY1" fmla="*/ 488515 h 676405"/>
                <a:gd name="connsiteX2" fmla="*/ 475989 w 652796"/>
                <a:gd name="connsiteY2" fmla="*/ 294361 h 676405"/>
                <a:gd name="connsiteX3" fmla="*/ 0 w 652796"/>
                <a:gd name="connsiteY3" fmla="*/ 0 h 676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2796" h="676405">
                  <a:moveTo>
                    <a:pt x="544882" y="676405"/>
                  </a:moveTo>
                  <a:cubicBezTo>
                    <a:pt x="603858" y="614297"/>
                    <a:pt x="662835" y="552189"/>
                    <a:pt x="651353" y="488515"/>
                  </a:cubicBezTo>
                  <a:cubicBezTo>
                    <a:pt x="639871" y="424841"/>
                    <a:pt x="584548" y="375780"/>
                    <a:pt x="475989" y="294361"/>
                  </a:cubicBezTo>
                  <a:cubicBezTo>
                    <a:pt x="367430" y="212942"/>
                    <a:pt x="183715" y="106471"/>
                    <a:pt x="0" y="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6897692" y="3112553"/>
              <a:ext cx="1101776" cy="44627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200" dirty="0" err="1" smtClean="0">
                  <a:solidFill>
                    <a:schemeClr val="bg1">
                      <a:lumMod val="50000"/>
                    </a:schemeClr>
                  </a:solidFill>
                </a:rPr>
                <a:t>Offer</a:t>
              </a:r>
              <a:r>
                <a:rPr lang="fr-FR" sz="1200" dirty="0" smtClean="0">
                  <a:solidFill>
                    <a:schemeClr val="bg1">
                      <a:lumMod val="50000"/>
                    </a:schemeClr>
                  </a:solidFill>
                </a:rPr>
                <a:t> neutrons</a:t>
              </a:r>
            </a:p>
            <a:p>
              <a:r>
                <a:rPr lang="fr-FR" sz="1100" i="1" dirty="0" smtClean="0">
                  <a:solidFill>
                    <a:schemeClr val="bg1">
                      <a:lumMod val="50000"/>
                    </a:schemeClr>
                  </a:solidFill>
                </a:rPr>
                <a:t>Medium </a:t>
              </a:r>
              <a:r>
                <a:rPr lang="fr-FR" sz="1100" i="1" dirty="0" err="1" smtClean="0">
                  <a:solidFill>
                    <a:schemeClr val="bg1">
                      <a:lumMod val="50000"/>
                    </a:schemeClr>
                  </a:solidFill>
                </a:rPr>
                <a:t>energy</a:t>
              </a:r>
              <a:endParaRPr lang="fr-FR" sz="1100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 rot="2367408">
              <a:off x="8397052" y="2794602"/>
              <a:ext cx="619741" cy="399487"/>
            </a:xfrm>
            <a:prstGeom prst="ellipse">
              <a:avLst/>
            </a:prstGeom>
            <a:noFill/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9" name="Groupe 38"/>
          <p:cNvGrpSpPr/>
          <p:nvPr/>
        </p:nvGrpSpPr>
        <p:grpSpPr>
          <a:xfrm>
            <a:off x="8849632" y="3508691"/>
            <a:ext cx="2081601" cy="1125938"/>
            <a:chOff x="8876371" y="3508691"/>
            <a:chExt cx="2035736" cy="1125938"/>
          </a:xfrm>
        </p:grpSpPr>
        <p:grpSp>
          <p:nvGrpSpPr>
            <p:cNvPr id="40" name="Groupe 39"/>
            <p:cNvGrpSpPr/>
            <p:nvPr/>
          </p:nvGrpSpPr>
          <p:grpSpPr>
            <a:xfrm>
              <a:off x="8876372" y="3508691"/>
              <a:ext cx="2035735" cy="1125938"/>
              <a:chOff x="7062764" y="2770174"/>
              <a:chExt cx="1006322" cy="1125938"/>
            </a:xfrm>
          </p:grpSpPr>
          <p:sp>
            <p:nvSpPr>
              <p:cNvPr id="42" name="ZoneTexte 41"/>
              <p:cNvSpPr txBox="1"/>
              <p:nvPr/>
            </p:nvSpPr>
            <p:spPr>
              <a:xfrm>
                <a:off x="7062764" y="3265170"/>
                <a:ext cx="1006322" cy="63094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 err="1" smtClean="0">
                    <a:solidFill>
                      <a:srgbClr val="261F4D"/>
                    </a:solidFill>
                  </a:rPr>
                  <a:t>Offer</a:t>
                </a:r>
                <a:r>
                  <a:rPr lang="fr-FR" sz="1200" dirty="0" smtClean="0">
                    <a:solidFill>
                      <a:srgbClr val="261F4D"/>
                    </a:solidFill>
                  </a:rPr>
                  <a:t> protons &amp;</a:t>
                </a:r>
              </a:p>
              <a:p>
                <a:r>
                  <a:rPr lang="fr-FR" sz="1200" dirty="0" err="1" smtClean="0">
                    <a:solidFill>
                      <a:srgbClr val="261F4D"/>
                    </a:solidFill>
                  </a:rPr>
                  <a:t>Improve</a:t>
                </a:r>
                <a:r>
                  <a:rPr lang="fr-FR" sz="1200" dirty="0" smtClean="0">
                    <a:solidFill>
                      <a:srgbClr val="261F4D"/>
                    </a:solidFill>
                  </a:rPr>
                  <a:t> the neutron </a:t>
                </a:r>
                <a:r>
                  <a:rPr lang="fr-FR" sz="1200" dirty="0" err="1" smtClean="0">
                    <a:solidFill>
                      <a:srgbClr val="261F4D"/>
                    </a:solidFill>
                  </a:rPr>
                  <a:t>proposal</a:t>
                </a:r>
                <a:endParaRPr lang="fr-FR" sz="1200" dirty="0" smtClean="0">
                  <a:solidFill>
                    <a:srgbClr val="261F4D"/>
                  </a:solidFill>
                </a:endParaRPr>
              </a:p>
              <a:p>
                <a:r>
                  <a:rPr lang="fr-FR" sz="1100" i="1" dirty="0" smtClean="0">
                    <a:solidFill>
                      <a:srgbClr val="261F4D"/>
                    </a:solidFill>
                  </a:rPr>
                  <a:t>Medium </a:t>
                </a:r>
                <a:r>
                  <a:rPr lang="fr-FR" sz="1100" i="1" dirty="0" err="1" smtClean="0">
                    <a:solidFill>
                      <a:srgbClr val="261F4D"/>
                    </a:solidFill>
                  </a:rPr>
                  <a:t>energy</a:t>
                </a:r>
                <a:endParaRPr lang="fr-FR" sz="1100" i="1" dirty="0">
                  <a:solidFill>
                    <a:srgbClr val="261F4D"/>
                  </a:solidFill>
                </a:endParaRPr>
              </a:p>
            </p:txBody>
          </p:sp>
          <p:sp>
            <p:nvSpPr>
              <p:cNvPr id="43" name="Ellipse 42"/>
              <p:cNvSpPr/>
              <p:nvPr/>
            </p:nvSpPr>
            <p:spPr>
              <a:xfrm rot="2367408">
                <a:off x="7158580" y="2770174"/>
                <a:ext cx="253208" cy="471513"/>
              </a:xfrm>
              <a:prstGeom prst="ellipse">
                <a:avLst/>
              </a:prstGeom>
              <a:noFill/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41" name="Connecteur en arc 40"/>
            <p:cNvCxnSpPr/>
            <p:nvPr/>
          </p:nvCxnSpPr>
          <p:spPr>
            <a:xfrm>
              <a:off x="8876371" y="3590693"/>
              <a:ext cx="527824" cy="249986"/>
            </a:xfrm>
            <a:prstGeom prst="curvedConnector3">
              <a:avLst>
                <a:gd name="adj1" fmla="val 78169"/>
              </a:avLst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itre 3"/>
          <p:cNvSpPr txBox="1">
            <a:spLocks/>
          </p:cNvSpPr>
          <p:nvPr/>
        </p:nvSpPr>
        <p:spPr>
          <a:xfrm>
            <a:off x="726275" y="118499"/>
            <a:ext cx="10106004" cy="1141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dirty="0" err="1" smtClean="0"/>
              <a:t>Planned</a:t>
            </a:r>
            <a:r>
              <a:rPr lang="fr-FR" dirty="0" smtClean="0"/>
              <a:t> </a:t>
            </a:r>
            <a:r>
              <a:rPr lang="fr-FR" dirty="0" err="1" smtClean="0"/>
              <a:t>developments</a:t>
            </a:r>
            <a:endParaRPr lang="fr-FR" dirty="0"/>
          </a:p>
        </p:txBody>
      </p:sp>
      <p:grpSp>
        <p:nvGrpSpPr>
          <p:cNvPr id="10" name="Groupe 9"/>
          <p:cNvGrpSpPr/>
          <p:nvPr/>
        </p:nvGrpSpPr>
        <p:grpSpPr>
          <a:xfrm>
            <a:off x="3669626" y="2774052"/>
            <a:ext cx="2374832" cy="1523394"/>
            <a:chOff x="4396926" y="2168173"/>
            <a:chExt cx="2835936" cy="1869686"/>
          </a:xfrm>
        </p:grpSpPr>
        <p:sp>
          <p:nvSpPr>
            <p:cNvPr id="11" name="Ellipse 10"/>
            <p:cNvSpPr/>
            <p:nvPr/>
          </p:nvSpPr>
          <p:spPr>
            <a:xfrm>
              <a:off x="4396926" y="3094961"/>
              <a:ext cx="436605" cy="345990"/>
            </a:xfrm>
            <a:prstGeom prst="ellipse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accent1"/>
                </a:solidFill>
              </a:endParaRPr>
            </a:p>
          </p:txBody>
        </p:sp>
        <p:sp>
          <p:nvSpPr>
            <p:cNvPr id="12" name="Forme libre 11"/>
            <p:cNvSpPr/>
            <p:nvPr/>
          </p:nvSpPr>
          <p:spPr>
            <a:xfrm>
              <a:off x="4597527" y="3249189"/>
              <a:ext cx="710565" cy="788670"/>
            </a:xfrm>
            <a:custGeom>
              <a:avLst/>
              <a:gdLst>
                <a:gd name="connsiteX0" fmla="*/ 710565 w 710565"/>
                <a:gd name="connsiteY0" fmla="*/ 788670 h 788670"/>
                <a:gd name="connsiteX1" fmla="*/ 510540 w 710565"/>
                <a:gd name="connsiteY1" fmla="*/ 321945 h 788670"/>
                <a:gd name="connsiteX2" fmla="*/ 455295 w 710565"/>
                <a:gd name="connsiteY2" fmla="*/ 293370 h 788670"/>
                <a:gd name="connsiteX3" fmla="*/ 0 w 710565"/>
                <a:gd name="connsiteY3" fmla="*/ 0 h 788670"/>
                <a:gd name="connsiteX4" fmla="*/ 0 w 710565"/>
                <a:gd name="connsiteY4" fmla="*/ 0 h 788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0565" h="788670">
                  <a:moveTo>
                    <a:pt x="710565" y="788670"/>
                  </a:moveTo>
                  <a:cubicBezTo>
                    <a:pt x="631825" y="596582"/>
                    <a:pt x="553085" y="404495"/>
                    <a:pt x="510540" y="321945"/>
                  </a:cubicBezTo>
                  <a:cubicBezTo>
                    <a:pt x="467995" y="239395"/>
                    <a:pt x="540385" y="347027"/>
                    <a:pt x="455295" y="293370"/>
                  </a:cubicBezTo>
                  <a:cubicBezTo>
                    <a:pt x="370205" y="239713"/>
                    <a:pt x="0" y="0"/>
                    <a:pt x="0" y="0"/>
                  </a:cubicBez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4591202" y="2168173"/>
              <a:ext cx="2641660" cy="5477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1200" dirty="0" err="1" smtClean="0">
                  <a:solidFill>
                    <a:schemeClr val="accent1"/>
                  </a:solidFill>
                </a:rPr>
                <a:t>Increase</a:t>
              </a:r>
              <a:r>
                <a:rPr lang="fr-FR" sz="1200" dirty="0" smtClean="0">
                  <a:solidFill>
                    <a:schemeClr val="accent1"/>
                  </a:solidFill>
                </a:rPr>
                <a:t> the </a:t>
              </a:r>
              <a:r>
                <a:rPr lang="fr-FR" sz="1200" dirty="0" err="1" smtClean="0">
                  <a:solidFill>
                    <a:schemeClr val="accent1"/>
                  </a:solidFill>
                </a:rPr>
                <a:t>available</a:t>
              </a:r>
              <a:r>
                <a:rPr lang="fr-FR" sz="1200" dirty="0" smtClean="0">
                  <a:solidFill>
                    <a:schemeClr val="accent1"/>
                  </a:solidFill>
                </a:rPr>
                <a:t> </a:t>
              </a:r>
              <a:r>
                <a:rPr lang="fr-FR" sz="1200" dirty="0" err="1" smtClean="0">
                  <a:solidFill>
                    <a:schemeClr val="accent1"/>
                  </a:solidFill>
                </a:rPr>
                <a:t>intensities</a:t>
              </a:r>
              <a:endParaRPr lang="fr-FR" sz="1200" dirty="0" smtClean="0">
                <a:solidFill>
                  <a:schemeClr val="accent1"/>
                </a:solidFill>
              </a:endParaRPr>
            </a:p>
            <a:p>
              <a:r>
                <a:rPr lang="fr-FR" sz="1100" i="1" dirty="0" smtClean="0">
                  <a:solidFill>
                    <a:schemeClr val="accent1"/>
                  </a:solidFill>
                </a:rPr>
                <a:t>« </a:t>
              </a:r>
              <a:r>
                <a:rPr lang="fr-FR" sz="1100" i="1" dirty="0" err="1" smtClean="0">
                  <a:solidFill>
                    <a:schemeClr val="accent1"/>
                  </a:solidFill>
                </a:rPr>
                <a:t>low</a:t>
              </a:r>
              <a:r>
                <a:rPr lang="fr-FR" sz="1100" i="1" dirty="0" smtClean="0">
                  <a:solidFill>
                    <a:schemeClr val="accent1"/>
                  </a:solidFill>
                </a:rPr>
                <a:t> »</a:t>
              </a:r>
              <a:endParaRPr lang="fr-FR" sz="1100" i="1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6039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sp>
        <p:nvSpPr>
          <p:cNvPr id="6" name="Ellipse 5"/>
          <p:cNvSpPr/>
          <p:nvPr/>
        </p:nvSpPr>
        <p:spPr bwMode="auto">
          <a:xfrm>
            <a:off x="5108213" y="2639682"/>
            <a:ext cx="2217420" cy="221080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gradFill>
              <a:gsLst>
                <a:gs pos="0">
                  <a:schemeClr val="bg1"/>
                </a:gs>
                <a:gs pos="100000">
                  <a:schemeClr val="tx1"/>
                </a:gs>
              </a:gsLst>
              <a:lin ang="10200000" scaled="0"/>
            </a:gra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4859" y="3657249"/>
            <a:ext cx="924127" cy="984635"/>
          </a:xfrm>
          <a:prstGeom prst="rect">
            <a:avLst/>
          </a:prstGeom>
          <a:ln>
            <a:noFill/>
            <a:prstDash val="sysDash"/>
          </a:ln>
        </p:spPr>
      </p:pic>
      <p:sp>
        <p:nvSpPr>
          <p:cNvPr id="8" name="Bouée 7"/>
          <p:cNvSpPr/>
          <p:nvPr/>
        </p:nvSpPr>
        <p:spPr bwMode="auto">
          <a:xfrm>
            <a:off x="4090942" y="1625575"/>
            <a:ext cx="4251960" cy="4226445"/>
          </a:xfrm>
          <a:prstGeom prst="donut">
            <a:avLst>
              <a:gd name="adj" fmla="val 3495"/>
            </a:avLst>
          </a:prstGeom>
          <a:gradFill>
            <a:gsLst>
              <a:gs pos="0">
                <a:schemeClr val="tx1"/>
              </a:gs>
              <a:gs pos="100000">
                <a:schemeClr val="bg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 bwMode="auto">
          <a:xfrm>
            <a:off x="3879459" y="1478067"/>
            <a:ext cx="4614813" cy="4511395"/>
          </a:xfrm>
          <a:prstGeom prst="ellipse">
            <a:avLst/>
          </a:prstGeom>
          <a:noFill/>
          <a:ln>
            <a:gradFill>
              <a:gsLst>
                <a:gs pos="0">
                  <a:schemeClr val="tx1"/>
                </a:gs>
                <a:gs pos="100000">
                  <a:schemeClr val="bg1"/>
                </a:gs>
              </a:gsLst>
              <a:lin ang="2159400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0" name="Groupe 9"/>
          <p:cNvGrpSpPr/>
          <p:nvPr/>
        </p:nvGrpSpPr>
        <p:grpSpPr>
          <a:xfrm>
            <a:off x="6862044" y="4412128"/>
            <a:ext cx="3028702" cy="1681050"/>
            <a:chOff x="7733363" y="4547195"/>
            <a:chExt cx="3028702" cy="1681050"/>
          </a:xfrm>
        </p:grpSpPr>
        <p:pic>
          <p:nvPicPr>
            <p:cNvPr id="12" name="Image 11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33363" y="4547195"/>
              <a:ext cx="1686854" cy="1681050"/>
            </a:xfrm>
            <a:prstGeom prst="ellipse">
              <a:avLst/>
            </a:prstGeom>
            <a:ln w="12700" cap="rnd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tx1"/>
                  </a:gs>
                </a:gsLst>
                <a:lin ang="13800000" scaled="0"/>
              </a:gra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13" name="Rectangle 12"/>
            <p:cNvSpPr/>
            <p:nvPr/>
          </p:nvSpPr>
          <p:spPr>
            <a:xfrm>
              <a:off x="8395699" y="5708439"/>
              <a:ext cx="236636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fr-FR" sz="1200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Highlight</a:t>
              </a:r>
              <a:r>
                <a:rPr lang="fr-FR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the french </a:t>
              </a:r>
            </a:p>
            <a:p>
              <a:pPr algn="r"/>
              <a:r>
                <a:rPr lang="fr-FR" sz="1200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scientific</a:t>
              </a:r>
              <a:r>
                <a:rPr lang="fr-FR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influence</a:t>
              </a:r>
              <a:endParaRPr 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4" name="Groupe 13"/>
          <p:cNvGrpSpPr/>
          <p:nvPr/>
        </p:nvGrpSpPr>
        <p:grpSpPr>
          <a:xfrm>
            <a:off x="1651917" y="3770396"/>
            <a:ext cx="3498433" cy="1111496"/>
            <a:chOff x="1491532" y="3798834"/>
            <a:chExt cx="3498433" cy="1111496"/>
          </a:xfrm>
        </p:grpSpPr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37472" y="3798834"/>
              <a:ext cx="1852493" cy="1111496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1491532" y="3846044"/>
              <a:ext cx="235832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A National Research Infrastructure to support the competitiveness and sovereignty of the French space industry</a:t>
              </a:r>
              <a:endParaRPr 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0" name="Groupe 19"/>
          <p:cNvGrpSpPr/>
          <p:nvPr/>
        </p:nvGrpSpPr>
        <p:grpSpPr>
          <a:xfrm>
            <a:off x="2037071" y="5075836"/>
            <a:ext cx="3483125" cy="959201"/>
            <a:chOff x="2674800" y="5354173"/>
            <a:chExt cx="3483125" cy="959201"/>
          </a:xfrm>
        </p:grpSpPr>
        <p:sp>
          <p:nvSpPr>
            <p:cNvPr id="21" name="Rectangle 20"/>
            <p:cNvSpPr/>
            <p:nvPr/>
          </p:nvSpPr>
          <p:spPr>
            <a:xfrm>
              <a:off x="2674800" y="5851709"/>
              <a:ext cx="264967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/>
                <a:t>Establish GANIL </a:t>
              </a:r>
              <a:r>
                <a:rPr lang="en-US" sz="1200" dirty="0"/>
                <a:t>in the socio-economic environment</a:t>
              </a:r>
              <a:endParaRPr 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22" name="Image 2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6339" y="5354173"/>
              <a:ext cx="639685" cy="625596"/>
            </a:xfrm>
            <a:prstGeom prst="rect">
              <a:avLst/>
            </a:prstGeom>
          </p:spPr>
        </p:pic>
        <p:pic>
          <p:nvPicPr>
            <p:cNvPr id="23" name="Image 22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16285" y="5780985"/>
              <a:ext cx="541640" cy="453209"/>
            </a:xfrm>
            <a:prstGeom prst="rect">
              <a:avLst/>
            </a:prstGeom>
          </p:spPr>
        </p:pic>
      </p:grpSp>
      <p:grpSp>
        <p:nvGrpSpPr>
          <p:cNvPr id="34" name="Groupe 33"/>
          <p:cNvGrpSpPr/>
          <p:nvPr/>
        </p:nvGrpSpPr>
        <p:grpSpPr>
          <a:xfrm>
            <a:off x="7122408" y="1642562"/>
            <a:ext cx="3427927" cy="730488"/>
            <a:chOff x="7793089" y="1920899"/>
            <a:chExt cx="3427927" cy="730488"/>
          </a:xfrm>
        </p:grpSpPr>
        <p:sp>
          <p:nvSpPr>
            <p:cNvPr id="35" name="Rectangle 34"/>
            <p:cNvSpPr/>
            <p:nvPr/>
          </p:nvSpPr>
          <p:spPr>
            <a:xfrm>
              <a:off x="8466271" y="1995851"/>
              <a:ext cx="275474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/>
                <a:t>Increase </a:t>
              </a:r>
              <a:r>
                <a:rPr lang="en-US" sz="1200" dirty="0"/>
                <a:t>the commercial valuation of the research platform</a:t>
              </a:r>
            </a:p>
          </p:txBody>
        </p:sp>
        <p:grpSp>
          <p:nvGrpSpPr>
            <p:cNvPr id="36" name="Groupe 35"/>
            <p:cNvGrpSpPr/>
            <p:nvPr/>
          </p:nvGrpSpPr>
          <p:grpSpPr>
            <a:xfrm>
              <a:off x="7793089" y="1920899"/>
              <a:ext cx="739485" cy="730488"/>
              <a:chOff x="3529702" y="3198212"/>
              <a:chExt cx="739485" cy="730488"/>
            </a:xfrm>
          </p:grpSpPr>
          <p:pic>
            <p:nvPicPr>
              <p:cNvPr id="38" name="Image 37"/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29702" y="3198212"/>
                <a:ext cx="739485" cy="718154"/>
              </a:xfrm>
              <a:prstGeom prst="rect">
                <a:avLst/>
              </a:prstGeom>
            </p:spPr>
          </p:pic>
          <p:sp>
            <p:nvSpPr>
              <p:cNvPr id="39" name="ZoneTexte 38"/>
              <p:cNvSpPr txBox="1"/>
              <p:nvPr/>
            </p:nvSpPr>
            <p:spPr>
              <a:xfrm>
                <a:off x="3618067" y="3713256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/>
                  <a:t>€</a:t>
                </a:r>
              </a:p>
            </p:txBody>
          </p:sp>
        </p:grpSp>
      </p:grpSp>
      <p:pic>
        <p:nvPicPr>
          <p:cNvPr id="40" name="Image 3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8335" y="3141060"/>
            <a:ext cx="1773797" cy="378747"/>
          </a:xfrm>
          <a:prstGeom prst="rect">
            <a:avLst/>
          </a:prstGeom>
        </p:spPr>
      </p:pic>
      <p:sp>
        <p:nvSpPr>
          <p:cNvPr id="54" name="Titre 3"/>
          <p:cNvSpPr txBox="1">
            <a:spLocks/>
          </p:cNvSpPr>
          <p:nvPr/>
        </p:nvSpPr>
        <p:spPr>
          <a:xfrm>
            <a:off x="726275" y="118499"/>
            <a:ext cx="10106004" cy="1141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SAGA </a:t>
            </a:r>
            <a:r>
              <a:rPr lang="fr-FR" dirty="0" err="1" smtClean="0"/>
              <a:t>project</a:t>
            </a:r>
            <a:r>
              <a:rPr lang="fr-FR" dirty="0" smtClean="0"/>
              <a:t> </a:t>
            </a:r>
            <a:r>
              <a:rPr lang="fr-FR" sz="2500" dirty="0" smtClean="0"/>
              <a:t>(</a:t>
            </a:r>
            <a:r>
              <a:rPr lang="fr-FR" sz="2500" dirty="0" err="1" smtClean="0"/>
              <a:t>Space</a:t>
            </a:r>
            <a:r>
              <a:rPr lang="fr-FR" sz="2500" dirty="0" smtClean="0"/>
              <a:t> Applications at Ganil Accelerators)</a:t>
            </a:r>
            <a:endParaRPr lang="fr-FR" sz="2500" dirty="0"/>
          </a:p>
        </p:txBody>
      </p:sp>
      <p:grpSp>
        <p:nvGrpSpPr>
          <p:cNvPr id="102" name="Groupe 101"/>
          <p:cNvGrpSpPr/>
          <p:nvPr/>
        </p:nvGrpSpPr>
        <p:grpSpPr>
          <a:xfrm>
            <a:off x="1218793" y="1532849"/>
            <a:ext cx="3933811" cy="2078869"/>
            <a:chOff x="1218793" y="1532849"/>
            <a:chExt cx="3933811" cy="2078869"/>
          </a:xfrm>
        </p:grpSpPr>
        <p:pic>
          <p:nvPicPr>
            <p:cNvPr id="41" name="Image 40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38260" y="2470997"/>
              <a:ext cx="673464" cy="143800"/>
            </a:xfrm>
            <a:prstGeom prst="rect">
              <a:avLst/>
            </a:prstGeom>
          </p:spPr>
        </p:pic>
        <p:grpSp>
          <p:nvGrpSpPr>
            <p:cNvPr id="25" name="Groupe 24"/>
            <p:cNvGrpSpPr/>
            <p:nvPr/>
          </p:nvGrpSpPr>
          <p:grpSpPr>
            <a:xfrm>
              <a:off x="1218793" y="1532849"/>
              <a:ext cx="3933811" cy="2078869"/>
              <a:chOff x="1856522" y="1811186"/>
              <a:chExt cx="3933811" cy="2078869"/>
            </a:xfrm>
          </p:grpSpPr>
          <p:pic>
            <p:nvPicPr>
              <p:cNvPr id="26" name="Image 25"/>
              <p:cNvPicPr>
                <a:picLocks noChangeAspect="1"/>
              </p:cNvPicPr>
              <p:nvPr/>
            </p:nvPicPr>
            <p:blipFill rotWithShape="1"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108042" y="1920899"/>
                <a:ext cx="1682291" cy="1684682"/>
              </a:xfrm>
              <a:prstGeom prst="ellipse">
                <a:avLst/>
              </a:prstGeom>
              <a:ln w="12700" cap="rnd">
                <a:gradFill>
                  <a:gsLst>
                    <a:gs pos="0">
                      <a:schemeClr val="bg1"/>
                    </a:gs>
                    <a:gs pos="100000">
                      <a:schemeClr val="tx1"/>
                    </a:gs>
                  </a:gsLst>
                  <a:lin ang="20400000" scaled="0"/>
                </a:gradFill>
              </a:ln>
              <a:effectLst>
                <a:outerShdw blurRad="381000" dist="292100" dir="5400000" sx="-80000" sy="-18000" rotWithShape="0">
                  <a:srgbClr val="000000">
                    <a:alpha val="22000"/>
                  </a:srgbClr>
                </a:outerShdw>
              </a:effectLst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</p:spPr>
          </p:pic>
          <p:grpSp>
            <p:nvGrpSpPr>
              <p:cNvPr id="28" name="Groupe 27"/>
              <p:cNvGrpSpPr/>
              <p:nvPr/>
            </p:nvGrpSpPr>
            <p:grpSpPr>
              <a:xfrm>
                <a:off x="1856522" y="2587705"/>
                <a:ext cx="1405182" cy="1302350"/>
                <a:chOff x="8911096" y="2411405"/>
                <a:chExt cx="1405182" cy="1302350"/>
              </a:xfrm>
            </p:grpSpPr>
            <p:pic>
              <p:nvPicPr>
                <p:cNvPr id="32" name="Image 31"/>
                <p:cNvPicPr>
                  <a:picLocks noChangeAspect="1"/>
                </p:cNvPicPr>
                <p:nvPr/>
              </p:nvPicPr>
              <p:blipFill>
                <a:blip r:embed="rId11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11096" y="2411405"/>
                  <a:ext cx="1302350" cy="1302350"/>
                </a:xfrm>
                <a:prstGeom prst="rect">
                  <a:avLst/>
                </a:prstGeom>
              </p:spPr>
            </p:pic>
            <p:pic>
              <p:nvPicPr>
                <p:cNvPr id="33" name="Image 32"/>
                <p:cNvPicPr>
                  <a:picLocks noChangeAspect="1"/>
                </p:cNvPicPr>
                <p:nvPr/>
              </p:nvPicPr>
              <p:blipFill>
                <a:blip r:embed="rId1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974415" y="3250559"/>
                  <a:ext cx="341863" cy="227495"/>
                </a:xfrm>
                <a:prstGeom prst="rect">
                  <a:avLst/>
                </a:prstGeom>
              </p:spPr>
            </p:pic>
          </p:grpSp>
          <p:sp>
            <p:nvSpPr>
              <p:cNvPr id="29" name="Rectangle 28"/>
              <p:cNvSpPr/>
              <p:nvPr/>
            </p:nvSpPr>
            <p:spPr>
              <a:xfrm>
                <a:off x="2097442" y="1811186"/>
                <a:ext cx="2108206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200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Improve</a:t>
                </a:r>
                <a:r>
                  <a:rPr lang="fr-FR" sz="1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GANIL facilites to </a:t>
                </a:r>
                <a:r>
                  <a:rPr lang="fr-FR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/>
                </a:r>
                <a:br>
                  <a:rPr lang="fr-FR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fr-FR" sz="1200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better</a:t>
                </a:r>
                <a:r>
                  <a:rPr lang="fr-FR" sz="1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serve the </a:t>
                </a:r>
                <a:r>
                  <a:rPr lang="fr-FR" sz="1200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industrial</a:t>
                </a:r>
                <a:r>
                  <a:rPr lang="fr-FR" sz="1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and </a:t>
                </a:r>
                <a:br>
                  <a:rPr lang="fr-FR" sz="1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fr-FR" sz="1200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academic</a:t>
                </a:r>
                <a:r>
                  <a:rPr lang="fr-FR" sz="1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r-FR" sz="1200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electronic</a:t>
                </a:r>
                <a:r>
                  <a:rPr lang="fr-FR" sz="1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radiation </a:t>
                </a:r>
                <a:br>
                  <a:rPr lang="fr-FR" sz="1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fr-FR" sz="1200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testing</a:t>
                </a:r>
                <a:r>
                  <a:rPr lang="fr-FR" sz="1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r-FR" sz="1200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community</a:t>
                </a:r>
                <a:r>
                  <a:rPr lang="fr-FR" sz="1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fr-FR" sz="1200" dirty="0"/>
              </a:p>
            </p:txBody>
          </p:sp>
        </p:grpSp>
      </p:grpSp>
      <p:grpSp>
        <p:nvGrpSpPr>
          <p:cNvPr id="100" name="Groupe 99"/>
          <p:cNvGrpSpPr/>
          <p:nvPr/>
        </p:nvGrpSpPr>
        <p:grpSpPr>
          <a:xfrm>
            <a:off x="7795590" y="2469348"/>
            <a:ext cx="4363498" cy="1886049"/>
            <a:chOff x="7795590" y="2469348"/>
            <a:chExt cx="4363498" cy="1886049"/>
          </a:xfrm>
        </p:grpSpPr>
        <p:grpSp>
          <p:nvGrpSpPr>
            <p:cNvPr id="53" name="Groupe 52"/>
            <p:cNvGrpSpPr/>
            <p:nvPr/>
          </p:nvGrpSpPr>
          <p:grpSpPr>
            <a:xfrm>
              <a:off x="7795590" y="2898559"/>
              <a:ext cx="2391839" cy="816935"/>
              <a:chOff x="7790248" y="2758458"/>
              <a:chExt cx="2391839" cy="816935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7883115" y="3001538"/>
                <a:ext cx="229897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1200" dirty="0"/>
                  <a:t>Develop a strong national partnership policy</a:t>
                </a:r>
                <a:endParaRPr lang="fr-FR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pic>
            <p:nvPicPr>
              <p:cNvPr id="52" name="Image 51"/>
              <p:cNvPicPr>
                <a:picLocks noChangeAspect="1"/>
              </p:cNvPicPr>
              <p:nvPr/>
            </p:nvPicPr>
            <p:blipFill>
              <a:blip r:embed="rId13" cstate="email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790248" y="2758458"/>
                <a:ext cx="762066" cy="816935"/>
              </a:xfrm>
              <a:prstGeom prst="rect">
                <a:avLst/>
              </a:prstGeom>
            </p:spPr>
          </p:pic>
        </p:grpSp>
        <p:pic>
          <p:nvPicPr>
            <p:cNvPr id="56" name="Image 6"/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9642" y="2711400"/>
              <a:ext cx="574675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" name="Image 21"/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07263" y="2846012"/>
              <a:ext cx="496567" cy="278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" name="Image 49"/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41867" y="2754120"/>
              <a:ext cx="517353" cy="2579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9" name="Image 69"/>
            <p:cNvPicPr>
              <a:picLocks noChangeAspect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75964" y="2553095"/>
              <a:ext cx="559164" cy="248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" name="Image 59"/>
            <p:cNvPicPr>
              <a:picLocks noChangeAspect="1"/>
            </p:cNvPicPr>
            <p:nvPr/>
          </p:nvPicPr>
          <p:blipFill rotWithShape="1"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560223" y="3860213"/>
              <a:ext cx="535873" cy="242007"/>
            </a:xfrm>
            <a:prstGeom prst="rect">
              <a:avLst/>
            </a:prstGeom>
          </p:spPr>
        </p:pic>
        <p:pic>
          <p:nvPicPr>
            <p:cNvPr id="61" name="Image 60">
              <a:extLst>
                <a:ext uri="{FF2B5EF4-FFF2-40B4-BE49-F238E27FC236}">
                  <a16:creationId xmlns:a16="http://schemas.microsoft.com/office/drawing/2014/main" id="{00000000-0008-0000-0200-00004E0000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939663" y="4085490"/>
              <a:ext cx="738356" cy="269907"/>
            </a:xfrm>
            <a:prstGeom prst="rect">
              <a:avLst/>
            </a:prstGeom>
          </p:spPr>
        </p:pic>
        <p:pic>
          <p:nvPicPr>
            <p:cNvPr id="62" name="Image 61"/>
            <p:cNvPicPr>
              <a:picLocks noChangeAspect="1"/>
            </p:cNvPicPr>
            <p:nvPr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10928" y="3802204"/>
              <a:ext cx="479845" cy="262820"/>
            </a:xfrm>
            <a:prstGeom prst="rect">
              <a:avLst/>
            </a:prstGeom>
          </p:spPr>
        </p:pic>
        <p:pic>
          <p:nvPicPr>
            <p:cNvPr id="63" name="Image 62"/>
            <p:cNvPicPr>
              <a:picLocks noChangeAspect="1"/>
            </p:cNvPicPr>
            <p:nvPr/>
          </p:nvPicPr>
          <p:blipFill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43842" y="3105694"/>
              <a:ext cx="513405" cy="119001"/>
            </a:xfrm>
            <a:prstGeom prst="rect">
              <a:avLst/>
            </a:prstGeom>
          </p:spPr>
        </p:pic>
        <p:pic>
          <p:nvPicPr>
            <p:cNvPr id="64" name="Image 63"/>
            <p:cNvPicPr>
              <a:picLocks noChangeAspect="1"/>
            </p:cNvPicPr>
            <p:nvPr/>
          </p:nvPicPr>
          <p:blipFill>
            <a:blip r:embed="rId2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43752" y="3160227"/>
              <a:ext cx="423590" cy="267729"/>
            </a:xfrm>
            <a:prstGeom prst="rect">
              <a:avLst/>
            </a:prstGeom>
          </p:spPr>
        </p:pic>
        <p:pic>
          <p:nvPicPr>
            <p:cNvPr id="65" name="Image 64"/>
            <p:cNvPicPr>
              <a:picLocks noChangeAspect="1"/>
            </p:cNvPicPr>
            <p:nvPr/>
          </p:nvPicPr>
          <p:blipFill>
            <a:blip r:embed="rId2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97250" y="4094338"/>
              <a:ext cx="762503" cy="170018"/>
            </a:xfrm>
            <a:prstGeom prst="rect">
              <a:avLst/>
            </a:prstGeom>
          </p:spPr>
        </p:pic>
        <p:pic>
          <p:nvPicPr>
            <p:cNvPr id="66" name="Image 65"/>
            <p:cNvPicPr>
              <a:picLocks noChangeAspect="1"/>
            </p:cNvPicPr>
            <p:nvPr/>
          </p:nvPicPr>
          <p:blipFill>
            <a:blip r:embed="rId2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60207" y="3568781"/>
              <a:ext cx="577948" cy="199710"/>
            </a:xfrm>
            <a:prstGeom prst="rect">
              <a:avLst/>
            </a:prstGeom>
          </p:spPr>
        </p:pic>
        <p:pic>
          <p:nvPicPr>
            <p:cNvPr id="67" name="Image 66"/>
            <p:cNvPicPr>
              <a:picLocks noChangeAspect="1"/>
            </p:cNvPicPr>
            <p:nvPr/>
          </p:nvPicPr>
          <p:blipFill>
            <a:blip r:embed="rId2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32279" y="3520847"/>
              <a:ext cx="394624" cy="225879"/>
            </a:xfrm>
            <a:prstGeom prst="rect">
              <a:avLst/>
            </a:prstGeom>
          </p:spPr>
        </p:pic>
        <p:pic>
          <p:nvPicPr>
            <p:cNvPr id="68" name="Image 67"/>
            <p:cNvPicPr>
              <a:picLocks noChangeAspect="1"/>
            </p:cNvPicPr>
            <p:nvPr/>
          </p:nvPicPr>
          <p:blipFill>
            <a:blip r:embed="rId2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50267" y="3817606"/>
              <a:ext cx="810560" cy="166140"/>
            </a:xfrm>
            <a:prstGeom prst="rect">
              <a:avLst/>
            </a:prstGeom>
          </p:spPr>
        </p:pic>
        <p:pic>
          <p:nvPicPr>
            <p:cNvPr id="69" name="Image 68"/>
            <p:cNvPicPr>
              <a:picLocks noChangeAspect="1"/>
            </p:cNvPicPr>
            <p:nvPr/>
          </p:nvPicPr>
          <p:blipFill>
            <a:blip r:embed="rId2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520339" y="2978868"/>
              <a:ext cx="638749" cy="253808"/>
            </a:xfrm>
            <a:prstGeom prst="rect">
              <a:avLst/>
            </a:prstGeom>
          </p:spPr>
        </p:pic>
        <p:pic>
          <p:nvPicPr>
            <p:cNvPr id="70" name="Image 69"/>
            <p:cNvPicPr>
              <a:picLocks noChangeAspect="1"/>
            </p:cNvPicPr>
            <p:nvPr/>
          </p:nvPicPr>
          <p:blipFill>
            <a:blip r:embed="rId2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658641" y="3307244"/>
              <a:ext cx="362146" cy="251886"/>
            </a:xfrm>
            <a:prstGeom prst="rect">
              <a:avLst/>
            </a:prstGeom>
          </p:spPr>
        </p:pic>
        <p:pic>
          <p:nvPicPr>
            <p:cNvPr id="71" name="Image 70"/>
            <p:cNvPicPr>
              <a:picLocks noChangeAspect="1"/>
            </p:cNvPicPr>
            <p:nvPr/>
          </p:nvPicPr>
          <p:blipFill>
            <a:blip r:embed="rId2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560223" y="3643187"/>
              <a:ext cx="558983" cy="164105"/>
            </a:xfrm>
            <a:prstGeom prst="rect">
              <a:avLst/>
            </a:prstGeom>
          </p:spPr>
        </p:pic>
        <p:pic>
          <p:nvPicPr>
            <p:cNvPr id="72" name="Image 71"/>
            <p:cNvPicPr>
              <a:picLocks noChangeAspect="1"/>
            </p:cNvPicPr>
            <p:nvPr/>
          </p:nvPicPr>
          <p:blipFill>
            <a:blip r:embed="rId3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537865" y="4157572"/>
              <a:ext cx="558231" cy="149813"/>
            </a:xfrm>
            <a:prstGeom prst="rect">
              <a:avLst/>
            </a:prstGeom>
          </p:spPr>
        </p:pic>
        <p:pic>
          <p:nvPicPr>
            <p:cNvPr id="99" name="Image 98"/>
            <p:cNvPicPr>
              <a:picLocks noChangeAspect="1"/>
            </p:cNvPicPr>
            <p:nvPr/>
          </p:nvPicPr>
          <p:blipFill>
            <a:blip r:embed="rId3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560223" y="2469348"/>
              <a:ext cx="470500" cy="1858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22722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Thursday</a:t>
            </a:r>
            <a:br>
              <a:rPr lang="fr-FR" dirty="0" smtClean="0"/>
            </a:br>
            <a:r>
              <a:rPr lang="fr-FR" dirty="0" err="1" smtClean="0"/>
              <a:t>Visit</a:t>
            </a:r>
            <a:r>
              <a:rPr lang="fr-FR" dirty="0" smtClean="0"/>
              <a:t> instructions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4130501" y="5462231"/>
            <a:ext cx="180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Alexis Lefevre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8272158" y="5469993"/>
            <a:ext cx="1714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Stéphanie Pupin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4271" y="3380085"/>
            <a:ext cx="1398115" cy="2099158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10361673" y="5488402"/>
            <a:ext cx="1430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Eloïse Dessay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695325" y="4412652"/>
            <a:ext cx="22186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 smtClean="0"/>
              <a:t>Your</a:t>
            </a:r>
            <a:r>
              <a:rPr lang="fr-FR" sz="3200" dirty="0" smtClean="0"/>
              <a:t> guides:</a:t>
            </a:r>
            <a:endParaRPr lang="fr-FR" sz="3200" dirty="0"/>
          </a:p>
        </p:txBody>
      </p:sp>
      <p:sp>
        <p:nvSpPr>
          <p:cNvPr id="13" name="ZoneTexte 12"/>
          <p:cNvSpPr txBox="1"/>
          <p:nvPr/>
        </p:nvSpPr>
        <p:spPr>
          <a:xfrm>
            <a:off x="4734897" y="5839325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3300F0"/>
                </a:solidFill>
              </a:rPr>
              <a:t>BLEU</a:t>
            </a:r>
            <a:endParaRPr lang="fr-FR" sz="2400" b="1" dirty="0">
              <a:solidFill>
                <a:srgbClr val="3300F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8622351" y="5839325"/>
            <a:ext cx="10142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accent4"/>
                </a:solidFill>
              </a:rPr>
              <a:t>JAUNE</a:t>
            </a:r>
            <a:endParaRPr lang="fr-FR" sz="2400" b="1" dirty="0">
              <a:solidFill>
                <a:schemeClr val="accent4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0673085" y="5856336"/>
            <a:ext cx="8404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accent6"/>
                </a:solidFill>
              </a:rPr>
              <a:t>VERT</a:t>
            </a:r>
            <a:endParaRPr lang="fr-FR" sz="2400" b="1" dirty="0">
              <a:solidFill>
                <a:schemeClr val="accent6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0420" y="3370834"/>
            <a:ext cx="1398115" cy="209915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109" y="3372923"/>
            <a:ext cx="1557861" cy="2079458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5966027" y="5462231"/>
            <a:ext cx="2138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Cecile</a:t>
            </a:r>
            <a:r>
              <a:rPr lang="fr-FR" dirty="0" smtClean="0"/>
              <a:t> Barthe-Dejean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6546904" y="5831563"/>
            <a:ext cx="11097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</a:rPr>
              <a:t>ROUGE</a:t>
            </a:r>
            <a:endParaRPr lang="fr-FR" sz="2400" b="1" dirty="0">
              <a:solidFill>
                <a:srgbClr val="FF0000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3391" y="3360181"/>
            <a:ext cx="1393481" cy="209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88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pic>
        <p:nvPicPr>
          <p:cNvPr id="5" name="img actuel+desir+newgai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4" y="205525"/>
            <a:ext cx="10046969" cy="6211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llipse 5"/>
          <p:cNvSpPr/>
          <p:nvPr/>
        </p:nvSpPr>
        <p:spPr>
          <a:xfrm>
            <a:off x="7773727" y="4700545"/>
            <a:ext cx="560173" cy="593125"/>
          </a:xfrm>
          <a:prstGeom prst="ellipse">
            <a:avLst/>
          </a:prstGeom>
          <a:noFill/>
          <a:ln w="412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9144497" y="1582305"/>
            <a:ext cx="560173" cy="593125"/>
          </a:xfrm>
          <a:prstGeom prst="ellipse">
            <a:avLst/>
          </a:prstGeom>
          <a:noFill/>
          <a:ln w="412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8333901" y="1285743"/>
            <a:ext cx="560173" cy="593125"/>
          </a:xfrm>
          <a:prstGeom prst="ellipse">
            <a:avLst/>
          </a:prstGeom>
          <a:noFill/>
          <a:ln w="412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1172680" y="4403982"/>
            <a:ext cx="560173" cy="593125"/>
          </a:xfrm>
          <a:prstGeom prst="ellipse">
            <a:avLst/>
          </a:prstGeom>
          <a:noFill/>
          <a:ln w="412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9704670" y="2504507"/>
            <a:ext cx="2984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Maria Fisichella</a:t>
            </a:r>
          </a:p>
          <a:p>
            <a:r>
              <a:rPr lang="fr-FR" dirty="0" err="1" smtClean="0"/>
              <a:t>Nuclear</a:t>
            </a:r>
            <a:r>
              <a:rPr lang="fr-FR" dirty="0" smtClean="0"/>
              <a:t> </a:t>
            </a:r>
            <a:r>
              <a:rPr lang="fr-FR" dirty="0" err="1" smtClean="0"/>
              <a:t>physic</a:t>
            </a:r>
            <a:r>
              <a:rPr lang="fr-FR" dirty="0" smtClean="0"/>
              <a:t> </a:t>
            </a:r>
            <a:r>
              <a:rPr lang="fr-FR" dirty="0" err="1" smtClean="0"/>
              <a:t>detection</a:t>
            </a:r>
            <a:endParaRPr lang="fr-FR" dirty="0" smtClean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9319" y="1279964"/>
            <a:ext cx="821902" cy="1234020"/>
          </a:xfrm>
          <a:prstGeom prst="rect">
            <a:avLst/>
          </a:prstGeom>
        </p:spPr>
      </p:pic>
      <p:sp>
        <p:nvSpPr>
          <p:cNvPr id="18" name="Ellipse 17"/>
          <p:cNvSpPr/>
          <p:nvPr/>
        </p:nvSpPr>
        <p:spPr>
          <a:xfrm>
            <a:off x="1572215" y="2510018"/>
            <a:ext cx="560173" cy="593125"/>
          </a:xfrm>
          <a:prstGeom prst="ellipse">
            <a:avLst/>
          </a:prstGeom>
          <a:noFill/>
          <a:ln w="412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8185674" y="536649"/>
            <a:ext cx="2314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Sebastien Gautrot</a:t>
            </a:r>
          </a:p>
          <a:p>
            <a:r>
              <a:rPr lang="fr-FR" dirty="0" smtClean="0"/>
              <a:t>SEE tests </a:t>
            </a:r>
            <a:r>
              <a:rPr lang="fr-FR" dirty="0" err="1" smtClean="0"/>
              <a:t>facility</a:t>
            </a:r>
            <a:endParaRPr lang="fr-FR" dirty="0" smtClean="0"/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7476" y="5779"/>
            <a:ext cx="852502" cy="1279964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8311" y="4626750"/>
            <a:ext cx="964634" cy="1286179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2684515" y="5344541"/>
            <a:ext cx="2503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Bertrand Jacquot</a:t>
            </a:r>
          </a:p>
          <a:p>
            <a:r>
              <a:rPr lang="fr-FR" dirty="0" smtClean="0"/>
              <a:t>Cyclotron </a:t>
            </a:r>
            <a:r>
              <a:rPr lang="fr-FR" dirty="0" err="1" smtClean="0"/>
              <a:t>technology</a:t>
            </a:r>
            <a:endParaRPr lang="fr-FR" dirty="0" smtClean="0"/>
          </a:p>
        </p:txBody>
      </p:sp>
      <p:sp>
        <p:nvSpPr>
          <p:cNvPr id="25" name="ZoneTexte 24"/>
          <p:cNvSpPr txBox="1"/>
          <p:nvPr/>
        </p:nvSpPr>
        <p:spPr>
          <a:xfrm>
            <a:off x="4354842" y="5749073"/>
            <a:ext cx="2503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b="1" dirty="0" smtClean="0"/>
              <a:t>Mathieu Lalande</a:t>
            </a:r>
          </a:p>
          <a:p>
            <a:pPr algn="r"/>
            <a:r>
              <a:rPr lang="fr-FR" dirty="0" smtClean="0"/>
              <a:t>LINAC </a:t>
            </a:r>
            <a:r>
              <a:rPr lang="fr-FR" dirty="0" err="1" smtClean="0"/>
              <a:t>technology</a:t>
            </a:r>
            <a:endParaRPr lang="fr-FR" dirty="0" smtClean="0"/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8834" y="4986575"/>
            <a:ext cx="862854" cy="1295508"/>
          </a:xfrm>
          <a:prstGeom prst="rect">
            <a:avLst/>
          </a:prstGeom>
        </p:spPr>
      </p:pic>
      <p:sp>
        <p:nvSpPr>
          <p:cNvPr id="27" name="ZoneTexte 26"/>
          <p:cNvSpPr txBox="1"/>
          <p:nvPr/>
        </p:nvSpPr>
        <p:spPr>
          <a:xfrm>
            <a:off x="2677508" y="1007931"/>
            <a:ext cx="2503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Xavier Ledoux</a:t>
            </a:r>
          </a:p>
          <a:p>
            <a:r>
              <a:rPr lang="fr-FR" dirty="0" smtClean="0"/>
              <a:t>Neutron </a:t>
            </a:r>
            <a:r>
              <a:rPr lang="fr-FR" dirty="0" err="1" smtClean="0"/>
              <a:t>detection</a:t>
            </a:r>
            <a:endParaRPr lang="fr-FR" dirty="0" smtClean="0"/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47588" y="1070489"/>
            <a:ext cx="975857" cy="1301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03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65621" y="34584"/>
            <a:ext cx="1968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Alexis Lefevre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3256" y="2605167"/>
            <a:ext cx="575844" cy="864584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9592035" y="2712999"/>
            <a:ext cx="1430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Eloïse Dessay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670018" y="411678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3300F0"/>
                </a:solidFill>
              </a:rPr>
              <a:t>BLEU</a:t>
            </a:r>
            <a:endParaRPr lang="fr-FR" sz="2400" b="1" dirty="0">
              <a:solidFill>
                <a:srgbClr val="3300F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9903447" y="3080933"/>
            <a:ext cx="8404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accent6"/>
                </a:solidFill>
              </a:rPr>
              <a:t>VERT</a:t>
            </a:r>
            <a:endParaRPr lang="fr-FR" sz="2400" b="1" dirty="0">
              <a:solidFill>
                <a:schemeClr val="accent6"/>
              </a:solidFill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4280" y="2605166"/>
            <a:ext cx="572960" cy="860254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5860652" y="2722589"/>
            <a:ext cx="1714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Stéphanie Pupin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6210845" y="3080932"/>
            <a:ext cx="10142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accent4"/>
                </a:solidFill>
              </a:rPr>
              <a:t>JAUNE</a:t>
            </a:r>
            <a:endParaRPr lang="fr-FR" sz="2400" b="1" dirty="0">
              <a:solidFill>
                <a:schemeClr val="accent4"/>
              </a:solidFill>
            </a:endParaRPr>
          </a:p>
        </p:txBody>
      </p:sp>
      <p:pic>
        <p:nvPicPr>
          <p:cNvPr id="24" name="Imag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281" y="2605167"/>
            <a:ext cx="572960" cy="860254"/>
          </a:xfrm>
          <a:prstGeom prst="rect">
            <a:avLst/>
          </a:prstGeom>
        </p:spPr>
      </p:pic>
      <p:sp>
        <p:nvSpPr>
          <p:cNvPr id="26" name="ZoneTexte 25"/>
          <p:cNvSpPr txBox="1"/>
          <p:nvPr/>
        </p:nvSpPr>
        <p:spPr>
          <a:xfrm>
            <a:off x="3254313" y="34584"/>
            <a:ext cx="2156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Cecile</a:t>
            </a:r>
            <a:r>
              <a:rPr lang="fr-FR" dirty="0"/>
              <a:t> </a:t>
            </a:r>
            <a:r>
              <a:rPr lang="fr-FR" dirty="0" smtClean="0"/>
              <a:t>Barthe-Dejean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3794430" y="466257"/>
            <a:ext cx="11097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</a:rPr>
              <a:t>ROUGE</a:t>
            </a:r>
            <a:endParaRPr lang="fr-FR" sz="2400" b="1" dirty="0">
              <a:solidFill>
                <a:srgbClr val="FF0000"/>
              </a:solidFill>
            </a:endParaRPr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645" y="0"/>
            <a:ext cx="644474" cy="860254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34586" y="0"/>
            <a:ext cx="581678" cy="873343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86900" y="3706978"/>
            <a:ext cx="2362200" cy="294132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43997" y="3706978"/>
            <a:ext cx="2362200" cy="257556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19637" y="1020112"/>
            <a:ext cx="2362200" cy="257556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4064" y="1020112"/>
            <a:ext cx="2362200" cy="257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07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7"/>
          <p:cNvSpPr>
            <a:spLocks noGrp="1"/>
          </p:cNvSpPr>
          <p:nvPr>
            <p:ph type="ftr" sz="quarter" idx="4294967295"/>
          </p:nvPr>
        </p:nvSpPr>
        <p:spPr>
          <a:xfrm>
            <a:off x="0" y="6319838"/>
            <a:ext cx="2906713" cy="538162"/>
          </a:xfrm>
        </p:spPr>
        <p:txBody>
          <a:bodyPr/>
          <a:lstStyle/>
          <a:p>
            <a:r>
              <a:rPr lang="en-US" smtClean="0"/>
              <a:t>Introduction to GANIL and site visit instructions</a:t>
            </a:r>
            <a:endParaRPr lang="fr-FR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453356" y="4400050"/>
            <a:ext cx="10331666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fr-FR" altLang="fr-FR" sz="2800" b="1" dirty="0">
                <a:solidFill>
                  <a:srgbClr val="ED7D31"/>
                </a:solidFill>
                <a:cs typeface="Calibri" panose="020F0502020204030204" pitchFamily="34" charset="0"/>
              </a:rPr>
              <a:t>Eloïse Dessay</a:t>
            </a:r>
            <a:endParaRPr lang="fr-FR" altLang="fr-FR" sz="2800" dirty="0">
              <a:solidFill>
                <a:srgbClr val="ED7D3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fr-FR" altLang="fr-FR" sz="2000" b="1" dirty="0" err="1">
                <a:solidFill>
                  <a:schemeClr val="bg1"/>
                </a:solidFill>
                <a:cs typeface="Calibri" panose="020F0502020204030204" pitchFamily="34" charset="0"/>
              </a:rPr>
              <a:t>Technology</a:t>
            </a:r>
            <a:r>
              <a:rPr lang="fr-FR" altLang="fr-FR" sz="2000" b="1" dirty="0">
                <a:solidFill>
                  <a:schemeClr val="bg1"/>
                </a:solidFill>
                <a:cs typeface="Calibri" panose="020F0502020204030204" pitchFamily="34" charset="0"/>
              </a:rPr>
              <a:t> Transfer &amp; </a:t>
            </a:r>
            <a:r>
              <a:rPr lang="fr-FR" altLang="fr-FR" sz="2000" b="1" dirty="0" err="1">
                <a:solidFill>
                  <a:schemeClr val="bg1"/>
                </a:solidFill>
                <a:cs typeface="Calibri" panose="020F0502020204030204" pitchFamily="34" charset="0"/>
              </a:rPr>
              <a:t>Industrial</a:t>
            </a:r>
            <a:r>
              <a:rPr lang="fr-FR" altLang="fr-FR" sz="2000" b="1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fr-FR" altLang="fr-FR" sz="2000" b="1" dirty="0" err="1" smtClean="0">
                <a:solidFill>
                  <a:schemeClr val="bg1"/>
                </a:solidFill>
                <a:cs typeface="Calibri" panose="020F0502020204030204" pitchFamily="34" charset="0"/>
              </a:rPr>
              <a:t>Partnerships</a:t>
            </a:r>
            <a:endParaRPr lang="fr-FR" altLang="fr-FR" sz="2000" b="1" dirty="0" smtClean="0">
              <a:solidFill>
                <a:schemeClr val="bg1"/>
              </a:solidFill>
              <a:cs typeface="Calibri" panose="020F0502020204030204" pitchFamily="34" charset="0"/>
            </a:endParaRPr>
          </a:p>
          <a:p>
            <a:pPr algn="r"/>
            <a:r>
              <a:rPr lang="fr-FR" altLang="fr-FR" sz="2000" b="1" dirty="0" smtClean="0">
                <a:solidFill>
                  <a:schemeClr val="bg1"/>
                </a:solidFill>
                <a:cs typeface="Calibri" panose="020F0502020204030204" pitchFamily="34" charset="0"/>
              </a:rPr>
              <a:t>SAGA Project leader</a:t>
            </a:r>
            <a:endParaRPr lang="fr-FR" altLang="fr-FR" sz="2000" b="1" dirty="0">
              <a:solidFill>
                <a:schemeClr val="bg1"/>
              </a:solidFill>
              <a:cs typeface="Calibri" panose="020F0502020204030204" pitchFamily="34" charset="0"/>
            </a:endParaRPr>
          </a:p>
          <a:p>
            <a:pPr algn="r"/>
            <a:r>
              <a:rPr lang="fr-FR" altLang="fr-FR" sz="2000" dirty="0">
                <a:solidFill>
                  <a:schemeClr val="bg1"/>
                </a:solidFill>
                <a:cs typeface="Calibri" panose="020F0502020204030204" pitchFamily="34" charset="0"/>
              </a:rPr>
              <a:t>T. +33 (0)2 31 45 46 79</a:t>
            </a:r>
          </a:p>
          <a:p>
            <a:pPr algn="r"/>
            <a:r>
              <a:rPr lang="fr-FR" altLang="fr-FR" sz="2000" dirty="0">
                <a:solidFill>
                  <a:schemeClr val="bg1"/>
                </a:solidFill>
                <a:cs typeface="Calibri" panose="020F0502020204030204" pitchFamily="34" charset="0"/>
              </a:rPr>
              <a:t>P. +33 (0)6 72 83 02 08</a:t>
            </a:r>
          </a:p>
          <a:p>
            <a:pPr algn="r"/>
            <a:r>
              <a:rPr lang="fr-FR" altLang="fr-FR" sz="2000" dirty="0">
                <a:solidFill>
                  <a:schemeClr val="bg1"/>
                </a:solidFill>
                <a:cs typeface="Calibri" panose="020F0502020204030204" pitchFamily="34" charset="0"/>
              </a:rPr>
              <a:t>dessay@ganil.fr | www.ganil-spiral2.eu</a:t>
            </a:r>
            <a:endParaRPr lang="en-GB" altLang="fr-FR" sz="2000" dirty="0">
              <a:solidFill>
                <a:schemeClr val="bg1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0E2BA01-0E4B-D450-EA29-B3D7944C219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60105" y="875547"/>
            <a:ext cx="7200900" cy="152019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729559" y="3187276"/>
            <a:ext cx="866199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</a:rPr>
              <a:t>Thank</a:t>
            </a:r>
            <a:r>
              <a:rPr lang="fr-FR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FR" sz="4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</a:rPr>
              <a:t>you</a:t>
            </a:r>
            <a:r>
              <a:rPr lang="fr-FR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</a:rPr>
              <a:t> for </a:t>
            </a:r>
            <a:r>
              <a:rPr lang="fr-FR" sz="4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</a:rPr>
              <a:t>your</a:t>
            </a:r>
            <a:r>
              <a:rPr lang="fr-FR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</a:rPr>
              <a:t> attention</a:t>
            </a:r>
            <a:endParaRPr lang="fr-FR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143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711993" y="418646"/>
            <a:ext cx="10801350" cy="1141413"/>
          </a:xfrm>
        </p:spPr>
        <p:txBody>
          <a:bodyPr>
            <a:noAutofit/>
          </a:bodyPr>
          <a:lstStyle/>
          <a:p>
            <a:r>
              <a:rPr lang="fr-FR" sz="4400" dirty="0" err="1" smtClean="0">
                <a:solidFill>
                  <a:schemeClr val="tx2"/>
                </a:solidFill>
              </a:rPr>
              <a:t>Two</a:t>
            </a:r>
            <a:r>
              <a:rPr lang="fr-FR" sz="4400" dirty="0" smtClean="0">
                <a:solidFill>
                  <a:schemeClr val="tx2"/>
                </a:solidFill>
              </a:rPr>
              <a:t> </a:t>
            </a:r>
            <a:r>
              <a:rPr lang="fr-FR" sz="4400" dirty="0" err="1" smtClean="0">
                <a:solidFill>
                  <a:schemeClr val="tx2"/>
                </a:solidFill>
              </a:rPr>
              <a:t>equipments</a:t>
            </a:r>
            <a:r>
              <a:rPr lang="fr-FR" sz="4400" dirty="0" smtClean="0">
                <a:solidFill>
                  <a:schemeClr val="tx2"/>
                </a:solidFill>
              </a:rPr>
              <a:t> for </a:t>
            </a:r>
            <a:r>
              <a:rPr lang="fr-FR" sz="4400" dirty="0" err="1" smtClean="0">
                <a:solidFill>
                  <a:schemeClr val="tx2"/>
                </a:solidFill>
              </a:rPr>
              <a:t>studying</a:t>
            </a:r>
            <a:r>
              <a:rPr lang="fr-FR" sz="4400" dirty="0" smtClean="0">
                <a:solidFill>
                  <a:schemeClr val="tx2"/>
                </a:solidFill>
              </a:rPr>
              <a:t> </a:t>
            </a:r>
            <a:br>
              <a:rPr lang="fr-FR" sz="4400" dirty="0" smtClean="0">
                <a:solidFill>
                  <a:schemeClr val="tx2"/>
                </a:solidFill>
              </a:rPr>
            </a:br>
            <a:r>
              <a:rPr lang="fr-FR" sz="4400" dirty="0" smtClean="0">
                <a:solidFill>
                  <a:schemeClr val="tx2"/>
                </a:solidFill>
              </a:rPr>
              <a:t>the </a:t>
            </a:r>
            <a:r>
              <a:rPr lang="fr-FR" sz="4400" dirty="0" err="1" smtClean="0">
                <a:solidFill>
                  <a:schemeClr val="tx2"/>
                </a:solidFill>
              </a:rPr>
              <a:t>heart</a:t>
            </a:r>
            <a:r>
              <a:rPr lang="fr-FR" sz="4400" dirty="0" smtClean="0">
                <a:solidFill>
                  <a:schemeClr val="tx2"/>
                </a:solidFill>
              </a:rPr>
              <a:t> of </a:t>
            </a:r>
            <a:r>
              <a:rPr lang="fr-FR" sz="4400" dirty="0" err="1" smtClean="0">
                <a:solidFill>
                  <a:schemeClr val="tx2"/>
                </a:solidFill>
              </a:rPr>
              <a:t>matter</a:t>
            </a:r>
            <a:endParaRPr lang="fr-FR" sz="4400" dirty="0">
              <a:solidFill>
                <a:schemeClr val="tx2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Introduction to GANIL and site visit instructions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5" name="Imag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40383" y="4581525"/>
            <a:ext cx="1956292" cy="1937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10200481" y="5780462"/>
            <a:ext cx="1312862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fr-FR" altLang="fr-FR" b="1" dirty="0">
                <a:cs typeface="Calibri" panose="020F0502020204030204" pitchFamily="34" charset="0"/>
              </a:rPr>
              <a:t>Caen</a:t>
            </a:r>
          </a:p>
          <a:p>
            <a:pPr algn="r"/>
            <a:r>
              <a:rPr lang="fr-FR" altLang="fr-FR" sz="1800" dirty="0">
                <a:cs typeface="Calibri" panose="020F0502020204030204" pitchFamily="34" charset="0"/>
              </a:rPr>
              <a:t>Normandie</a:t>
            </a:r>
          </a:p>
        </p:txBody>
      </p:sp>
    </p:spTree>
    <p:extLst>
      <p:ext uri="{BB962C8B-B14F-4D97-AF65-F5344CB8AC3E}">
        <p14:creationId xmlns:p14="http://schemas.microsoft.com/office/powerpoint/2010/main" val="196487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695325" y="117859"/>
            <a:ext cx="10212281" cy="946994"/>
          </a:xfrm>
        </p:spPr>
        <p:txBody>
          <a:bodyPr>
            <a:normAutofit/>
          </a:bodyPr>
          <a:lstStyle/>
          <a:p>
            <a:r>
              <a:rPr lang="fr-FR" sz="4800" dirty="0" smtClean="0"/>
              <a:t>Administrative structure</a:t>
            </a:r>
            <a:endParaRPr lang="fr-FR" sz="4800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1319" y="2356022"/>
            <a:ext cx="5820681" cy="310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695324" y="1068632"/>
            <a:ext cx="1129093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800" b="1" dirty="0" err="1" smtClean="0">
                <a:solidFill>
                  <a:srgbClr val="261F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Creation</a:t>
            </a:r>
            <a:r>
              <a:rPr lang="fr-FR" sz="1800" b="1" dirty="0" smtClean="0">
                <a:solidFill>
                  <a:srgbClr val="261F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sz="1800" b="1" dirty="0">
                <a:solidFill>
                  <a:srgbClr val="261F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GIE </a:t>
            </a:r>
            <a:r>
              <a:rPr lang="fr-FR" sz="1800" b="1" dirty="0" smtClean="0">
                <a:solidFill>
                  <a:srgbClr val="261F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fr-FR" sz="1800" b="1" dirty="0">
                <a:solidFill>
                  <a:srgbClr val="261F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1976</a:t>
            </a:r>
          </a:p>
          <a:p>
            <a:pPr marL="285750" indent="-285750">
              <a:buClr>
                <a:srgbClr val="C95827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CEA/CNRS Economic Interest Group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C95827"/>
              </a:buClr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Initially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established for 30 years, extended until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2046</a:t>
            </a:r>
          </a:p>
          <a:p>
            <a:pPr marL="285750" indent="-285750">
              <a:buClr>
                <a:srgbClr val="C95827"/>
              </a:buClr>
              <a:buFont typeface="Arial" panose="020B0604020202020204" pitchFamily="34" charset="0"/>
              <a:buChar char="•"/>
              <a:defRPr/>
            </a:pP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fr-FR" b="1" dirty="0" smtClean="0">
                <a:solidFill>
                  <a:srgbClr val="261F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</a:t>
            </a:r>
            <a:r>
              <a:rPr lang="fr-FR" b="1" dirty="0" err="1" smtClean="0">
                <a:solidFill>
                  <a:srgbClr val="261F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rotates</a:t>
            </a:r>
            <a:r>
              <a:rPr lang="fr-FR" b="1" dirty="0" smtClean="0">
                <a:solidFill>
                  <a:srgbClr val="261F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dirty="0" err="1" smtClean="0">
                <a:solidFill>
                  <a:srgbClr val="261F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every</a:t>
            </a:r>
            <a:r>
              <a:rPr lang="fr-FR" b="1" dirty="0" smtClean="0">
                <a:solidFill>
                  <a:srgbClr val="261F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 </a:t>
            </a:r>
            <a:r>
              <a:rPr lang="fr-FR" b="1" dirty="0" err="1" smtClean="0">
                <a:solidFill>
                  <a:srgbClr val="261F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endParaRPr lang="fr-FR" b="1" dirty="0">
              <a:solidFill>
                <a:srgbClr val="261F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C95827"/>
              </a:buClr>
              <a:buFont typeface="Arial" panose="020B0604020202020204" pitchFamily="34" charset="0"/>
              <a:buChar char="•"/>
              <a:defRPr/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2022 – 2026</a:t>
            </a:r>
          </a:p>
          <a:p>
            <a:pPr lvl="1">
              <a:buClr>
                <a:srgbClr val="C95827"/>
              </a:buClr>
              <a:defRPr/>
            </a:pP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Director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Patricia ROUSSEL CHOMAZ (CEA)</a:t>
            </a:r>
          </a:p>
          <a:p>
            <a:pPr lvl="1">
              <a:buClr>
                <a:srgbClr val="C95827"/>
              </a:buClr>
              <a:defRPr/>
            </a:pP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Deputy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Director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Fanny FARGET (CNRS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>
              <a:buClr>
                <a:srgbClr val="C95827"/>
              </a:buClr>
              <a:defRPr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fr-FR" b="1" dirty="0" smtClean="0">
                <a:solidFill>
                  <a:srgbClr val="261F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Basic </a:t>
            </a:r>
            <a:r>
              <a:rPr lang="fr-FR" b="1" dirty="0" err="1" smtClean="0">
                <a:solidFill>
                  <a:srgbClr val="261F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</a:t>
            </a:r>
            <a:r>
              <a:rPr lang="fr-FR" b="1" dirty="0" smtClean="0">
                <a:solidFill>
                  <a:srgbClr val="261F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installation</a:t>
            </a:r>
            <a:endParaRPr lang="fr-FR" b="1" dirty="0">
              <a:solidFill>
                <a:srgbClr val="261F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C95827"/>
              </a:buClr>
              <a:buFont typeface="Arial" panose="020B0604020202020204" pitchFamily="34" charset="0"/>
              <a:buChar char="•"/>
              <a:defRPr/>
            </a:pP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Controled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by ASNR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C95827"/>
              </a:buClr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(Nuclear Safety and Radiation Protection Authority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Clr>
                <a:srgbClr val="C95827"/>
              </a:buClr>
              <a:defRPr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fr-FR" b="1" dirty="0" err="1" smtClean="0">
                <a:solidFill>
                  <a:srgbClr val="261F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Restricted</a:t>
            </a:r>
            <a:r>
              <a:rPr lang="fr-FR" b="1" dirty="0" smtClean="0">
                <a:solidFill>
                  <a:srgbClr val="261F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dirty="0" err="1" smtClean="0">
                <a:solidFill>
                  <a:srgbClr val="261F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regime</a:t>
            </a:r>
            <a:r>
              <a:rPr lang="fr-FR" b="1" dirty="0" smtClean="0">
                <a:solidFill>
                  <a:srgbClr val="261F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zone</a:t>
            </a:r>
            <a:endParaRPr lang="fr-FR" b="1" dirty="0">
              <a:solidFill>
                <a:srgbClr val="261F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C95827"/>
              </a:buClr>
              <a:buFont typeface="Arial" panose="020B0604020202020204" pitchFamily="34" charset="0"/>
              <a:buChar char="•"/>
              <a:defRPr/>
            </a:pP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Controlled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Prefecture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C95827"/>
              </a:buClr>
              <a:buFont typeface="Arial" panose="020B0604020202020204" pitchFamily="34" charset="0"/>
              <a:buChar char="•"/>
              <a:defRPr/>
            </a:pP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fr-FR" b="1" dirty="0" err="1" smtClean="0">
                <a:solidFill>
                  <a:srgbClr val="261F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fr-FR" b="1" dirty="0" smtClean="0">
                <a:solidFill>
                  <a:srgbClr val="261F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infrastructure*</a:t>
            </a:r>
            <a:endParaRPr lang="fr-FR" b="1" dirty="0">
              <a:solidFill>
                <a:srgbClr val="261F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C95827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Defined in the roadmap of the Ministry of National Education, Research and Higher Education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8254539" y="2709949"/>
            <a:ext cx="3607723" cy="646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GANIL in 1978, </a:t>
            </a:r>
          </a:p>
          <a:p>
            <a:pPr algn="ctr"/>
            <a:r>
              <a:rPr lang="fr-FR" dirty="0" smtClean="0"/>
              <a:t>in the middle of corn </a:t>
            </a:r>
            <a:r>
              <a:rPr lang="fr-FR" dirty="0" err="1" smtClean="0"/>
              <a:t>fields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394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7356" y="4714876"/>
            <a:ext cx="3759766" cy="1729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contenu 1"/>
          <p:cNvSpPr>
            <a:spLocks noGrp="1"/>
          </p:cNvSpPr>
          <p:nvPr>
            <p:ph type="body" idx="1"/>
          </p:nvPr>
        </p:nvSpPr>
        <p:spPr>
          <a:xfrm>
            <a:off x="695325" y="1404938"/>
            <a:ext cx="6092653" cy="304323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b="1" dirty="0" smtClean="0">
                <a:solidFill>
                  <a:srgbClr val="261F4D"/>
                </a:solidFill>
              </a:rPr>
              <a:t>Goal</a:t>
            </a:r>
            <a:endParaRPr lang="fr-FR" b="1" dirty="0">
              <a:solidFill>
                <a:srgbClr val="261F4D"/>
              </a:solidFill>
            </a:endParaRPr>
          </a:p>
          <a:p>
            <a:pPr marL="285750" indent="-285750">
              <a:spcBef>
                <a:spcPts val="600"/>
              </a:spcBef>
              <a:buClr>
                <a:srgbClr val="C95827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 smtClean="0"/>
              <a:t>Put </a:t>
            </a:r>
            <a:r>
              <a:rPr lang="en-US" sz="2000" dirty="0"/>
              <a:t>together the know-how and technical resources of its members, with a view to enabling them to design, carry out and succeed in scientific experiments and projects in nuclear physics as well as in multidisciplinary fields using ion beams (radiotherapy and </a:t>
            </a:r>
            <a:r>
              <a:rPr lang="en-US" sz="2000" dirty="0" err="1"/>
              <a:t>hadrontherapy</a:t>
            </a:r>
            <a:r>
              <a:rPr lang="en-US" sz="2000" dirty="0"/>
              <a:t>, materials physics, atomic physics, etc.).</a:t>
            </a:r>
          </a:p>
          <a:p>
            <a:pPr marL="285750" indent="-285750">
              <a:spcBef>
                <a:spcPts val="600"/>
              </a:spcBef>
              <a:buClr>
                <a:srgbClr val="C95827"/>
              </a:buClr>
              <a:buFont typeface="Arial" panose="020B0604020202020204" pitchFamily="34" charset="0"/>
              <a:buChar char="•"/>
              <a:defRPr/>
            </a:pPr>
            <a:endParaRPr lang="fr-FR" dirty="0"/>
          </a:p>
          <a:p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4294967295"/>
          </p:nvPr>
        </p:nvSpPr>
        <p:spPr>
          <a:xfrm>
            <a:off x="6899275" y="1404938"/>
            <a:ext cx="5292725" cy="4140200"/>
          </a:xfrm>
        </p:spPr>
        <p:txBody>
          <a:bodyPr/>
          <a:lstStyle/>
          <a:p>
            <a:pPr>
              <a:defRPr/>
            </a:pPr>
            <a:r>
              <a:rPr lang="fr-FR" b="1" dirty="0" smtClean="0">
                <a:solidFill>
                  <a:srgbClr val="261F4D"/>
                </a:solidFill>
              </a:rPr>
              <a:t>A user </a:t>
            </a:r>
            <a:r>
              <a:rPr lang="fr-FR" b="1" dirty="0" err="1" smtClean="0">
                <a:solidFill>
                  <a:srgbClr val="261F4D"/>
                </a:solidFill>
              </a:rPr>
              <a:t>facility</a:t>
            </a:r>
            <a:endParaRPr lang="fr-FR" b="1" dirty="0">
              <a:solidFill>
                <a:srgbClr val="261F4D"/>
              </a:solidFill>
            </a:endParaRPr>
          </a:p>
          <a:p>
            <a:pPr marL="285750" indent="-285750">
              <a:spcBef>
                <a:spcPts val="600"/>
              </a:spcBef>
              <a:buClr>
                <a:srgbClr val="C95827"/>
              </a:buClr>
              <a:buFont typeface="Arial" panose="020B0604020202020204" pitchFamily="34" charset="0"/>
              <a:buChar char="•"/>
              <a:defRPr/>
            </a:pPr>
            <a:r>
              <a:rPr lang="fr-FR" dirty="0"/>
              <a:t>700 </a:t>
            </a:r>
            <a:r>
              <a:rPr lang="fr-FR" dirty="0" err="1" smtClean="0"/>
              <a:t>researchers</a:t>
            </a:r>
            <a:endParaRPr lang="fr-FR" dirty="0" smtClean="0"/>
          </a:p>
          <a:p>
            <a:pPr marL="285750" indent="-285750">
              <a:spcBef>
                <a:spcPts val="600"/>
              </a:spcBef>
              <a:buClr>
                <a:srgbClr val="C95827"/>
              </a:buClr>
              <a:buFont typeface="Arial" panose="020B0604020202020204" pitchFamily="34" charset="0"/>
              <a:buChar char="•"/>
              <a:defRPr/>
            </a:pPr>
            <a:r>
              <a:rPr lang="fr-FR" dirty="0" err="1" smtClean="0"/>
              <a:t>From</a:t>
            </a:r>
            <a:r>
              <a:rPr lang="fr-FR" dirty="0" smtClean="0"/>
              <a:t> 65 </a:t>
            </a:r>
            <a:r>
              <a:rPr lang="fr-FR" dirty="0" err="1" smtClean="0"/>
              <a:t>laboratories</a:t>
            </a:r>
            <a:endParaRPr lang="fr-FR" dirty="0"/>
          </a:p>
          <a:p>
            <a:pPr marL="285750" indent="-285750">
              <a:spcBef>
                <a:spcPts val="600"/>
              </a:spcBef>
              <a:buClr>
                <a:srgbClr val="C95827"/>
              </a:buClr>
              <a:buFont typeface="Arial" panose="020B0604020202020204" pitchFamily="34" charset="0"/>
              <a:buChar char="•"/>
              <a:defRPr/>
            </a:pPr>
            <a:r>
              <a:rPr lang="fr-FR" dirty="0" err="1" smtClean="0"/>
              <a:t>From</a:t>
            </a:r>
            <a:r>
              <a:rPr lang="fr-FR" dirty="0" smtClean="0"/>
              <a:t> 30 countries</a:t>
            </a:r>
            <a:endParaRPr lang="fr-FR" dirty="0"/>
          </a:p>
          <a:p>
            <a:pPr marL="285750" indent="-285750">
              <a:spcBef>
                <a:spcPts val="600"/>
              </a:spcBef>
              <a:buClr>
                <a:srgbClr val="C95827"/>
              </a:buClr>
              <a:buFont typeface="Arial" panose="020B0604020202020204" pitchFamily="34" charset="0"/>
              <a:buChar char="•"/>
              <a:defRPr/>
            </a:pPr>
            <a:r>
              <a:rPr lang="fr-FR" dirty="0"/>
              <a:t>5000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hours</a:t>
            </a:r>
            <a:r>
              <a:rPr lang="fr-FR" dirty="0" smtClean="0"/>
              <a:t> per </a:t>
            </a:r>
            <a:r>
              <a:rPr lang="fr-FR" dirty="0" err="1" smtClean="0"/>
              <a:t>year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  <a:p>
            <a:pPr>
              <a:defRPr/>
            </a:pPr>
            <a:r>
              <a:rPr lang="fr-FR" b="1" dirty="0" err="1" smtClean="0">
                <a:solidFill>
                  <a:srgbClr val="261F4D"/>
                </a:solidFill>
              </a:rPr>
              <a:t>Multidisciplinary</a:t>
            </a:r>
            <a:r>
              <a:rPr lang="fr-FR" b="1" dirty="0" smtClean="0">
                <a:solidFill>
                  <a:srgbClr val="261F4D"/>
                </a:solidFill>
              </a:rPr>
              <a:t> teams</a:t>
            </a:r>
            <a:endParaRPr lang="fr-FR" b="1" dirty="0">
              <a:solidFill>
                <a:srgbClr val="261F4D"/>
              </a:solidFill>
            </a:endParaRPr>
          </a:p>
          <a:p>
            <a:pPr marL="285750" indent="-285750">
              <a:spcBef>
                <a:spcPts val="600"/>
              </a:spcBef>
              <a:buClr>
                <a:srgbClr val="C95827"/>
              </a:buClr>
              <a:buFont typeface="Arial" panose="020B0604020202020204" pitchFamily="34" charset="0"/>
              <a:buChar char="•"/>
              <a:defRPr/>
            </a:pPr>
            <a:r>
              <a:rPr lang="fr-FR" dirty="0"/>
              <a:t>230 </a:t>
            </a:r>
            <a:r>
              <a:rPr lang="fr-FR" dirty="0" smtClean="0"/>
              <a:t>CEA/CNRS staff + ~80 no-permanent staff</a:t>
            </a:r>
            <a:endParaRPr lang="fr-FR" sz="1200" dirty="0"/>
          </a:p>
          <a:p>
            <a:pPr marL="457200" lvl="1" indent="0">
              <a:spcBef>
                <a:spcPts val="600"/>
              </a:spcBef>
              <a:buClr>
                <a:srgbClr val="C95827"/>
              </a:buClr>
              <a:buNone/>
              <a:defRPr/>
            </a:pPr>
            <a:r>
              <a:rPr lang="fr-FR" dirty="0" err="1" smtClean="0"/>
              <a:t>Very</a:t>
            </a:r>
            <a:r>
              <a:rPr lang="fr-FR" dirty="0" smtClean="0"/>
              <a:t> high </a:t>
            </a:r>
            <a:r>
              <a:rPr lang="fr-FR" dirty="0" err="1" smtClean="0"/>
              <a:t>scientific</a:t>
            </a:r>
            <a:r>
              <a:rPr lang="fr-FR" dirty="0" smtClean="0"/>
              <a:t>, </a:t>
            </a:r>
            <a:r>
              <a:rPr lang="fr-FR" dirty="0" err="1" smtClean="0"/>
              <a:t>technical</a:t>
            </a:r>
            <a:r>
              <a:rPr lang="fr-FR" dirty="0" smtClean="0"/>
              <a:t> and administrative </a:t>
            </a:r>
            <a:r>
              <a:rPr lang="fr-FR" dirty="0" err="1" smtClean="0"/>
              <a:t>skills</a:t>
            </a:r>
            <a:endParaRPr lang="fr-FR" dirty="0"/>
          </a:p>
          <a:p>
            <a:pPr marL="285750" indent="-285750">
              <a:spcBef>
                <a:spcPts val="600"/>
              </a:spcBef>
              <a:buClr>
                <a:srgbClr val="C95827"/>
              </a:buClr>
              <a:buFont typeface="Arial" panose="020B0604020202020204" pitchFamily="34" charset="0"/>
              <a:buChar char="•"/>
              <a:defRPr/>
            </a:pPr>
            <a:r>
              <a:rPr lang="fr-FR" dirty="0"/>
              <a:t>80 </a:t>
            </a:r>
            <a:r>
              <a:rPr lang="fr-FR" dirty="0" err="1" smtClean="0"/>
              <a:t>interns</a:t>
            </a:r>
            <a:r>
              <a:rPr lang="fr-FR" dirty="0" smtClean="0"/>
              <a:t> </a:t>
            </a:r>
            <a:r>
              <a:rPr lang="fr-FR" dirty="0"/>
              <a:t>– </a:t>
            </a:r>
            <a:r>
              <a:rPr lang="fr-FR" dirty="0" err="1" smtClean="0"/>
              <a:t>from</a:t>
            </a:r>
            <a:r>
              <a:rPr lang="fr-FR" dirty="0" smtClean="0"/>
              <a:t> all </a:t>
            </a:r>
            <a:r>
              <a:rPr lang="fr-FR" dirty="0" err="1" smtClean="0"/>
              <a:t>levels</a:t>
            </a:r>
            <a:endParaRPr lang="fr-FR" dirty="0"/>
          </a:p>
          <a:p>
            <a:endParaRPr lang="fr-FR" dirty="0"/>
          </a:p>
        </p:txBody>
      </p:sp>
      <p:pic>
        <p:nvPicPr>
          <p:cNvPr id="15" name="Imag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6501" y="4714875"/>
            <a:ext cx="2397575" cy="172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7122" y="4714875"/>
            <a:ext cx="3126950" cy="172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re 6"/>
          <p:cNvSpPr txBox="1">
            <a:spLocks/>
          </p:cNvSpPr>
          <p:nvPr/>
        </p:nvSpPr>
        <p:spPr>
          <a:xfrm>
            <a:off x="695325" y="117859"/>
            <a:ext cx="10212281" cy="9469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4800" dirty="0" smtClean="0"/>
              <a:t>Host </a:t>
            </a:r>
            <a:r>
              <a:rPr lang="fr-FR" sz="4800" dirty="0" err="1" smtClean="0"/>
              <a:t>laboratory</a:t>
            </a:r>
            <a:endParaRPr lang="fr-FR" sz="4800" dirty="0"/>
          </a:p>
        </p:txBody>
      </p:sp>
    </p:spTree>
    <p:extLst>
      <p:ext uri="{BB962C8B-B14F-4D97-AF65-F5344CB8AC3E}">
        <p14:creationId xmlns:p14="http://schemas.microsoft.com/office/powerpoint/2010/main" val="1309894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96D2BD5-286C-A6B1-9847-B84AAC734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858178" y="1650751"/>
            <a:ext cx="2298700" cy="3195638"/>
            <a:chOff x="162" y="720"/>
            <a:chExt cx="1448" cy="2013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720"/>
              <a:ext cx="1220" cy="1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162" y="2500"/>
              <a:ext cx="1448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fr-FR" altLang="fr-FR" sz="1800" b="1" dirty="0" smtClean="0">
                  <a:solidFill>
                    <a:srgbClr val="3B2568"/>
                  </a:solidFill>
                  <a:cs typeface="Calibri" panose="020F0502020204030204" pitchFamily="34" charset="0"/>
                </a:rPr>
                <a:t>Salt </a:t>
              </a:r>
              <a:r>
                <a:rPr lang="fr-FR" altLang="fr-FR" sz="1800" b="1" dirty="0" err="1" smtClean="0">
                  <a:solidFill>
                    <a:srgbClr val="3B2568"/>
                  </a:solidFill>
                  <a:cs typeface="Calibri" panose="020F0502020204030204" pitchFamily="34" charset="0"/>
                </a:rPr>
                <a:t>crystals</a:t>
              </a:r>
              <a:endParaRPr lang="fr-FR" altLang="fr-FR" sz="1800" b="1" dirty="0">
                <a:solidFill>
                  <a:srgbClr val="3B2568"/>
                </a:solidFill>
                <a:cs typeface="Calibri" panose="020F0502020204030204" pitchFamily="34" charset="0"/>
              </a:endParaRPr>
            </a:p>
          </p:txBody>
        </p:sp>
      </p:grpSp>
      <p:sp>
        <p:nvSpPr>
          <p:cNvPr id="35" name="Text Box 43"/>
          <p:cNvSpPr txBox="1">
            <a:spLocks noChangeArrowheads="1"/>
          </p:cNvSpPr>
          <p:nvPr/>
        </p:nvSpPr>
        <p:spPr bwMode="auto">
          <a:xfrm>
            <a:off x="1346334" y="1265782"/>
            <a:ext cx="12144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fr-FR" sz="1600" dirty="0">
                <a:solidFill>
                  <a:srgbClr val="ED7D31"/>
                </a:solidFill>
                <a:cs typeface="Calibri" panose="020F0502020204030204" pitchFamily="34" charset="0"/>
              </a:rPr>
              <a:t>1 mm / 100</a:t>
            </a:r>
          </a:p>
        </p:txBody>
      </p:sp>
      <p:pic>
        <p:nvPicPr>
          <p:cNvPr id="38" name="Picture 4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2003" y="3360489"/>
            <a:ext cx="1295400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Titre 6"/>
          <p:cNvSpPr txBox="1">
            <a:spLocks/>
          </p:cNvSpPr>
          <p:nvPr/>
        </p:nvSpPr>
        <p:spPr>
          <a:xfrm>
            <a:off x="695325" y="117859"/>
            <a:ext cx="10212281" cy="9469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4800" dirty="0" smtClean="0"/>
              <a:t>The </a:t>
            </a:r>
            <a:r>
              <a:rPr lang="fr-FR" sz="4800" dirty="0" err="1" smtClean="0"/>
              <a:t>atomic</a:t>
            </a:r>
            <a:r>
              <a:rPr lang="fr-FR" sz="4800" dirty="0" smtClean="0"/>
              <a:t> nucleus</a:t>
            </a:r>
            <a:endParaRPr lang="fr-FR" sz="4800" dirty="0"/>
          </a:p>
        </p:txBody>
      </p:sp>
      <p:grpSp>
        <p:nvGrpSpPr>
          <p:cNvPr id="2" name="Groupe 1"/>
          <p:cNvGrpSpPr/>
          <p:nvPr/>
        </p:nvGrpSpPr>
        <p:grpSpPr>
          <a:xfrm>
            <a:off x="1745591" y="1971426"/>
            <a:ext cx="3500437" cy="4291196"/>
            <a:chOff x="2236235" y="1971426"/>
            <a:chExt cx="3500437" cy="4291196"/>
          </a:xfrm>
        </p:grpSpPr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3822708" y="4508296"/>
              <a:ext cx="1754401" cy="1754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 anchorCtr="1"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rgbClr val="3B2568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 regular arrangement of </a:t>
              </a:r>
              <a:r>
                <a:rPr lang="en-US" b="1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sodium “Na” </a:t>
              </a:r>
              <a:r>
                <a:rPr lang="en-US" b="1" dirty="0">
                  <a:solidFill>
                    <a:srgbClr val="3B2568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and </a:t>
              </a:r>
              <a:r>
                <a:rPr lang="en-US" b="1" dirty="0">
                  <a:solidFill>
                    <a:srgbClr val="3366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chlorine “Cl” </a:t>
              </a:r>
              <a:r>
                <a:rPr lang="en-US" b="1" dirty="0">
                  <a:solidFill>
                    <a:srgbClr val="3B2568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atoms</a:t>
              </a:r>
              <a:r>
                <a:rPr lang="fr-FR" b="1" dirty="0">
                  <a:solidFill>
                    <a:srgbClr val="3B2568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endParaRPr lang="fr-FR" b="1" dirty="0">
                <a:solidFill>
                  <a:srgbClr val="33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2242585" y="1979364"/>
              <a:ext cx="80962" cy="85725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2236235" y="1971426"/>
              <a:ext cx="1582737" cy="81756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2329897" y="1979364"/>
              <a:ext cx="3405188" cy="80486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2239410" y="2065089"/>
              <a:ext cx="1624012" cy="237648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9" name="Picture 4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1672" y="2790576"/>
              <a:ext cx="1905000" cy="1628775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Text Box 43"/>
            <p:cNvSpPr txBox="1">
              <a:spLocks noChangeArrowheads="1"/>
            </p:cNvSpPr>
            <p:nvPr/>
          </p:nvSpPr>
          <p:spPr bwMode="auto">
            <a:xfrm>
              <a:off x="4135449" y="2014661"/>
              <a:ext cx="132760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GB" altLang="fr-FR" sz="1600" dirty="0">
                  <a:solidFill>
                    <a:srgbClr val="ED7D31"/>
                  </a:solidFill>
                  <a:cs typeface="Calibri" panose="020F0502020204030204" pitchFamily="34" charset="0"/>
                </a:rPr>
                <a:t>1 mm / </a:t>
              </a:r>
              <a:r>
                <a:rPr lang="en-GB" altLang="fr-FR" sz="1600" dirty="0" smtClean="0">
                  <a:solidFill>
                    <a:srgbClr val="ED7D31"/>
                  </a:solidFill>
                  <a:cs typeface="Calibri" panose="020F0502020204030204" pitchFamily="34" charset="0"/>
                </a:rPr>
                <a:t>1000</a:t>
              </a:r>
              <a:endParaRPr lang="en-GB" altLang="fr-FR" sz="1600" dirty="0">
                <a:solidFill>
                  <a:srgbClr val="ED7D31"/>
                </a:solidFill>
                <a:cs typeface="Calibri" panose="020F0502020204030204" pitchFamily="34" charset="0"/>
              </a:endParaRPr>
            </a:p>
          </p:txBody>
        </p:sp>
      </p:grpSp>
      <p:grpSp>
        <p:nvGrpSpPr>
          <p:cNvPr id="50" name="Groupe 49"/>
          <p:cNvGrpSpPr/>
          <p:nvPr/>
        </p:nvGrpSpPr>
        <p:grpSpPr>
          <a:xfrm>
            <a:off x="4350678" y="3168355"/>
            <a:ext cx="3790504" cy="3095189"/>
            <a:chOff x="4841322" y="3168355"/>
            <a:chExt cx="3790504" cy="3095189"/>
          </a:xfrm>
        </p:grpSpPr>
        <p:sp>
          <p:nvSpPr>
            <p:cNvPr id="36" name="Text Box 44"/>
            <p:cNvSpPr txBox="1">
              <a:spLocks noChangeArrowheads="1"/>
            </p:cNvSpPr>
            <p:nvPr/>
          </p:nvSpPr>
          <p:spPr bwMode="auto">
            <a:xfrm>
              <a:off x="6158947" y="3168355"/>
              <a:ext cx="1920875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GB" altLang="fr-FR" sz="1600" dirty="0">
                  <a:solidFill>
                    <a:srgbClr val="ED7D31"/>
                  </a:solidFill>
                  <a:cs typeface="Calibri" panose="020F0502020204030204" pitchFamily="34" charset="0"/>
                </a:rPr>
                <a:t>1 mm / 10 000 000</a:t>
              </a:r>
            </a:p>
          </p:txBody>
        </p:sp>
        <p:grpSp>
          <p:nvGrpSpPr>
            <p:cNvPr id="46" name="Groupe 45"/>
            <p:cNvGrpSpPr/>
            <p:nvPr/>
          </p:nvGrpSpPr>
          <p:grpSpPr>
            <a:xfrm>
              <a:off x="4841322" y="3576389"/>
              <a:ext cx="3790504" cy="2687155"/>
              <a:chOff x="4841322" y="3576389"/>
              <a:chExt cx="3790504" cy="2687155"/>
            </a:xfrm>
          </p:grpSpPr>
          <p:pic>
            <p:nvPicPr>
              <p:cNvPr id="4" name="Picture 16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01847" y="3839914"/>
                <a:ext cx="1196975" cy="11509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0" name="Text Box 17"/>
              <p:cNvSpPr txBox="1">
                <a:spLocks noChangeArrowheads="1"/>
              </p:cNvSpPr>
              <p:nvPr/>
            </p:nvSpPr>
            <p:spPr bwMode="auto">
              <a:xfrm>
                <a:off x="6041026" y="5063215"/>
                <a:ext cx="2590800" cy="1200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fr-FR" altLang="fr-FR" sz="1800" b="1" dirty="0" smtClean="0">
                    <a:solidFill>
                      <a:srgbClr val="3B2568"/>
                    </a:solidFill>
                    <a:cs typeface="Arial" panose="020B0604020202020204" pitchFamily="34" charset="0"/>
                  </a:rPr>
                  <a:t>The </a:t>
                </a:r>
                <a:r>
                  <a:rPr lang="fr-FR" altLang="fr-FR" sz="1800" b="1" dirty="0" err="1" smtClean="0">
                    <a:solidFill>
                      <a:srgbClr val="3B2568"/>
                    </a:solidFill>
                    <a:cs typeface="Arial" panose="020B0604020202020204" pitchFamily="34" charset="0"/>
                  </a:rPr>
                  <a:t>atom</a:t>
                </a:r>
                <a:r>
                  <a:rPr lang="fr-FR" altLang="fr-FR" sz="1800" b="1" dirty="0" smtClean="0">
                    <a:solidFill>
                      <a:srgbClr val="3B2568"/>
                    </a:solidFill>
                    <a:cs typeface="Arial" panose="020B0604020202020204" pitchFamily="34" charset="0"/>
                  </a:rPr>
                  <a:t>: a compact </a:t>
                </a:r>
                <a:r>
                  <a:rPr lang="fr-FR" altLang="fr-FR" sz="1800" b="1" dirty="0" err="1" smtClean="0">
                    <a:solidFill>
                      <a:srgbClr val="3B2568"/>
                    </a:solidFill>
                    <a:cs typeface="Arial" panose="020B0604020202020204" pitchFamily="34" charset="0"/>
                  </a:rPr>
                  <a:t>heart</a:t>
                </a:r>
                <a:r>
                  <a:rPr lang="fr-FR" altLang="fr-FR" sz="1800" b="1" dirty="0" smtClean="0">
                    <a:solidFill>
                      <a:srgbClr val="3B2568"/>
                    </a:solidFill>
                    <a:cs typeface="Arial" panose="020B0604020202020204" pitchFamily="34" charset="0"/>
                  </a:rPr>
                  <a:t> (the nucleus) </a:t>
                </a:r>
                <a:r>
                  <a:rPr lang="fr-FR" altLang="fr-FR" sz="1800" b="1" dirty="0" err="1" smtClean="0">
                    <a:solidFill>
                      <a:srgbClr val="3B2568"/>
                    </a:solidFill>
                    <a:cs typeface="Arial" panose="020B0604020202020204" pitchFamily="34" charset="0"/>
                  </a:rPr>
                  <a:t>surrounded</a:t>
                </a:r>
                <a:r>
                  <a:rPr lang="fr-FR" altLang="fr-FR" sz="1800" b="1" dirty="0" smtClean="0">
                    <a:solidFill>
                      <a:srgbClr val="3B2568"/>
                    </a:solidFill>
                    <a:cs typeface="Arial" panose="020B0604020202020204" pitchFamily="34" charset="0"/>
                  </a:rPr>
                  <a:t> by </a:t>
                </a:r>
                <a:r>
                  <a:rPr lang="fr-FR" altLang="fr-FR" sz="1800" b="1" dirty="0" err="1" smtClean="0">
                    <a:solidFill>
                      <a:srgbClr val="3B2568"/>
                    </a:solidFill>
                    <a:cs typeface="Arial" panose="020B0604020202020204" pitchFamily="34" charset="0"/>
                  </a:rPr>
                  <a:t>electrons</a:t>
                </a:r>
                <a:endParaRPr lang="fr-FR" altLang="fr-FR" sz="1800" b="1" dirty="0">
                  <a:solidFill>
                    <a:srgbClr val="3B2568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1" name="Oval 18"/>
              <p:cNvSpPr>
                <a:spLocks noChangeArrowheads="1"/>
              </p:cNvSpPr>
              <p:nvPr/>
            </p:nvSpPr>
            <p:spPr bwMode="auto">
              <a:xfrm>
                <a:off x="4841322" y="3576389"/>
                <a:ext cx="336550" cy="331787"/>
              </a:xfrm>
              <a:prstGeom prst="ellips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Line 19"/>
              <p:cNvSpPr>
                <a:spLocks noChangeShapeType="1"/>
              </p:cNvSpPr>
              <p:nvPr/>
            </p:nvSpPr>
            <p:spPr bwMode="auto">
              <a:xfrm flipH="1" flipV="1">
                <a:off x="5063572" y="3593851"/>
                <a:ext cx="1590675" cy="34290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Line 20"/>
              <p:cNvSpPr>
                <a:spLocks noChangeShapeType="1"/>
              </p:cNvSpPr>
              <p:nvPr/>
            </p:nvSpPr>
            <p:spPr bwMode="auto">
              <a:xfrm flipH="1" flipV="1">
                <a:off x="4996897" y="3898651"/>
                <a:ext cx="1495425" cy="83185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63" name="Groupe 62"/>
          <p:cNvGrpSpPr/>
          <p:nvPr/>
        </p:nvGrpSpPr>
        <p:grpSpPr>
          <a:xfrm>
            <a:off x="6125538" y="1482079"/>
            <a:ext cx="5089044" cy="3473847"/>
            <a:chOff x="6616182" y="1482079"/>
            <a:chExt cx="5089044" cy="3473847"/>
          </a:xfrm>
        </p:grpSpPr>
        <p:sp>
          <p:nvSpPr>
            <p:cNvPr id="52" name="Text Box 17"/>
            <p:cNvSpPr txBox="1">
              <a:spLocks noChangeArrowheads="1"/>
            </p:cNvSpPr>
            <p:nvPr/>
          </p:nvSpPr>
          <p:spPr bwMode="auto">
            <a:xfrm>
              <a:off x="8865188" y="1605868"/>
              <a:ext cx="2840038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fr-FR" altLang="fr-FR" sz="1800" b="1" dirty="0" smtClean="0">
                  <a:solidFill>
                    <a:srgbClr val="3B2568"/>
                  </a:solidFill>
                  <a:cs typeface="Arial" panose="020B0604020202020204" pitchFamily="34" charset="0"/>
                </a:rPr>
                <a:t>An </a:t>
              </a:r>
              <a:r>
                <a:rPr lang="fr-FR" altLang="fr-FR" sz="1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anose="020B0604020202020204" pitchFamily="34" charset="0"/>
                </a:rPr>
                <a:t>ion</a:t>
              </a:r>
              <a:r>
                <a:rPr lang="fr-FR" altLang="fr-FR" sz="1800" b="1" dirty="0" smtClean="0">
                  <a:solidFill>
                    <a:srgbClr val="3B2568"/>
                  </a:solidFill>
                  <a:cs typeface="Arial" panose="020B0604020202020204" pitchFamily="34" charset="0"/>
                </a:rPr>
                <a:t>: an </a:t>
              </a:r>
              <a:r>
                <a:rPr lang="fr-FR" altLang="fr-FR" sz="1800" b="1" dirty="0" err="1" smtClean="0">
                  <a:solidFill>
                    <a:srgbClr val="3B2568"/>
                  </a:solidFill>
                  <a:cs typeface="Arial" panose="020B0604020202020204" pitchFamily="34" charset="0"/>
                </a:rPr>
                <a:t>atom</a:t>
              </a:r>
              <a:r>
                <a:rPr lang="fr-FR" altLang="fr-FR" sz="1800" b="1" dirty="0" smtClean="0">
                  <a:solidFill>
                    <a:srgbClr val="3B2568"/>
                  </a:solidFill>
                  <a:cs typeface="Arial" panose="020B0604020202020204" pitchFamily="34" charset="0"/>
                </a:rPr>
                <a:t> </a:t>
              </a:r>
              <a:r>
                <a:rPr lang="fr-FR" altLang="fr-FR" sz="1800" b="1" dirty="0" err="1" smtClean="0">
                  <a:solidFill>
                    <a:srgbClr val="3B2568"/>
                  </a:solidFill>
                  <a:cs typeface="Arial" panose="020B0604020202020204" pitchFamily="34" charset="0"/>
                </a:rPr>
                <a:t>that</a:t>
              </a:r>
              <a:r>
                <a:rPr lang="fr-FR" altLang="fr-FR" sz="1800" b="1" dirty="0" smtClean="0">
                  <a:solidFill>
                    <a:srgbClr val="3B2568"/>
                  </a:solidFill>
                  <a:cs typeface="Arial" panose="020B0604020202020204" pitchFamily="34" charset="0"/>
                </a:rPr>
                <a:t> </a:t>
              </a:r>
              <a:r>
                <a:rPr lang="fr-FR" altLang="fr-FR" sz="1800" b="1" dirty="0" err="1" smtClean="0">
                  <a:solidFill>
                    <a:srgbClr val="3B2568"/>
                  </a:solidFill>
                  <a:cs typeface="Arial" panose="020B0604020202020204" pitchFamily="34" charset="0"/>
                </a:rPr>
                <a:t>gained</a:t>
              </a:r>
              <a:r>
                <a:rPr lang="fr-FR" altLang="fr-FR" sz="1800" b="1" dirty="0" smtClean="0">
                  <a:solidFill>
                    <a:srgbClr val="3B2568"/>
                  </a:solidFill>
                  <a:cs typeface="Arial" panose="020B0604020202020204" pitchFamily="34" charset="0"/>
                </a:rPr>
                <a:t> or </a:t>
              </a:r>
              <a:r>
                <a:rPr lang="fr-FR" altLang="fr-FR" sz="1800" b="1" dirty="0" err="1" smtClean="0">
                  <a:solidFill>
                    <a:srgbClr val="3B2568"/>
                  </a:solidFill>
                  <a:cs typeface="Arial" panose="020B0604020202020204" pitchFamily="34" charset="0"/>
                </a:rPr>
                <a:t>lost</a:t>
              </a:r>
              <a:r>
                <a:rPr lang="fr-FR" altLang="fr-FR" sz="1800" b="1" dirty="0" smtClean="0">
                  <a:solidFill>
                    <a:srgbClr val="3B2568"/>
                  </a:solidFill>
                  <a:cs typeface="Arial" panose="020B0604020202020204" pitchFamily="34" charset="0"/>
                </a:rPr>
                <a:t> one or more </a:t>
              </a:r>
              <a:r>
                <a:rPr lang="fr-FR" altLang="fr-FR" sz="1800" b="1" dirty="0" err="1" smtClean="0">
                  <a:solidFill>
                    <a:srgbClr val="3B2568"/>
                  </a:solidFill>
                  <a:cs typeface="Arial" panose="020B0604020202020204" pitchFamily="34" charset="0"/>
                </a:rPr>
                <a:t>electrons</a:t>
              </a:r>
              <a:r>
                <a:rPr lang="fr-FR" altLang="fr-FR" sz="1800" b="1" dirty="0" smtClean="0">
                  <a:solidFill>
                    <a:srgbClr val="3B2568"/>
                  </a:solidFill>
                  <a:cs typeface="Arial" panose="020B0604020202020204" pitchFamily="34" charset="0"/>
                </a:rPr>
                <a:t> </a:t>
              </a:r>
              <a:endParaRPr lang="fr-FR" altLang="fr-FR" sz="1800" b="1" dirty="0">
                <a:solidFill>
                  <a:srgbClr val="3B2568"/>
                </a:solidFill>
                <a:cs typeface="Arial" panose="020B0604020202020204" pitchFamily="34" charset="0"/>
              </a:endParaRPr>
            </a:p>
          </p:txBody>
        </p:sp>
        <p:pic>
          <p:nvPicPr>
            <p:cNvPr id="53" name="Picture 16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4408" y="1482079"/>
              <a:ext cx="1196975" cy="1150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4" name="Ellipse 53"/>
            <p:cNvSpPr/>
            <p:nvPr/>
          </p:nvSpPr>
          <p:spPr>
            <a:xfrm>
              <a:off x="7775787" y="1589539"/>
              <a:ext cx="49619" cy="61212"/>
            </a:xfrm>
            <a:prstGeom prst="ellipse">
              <a:avLst/>
            </a:prstGeom>
            <a:solidFill>
              <a:srgbClr val="330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6" name="Connecteur en arc 55"/>
            <p:cNvCxnSpPr/>
            <p:nvPr/>
          </p:nvCxnSpPr>
          <p:spPr>
            <a:xfrm rot="10800000">
              <a:off x="7884908" y="1620145"/>
              <a:ext cx="194915" cy="116506"/>
            </a:xfrm>
            <a:prstGeom prst="curvedConnector3">
              <a:avLst>
                <a:gd name="adj1" fmla="val 2724"/>
              </a:avLst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Explosion 1 58"/>
            <p:cNvSpPr/>
            <p:nvPr/>
          </p:nvSpPr>
          <p:spPr>
            <a:xfrm>
              <a:off x="8071003" y="1757915"/>
              <a:ext cx="45719" cy="45719"/>
            </a:xfrm>
            <a:prstGeom prst="irregularSeal1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" name="Line 19"/>
            <p:cNvSpPr>
              <a:spLocks noChangeShapeType="1"/>
            </p:cNvSpPr>
            <p:nvPr/>
          </p:nvSpPr>
          <p:spPr bwMode="auto">
            <a:xfrm flipV="1">
              <a:off x="6642724" y="1963488"/>
              <a:ext cx="1182302" cy="2305712"/>
            </a:xfrm>
            <a:prstGeom prst="line">
              <a:avLst/>
            </a:prstGeom>
            <a:ln w="25400">
              <a:headEnd/>
              <a:tailE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Line 19"/>
            <p:cNvSpPr>
              <a:spLocks noChangeShapeType="1"/>
            </p:cNvSpPr>
            <p:nvPr/>
          </p:nvSpPr>
          <p:spPr bwMode="auto">
            <a:xfrm flipV="1">
              <a:off x="7527373" y="2353214"/>
              <a:ext cx="1160124" cy="2393161"/>
            </a:xfrm>
            <a:prstGeom prst="line">
              <a:avLst/>
            </a:prstGeom>
            <a:ln w="25400">
              <a:headEnd/>
              <a:tailE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Ellipse 61"/>
            <p:cNvSpPr/>
            <p:nvPr/>
          </p:nvSpPr>
          <p:spPr>
            <a:xfrm>
              <a:off x="6616182" y="3954214"/>
              <a:ext cx="998055" cy="100171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83" name="Groupe 82"/>
          <p:cNvGrpSpPr/>
          <p:nvPr/>
        </p:nvGrpSpPr>
        <p:grpSpPr>
          <a:xfrm>
            <a:off x="6475710" y="3683897"/>
            <a:ext cx="4369942" cy="2862264"/>
            <a:chOff x="6475710" y="3683897"/>
            <a:chExt cx="4369942" cy="2862264"/>
          </a:xfrm>
        </p:grpSpPr>
        <p:grpSp>
          <p:nvGrpSpPr>
            <p:cNvPr id="51" name="Groupe 50"/>
            <p:cNvGrpSpPr/>
            <p:nvPr/>
          </p:nvGrpSpPr>
          <p:grpSpPr>
            <a:xfrm>
              <a:off x="6475710" y="3683897"/>
              <a:ext cx="4369942" cy="2862264"/>
              <a:chOff x="6995560" y="3697038"/>
              <a:chExt cx="4369942" cy="2862264"/>
            </a:xfrm>
          </p:grpSpPr>
          <p:sp>
            <p:nvSpPr>
              <p:cNvPr id="37" name="Text Box 45"/>
              <p:cNvSpPr txBox="1">
                <a:spLocks noChangeArrowheads="1"/>
              </p:cNvSpPr>
              <p:nvPr/>
            </p:nvSpPr>
            <p:spPr bwMode="auto">
              <a:xfrm>
                <a:off x="8606461" y="3697038"/>
                <a:ext cx="2433638" cy="338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GB" altLang="fr-FR" sz="1600" dirty="0">
                    <a:solidFill>
                      <a:srgbClr val="FF9933"/>
                    </a:solidFill>
                    <a:cs typeface="Calibri" panose="020F0502020204030204" pitchFamily="34" charset="0"/>
                  </a:rPr>
                  <a:t>1 mm / 100 000 000 000</a:t>
                </a:r>
              </a:p>
            </p:txBody>
          </p:sp>
          <p:grpSp>
            <p:nvGrpSpPr>
              <p:cNvPr id="49" name="Groupe 48"/>
              <p:cNvGrpSpPr/>
              <p:nvPr/>
            </p:nvGrpSpPr>
            <p:grpSpPr>
              <a:xfrm>
                <a:off x="6995560" y="4103439"/>
                <a:ext cx="4369942" cy="2455863"/>
                <a:chOff x="6995560" y="4103439"/>
                <a:chExt cx="4369942" cy="2455863"/>
              </a:xfrm>
            </p:grpSpPr>
            <p:grpSp>
              <p:nvGrpSpPr>
                <p:cNvPr id="13" name="Group 21"/>
                <p:cNvGrpSpPr>
                  <a:grpSpLocks/>
                </p:cNvGrpSpPr>
                <p:nvPr/>
              </p:nvGrpSpPr>
              <p:grpSpPr bwMode="auto">
                <a:xfrm>
                  <a:off x="7099888" y="4103439"/>
                  <a:ext cx="4265614" cy="2455863"/>
                  <a:chOff x="3288" y="2526"/>
                  <a:chExt cx="2687" cy="1547"/>
                </a:xfrm>
              </p:grpSpPr>
              <p:sp>
                <p:nvSpPr>
                  <p:cNvPr id="14" name="Text Box 2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25" y="3491"/>
                    <a:ext cx="1850" cy="58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just">
                      <a:defRPr/>
                    </a:pPr>
                    <a:r>
                      <a:rPr lang="fr-FR" b="1" dirty="0" smtClean="0">
                        <a:solidFill>
                          <a:srgbClr val="3B2568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a:t>The </a:t>
                    </a:r>
                    <a:r>
                      <a:rPr lang="fr-FR" b="1" dirty="0" err="1" smtClean="0">
                        <a:solidFill>
                          <a:srgbClr val="3B2568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a:t>atomic</a:t>
                    </a:r>
                    <a:r>
                      <a:rPr lang="fr-FR" b="1" dirty="0" smtClean="0">
                        <a:solidFill>
                          <a:srgbClr val="3B2568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a:t> nucleus: a collection of </a:t>
                    </a:r>
                    <a:r>
                      <a:rPr lang="fr-FR" b="1" dirty="0">
                        <a:solidFill>
                          <a:srgbClr val="C95827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protons</a:t>
                    </a:r>
                    <a:r>
                      <a:rPr lang="fr-FR" b="1" dirty="0" smtClean="0">
                        <a:solidFill>
                          <a:srgbClr val="3B2568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a:t> and </a:t>
                    </a:r>
                    <a:r>
                      <a:rPr lang="fr-FR" b="1" dirty="0">
                        <a:solidFill>
                          <a:srgbClr val="60A4B4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rPr>
                      <a:t>neutrons</a:t>
                    </a:r>
                    <a:r>
                      <a:rPr lang="fr-FR" b="1" dirty="0" smtClean="0">
                        <a:solidFill>
                          <a:srgbClr val="3B2568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a:t> (</a:t>
                    </a:r>
                    <a:r>
                      <a:rPr lang="fr-FR" b="1" dirty="0" err="1" smtClean="0">
                        <a:solidFill>
                          <a:srgbClr val="3B2568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a:t>nucleons</a:t>
                    </a:r>
                    <a:r>
                      <a:rPr lang="fr-FR" b="1" dirty="0" smtClean="0">
                        <a:solidFill>
                          <a:srgbClr val="3B2568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a:t>)</a:t>
                    </a:r>
                    <a:endParaRPr lang="fr-FR" b="1" dirty="0">
                      <a:solidFill>
                        <a:srgbClr val="3B2568"/>
                      </a:solidFill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" name="Oval 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25" y="2782"/>
                    <a:ext cx="169" cy="16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0099FF"/>
                      </a:gs>
                      <a:gs pos="100000">
                        <a:srgbClr val="0033CC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6" name="Oval 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25" y="2931"/>
                    <a:ext cx="169" cy="165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0099FF"/>
                      </a:gs>
                      <a:gs pos="100000">
                        <a:srgbClr val="0033CC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" name="Oval 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79" y="2856"/>
                    <a:ext cx="168" cy="165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0099FF"/>
                      </a:gs>
                      <a:gs pos="100000">
                        <a:srgbClr val="0033CC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8" name="Oval 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7" y="2989"/>
                    <a:ext cx="168" cy="165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0099FF"/>
                      </a:gs>
                      <a:gs pos="100000">
                        <a:srgbClr val="0033CC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9" name="Oval 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77" y="2868"/>
                    <a:ext cx="170" cy="165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FFCC99"/>
                      </a:gs>
                      <a:gs pos="100000">
                        <a:srgbClr val="FF3300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solidFill>
                      <a:srgbClr val="FF33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0" name="Oval 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74" y="3032"/>
                    <a:ext cx="168" cy="165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FFCC99"/>
                      </a:gs>
                      <a:gs pos="100000">
                        <a:srgbClr val="FF3300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solidFill>
                      <a:srgbClr val="FF33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1" name="Oval 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79" y="3080"/>
                    <a:ext cx="168" cy="165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FFCC99"/>
                      </a:gs>
                      <a:gs pos="100000">
                        <a:srgbClr val="FF3300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solidFill>
                      <a:srgbClr val="FF33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2" name="Oval 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731" y="2927"/>
                    <a:ext cx="168" cy="165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0099FF"/>
                      </a:gs>
                      <a:gs pos="100000">
                        <a:srgbClr val="0033CC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" name="Oval 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41" y="3114"/>
                    <a:ext cx="169" cy="165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0099FF"/>
                      </a:gs>
                      <a:gs pos="100000">
                        <a:srgbClr val="0033CC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" name="Text Box 34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4961" y="2526"/>
                    <a:ext cx="597" cy="21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>
                      <a:defRPr/>
                    </a:pPr>
                    <a:r>
                      <a:rPr lang="fr-FR" sz="1600" b="1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neutron</a:t>
                    </a:r>
                  </a:p>
                </p:txBody>
              </p:sp>
              <p:sp>
                <p:nvSpPr>
                  <p:cNvPr id="25" name="Text Box 35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5022" y="2877"/>
                    <a:ext cx="525" cy="21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>
                      <a:defRPr/>
                    </a:pPr>
                    <a:r>
                      <a:rPr lang="fr-FR" sz="1600" b="1" dirty="0">
                        <a:solidFill>
                          <a:srgbClr val="C9582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proton</a:t>
                    </a:r>
                  </a:p>
                </p:txBody>
              </p:sp>
              <p:sp>
                <p:nvSpPr>
                  <p:cNvPr id="26" name="Line 36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4886" y="3016"/>
                    <a:ext cx="134" cy="127"/>
                  </a:xfrm>
                  <a:prstGeom prst="line">
                    <a:avLst/>
                  </a:prstGeom>
                  <a:noFill/>
                  <a:ln w="25400">
                    <a:solidFill>
                      <a:srgbClr val="C95827"/>
                    </a:solidFill>
                    <a:round/>
                    <a:headEnd/>
                    <a:tailEnd type="stealth" w="med" len="med"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" name="Oval 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48" y="2856"/>
                    <a:ext cx="169" cy="165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FFCC99"/>
                      </a:gs>
                      <a:gs pos="100000">
                        <a:srgbClr val="FF3300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solidFill>
                      <a:srgbClr val="FF33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" name="Oval 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48" y="3005"/>
                    <a:ext cx="169" cy="165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0099FF"/>
                      </a:gs>
                      <a:gs pos="100000">
                        <a:srgbClr val="0033CC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0" name="Oval 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00" y="3067"/>
                    <a:ext cx="170" cy="165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0099FF"/>
                      </a:gs>
                      <a:gs pos="100000">
                        <a:srgbClr val="0033CC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1" name="Oval 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72" y="2931"/>
                    <a:ext cx="168" cy="165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FFCC99"/>
                      </a:gs>
                      <a:gs pos="100000">
                        <a:srgbClr val="FF3300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solidFill>
                      <a:srgbClr val="FF33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3288" y="2812"/>
                    <a:ext cx="989" cy="231"/>
                  </a:xfrm>
                  <a:prstGeom prst="line">
                    <a:avLst/>
                  </a:prstGeom>
                  <a:noFill/>
                  <a:ln w="25400">
                    <a:solidFill>
                      <a:srgbClr val="FF33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3288" y="2680"/>
                    <a:ext cx="1157" cy="4"/>
                  </a:xfrm>
                  <a:prstGeom prst="line">
                    <a:avLst/>
                  </a:prstGeom>
                  <a:noFill/>
                  <a:ln w="25400">
                    <a:solidFill>
                      <a:srgbClr val="FF33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44" name="Oval 18"/>
                <p:cNvSpPr>
                  <a:spLocks noChangeArrowheads="1"/>
                </p:cNvSpPr>
                <p:nvPr/>
              </p:nvSpPr>
              <p:spPr bwMode="auto">
                <a:xfrm>
                  <a:off x="6995560" y="4341564"/>
                  <a:ext cx="215900" cy="215900"/>
                </a:xfrm>
                <a:prstGeom prst="ellips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71" name="Line 36"/>
            <p:cNvSpPr>
              <a:spLocks noChangeAspect="1" noChangeShapeType="1"/>
            </p:cNvSpPr>
            <p:nvPr/>
          </p:nvSpPr>
          <p:spPr bwMode="auto">
            <a:xfrm flipH="1">
              <a:off x="9092144" y="4354264"/>
              <a:ext cx="212725" cy="201613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e 81"/>
          <p:cNvGrpSpPr/>
          <p:nvPr/>
        </p:nvGrpSpPr>
        <p:grpSpPr>
          <a:xfrm>
            <a:off x="10158768" y="4087307"/>
            <a:ext cx="1674600" cy="1650266"/>
            <a:chOff x="10337184" y="4087307"/>
            <a:chExt cx="1674600" cy="1650266"/>
          </a:xfrm>
        </p:grpSpPr>
        <p:sp>
          <p:nvSpPr>
            <p:cNvPr id="34" name="ZoneTexte 33"/>
            <p:cNvSpPr txBox="1"/>
            <p:nvPr/>
          </p:nvSpPr>
          <p:spPr>
            <a:xfrm>
              <a:off x="10622880" y="4208827"/>
              <a:ext cx="3209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 smtClean="0">
                  <a:solidFill>
                    <a:srgbClr val="261F4D"/>
                  </a:solidFill>
                  <a:sym typeface="Symbol" panose="05050102010706020507" pitchFamily="18" charset="2"/>
                </a:rPr>
                <a:t></a:t>
              </a:r>
              <a:endParaRPr lang="fr-FR" b="1" dirty="0">
                <a:solidFill>
                  <a:srgbClr val="261F4D"/>
                </a:solidFill>
              </a:endParaRPr>
            </a:p>
          </p:txBody>
        </p:sp>
        <p:sp>
          <p:nvSpPr>
            <p:cNvPr id="64" name="Text Box 51"/>
            <p:cNvSpPr txBox="1">
              <a:spLocks noChangeArrowheads="1"/>
            </p:cNvSpPr>
            <p:nvPr/>
          </p:nvSpPr>
          <p:spPr bwMode="auto">
            <a:xfrm>
              <a:off x="11316887" y="4337468"/>
              <a:ext cx="342794" cy="579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28675">
                <a:lnSpc>
                  <a:spcPct val="94000"/>
                </a:lnSpc>
                <a:buClr>
                  <a:srgbClr val="000000"/>
                </a:buClr>
                <a:buSzPct val="45000"/>
                <a:buFont typeface="StarSymbol"/>
                <a:buNone/>
                <a:defRPr/>
              </a:pPr>
              <a:r>
                <a:rPr lang="en-GB" sz="4000" dirty="0">
                  <a:solidFill>
                    <a:srgbClr val="261F4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</a:p>
          </p:txBody>
        </p:sp>
        <p:sp>
          <p:nvSpPr>
            <p:cNvPr id="65" name="Text Box 52"/>
            <p:cNvSpPr txBox="1">
              <a:spLocks noChangeArrowheads="1"/>
            </p:cNvSpPr>
            <p:nvPr/>
          </p:nvSpPr>
          <p:spPr bwMode="auto">
            <a:xfrm>
              <a:off x="11102821" y="4236640"/>
              <a:ext cx="189477" cy="3154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28675">
                <a:lnSpc>
                  <a:spcPct val="94000"/>
                </a:lnSpc>
                <a:buClr>
                  <a:srgbClr val="000000"/>
                </a:buClr>
                <a:buSzPct val="45000"/>
                <a:buFont typeface="StarSymbol"/>
                <a:buNone/>
                <a:defRPr/>
              </a:pPr>
              <a:r>
                <a:rPr lang="en-GB" sz="2200" dirty="0">
                  <a:solidFill>
                    <a:srgbClr val="261F4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66" name="Text Box 53"/>
            <p:cNvSpPr txBox="1">
              <a:spLocks noChangeArrowheads="1"/>
            </p:cNvSpPr>
            <p:nvPr/>
          </p:nvSpPr>
          <p:spPr bwMode="auto">
            <a:xfrm>
              <a:off x="11110053" y="4661559"/>
              <a:ext cx="177906" cy="3154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28675">
                <a:lnSpc>
                  <a:spcPct val="94000"/>
                </a:lnSpc>
                <a:buClr>
                  <a:srgbClr val="000000"/>
                </a:buClr>
                <a:buSzPct val="45000"/>
                <a:buFont typeface="StarSymbol"/>
                <a:buNone/>
                <a:defRPr/>
              </a:pPr>
              <a:r>
                <a:rPr lang="en-GB" sz="2200" dirty="0">
                  <a:solidFill>
                    <a:srgbClr val="261F4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Z</a:t>
              </a:r>
            </a:p>
          </p:txBody>
        </p:sp>
        <p:cxnSp>
          <p:nvCxnSpPr>
            <p:cNvPr id="58" name="Connecteur droit avec flèche 57"/>
            <p:cNvCxnSpPr>
              <a:stCxn id="66" idx="1"/>
              <a:endCxn id="25" idx="3"/>
            </p:cNvCxnSpPr>
            <p:nvPr/>
          </p:nvCxnSpPr>
          <p:spPr>
            <a:xfrm flipH="1" flipV="1">
              <a:off x="10337184" y="4816580"/>
              <a:ext cx="772869" cy="2704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avec flèche 66"/>
            <p:cNvCxnSpPr>
              <a:stCxn id="65" idx="1"/>
              <a:endCxn id="34" idx="3"/>
            </p:cNvCxnSpPr>
            <p:nvPr/>
          </p:nvCxnSpPr>
          <p:spPr>
            <a:xfrm flipH="1" flipV="1">
              <a:off x="10943802" y="4393493"/>
              <a:ext cx="159019" cy="872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Accolade fermante 69"/>
            <p:cNvSpPr/>
            <p:nvPr/>
          </p:nvSpPr>
          <p:spPr>
            <a:xfrm>
              <a:off x="10422555" y="4087307"/>
              <a:ext cx="188736" cy="951425"/>
            </a:xfrm>
            <a:prstGeom prst="rightBrace">
              <a:avLst>
                <a:gd name="adj1" fmla="val 42342"/>
                <a:gd name="adj2" fmla="val 32227"/>
              </a:avLst>
            </a:prstGeom>
            <a:ln w="19050">
              <a:solidFill>
                <a:srgbClr val="261F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6" name="ZoneTexte 75"/>
            <p:cNvSpPr txBox="1"/>
            <p:nvPr/>
          </p:nvSpPr>
          <p:spPr>
            <a:xfrm>
              <a:off x="10964784" y="5306686"/>
              <a:ext cx="10470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b="1" dirty="0" smtClean="0">
                  <a:solidFill>
                    <a:srgbClr val="261F4D"/>
                  </a:solidFill>
                  <a:sym typeface="Symbol" panose="05050102010706020507" pitchFamily="18" charset="2"/>
                </a:rPr>
                <a:t>Chemical </a:t>
              </a:r>
              <a:r>
                <a:rPr lang="fr-FR" sz="1100" b="1" dirty="0" err="1" smtClean="0">
                  <a:solidFill>
                    <a:srgbClr val="261F4D"/>
                  </a:solidFill>
                  <a:sym typeface="Symbol" panose="05050102010706020507" pitchFamily="18" charset="2"/>
                </a:rPr>
                <a:t>symbol</a:t>
              </a:r>
              <a:endParaRPr lang="fr-FR" sz="1100" b="1" dirty="0">
                <a:solidFill>
                  <a:srgbClr val="261F4D"/>
                </a:solidFill>
              </a:endParaRPr>
            </a:p>
          </p:txBody>
        </p:sp>
        <p:cxnSp>
          <p:nvCxnSpPr>
            <p:cNvPr id="77" name="Connecteur droit avec flèche 76"/>
            <p:cNvCxnSpPr>
              <a:stCxn id="64" idx="2"/>
            </p:cNvCxnSpPr>
            <p:nvPr/>
          </p:nvCxnSpPr>
          <p:spPr>
            <a:xfrm>
              <a:off x="11488284" y="4916511"/>
              <a:ext cx="0" cy="315835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1143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re 6"/>
          <p:cNvSpPr txBox="1">
            <a:spLocks/>
          </p:cNvSpPr>
          <p:nvPr/>
        </p:nvSpPr>
        <p:spPr>
          <a:xfrm>
            <a:off x="695325" y="117859"/>
            <a:ext cx="10212281" cy="9469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4800" dirty="0" smtClean="0"/>
              <a:t>The </a:t>
            </a:r>
            <a:r>
              <a:rPr lang="fr-FR" sz="4800" dirty="0" err="1" smtClean="0"/>
              <a:t>atomic</a:t>
            </a:r>
            <a:r>
              <a:rPr lang="fr-FR" sz="4800" dirty="0" smtClean="0"/>
              <a:t> nucleus</a:t>
            </a:r>
            <a:endParaRPr lang="fr-FR" sz="4800" dirty="0"/>
          </a:p>
        </p:txBody>
      </p:sp>
      <p:pic>
        <p:nvPicPr>
          <p:cNvPr id="74" name="Image 7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195" y="2799532"/>
            <a:ext cx="2941484" cy="2941484"/>
          </a:xfrm>
          <a:prstGeom prst="rect">
            <a:avLst/>
          </a:prstGeom>
        </p:spPr>
      </p:pic>
      <p:sp>
        <p:nvSpPr>
          <p:cNvPr id="75" name="ZoneTexte 74"/>
          <p:cNvSpPr txBox="1"/>
          <p:nvPr/>
        </p:nvSpPr>
        <p:spPr>
          <a:xfrm>
            <a:off x="1654959" y="1848019"/>
            <a:ext cx="205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</a:t>
            </a:r>
            <a:r>
              <a:rPr lang="fr-FR" dirty="0" smtClean="0"/>
              <a:t>roton: stable</a:t>
            </a:r>
            <a:endParaRPr lang="fr-FR" dirty="0"/>
          </a:p>
        </p:txBody>
      </p:sp>
      <p:sp>
        <p:nvSpPr>
          <p:cNvPr id="78" name="Ellipse 77"/>
          <p:cNvSpPr>
            <a:spLocks noChangeAspect="1"/>
          </p:cNvSpPr>
          <p:nvPr/>
        </p:nvSpPr>
        <p:spPr>
          <a:xfrm>
            <a:off x="694891" y="2563698"/>
            <a:ext cx="720000" cy="720000"/>
          </a:xfrm>
          <a:prstGeom prst="ellipse">
            <a:avLst/>
          </a:prstGeom>
          <a:gradFill flip="none" rotWithShape="1">
            <a:gsLst>
              <a:gs pos="8000">
                <a:schemeClr val="accent1">
                  <a:lumMod val="29000"/>
                  <a:lumOff val="71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>
              <a:rot lat="0" lon="0" rev="21594000"/>
            </a:camera>
            <a:lightRig rig="freezing" dir="t">
              <a:rot lat="0" lon="0" rev="0"/>
            </a:lightRig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Ellipse 78"/>
          <p:cNvSpPr>
            <a:spLocks noChangeAspect="1"/>
          </p:cNvSpPr>
          <p:nvPr/>
        </p:nvSpPr>
        <p:spPr>
          <a:xfrm>
            <a:off x="703856" y="1672685"/>
            <a:ext cx="720000" cy="720000"/>
          </a:xfrm>
          <a:prstGeom prst="ellipse">
            <a:avLst/>
          </a:prstGeom>
          <a:gradFill flip="none" rotWithShape="1">
            <a:gsLst>
              <a:gs pos="8000">
                <a:srgbClr val="FB8383"/>
              </a:gs>
              <a:gs pos="46000">
                <a:srgbClr val="DE1919"/>
              </a:gs>
              <a:gs pos="100000">
                <a:srgbClr val="690909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>
              <a:rot lat="0" lon="0" rev="21594000"/>
            </a:camera>
            <a:lightRig rig="freezing" dir="t">
              <a:rot lat="0" lon="0" rev="0"/>
            </a:lightRig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ZoneTexte 79"/>
          <p:cNvSpPr txBox="1"/>
          <p:nvPr/>
        </p:nvSpPr>
        <p:spPr>
          <a:xfrm>
            <a:off x="1645994" y="2739032"/>
            <a:ext cx="2675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n</a:t>
            </a:r>
            <a:r>
              <a:rPr lang="fr-FR" dirty="0" smtClean="0"/>
              <a:t>eutron: T</a:t>
            </a:r>
            <a:r>
              <a:rPr lang="fr-FR" baseline="-25000" dirty="0" smtClean="0"/>
              <a:t>1/2</a:t>
            </a:r>
            <a:r>
              <a:rPr lang="fr-FR" dirty="0" smtClean="0"/>
              <a:t>= 611.9 s</a:t>
            </a:r>
          </a:p>
        </p:txBody>
      </p:sp>
      <p:sp>
        <p:nvSpPr>
          <p:cNvPr id="81" name="Accolade fermante 80"/>
          <p:cNvSpPr/>
          <p:nvPr/>
        </p:nvSpPr>
        <p:spPr>
          <a:xfrm>
            <a:off x="4132976" y="1848019"/>
            <a:ext cx="107576" cy="126034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Ellipse 83"/>
          <p:cNvSpPr>
            <a:spLocks noChangeAspect="1"/>
          </p:cNvSpPr>
          <p:nvPr/>
        </p:nvSpPr>
        <p:spPr>
          <a:xfrm>
            <a:off x="4441442" y="1857351"/>
            <a:ext cx="720000" cy="720000"/>
          </a:xfrm>
          <a:prstGeom prst="ellipse">
            <a:avLst/>
          </a:prstGeom>
          <a:gradFill flip="none" rotWithShape="1">
            <a:gsLst>
              <a:gs pos="8000">
                <a:srgbClr val="FB8383"/>
              </a:gs>
              <a:gs pos="46000">
                <a:srgbClr val="DE1919"/>
              </a:gs>
              <a:gs pos="100000">
                <a:srgbClr val="690909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>
              <a:rot lat="0" lon="0" rev="21594000"/>
            </a:camera>
            <a:lightRig rig="freezing" dir="t">
              <a:rot lat="0" lon="0" rev="0"/>
            </a:lightRig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Ellipse 84"/>
          <p:cNvSpPr>
            <a:spLocks noChangeAspect="1"/>
          </p:cNvSpPr>
          <p:nvPr/>
        </p:nvSpPr>
        <p:spPr>
          <a:xfrm>
            <a:off x="4661893" y="2118191"/>
            <a:ext cx="720000" cy="720000"/>
          </a:xfrm>
          <a:prstGeom prst="ellipse">
            <a:avLst/>
          </a:prstGeom>
          <a:gradFill flip="none" rotWithShape="1">
            <a:gsLst>
              <a:gs pos="8000">
                <a:schemeClr val="accent1">
                  <a:lumMod val="29000"/>
                  <a:lumOff val="71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>
              <a:rot lat="0" lon="0" rev="21594000"/>
            </a:camera>
            <a:lightRig rig="freezing" dir="t">
              <a:rot lat="0" lon="0" rev="0"/>
            </a:lightRig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ZoneTexte 85"/>
          <p:cNvSpPr txBox="1"/>
          <p:nvPr/>
        </p:nvSpPr>
        <p:spPr>
          <a:xfrm>
            <a:off x="5582783" y="2162392"/>
            <a:ext cx="205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deuteron</a:t>
            </a:r>
            <a:r>
              <a:rPr lang="fr-FR" dirty="0" smtClean="0"/>
              <a:t>: stable</a:t>
            </a:r>
            <a:endParaRPr lang="fr-FR" dirty="0"/>
          </a:p>
        </p:txBody>
      </p:sp>
      <p:sp>
        <p:nvSpPr>
          <p:cNvPr id="87" name="ZoneTexte 86"/>
          <p:cNvSpPr txBox="1"/>
          <p:nvPr/>
        </p:nvSpPr>
        <p:spPr>
          <a:xfrm>
            <a:off x="430902" y="4172006"/>
            <a:ext cx="49509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atomic</a:t>
            </a:r>
            <a:r>
              <a:rPr lang="fr-FR" dirty="0" smtClean="0"/>
              <a:t> nucleus: an </a:t>
            </a:r>
            <a:r>
              <a:rPr lang="fr-FR" dirty="0" err="1" smtClean="0"/>
              <a:t>assembly</a:t>
            </a:r>
            <a:r>
              <a:rPr lang="fr-FR" dirty="0" smtClean="0"/>
              <a:t> of protons and neutrons, stable or </a:t>
            </a:r>
            <a:r>
              <a:rPr lang="fr-FR" dirty="0" err="1" smtClean="0"/>
              <a:t>unstable</a:t>
            </a:r>
            <a:endParaRPr lang="fr-FR" dirty="0" smtClean="0"/>
          </a:p>
          <a:p>
            <a:endParaRPr lang="fr-FR" dirty="0"/>
          </a:p>
          <a:p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synthesized</a:t>
            </a:r>
            <a:r>
              <a:rPr lang="fr-FR" dirty="0" smtClean="0"/>
              <a:t> in stars by successive fusion/capture </a:t>
            </a:r>
            <a:r>
              <a:rPr lang="fr-FR" dirty="0" err="1" smtClean="0"/>
              <a:t>reactions</a:t>
            </a:r>
            <a:r>
              <a:rPr lang="fr-FR" dirty="0" smtClean="0"/>
              <a:t> </a:t>
            </a:r>
            <a:r>
              <a:rPr lang="fr-FR" dirty="0" err="1" smtClean="0"/>
              <a:t>followed</a:t>
            </a:r>
            <a:r>
              <a:rPr lang="fr-FR" dirty="0" smtClean="0"/>
              <a:t> by </a:t>
            </a:r>
            <a:r>
              <a:rPr lang="fr-FR" dirty="0" err="1" smtClean="0"/>
              <a:t>decay</a:t>
            </a:r>
            <a:endParaRPr lang="fr-FR" dirty="0" smtClean="0"/>
          </a:p>
          <a:p>
            <a:endParaRPr lang="fr-FR" dirty="0"/>
          </a:p>
          <a:p>
            <a:r>
              <a:rPr lang="fr-FR" dirty="0" err="1" smtClean="0"/>
              <a:t>Giving</a:t>
            </a:r>
            <a:r>
              <a:rPr lang="fr-FR" dirty="0" smtClean="0"/>
              <a:t> </a:t>
            </a:r>
            <a:r>
              <a:rPr lang="fr-FR" dirty="0" err="1" smtClean="0"/>
              <a:t>birth</a:t>
            </a:r>
            <a:r>
              <a:rPr lang="fr-FR" dirty="0" smtClean="0"/>
              <a:t> to the visible </a:t>
            </a:r>
            <a:r>
              <a:rPr lang="fr-FR" dirty="0" err="1" smtClean="0"/>
              <a:t>nuclear</a:t>
            </a:r>
            <a:r>
              <a:rPr lang="fr-FR" dirty="0" smtClean="0"/>
              <a:t> </a:t>
            </a:r>
            <a:r>
              <a:rPr lang="fr-FR" dirty="0" err="1" smtClean="0"/>
              <a:t>matter</a:t>
            </a:r>
            <a:endParaRPr lang="fr-FR" dirty="0"/>
          </a:p>
        </p:txBody>
      </p:sp>
      <p:sp>
        <p:nvSpPr>
          <p:cNvPr id="88" name="Text Box 46"/>
          <p:cNvSpPr txBox="1">
            <a:spLocks noChangeArrowheads="1"/>
          </p:cNvSpPr>
          <p:nvPr/>
        </p:nvSpPr>
        <p:spPr bwMode="auto">
          <a:xfrm>
            <a:off x="8176539" y="2786420"/>
            <a:ext cx="4042838" cy="62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828675" hangingPunct="0">
              <a:lnSpc>
                <a:spcPct val="102000"/>
              </a:lnSpc>
              <a:buClr>
                <a:srgbClr val="000000"/>
              </a:buClr>
              <a:buSzPct val="45000"/>
              <a:buFont typeface="StarSymbol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  <a:tab pos="8535988" algn="l"/>
              </a:tabLst>
            </a:pPr>
            <a:r>
              <a:rPr lang="en-GB" sz="2000" b="1" dirty="0" smtClean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Density : </a:t>
            </a:r>
            <a:r>
              <a:rPr lang="en-GB" sz="2000" b="1" dirty="0" smtClean="0">
                <a:solidFill>
                  <a:srgbClr val="0000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200 millions tons/cm</a:t>
            </a:r>
            <a:r>
              <a:rPr lang="en-GB" sz="2000" b="1" baseline="30000" dirty="0" smtClean="0">
                <a:solidFill>
                  <a:srgbClr val="0000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</a:t>
            </a:r>
          </a:p>
          <a:p>
            <a:pPr defTabSz="828675" hangingPunct="0">
              <a:lnSpc>
                <a:spcPct val="102000"/>
              </a:lnSpc>
              <a:buClr>
                <a:srgbClr val="000000"/>
              </a:buClr>
              <a:buSzPct val="45000"/>
              <a:buFont typeface="StarSymbol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  <a:tab pos="8535988" algn="l"/>
              </a:tabLst>
            </a:pPr>
            <a:r>
              <a:rPr lang="en-GB" sz="2000" b="1" dirty="0" smtClean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Temperature : </a:t>
            </a:r>
            <a:r>
              <a:rPr lang="en-GB" sz="2000" b="1" dirty="0" smtClean="0">
                <a:solidFill>
                  <a:srgbClr val="0000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~a few million °C (1 MeV)</a:t>
            </a:r>
          </a:p>
        </p:txBody>
      </p:sp>
      <p:sp>
        <p:nvSpPr>
          <p:cNvPr id="89" name="Rectangle 88"/>
          <p:cNvSpPr/>
          <p:nvPr/>
        </p:nvSpPr>
        <p:spPr>
          <a:xfrm>
            <a:off x="8127467" y="4883622"/>
            <a:ext cx="411644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fr-FR" sz="2000" b="1" dirty="0" smtClean="0">
                <a:solidFill>
                  <a:srgbClr val="50009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Forces :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fr-FR" sz="2000" b="1" dirty="0" smtClean="0">
                <a:solidFill>
                  <a:srgbClr val="0000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000" b="1" dirty="0" smtClean="0">
                <a:solidFill>
                  <a:srgbClr val="0000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Coulomb</a:t>
            </a:r>
            <a:endParaRPr lang="fr-FR" sz="2000" b="1" dirty="0" smtClean="0">
              <a:solidFill>
                <a:srgbClr val="0000CC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0" hangingPunct="0">
              <a:buFont typeface="Wingdings" pitchFamily="2" charset="2"/>
              <a:buChar char="Ø"/>
            </a:pPr>
            <a:r>
              <a:rPr lang="fr-FR" sz="2000" b="1" dirty="0" smtClean="0">
                <a:solidFill>
                  <a:srgbClr val="0000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000" b="1" dirty="0" smtClean="0">
                <a:solidFill>
                  <a:srgbClr val="0000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Strong nuclear force (binding)</a:t>
            </a:r>
            <a:endParaRPr lang="fr-FR" sz="2000" b="1" dirty="0" smtClean="0">
              <a:solidFill>
                <a:srgbClr val="0000CC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0" hangingPunct="0">
              <a:buFont typeface="Wingdings" pitchFamily="2" charset="2"/>
              <a:buChar char="Ø"/>
            </a:pPr>
            <a:r>
              <a:rPr lang="fr-FR" sz="2000" b="1" dirty="0" smtClean="0">
                <a:solidFill>
                  <a:srgbClr val="0000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000" b="1" dirty="0" smtClean="0">
                <a:solidFill>
                  <a:srgbClr val="0000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Weak nuclear force (</a:t>
            </a:r>
            <a:r>
              <a:rPr lang="en-GB" sz="2000" b="1" dirty="0">
                <a:solidFill>
                  <a:srgbClr val="0000CC"/>
                </a:solidFill>
                <a:latin typeface="Symbol" panose="05050102010706020507" pitchFamily="18" charset="2"/>
                <a:cs typeface="Calibri Light" panose="020F0302020204030204" pitchFamily="34" charset="0"/>
              </a:rPr>
              <a:t>b </a:t>
            </a:r>
            <a:r>
              <a:rPr lang="en-GB" sz="2000" b="1" dirty="0" smtClean="0">
                <a:solidFill>
                  <a:srgbClr val="0000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radioactivity) </a:t>
            </a:r>
          </a:p>
        </p:txBody>
      </p:sp>
    </p:spTree>
    <p:extLst>
      <p:ext uri="{BB962C8B-B14F-4D97-AF65-F5344CB8AC3E}">
        <p14:creationId xmlns:p14="http://schemas.microsoft.com/office/powerpoint/2010/main" val="428372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6492949" y="1286104"/>
            <a:ext cx="5479312" cy="1209867"/>
          </a:xfrm>
        </p:spPr>
        <p:txBody>
          <a:bodyPr>
            <a:normAutofit/>
          </a:bodyPr>
          <a:lstStyle/>
          <a:p>
            <a:pPr algn="ctr"/>
            <a:r>
              <a:rPr lang="fr-FR" dirty="0" err="1" smtClean="0"/>
              <a:t>Accelerators</a:t>
            </a:r>
            <a:r>
              <a:rPr lang="fr-FR" dirty="0" smtClean="0"/>
              <a:t> </a:t>
            </a:r>
            <a:r>
              <a:rPr lang="fr-FR" dirty="0" err="1" smtClean="0"/>
              <a:t>produce</a:t>
            </a:r>
            <a:r>
              <a:rPr lang="fr-FR" dirty="0" smtClean="0"/>
              <a:t> and </a:t>
            </a:r>
            <a:r>
              <a:rPr lang="fr-FR" dirty="0" err="1" smtClean="0"/>
              <a:t>accelerate</a:t>
            </a:r>
            <a:r>
              <a:rPr lang="fr-FR" dirty="0" smtClean="0"/>
              <a:t> </a:t>
            </a:r>
            <a:r>
              <a:rPr lang="fr-FR" dirty="0" err="1" smtClean="0"/>
              <a:t>beams</a:t>
            </a:r>
            <a:r>
              <a:rPr lang="fr-FR" dirty="0" smtClean="0"/>
              <a:t> of </a:t>
            </a:r>
            <a:r>
              <a:rPr lang="fr-FR" dirty="0" err="1" smtClean="0"/>
              <a:t>charged</a:t>
            </a:r>
            <a:r>
              <a:rPr lang="fr-FR" dirty="0" smtClean="0"/>
              <a:t> </a:t>
            </a:r>
            <a:r>
              <a:rPr lang="fr-FR" dirty="0" err="1" smtClean="0"/>
              <a:t>particles</a:t>
            </a:r>
            <a:r>
              <a:rPr lang="fr-FR" dirty="0" smtClean="0"/>
              <a:t>: ions for GANIL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sp>
        <p:nvSpPr>
          <p:cNvPr id="5" name="Titre 6"/>
          <p:cNvSpPr txBox="1">
            <a:spLocks/>
          </p:cNvSpPr>
          <p:nvPr/>
        </p:nvSpPr>
        <p:spPr>
          <a:xfrm>
            <a:off x="695325" y="117859"/>
            <a:ext cx="10212281" cy="9469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4800" dirty="0" smtClean="0"/>
              <a:t>A </a:t>
            </a:r>
            <a:r>
              <a:rPr lang="fr-FR" sz="4800" dirty="0" err="1" smtClean="0"/>
              <a:t>particle</a:t>
            </a:r>
            <a:r>
              <a:rPr lang="fr-FR" sz="4800" dirty="0" smtClean="0"/>
              <a:t> </a:t>
            </a:r>
            <a:r>
              <a:rPr lang="fr-FR" sz="4800" dirty="0" err="1" smtClean="0"/>
              <a:t>accelerator</a:t>
            </a:r>
            <a:endParaRPr lang="fr-FR" sz="4800" dirty="0"/>
          </a:p>
        </p:txBody>
      </p:sp>
      <p:grpSp>
        <p:nvGrpSpPr>
          <p:cNvPr id="8" name="Groupe 7"/>
          <p:cNvGrpSpPr/>
          <p:nvPr/>
        </p:nvGrpSpPr>
        <p:grpSpPr>
          <a:xfrm>
            <a:off x="302374" y="1637964"/>
            <a:ext cx="6010141" cy="4383349"/>
            <a:chOff x="5309989" y="1869100"/>
            <a:chExt cx="6010141" cy="4383349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43483" y="1869100"/>
              <a:ext cx="5976647" cy="4354570"/>
            </a:xfrm>
            <a:prstGeom prst="rect">
              <a:avLst/>
            </a:prstGeom>
          </p:spPr>
        </p:pic>
        <p:sp>
          <p:nvSpPr>
            <p:cNvPr id="6" name="ZoneTexte 5"/>
            <p:cNvSpPr txBox="1"/>
            <p:nvPr/>
          </p:nvSpPr>
          <p:spPr>
            <a:xfrm>
              <a:off x="5309989" y="6006228"/>
              <a:ext cx="296267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>
                  <a:solidFill>
                    <a:schemeClr val="accent1">
                      <a:lumMod val="50000"/>
                    </a:schemeClr>
                  </a:solidFill>
                </a:rPr>
                <a:t>Source : Agence Internationale de l’</a:t>
              </a:r>
              <a:r>
                <a:rPr lang="fr-FR" sz="1000" dirty="0">
                  <a:solidFill>
                    <a:schemeClr val="accent1">
                      <a:lumMod val="50000"/>
                    </a:schemeClr>
                  </a:solidFill>
                </a:rPr>
                <a:t>é</a:t>
              </a:r>
              <a:r>
                <a:rPr lang="fr-FR" sz="1000" dirty="0" smtClean="0">
                  <a:solidFill>
                    <a:schemeClr val="accent1">
                      <a:lumMod val="50000"/>
                    </a:schemeClr>
                  </a:solidFill>
                </a:rPr>
                <a:t>nergie atomique</a:t>
              </a:r>
              <a:endParaRPr lang="fr-FR" sz="10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29" name="Groupe 28"/>
          <p:cNvGrpSpPr/>
          <p:nvPr/>
        </p:nvGrpSpPr>
        <p:grpSpPr>
          <a:xfrm>
            <a:off x="6788546" y="2570827"/>
            <a:ext cx="3354306" cy="338554"/>
            <a:chOff x="6788546" y="2570827"/>
            <a:chExt cx="3354306" cy="338554"/>
          </a:xfrm>
        </p:grpSpPr>
        <p:sp>
          <p:nvSpPr>
            <p:cNvPr id="9" name="Ellipse 8"/>
            <p:cNvSpPr/>
            <p:nvPr/>
          </p:nvSpPr>
          <p:spPr>
            <a:xfrm>
              <a:off x="6788546" y="2577690"/>
              <a:ext cx="311888" cy="318976"/>
            </a:xfrm>
            <a:prstGeom prst="ellipse">
              <a:avLst/>
            </a:prstGeom>
            <a:solidFill>
              <a:srgbClr val="00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fr-FR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7133567" y="2570827"/>
              <a:ext cx="300928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600" dirty="0" smtClean="0">
                  <a:solidFill>
                    <a:schemeClr val="tx2"/>
                  </a:solidFill>
                </a:rPr>
                <a:t>A </a:t>
              </a:r>
              <a:r>
                <a:rPr lang="fr-FR" sz="1600" b="1" dirty="0">
                  <a:solidFill>
                    <a:schemeClr val="tx2"/>
                  </a:solidFill>
                </a:rPr>
                <a:t>source</a:t>
              </a:r>
              <a:r>
                <a:rPr lang="fr-FR" sz="1600" dirty="0">
                  <a:solidFill>
                    <a:schemeClr val="tx2"/>
                  </a:solidFill>
                </a:rPr>
                <a:t> </a:t>
              </a:r>
              <a:r>
                <a:rPr lang="fr-FR" sz="1600" dirty="0" smtClean="0">
                  <a:solidFill>
                    <a:schemeClr val="tx2"/>
                  </a:solidFill>
                </a:rPr>
                <a:t>for </a:t>
              </a:r>
              <a:r>
                <a:rPr lang="fr-FR" sz="1600" dirty="0" err="1" smtClean="0">
                  <a:solidFill>
                    <a:schemeClr val="tx2"/>
                  </a:solidFill>
                </a:rPr>
                <a:t>producing</a:t>
              </a:r>
              <a:r>
                <a:rPr lang="fr-FR" sz="1600" dirty="0" smtClean="0">
                  <a:solidFill>
                    <a:schemeClr val="tx2"/>
                  </a:solidFill>
                </a:rPr>
                <a:t> </a:t>
              </a:r>
              <a:r>
                <a:rPr lang="fr-FR" sz="1600" dirty="0" err="1" smtClean="0">
                  <a:solidFill>
                    <a:schemeClr val="tx2"/>
                  </a:solidFill>
                </a:rPr>
                <a:t>heavy</a:t>
              </a:r>
              <a:r>
                <a:rPr lang="fr-FR" sz="1600" dirty="0" smtClean="0">
                  <a:solidFill>
                    <a:schemeClr val="tx2"/>
                  </a:solidFill>
                </a:rPr>
                <a:t> ions</a:t>
              </a:r>
              <a:endParaRPr lang="fr-FR" sz="16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0" name="Groupe 29"/>
          <p:cNvGrpSpPr/>
          <p:nvPr/>
        </p:nvGrpSpPr>
        <p:grpSpPr>
          <a:xfrm>
            <a:off x="6787810" y="3060224"/>
            <a:ext cx="5125628" cy="584775"/>
            <a:chOff x="6787810" y="3060224"/>
            <a:chExt cx="5125628" cy="584775"/>
          </a:xfrm>
        </p:grpSpPr>
        <p:sp>
          <p:nvSpPr>
            <p:cNvPr id="11" name="Ellipse 10"/>
            <p:cNvSpPr/>
            <p:nvPr/>
          </p:nvSpPr>
          <p:spPr>
            <a:xfrm>
              <a:off x="6787810" y="3193123"/>
              <a:ext cx="311888" cy="318976"/>
            </a:xfrm>
            <a:prstGeom prst="ellipse">
              <a:avLst/>
            </a:prstGeom>
            <a:solidFill>
              <a:srgbClr val="00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fr-FR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139052" y="3060224"/>
              <a:ext cx="477438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600" dirty="0" smtClean="0">
                  <a:solidFill>
                    <a:schemeClr val="tx2"/>
                  </a:solidFill>
                </a:rPr>
                <a:t>A </a:t>
              </a:r>
              <a:r>
                <a:rPr lang="fr-FR" sz="1600" dirty="0" err="1" smtClean="0">
                  <a:solidFill>
                    <a:schemeClr val="tx2"/>
                  </a:solidFill>
                </a:rPr>
                <a:t>complex</a:t>
              </a:r>
              <a:r>
                <a:rPr lang="fr-FR" sz="1600" dirty="0" smtClean="0">
                  <a:solidFill>
                    <a:schemeClr val="tx2"/>
                  </a:solidFill>
                </a:rPr>
                <a:t> </a:t>
              </a:r>
              <a:r>
                <a:rPr lang="fr-FR" sz="1600" b="1" dirty="0" err="1" smtClean="0">
                  <a:solidFill>
                    <a:schemeClr val="tx2"/>
                  </a:solidFill>
                </a:rPr>
                <a:t>device</a:t>
              </a:r>
              <a:r>
                <a:rPr lang="fr-FR" sz="1600" dirty="0" smtClean="0">
                  <a:solidFill>
                    <a:schemeClr val="tx2"/>
                  </a:solidFill>
                </a:rPr>
                <a:t> </a:t>
              </a:r>
              <a:r>
                <a:rPr lang="fr-FR" sz="1600" dirty="0" err="1" smtClean="0">
                  <a:solidFill>
                    <a:schemeClr val="tx2"/>
                  </a:solidFill>
                </a:rPr>
                <a:t>that</a:t>
              </a:r>
              <a:r>
                <a:rPr lang="fr-FR" sz="1600" dirty="0" smtClean="0">
                  <a:solidFill>
                    <a:schemeClr val="tx2"/>
                  </a:solidFill>
                </a:rPr>
                <a:t> </a:t>
              </a:r>
              <a:r>
                <a:rPr lang="fr-FR" sz="1600" b="1" dirty="0" err="1" smtClean="0">
                  <a:solidFill>
                    <a:schemeClr val="tx2"/>
                  </a:solidFill>
                </a:rPr>
                <a:t>increases</a:t>
              </a:r>
              <a:r>
                <a:rPr lang="fr-FR" sz="1600" b="1" dirty="0" smtClean="0">
                  <a:solidFill>
                    <a:schemeClr val="tx2"/>
                  </a:solidFill>
                </a:rPr>
                <a:t> the </a:t>
              </a:r>
              <a:r>
                <a:rPr lang="fr-FR" sz="1600" b="1" dirty="0" err="1" smtClean="0">
                  <a:solidFill>
                    <a:schemeClr val="tx2"/>
                  </a:solidFill>
                </a:rPr>
                <a:t>energy</a:t>
              </a:r>
              <a:r>
                <a:rPr lang="fr-FR" sz="1600" b="1" dirty="0" smtClean="0">
                  <a:solidFill>
                    <a:schemeClr val="tx2"/>
                  </a:solidFill>
                </a:rPr>
                <a:t> </a:t>
              </a:r>
              <a:r>
                <a:rPr lang="fr-FR" sz="1600" dirty="0" smtClean="0">
                  <a:solidFill>
                    <a:schemeClr val="tx2"/>
                  </a:solidFill>
                </a:rPr>
                <a:t>of </a:t>
              </a:r>
              <a:r>
                <a:rPr lang="fr-FR" sz="1600" dirty="0" err="1" smtClean="0">
                  <a:solidFill>
                    <a:schemeClr val="tx2"/>
                  </a:solidFill>
                </a:rPr>
                <a:t>particles</a:t>
              </a:r>
              <a:r>
                <a:rPr lang="fr-FR" sz="1600" dirty="0" smtClean="0">
                  <a:solidFill>
                    <a:schemeClr val="tx2"/>
                  </a:solidFill>
                </a:rPr>
                <a:t> </a:t>
              </a:r>
              <a:r>
                <a:rPr lang="fr-FR" sz="1600" dirty="0" err="1" smtClean="0">
                  <a:solidFill>
                    <a:schemeClr val="tx2"/>
                  </a:solidFill>
                </a:rPr>
                <a:t>using</a:t>
              </a:r>
              <a:r>
                <a:rPr lang="fr-FR" sz="1600" dirty="0" smtClean="0">
                  <a:solidFill>
                    <a:schemeClr val="tx2"/>
                  </a:solidFill>
                </a:rPr>
                <a:t> </a:t>
              </a:r>
              <a:r>
                <a:rPr lang="fr-FR" sz="1600" dirty="0" err="1" smtClean="0">
                  <a:solidFill>
                    <a:schemeClr val="tx2"/>
                  </a:solidFill>
                </a:rPr>
                <a:t>electromagnetic</a:t>
              </a:r>
              <a:r>
                <a:rPr lang="fr-FR" sz="1600" dirty="0" smtClean="0">
                  <a:solidFill>
                    <a:schemeClr val="tx2"/>
                  </a:solidFill>
                </a:rPr>
                <a:t> </a:t>
              </a:r>
              <a:r>
                <a:rPr lang="fr-FR" sz="1600" dirty="0" err="1" smtClean="0">
                  <a:solidFill>
                    <a:schemeClr val="tx2"/>
                  </a:solidFill>
                </a:rPr>
                <a:t>fields</a:t>
              </a:r>
              <a:endParaRPr lang="fr-FR" sz="16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1" name="Groupe 30"/>
          <p:cNvGrpSpPr/>
          <p:nvPr/>
        </p:nvGrpSpPr>
        <p:grpSpPr>
          <a:xfrm>
            <a:off x="6787810" y="3797191"/>
            <a:ext cx="5123319" cy="830997"/>
            <a:chOff x="6787810" y="3797191"/>
            <a:chExt cx="5123319" cy="830997"/>
          </a:xfrm>
        </p:grpSpPr>
        <p:sp>
          <p:nvSpPr>
            <p:cNvPr id="13" name="Rectangle 12"/>
            <p:cNvSpPr/>
            <p:nvPr/>
          </p:nvSpPr>
          <p:spPr>
            <a:xfrm>
              <a:off x="7133567" y="3797191"/>
              <a:ext cx="477756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600" dirty="0" smtClean="0">
                  <a:solidFill>
                    <a:schemeClr val="tx2"/>
                  </a:solidFill>
                </a:rPr>
                <a:t>A </a:t>
              </a:r>
              <a:r>
                <a:rPr lang="fr-FR" sz="1600" dirty="0" err="1" smtClean="0">
                  <a:solidFill>
                    <a:schemeClr val="tx2"/>
                  </a:solidFill>
                </a:rPr>
                <a:t>serie</a:t>
              </a:r>
              <a:r>
                <a:rPr lang="fr-FR" sz="1600" dirty="0" smtClean="0">
                  <a:solidFill>
                    <a:schemeClr val="tx2"/>
                  </a:solidFill>
                </a:rPr>
                <a:t> of </a:t>
              </a:r>
              <a:r>
                <a:rPr lang="fr-FR" sz="1600" b="1" dirty="0" err="1" smtClean="0">
                  <a:solidFill>
                    <a:schemeClr val="tx2"/>
                  </a:solidFill>
                </a:rPr>
                <a:t>metal</a:t>
              </a:r>
              <a:r>
                <a:rPr lang="fr-FR" sz="1600" b="1" dirty="0" smtClean="0">
                  <a:solidFill>
                    <a:schemeClr val="tx2"/>
                  </a:solidFill>
                </a:rPr>
                <a:t> tubes </a:t>
              </a:r>
              <a:r>
                <a:rPr lang="fr-FR" sz="1600" b="1" dirty="0" err="1" smtClean="0">
                  <a:solidFill>
                    <a:schemeClr val="tx2"/>
                  </a:solidFill>
                </a:rPr>
                <a:t>under</a:t>
              </a:r>
              <a:r>
                <a:rPr lang="fr-FR" sz="1600" b="1" dirty="0" smtClean="0">
                  <a:solidFill>
                    <a:schemeClr val="tx2"/>
                  </a:solidFill>
                </a:rPr>
                <a:t> vacuum </a:t>
              </a:r>
              <a:r>
                <a:rPr lang="fr-FR" sz="1600" dirty="0" err="1" smtClean="0">
                  <a:solidFill>
                    <a:schemeClr val="tx2"/>
                  </a:solidFill>
                </a:rPr>
                <a:t>that</a:t>
              </a:r>
              <a:r>
                <a:rPr lang="fr-FR" sz="1600" dirty="0" smtClean="0">
                  <a:solidFill>
                    <a:schemeClr val="tx2"/>
                  </a:solidFill>
                </a:rPr>
                <a:t> </a:t>
              </a:r>
              <a:r>
                <a:rPr lang="fr-FR" sz="1600" dirty="0" err="1" smtClean="0">
                  <a:solidFill>
                    <a:schemeClr val="tx2"/>
                  </a:solidFill>
                </a:rPr>
                <a:t>allow</a:t>
              </a:r>
              <a:r>
                <a:rPr lang="fr-FR" sz="1600" dirty="0" smtClean="0">
                  <a:solidFill>
                    <a:schemeClr val="tx2"/>
                  </a:solidFill>
                </a:rPr>
                <a:t> the </a:t>
              </a:r>
              <a:r>
                <a:rPr lang="fr-FR" sz="1600" dirty="0" err="1" smtClean="0">
                  <a:solidFill>
                    <a:schemeClr val="tx2"/>
                  </a:solidFill>
                </a:rPr>
                <a:t>particles</a:t>
              </a:r>
              <a:r>
                <a:rPr lang="fr-FR" sz="1600" dirty="0" smtClean="0">
                  <a:solidFill>
                    <a:schemeClr val="tx2"/>
                  </a:solidFill>
                </a:rPr>
                <a:t> to move </a:t>
              </a:r>
              <a:r>
                <a:rPr lang="fr-FR" sz="1600" dirty="0" err="1" smtClean="0">
                  <a:solidFill>
                    <a:schemeClr val="tx2"/>
                  </a:solidFill>
                </a:rPr>
                <a:t>without</a:t>
              </a:r>
              <a:r>
                <a:rPr lang="fr-FR" sz="1600" dirty="0" smtClean="0">
                  <a:solidFill>
                    <a:schemeClr val="tx2"/>
                  </a:solidFill>
                </a:rPr>
                <a:t> </a:t>
              </a:r>
              <a:r>
                <a:rPr lang="fr-FR" sz="1600" dirty="0" err="1" smtClean="0">
                  <a:solidFill>
                    <a:schemeClr val="tx2"/>
                  </a:solidFill>
                </a:rPr>
                <a:t>encountering</a:t>
              </a:r>
              <a:r>
                <a:rPr lang="fr-FR" sz="1600" dirty="0" smtClean="0">
                  <a:solidFill>
                    <a:schemeClr val="tx2"/>
                  </a:solidFill>
                </a:rPr>
                <a:t> obstacles </a:t>
              </a:r>
              <a:r>
                <a:rPr lang="fr-FR" sz="1600" dirty="0" err="1" smtClean="0">
                  <a:solidFill>
                    <a:schemeClr val="tx2"/>
                  </a:solidFill>
                </a:rPr>
                <a:t>that</a:t>
              </a:r>
              <a:r>
                <a:rPr lang="fr-FR" sz="1600" dirty="0" smtClean="0">
                  <a:solidFill>
                    <a:schemeClr val="tx2"/>
                  </a:solidFill>
                </a:rPr>
                <a:t> </a:t>
              </a:r>
              <a:r>
                <a:rPr lang="fr-FR" sz="1600" dirty="0" err="1" smtClean="0">
                  <a:solidFill>
                    <a:schemeClr val="tx2"/>
                  </a:solidFill>
                </a:rPr>
                <a:t>could</a:t>
              </a:r>
              <a:r>
                <a:rPr lang="fr-FR" sz="1600" dirty="0" smtClean="0">
                  <a:solidFill>
                    <a:schemeClr val="tx2"/>
                  </a:solidFill>
                </a:rPr>
                <a:t> </a:t>
              </a:r>
              <a:r>
                <a:rPr lang="fr-FR" sz="1600" dirty="0" err="1" smtClean="0">
                  <a:solidFill>
                    <a:schemeClr val="tx2"/>
                  </a:solidFill>
                </a:rPr>
                <a:t>scatter</a:t>
              </a:r>
              <a:r>
                <a:rPr lang="fr-FR" sz="1600" dirty="0" smtClean="0">
                  <a:solidFill>
                    <a:schemeClr val="tx2"/>
                  </a:solidFill>
                </a:rPr>
                <a:t> the </a:t>
              </a:r>
              <a:r>
                <a:rPr lang="fr-FR" sz="1600" dirty="0" err="1" smtClean="0">
                  <a:solidFill>
                    <a:schemeClr val="tx2"/>
                  </a:solidFill>
                </a:rPr>
                <a:t>beam</a:t>
              </a:r>
              <a:endParaRPr lang="fr-FR" sz="1600" dirty="0" smtClean="0">
                <a:solidFill>
                  <a:schemeClr val="tx2"/>
                </a:solidFill>
              </a:endParaRPr>
            </a:p>
          </p:txBody>
        </p:sp>
        <p:sp>
          <p:nvSpPr>
            <p:cNvPr id="14" name="Ellipse 13"/>
            <p:cNvSpPr/>
            <p:nvPr/>
          </p:nvSpPr>
          <p:spPr>
            <a:xfrm>
              <a:off x="6787810" y="4151505"/>
              <a:ext cx="311888" cy="318976"/>
            </a:xfrm>
            <a:prstGeom prst="ellipse">
              <a:avLst/>
            </a:prstGeom>
            <a:solidFill>
              <a:srgbClr val="00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fr-FR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e 31"/>
          <p:cNvGrpSpPr/>
          <p:nvPr/>
        </p:nvGrpSpPr>
        <p:grpSpPr>
          <a:xfrm>
            <a:off x="6787810" y="5022001"/>
            <a:ext cx="5056333" cy="584775"/>
            <a:chOff x="6787810" y="5022001"/>
            <a:chExt cx="5056333" cy="584775"/>
          </a:xfrm>
        </p:grpSpPr>
        <p:sp>
          <p:nvSpPr>
            <p:cNvPr id="7" name="Rectangle 6"/>
            <p:cNvSpPr/>
            <p:nvPr/>
          </p:nvSpPr>
          <p:spPr>
            <a:xfrm>
              <a:off x="7134287" y="5022001"/>
              <a:ext cx="470985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600" dirty="0" err="1" smtClean="0">
                  <a:solidFill>
                    <a:schemeClr val="tx2"/>
                  </a:solidFill>
                </a:rPr>
                <a:t>Electromagnetic</a:t>
              </a:r>
              <a:r>
                <a:rPr lang="fr-FR" sz="1600" dirty="0" smtClean="0">
                  <a:solidFill>
                    <a:schemeClr val="tx2"/>
                  </a:solidFill>
                </a:rPr>
                <a:t> </a:t>
              </a:r>
              <a:r>
                <a:rPr lang="fr-FR" sz="1600" dirty="0" err="1" smtClean="0">
                  <a:solidFill>
                    <a:schemeClr val="tx2"/>
                  </a:solidFill>
                </a:rPr>
                <a:t>elements</a:t>
              </a:r>
              <a:r>
                <a:rPr lang="fr-FR" sz="1600" dirty="0" smtClean="0">
                  <a:solidFill>
                    <a:schemeClr val="tx2"/>
                  </a:solidFill>
                </a:rPr>
                <a:t> and diagnostics </a:t>
              </a:r>
              <a:r>
                <a:rPr lang="fr-FR" sz="1600" dirty="0" err="1" smtClean="0">
                  <a:solidFill>
                    <a:schemeClr val="tx2"/>
                  </a:solidFill>
                </a:rPr>
                <a:t>that</a:t>
              </a:r>
              <a:r>
                <a:rPr lang="fr-FR" sz="1600" dirty="0" smtClean="0">
                  <a:solidFill>
                    <a:schemeClr val="tx2"/>
                  </a:solidFill>
                </a:rPr>
                <a:t> </a:t>
              </a:r>
              <a:r>
                <a:rPr lang="fr-FR" sz="1600" dirty="0" err="1" smtClean="0">
                  <a:solidFill>
                    <a:schemeClr val="tx2"/>
                  </a:solidFill>
                </a:rPr>
                <a:t>allow</a:t>
              </a:r>
              <a:r>
                <a:rPr lang="fr-FR" sz="1600" dirty="0" smtClean="0">
                  <a:solidFill>
                    <a:schemeClr val="tx2"/>
                  </a:solidFill>
                </a:rPr>
                <a:t> the </a:t>
              </a:r>
              <a:r>
                <a:rPr lang="fr-FR" sz="1600" b="1" dirty="0" err="1" smtClean="0">
                  <a:solidFill>
                    <a:schemeClr val="tx2"/>
                  </a:solidFill>
                </a:rPr>
                <a:t>trajectory</a:t>
              </a:r>
              <a:r>
                <a:rPr lang="fr-FR" sz="1600" b="1" dirty="0" smtClean="0">
                  <a:solidFill>
                    <a:schemeClr val="tx2"/>
                  </a:solidFill>
                </a:rPr>
                <a:t> of ions to </a:t>
              </a:r>
              <a:r>
                <a:rPr lang="fr-FR" sz="1600" b="1" dirty="0" err="1" smtClean="0">
                  <a:solidFill>
                    <a:schemeClr val="tx2"/>
                  </a:solidFill>
                </a:rPr>
                <a:t>be</a:t>
              </a:r>
              <a:r>
                <a:rPr lang="fr-FR" sz="1600" b="1" dirty="0" smtClean="0">
                  <a:solidFill>
                    <a:schemeClr val="tx2"/>
                  </a:solidFill>
                </a:rPr>
                <a:t> </a:t>
              </a:r>
              <a:r>
                <a:rPr lang="fr-FR" sz="1600" b="1" dirty="0" err="1" smtClean="0">
                  <a:solidFill>
                    <a:schemeClr val="tx2"/>
                  </a:solidFill>
                </a:rPr>
                <a:t>controlled</a:t>
              </a:r>
              <a:endParaRPr lang="fr-FR" sz="1600" dirty="0">
                <a:solidFill>
                  <a:schemeClr val="tx2"/>
                </a:solidFill>
              </a:endParaRPr>
            </a:p>
          </p:txBody>
        </p:sp>
        <p:sp>
          <p:nvSpPr>
            <p:cNvPr id="18" name="Ellipse 17"/>
            <p:cNvSpPr/>
            <p:nvPr/>
          </p:nvSpPr>
          <p:spPr>
            <a:xfrm>
              <a:off x="6787810" y="5154900"/>
              <a:ext cx="311888" cy="318976"/>
            </a:xfrm>
            <a:prstGeom prst="ellipse">
              <a:avLst/>
            </a:prstGeom>
            <a:solidFill>
              <a:srgbClr val="00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fr-FR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2" name="Image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0988" y="4217127"/>
            <a:ext cx="221106" cy="187732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7800" y="5343619"/>
            <a:ext cx="196776" cy="177098"/>
          </a:xfrm>
          <a:prstGeom prst="rect">
            <a:avLst/>
          </a:prstGeom>
        </p:spPr>
      </p:pic>
      <p:grpSp>
        <p:nvGrpSpPr>
          <p:cNvPr id="33" name="Groupe 32"/>
          <p:cNvGrpSpPr/>
          <p:nvPr/>
        </p:nvGrpSpPr>
        <p:grpSpPr>
          <a:xfrm>
            <a:off x="6787810" y="5757004"/>
            <a:ext cx="5056333" cy="584775"/>
            <a:chOff x="6787810" y="5757004"/>
            <a:chExt cx="5056333" cy="584775"/>
          </a:xfrm>
        </p:grpSpPr>
        <p:sp>
          <p:nvSpPr>
            <p:cNvPr id="27" name="Rectangle 26"/>
            <p:cNvSpPr/>
            <p:nvPr/>
          </p:nvSpPr>
          <p:spPr>
            <a:xfrm>
              <a:off x="7134287" y="5757004"/>
              <a:ext cx="470985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600" b="1" dirty="0" err="1" smtClean="0">
                  <a:solidFill>
                    <a:schemeClr val="tx2"/>
                  </a:solidFill>
                </a:rPr>
                <a:t>Evperimental</a:t>
              </a:r>
              <a:r>
                <a:rPr lang="fr-FR" sz="1600" b="1" dirty="0" smtClean="0">
                  <a:solidFill>
                    <a:schemeClr val="tx2"/>
                  </a:solidFill>
                </a:rPr>
                <a:t> </a:t>
              </a:r>
              <a:r>
                <a:rPr lang="fr-FR" sz="1600" b="1" dirty="0" err="1" smtClean="0">
                  <a:solidFill>
                    <a:schemeClr val="tx2"/>
                  </a:solidFill>
                </a:rPr>
                <a:t>devices</a:t>
              </a:r>
              <a:r>
                <a:rPr lang="fr-FR" sz="1600" b="1" dirty="0" smtClean="0">
                  <a:solidFill>
                    <a:schemeClr val="tx2"/>
                  </a:solidFill>
                </a:rPr>
                <a:t> </a:t>
              </a:r>
              <a:r>
                <a:rPr lang="fr-FR" sz="1600" dirty="0" smtClean="0">
                  <a:solidFill>
                    <a:schemeClr val="tx2"/>
                  </a:solidFill>
                </a:rPr>
                <a:t>in </a:t>
              </a:r>
              <a:r>
                <a:rPr lang="fr-FR" sz="1600" dirty="0" err="1" smtClean="0">
                  <a:solidFill>
                    <a:schemeClr val="tx2"/>
                  </a:solidFill>
                </a:rPr>
                <a:t>which</a:t>
              </a:r>
              <a:r>
                <a:rPr lang="fr-FR" sz="1600" dirty="0" smtClean="0">
                  <a:solidFill>
                    <a:schemeClr val="tx2"/>
                  </a:solidFill>
                </a:rPr>
                <a:t> ions are </a:t>
              </a:r>
              <a:r>
                <a:rPr lang="fr-FR" sz="1600" dirty="0" err="1" smtClean="0">
                  <a:solidFill>
                    <a:schemeClr val="tx2"/>
                  </a:solidFill>
                </a:rPr>
                <a:t>propelled</a:t>
              </a:r>
              <a:r>
                <a:rPr lang="fr-FR" sz="1600" dirty="0" smtClean="0">
                  <a:solidFill>
                    <a:schemeClr val="tx2"/>
                  </a:solidFill>
                </a:rPr>
                <a:t> onto a </a:t>
              </a:r>
              <a:r>
                <a:rPr lang="fr-FR" sz="1600" b="1" dirty="0" err="1" smtClean="0">
                  <a:solidFill>
                    <a:schemeClr val="tx2"/>
                  </a:solidFill>
                </a:rPr>
                <a:t>target</a:t>
              </a:r>
              <a:r>
                <a:rPr lang="fr-FR" sz="1600" b="1" dirty="0" smtClean="0">
                  <a:solidFill>
                    <a:schemeClr val="tx2"/>
                  </a:solidFill>
                </a:rPr>
                <a:t> </a:t>
              </a:r>
              <a:r>
                <a:rPr lang="fr-FR" sz="1600" dirty="0" smtClean="0">
                  <a:solidFill>
                    <a:schemeClr val="tx2"/>
                  </a:solidFill>
                </a:rPr>
                <a:t>to </a:t>
              </a:r>
              <a:r>
                <a:rPr lang="fr-FR" sz="1600" dirty="0" err="1" smtClean="0">
                  <a:solidFill>
                    <a:schemeClr val="tx2"/>
                  </a:solidFill>
                </a:rPr>
                <a:t>study</a:t>
              </a:r>
              <a:r>
                <a:rPr lang="fr-FR" sz="1600" dirty="0" smtClean="0">
                  <a:solidFill>
                    <a:schemeClr val="tx2"/>
                  </a:solidFill>
                </a:rPr>
                <a:t> </a:t>
              </a:r>
              <a:r>
                <a:rPr lang="fr-FR" sz="1600" dirty="0" err="1" smtClean="0">
                  <a:solidFill>
                    <a:schemeClr val="tx2"/>
                  </a:solidFill>
                </a:rPr>
                <a:t>matter</a:t>
              </a:r>
              <a:endParaRPr lang="fr-FR" sz="1600" dirty="0">
                <a:solidFill>
                  <a:schemeClr val="tx2"/>
                </a:solidFill>
              </a:endParaRPr>
            </a:p>
          </p:txBody>
        </p:sp>
        <p:sp>
          <p:nvSpPr>
            <p:cNvPr id="28" name="Ellipse 27"/>
            <p:cNvSpPr/>
            <p:nvPr/>
          </p:nvSpPr>
          <p:spPr>
            <a:xfrm>
              <a:off x="6787810" y="5998807"/>
              <a:ext cx="311888" cy="318976"/>
            </a:xfrm>
            <a:prstGeom prst="ellipse">
              <a:avLst/>
            </a:prstGeom>
            <a:solidFill>
              <a:srgbClr val="00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fr-FR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ZoneTexte 14"/>
          <p:cNvSpPr txBox="1"/>
          <p:nvPr/>
        </p:nvSpPr>
        <p:spPr>
          <a:xfrm>
            <a:off x="4431867" y="5112787"/>
            <a:ext cx="498764" cy="2308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900" dirty="0" smtClean="0"/>
              <a:t>Target</a:t>
            </a:r>
            <a:endParaRPr lang="fr-FR" sz="900" dirty="0"/>
          </a:p>
        </p:txBody>
      </p:sp>
      <p:sp>
        <p:nvSpPr>
          <p:cNvPr id="34" name="ZoneTexte 33"/>
          <p:cNvSpPr txBox="1"/>
          <p:nvPr/>
        </p:nvSpPr>
        <p:spPr>
          <a:xfrm>
            <a:off x="5770193" y="3912360"/>
            <a:ext cx="498764" cy="2308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900" dirty="0" smtClean="0"/>
              <a:t>Target</a:t>
            </a:r>
            <a:endParaRPr lang="fr-FR" sz="900" dirty="0"/>
          </a:p>
        </p:txBody>
      </p:sp>
    </p:spTree>
    <p:extLst>
      <p:ext uri="{BB962C8B-B14F-4D97-AF65-F5344CB8AC3E}">
        <p14:creationId xmlns:p14="http://schemas.microsoft.com/office/powerpoint/2010/main" val="2784363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10279064" y="6629401"/>
            <a:ext cx="2555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fr-FR" sz="1000">
                <a:solidFill>
                  <a:srgbClr val="626262"/>
                </a:solidFill>
              </a:rPr>
              <a:t>1</a:t>
            </a:r>
          </a:p>
        </p:txBody>
      </p:sp>
      <p:sp>
        <p:nvSpPr>
          <p:cNvPr id="11" name="Titre 6"/>
          <p:cNvSpPr txBox="1">
            <a:spLocks/>
          </p:cNvSpPr>
          <p:nvPr/>
        </p:nvSpPr>
        <p:spPr>
          <a:xfrm>
            <a:off x="695325" y="117859"/>
            <a:ext cx="10212281" cy="9469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4800" dirty="0" smtClean="0"/>
              <a:t>The </a:t>
            </a:r>
            <a:r>
              <a:rPr lang="fr-FR" sz="4800" dirty="0" err="1" smtClean="0"/>
              <a:t>accelerators</a:t>
            </a:r>
            <a:r>
              <a:rPr lang="fr-FR" sz="4800" dirty="0" smtClean="0"/>
              <a:t> of GANIL</a:t>
            </a:r>
            <a:endParaRPr lang="fr-FR" sz="4800" dirty="0"/>
          </a:p>
        </p:txBody>
      </p:sp>
      <p:pic>
        <p:nvPicPr>
          <p:cNvPr id="12" name="Imag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9014" y="1149760"/>
            <a:ext cx="5385673" cy="5271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143" y="1146758"/>
            <a:ext cx="5314694" cy="527434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170149" y="6042608"/>
            <a:ext cx="5502877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dirty="0" smtClean="0">
                <a:solidFill>
                  <a:srgbClr val="261F4D"/>
                </a:solidFill>
              </a:rPr>
              <a:t>Sources to </a:t>
            </a:r>
            <a:r>
              <a:rPr lang="fr-FR" dirty="0" err="1" smtClean="0">
                <a:solidFill>
                  <a:srgbClr val="261F4D"/>
                </a:solidFill>
              </a:rPr>
              <a:t>produce</a:t>
            </a:r>
            <a:r>
              <a:rPr lang="fr-FR" dirty="0" smtClean="0">
                <a:solidFill>
                  <a:srgbClr val="261F4D"/>
                </a:solidFill>
              </a:rPr>
              <a:t> </a:t>
            </a:r>
            <a:r>
              <a:rPr lang="fr-FR" dirty="0" err="1" smtClean="0">
                <a:solidFill>
                  <a:srgbClr val="261F4D"/>
                </a:solidFill>
              </a:rPr>
              <a:t>various</a:t>
            </a:r>
            <a:r>
              <a:rPr lang="fr-FR" dirty="0" smtClean="0">
                <a:solidFill>
                  <a:srgbClr val="261F4D"/>
                </a:solidFill>
              </a:rPr>
              <a:t> </a:t>
            </a:r>
            <a:r>
              <a:rPr lang="fr-FR" dirty="0" err="1" smtClean="0">
                <a:solidFill>
                  <a:srgbClr val="261F4D"/>
                </a:solidFill>
              </a:rPr>
              <a:t>heavy</a:t>
            </a:r>
            <a:r>
              <a:rPr lang="fr-FR" dirty="0" smtClean="0">
                <a:solidFill>
                  <a:srgbClr val="261F4D"/>
                </a:solidFill>
              </a:rPr>
              <a:t> ions</a:t>
            </a:r>
            <a:endParaRPr lang="fr-FR" dirty="0">
              <a:solidFill>
                <a:srgbClr val="261F4D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19102669">
            <a:off x="1022915" y="5193086"/>
            <a:ext cx="1173287" cy="721748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 rot="18056520">
            <a:off x="9949980" y="4995765"/>
            <a:ext cx="1019546" cy="80238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3671837" y="5349475"/>
            <a:ext cx="4497404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An </a:t>
            </a:r>
            <a:r>
              <a:rPr lang="fr-FR" dirty="0" err="1" smtClean="0"/>
              <a:t>accelerator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increases</a:t>
            </a:r>
            <a:r>
              <a:rPr lang="fr-FR" dirty="0" smtClean="0"/>
              <a:t> the </a:t>
            </a:r>
            <a:r>
              <a:rPr lang="fr-FR" dirty="0" err="1" smtClean="0"/>
              <a:t>energy</a:t>
            </a:r>
            <a:r>
              <a:rPr lang="fr-FR" dirty="0" smtClean="0"/>
              <a:t> of </a:t>
            </a:r>
            <a:r>
              <a:rPr lang="fr-FR" dirty="0" err="1" smtClean="0"/>
              <a:t>particles</a:t>
            </a: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 rot="18168079">
            <a:off x="7921129" y="2289570"/>
            <a:ext cx="888662" cy="3772186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 rot="2874316">
            <a:off x="2604280" y="3289183"/>
            <a:ext cx="609320" cy="2173803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4216367" y="4661312"/>
            <a:ext cx="3408343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dirty="0"/>
              <a:t>A</a:t>
            </a:r>
            <a:r>
              <a:rPr lang="fr-FR" dirty="0" smtClean="0"/>
              <a:t>reas to </a:t>
            </a:r>
            <a:r>
              <a:rPr lang="fr-FR" dirty="0" err="1" smtClean="0"/>
              <a:t>perform</a:t>
            </a:r>
            <a:r>
              <a:rPr lang="fr-FR" dirty="0" smtClean="0"/>
              <a:t> </a:t>
            </a:r>
            <a:r>
              <a:rPr lang="fr-FR" dirty="0" err="1" smtClean="0"/>
              <a:t>experiments</a:t>
            </a:r>
            <a:r>
              <a:rPr lang="fr-FR" dirty="0" smtClean="0"/>
              <a:t>/irradiations</a:t>
            </a: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18794544">
            <a:off x="2958682" y="2028091"/>
            <a:ext cx="693908" cy="1336950"/>
          </a:xfrm>
          <a:prstGeom prst="rect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 rot="19065603">
            <a:off x="4300105" y="2570845"/>
            <a:ext cx="1355747" cy="670708"/>
          </a:xfrm>
          <a:prstGeom prst="rect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 rot="18181260">
            <a:off x="7660936" y="1460886"/>
            <a:ext cx="2141799" cy="2036686"/>
          </a:xfrm>
          <a:prstGeom prst="rect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 to GANIL and site visit instructions</a:t>
            </a:r>
            <a:endParaRPr lang="fr-FR" dirty="0"/>
          </a:p>
        </p:txBody>
      </p:sp>
      <p:cxnSp>
        <p:nvCxnSpPr>
          <p:cNvPr id="21" name="Connecteur droit 20"/>
          <p:cNvCxnSpPr/>
          <p:nvPr/>
        </p:nvCxnSpPr>
        <p:spPr>
          <a:xfrm flipV="1">
            <a:off x="8673026" y="5639017"/>
            <a:ext cx="1180521" cy="401445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2295720" y="5415004"/>
            <a:ext cx="872332" cy="625458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2928173" y="4796314"/>
            <a:ext cx="743663" cy="551573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 flipH="1">
            <a:off x="8169241" y="5040357"/>
            <a:ext cx="707294" cy="30753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>
            <a:stCxn id="29" idx="2"/>
          </p:cNvCxnSpPr>
          <p:nvPr/>
        </p:nvCxnSpPr>
        <p:spPr>
          <a:xfrm>
            <a:off x="3792595" y="3154529"/>
            <a:ext cx="435831" cy="1505195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>
            <a:stCxn id="30" idx="1"/>
          </p:cNvCxnSpPr>
          <p:nvPr/>
        </p:nvCxnSpPr>
        <p:spPr>
          <a:xfrm flipH="1">
            <a:off x="3969291" y="3361891"/>
            <a:ext cx="506833" cy="44753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>
            <a:stCxn id="31" idx="1"/>
          </p:cNvCxnSpPr>
          <p:nvPr/>
        </p:nvCxnSpPr>
        <p:spPr>
          <a:xfrm flipH="1">
            <a:off x="7624710" y="3377147"/>
            <a:ext cx="523543" cy="1282577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8422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9" grpId="0" animBg="1"/>
      <p:bldP spid="23" grpId="0" animBg="1"/>
      <p:bldP spid="24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 to GANIL and site visit instructions</a:t>
            </a:r>
            <a:endParaRPr lang="fr-FR"/>
          </a:p>
        </p:txBody>
      </p:sp>
      <p:sp>
        <p:nvSpPr>
          <p:cNvPr id="4" name="Titre 3"/>
          <p:cNvSpPr>
            <a:spLocks noGrp="1"/>
          </p:cNvSpPr>
          <p:nvPr>
            <p:ph type="title" idx="4294967295"/>
          </p:nvPr>
        </p:nvSpPr>
        <p:spPr>
          <a:xfrm>
            <a:off x="726275" y="118499"/>
            <a:ext cx="10106004" cy="1141413"/>
          </a:xfrm>
        </p:spPr>
        <p:txBody>
          <a:bodyPr>
            <a:normAutofit/>
          </a:bodyPr>
          <a:lstStyle/>
          <a:p>
            <a:r>
              <a:rPr lang="fr-FR" dirty="0" smtClean="0"/>
              <a:t>For </a:t>
            </a:r>
            <a:r>
              <a:rPr lang="fr-FR" dirty="0" err="1" smtClean="0"/>
              <a:t>research</a:t>
            </a:r>
            <a:r>
              <a:rPr lang="fr-FR" dirty="0" smtClean="0"/>
              <a:t> in </a:t>
            </a:r>
            <a:r>
              <a:rPr lang="fr-FR" dirty="0" err="1" smtClean="0"/>
              <a:t>nuclear</a:t>
            </a:r>
            <a:r>
              <a:rPr lang="fr-FR" dirty="0" smtClean="0"/>
              <a:t> </a:t>
            </a:r>
            <a:r>
              <a:rPr lang="fr-FR" dirty="0" err="1" smtClean="0"/>
              <a:t>physics</a:t>
            </a:r>
            <a:r>
              <a:rPr lang="fr-FR" dirty="0" smtClean="0"/>
              <a:t>…</a:t>
            </a:r>
            <a:endParaRPr lang="fr-FR" dirty="0"/>
          </a:p>
        </p:txBody>
      </p:sp>
      <p:pic>
        <p:nvPicPr>
          <p:cNvPr id="6" name="Imag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1723" y="1506132"/>
            <a:ext cx="8772525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8"/>
          <p:cNvSpPr txBox="1">
            <a:spLocks noChangeArrowheads="1"/>
          </p:cNvSpPr>
          <p:nvPr/>
        </p:nvSpPr>
        <p:spPr bwMode="auto">
          <a:xfrm>
            <a:off x="2623474" y="5995581"/>
            <a:ext cx="11525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FR" altLang="fr-FR" sz="1600" b="1" dirty="0">
                <a:solidFill>
                  <a:srgbClr val="60A4B4"/>
                </a:solidFill>
              </a:rPr>
              <a:t>Neutrons</a:t>
            </a:r>
          </a:p>
        </p:txBody>
      </p:sp>
      <p:sp>
        <p:nvSpPr>
          <p:cNvPr id="8" name="Text Box 19"/>
          <p:cNvSpPr txBox="1">
            <a:spLocks noChangeArrowheads="1"/>
          </p:cNvSpPr>
          <p:nvPr/>
        </p:nvSpPr>
        <p:spPr bwMode="auto">
          <a:xfrm rot="16200000">
            <a:off x="1967837" y="5287556"/>
            <a:ext cx="10969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FR" altLang="fr-FR" sz="1600" b="1" dirty="0">
                <a:solidFill>
                  <a:srgbClr val="C95827"/>
                </a:solidFill>
              </a:rPr>
              <a:t>Protons</a:t>
            </a:r>
          </a:p>
        </p:txBody>
      </p:sp>
      <p:sp>
        <p:nvSpPr>
          <p:cNvPr id="9" name="AutoShape 20"/>
          <p:cNvSpPr>
            <a:spLocks noChangeArrowheads="1"/>
          </p:cNvSpPr>
          <p:nvPr/>
        </p:nvSpPr>
        <p:spPr bwMode="auto">
          <a:xfrm>
            <a:off x="2691736" y="5268506"/>
            <a:ext cx="76200" cy="533400"/>
          </a:xfrm>
          <a:prstGeom prst="upArrow">
            <a:avLst>
              <a:gd name="adj1" fmla="val 50000"/>
              <a:gd name="adj2" fmla="val 175000"/>
            </a:avLst>
          </a:prstGeom>
          <a:solidFill>
            <a:srgbClr val="C95827"/>
          </a:soli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fr-FR" sz="1600" b="1">
              <a:solidFill>
                <a:srgbClr val="FF0000"/>
              </a:solidFill>
            </a:endParaRPr>
          </a:p>
        </p:txBody>
      </p:sp>
      <p:sp>
        <p:nvSpPr>
          <p:cNvPr id="10" name="AutoShape 21"/>
          <p:cNvSpPr>
            <a:spLocks noChangeArrowheads="1"/>
          </p:cNvSpPr>
          <p:nvPr/>
        </p:nvSpPr>
        <p:spPr bwMode="auto">
          <a:xfrm rot="5400000">
            <a:off x="3182274" y="5766981"/>
            <a:ext cx="76200" cy="533400"/>
          </a:xfrm>
          <a:prstGeom prst="upArrow">
            <a:avLst>
              <a:gd name="adj1" fmla="val 50000"/>
              <a:gd name="adj2" fmla="val 175000"/>
            </a:avLst>
          </a:prstGeom>
          <a:solidFill>
            <a:srgbClr val="60A4B4"/>
          </a:soli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fr-FR" sz="1600"/>
          </a:p>
        </p:txBody>
      </p:sp>
      <p:sp>
        <p:nvSpPr>
          <p:cNvPr id="11" name="Text Box 6"/>
          <p:cNvSpPr txBox="1">
            <a:spLocks noChangeAspect="1" noChangeArrowheads="1"/>
          </p:cNvSpPr>
          <p:nvPr/>
        </p:nvSpPr>
        <p:spPr bwMode="auto">
          <a:xfrm>
            <a:off x="4492293" y="5555685"/>
            <a:ext cx="126637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fr-FR" altLang="fr-FR" sz="1600" b="1" dirty="0" smtClean="0"/>
              <a:t>Stable </a:t>
            </a:r>
            <a:r>
              <a:rPr lang="fr-FR" altLang="fr-FR" sz="1600" b="1" dirty="0" err="1" smtClean="0"/>
              <a:t>nuclei</a:t>
            </a:r>
            <a:endParaRPr lang="fr-FR" altLang="fr-FR" sz="1100" b="1" baseline="30000" dirty="0">
              <a:latin typeface="Symbol" panose="05050102010706020507" pitchFamily="18" charset="2"/>
            </a:endParaRPr>
          </a:p>
        </p:txBody>
      </p:sp>
      <p:cxnSp>
        <p:nvCxnSpPr>
          <p:cNvPr id="12" name="Connecteur droit avec flèche 11"/>
          <p:cNvCxnSpPr/>
          <p:nvPr/>
        </p:nvCxnSpPr>
        <p:spPr>
          <a:xfrm flipH="1" flipV="1">
            <a:off x="4117311" y="4806544"/>
            <a:ext cx="749964" cy="61871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12"/>
          <p:cNvSpPr txBox="1">
            <a:spLocks noChangeAspect="1" noChangeArrowheads="1"/>
          </p:cNvSpPr>
          <p:nvPr/>
        </p:nvSpPr>
        <p:spPr bwMode="auto">
          <a:xfrm>
            <a:off x="7052599" y="4443006"/>
            <a:ext cx="18017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fr-FR" altLang="fr-FR" sz="1600" b="1" dirty="0" smtClean="0"/>
              <a:t>Radioactive </a:t>
            </a:r>
            <a:r>
              <a:rPr lang="fr-FR" altLang="fr-FR" sz="1600" b="1" dirty="0" err="1" smtClean="0"/>
              <a:t>nuclei</a:t>
            </a:r>
            <a:endParaRPr lang="fr-FR" altLang="fr-FR" sz="1600" b="1" baseline="30000" dirty="0">
              <a:latin typeface="Symbol" panose="05050102010706020507" pitchFamily="18" charset="2"/>
            </a:endParaRPr>
          </a:p>
        </p:txBody>
      </p:sp>
      <p:cxnSp>
        <p:nvCxnSpPr>
          <p:cNvPr id="14" name="Connecteur droit avec flèche 13"/>
          <p:cNvCxnSpPr>
            <a:stCxn id="13" idx="0"/>
          </p:cNvCxnSpPr>
          <p:nvPr/>
        </p:nvCxnSpPr>
        <p:spPr>
          <a:xfrm flipH="1" flipV="1">
            <a:off x="7428853" y="2801532"/>
            <a:ext cx="524634" cy="164147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>
            <a:stCxn id="13" idx="0"/>
          </p:cNvCxnSpPr>
          <p:nvPr/>
        </p:nvCxnSpPr>
        <p:spPr>
          <a:xfrm flipH="1" flipV="1">
            <a:off x="6871641" y="3557182"/>
            <a:ext cx="1081846" cy="885824"/>
          </a:xfrm>
          <a:prstGeom prst="straightConnector1">
            <a:avLst/>
          </a:prstGeom>
          <a:ln w="38100">
            <a:solidFill>
              <a:srgbClr val="33CC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Box 6"/>
          <p:cNvSpPr txBox="1">
            <a:spLocks noChangeAspect="1" noChangeArrowheads="1"/>
          </p:cNvSpPr>
          <p:nvPr/>
        </p:nvSpPr>
        <p:spPr bwMode="auto">
          <a:xfrm>
            <a:off x="6800186" y="1180694"/>
            <a:ext cx="166231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600" b="1" dirty="0" err="1" smtClean="0">
                <a:solidFill>
                  <a:schemeClr val="bg1">
                    <a:lumMod val="50000"/>
                  </a:schemeClr>
                </a:solidFill>
              </a:rPr>
              <a:t>Limits</a:t>
            </a:r>
            <a:r>
              <a:rPr lang="fr-FR" sz="1600" b="1" dirty="0" smtClean="0">
                <a:solidFill>
                  <a:schemeClr val="bg1">
                    <a:lumMod val="50000"/>
                  </a:schemeClr>
                </a:solidFill>
              </a:rPr>
              <a:t> of existence?</a:t>
            </a:r>
            <a:endParaRPr lang="fr-FR" sz="1600" b="1" baseline="30000" dirty="0">
              <a:solidFill>
                <a:schemeClr val="bg1">
                  <a:lumMod val="50000"/>
                </a:schemeClr>
              </a:solidFill>
              <a:latin typeface="Symbol" pitchFamily="18" charset="2"/>
            </a:endParaRPr>
          </a:p>
        </p:txBody>
      </p:sp>
      <p:cxnSp>
        <p:nvCxnSpPr>
          <p:cNvPr id="21" name="Connecteur droit avec flèche 20"/>
          <p:cNvCxnSpPr>
            <a:stCxn id="20" idx="2"/>
          </p:cNvCxnSpPr>
          <p:nvPr/>
        </p:nvCxnSpPr>
        <p:spPr>
          <a:xfrm>
            <a:off x="7631344" y="1426915"/>
            <a:ext cx="1084031" cy="673358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>
            <a:stCxn id="20" idx="2"/>
          </p:cNvCxnSpPr>
          <p:nvPr/>
        </p:nvCxnSpPr>
        <p:spPr>
          <a:xfrm>
            <a:off x="7631344" y="1426915"/>
            <a:ext cx="1761230" cy="1769904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>
            <a:stCxn id="20" idx="3"/>
          </p:cNvCxnSpPr>
          <p:nvPr/>
        </p:nvCxnSpPr>
        <p:spPr>
          <a:xfrm>
            <a:off x="8462501" y="1303805"/>
            <a:ext cx="2082598" cy="92789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space réservé du contenu 2"/>
          <p:cNvSpPr>
            <a:spLocks noGrp="1"/>
          </p:cNvSpPr>
          <p:nvPr>
            <p:ph sz="half" idx="4294967295"/>
          </p:nvPr>
        </p:nvSpPr>
        <p:spPr>
          <a:xfrm>
            <a:off x="198807" y="1303806"/>
            <a:ext cx="5559857" cy="288996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fr-FR" b="1" dirty="0" err="1" smtClean="0">
                <a:solidFill>
                  <a:srgbClr val="261F4D"/>
                </a:solidFill>
              </a:rPr>
              <a:t>Decay</a:t>
            </a:r>
            <a:r>
              <a:rPr lang="fr-FR" b="1" dirty="0" smtClean="0">
                <a:solidFill>
                  <a:srgbClr val="261F4D"/>
                </a:solidFill>
              </a:rPr>
              <a:t> modes and </a:t>
            </a:r>
            <a:r>
              <a:rPr lang="fr-FR" b="1" dirty="0" err="1" smtClean="0">
                <a:solidFill>
                  <a:srgbClr val="261F4D"/>
                </a:solidFill>
              </a:rPr>
              <a:t>properties</a:t>
            </a:r>
            <a:endParaRPr lang="fr-FR" b="1" dirty="0" smtClean="0">
              <a:solidFill>
                <a:srgbClr val="261F4D"/>
              </a:solidFill>
            </a:endParaRPr>
          </a:p>
          <a:p>
            <a:pPr>
              <a:defRPr/>
            </a:pPr>
            <a:r>
              <a:rPr lang="fr-FR" b="1" dirty="0" err="1" smtClean="0">
                <a:solidFill>
                  <a:srgbClr val="261F4D"/>
                </a:solidFill>
              </a:rPr>
              <a:t>Limits</a:t>
            </a:r>
            <a:r>
              <a:rPr lang="fr-FR" b="1" dirty="0" smtClean="0">
                <a:solidFill>
                  <a:srgbClr val="261F4D"/>
                </a:solidFill>
              </a:rPr>
              <a:t> of existence (</a:t>
            </a:r>
            <a:r>
              <a:rPr lang="fr-FR" b="1" dirty="0" err="1" smtClean="0">
                <a:solidFill>
                  <a:srgbClr val="261F4D"/>
                </a:solidFill>
              </a:rPr>
              <a:t>driplines</a:t>
            </a:r>
            <a:r>
              <a:rPr lang="fr-FR" b="1" dirty="0" smtClean="0">
                <a:solidFill>
                  <a:srgbClr val="261F4D"/>
                </a:solidFill>
              </a:rPr>
              <a:t>, </a:t>
            </a:r>
            <a:r>
              <a:rPr lang="fr-FR" b="1" dirty="0" err="1" smtClean="0">
                <a:solidFill>
                  <a:srgbClr val="261F4D"/>
                </a:solidFill>
              </a:rPr>
              <a:t>superheavy</a:t>
            </a:r>
            <a:r>
              <a:rPr lang="fr-FR" b="1" dirty="0" smtClean="0">
                <a:solidFill>
                  <a:srgbClr val="261F4D"/>
                </a:solidFill>
              </a:rPr>
              <a:t> </a:t>
            </a:r>
            <a:r>
              <a:rPr lang="fr-FR" b="1" dirty="0" err="1" smtClean="0">
                <a:solidFill>
                  <a:srgbClr val="261F4D"/>
                </a:solidFill>
              </a:rPr>
              <a:t>elements</a:t>
            </a:r>
            <a:r>
              <a:rPr lang="fr-FR" b="1" dirty="0" smtClean="0">
                <a:solidFill>
                  <a:srgbClr val="261F4D"/>
                </a:solidFill>
              </a:rPr>
              <a:t>)</a:t>
            </a:r>
          </a:p>
          <a:p>
            <a:pPr>
              <a:defRPr/>
            </a:pPr>
            <a:r>
              <a:rPr lang="fr-FR" b="1" dirty="0" err="1" smtClean="0">
                <a:solidFill>
                  <a:srgbClr val="261F4D"/>
                </a:solidFill>
              </a:rPr>
              <a:t>Origin</a:t>
            </a:r>
            <a:r>
              <a:rPr lang="fr-FR" b="1" dirty="0" smtClean="0">
                <a:solidFill>
                  <a:srgbClr val="261F4D"/>
                </a:solidFill>
              </a:rPr>
              <a:t> of the </a:t>
            </a:r>
            <a:r>
              <a:rPr lang="fr-FR" b="1" dirty="0" err="1" smtClean="0">
                <a:solidFill>
                  <a:srgbClr val="261F4D"/>
                </a:solidFill>
              </a:rPr>
              <a:t>elements</a:t>
            </a:r>
            <a:endParaRPr lang="fr-FR" b="1" dirty="0" smtClean="0">
              <a:solidFill>
                <a:srgbClr val="261F4D"/>
              </a:solidFill>
            </a:endParaRPr>
          </a:p>
          <a:p>
            <a:pPr>
              <a:defRPr/>
            </a:pPr>
            <a:r>
              <a:rPr lang="fr-FR" b="1" dirty="0" err="1" smtClean="0">
                <a:solidFill>
                  <a:srgbClr val="261F4D"/>
                </a:solidFill>
              </a:rPr>
              <a:t>Reaction</a:t>
            </a:r>
            <a:r>
              <a:rPr lang="fr-FR" b="1" dirty="0" smtClean="0">
                <a:solidFill>
                  <a:srgbClr val="261F4D"/>
                </a:solidFill>
              </a:rPr>
              <a:t> </a:t>
            </a:r>
            <a:r>
              <a:rPr lang="fr-FR" b="1" dirty="0" err="1" smtClean="0">
                <a:solidFill>
                  <a:srgbClr val="261F4D"/>
                </a:solidFill>
              </a:rPr>
              <a:t>mechanisms</a:t>
            </a:r>
            <a:endParaRPr lang="fr-FR" b="1" dirty="0" smtClean="0">
              <a:solidFill>
                <a:srgbClr val="261F4D"/>
              </a:solidFill>
            </a:endParaRPr>
          </a:p>
          <a:p>
            <a:pPr>
              <a:defRPr/>
            </a:pPr>
            <a:r>
              <a:rPr lang="fr-FR" b="1" dirty="0" smtClean="0">
                <a:solidFill>
                  <a:srgbClr val="261F4D"/>
                </a:solidFill>
              </a:rPr>
              <a:t>Equation of state of </a:t>
            </a:r>
            <a:r>
              <a:rPr lang="fr-FR" b="1" dirty="0" err="1" smtClean="0">
                <a:solidFill>
                  <a:srgbClr val="261F4D"/>
                </a:solidFill>
              </a:rPr>
              <a:t>nuclear</a:t>
            </a:r>
            <a:r>
              <a:rPr lang="fr-FR" b="1" dirty="0" smtClean="0">
                <a:solidFill>
                  <a:srgbClr val="261F4D"/>
                </a:solidFill>
              </a:rPr>
              <a:t> </a:t>
            </a:r>
            <a:r>
              <a:rPr lang="fr-FR" b="1" dirty="0" err="1" smtClean="0">
                <a:solidFill>
                  <a:srgbClr val="261F4D"/>
                </a:solidFill>
              </a:rPr>
              <a:t>matter</a:t>
            </a:r>
            <a:endParaRPr lang="fr-FR" b="1" dirty="0" smtClean="0">
              <a:solidFill>
                <a:srgbClr val="261F4D"/>
              </a:solidFill>
            </a:endParaRPr>
          </a:p>
          <a:p>
            <a:pPr>
              <a:defRPr/>
            </a:pPr>
            <a:r>
              <a:rPr lang="fr-FR" b="1" dirty="0" err="1" smtClean="0">
                <a:solidFill>
                  <a:srgbClr val="261F4D"/>
                </a:solidFill>
              </a:rPr>
              <a:t>Nuclear</a:t>
            </a:r>
            <a:r>
              <a:rPr lang="fr-FR" b="1" dirty="0" smtClean="0">
                <a:solidFill>
                  <a:srgbClr val="261F4D"/>
                </a:solidFill>
              </a:rPr>
              <a:t> forces</a:t>
            </a:r>
            <a:endParaRPr lang="fr-FR" b="1" dirty="0">
              <a:solidFill>
                <a:srgbClr val="261F4D"/>
              </a:solidFill>
            </a:endParaRPr>
          </a:p>
          <a:p>
            <a:pPr marL="285750" indent="-285750">
              <a:spcBef>
                <a:spcPts val="600"/>
              </a:spcBef>
              <a:buClr>
                <a:srgbClr val="C95827"/>
              </a:buClr>
              <a:buFont typeface="Arial" panose="020B0604020202020204" pitchFamily="34" charset="0"/>
              <a:buChar char="•"/>
              <a:defRPr/>
            </a:pPr>
            <a:r>
              <a:rPr lang="fr-FR" dirty="0" smtClean="0"/>
              <a:t>Structures, </a:t>
            </a:r>
            <a:r>
              <a:rPr lang="fr-FR" dirty="0" err="1" smtClean="0"/>
              <a:t>shapes</a:t>
            </a:r>
            <a:endParaRPr lang="fr-FR" dirty="0"/>
          </a:p>
          <a:p>
            <a:pPr marL="285750" indent="-285750">
              <a:spcBef>
                <a:spcPts val="600"/>
              </a:spcBef>
              <a:buClr>
                <a:srgbClr val="C95827"/>
              </a:buClr>
              <a:buFont typeface="Arial" panose="020B0604020202020204" pitchFamily="34" charset="0"/>
              <a:buChar char="•"/>
              <a:defRPr/>
            </a:pPr>
            <a:r>
              <a:rPr lang="fr-FR" dirty="0" smtClean="0"/>
              <a:t>Excitation modes</a:t>
            </a:r>
          </a:p>
          <a:p>
            <a:pPr marL="285750" indent="-285750">
              <a:spcBef>
                <a:spcPts val="600"/>
              </a:spcBef>
              <a:buClr>
                <a:srgbClr val="C95827"/>
              </a:buClr>
              <a:buFont typeface="Arial" panose="020B0604020202020204" pitchFamily="34" charset="0"/>
              <a:buChar char="•"/>
              <a:defRPr/>
            </a:pPr>
            <a:r>
              <a:rPr lang="fr-FR" dirty="0" err="1" smtClean="0"/>
              <a:t>Fundamental</a:t>
            </a:r>
            <a:r>
              <a:rPr lang="fr-FR" dirty="0" smtClean="0"/>
              <a:t> interactions</a:t>
            </a:r>
            <a:endParaRPr lang="fr-FR" b="1" dirty="0">
              <a:solidFill>
                <a:srgbClr val="261F4D"/>
              </a:solidFill>
            </a:endParaRPr>
          </a:p>
        </p:txBody>
      </p:sp>
      <p:cxnSp>
        <p:nvCxnSpPr>
          <p:cNvPr id="28" name="Connecteur droit avec flèche 27"/>
          <p:cNvCxnSpPr/>
          <p:nvPr/>
        </p:nvCxnSpPr>
        <p:spPr>
          <a:xfrm flipV="1">
            <a:off x="7953487" y="2441986"/>
            <a:ext cx="91012" cy="200102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>
            <a:stCxn id="13" idx="0"/>
          </p:cNvCxnSpPr>
          <p:nvPr/>
        </p:nvCxnSpPr>
        <p:spPr>
          <a:xfrm flipV="1">
            <a:off x="7953487" y="2100274"/>
            <a:ext cx="1683561" cy="2342732"/>
          </a:xfrm>
          <a:prstGeom prst="straightConnector1">
            <a:avLst/>
          </a:prstGeom>
          <a:ln w="3810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548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GANIL">
      <a:dk1>
        <a:srgbClr val="000000"/>
      </a:dk1>
      <a:lt1>
        <a:srgbClr val="FFFFFF"/>
      </a:lt1>
      <a:dk2>
        <a:srgbClr val="261F4D"/>
      </a:dk2>
      <a:lt2>
        <a:srgbClr val="CACDDE"/>
      </a:lt2>
      <a:accent1>
        <a:srgbClr val="60A3B3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60A3B3"/>
      </a:hlink>
      <a:folHlink>
        <a:srgbClr val="C9582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6440</TotalTime>
  <Words>1143</Words>
  <Application>Microsoft Office PowerPoint</Application>
  <PresentationFormat>Grand écran</PresentationFormat>
  <Paragraphs>246</Paragraphs>
  <Slides>19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8" baseType="lpstr">
      <vt:lpstr>ＭＳ Ｐゴシック</vt:lpstr>
      <vt:lpstr>Arial</vt:lpstr>
      <vt:lpstr>Bahnschrift SemiBold</vt:lpstr>
      <vt:lpstr>Calibri</vt:lpstr>
      <vt:lpstr>Calibri Light</vt:lpstr>
      <vt:lpstr>StarSymbol</vt:lpstr>
      <vt:lpstr>Symbol</vt:lpstr>
      <vt:lpstr>Wingdings</vt:lpstr>
      <vt:lpstr>Thème Office</vt:lpstr>
      <vt:lpstr>Présentation PowerPoint</vt:lpstr>
      <vt:lpstr>Two equipments for studying  the heart of matter</vt:lpstr>
      <vt:lpstr>Administrative structure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For research in nuclear physics…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Thursday Visit instructions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Camille Robinet</dc:creator>
  <cp:lastModifiedBy>Dessay Eloise</cp:lastModifiedBy>
  <cp:revision>146</cp:revision>
  <dcterms:created xsi:type="dcterms:W3CDTF">2024-02-01T13:48:29Z</dcterms:created>
  <dcterms:modified xsi:type="dcterms:W3CDTF">2025-05-13T08:02:22Z</dcterms:modified>
</cp:coreProperties>
</file>