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584" r:id="rId2"/>
    <p:sldId id="1615" r:id="rId3"/>
    <p:sldId id="586" r:id="rId4"/>
    <p:sldId id="1643" r:id="rId5"/>
    <p:sldId id="1627" r:id="rId6"/>
    <p:sldId id="1675" r:id="rId7"/>
    <p:sldId id="1020" r:id="rId8"/>
    <p:sldId id="1028" r:id="rId9"/>
    <p:sldId id="481" r:id="rId10"/>
    <p:sldId id="787" r:id="rId11"/>
    <p:sldId id="1029" r:id="rId12"/>
    <p:sldId id="1677" r:id="rId13"/>
    <p:sldId id="1678" r:id="rId14"/>
    <p:sldId id="1058" r:id="rId15"/>
    <p:sldId id="1059" r:id="rId16"/>
    <p:sldId id="1640" r:id="rId17"/>
    <p:sldId id="2134095789" r:id="rId18"/>
    <p:sldId id="915" r:id="rId19"/>
    <p:sldId id="770" r:id="rId20"/>
    <p:sldId id="771" r:id="rId21"/>
    <p:sldId id="772" r:id="rId22"/>
    <p:sldId id="773" r:id="rId23"/>
    <p:sldId id="774" r:id="rId24"/>
    <p:sldId id="775" r:id="rId25"/>
    <p:sldId id="962" r:id="rId26"/>
    <p:sldId id="1617" r:id="rId27"/>
    <p:sldId id="1619" r:id="rId28"/>
    <p:sldId id="1620" r:id="rId29"/>
    <p:sldId id="1083" r:id="rId30"/>
    <p:sldId id="2134095790" r:id="rId31"/>
    <p:sldId id="1635" r:id="rId32"/>
    <p:sldId id="1637" r:id="rId33"/>
    <p:sldId id="1638" r:id="rId34"/>
    <p:sldId id="1095" r:id="rId35"/>
    <p:sldId id="1639" r:id="rId36"/>
    <p:sldId id="601" r:id="rId37"/>
    <p:sldId id="1116" r:id="rId38"/>
    <p:sldId id="1114" r:id="rId39"/>
    <p:sldId id="555" r:id="rId40"/>
    <p:sldId id="1642" r:id="rId41"/>
    <p:sldId id="2134095788" r:id="rId42"/>
    <p:sldId id="556" r:id="rId43"/>
    <p:sldId id="2134095791" r:id="rId44"/>
    <p:sldId id="1079" r:id="rId45"/>
    <p:sldId id="1688" r:id="rId46"/>
    <p:sldId id="1689" r:id="rId47"/>
    <p:sldId id="1699" r:id="rId48"/>
    <p:sldId id="1691" r:id="rId49"/>
    <p:sldId id="1692" r:id="rId50"/>
    <p:sldId id="1682" r:id="rId51"/>
    <p:sldId id="1683" r:id="rId52"/>
    <p:sldId id="1684" r:id="rId53"/>
    <p:sldId id="1686" r:id="rId54"/>
    <p:sldId id="1685" r:id="rId55"/>
    <p:sldId id="2134095787" r:id="rId56"/>
    <p:sldId id="548" r:id="rId57"/>
    <p:sldId id="1672" r:id="rId58"/>
    <p:sldId id="1088" r:id="rId59"/>
  </p:sldIdLst>
  <p:sldSz cx="13817600" cy="7772400"/>
  <p:notesSz cx="7000875" cy="928687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441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5">
          <p15:clr>
            <a:srgbClr val="A4A3A4"/>
          </p15:clr>
        </p15:guide>
        <p15:guide id="2" pos="22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D67135"/>
    <a:srgbClr val="47FFFF"/>
    <a:srgbClr val="C1CAEB"/>
    <a:srgbClr val="BAD2E4"/>
    <a:srgbClr val="A6B9E4"/>
    <a:srgbClr val="B2B2F4"/>
    <a:srgbClr val="C5E0F5"/>
    <a:srgbClr val="887A28"/>
    <a:srgbClr val="2D8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73" autoAdjust="0"/>
    <p:restoredTop sz="95140" autoAdjust="0"/>
  </p:normalViewPr>
  <p:slideViewPr>
    <p:cSldViewPr snapToGrid="0">
      <p:cViewPr varScale="1">
        <p:scale>
          <a:sx n="95" d="100"/>
          <a:sy n="95" d="100"/>
        </p:scale>
        <p:origin x="184" y="176"/>
      </p:cViewPr>
      <p:guideLst>
        <p:guide orient="horz" pos="2448"/>
        <p:guide pos="44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52" y="-84"/>
      </p:cViewPr>
      <p:guideLst>
        <p:guide orient="horz" pos="2925"/>
        <p:guide pos="220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5575" y="0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FD03BE-B249-2541-9FCD-4C545C224FAA}" type="datetimeFigureOut">
              <a:rPr lang="en-US" smtClean="0"/>
              <a:t>5/16/25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0150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5575" y="8820150"/>
            <a:ext cx="30337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3253F-8DEC-C84C-88CD-1F185E131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76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4148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90525" y="685800"/>
            <a:ext cx="622935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3797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181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3798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39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Times New Roman" charset="0"/>
              </a:defRPr>
            </a:lvl1pPr>
          </a:lstStyle>
          <a:p>
            <a:fld id="{460840B8-F7E7-B943-B77F-30281591AB5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106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55B726-0561-5346-BEB3-5809FF9F7197}" type="slidenum">
              <a:rPr lang="en-US">
                <a:latin typeface="Times New Roman" charset="0"/>
              </a:rPr>
              <a:pPr/>
              <a:t>1</a:t>
            </a:fld>
            <a:endParaRPr lang="en-US">
              <a:latin typeface="Times New Roman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0614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B7A1E20-DD4D-9644-A77D-3A6E0B76E8BD}" type="slidenum">
              <a:rPr lang="en-US">
                <a:latin typeface="Times New Roman" charset="0"/>
              </a:rPr>
              <a:pPr/>
              <a:t>11</a:t>
            </a:fld>
            <a:endParaRPr lang="en-US">
              <a:latin typeface="Times New Roman" charset="0"/>
            </a:endParaRPr>
          </a:p>
        </p:txBody>
      </p:sp>
      <p:sp>
        <p:nvSpPr>
          <p:cNvPr id="183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83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5821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12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2815018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13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28150189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33164A-6176-A54F-A5FD-2811C2417E60}" type="slidenum">
              <a:rPr lang="en-US" sz="1200">
                <a:latin typeface="Times New Roman" charset="0"/>
              </a:rPr>
              <a:pPr/>
              <a:t>14</a:t>
            </a:fld>
            <a:endParaRPr lang="en-US" sz="1200">
              <a:latin typeface="Times New Roman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9933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A33164A-6176-A54F-A5FD-2811C2417E60}" type="slidenum">
              <a:rPr lang="en-US" sz="1200">
                <a:latin typeface="Times New Roman" charset="0"/>
              </a:rPr>
              <a:pPr/>
              <a:t>15</a:t>
            </a:fld>
            <a:endParaRPr lang="en-US" sz="1200">
              <a:latin typeface="Times New Roman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4244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A72522B-FE63-B340-BD8C-12E7639D4EBD}" type="slidenum">
              <a:rPr lang="en-US">
                <a:latin typeface="Times New Roman" charset="0"/>
              </a:rPr>
              <a:pPr/>
              <a:t>16</a:t>
            </a:fld>
            <a:endParaRPr lang="en-US">
              <a:latin typeface="Times New Roman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033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A72522B-FE63-B340-BD8C-12E7639D4EBD}" type="slidenum">
              <a:rPr lang="en-US">
                <a:latin typeface="Times New Roman" charset="0"/>
              </a:rPr>
              <a:pPr/>
              <a:t>17</a:t>
            </a:fld>
            <a:endParaRPr lang="en-US">
              <a:latin typeface="Times New Roman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4714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1030D89-E958-D049-870F-C868B470F371}" type="slidenum">
              <a:rPr lang="en-US">
                <a:latin typeface="Times New Roman" charset="0"/>
              </a:rPr>
              <a:pPr/>
              <a:t>18</a:t>
            </a:fld>
            <a:endParaRPr lang="en-US">
              <a:latin typeface="Times New Roman" charset="0"/>
            </a:endParaRPr>
          </a:p>
        </p:txBody>
      </p:sp>
      <p:sp>
        <p:nvSpPr>
          <p:cNvPr id="201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1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106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A8DC21-7303-854D-B5EE-AF712370D993}" type="slidenum">
              <a:rPr lang="en-US">
                <a:latin typeface="Times New Roman" charset="0"/>
              </a:rPr>
              <a:pPr/>
              <a:t>19</a:t>
            </a:fld>
            <a:endParaRPr lang="en-US">
              <a:latin typeface="Times New Roman" charset="0"/>
            </a:endParaRPr>
          </a:p>
        </p:txBody>
      </p:sp>
      <p:sp>
        <p:nvSpPr>
          <p:cNvPr id="202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2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7864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CA091A-E74C-144B-9222-FF18A256CAD2}" type="slidenum">
              <a:rPr lang="en-US">
                <a:latin typeface="Times New Roman" charset="0"/>
              </a:rPr>
              <a:pPr/>
              <a:t>20</a:t>
            </a:fld>
            <a:endParaRPr lang="en-US">
              <a:latin typeface="Times New Roman" charset="0"/>
            </a:endParaRPr>
          </a:p>
        </p:txBody>
      </p:sp>
      <p:sp>
        <p:nvSpPr>
          <p:cNvPr id="203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3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794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2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3697250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DEC4B6E-6CA6-F44D-A353-0B2447FECF23}" type="slidenum">
              <a:rPr lang="en-US">
                <a:latin typeface="Times New Roman" charset="0"/>
              </a:rPr>
              <a:pPr/>
              <a:t>21</a:t>
            </a:fld>
            <a:endParaRPr lang="en-US">
              <a:latin typeface="Times New Roman" charset="0"/>
            </a:endParaRPr>
          </a:p>
        </p:txBody>
      </p:sp>
      <p:sp>
        <p:nvSpPr>
          <p:cNvPr id="204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4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6259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78C3110-84CC-5645-A87C-961193E2ADC0}" type="slidenum">
              <a:rPr lang="en-US">
                <a:latin typeface="Times New Roman" charset="0"/>
              </a:rPr>
              <a:pPr/>
              <a:t>22</a:t>
            </a:fld>
            <a:endParaRPr lang="en-US">
              <a:latin typeface="Times New Roman" charset="0"/>
            </a:endParaRPr>
          </a:p>
        </p:txBody>
      </p:sp>
      <p:sp>
        <p:nvSpPr>
          <p:cNvPr id="205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58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824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EA7F9B-CD00-304D-9ABA-C359D8E60A4C}" type="slidenum">
              <a:rPr lang="en-US">
                <a:latin typeface="Times New Roman" charset="0"/>
              </a:rPr>
              <a:pPr/>
              <a:t>23</a:t>
            </a:fld>
            <a:endParaRPr lang="en-US">
              <a:latin typeface="Times New Roman" charset="0"/>
            </a:endParaRPr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4957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8227C8-D6F9-7A43-BF5B-1701E661297B}" type="slidenum">
              <a:rPr lang="en-US">
                <a:latin typeface="Times New Roman" charset="0"/>
              </a:rPr>
              <a:pPr/>
              <a:t>24</a:t>
            </a:fld>
            <a:endParaRPr lang="en-US">
              <a:latin typeface="Times New Roman" charset="0"/>
            </a:endParaRPr>
          </a:p>
        </p:txBody>
      </p:sp>
      <p:sp>
        <p:nvSpPr>
          <p:cNvPr id="207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7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6685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70F4C8-775E-9F44-9617-E4B53B4419E6}" type="slidenum">
              <a:rPr lang="en-US">
                <a:latin typeface="Times New Roman" charset="0"/>
              </a:rPr>
              <a:pPr/>
              <a:t>25</a:t>
            </a:fld>
            <a:endParaRPr lang="en-US">
              <a:latin typeface="Times New Roman" charset="0"/>
            </a:endParaRPr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1172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9035FA-A3C9-0F4D-9696-E8BBFD805439}" type="slidenum">
              <a:rPr lang="en-US">
                <a:latin typeface="Times New Roman" charset="0"/>
              </a:rPr>
              <a:pPr/>
              <a:t>26</a:t>
            </a:fld>
            <a:endParaRPr lang="en-US">
              <a:latin typeface="Times New Roman" charset="0"/>
            </a:endParaRPr>
          </a:p>
        </p:txBody>
      </p:sp>
      <p:sp>
        <p:nvSpPr>
          <p:cNvPr id="186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86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4217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65939C-A2FB-D84A-9740-08FFA15D08E3}" type="slidenum">
              <a:rPr lang="en-US">
                <a:latin typeface="Times New Roman" charset="0"/>
              </a:rPr>
              <a:pPr/>
              <a:t>27</a:t>
            </a:fld>
            <a:endParaRPr lang="en-US">
              <a:latin typeface="Times New Roman" charset="0"/>
            </a:endParaRPr>
          </a:p>
        </p:txBody>
      </p:sp>
      <p:sp>
        <p:nvSpPr>
          <p:cNvPr id="193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59DA0A1-1ED6-2B4B-BCBB-9A3DAC29E6CA}" type="slidenum">
              <a:rPr lang="en-US">
                <a:latin typeface="Times New Roman" charset="0"/>
              </a:rPr>
              <a:pPr/>
              <a:t>28</a:t>
            </a:fld>
            <a:endParaRPr lang="en-US">
              <a:latin typeface="Times New Roman" charset="0"/>
            </a:endParaRPr>
          </a:p>
        </p:txBody>
      </p:sp>
      <p:sp>
        <p:nvSpPr>
          <p:cNvPr id="194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AC1116-83B7-D643-8007-41B82A424F3D}" type="slidenum">
              <a:rPr lang="en-US">
                <a:latin typeface="Times New Roman" charset="0"/>
              </a:rPr>
              <a:pPr/>
              <a:t>29</a:t>
            </a:fld>
            <a:endParaRPr lang="en-US">
              <a:latin typeface="Times New Roman" charset="0"/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9250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AC1116-83B7-D643-8007-41B82A424F3D}" type="slidenum">
              <a:rPr lang="en-US">
                <a:latin typeface="Times New Roman" charset="0"/>
              </a:rPr>
              <a:pPr/>
              <a:t>30</a:t>
            </a:fld>
            <a:endParaRPr lang="en-US">
              <a:latin typeface="Times New Roman" charset="0"/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846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D0DFFE6-3D5C-A14B-9B86-F4A37D4E1EAA}" type="slidenum">
              <a:rPr lang="en-US">
                <a:latin typeface="Times New Roman" charset="0"/>
              </a:rPr>
              <a:pPr/>
              <a:t>3</a:t>
            </a:fld>
            <a:endParaRPr lang="en-US">
              <a:latin typeface="Times New Roman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Description of advantages of using the pulsed laser for SEE studies</a:t>
            </a:r>
          </a:p>
        </p:txBody>
      </p:sp>
    </p:spTree>
    <p:extLst>
      <p:ext uri="{BB962C8B-B14F-4D97-AF65-F5344CB8AC3E}">
        <p14:creationId xmlns:p14="http://schemas.microsoft.com/office/powerpoint/2010/main" val="264777283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31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42578394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A72522B-FE63-B340-BD8C-12E7639D4EBD}" type="slidenum">
              <a:rPr lang="en-US">
                <a:latin typeface="Times New Roman" charset="0"/>
              </a:rPr>
              <a:pPr/>
              <a:t>32</a:t>
            </a:fld>
            <a:endParaRPr lang="en-US">
              <a:latin typeface="Times New Roman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0700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A72522B-FE63-B340-BD8C-12E7639D4EBD}" type="slidenum">
              <a:rPr lang="en-US">
                <a:latin typeface="Times New Roman" charset="0"/>
              </a:rPr>
              <a:pPr/>
              <a:t>33</a:t>
            </a:fld>
            <a:endParaRPr lang="en-US">
              <a:latin typeface="Times New Roman" charset="0"/>
            </a:endParaRPr>
          </a:p>
        </p:txBody>
      </p:sp>
      <p:sp>
        <p:nvSpPr>
          <p:cNvPr id="225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225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3236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34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28150189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35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227356627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13022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2252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6243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44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14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D0DFFE6-3D5C-A14B-9B86-F4A37D4E1EAA}" type="slidenum">
              <a:rPr lang="en-US">
                <a:latin typeface="Times New Roman" charset="0"/>
              </a:rPr>
              <a:pPr/>
              <a:t>4</a:t>
            </a:fld>
            <a:endParaRPr lang="en-US">
              <a:latin typeface="Times New Roman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Description of advantages of using the pulsed laser for SEE studies</a:t>
            </a:r>
          </a:p>
        </p:txBody>
      </p:sp>
    </p:spTree>
    <p:extLst>
      <p:ext uri="{BB962C8B-B14F-4D97-AF65-F5344CB8AC3E}">
        <p14:creationId xmlns:p14="http://schemas.microsoft.com/office/powerpoint/2010/main" val="145352453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FAC1116-83B7-D643-8007-41B82A424F3D}" type="slidenum">
              <a:rPr lang="en-US">
                <a:latin typeface="Times New Roman" charset="0"/>
              </a:rPr>
              <a:pPr/>
              <a:t>43</a:t>
            </a:fld>
            <a:endParaRPr lang="en-US">
              <a:latin typeface="Times New Roman" charset="0"/>
            </a:endParaRPr>
          </a:p>
        </p:txBody>
      </p:sp>
      <p:sp>
        <p:nvSpPr>
          <p:cNvPr id="192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92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66007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70F4C8-775E-9F44-9617-E4B53B4419E6}" type="slidenum">
              <a:rPr lang="en-US">
                <a:latin typeface="Times New Roman" charset="0"/>
              </a:rPr>
              <a:pPr/>
              <a:t>44</a:t>
            </a:fld>
            <a:endParaRPr lang="en-US">
              <a:latin typeface="Times New Roman" charset="0"/>
            </a:endParaRPr>
          </a:p>
        </p:txBody>
      </p:sp>
      <p:sp>
        <p:nvSpPr>
          <p:cNvPr id="208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5325"/>
            <a:ext cx="6192838" cy="3484563"/>
          </a:xfrm>
          <a:ln/>
        </p:spPr>
      </p:sp>
      <p:sp>
        <p:nvSpPr>
          <p:cNvPr id="208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3450" y="4413250"/>
            <a:ext cx="5133975" cy="4178300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0806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11915-CFC5-79E4-3B00-E10A0A1B0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DA20F9-BE58-D58A-C471-AB08709530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2B6688-9FA2-5B46-2C1C-F8534E8FD6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92BC32-34B7-BAC1-43F2-5E2E0B7E0C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81911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8311E-9A25-EBC7-6CB3-9C833E36E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2AF69D-10E9-1042-DA65-C97CEB4CFB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F20A25-0CFA-FCE9-5A1C-5DC39EC58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CE9F8-5791-067F-E327-0A205225C1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1160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77F45-629A-7A4A-F5C6-1AB1673EC1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FF8C95-A746-C6DC-C04E-E9A3BD120BE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A8E5919-845A-9B63-C922-A267E7D61B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56D34E-2D12-8894-31D1-4E4A6F606F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9089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4F574-EB86-7230-BCE4-63B426B8C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9A1EF92-0673-4FC3-D814-CB50636064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E93EB2-077C-5160-5317-06ABB4EF12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BB856-2890-76C6-B07A-F00C036AB4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2533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94977-B3BE-064B-ACC7-24C287E56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FD6042-FA0A-958E-E31A-D163A0D3CB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C3C323-C6A3-DAE4-F07C-533C448456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015D9-8F16-CA81-AA2D-CF272BF961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53645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39293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2753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43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B50EB35-5B04-5842-88EB-AFE95081639C}" type="slidenum">
              <a:rPr lang="en-US">
                <a:latin typeface="Times New Roman" charset="0"/>
              </a:rPr>
              <a:pPr/>
              <a:t>5</a:t>
            </a:fld>
            <a:endParaRPr lang="en-US">
              <a:latin typeface="Times New Roman" charset="0"/>
            </a:endParaRPr>
          </a:p>
        </p:txBody>
      </p:sp>
      <p:sp>
        <p:nvSpPr>
          <p:cNvPr id="199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99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4583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6998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7874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Upper Left: G. </a:t>
            </a:r>
            <a:r>
              <a:rPr lang="en-US" dirty="0" err="1"/>
              <a:t>Tzintzarov</a:t>
            </a:r>
            <a:r>
              <a:rPr lang="en-US" dirty="0"/>
              <a:t>, presented at 2023 SEE Symposium, available online (https://www.seemapld.org/archive.php)</a:t>
            </a:r>
          </a:p>
          <a:p>
            <a:endParaRPr lang="en-US" dirty="0"/>
          </a:p>
          <a:p>
            <a:r>
              <a:rPr lang="en-US" dirty="0"/>
              <a:t>Bottom Left: G. </a:t>
            </a:r>
            <a:r>
              <a:rPr lang="en-US" dirty="0" err="1"/>
              <a:t>Tzintzarov</a:t>
            </a:r>
            <a:r>
              <a:rPr lang="en-US" dirty="0"/>
              <a:t>, presented at 2024 SEE Symposium, not yet available online (https://www.seemapld.org/program.php#day2) </a:t>
            </a:r>
          </a:p>
          <a:p>
            <a:endParaRPr lang="en-US" dirty="0"/>
          </a:p>
          <a:p>
            <a:r>
              <a:rPr lang="en-US" dirty="0"/>
              <a:t>Upper Right: D. </a:t>
            </a:r>
            <a:r>
              <a:rPr lang="en-US" dirty="0" err="1"/>
              <a:t>Nergui</a:t>
            </a:r>
            <a:r>
              <a:rPr lang="en-US" dirty="0"/>
              <a:t>, Available online (https://ieeexplore.ieee.org/abstract/document/8933079)</a:t>
            </a:r>
          </a:p>
          <a:p>
            <a:endParaRPr lang="en-US" dirty="0"/>
          </a:p>
          <a:p>
            <a:r>
              <a:rPr lang="en-US" dirty="0"/>
              <a:t>Lower Right: D. Monahan, presented at 2024 SEE Symposium, not yet available online (https://www.seemapld.org/program.php#day2) 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9B577F-6036-4BCD-9021-A736CBC28733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57261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72291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33BC33-C7B8-8045-8B0E-3BD0362A9ED2}" type="slidenum">
              <a:rPr lang="en-US" smtClean="0"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11351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2028914-A05B-1D43-8ECC-BA4C82F3EE2B}" type="slidenum">
              <a:rPr lang="en-US">
                <a:latin typeface="Times New Roman" charset="0"/>
              </a:rPr>
              <a:pPr/>
              <a:t>58</a:t>
            </a:fld>
            <a:endParaRPr lang="en-US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No annotation necessary</a:t>
            </a:r>
          </a:p>
        </p:txBody>
      </p:sp>
    </p:spTree>
    <p:extLst>
      <p:ext uri="{BB962C8B-B14F-4D97-AF65-F5344CB8AC3E}">
        <p14:creationId xmlns:p14="http://schemas.microsoft.com/office/powerpoint/2010/main" val="12719320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0840B8-F7E7-B943-B77F-30281591AB5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197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D3A57B8-7B56-9F45-A104-991D83E8F377}" type="slidenum">
              <a:rPr lang="en-US">
                <a:latin typeface="Times New Roman" charset="0"/>
              </a:rPr>
              <a:pPr/>
              <a:t>8</a:t>
            </a:fld>
            <a:endParaRPr lang="en-US">
              <a:latin typeface="Times New Roman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</a:rPr>
              <a:t>Series of slides illustrating the differences between the charge deposition profile for single-photon and two-photon absorption. 590 nm.</a:t>
            </a:r>
          </a:p>
        </p:txBody>
      </p:sp>
    </p:spTree>
    <p:extLst>
      <p:ext uri="{BB962C8B-B14F-4D97-AF65-F5344CB8AC3E}">
        <p14:creationId xmlns:p14="http://schemas.microsoft.com/office/powerpoint/2010/main" val="3381383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684386C-473E-2749-90F1-F0042E69CCAB}" type="slidenum">
              <a:rPr lang="en-US">
                <a:latin typeface="Times New Roman" charset="0"/>
              </a:rPr>
              <a:pPr/>
              <a:t>9</a:t>
            </a:fld>
            <a:endParaRPr lang="en-US">
              <a:latin typeface="Times New Roman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</a:rPr>
              <a:t>Series of slides illustrating the differences between the charge deposition profile for single-photon and two-photon absorption. 590 nm.</a:t>
            </a:r>
          </a:p>
        </p:txBody>
      </p:sp>
    </p:spTree>
    <p:extLst>
      <p:ext uri="{BB962C8B-B14F-4D97-AF65-F5344CB8AC3E}">
        <p14:creationId xmlns:p14="http://schemas.microsoft.com/office/powerpoint/2010/main" val="1439069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7BBFA03-158F-DC4D-826B-FD71150045A3}" type="slidenum">
              <a:rPr lang="en-US">
                <a:latin typeface="Times New Roman" charset="0"/>
              </a:rPr>
              <a:pPr/>
              <a:t>10</a:t>
            </a:fld>
            <a:endParaRPr lang="en-US">
              <a:latin typeface="Times New Roman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0525" y="685800"/>
            <a:ext cx="6229350" cy="350520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155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35885" y="2414589"/>
            <a:ext cx="11745832" cy="166528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ABE07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1768" y="4403725"/>
            <a:ext cx="9674065" cy="19875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09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81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846350" y="863600"/>
            <a:ext cx="2935368" cy="6045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35885" y="863600"/>
            <a:ext cx="8601107" cy="6045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1790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1035885" y="2244726"/>
            <a:ext cx="5768237" cy="4664075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013479" y="2244726"/>
            <a:ext cx="5768238" cy="46640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7229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re. Contenu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35885" y="2244726"/>
            <a:ext cx="5768237" cy="46640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013479" y="2244726"/>
            <a:ext cx="5768238" cy="46640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7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035885" y="2244726"/>
            <a:ext cx="5768237" cy="46640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013479" y="2244726"/>
            <a:ext cx="5768238" cy="46640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49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1035885" y="2244726"/>
            <a:ext cx="11745832" cy="4664075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84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399245" y="1284099"/>
            <a:ext cx="13817600" cy="60129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1" y="0"/>
            <a:ext cx="11275878" cy="1070863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buFontTx/>
              <a:buNone/>
              <a:defRPr sz="3929" b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1437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65811" y="1271219"/>
            <a:ext cx="13479070" cy="5935701"/>
          </a:xfrm>
          <a:prstGeom prst="rect">
            <a:avLst/>
          </a:prstGeom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68E789F0-AD4C-3E0B-1003-257C1539BC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1" y="0"/>
            <a:ext cx="11275878" cy="1070863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buFontTx/>
              <a:buNone/>
              <a:defRPr sz="3929" b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5973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596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271219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392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995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47571" y="228606"/>
            <a:ext cx="11745832" cy="690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ABE07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75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ogo_and_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Distribution Statement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CC523-8BC6-4921-807A-66BD262F34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>
            <a:cxnSpLocks noChangeShapeType="1"/>
          </p:cNvCxnSpPr>
          <p:nvPr userDrawn="1"/>
        </p:nvCxnSpPr>
        <p:spPr bwMode="auto">
          <a:xfrm>
            <a:off x="431800" y="953914"/>
            <a:ext cx="12810066" cy="0"/>
          </a:xfrm>
          <a:prstGeom prst="line">
            <a:avLst/>
          </a:prstGeom>
          <a:noFill/>
          <a:ln w="22225">
            <a:solidFill>
              <a:srgbClr val="0F5E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6373139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271219"/>
            <a:ext cx="13817600" cy="6136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0" y="1163643"/>
            <a:ext cx="13479070" cy="6136058"/>
          </a:xfrm>
          <a:prstGeom prst="rect">
            <a:avLst/>
          </a:prstGeom>
          <a:effectLst/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048871"/>
          </a:xfrm>
          <a:prstGeom prst="rect">
            <a:avLst/>
          </a:prstGeom>
        </p:spPr>
        <p:txBody>
          <a:bodyPr vert="horz" anchor="ctr" anchorCtr="0"/>
          <a:lstStyle>
            <a:lvl1pPr marL="0" indent="0" algn="ctr">
              <a:buFontTx/>
              <a:buNone/>
              <a:defRPr sz="3929" b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2690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271219"/>
            <a:ext cx="13817600" cy="61360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65811" y="1271219"/>
            <a:ext cx="13479070" cy="6300826"/>
          </a:xfrm>
          <a:prstGeom prst="rect">
            <a:avLst/>
          </a:prstGeom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271219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392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7332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271219"/>
            <a:ext cx="13817600" cy="61360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65811" y="1271219"/>
            <a:ext cx="13479070" cy="6300826"/>
          </a:xfrm>
          <a:prstGeom prst="rect">
            <a:avLst/>
          </a:prstGeom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271219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392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35191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271219"/>
            <a:ext cx="13817600" cy="61360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65811" y="1271219"/>
            <a:ext cx="13479070" cy="6300826"/>
          </a:xfrm>
          <a:prstGeom prst="rect">
            <a:avLst/>
          </a:prstGeom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271219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392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2353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t - Single Title Bar Style 1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1271219"/>
            <a:ext cx="13817600" cy="61360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27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165811" y="1271219"/>
            <a:ext cx="13479070" cy="6300826"/>
          </a:xfrm>
          <a:prstGeom prst="rect">
            <a:avLst/>
          </a:prstGeom>
        </p:spPr>
        <p:txBody>
          <a:bodyPr/>
          <a:lstStyle>
            <a:lvl1pPr marL="345421" indent="-345421">
              <a:spcBef>
                <a:spcPts val="1511"/>
              </a:spcBef>
              <a:buFont typeface="Arial"/>
              <a:buChar char="•"/>
              <a:defRPr sz="3173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90843" indent="-345421">
              <a:spcBef>
                <a:spcPts val="0"/>
              </a:spcBef>
              <a:buFontTx/>
              <a:buChar char="‒"/>
              <a:defRPr sz="272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36263" indent="-345421">
              <a:spcBef>
                <a:spcPts val="0"/>
              </a:spcBef>
              <a:buFont typeface="Arial"/>
              <a:buChar char="•"/>
              <a:defRPr sz="22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81685" indent="-345421">
              <a:spcBef>
                <a:spcPts val="0"/>
              </a:spcBef>
              <a:buFont typeface="Arial"/>
              <a:buChar char="•"/>
              <a:defRPr sz="204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27106" indent="-345421">
              <a:spcBef>
                <a:spcPts val="0"/>
              </a:spcBef>
              <a:buFont typeface="Arial"/>
              <a:buChar char="•"/>
              <a:defRPr sz="181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271219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buFontTx/>
              <a:buNone/>
              <a:defRPr sz="3929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7635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586" y="4994275"/>
            <a:ext cx="11743651" cy="1544638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92586" y="3294063"/>
            <a:ext cx="11743651" cy="17002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655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08273" y="245316"/>
            <a:ext cx="11745832" cy="690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ABE07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35885" y="2244726"/>
            <a:ext cx="5768237" cy="466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013479" y="2244726"/>
            <a:ext cx="5768238" cy="466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854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1317" y="311150"/>
            <a:ext cx="12434968" cy="1295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ABE07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1317" y="1739900"/>
            <a:ext cx="6104081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91317" y="2465389"/>
            <a:ext cx="6104081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020022" y="1739900"/>
            <a:ext cx="6106263" cy="7254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020022" y="2465389"/>
            <a:ext cx="6106263" cy="4478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159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5885" y="863601"/>
            <a:ext cx="11745832" cy="690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81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05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1317" y="309564"/>
            <a:ext cx="4544804" cy="1317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401863" y="309563"/>
            <a:ext cx="7724422" cy="66341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91317" y="1627189"/>
            <a:ext cx="4544804" cy="53165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17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08564" y="5440364"/>
            <a:ext cx="8291432" cy="6429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708564" y="693739"/>
            <a:ext cx="8291432" cy="4664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08564" y="6083301"/>
            <a:ext cx="8291432" cy="9112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85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5885" y="2244726"/>
            <a:ext cx="11745832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35884" y="7081839"/>
            <a:ext cx="287866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6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8"/>
          <a:stretch/>
        </p:blipFill>
        <p:spPr>
          <a:xfrm>
            <a:off x="0" y="0"/>
            <a:ext cx="13817600" cy="10892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3" y="105196"/>
            <a:ext cx="1280214" cy="847295"/>
          </a:xfrm>
          <a:prstGeom prst="rect">
            <a:avLst/>
          </a:prstGeom>
        </p:spPr>
      </p:pic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86594" y="7407276"/>
            <a:ext cx="29310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A33004-3F74-8643-BFFF-9553BB8AA6B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ZoneTexte 2"/>
          <p:cNvSpPr txBox="1"/>
          <p:nvPr userDrawn="1"/>
        </p:nvSpPr>
        <p:spPr>
          <a:xfrm>
            <a:off x="4256038" y="7343578"/>
            <a:ext cx="4985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i="0" dirty="0">
                <a:solidFill>
                  <a:srgbClr val="5F6164"/>
                </a:solidFill>
                <a:effectLst/>
                <a:latin typeface="Helvetica" pitchFamily="2" charset="0"/>
              </a:rPr>
              <a:t>G-RADNEXT 2025, 14-15 May, GANIL, France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</p:sldLayoutIdLst>
  <p:hf hdr="0" ftr="0" dt="0"/>
  <p:txStyles>
    <p:titleStyle>
      <a:lvl1pPr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ea typeface="ＭＳ Ｐゴシック" charset="0"/>
        </a:defRPr>
      </a:lvl2pPr>
      <a:lvl3pPr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ea typeface="ＭＳ Ｐゴシック" charset="0"/>
        </a:defRPr>
      </a:lvl3pPr>
      <a:lvl4pPr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ea typeface="ＭＳ Ｐゴシック" charset="0"/>
        </a:defRPr>
      </a:lvl4pPr>
      <a:lvl5pPr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ea typeface="ＭＳ Ｐゴシック" charset="0"/>
        </a:defRPr>
      </a:lvl5pPr>
      <a:lvl6pPr marL="457200"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</a:defRPr>
      </a:lvl6pPr>
      <a:lvl7pPr marL="914400"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</a:defRPr>
      </a:lvl7pPr>
      <a:lvl8pPr marL="1371600"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</a:defRPr>
      </a:lvl8pPr>
      <a:lvl9pPr marL="1828800" algn="ctr" defTabSz="1019175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</a:defRPr>
      </a:lvl9pPr>
    </p:titleStyle>
    <p:bodyStyle>
      <a:lvl1pPr marL="382588" indent="-382588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827088" indent="-317500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1273175" indent="-254000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782763" indent="-254000" algn="l" defTabSz="1019175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2923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7495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2067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6639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121150" indent="-254000" algn="l" defTabSz="1019175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eeexplore.ieee.org/xpl/tocresult.jsp?isnumber=21189" TargetMode="Externa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xpl/tocresult.jsp?isnumber=21189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0.png"/><Relationship Id="rId5" Type="http://schemas.openxmlformats.org/officeDocument/2006/relationships/image" Target="../media/image38.tiff"/><Relationship Id="rId4" Type="http://schemas.openxmlformats.org/officeDocument/2006/relationships/image" Target="../media/image37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nanohub.org/resources/chalice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3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6.png"/><Relationship Id="rId5" Type="http://schemas.openxmlformats.org/officeDocument/2006/relationships/hyperlink" Target="https://indico.esa.int/event/444/contributions/7789/attachments/5308/8540/Single-Event%20Effects%20Testing%20with%20a%20Laser%20Beam%20-%20Guidelines.pdf" TargetMode="External"/><Relationship Id="rId4" Type="http://schemas.openxmlformats.org/officeDocument/2006/relationships/hyperlink" Target="https://apps.dtic.mil/sti/citations/trecms/AD1204115" TargetMode="Externa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3520" y="-38905"/>
            <a:ext cx="14264640" cy="7924800"/>
          </a:xfrm>
          <a:prstGeom prst="rect">
            <a:avLst/>
          </a:prstGeom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70008" y="2025653"/>
            <a:ext cx="1247758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3203" tIns="56601" rIns="113203" bIns="56601" anchor="ctr"/>
          <a:lstStyle/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sz="4400" dirty="0">
                <a:solidFill>
                  <a:srgbClr val="FABE07"/>
                </a:solidFill>
              </a:rPr>
              <a:t>Surrogate Test Approaches: Enabling Capabilities for Predictive Testing Using Pulsed Lasers and Other Methods</a:t>
            </a:r>
            <a:br>
              <a:rPr lang="en-US" sz="1100" b="1" dirty="0">
                <a:solidFill>
                  <a:srgbClr val="FABE07"/>
                </a:solidFill>
              </a:rPr>
            </a:br>
            <a:endParaRPr lang="en-US" sz="1100" b="1" dirty="0">
              <a:solidFill>
                <a:srgbClr val="FABE07"/>
              </a:solidFill>
            </a:endParaRP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endParaRPr lang="en-US" sz="1100" b="1" dirty="0">
              <a:solidFill>
                <a:srgbClr val="FABE07"/>
              </a:solidFill>
            </a:endParaRP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sz="1100" b="1" dirty="0">
                <a:solidFill>
                  <a:srgbClr val="FABE07"/>
                </a:solidFill>
              </a:rPr>
              <a:t> </a:t>
            </a:r>
            <a:r>
              <a:rPr lang="en-US" altLang="zh-CN" sz="3200" dirty="0">
                <a:solidFill>
                  <a:srgbClr val="FABE07"/>
                </a:solidFill>
                <a:ea typeface="SimSun" charset="0"/>
                <a:cs typeface="SimSun" charset="0"/>
              </a:rPr>
              <a:t>Dale McMORROW,</a:t>
            </a:r>
            <a:r>
              <a:rPr lang="en-US" altLang="zh-CN" sz="3200" baseline="30000" dirty="0">
                <a:solidFill>
                  <a:srgbClr val="FABE07"/>
                </a:solidFill>
                <a:ea typeface="SimSun" charset="0"/>
                <a:cs typeface="SimSun" charset="0"/>
              </a:rPr>
              <a:t>1</a:t>
            </a:r>
            <a:r>
              <a:rPr lang="en-US" altLang="zh-CN" sz="3200" dirty="0">
                <a:solidFill>
                  <a:srgbClr val="FABE07"/>
                </a:solidFill>
                <a:ea typeface="SimSun" charset="0"/>
                <a:cs typeface="SimSun" charset="0"/>
              </a:rPr>
              <a:t> </a:t>
            </a:r>
            <a:r>
              <a:rPr lang="en-US" sz="3200" dirty="0">
                <a:solidFill>
                  <a:srgbClr val="FABE07"/>
                </a:solidFill>
              </a:rPr>
              <a:t>Joel Hales</a:t>
            </a:r>
            <a:r>
              <a:rPr lang="en-US" sz="3200" baseline="30000" dirty="0">
                <a:solidFill>
                  <a:srgbClr val="FABE07"/>
                </a:solidFill>
              </a:rPr>
              <a:t>1,</a:t>
            </a:r>
            <a:r>
              <a:rPr lang="en-US" sz="3200" baseline="30000" dirty="0">
                <a:solidFill>
                  <a:srgbClr val="FABE07"/>
                </a:solidFill>
                <a:ea typeface="SimSun" charset="0"/>
              </a:rPr>
              <a:t>2</a:t>
            </a:r>
            <a:r>
              <a:rPr lang="en-US" sz="3200" dirty="0">
                <a:solidFill>
                  <a:srgbClr val="FABE07"/>
                </a:solidFill>
              </a:rPr>
              <a:t>, Adrian Ildefonso</a:t>
            </a:r>
            <a:r>
              <a:rPr lang="en-US" sz="3200" baseline="30000" dirty="0">
                <a:solidFill>
                  <a:srgbClr val="FABE07"/>
                </a:solidFill>
                <a:ea typeface="SimSun" charset="0"/>
              </a:rPr>
              <a:t>3</a:t>
            </a:r>
            <a:r>
              <a:rPr lang="en-US" sz="2800" b="1" i="1" dirty="0">
                <a:solidFill>
                  <a:srgbClr val="FFC000"/>
                </a:solidFill>
              </a:rPr>
              <a:t>,</a:t>
            </a:r>
            <a:r>
              <a:rPr lang="en-US" sz="2800" b="1" i="1" dirty="0"/>
              <a:t> </a:t>
            </a: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Ani Khachatrian</a:t>
            </a:r>
            <a:r>
              <a:rPr lang="en-US" sz="3200" baseline="30000" dirty="0">
                <a:solidFill>
                  <a:srgbClr val="FABE07"/>
                </a:solidFill>
                <a:ea typeface="SimSun" charset="0"/>
              </a:rPr>
              <a:t>1</a:t>
            </a:r>
            <a:r>
              <a:rPr lang="en-US" sz="3200" dirty="0">
                <a:solidFill>
                  <a:srgbClr val="FABE07"/>
                </a:solidFill>
              </a:rPr>
              <a:t>, and Stephen Buchner</a:t>
            </a:r>
            <a:r>
              <a:rPr lang="en-US" sz="3200" baseline="30000" dirty="0">
                <a:solidFill>
                  <a:srgbClr val="FABE07"/>
                </a:solidFill>
              </a:rPr>
              <a:t>1,</a:t>
            </a:r>
            <a:r>
              <a:rPr lang="en-US" altLang="zh-CN" sz="3200" baseline="30000" dirty="0">
                <a:solidFill>
                  <a:srgbClr val="FABE07"/>
                </a:solidFill>
                <a:ea typeface="SimSun" charset="0"/>
                <a:cs typeface="SimSun" charset="0"/>
              </a:rPr>
              <a:t>2</a:t>
            </a:r>
            <a:endParaRPr lang="en-US" sz="3200" dirty="0">
              <a:solidFill>
                <a:srgbClr val="FABE07"/>
              </a:solidFill>
            </a:endParaRP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altLang="zh-CN" sz="2600" baseline="30000" dirty="0">
                <a:solidFill>
                  <a:srgbClr val="FABE07"/>
                </a:solidFill>
                <a:ea typeface="SimSun" charset="0"/>
                <a:cs typeface="SimSun" charset="0"/>
              </a:rPr>
              <a:t>1</a:t>
            </a:r>
            <a:r>
              <a:rPr lang="en-US" sz="2600" i="1" dirty="0">
                <a:solidFill>
                  <a:srgbClr val="FFC000"/>
                </a:solidFill>
              </a:rPr>
              <a:t>US Naval Research Laboratory, Washington, DC</a:t>
            </a: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sz="2600" i="1" baseline="30000" dirty="0">
                <a:solidFill>
                  <a:srgbClr val="FABE07"/>
                </a:solidFill>
                <a:ea typeface="SimSun" charset="0"/>
              </a:rPr>
              <a:t>2</a:t>
            </a:r>
            <a:r>
              <a:rPr lang="en-US" sz="2600" i="1" dirty="0">
                <a:solidFill>
                  <a:srgbClr val="FFC000"/>
                </a:solidFill>
              </a:rPr>
              <a:t>Amentum, Chantilly, VA </a:t>
            </a: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r>
              <a:rPr lang="en-US" sz="2600" i="1" baseline="30000" dirty="0">
                <a:solidFill>
                  <a:srgbClr val="FFC000"/>
                </a:solidFill>
              </a:rPr>
              <a:t>3</a:t>
            </a:r>
            <a:r>
              <a:rPr lang="en-US" sz="2600" i="1" dirty="0">
                <a:solidFill>
                  <a:srgbClr val="FFC000"/>
                </a:solidFill>
              </a:rPr>
              <a:t>Indiana University, Bloomington, IN</a:t>
            </a:r>
          </a:p>
          <a:p>
            <a:pPr defTabSz="1135063">
              <a:lnSpc>
                <a:spcPct val="125000"/>
              </a:lnSpc>
              <a:spcBef>
                <a:spcPct val="0"/>
              </a:spcBef>
            </a:pPr>
            <a:endParaRPr lang="en-US" sz="2800" b="1" i="1" dirty="0"/>
          </a:p>
        </p:txBody>
      </p:sp>
      <p:pic>
        <p:nvPicPr>
          <p:cNvPr id="22532" name="Picture 14" descr="dtra_sea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2375" y="6366663"/>
            <a:ext cx="1222019" cy="122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2"/>
          <p:cNvSpPr txBox="1"/>
          <p:nvPr/>
        </p:nvSpPr>
        <p:spPr>
          <a:xfrm>
            <a:off x="2537629" y="7326868"/>
            <a:ext cx="881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>
                <a:solidFill>
                  <a:schemeClr val="bg1">
                    <a:lumMod val="65000"/>
                  </a:schemeClr>
                </a:solidFill>
              </a:rPr>
              <a:t>Distribution </a:t>
            </a:r>
            <a:r>
              <a:rPr lang="fr-FR" b="1" i="1" dirty="0" err="1">
                <a:solidFill>
                  <a:schemeClr val="bg1">
                    <a:lumMod val="65000"/>
                  </a:schemeClr>
                </a:solidFill>
              </a:rPr>
              <a:t>Statement</a:t>
            </a:r>
            <a:r>
              <a:rPr lang="fr-FR" b="1" i="1" dirty="0">
                <a:solidFill>
                  <a:schemeClr val="bg1">
                    <a:lumMod val="65000"/>
                  </a:schemeClr>
                </a:solidFill>
              </a:rPr>
              <a:t> A. </a:t>
            </a:r>
            <a:r>
              <a:rPr lang="fr-FR" b="1" i="1" dirty="0" err="1">
                <a:solidFill>
                  <a:schemeClr val="bg1">
                    <a:lumMod val="65000"/>
                  </a:schemeClr>
                </a:solidFill>
              </a:rPr>
              <a:t>Approved</a:t>
            </a:r>
            <a:r>
              <a:rPr lang="fr-FR" b="1" i="1" dirty="0">
                <a:solidFill>
                  <a:schemeClr val="bg1">
                    <a:lumMod val="65000"/>
                  </a:schemeClr>
                </a:solidFill>
              </a:rPr>
              <a:t> for public release; distribution </a:t>
            </a:r>
            <a:r>
              <a:rPr lang="fr-FR" b="1" i="1" dirty="0" err="1">
                <a:solidFill>
                  <a:schemeClr val="bg1">
                    <a:lumMod val="65000"/>
                  </a:schemeClr>
                </a:solidFill>
              </a:rPr>
              <a:t>is</a:t>
            </a:r>
            <a:r>
              <a:rPr lang="fr-FR" b="1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bg1">
                    <a:lumMod val="65000"/>
                  </a:schemeClr>
                </a:solidFill>
              </a:rPr>
              <a:t>unlimited</a:t>
            </a:r>
            <a:endParaRPr lang="fr-FR" b="1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67" y="217087"/>
            <a:ext cx="1677950" cy="112233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7305675" y="4360863"/>
            <a:ext cx="1346200" cy="1960562"/>
            <a:chOff x="340" y="2205"/>
            <a:chExt cx="771" cy="1089"/>
          </a:xfrm>
        </p:grpSpPr>
        <p:sp>
          <p:nvSpPr>
            <p:cNvPr id="37941" name="AutoShape 4"/>
            <p:cNvSpPr>
              <a:spLocks noChangeArrowheads="1"/>
            </p:cNvSpPr>
            <p:nvPr/>
          </p:nvSpPr>
          <p:spPr bwMode="auto">
            <a:xfrm rot="5400000">
              <a:off x="272" y="2410"/>
              <a:ext cx="998" cy="6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20 w 21600"/>
                <a:gd name="T13" fmla="*/ 3399 h 21600"/>
                <a:gd name="T14" fmla="*/ 18180 w 21600"/>
                <a:gd name="T15" fmla="*/ 1820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224" y="21600"/>
                  </a:lnTo>
                  <a:lnTo>
                    <a:pt x="183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42" name="Rectangle 5"/>
            <p:cNvSpPr>
              <a:spLocks noChangeArrowheads="1"/>
            </p:cNvSpPr>
            <p:nvPr/>
          </p:nvSpPr>
          <p:spPr bwMode="auto">
            <a:xfrm>
              <a:off x="340" y="2205"/>
              <a:ext cx="136" cy="10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7892" name="Group 6"/>
          <p:cNvGrpSpPr>
            <a:grpSpLocks/>
          </p:cNvGrpSpPr>
          <p:nvPr/>
        </p:nvGrpSpPr>
        <p:grpSpPr bwMode="auto">
          <a:xfrm>
            <a:off x="2473325" y="4360863"/>
            <a:ext cx="1346200" cy="1960562"/>
            <a:chOff x="340" y="2205"/>
            <a:chExt cx="771" cy="1089"/>
          </a:xfrm>
        </p:grpSpPr>
        <p:sp>
          <p:nvSpPr>
            <p:cNvPr id="37939" name="AutoShape 7"/>
            <p:cNvSpPr>
              <a:spLocks noChangeArrowheads="1"/>
            </p:cNvSpPr>
            <p:nvPr/>
          </p:nvSpPr>
          <p:spPr bwMode="auto">
            <a:xfrm rot="5400000">
              <a:off x="272" y="2410"/>
              <a:ext cx="998" cy="68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20 w 21600"/>
                <a:gd name="T13" fmla="*/ 3399 h 21600"/>
                <a:gd name="T14" fmla="*/ 18180 w 21600"/>
                <a:gd name="T15" fmla="*/ 1820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224" y="21600"/>
                  </a:lnTo>
                  <a:lnTo>
                    <a:pt x="18376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rgbClr val="FF000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40" name="Rectangle 8"/>
            <p:cNvSpPr>
              <a:spLocks noChangeArrowheads="1"/>
            </p:cNvSpPr>
            <p:nvPr/>
          </p:nvSpPr>
          <p:spPr bwMode="auto">
            <a:xfrm>
              <a:off x="340" y="2205"/>
              <a:ext cx="136" cy="10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7893" name="Rectangle 9"/>
          <p:cNvSpPr>
            <a:spLocks noChangeArrowheads="1"/>
          </p:cNvSpPr>
          <p:nvPr/>
        </p:nvSpPr>
        <p:spPr bwMode="auto">
          <a:xfrm>
            <a:off x="8810626" y="4525963"/>
            <a:ext cx="1870075" cy="163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894" name="Rectangle 10"/>
          <p:cNvSpPr>
            <a:spLocks noChangeArrowheads="1"/>
          </p:cNvSpPr>
          <p:nvPr/>
        </p:nvSpPr>
        <p:spPr bwMode="auto">
          <a:xfrm>
            <a:off x="9682163" y="5561013"/>
            <a:ext cx="996950" cy="622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895" name="Arc 11"/>
          <p:cNvSpPr>
            <a:spLocks/>
          </p:cNvSpPr>
          <p:nvPr/>
        </p:nvSpPr>
        <p:spPr bwMode="auto">
          <a:xfrm rot="-5400000">
            <a:off x="10002045" y="5180808"/>
            <a:ext cx="377825" cy="979487"/>
          </a:xfrm>
          <a:custGeom>
            <a:avLst/>
            <a:gdLst>
              <a:gd name="T0" fmla="*/ 2147483647 w 21600"/>
              <a:gd name="T1" fmla="*/ 0 h 12319"/>
              <a:gd name="T2" fmla="*/ 2147483647 w 21600"/>
              <a:gd name="T3" fmla="*/ 2147483647 h 12319"/>
              <a:gd name="T4" fmla="*/ 0 w 21600"/>
              <a:gd name="T5" fmla="*/ 2147483647 h 12319"/>
              <a:gd name="T6" fmla="*/ 0 60000 65536"/>
              <a:gd name="T7" fmla="*/ 0 60000 65536"/>
              <a:gd name="T8" fmla="*/ 0 60000 65536"/>
              <a:gd name="T9" fmla="*/ 0 w 21600"/>
              <a:gd name="T10" fmla="*/ 0 h 12319"/>
              <a:gd name="T11" fmla="*/ 21600 w 21600"/>
              <a:gd name="T12" fmla="*/ 12319 h 123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2319" fill="none" extrusionOk="0">
                <a:moveTo>
                  <a:pt x="17742" y="0"/>
                </a:moveTo>
                <a:cubicBezTo>
                  <a:pt x="20254" y="3617"/>
                  <a:pt x="21600" y="7915"/>
                  <a:pt x="21600" y="12319"/>
                </a:cubicBezTo>
              </a:path>
              <a:path w="21600" h="12319" stroke="0" extrusionOk="0">
                <a:moveTo>
                  <a:pt x="17742" y="0"/>
                </a:moveTo>
                <a:cubicBezTo>
                  <a:pt x="20254" y="3617"/>
                  <a:pt x="21600" y="7915"/>
                  <a:pt x="21600" y="12319"/>
                </a:cubicBezTo>
                <a:lnTo>
                  <a:pt x="0" y="12319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6" name="Rectangle 12"/>
          <p:cNvSpPr>
            <a:spLocks noChangeArrowheads="1"/>
          </p:cNvSpPr>
          <p:nvPr/>
        </p:nvSpPr>
        <p:spPr bwMode="auto">
          <a:xfrm>
            <a:off x="9713913" y="4525963"/>
            <a:ext cx="996950" cy="622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897" name="Rectangle 13"/>
          <p:cNvSpPr>
            <a:spLocks noChangeArrowheads="1"/>
          </p:cNvSpPr>
          <p:nvPr/>
        </p:nvSpPr>
        <p:spPr bwMode="auto">
          <a:xfrm>
            <a:off x="3898901" y="4525963"/>
            <a:ext cx="1425575" cy="1630362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898" name="Rectangle 14"/>
          <p:cNvSpPr>
            <a:spLocks noGrp="1" noChangeArrowheads="1"/>
          </p:cNvSpPr>
          <p:nvPr>
            <p:ph type="title"/>
          </p:nvPr>
        </p:nvSpPr>
        <p:spPr>
          <a:xfrm>
            <a:off x="1851473" y="210010"/>
            <a:ext cx="11357759" cy="690563"/>
          </a:xfrm>
        </p:spPr>
        <p:txBody>
          <a:bodyPr/>
          <a:lstStyle/>
          <a:p>
            <a:r>
              <a:rPr lang="fr-FR" sz="3200" b="0" dirty="0" err="1">
                <a:latin typeface="Arial" charset="0"/>
              </a:rPr>
              <a:t>Practical</a:t>
            </a:r>
            <a:r>
              <a:rPr lang="fr-FR" sz="3200" b="0" dirty="0">
                <a:latin typeface="Arial" charset="0"/>
              </a:rPr>
              <a:t> </a:t>
            </a:r>
            <a:r>
              <a:rPr lang="fr-FR" sz="3200" b="0" dirty="0" err="1">
                <a:latin typeface="Arial" charset="0"/>
              </a:rPr>
              <a:t>Consideration</a:t>
            </a:r>
            <a:r>
              <a:rPr lang="fr-FR" sz="3200" b="0" dirty="0">
                <a:latin typeface="Arial" charset="0"/>
              </a:rPr>
              <a:t>: Front-</a:t>
            </a:r>
            <a:r>
              <a:rPr lang="fr-FR" sz="3200" b="0" dirty="0" err="1">
                <a:latin typeface="Arial" charset="0"/>
              </a:rPr>
              <a:t>Side</a:t>
            </a:r>
            <a:r>
              <a:rPr lang="fr-FR" sz="3200" b="0" dirty="0">
                <a:latin typeface="Arial" charset="0"/>
              </a:rPr>
              <a:t> vs. </a:t>
            </a:r>
            <a:r>
              <a:rPr lang="fr-FR" sz="3200" b="0" dirty="0" err="1">
                <a:latin typeface="Arial" charset="0"/>
              </a:rPr>
              <a:t>Backside</a:t>
            </a:r>
            <a:r>
              <a:rPr lang="fr-FR" sz="3200" b="0" dirty="0">
                <a:latin typeface="Arial" charset="0"/>
              </a:rPr>
              <a:t> Illumination</a:t>
            </a:r>
            <a:endParaRPr lang="en-US" sz="3200" b="0" dirty="0">
              <a:latin typeface="Arial" charset="0"/>
            </a:endParaRPr>
          </a:p>
        </p:txBody>
      </p:sp>
      <p:sp>
        <p:nvSpPr>
          <p:cNvPr id="37900" name="Rectangle 16"/>
          <p:cNvSpPr>
            <a:spLocks noChangeArrowheads="1"/>
          </p:cNvSpPr>
          <p:nvPr/>
        </p:nvSpPr>
        <p:spPr bwMode="auto">
          <a:xfrm>
            <a:off x="5303839" y="5734051"/>
            <a:ext cx="122237" cy="3794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901" name="Rectangle 17"/>
          <p:cNvSpPr>
            <a:spLocks noChangeArrowheads="1"/>
          </p:cNvSpPr>
          <p:nvPr/>
        </p:nvSpPr>
        <p:spPr bwMode="auto">
          <a:xfrm>
            <a:off x="5303839" y="5103814"/>
            <a:ext cx="122237" cy="377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37902" name="Group 18"/>
          <p:cNvGrpSpPr>
            <a:grpSpLocks/>
          </p:cNvGrpSpPr>
          <p:nvPr/>
        </p:nvGrpSpPr>
        <p:grpSpPr bwMode="auto">
          <a:xfrm>
            <a:off x="3833814" y="3970338"/>
            <a:ext cx="1470025" cy="2773362"/>
            <a:chOff x="3120" y="481"/>
            <a:chExt cx="722" cy="1055"/>
          </a:xfrm>
        </p:grpSpPr>
        <p:sp>
          <p:nvSpPr>
            <p:cNvPr id="37937" name="Arc 19"/>
            <p:cNvSpPr>
              <a:spLocks/>
            </p:cNvSpPr>
            <p:nvPr/>
          </p:nvSpPr>
          <p:spPr bwMode="auto">
            <a:xfrm rot="5400000" flipV="1">
              <a:off x="3246" y="364"/>
              <a:ext cx="480" cy="713"/>
            </a:xfrm>
            <a:custGeom>
              <a:avLst/>
              <a:gdLst>
                <a:gd name="T0" fmla="*/ 0 w 21600"/>
                <a:gd name="T1" fmla="*/ 0 h 19621"/>
                <a:gd name="T2" fmla="*/ 0 w 21600"/>
                <a:gd name="T3" fmla="*/ 0 h 19621"/>
                <a:gd name="T4" fmla="*/ 0 w 21600"/>
                <a:gd name="T5" fmla="*/ 0 h 19621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621"/>
                <a:gd name="T11" fmla="*/ 21600 w 21600"/>
                <a:gd name="T12" fmla="*/ 19621 h 196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621" fill="none" extrusionOk="0">
                  <a:moveTo>
                    <a:pt x="9031" y="0"/>
                  </a:moveTo>
                  <a:cubicBezTo>
                    <a:pt x="16692" y="3526"/>
                    <a:pt x="21600" y="11188"/>
                    <a:pt x="21600" y="19621"/>
                  </a:cubicBezTo>
                </a:path>
                <a:path w="21600" h="19621" stroke="0" extrusionOk="0">
                  <a:moveTo>
                    <a:pt x="9031" y="0"/>
                  </a:moveTo>
                  <a:cubicBezTo>
                    <a:pt x="16692" y="3526"/>
                    <a:pt x="21600" y="11188"/>
                    <a:pt x="21600" y="19621"/>
                  </a:cubicBezTo>
                  <a:lnTo>
                    <a:pt x="0" y="196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8" name="Arc 20"/>
            <p:cNvSpPr>
              <a:spLocks/>
            </p:cNvSpPr>
            <p:nvPr/>
          </p:nvSpPr>
          <p:spPr bwMode="auto">
            <a:xfrm rot="-5400000">
              <a:off x="3237" y="939"/>
              <a:ext cx="480" cy="713"/>
            </a:xfrm>
            <a:custGeom>
              <a:avLst/>
              <a:gdLst>
                <a:gd name="T0" fmla="*/ 0 w 21600"/>
                <a:gd name="T1" fmla="*/ 0 h 19621"/>
                <a:gd name="T2" fmla="*/ 0 w 21600"/>
                <a:gd name="T3" fmla="*/ 0 h 19621"/>
                <a:gd name="T4" fmla="*/ 0 w 21600"/>
                <a:gd name="T5" fmla="*/ 0 h 19621"/>
                <a:gd name="T6" fmla="*/ 0 60000 65536"/>
                <a:gd name="T7" fmla="*/ 0 60000 65536"/>
                <a:gd name="T8" fmla="*/ 0 60000 65536"/>
                <a:gd name="T9" fmla="*/ 0 w 21600"/>
                <a:gd name="T10" fmla="*/ 0 h 19621"/>
                <a:gd name="T11" fmla="*/ 21600 w 21600"/>
                <a:gd name="T12" fmla="*/ 19621 h 196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9621" fill="none" extrusionOk="0">
                  <a:moveTo>
                    <a:pt x="9031" y="0"/>
                  </a:moveTo>
                  <a:cubicBezTo>
                    <a:pt x="16692" y="3526"/>
                    <a:pt x="21600" y="11188"/>
                    <a:pt x="21600" y="19621"/>
                  </a:cubicBezTo>
                </a:path>
                <a:path w="21600" h="19621" stroke="0" extrusionOk="0">
                  <a:moveTo>
                    <a:pt x="9031" y="0"/>
                  </a:moveTo>
                  <a:cubicBezTo>
                    <a:pt x="16692" y="3526"/>
                    <a:pt x="21600" y="11188"/>
                    <a:pt x="21600" y="19621"/>
                  </a:cubicBezTo>
                  <a:lnTo>
                    <a:pt x="0" y="196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3" name="Rectangle 21"/>
          <p:cNvSpPr>
            <a:spLocks noChangeArrowheads="1"/>
          </p:cNvSpPr>
          <p:nvPr/>
        </p:nvSpPr>
        <p:spPr bwMode="auto">
          <a:xfrm>
            <a:off x="5303839" y="4221164"/>
            <a:ext cx="979487" cy="227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7904" name="Line 22"/>
          <p:cNvSpPr>
            <a:spLocks noChangeShapeType="1"/>
          </p:cNvSpPr>
          <p:nvPr/>
        </p:nvSpPr>
        <p:spPr bwMode="auto">
          <a:xfrm>
            <a:off x="5548314" y="4221164"/>
            <a:ext cx="3175" cy="22701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5" name="Line 23"/>
          <p:cNvSpPr>
            <a:spLocks noChangeShapeType="1"/>
          </p:cNvSpPr>
          <p:nvPr/>
        </p:nvSpPr>
        <p:spPr bwMode="auto">
          <a:xfrm>
            <a:off x="5243513" y="4851401"/>
            <a:ext cx="0" cy="379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6" name="Line 24"/>
          <p:cNvSpPr>
            <a:spLocks noChangeShapeType="1"/>
          </p:cNvSpPr>
          <p:nvPr/>
        </p:nvSpPr>
        <p:spPr bwMode="auto">
          <a:xfrm flipV="1">
            <a:off x="5243513" y="5481639"/>
            <a:ext cx="0" cy="377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sm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Text Box 25"/>
          <p:cNvSpPr txBox="1">
            <a:spLocks noChangeArrowheads="1"/>
          </p:cNvSpPr>
          <p:nvPr/>
        </p:nvSpPr>
        <p:spPr bwMode="auto">
          <a:xfrm>
            <a:off x="4684714" y="4318000"/>
            <a:ext cx="585666" cy="37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fr-FR" dirty="0"/>
              <a:t>2w</a:t>
            </a:r>
            <a:r>
              <a:rPr lang="fr-FR" baseline="-25000" dirty="0"/>
              <a:t>0</a:t>
            </a:r>
            <a:endParaRPr lang="fr-FR" dirty="0"/>
          </a:p>
        </p:txBody>
      </p:sp>
      <p:sp>
        <p:nvSpPr>
          <p:cNvPr id="37908" name="Text Box 26"/>
          <p:cNvSpPr txBox="1">
            <a:spLocks noChangeArrowheads="1"/>
          </p:cNvSpPr>
          <p:nvPr/>
        </p:nvSpPr>
        <p:spPr bwMode="auto">
          <a:xfrm>
            <a:off x="4044950" y="6973888"/>
            <a:ext cx="1444876" cy="41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fr-FR" sz="2000" b="1"/>
              <a:t>Front side</a:t>
            </a:r>
          </a:p>
        </p:txBody>
      </p:sp>
      <p:sp>
        <p:nvSpPr>
          <p:cNvPr id="37909" name="Text Box 27"/>
          <p:cNvSpPr txBox="1">
            <a:spLocks noChangeArrowheads="1"/>
          </p:cNvSpPr>
          <p:nvPr/>
        </p:nvSpPr>
        <p:spPr bwMode="auto">
          <a:xfrm>
            <a:off x="4910446" y="3504675"/>
            <a:ext cx="1142384" cy="65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dirty="0"/>
              <a:t>Sensitive</a:t>
            </a:r>
            <a:br>
              <a:rPr lang="fr-FR" dirty="0"/>
            </a:br>
            <a:r>
              <a:rPr lang="fr-FR" dirty="0"/>
              <a:t>volume</a:t>
            </a:r>
          </a:p>
        </p:txBody>
      </p:sp>
      <p:sp>
        <p:nvSpPr>
          <p:cNvPr id="37910" name="Line 28"/>
          <p:cNvSpPr>
            <a:spLocks noChangeShapeType="1"/>
          </p:cNvSpPr>
          <p:nvPr/>
        </p:nvSpPr>
        <p:spPr bwMode="auto">
          <a:xfrm>
            <a:off x="7018338" y="1409701"/>
            <a:ext cx="24783" cy="573637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1" name="Text Box 29"/>
          <p:cNvSpPr txBox="1">
            <a:spLocks noChangeArrowheads="1"/>
          </p:cNvSpPr>
          <p:nvPr/>
        </p:nvSpPr>
        <p:spPr bwMode="auto">
          <a:xfrm>
            <a:off x="10691814" y="4318000"/>
            <a:ext cx="585666" cy="37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fr-FR"/>
              <a:t>2w</a:t>
            </a:r>
            <a:r>
              <a:rPr lang="fr-FR" baseline="-25000"/>
              <a:t>0</a:t>
            </a:r>
            <a:endParaRPr lang="fr-FR"/>
          </a:p>
        </p:txBody>
      </p:sp>
      <p:sp>
        <p:nvSpPr>
          <p:cNvPr id="37912" name="Arc 30"/>
          <p:cNvSpPr>
            <a:spLocks/>
          </p:cNvSpPr>
          <p:nvPr/>
        </p:nvSpPr>
        <p:spPr bwMode="auto">
          <a:xfrm rot="5400000" flipV="1">
            <a:off x="9280525" y="3387725"/>
            <a:ext cx="1231900" cy="2305050"/>
          </a:xfrm>
          <a:custGeom>
            <a:avLst/>
            <a:gdLst>
              <a:gd name="T0" fmla="*/ 2147483647 w 18180"/>
              <a:gd name="T1" fmla="*/ 0 h 19984"/>
              <a:gd name="T2" fmla="*/ 2147483647 w 18180"/>
              <a:gd name="T3" fmla="*/ 2147483647 h 19984"/>
              <a:gd name="T4" fmla="*/ 0 w 18180"/>
              <a:gd name="T5" fmla="*/ 2147483647 h 19984"/>
              <a:gd name="T6" fmla="*/ 0 60000 65536"/>
              <a:gd name="T7" fmla="*/ 0 60000 65536"/>
              <a:gd name="T8" fmla="*/ 0 60000 65536"/>
              <a:gd name="T9" fmla="*/ 0 w 18180"/>
              <a:gd name="T10" fmla="*/ 0 h 19984"/>
              <a:gd name="T11" fmla="*/ 18180 w 18180"/>
              <a:gd name="T12" fmla="*/ 19984 h 199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80" h="19984" fill="none" extrusionOk="0">
                <a:moveTo>
                  <a:pt x="8197" y="-1"/>
                </a:moveTo>
                <a:cubicBezTo>
                  <a:pt x="12299" y="1682"/>
                  <a:pt x="15785" y="4587"/>
                  <a:pt x="18179" y="8320"/>
                </a:cubicBezTo>
              </a:path>
              <a:path w="18180" h="19984" stroke="0" extrusionOk="0">
                <a:moveTo>
                  <a:pt x="8197" y="-1"/>
                </a:moveTo>
                <a:cubicBezTo>
                  <a:pt x="12299" y="1682"/>
                  <a:pt x="15785" y="4587"/>
                  <a:pt x="18179" y="8320"/>
                </a:cubicBezTo>
                <a:lnTo>
                  <a:pt x="0" y="19984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Line 31"/>
          <p:cNvSpPr>
            <a:spLocks noChangeShapeType="1"/>
          </p:cNvSpPr>
          <p:nvPr/>
        </p:nvSpPr>
        <p:spPr bwMode="auto">
          <a:xfrm flipH="1" flipV="1">
            <a:off x="4989514" y="4724400"/>
            <a:ext cx="244475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Text Box 32"/>
          <p:cNvSpPr txBox="1">
            <a:spLocks noChangeArrowheads="1"/>
          </p:cNvSpPr>
          <p:nvPr/>
        </p:nvSpPr>
        <p:spPr bwMode="auto">
          <a:xfrm>
            <a:off x="8562976" y="6973888"/>
            <a:ext cx="1332665" cy="41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fr-FR" sz="2000" b="1"/>
              <a:t>Backside</a:t>
            </a:r>
          </a:p>
        </p:txBody>
      </p:sp>
      <p:sp>
        <p:nvSpPr>
          <p:cNvPr id="37915" name="Text Box 33"/>
          <p:cNvSpPr txBox="1">
            <a:spLocks noChangeArrowheads="1"/>
          </p:cNvSpPr>
          <p:nvPr/>
        </p:nvSpPr>
        <p:spPr bwMode="auto">
          <a:xfrm>
            <a:off x="9977746" y="3518962"/>
            <a:ext cx="1142384" cy="65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dirty="0"/>
              <a:t>Sensitive</a:t>
            </a:r>
            <a:br>
              <a:rPr lang="fr-FR" dirty="0"/>
            </a:br>
            <a:r>
              <a:rPr lang="fr-FR" dirty="0"/>
              <a:t>volume</a:t>
            </a:r>
          </a:p>
        </p:txBody>
      </p:sp>
      <p:sp>
        <p:nvSpPr>
          <p:cNvPr id="37916" name="Line 34"/>
          <p:cNvSpPr>
            <a:spLocks noChangeShapeType="1"/>
          </p:cNvSpPr>
          <p:nvPr/>
        </p:nvSpPr>
        <p:spPr bwMode="auto">
          <a:xfrm flipV="1">
            <a:off x="10620375" y="4724400"/>
            <a:ext cx="36830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Arc 35"/>
          <p:cNvSpPr>
            <a:spLocks/>
          </p:cNvSpPr>
          <p:nvPr/>
        </p:nvSpPr>
        <p:spPr bwMode="auto">
          <a:xfrm rot="5400000" flipV="1">
            <a:off x="10001251" y="4551364"/>
            <a:ext cx="379413" cy="979487"/>
          </a:xfrm>
          <a:custGeom>
            <a:avLst/>
            <a:gdLst>
              <a:gd name="T0" fmla="*/ 2147483647 w 21600"/>
              <a:gd name="T1" fmla="*/ 0 h 12319"/>
              <a:gd name="T2" fmla="*/ 2147483647 w 21600"/>
              <a:gd name="T3" fmla="*/ 2147483647 h 12319"/>
              <a:gd name="T4" fmla="*/ 0 w 21600"/>
              <a:gd name="T5" fmla="*/ 2147483647 h 12319"/>
              <a:gd name="T6" fmla="*/ 0 60000 65536"/>
              <a:gd name="T7" fmla="*/ 0 60000 65536"/>
              <a:gd name="T8" fmla="*/ 0 60000 65536"/>
              <a:gd name="T9" fmla="*/ 0 w 21600"/>
              <a:gd name="T10" fmla="*/ 0 h 12319"/>
              <a:gd name="T11" fmla="*/ 21600 w 21600"/>
              <a:gd name="T12" fmla="*/ 12319 h 1231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2319" fill="none" extrusionOk="0">
                <a:moveTo>
                  <a:pt x="17742" y="0"/>
                </a:moveTo>
                <a:cubicBezTo>
                  <a:pt x="20254" y="3617"/>
                  <a:pt x="21600" y="7915"/>
                  <a:pt x="21600" y="12319"/>
                </a:cubicBezTo>
              </a:path>
              <a:path w="21600" h="12319" stroke="0" extrusionOk="0">
                <a:moveTo>
                  <a:pt x="17742" y="0"/>
                </a:moveTo>
                <a:cubicBezTo>
                  <a:pt x="20254" y="3617"/>
                  <a:pt x="21600" y="7915"/>
                  <a:pt x="21600" y="12319"/>
                </a:cubicBezTo>
                <a:lnTo>
                  <a:pt x="0" y="12319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Arc 36"/>
          <p:cNvSpPr>
            <a:spLocks/>
          </p:cNvSpPr>
          <p:nvPr/>
        </p:nvSpPr>
        <p:spPr bwMode="auto">
          <a:xfrm rot="-5400000">
            <a:off x="9277350" y="5008563"/>
            <a:ext cx="1231900" cy="2305050"/>
          </a:xfrm>
          <a:custGeom>
            <a:avLst/>
            <a:gdLst>
              <a:gd name="T0" fmla="*/ 2147483647 w 18180"/>
              <a:gd name="T1" fmla="*/ 0 h 19984"/>
              <a:gd name="T2" fmla="*/ 2147483647 w 18180"/>
              <a:gd name="T3" fmla="*/ 2147483647 h 19984"/>
              <a:gd name="T4" fmla="*/ 0 w 18180"/>
              <a:gd name="T5" fmla="*/ 2147483647 h 19984"/>
              <a:gd name="T6" fmla="*/ 0 60000 65536"/>
              <a:gd name="T7" fmla="*/ 0 60000 65536"/>
              <a:gd name="T8" fmla="*/ 0 60000 65536"/>
              <a:gd name="T9" fmla="*/ 0 w 18180"/>
              <a:gd name="T10" fmla="*/ 0 h 19984"/>
              <a:gd name="T11" fmla="*/ 18180 w 18180"/>
              <a:gd name="T12" fmla="*/ 19984 h 199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180" h="19984" fill="none" extrusionOk="0">
                <a:moveTo>
                  <a:pt x="8197" y="-1"/>
                </a:moveTo>
                <a:cubicBezTo>
                  <a:pt x="12299" y="1682"/>
                  <a:pt x="15785" y="4587"/>
                  <a:pt x="18179" y="8320"/>
                </a:cubicBezTo>
              </a:path>
              <a:path w="18180" h="19984" stroke="0" extrusionOk="0">
                <a:moveTo>
                  <a:pt x="8197" y="-1"/>
                </a:moveTo>
                <a:cubicBezTo>
                  <a:pt x="12299" y="1682"/>
                  <a:pt x="15785" y="4587"/>
                  <a:pt x="18179" y="8320"/>
                </a:cubicBezTo>
                <a:lnTo>
                  <a:pt x="0" y="19984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Text Box 37"/>
          <p:cNvSpPr txBox="1">
            <a:spLocks noChangeArrowheads="1"/>
          </p:cNvSpPr>
          <p:nvPr/>
        </p:nvSpPr>
        <p:spPr bwMode="auto">
          <a:xfrm>
            <a:off x="3286129" y="3503614"/>
            <a:ext cx="1254118" cy="59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1600"/>
              <a:t>Microscope</a:t>
            </a:r>
            <a:br>
              <a:rPr lang="fr-FR" sz="1600"/>
            </a:br>
            <a:r>
              <a:rPr lang="fr-FR" sz="1600"/>
              <a:t>objective</a:t>
            </a:r>
          </a:p>
        </p:txBody>
      </p:sp>
      <p:sp>
        <p:nvSpPr>
          <p:cNvPr id="37920" name="Text Box 38"/>
          <p:cNvSpPr txBox="1">
            <a:spLocks noChangeArrowheads="1"/>
          </p:cNvSpPr>
          <p:nvPr/>
        </p:nvSpPr>
        <p:spPr bwMode="auto">
          <a:xfrm>
            <a:off x="8142292" y="3505201"/>
            <a:ext cx="1254118" cy="59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1600"/>
              <a:t>Microscope</a:t>
            </a:r>
            <a:br>
              <a:rPr lang="fr-FR" sz="1600"/>
            </a:br>
            <a:r>
              <a:rPr lang="fr-FR" sz="1600"/>
              <a:t>objective</a:t>
            </a:r>
          </a:p>
        </p:txBody>
      </p:sp>
      <p:sp>
        <p:nvSpPr>
          <p:cNvPr id="37921" name="Text Box 39"/>
          <p:cNvSpPr txBox="1">
            <a:spLocks noChangeArrowheads="1"/>
          </p:cNvSpPr>
          <p:nvPr/>
        </p:nvSpPr>
        <p:spPr bwMode="auto">
          <a:xfrm>
            <a:off x="9525002" y="6067957"/>
            <a:ext cx="1329267" cy="37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dirty="0"/>
              <a:t>n</a:t>
            </a:r>
            <a:r>
              <a:rPr lang="fr-FR" baseline="-25000" dirty="0"/>
              <a:t>o</a:t>
            </a:r>
            <a:r>
              <a:rPr lang="fr-FR" dirty="0">
                <a:sym typeface="Symbol" charset="0"/>
              </a:rPr>
              <a:t>3.5</a:t>
            </a:r>
            <a:endParaRPr lang="fr-FR" dirty="0"/>
          </a:p>
        </p:txBody>
      </p:sp>
      <p:sp>
        <p:nvSpPr>
          <p:cNvPr id="37922" name="Text Box 40"/>
          <p:cNvSpPr txBox="1">
            <a:spLocks noChangeArrowheads="1"/>
          </p:cNvSpPr>
          <p:nvPr/>
        </p:nvSpPr>
        <p:spPr bwMode="auto">
          <a:xfrm>
            <a:off x="5556938" y="6173788"/>
            <a:ext cx="784438" cy="272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1100"/>
              <a:t>substrate</a:t>
            </a:r>
          </a:p>
        </p:txBody>
      </p:sp>
      <p:pic>
        <p:nvPicPr>
          <p:cNvPr id="37923" name="Picture 41" descr="ch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25" y="1423989"/>
            <a:ext cx="2095500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24" name="Picture 42" descr="Flip Chip Packagi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1509713"/>
            <a:ext cx="2424112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25" name="Oval 43"/>
          <p:cNvSpPr>
            <a:spLocks noChangeArrowheads="1"/>
          </p:cNvSpPr>
          <p:nvPr/>
        </p:nvSpPr>
        <p:spPr bwMode="auto">
          <a:xfrm>
            <a:off x="3741739" y="4116389"/>
            <a:ext cx="236537" cy="2530475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926" name="Text Box 44"/>
          <p:cNvSpPr txBox="1">
            <a:spLocks noChangeArrowheads="1"/>
          </p:cNvSpPr>
          <p:nvPr/>
        </p:nvSpPr>
        <p:spPr bwMode="auto">
          <a:xfrm>
            <a:off x="2630488" y="5097464"/>
            <a:ext cx="9525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1300">
                <a:solidFill>
                  <a:srgbClr val="FF0000"/>
                </a:solidFill>
              </a:rPr>
              <a:t>Laser beam</a:t>
            </a:r>
          </a:p>
        </p:txBody>
      </p:sp>
      <p:sp>
        <p:nvSpPr>
          <p:cNvPr id="37927" name="Text Box 45"/>
          <p:cNvSpPr txBox="1">
            <a:spLocks noChangeArrowheads="1"/>
          </p:cNvSpPr>
          <p:nvPr/>
        </p:nvSpPr>
        <p:spPr bwMode="auto">
          <a:xfrm>
            <a:off x="7462838" y="5097464"/>
            <a:ext cx="950912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1300">
                <a:solidFill>
                  <a:srgbClr val="FF0000"/>
                </a:solidFill>
              </a:rPr>
              <a:t>Laser beam</a:t>
            </a:r>
          </a:p>
        </p:txBody>
      </p:sp>
      <p:sp>
        <p:nvSpPr>
          <p:cNvPr id="37928" name="Oval 46"/>
          <p:cNvSpPr>
            <a:spLocks noChangeArrowheads="1"/>
          </p:cNvSpPr>
          <p:nvPr/>
        </p:nvSpPr>
        <p:spPr bwMode="auto">
          <a:xfrm>
            <a:off x="8616950" y="4116389"/>
            <a:ext cx="236538" cy="2530475"/>
          </a:xfrm>
          <a:prstGeom prst="ellipse">
            <a:avLst/>
          </a:prstGeom>
          <a:solidFill>
            <a:srgbClr val="33CCFF"/>
          </a:solidFill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929" name="Line 47"/>
          <p:cNvSpPr>
            <a:spLocks noChangeShapeType="1"/>
          </p:cNvSpPr>
          <p:nvPr/>
        </p:nvSpPr>
        <p:spPr bwMode="auto">
          <a:xfrm flipH="1">
            <a:off x="10433051" y="4221164"/>
            <a:ext cx="3175" cy="2270125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0" name="Rectangle 48"/>
          <p:cNvSpPr>
            <a:spLocks noChangeArrowheads="1"/>
          </p:cNvSpPr>
          <p:nvPr/>
        </p:nvSpPr>
        <p:spPr bwMode="auto">
          <a:xfrm flipH="1">
            <a:off x="9701214" y="4221164"/>
            <a:ext cx="979487" cy="2270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37931" name="Group 49"/>
          <p:cNvGrpSpPr>
            <a:grpSpLocks/>
          </p:cNvGrpSpPr>
          <p:nvPr/>
        </p:nvGrpSpPr>
        <p:grpSpPr bwMode="auto">
          <a:xfrm>
            <a:off x="10558464" y="5103813"/>
            <a:ext cx="122237" cy="1009650"/>
            <a:chOff x="4970" y="2618"/>
            <a:chExt cx="70" cy="561"/>
          </a:xfrm>
        </p:grpSpPr>
        <p:sp>
          <p:nvSpPr>
            <p:cNvPr id="37935" name="Rectangle 50"/>
            <p:cNvSpPr>
              <a:spLocks noChangeArrowheads="1"/>
            </p:cNvSpPr>
            <p:nvPr/>
          </p:nvSpPr>
          <p:spPr bwMode="auto">
            <a:xfrm flipH="1">
              <a:off x="4970" y="2618"/>
              <a:ext cx="70" cy="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936" name="Rectangle 51"/>
            <p:cNvSpPr>
              <a:spLocks noChangeArrowheads="1"/>
            </p:cNvSpPr>
            <p:nvPr/>
          </p:nvSpPr>
          <p:spPr bwMode="auto">
            <a:xfrm flipH="1">
              <a:off x="4970" y="2968"/>
              <a:ext cx="70" cy="2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37932" name="Group 52"/>
          <p:cNvGrpSpPr>
            <a:grpSpLocks/>
          </p:cNvGrpSpPr>
          <p:nvPr/>
        </p:nvGrpSpPr>
        <p:grpSpPr bwMode="auto">
          <a:xfrm>
            <a:off x="10620375" y="4851401"/>
            <a:ext cx="0" cy="1008063"/>
            <a:chOff x="5005" y="2477"/>
            <a:chExt cx="0" cy="561"/>
          </a:xfrm>
        </p:grpSpPr>
        <p:sp>
          <p:nvSpPr>
            <p:cNvPr id="37933" name="Line 53"/>
            <p:cNvSpPr>
              <a:spLocks noChangeShapeType="1"/>
            </p:cNvSpPr>
            <p:nvPr/>
          </p:nvSpPr>
          <p:spPr bwMode="auto">
            <a:xfrm flipV="1">
              <a:off x="5005" y="2828"/>
              <a:ext cx="0" cy="2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34" name="Line 54"/>
            <p:cNvSpPr>
              <a:spLocks noChangeShapeType="1"/>
            </p:cNvSpPr>
            <p:nvPr/>
          </p:nvSpPr>
          <p:spPr bwMode="auto">
            <a:xfrm>
              <a:off x="5005" y="2477"/>
              <a:ext cx="0" cy="2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11293823" y="5909864"/>
            <a:ext cx="2370499" cy="646331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i="1" dirty="0">
                <a:solidFill>
                  <a:srgbClr val="000090"/>
                </a:solidFill>
              </a:rPr>
              <a:t>Lewis, et al., IEEE TNS 48, 2193 (2001)</a:t>
            </a:r>
            <a:endParaRPr lang="en-US" i="1" dirty="0">
              <a:solidFill>
                <a:srgbClr val="000090"/>
              </a:solidFill>
              <a:hlinkClick r:id="rId5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39463" y="16240"/>
            <a:ext cx="8839055" cy="690563"/>
          </a:xfrm>
        </p:spPr>
        <p:txBody>
          <a:bodyPr/>
          <a:lstStyle/>
          <a:p>
            <a:r>
              <a:rPr lang="fr-FR" sz="3200" b="0" dirty="0">
                <a:latin typeface="Arial" charset="0"/>
              </a:rPr>
              <a:t>1064 nm Front </a:t>
            </a:r>
            <a:r>
              <a:rPr lang="fr-FR" sz="3200" b="0" dirty="0" err="1">
                <a:latin typeface="Arial" charset="0"/>
              </a:rPr>
              <a:t>Side</a:t>
            </a:r>
            <a:r>
              <a:rPr lang="fr-FR" sz="3200" b="0" dirty="0">
                <a:latin typeface="Arial" charset="0"/>
              </a:rPr>
              <a:t> vs. </a:t>
            </a:r>
            <a:r>
              <a:rPr lang="fr-FR" sz="3200" b="0" dirty="0" err="1">
                <a:latin typeface="Arial" charset="0"/>
              </a:rPr>
              <a:t>Backside</a:t>
            </a:r>
            <a:r>
              <a:rPr lang="fr-FR" sz="3200" b="0" dirty="0">
                <a:latin typeface="Arial" charset="0"/>
              </a:rPr>
              <a:t> Illumination</a:t>
            </a:r>
            <a:br>
              <a:rPr lang="fr-FR" sz="3200" b="0" dirty="0">
                <a:latin typeface="Arial" charset="0"/>
              </a:rPr>
            </a:br>
            <a:r>
              <a:rPr lang="fr-FR" sz="3200" b="0" dirty="0">
                <a:latin typeface="Arial" charset="0"/>
              </a:rPr>
              <a:t>SPA ASET Mapping – LM124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53103" y="5569344"/>
            <a:ext cx="9546701" cy="1468438"/>
          </a:xfrm>
        </p:spPr>
        <p:txBody>
          <a:bodyPr/>
          <a:lstStyle/>
          <a:p>
            <a:pPr marL="342900" indent="-342900" defTabSz="914400"/>
            <a:r>
              <a:rPr lang="fr-FR" sz="2400" b="0" dirty="0">
                <a:latin typeface="Arial" charset="0"/>
              </a:rPr>
              <a:t>Plots </a:t>
            </a:r>
            <a:r>
              <a:rPr lang="fr-FR" sz="2400" b="0" dirty="0" err="1">
                <a:latin typeface="Arial" charset="0"/>
              </a:rPr>
              <a:t>illustrate</a:t>
            </a:r>
            <a:r>
              <a:rPr lang="fr-FR" sz="2400" b="0" dirty="0">
                <a:latin typeface="Arial" charset="0"/>
              </a:rPr>
              <a:t> the spatial distribution of the SET amplitude</a:t>
            </a:r>
          </a:p>
          <a:p>
            <a:pPr marL="342900" indent="-342900" defTabSz="914400"/>
            <a:r>
              <a:rPr lang="fr-FR" sz="2400" b="0" dirty="0">
                <a:latin typeface="Arial" charset="0"/>
              </a:rPr>
              <a:t>Sensitive areas </a:t>
            </a:r>
            <a:r>
              <a:rPr lang="fr-FR" sz="2400" b="0" dirty="0" err="1">
                <a:latin typeface="Arial" charset="0"/>
              </a:rPr>
              <a:t>clearly</a:t>
            </a:r>
            <a:r>
              <a:rPr lang="fr-FR" sz="2400" b="0" dirty="0">
                <a:latin typeface="Arial" charset="0"/>
              </a:rPr>
              <a:t> </a:t>
            </a:r>
            <a:r>
              <a:rPr lang="fr-FR" sz="2400" b="0" dirty="0" err="1">
                <a:latin typeface="Arial" charset="0"/>
              </a:rPr>
              <a:t>identified</a:t>
            </a:r>
            <a:endParaRPr lang="fr-FR" sz="2400" b="0" dirty="0">
              <a:latin typeface="Arial" charset="0"/>
            </a:endParaRPr>
          </a:p>
          <a:p>
            <a:pPr marL="342900" indent="-342900" defTabSz="914400"/>
            <a:r>
              <a:rPr lang="fr-FR" sz="2400" b="0" dirty="0" err="1">
                <a:latin typeface="Arial" charset="0"/>
              </a:rPr>
              <a:t>Effects</a:t>
            </a:r>
            <a:r>
              <a:rPr lang="fr-FR" sz="2400" b="0" dirty="0">
                <a:latin typeface="Arial" charset="0"/>
              </a:rPr>
              <a:t> of </a:t>
            </a:r>
            <a:r>
              <a:rPr lang="fr-FR" sz="2400" b="0" dirty="0" err="1">
                <a:latin typeface="Arial" charset="0"/>
              </a:rPr>
              <a:t>metalization</a:t>
            </a:r>
            <a:r>
              <a:rPr lang="fr-FR" sz="2400" b="0" dirty="0">
                <a:latin typeface="Arial" charset="0"/>
              </a:rPr>
              <a:t> </a:t>
            </a:r>
            <a:r>
              <a:rPr lang="fr-FR" sz="2400" b="0" dirty="0" err="1">
                <a:latin typeface="Arial" charset="0"/>
              </a:rPr>
              <a:t>evident</a:t>
            </a:r>
            <a:endParaRPr lang="fr-FR" sz="2400" b="0" dirty="0">
              <a:latin typeface="Arial" charset="0"/>
            </a:endParaRPr>
          </a:p>
        </p:txBody>
      </p:sp>
      <p:grpSp>
        <p:nvGrpSpPr>
          <p:cNvPr id="57348" name="Group 4"/>
          <p:cNvGrpSpPr>
            <a:grpSpLocks/>
          </p:cNvGrpSpPr>
          <p:nvPr/>
        </p:nvGrpSpPr>
        <p:grpSpPr bwMode="auto">
          <a:xfrm>
            <a:off x="2479675" y="1670050"/>
            <a:ext cx="8864600" cy="3767138"/>
            <a:chOff x="204" y="746"/>
            <a:chExt cx="5076" cy="2094"/>
          </a:xfrm>
        </p:grpSpPr>
        <p:pic>
          <p:nvPicPr>
            <p:cNvPr id="57352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6" y="746"/>
              <a:ext cx="1674" cy="2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7353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746"/>
              <a:ext cx="1620" cy="2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pic>
          <p:nvPicPr>
            <p:cNvPr id="57354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754"/>
              <a:ext cx="1758" cy="2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</p:grpSp>
      <p:sp>
        <p:nvSpPr>
          <p:cNvPr id="57349" name="Text Box 8"/>
          <p:cNvSpPr txBox="1">
            <a:spLocks noChangeArrowheads="1"/>
          </p:cNvSpPr>
          <p:nvPr/>
        </p:nvSpPr>
        <p:spPr bwMode="auto">
          <a:xfrm>
            <a:off x="3482976" y="1347788"/>
            <a:ext cx="989623" cy="41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fr-FR" sz="2000"/>
              <a:t>LM124</a:t>
            </a:r>
          </a:p>
        </p:txBody>
      </p:sp>
      <p:sp>
        <p:nvSpPr>
          <p:cNvPr id="57350" name="Text Box 9"/>
          <p:cNvSpPr txBox="1">
            <a:spLocks noChangeArrowheads="1"/>
          </p:cNvSpPr>
          <p:nvPr/>
        </p:nvSpPr>
        <p:spPr bwMode="auto">
          <a:xfrm>
            <a:off x="6492875" y="1057622"/>
            <a:ext cx="1346140" cy="71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000" dirty="0"/>
              <a:t>Front </a:t>
            </a:r>
            <a:r>
              <a:rPr lang="fr-FR" sz="2000" dirty="0" err="1"/>
              <a:t>side</a:t>
            </a:r>
            <a:endParaRPr lang="fr-FR" sz="2000" dirty="0"/>
          </a:p>
          <a:p>
            <a:pPr>
              <a:spcBef>
                <a:spcPct val="0"/>
              </a:spcBef>
            </a:pPr>
            <a:r>
              <a:rPr lang="fr-FR" sz="2000" dirty="0"/>
              <a:t>1064 nm</a:t>
            </a:r>
          </a:p>
        </p:txBody>
      </p:sp>
      <p:sp>
        <p:nvSpPr>
          <p:cNvPr id="57351" name="Text Box 10"/>
          <p:cNvSpPr txBox="1">
            <a:spLocks noChangeArrowheads="1"/>
          </p:cNvSpPr>
          <p:nvPr/>
        </p:nvSpPr>
        <p:spPr bwMode="auto">
          <a:xfrm>
            <a:off x="9312276" y="1043351"/>
            <a:ext cx="1246453" cy="71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000" dirty="0" err="1"/>
              <a:t>Backside</a:t>
            </a:r>
            <a:endParaRPr lang="fr-FR" sz="2000" dirty="0"/>
          </a:p>
          <a:p>
            <a:pPr>
              <a:spcBef>
                <a:spcPct val="0"/>
              </a:spcBef>
            </a:pPr>
            <a:r>
              <a:rPr lang="fr-FR" sz="2000" dirty="0"/>
              <a:t>1064 nm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75254" y="6912832"/>
            <a:ext cx="4880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>
                <a:solidFill>
                  <a:srgbClr val="000090"/>
                </a:solidFill>
              </a:rPr>
              <a:t>Lewis, et al., IEEE TNS 48, 2193 (2001)</a:t>
            </a:r>
            <a:r>
              <a:rPr lang="en-US" sz="2000" i="1" dirty="0">
                <a:solidFill>
                  <a:srgbClr val="000090"/>
                </a:solidFill>
                <a:hlinkClick r:id="rId6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910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194" y="2025191"/>
            <a:ext cx="8279777" cy="464256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870201" y="1524001"/>
            <a:ext cx="8282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Spherical Lens vs. </a:t>
            </a:r>
            <a:r>
              <a:rPr lang="en-US" sz="2400" u="sng" dirty="0" err="1"/>
              <a:t>Axicon</a:t>
            </a:r>
            <a:r>
              <a:rPr lang="en-US" sz="2400" u="sng" dirty="0"/>
              <a:t> TPA Charge Generation in Silicon</a:t>
            </a:r>
          </a:p>
        </p:txBody>
      </p:sp>
      <p:sp>
        <p:nvSpPr>
          <p:cNvPr id="7" name="Rectangle 6"/>
          <p:cNvSpPr/>
          <p:nvPr/>
        </p:nvSpPr>
        <p:spPr>
          <a:xfrm>
            <a:off x="4903630" y="6858000"/>
            <a:ext cx="4062571" cy="369332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de-DE" i="1" dirty="0">
                <a:solidFill>
                  <a:srgbClr val="000090"/>
                </a:solidFill>
              </a:rPr>
              <a:t>Hales, et al., IEEE TNS 67, 81 (2020)</a:t>
            </a:r>
            <a:endParaRPr lang="en-US" i="1" dirty="0">
              <a:solidFill>
                <a:srgbClr val="000090"/>
              </a:solidFill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21466" y="152401"/>
            <a:ext cx="1097888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58" tIns="50929" rIns="101858" bIns="50929" anchor="ctr"/>
          <a:lstStyle/>
          <a:p>
            <a:pPr defTabSz="1018937">
              <a:spcBef>
                <a:spcPct val="0"/>
              </a:spcBef>
            </a:pPr>
            <a:r>
              <a:rPr lang="en-US" sz="3600" dirty="0">
                <a:solidFill>
                  <a:srgbClr val="FEB31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PL SEE Using Axicon -- Quasi-Bessel Beam (QBB) </a:t>
            </a:r>
            <a:endParaRPr lang="en-US" sz="3600" i="1" dirty="0">
              <a:solidFill>
                <a:srgbClr val="FEB31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11803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188701" y="152401"/>
            <a:ext cx="1097888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58" tIns="50929" rIns="101858" bIns="50929" anchor="ctr"/>
          <a:lstStyle/>
          <a:p>
            <a:pPr defTabSz="1018937">
              <a:spcBef>
                <a:spcPct val="0"/>
              </a:spcBef>
            </a:pPr>
            <a:r>
              <a:rPr lang="en-US" sz="3600" dirty="0">
                <a:solidFill>
                  <a:srgbClr val="FEB31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PL SEE Using Axicon -- Quasi-Bessel Beam (QBB) </a:t>
            </a:r>
            <a:endParaRPr lang="en-US" sz="3600" i="1" dirty="0">
              <a:solidFill>
                <a:srgbClr val="FEB31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18846" y="6974768"/>
            <a:ext cx="5032148" cy="369332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de-DE" i="1" dirty="0">
                <a:solidFill>
                  <a:srgbClr val="000090"/>
                </a:solidFill>
              </a:rPr>
              <a:t>Hales, et al., </a:t>
            </a:r>
            <a:r>
              <a:rPr lang="de-DE" i="1" dirty="0" err="1">
                <a:solidFill>
                  <a:srgbClr val="000090"/>
                </a:solidFill>
              </a:rPr>
              <a:t>Optics</a:t>
            </a:r>
            <a:r>
              <a:rPr lang="de-DE" i="1" dirty="0">
                <a:solidFill>
                  <a:srgbClr val="000090"/>
                </a:solidFill>
              </a:rPr>
              <a:t> Express 27, p37652 (2019)</a:t>
            </a:r>
            <a:endParaRPr lang="en-US" i="1" dirty="0">
              <a:solidFill>
                <a:srgbClr val="00009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005" y="1167685"/>
            <a:ext cx="5416092" cy="57070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/>
          <p:cNvGrpSpPr/>
          <p:nvPr/>
        </p:nvGrpSpPr>
        <p:grpSpPr>
          <a:xfrm>
            <a:off x="8248225" y="3663610"/>
            <a:ext cx="4071723" cy="1080109"/>
            <a:chOff x="8248225" y="3663610"/>
            <a:chExt cx="4071723" cy="1080109"/>
          </a:xfrm>
        </p:grpSpPr>
        <p:sp>
          <p:nvSpPr>
            <p:cNvPr id="12" name="TextBox 11"/>
            <p:cNvSpPr txBox="1"/>
            <p:nvPr/>
          </p:nvSpPr>
          <p:spPr>
            <a:xfrm>
              <a:off x="10259017" y="3663610"/>
              <a:ext cx="2060931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Constant LET</a:t>
              </a:r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flipH="1">
              <a:off x="8248225" y="3894443"/>
              <a:ext cx="2010792" cy="849276"/>
            </a:xfrm>
            <a:prstGeom prst="straightConnector1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678322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189" y="1524000"/>
            <a:ext cx="4292415" cy="5746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27689" y="3407080"/>
            <a:ext cx="1846535" cy="769421"/>
          </a:xfrm>
          <a:prstGeom prst="rect">
            <a:avLst/>
          </a:prstGeom>
          <a:noFill/>
        </p:spPr>
        <p:txBody>
          <a:bodyPr wrap="none" lIns="91418" tIns="45710" rIns="91418" bIns="45710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200" dirty="0"/>
              <a:t>45 nm RHBD</a:t>
            </a:r>
          </a:p>
          <a:p>
            <a:pPr>
              <a:spcBef>
                <a:spcPts val="0"/>
              </a:spcBef>
            </a:pPr>
            <a:r>
              <a:rPr lang="en-US" sz="2200" dirty="0"/>
              <a:t>PLL test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155614" y="139864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Pulsed Laser Single-Event Effects</a:t>
            </a:r>
            <a:endParaRPr lang="en-US" sz="2800" dirty="0">
              <a:solidFill>
                <a:srgbClr val="FABE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02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SC_002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3" y="1905003"/>
            <a:ext cx="6736205" cy="4507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155614" y="139864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Pulsed Laser Single-Event Effects</a:t>
            </a:r>
            <a:endParaRPr lang="en-US" sz="2800" dirty="0">
              <a:solidFill>
                <a:srgbClr val="FABE07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770567-A977-0C52-784C-D0B03BA115D7}"/>
              </a:ext>
            </a:extLst>
          </p:cNvPr>
          <p:cNvSpPr txBox="1"/>
          <p:nvPr/>
        </p:nvSpPr>
        <p:spPr>
          <a:xfrm>
            <a:off x="10517102" y="3516868"/>
            <a:ext cx="2377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High-speed </a:t>
            </a:r>
            <a:r>
              <a:rPr lang="en-US" dirty="0" err="1"/>
              <a:t>SiGe</a:t>
            </a:r>
            <a:r>
              <a:rPr lang="en-US" dirty="0"/>
              <a:t> test</a:t>
            </a:r>
          </a:p>
        </p:txBody>
      </p:sp>
    </p:spTree>
    <p:extLst>
      <p:ext uri="{BB962C8B-B14F-4D97-AF65-F5344CB8AC3E}">
        <p14:creationId xmlns:p14="http://schemas.microsoft.com/office/powerpoint/2010/main" val="2796022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BAD905F-24DE-0AFB-7DF6-FD3CE0D7A026}"/>
              </a:ext>
            </a:extLst>
          </p:cNvPr>
          <p:cNvGrpSpPr/>
          <p:nvPr/>
        </p:nvGrpSpPr>
        <p:grpSpPr>
          <a:xfrm>
            <a:off x="2184403" y="5014148"/>
            <a:ext cx="9509980" cy="2184555"/>
            <a:chOff x="1492270" y="4874908"/>
            <a:chExt cx="9509980" cy="2184555"/>
          </a:xfrm>
        </p:grpSpPr>
        <p:sp>
          <p:nvSpPr>
            <p:cNvPr id="6" name="Arrow: Left-Right 7">
              <a:extLst>
                <a:ext uri="{FF2B5EF4-FFF2-40B4-BE49-F238E27FC236}">
                  <a16:creationId xmlns:a16="http://schemas.microsoft.com/office/drawing/2014/main" id="{2957158C-2043-A72D-C324-E62B2E2B44C6}"/>
                </a:ext>
              </a:extLst>
            </p:cNvPr>
            <p:cNvSpPr/>
            <p:nvPr/>
          </p:nvSpPr>
          <p:spPr>
            <a:xfrm>
              <a:off x="1492270" y="5833505"/>
              <a:ext cx="9220202" cy="685800"/>
            </a:xfrm>
            <a:prstGeom prst="leftRightArrow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69E9E50-3410-E1D0-2B94-94D91F3FEE61}"/>
                </a:ext>
              </a:extLst>
            </p:cNvPr>
            <p:cNvSpPr/>
            <p:nvPr/>
          </p:nvSpPr>
          <p:spPr>
            <a:xfrm>
              <a:off x="4464434" y="6351577"/>
              <a:ext cx="335240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sz="20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Size ratio of sensitive volume to charge profile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9EA1FD4-8205-A3DA-A38C-ABC187B59B4D}"/>
                </a:ext>
              </a:extLst>
            </p:cNvPr>
            <p:cNvSpPr txBox="1"/>
            <p:nvPr/>
          </p:nvSpPr>
          <p:spPr>
            <a:xfrm>
              <a:off x="1716354" y="5985885"/>
              <a:ext cx="564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49D034-E137-EA13-F033-3F36A1B5019B}"/>
                </a:ext>
              </a:extLst>
            </p:cNvPr>
            <p:cNvSpPr txBox="1"/>
            <p:nvPr/>
          </p:nvSpPr>
          <p:spPr>
            <a:xfrm>
              <a:off x="9904749" y="5985885"/>
              <a:ext cx="622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-6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DD1DEF0-A776-D7A1-3CEF-ED5D967AEA46}"/>
                </a:ext>
              </a:extLst>
            </p:cNvPr>
            <p:cNvSpPr txBox="1"/>
            <p:nvPr/>
          </p:nvSpPr>
          <p:spPr>
            <a:xfrm>
              <a:off x="2871469" y="5985885"/>
              <a:ext cx="564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717882E-0F13-3084-1524-B49870B47DAD}"/>
                </a:ext>
              </a:extLst>
            </p:cNvPr>
            <p:cNvSpPr txBox="1"/>
            <p:nvPr/>
          </p:nvSpPr>
          <p:spPr>
            <a:xfrm>
              <a:off x="4026584" y="5985885"/>
              <a:ext cx="564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AF1CCD-4D45-D8FF-83C9-3796D91CF2C9}"/>
                </a:ext>
              </a:extLst>
            </p:cNvPr>
            <p:cNvSpPr txBox="1"/>
            <p:nvPr/>
          </p:nvSpPr>
          <p:spPr>
            <a:xfrm>
              <a:off x="5181699" y="5985885"/>
              <a:ext cx="564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6F7204-ABB8-3995-6DDB-3C4CE345FEF3}"/>
                </a:ext>
              </a:extLst>
            </p:cNvPr>
            <p:cNvSpPr txBox="1"/>
            <p:nvPr/>
          </p:nvSpPr>
          <p:spPr>
            <a:xfrm>
              <a:off x="6336814" y="5985885"/>
              <a:ext cx="5645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2F30AA-9222-9791-4EB4-7A8BC88DE3D0}"/>
                </a:ext>
              </a:extLst>
            </p:cNvPr>
            <p:cNvSpPr txBox="1"/>
            <p:nvPr/>
          </p:nvSpPr>
          <p:spPr>
            <a:xfrm>
              <a:off x="7491929" y="5985885"/>
              <a:ext cx="622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FAD6570-B353-E682-239E-56E5566F93DE}"/>
                </a:ext>
              </a:extLst>
            </p:cNvPr>
            <p:cNvSpPr txBox="1"/>
            <p:nvPr/>
          </p:nvSpPr>
          <p:spPr>
            <a:xfrm>
              <a:off x="8698340" y="5985885"/>
              <a:ext cx="62228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en-US" sz="20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-4</a:t>
              </a:r>
            </a:p>
          </p:txBody>
        </p:sp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164B7B46-F23D-EB51-6949-C7D58A0A4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19" t="14366" r="9940" b="10608"/>
            <a:stretch>
              <a:fillRect/>
            </a:stretch>
          </p:blipFill>
          <p:spPr bwMode="auto">
            <a:xfrm>
              <a:off x="4345458" y="5007657"/>
              <a:ext cx="1181462" cy="893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7" descr="SpaceCharge-BodyBias-Vbody=-1p0V.png">
              <a:extLst>
                <a:ext uri="{FF2B5EF4-FFF2-40B4-BE49-F238E27FC236}">
                  <a16:creationId xmlns:a16="http://schemas.microsoft.com/office/drawing/2014/main" id="{81D92F3D-C214-8BE2-CCA8-48EEB2FFFF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9800" y="4874908"/>
              <a:ext cx="1507643" cy="1110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77739C-79A1-A0BC-C4FE-DCFD512E4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0046" y="5077873"/>
              <a:ext cx="1127190" cy="774701"/>
            </a:xfrm>
            <a:prstGeom prst="rect">
              <a:avLst/>
            </a:prstGeom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0F725213-5398-5D41-86B3-18DEA93C92A2}"/>
                </a:ext>
              </a:extLst>
            </p:cNvPr>
            <p:cNvCxnSpPr/>
            <p:nvPr/>
          </p:nvCxnSpPr>
          <p:spPr>
            <a:xfrm>
              <a:off x="2242460" y="5465210"/>
              <a:ext cx="118489" cy="705341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ED6BDF9-560F-C9F4-55F2-1C1A6E1E564F}"/>
                </a:ext>
              </a:extLst>
            </p:cNvPr>
            <p:cNvCxnSpPr/>
            <p:nvPr/>
          </p:nvCxnSpPr>
          <p:spPr>
            <a:xfrm>
              <a:off x="9420835" y="5649696"/>
              <a:ext cx="485175" cy="498385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DE4D940-A1DA-D352-CD40-2CD084673007}"/>
                </a:ext>
              </a:extLst>
            </p:cNvPr>
            <p:cNvSpPr txBox="1"/>
            <p:nvPr/>
          </p:nvSpPr>
          <p:spPr>
            <a:xfrm>
              <a:off x="2473551" y="5181071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latin typeface="Arial" panose="020B0604020202020204" pitchFamily="34" charset="0"/>
                  <a:cs typeface="Arial" panose="020B0604020202020204" pitchFamily="34" charset="0"/>
                </a:rPr>
                <a:t>Bulk Diode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A190744-B9B9-C9A8-D550-34163AE5C20C}"/>
                </a:ext>
              </a:extLst>
            </p:cNvPr>
            <p:cNvSpPr txBox="1"/>
            <p:nvPr/>
          </p:nvSpPr>
          <p:spPr>
            <a:xfrm>
              <a:off x="5508686" y="5166640"/>
              <a:ext cx="18732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latin typeface="Arial" panose="020B0604020202020204" pitchFamily="34" charset="0"/>
                  <a:cs typeface="Arial" panose="020B0604020202020204" pitchFamily="34" charset="0"/>
                </a:rPr>
                <a:t>Bulk Transistor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1016DCE-78F9-D91E-F069-4917918BD98E}"/>
                </a:ext>
              </a:extLst>
            </p:cNvPr>
            <p:cNvSpPr txBox="1"/>
            <p:nvPr/>
          </p:nvSpPr>
          <p:spPr>
            <a:xfrm>
              <a:off x="9663422" y="5173521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latin typeface="Arial" panose="020B0604020202020204" pitchFamily="34" charset="0"/>
                  <a:cs typeface="Arial" panose="020B0604020202020204" pitchFamily="34" charset="0"/>
                </a:rPr>
                <a:t>CMOS SOI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1F4B97A-3F61-2874-1FE7-594134082572}"/>
                </a:ext>
              </a:extLst>
            </p:cNvPr>
            <p:cNvCxnSpPr/>
            <p:nvPr/>
          </p:nvCxnSpPr>
          <p:spPr>
            <a:xfrm>
              <a:off x="5580265" y="5686511"/>
              <a:ext cx="460783" cy="499429"/>
            </a:xfrm>
            <a:prstGeom prst="straightConnector1">
              <a:avLst/>
            </a:prstGeom>
            <a:ln>
              <a:solidFill>
                <a:schemeClr val="tx1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F163256B-83A6-4857-98BE-61243BCF7A19}"/>
              </a:ext>
            </a:extLst>
          </p:cNvPr>
          <p:cNvSpPr txBox="1">
            <a:spLocks/>
          </p:cNvSpPr>
          <p:nvPr/>
        </p:nvSpPr>
        <p:spPr>
          <a:xfrm>
            <a:off x="9537700" y="8379846"/>
            <a:ext cx="2095500" cy="517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E42FD680-42FB-4649-AFEF-38D8EC782B7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id="{8729A866-BE97-1C9B-CF29-F4BACBF0E1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664" y="198312"/>
            <a:ext cx="8770937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Laser/Ion Correlation/Prediction:</a:t>
            </a:r>
          </a:p>
          <a:p>
            <a:pPr defTabSz="1019175">
              <a:spcBef>
                <a:spcPct val="0"/>
              </a:spcBef>
            </a:pPr>
            <a:r>
              <a:rPr lang="en-US" sz="2800" i="1" dirty="0">
                <a:solidFill>
                  <a:srgbClr val="FABE0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Description of the Challenge</a:t>
            </a:r>
          </a:p>
        </p:txBody>
      </p:sp>
      <p:sp>
        <p:nvSpPr>
          <p:cNvPr id="30" name="Text Box 3">
            <a:extLst>
              <a:ext uri="{FF2B5EF4-FFF2-40B4-BE49-F238E27FC236}">
                <a16:creationId xmlns:a16="http://schemas.microsoft.com/office/drawing/2014/main" id="{01E24866-56E6-E260-E645-0951CB5F6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0696" y="988008"/>
            <a:ext cx="9067800" cy="3801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 algn="l">
              <a:lnSpc>
                <a:spcPct val="150000"/>
              </a:lnSpc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700" i="1" dirty="0">
                <a:solidFill>
                  <a:schemeClr val="accent2"/>
                </a:solidFill>
              </a:rPr>
              <a:t>Technology diversity</a:t>
            </a:r>
          </a:p>
          <a:p>
            <a:pPr marL="914400" lvl="1" indent="-457200" algn="l"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CMOS, HBT, Bulk, Epitaxial, SOI, III-V, </a:t>
            </a:r>
            <a:r>
              <a:rPr lang="en-US" sz="2700" dirty="0" err="1">
                <a:solidFill>
                  <a:srgbClr val="000000"/>
                </a:solidFill>
              </a:rPr>
              <a:t>Heterojunction</a:t>
            </a:r>
            <a:r>
              <a:rPr lang="en-US" sz="2700" dirty="0">
                <a:solidFill>
                  <a:srgbClr val="000000"/>
                </a:solidFill>
              </a:rPr>
              <a:t>, </a:t>
            </a:r>
            <a:r>
              <a:rPr lang="en-US" sz="2700" dirty="0" err="1">
                <a:solidFill>
                  <a:srgbClr val="000000"/>
                </a:solidFill>
              </a:rPr>
              <a:t>FinFET</a:t>
            </a:r>
            <a:r>
              <a:rPr lang="en-US" sz="2700" dirty="0">
                <a:solidFill>
                  <a:srgbClr val="000000"/>
                </a:solidFill>
              </a:rPr>
              <a:t>, etc.</a:t>
            </a:r>
          </a:p>
          <a:p>
            <a:pPr marL="457200" indent="-457200" algn="l">
              <a:lnSpc>
                <a:spcPts val="3200"/>
              </a:lnSpc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700" i="1" dirty="0">
                <a:solidFill>
                  <a:schemeClr val="accent2"/>
                </a:solidFill>
              </a:rPr>
              <a:t>Incident laser pulse parameters</a:t>
            </a:r>
          </a:p>
          <a:p>
            <a:pPr lvl="2" indent="-457200" algn="l"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Instrument characterization and calibration (reproducibility)</a:t>
            </a:r>
          </a:p>
          <a:p>
            <a:pPr lvl="2" indent="-457200" algn="l"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700" dirty="0">
                <a:solidFill>
                  <a:srgbClr val="000000"/>
                </a:solidFill>
              </a:rPr>
              <a:t>Laser pulse energy, spot size, pulse width</a:t>
            </a:r>
          </a:p>
          <a:p>
            <a:pPr lvl="1" indent="-457200" algn="l"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  <a:buFont typeface="Arial"/>
              <a:buChar char="•"/>
            </a:pPr>
            <a:r>
              <a:rPr lang="en-US" sz="2800" i="1" dirty="0">
                <a:solidFill>
                  <a:schemeClr val="accent2"/>
                </a:solidFill>
              </a:rPr>
              <a:t>Accurate modeling of the charge deposition</a:t>
            </a:r>
          </a:p>
        </p:txBody>
      </p:sp>
    </p:spTree>
    <p:extLst>
      <p:ext uri="{BB962C8B-B14F-4D97-AF65-F5344CB8AC3E}">
        <p14:creationId xmlns:p14="http://schemas.microsoft.com/office/powerpoint/2010/main" val="887576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5" name="Slide Number Placeholder 1">
            <a:extLst>
              <a:ext uri="{FF2B5EF4-FFF2-40B4-BE49-F238E27FC236}">
                <a16:creationId xmlns:a16="http://schemas.microsoft.com/office/drawing/2014/main" id="{F163256B-83A6-4857-98BE-61243BCF7A19}"/>
              </a:ext>
            </a:extLst>
          </p:cNvPr>
          <p:cNvSpPr txBox="1">
            <a:spLocks/>
          </p:cNvSpPr>
          <p:nvPr/>
        </p:nvSpPr>
        <p:spPr>
          <a:xfrm>
            <a:off x="9537700" y="8379846"/>
            <a:ext cx="2095500" cy="517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>
                    <a:tint val="75000"/>
                  </a:schemeClr>
                </a:solidFill>
                <a:latin typeface="Arial"/>
                <a:ea typeface="ＭＳ Ｐゴシック" charset="0"/>
                <a:cs typeface="Arial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fld id="{E42FD680-42FB-4649-AFEF-38D8EC782B7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0" name="Text Box 3">
            <a:extLst>
              <a:ext uri="{FF2B5EF4-FFF2-40B4-BE49-F238E27FC236}">
                <a16:creationId xmlns:a16="http://schemas.microsoft.com/office/drawing/2014/main" id="{01E24866-56E6-E260-E645-0951CB5F61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4900" y="3233667"/>
            <a:ext cx="9067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spcBef>
                <a:spcPct val="0"/>
              </a:spcBef>
              <a:spcAft>
                <a:spcPts val="300"/>
              </a:spcAft>
              <a:buClr>
                <a:srgbClr val="3333CC"/>
              </a:buClr>
            </a:pPr>
            <a:r>
              <a:rPr lang="en-US" sz="3200" dirty="0">
                <a:solidFill>
                  <a:srgbClr val="000000"/>
                </a:solidFill>
              </a:rPr>
              <a:t>Two Examples of Spatial Selectivity</a:t>
            </a:r>
          </a:p>
        </p:txBody>
      </p:sp>
    </p:spTree>
    <p:extLst>
      <p:ext uri="{BB962C8B-B14F-4D97-AF65-F5344CB8AC3E}">
        <p14:creationId xmlns:p14="http://schemas.microsoft.com/office/powerpoint/2010/main" val="35398113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ChangeArrowheads="1"/>
          </p:cNvSpPr>
          <p:nvPr/>
        </p:nvSpPr>
        <p:spPr bwMode="auto">
          <a:xfrm>
            <a:off x="2606675" y="152400"/>
            <a:ext cx="8809038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6600" tIns="53300" rIns="106600" bIns="53300" anchor="ctr"/>
          <a:lstStyle/>
          <a:p>
            <a:pPr defTabSz="1019175">
              <a:spcBef>
                <a:spcPct val="0"/>
              </a:spcBef>
            </a:pPr>
            <a:endParaRPr lang="fr-FR" sz="3200">
              <a:solidFill>
                <a:srgbClr val="1C1C1C"/>
              </a:solidFill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2022297" y="225035"/>
            <a:ext cx="100584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6600" tIns="53300" rIns="106600" bIns="53300" anchor="ctr"/>
          <a:lstStyle/>
          <a:p>
            <a:pPr defTabSz="1019175">
              <a:spcBef>
                <a:spcPct val="0"/>
              </a:spcBef>
            </a:pPr>
            <a:r>
              <a:rPr lang="en-US" sz="2800" dirty="0">
                <a:solidFill>
                  <a:srgbClr val="FABE07"/>
                </a:solidFill>
              </a:rPr>
              <a:t>Spatial Selectivity: Direct Measurement of SET </a:t>
            </a:r>
          </a:p>
          <a:p>
            <a:pPr defTabSz="1019175">
              <a:spcBef>
                <a:spcPct val="0"/>
              </a:spcBef>
            </a:pPr>
            <a:r>
              <a:rPr lang="en-US" sz="2800" dirty="0">
                <a:solidFill>
                  <a:srgbClr val="FABE07"/>
                </a:solidFill>
              </a:rPr>
              <a:t>Pulses in Chains of Inverters  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82" y="1921718"/>
            <a:ext cx="8950325" cy="339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1541" name="Text Box 5"/>
          <p:cNvSpPr txBox="1">
            <a:spLocks noChangeArrowheads="1"/>
          </p:cNvSpPr>
          <p:nvPr/>
        </p:nvSpPr>
        <p:spPr bwMode="auto">
          <a:xfrm>
            <a:off x="559868" y="5202878"/>
            <a:ext cx="6550439" cy="522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</a:pPr>
            <a:r>
              <a:rPr lang="fr-FR" sz="2500" dirty="0">
                <a:cs typeface="Arial" charset="0"/>
              </a:rPr>
              <a:t> 800 </a:t>
            </a:r>
            <a:r>
              <a:rPr lang="fr-FR" sz="2500" dirty="0" err="1">
                <a:cs typeface="Arial" charset="0"/>
              </a:rPr>
              <a:t>inverters</a:t>
            </a:r>
            <a:r>
              <a:rPr lang="fr-FR" sz="2500" dirty="0">
                <a:cs typeface="Arial" charset="0"/>
              </a:rPr>
              <a:t>, 130 nm </a:t>
            </a:r>
            <a:r>
              <a:rPr lang="fr-FR" sz="2500" dirty="0" err="1">
                <a:cs typeface="Arial" charset="0"/>
              </a:rPr>
              <a:t>partially</a:t>
            </a:r>
            <a:r>
              <a:rPr lang="fr-FR" sz="2500" dirty="0">
                <a:cs typeface="Arial" charset="0"/>
              </a:rPr>
              <a:t> </a:t>
            </a:r>
            <a:r>
              <a:rPr lang="fr-FR" sz="2500" dirty="0" err="1">
                <a:cs typeface="Arial" charset="0"/>
              </a:rPr>
              <a:t>depleted</a:t>
            </a:r>
            <a:r>
              <a:rPr lang="fr-FR" sz="2500" dirty="0">
                <a:cs typeface="Arial" charset="0"/>
              </a:rPr>
              <a:t> SOI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10225" y="6022656"/>
            <a:ext cx="3107375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sz="16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Ferlet-Cavrois</a:t>
            </a:r>
            <a:r>
              <a:rPr lang="en-U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et al., IEEE TNS 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F49E79-22F0-8252-21B6-76C3BAB7D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/>
          <a:stretch>
            <a:fillRect/>
          </a:stretch>
        </p:blipFill>
        <p:spPr bwMode="auto">
          <a:xfrm>
            <a:off x="9452691" y="1909484"/>
            <a:ext cx="4518256" cy="389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93703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5" name="Group 3"/>
          <p:cNvGrpSpPr>
            <a:grpSpLocks/>
          </p:cNvGrpSpPr>
          <p:nvPr/>
        </p:nvGrpSpPr>
        <p:grpSpPr bwMode="auto">
          <a:xfrm>
            <a:off x="2995144" y="1447522"/>
            <a:ext cx="7524750" cy="5582705"/>
            <a:chOff x="431" y="799"/>
            <a:chExt cx="4309" cy="3104"/>
          </a:xfrm>
        </p:grpSpPr>
        <p:sp>
          <p:nvSpPr>
            <p:cNvPr id="74757" name="AutoShape 4"/>
            <p:cNvSpPr>
              <a:spLocks/>
            </p:cNvSpPr>
            <p:nvPr/>
          </p:nvSpPr>
          <p:spPr bwMode="auto">
            <a:xfrm rot="-5400000">
              <a:off x="2585" y="-129"/>
              <a:ext cx="113" cy="2744"/>
            </a:xfrm>
            <a:prstGeom prst="rightBracket">
              <a:avLst>
                <a:gd name="adj" fmla="val 20236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58" name="Rectangle 5"/>
            <p:cNvSpPr>
              <a:spLocks noChangeArrowheads="1"/>
            </p:cNvSpPr>
            <p:nvPr/>
          </p:nvSpPr>
          <p:spPr bwMode="auto">
            <a:xfrm>
              <a:off x="1293" y="1344"/>
              <a:ext cx="2767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59" name="Rectangle 6"/>
            <p:cNvSpPr>
              <a:spLocks noChangeArrowheads="1"/>
            </p:cNvSpPr>
            <p:nvPr/>
          </p:nvSpPr>
          <p:spPr bwMode="auto">
            <a:xfrm>
              <a:off x="1293" y="1752"/>
              <a:ext cx="2767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0" name="Rectangle 7"/>
            <p:cNvSpPr>
              <a:spLocks noChangeArrowheads="1"/>
            </p:cNvSpPr>
            <p:nvPr/>
          </p:nvSpPr>
          <p:spPr bwMode="auto">
            <a:xfrm>
              <a:off x="1293" y="1842"/>
              <a:ext cx="2767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1" name="Rectangle 8"/>
            <p:cNvSpPr>
              <a:spLocks noChangeArrowheads="1"/>
            </p:cNvSpPr>
            <p:nvPr/>
          </p:nvSpPr>
          <p:spPr bwMode="auto">
            <a:xfrm>
              <a:off x="1293" y="2251"/>
              <a:ext cx="2767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2" name="Rectangle 9"/>
            <p:cNvSpPr>
              <a:spLocks noChangeArrowheads="1"/>
            </p:cNvSpPr>
            <p:nvPr/>
          </p:nvSpPr>
          <p:spPr bwMode="auto">
            <a:xfrm>
              <a:off x="1293" y="2342"/>
              <a:ext cx="2767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3" name="Rectangle 10"/>
            <p:cNvSpPr>
              <a:spLocks noChangeArrowheads="1"/>
            </p:cNvSpPr>
            <p:nvPr/>
          </p:nvSpPr>
          <p:spPr bwMode="auto">
            <a:xfrm>
              <a:off x="1293" y="3249"/>
              <a:ext cx="2767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4" name="Rectangle 11"/>
            <p:cNvSpPr>
              <a:spLocks noChangeArrowheads="1"/>
            </p:cNvSpPr>
            <p:nvPr/>
          </p:nvSpPr>
          <p:spPr bwMode="auto">
            <a:xfrm>
              <a:off x="1293" y="2749"/>
              <a:ext cx="2767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5" name="Rectangle 12"/>
            <p:cNvSpPr>
              <a:spLocks noChangeArrowheads="1"/>
            </p:cNvSpPr>
            <p:nvPr/>
          </p:nvSpPr>
          <p:spPr bwMode="auto">
            <a:xfrm>
              <a:off x="1293" y="2840"/>
              <a:ext cx="2767" cy="4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6" name="Rectangle 13"/>
            <p:cNvSpPr>
              <a:spLocks noChangeArrowheads="1"/>
            </p:cNvSpPr>
            <p:nvPr/>
          </p:nvSpPr>
          <p:spPr bwMode="auto">
            <a:xfrm>
              <a:off x="4377" y="2894"/>
              <a:ext cx="363" cy="35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1882" tIns="50941" rIns="101882" bIns="50941" anchor="ctr"/>
            <a:lstStyle/>
            <a:p>
              <a:pPr defTabSz="1019175" eaLnBrk="1" hangingPunct="1">
                <a:spcBef>
                  <a:spcPct val="0"/>
                </a:spcBef>
              </a:pPr>
              <a:r>
                <a:rPr lang="fr-FR" sz="2200" b="1"/>
                <a:t>OUT</a:t>
              </a:r>
            </a:p>
          </p:txBody>
        </p:sp>
        <p:sp>
          <p:nvSpPr>
            <p:cNvPr id="74767" name="Rectangle 14"/>
            <p:cNvSpPr>
              <a:spLocks noChangeArrowheads="1"/>
            </p:cNvSpPr>
            <p:nvPr/>
          </p:nvSpPr>
          <p:spPr bwMode="auto">
            <a:xfrm>
              <a:off x="4377" y="2395"/>
              <a:ext cx="363" cy="35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8" name="Rectangle 15"/>
            <p:cNvSpPr>
              <a:spLocks noChangeArrowheads="1"/>
            </p:cNvSpPr>
            <p:nvPr/>
          </p:nvSpPr>
          <p:spPr bwMode="auto">
            <a:xfrm>
              <a:off x="4377" y="1896"/>
              <a:ext cx="363" cy="35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9" name="Rectangle 16"/>
            <p:cNvSpPr>
              <a:spLocks noChangeArrowheads="1"/>
            </p:cNvSpPr>
            <p:nvPr/>
          </p:nvSpPr>
          <p:spPr bwMode="auto">
            <a:xfrm>
              <a:off x="4377" y="1397"/>
              <a:ext cx="363" cy="35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1882" tIns="50941" rIns="101882" bIns="50941" anchor="ctr"/>
            <a:lstStyle/>
            <a:p>
              <a:pPr defTabSz="1019175" eaLnBrk="1" hangingPunct="1">
                <a:spcBef>
                  <a:spcPct val="0"/>
                </a:spcBef>
              </a:pPr>
              <a:r>
                <a:rPr lang="fr-FR" sz="2200" b="1"/>
                <a:t>IN</a:t>
              </a:r>
            </a:p>
          </p:txBody>
        </p:sp>
        <p:sp>
          <p:nvSpPr>
            <p:cNvPr id="74770" name="Line 17"/>
            <p:cNvSpPr>
              <a:spLocks noChangeShapeType="1"/>
            </p:cNvSpPr>
            <p:nvPr/>
          </p:nvSpPr>
          <p:spPr bwMode="auto">
            <a:xfrm flipH="1">
              <a:off x="3985" y="1517"/>
              <a:ext cx="3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1" name="Line 18"/>
            <p:cNvSpPr>
              <a:spLocks noChangeShapeType="1"/>
            </p:cNvSpPr>
            <p:nvPr/>
          </p:nvSpPr>
          <p:spPr bwMode="auto">
            <a:xfrm flipH="1">
              <a:off x="4026" y="3022"/>
              <a:ext cx="3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2" name="Freeform 19"/>
            <p:cNvSpPr>
              <a:spLocks/>
            </p:cNvSpPr>
            <p:nvPr/>
          </p:nvSpPr>
          <p:spPr bwMode="auto">
            <a:xfrm>
              <a:off x="3993" y="2024"/>
              <a:ext cx="136" cy="499"/>
            </a:xfrm>
            <a:custGeom>
              <a:avLst/>
              <a:gdLst>
                <a:gd name="T0" fmla="*/ 44 w 136"/>
                <a:gd name="T1" fmla="*/ 0 h 499"/>
                <a:gd name="T2" fmla="*/ 136 w 136"/>
                <a:gd name="T3" fmla="*/ 0 h 499"/>
                <a:gd name="T4" fmla="*/ 136 w 136"/>
                <a:gd name="T5" fmla="*/ 499 h 499"/>
                <a:gd name="T6" fmla="*/ 0 w 136"/>
                <a:gd name="T7" fmla="*/ 499 h 4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499"/>
                <a:gd name="T14" fmla="*/ 136 w 136"/>
                <a:gd name="T15" fmla="*/ 499 h 4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499">
                  <a:moveTo>
                    <a:pt x="44" y="0"/>
                  </a:moveTo>
                  <a:lnTo>
                    <a:pt x="136" y="0"/>
                  </a:lnTo>
                  <a:lnTo>
                    <a:pt x="136" y="499"/>
                  </a:lnTo>
                  <a:lnTo>
                    <a:pt x="0" y="49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3" name="Freeform 20"/>
            <p:cNvSpPr>
              <a:spLocks/>
            </p:cNvSpPr>
            <p:nvPr/>
          </p:nvSpPr>
          <p:spPr bwMode="auto">
            <a:xfrm flipH="1">
              <a:off x="1218" y="1524"/>
              <a:ext cx="136" cy="499"/>
            </a:xfrm>
            <a:custGeom>
              <a:avLst/>
              <a:gdLst>
                <a:gd name="T0" fmla="*/ 44 w 136"/>
                <a:gd name="T1" fmla="*/ 0 h 499"/>
                <a:gd name="T2" fmla="*/ 136 w 136"/>
                <a:gd name="T3" fmla="*/ 0 h 499"/>
                <a:gd name="T4" fmla="*/ 136 w 136"/>
                <a:gd name="T5" fmla="*/ 499 h 499"/>
                <a:gd name="T6" fmla="*/ 0 w 136"/>
                <a:gd name="T7" fmla="*/ 499 h 4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499"/>
                <a:gd name="T14" fmla="*/ 136 w 136"/>
                <a:gd name="T15" fmla="*/ 499 h 4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499">
                  <a:moveTo>
                    <a:pt x="44" y="0"/>
                  </a:moveTo>
                  <a:lnTo>
                    <a:pt x="136" y="0"/>
                  </a:lnTo>
                  <a:lnTo>
                    <a:pt x="136" y="499"/>
                  </a:lnTo>
                  <a:lnTo>
                    <a:pt x="0" y="499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4" name="Freeform 21"/>
            <p:cNvSpPr>
              <a:spLocks/>
            </p:cNvSpPr>
            <p:nvPr/>
          </p:nvSpPr>
          <p:spPr bwMode="auto">
            <a:xfrm flipH="1">
              <a:off x="1219" y="2528"/>
              <a:ext cx="136" cy="499"/>
            </a:xfrm>
            <a:custGeom>
              <a:avLst/>
              <a:gdLst>
                <a:gd name="T0" fmla="*/ 44 w 136"/>
                <a:gd name="T1" fmla="*/ 0 h 499"/>
                <a:gd name="T2" fmla="*/ 136 w 136"/>
                <a:gd name="T3" fmla="*/ 0 h 499"/>
                <a:gd name="T4" fmla="*/ 136 w 136"/>
                <a:gd name="T5" fmla="*/ 499 h 499"/>
                <a:gd name="T6" fmla="*/ 0 w 136"/>
                <a:gd name="T7" fmla="*/ 499 h 4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499"/>
                <a:gd name="T14" fmla="*/ 136 w 136"/>
                <a:gd name="T15" fmla="*/ 499 h 4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499">
                  <a:moveTo>
                    <a:pt x="44" y="0"/>
                  </a:moveTo>
                  <a:lnTo>
                    <a:pt x="136" y="0"/>
                  </a:lnTo>
                  <a:lnTo>
                    <a:pt x="136" y="499"/>
                  </a:lnTo>
                  <a:lnTo>
                    <a:pt x="0" y="499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5" name="Rectangle 22"/>
            <p:cNvSpPr>
              <a:spLocks noChangeArrowheads="1"/>
            </p:cNvSpPr>
            <p:nvPr/>
          </p:nvSpPr>
          <p:spPr bwMode="auto">
            <a:xfrm>
              <a:off x="1973" y="1163"/>
              <a:ext cx="318" cy="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76" name="Line 23"/>
            <p:cNvSpPr>
              <a:spLocks noChangeShapeType="1"/>
            </p:cNvSpPr>
            <p:nvPr/>
          </p:nvSpPr>
          <p:spPr bwMode="auto">
            <a:xfrm>
              <a:off x="1947" y="1187"/>
              <a:ext cx="3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7" name="Text Box 24"/>
            <p:cNvSpPr txBox="1">
              <a:spLocks noChangeArrowheads="1"/>
            </p:cNvSpPr>
            <p:nvPr/>
          </p:nvSpPr>
          <p:spPr bwMode="auto">
            <a:xfrm>
              <a:off x="1565" y="799"/>
              <a:ext cx="212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82" tIns="50941" rIns="101882" bIns="50941">
              <a:spAutoFit/>
            </a:bodyPr>
            <a:lstStyle>
              <a:lvl1pPr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sz="2700"/>
                <a:t>4 rows of 200 inverters</a:t>
              </a:r>
            </a:p>
          </p:txBody>
        </p:sp>
        <p:grpSp>
          <p:nvGrpSpPr>
            <p:cNvPr id="74778" name="Group 25"/>
            <p:cNvGrpSpPr>
              <a:grpSpLocks/>
            </p:cNvGrpSpPr>
            <p:nvPr/>
          </p:nvGrpSpPr>
          <p:grpSpPr bwMode="auto">
            <a:xfrm>
              <a:off x="1293" y="1428"/>
              <a:ext cx="2722" cy="279"/>
              <a:chOff x="1202" y="838"/>
              <a:chExt cx="2722" cy="279"/>
            </a:xfrm>
          </p:grpSpPr>
          <p:grpSp>
            <p:nvGrpSpPr>
              <p:cNvPr id="75464" name="Group 26"/>
              <p:cNvGrpSpPr>
                <a:grpSpLocks/>
              </p:cNvGrpSpPr>
              <p:nvPr/>
            </p:nvGrpSpPr>
            <p:grpSpPr bwMode="auto">
              <a:xfrm>
                <a:off x="3852" y="838"/>
                <a:ext cx="72" cy="279"/>
                <a:chOff x="3878" y="820"/>
                <a:chExt cx="72" cy="279"/>
              </a:xfrm>
            </p:grpSpPr>
            <p:sp>
              <p:nvSpPr>
                <p:cNvPr id="75682" name="Rectangle 2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83" name="Rectangle 2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84" name="Line 2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85" name="Line 3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86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65" name="Group 32"/>
              <p:cNvGrpSpPr>
                <a:grpSpLocks/>
              </p:cNvGrpSpPr>
              <p:nvPr/>
            </p:nvGrpSpPr>
            <p:grpSpPr bwMode="auto">
              <a:xfrm>
                <a:off x="3788" y="838"/>
                <a:ext cx="72" cy="279"/>
                <a:chOff x="3878" y="820"/>
                <a:chExt cx="72" cy="279"/>
              </a:xfrm>
            </p:grpSpPr>
            <p:sp>
              <p:nvSpPr>
                <p:cNvPr id="75677" name="Rectangle 3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78" name="Rectangle 3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79" name="Line 3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80" name="Line 3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81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66" name="Group 38"/>
              <p:cNvGrpSpPr>
                <a:grpSpLocks/>
              </p:cNvGrpSpPr>
              <p:nvPr/>
            </p:nvGrpSpPr>
            <p:grpSpPr bwMode="auto">
              <a:xfrm>
                <a:off x="3716" y="838"/>
                <a:ext cx="72" cy="279"/>
                <a:chOff x="3878" y="820"/>
                <a:chExt cx="72" cy="279"/>
              </a:xfrm>
            </p:grpSpPr>
            <p:sp>
              <p:nvSpPr>
                <p:cNvPr id="75672" name="Rectangle 3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73" name="Rectangle 4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74" name="Line 4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75" name="Line 4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76" name="Line 4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67" name="Group 44"/>
              <p:cNvGrpSpPr>
                <a:grpSpLocks/>
              </p:cNvGrpSpPr>
              <p:nvPr/>
            </p:nvGrpSpPr>
            <p:grpSpPr bwMode="auto">
              <a:xfrm>
                <a:off x="3652" y="838"/>
                <a:ext cx="72" cy="279"/>
                <a:chOff x="3878" y="820"/>
                <a:chExt cx="72" cy="279"/>
              </a:xfrm>
            </p:grpSpPr>
            <p:sp>
              <p:nvSpPr>
                <p:cNvPr id="75667" name="Rectangle 4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68" name="Rectangle 4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69" name="Line 4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70" name="Line 4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71" name="Line 4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68" name="Group 50"/>
              <p:cNvGrpSpPr>
                <a:grpSpLocks/>
              </p:cNvGrpSpPr>
              <p:nvPr/>
            </p:nvGrpSpPr>
            <p:grpSpPr bwMode="auto">
              <a:xfrm>
                <a:off x="3580" y="838"/>
                <a:ext cx="72" cy="279"/>
                <a:chOff x="3878" y="820"/>
                <a:chExt cx="72" cy="279"/>
              </a:xfrm>
            </p:grpSpPr>
            <p:sp>
              <p:nvSpPr>
                <p:cNvPr id="75662" name="Rectangle 5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63" name="Rectangle 5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64" name="Line 5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65" name="Line 5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66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69" name="Group 56"/>
              <p:cNvGrpSpPr>
                <a:grpSpLocks/>
              </p:cNvGrpSpPr>
              <p:nvPr/>
            </p:nvGrpSpPr>
            <p:grpSpPr bwMode="auto">
              <a:xfrm>
                <a:off x="3516" y="838"/>
                <a:ext cx="72" cy="279"/>
                <a:chOff x="3878" y="820"/>
                <a:chExt cx="72" cy="279"/>
              </a:xfrm>
            </p:grpSpPr>
            <p:sp>
              <p:nvSpPr>
                <p:cNvPr id="75657" name="Rectangle 5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58" name="Rectangle 5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59" name="Line 5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60" name="Line 6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61" name="Line 6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0" name="Group 62"/>
              <p:cNvGrpSpPr>
                <a:grpSpLocks/>
              </p:cNvGrpSpPr>
              <p:nvPr/>
            </p:nvGrpSpPr>
            <p:grpSpPr bwMode="auto">
              <a:xfrm>
                <a:off x="3444" y="838"/>
                <a:ext cx="72" cy="279"/>
                <a:chOff x="3878" y="820"/>
                <a:chExt cx="72" cy="279"/>
              </a:xfrm>
            </p:grpSpPr>
            <p:sp>
              <p:nvSpPr>
                <p:cNvPr id="75652" name="Rectangle 6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53" name="Rectangle 6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54" name="Line 6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55" name="Line 6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56" name="Line 6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1" name="Group 68"/>
              <p:cNvGrpSpPr>
                <a:grpSpLocks/>
              </p:cNvGrpSpPr>
              <p:nvPr/>
            </p:nvGrpSpPr>
            <p:grpSpPr bwMode="auto">
              <a:xfrm>
                <a:off x="3380" y="838"/>
                <a:ext cx="72" cy="279"/>
                <a:chOff x="3878" y="820"/>
                <a:chExt cx="72" cy="279"/>
              </a:xfrm>
            </p:grpSpPr>
            <p:sp>
              <p:nvSpPr>
                <p:cNvPr id="75647" name="Rectangle 6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48" name="Rectangle 7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49" name="Line 7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50" name="Line 7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51" name="Line 7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2" name="Group 74"/>
              <p:cNvGrpSpPr>
                <a:grpSpLocks/>
              </p:cNvGrpSpPr>
              <p:nvPr/>
            </p:nvGrpSpPr>
            <p:grpSpPr bwMode="auto">
              <a:xfrm>
                <a:off x="3308" y="838"/>
                <a:ext cx="72" cy="279"/>
                <a:chOff x="3878" y="820"/>
                <a:chExt cx="72" cy="279"/>
              </a:xfrm>
            </p:grpSpPr>
            <p:sp>
              <p:nvSpPr>
                <p:cNvPr id="75642" name="Rectangle 7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43" name="Rectangle 7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44" name="Line 7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45" name="Line 7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46" name="Line 7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3" name="Group 80"/>
              <p:cNvGrpSpPr>
                <a:grpSpLocks/>
              </p:cNvGrpSpPr>
              <p:nvPr/>
            </p:nvGrpSpPr>
            <p:grpSpPr bwMode="auto">
              <a:xfrm>
                <a:off x="3244" y="838"/>
                <a:ext cx="72" cy="279"/>
                <a:chOff x="3878" y="820"/>
                <a:chExt cx="72" cy="279"/>
              </a:xfrm>
            </p:grpSpPr>
            <p:sp>
              <p:nvSpPr>
                <p:cNvPr id="75637" name="Rectangle 8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38" name="Rectangle 8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39" name="Line 8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40" name="Line 8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41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4" name="Group 86"/>
              <p:cNvGrpSpPr>
                <a:grpSpLocks/>
              </p:cNvGrpSpPr>
              <p:nvPr/>
            </p:nvGrpSpPr>
            <p:grpSpPr bwMode="auto">
              <a:xfrm>
                <a:off x="3172" y="838"/>
                <a:ext cx="72" cy="279"/>
                <a:chOff x="3878" y="820"/>
                <a:chExt cx="72" cy="279"/>
              </a:xfrm>
            </p:grpSpPr>
            <p:sp>
              <p:nvSpPr>
                <p:cNvPr id="75632" name="Rectangle 8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33" name="Rectangle 8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34" name="Line 8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35" name="Line 9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36" name="Line 9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5" name="Group 92"/>
              <p:cNvGrpSpPr>
                <a:grpSpLocks/>
              </p:cNvGrpSpPr>
              <p:nvPr/>
            </p:nvGrpSpPr>
            <p:grpSpPr bwMode="auto">
              <a:xfrm>
                <a:off x="3108" y="838"/>
                <a:ext cx="72" cy="279"/>
                <a:chOff x="3878" y="820"/>
                <a:chExt cx="72" cy="279"/>
              </a:xfrm>
            </p:grpSpPr>
            <p:sp>
              <p:nvSpPr>
                <p:cNvPr id="75627" name="Rectangle 9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28" name="Rectangle 9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29" name="Line 9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30" name="Line 9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31" name="Line 9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6" name="Group 98"/>
              <p:cNvGrpSpPr>
                <a:grpSpLocks/>
              </p:cNvGrpSpPr>
              <p:nvPr/>
            </p:nvGrpSpPr>
            <p:grpSpPr bwMode="auto">
              <a:xfrm>
                <a:off x="3036" y="838"/>
                <a:ext cx="72" cy="279"/>
                <a:chOff x="3878" y="820"/>
                <a:chExt cx="72" cy="279"/>
              </a:xfrm>
            </p:grpSpPr>
            <p:sp>
              <p:nvSpPr>
                <p:cNvPr id="75622" name="Rectangle 9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23" name="Rectangle 10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24" name="Line 10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25" name="Line 10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26" name="Line 10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7" name="Group 104"/>
              <p:cNvGrpSpPr>
                <a:grpSpLocks/>
              </p:cNvGrpSpPr>
              <p:nvPr/>
            </p:nvGrpSpPr>
            <p:grpSpPr bwMode="auto">
              <a:xfrm>
                <a:off x="2972" y="838"/>
                <a:ext cx="72" cy="279"/>
                <a:chOff x="3878" y="820"/>
                <a:chExt cx="72" cy="279"/>
              </a:xfrm>
            </p:grpSpPr>
            <p:sp>
              <p:nvSpPr>
                <p:cNvPr id="75617" name="Rectangle 10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18" name="Rectangle 10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19" name="Line 10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20" name="Line 10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21" name="Line 10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8" name="Group 110"/>
              <p:cNvGrpSpPr>
                <a:grpSpLocks/>
              </p:cNvGrpSpPr>
              <p:nvPr/>
            </p:nvGrpSpPr>
            <p:grpSpPr bwMode="auto">
              <a:xfrm>
                <a:off x="2900" y="838"/>
                <a:ext cx="72" cy="279"/>
                <a:chOff x="3878" y="820"/>
                <a:chExt cx="72" cy="279"/>
              </a:xfrm>
            </p:grpSpPr>
            <p:sp>
              <p:nvSpPr>
                <p:cNvPr id="75612" name="Rectangle 11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13" name="Rectangle 11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14" name="Line 11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15" name="Line 11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16" name="Line 11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79" name="Group 116"/>
              <p:cNvGrpSpPr>
                <a:grpSpLocks/>
              </p:cNvGrpSpPr>
              <p:nvPr/>
            </p:nvGrpSpPr>
            <p:grpSpPr bwMode="auto">
              <a:xfrm>
                <a:off x="2836" y="838"/>
                <a:ext cx="72" cy="279"/>
                <a:chOff x="3878" y="820"/>
                <a:chExt cx="72" cy="279"/>
              </a:xfrm>
            </p:grpSpPr>
            <p:sp>
              <p:nvSpPr>
                <p:cNvPr id="75607" name="Rectangle 11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08" name="Rectangle 11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09" name="Line 11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10" name="Line 12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11" name="Line 12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0" name="Group 122"/>
              <p:cNvGrpSpPr>
                <a:grpSpLocks/>
              </p:cNvGrpSpPr>
              <p:nvPr/>
            </p:nvGrpSpPr>
            <p:grpSpPr bwMode="auto">
              <a:xfrm>
                <a:off x="2763" y="838"/>
                <a:ext cx="72" cy="279"/>
                <a:chOff x="3878" y="820"/>
                <a:chExt cx="72" cy="279"/>
              </a:xfrm>
            </p:grpSpPr>
            <p:sp>
              <p:nvSpPr>
                <p:cNvPr id="75602" name="Rectangle 12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603" name="Rectangle 12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604" name="Line 12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05" name="Line 12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06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1" name="Group 128"/>
              <p:cNvGrpSpPr>
                <a:grpSpLocks/>
              </p:cNvGrpSpPr>
              <p:nvPr/>
            </p:nvGrpSpPr>
            <p:grpSpPr bwMode="auto">
              <a:xfrm>
                <a:off x="2699" y="838"/>
                <a:ext cx="72" cy="279"/>
                <a:chOff x="3878" y="820"/>
                <a:chExt cx="72" cy="279"/>
              </a:xfrm>
            </p:grpSpPr>
            <p:sp>
              <p:nvSpPr>
                <p:cNvPr id="75597" name="Rectangle 12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98" name="Rectangle 13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99" name="Line 13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00" name="Line 13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601" name="Line 13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2" name="Group 134"/>
              <p:cNvGrpSpPr>
                <a:grpSpLocks/>
              </p:cNvGrpSpPr>
              <p:nvPr/>
            </p:nvGrpSpPr>
            <p:grpSpPr bwMode="auto">
              <a:xfrm>
                <a:off x="2627" y="838"/>
                <a:ext cx="72" cy="279"/>
                <a:chOff x="3878" y="820"/>
                <a:chExt cx="72" cy="279"/>
              </a:xfrm>
            </p:grpSpPr>
            <p:sp>
              <p:nvSpPr>
                <p:cNvPr id="75592" name="Rectangle 13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93" name="Rectangle 13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94" name="Line 13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95" name="Line 13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96" name="Line 13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3" name="Group 140"/>
              <p:cNvGrpSpPr>
                <a:grpSpLocks/>
              </p:cNvGrpSpPr>
              <p:nvPr/>
            </p:nvGrpSpPr>
            <p:grpSpPr bwMode="auto">
              <a:xfrm>
                <a:off x="2563" y="838"/>
                <a:ext cx="72" cy="279"/>
                <a:chOff x="3878" y="820"/>
                <a:chExt cx="72" cy="279"/>
              </a:xfrm>
            </p:grpSpPr>
            <p:sp>
              <p:nvSpPr>
                <p:cNvPr id="75587" name="Rectangle 14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88" name="Rectangle 14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89" name="Line 14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90" name="Line 14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91" name="Line 14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4" name="Group 146"/>
              <p:cNvGrpSpPr>
                <a:grpSpLocks/>
              </p:cNvGrpSpPr>
              <p:nvPr/>
            </p:nvGrpSpPr>
            <p:grpSpPr bwMode="auto">
              <a:xfrm>
                <a:off x="2491" y="838"/>
                <a:ext cx="72" cy="279"/>
                <a:chOff x="3878" y="820"/>
                <a:chExt cx="72" cy="279"/>
              </a:xfrm>
            </p:grpSpPr>
            <p:sp>
              <p:nvSpPr>
                <p:cNvPr id="75582" name="Rectangle 14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83" name="Rectangle 14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84" name="Line 14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85" name="Line 15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86" name="Line 15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5" name="Group 152"/>
              <p:cNvGrpSpPr>
                <a:grpSpLocks/>
              </p:cNvGrpSpPr>
              <p:nvPr/>
            </p:nvGrpSpPr>
            <p:grpSpPr bwMode="auto">
              <a:xfrm>
                <a:off x="2427" y="838"/>
                <a:ext cx="72" cy="279"/>
                <a:chOff x="3878" y="820"/>
                <a:chExt cx="72" cy="279"/>
              </a:xfrm>
            </p:grpSpPr>
            <p:sp>
              <p:nvSpPr>
                <p:cNvPr id="75577" name="Rectangle 15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78" name="Rectangle 15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79" name="Line 15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80" name="Line 15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81" name="Line 15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6" name="Group 158"/>
              <p:cNvGrpSpPr>
                <a:grpSpLocks/>
              </p:cNvGrpSpPr>
              <p:nvPr/>
            </p:nvGrpSpPr>
            <p:grpSpPr bwMode="auto">
              <a:xfrm>
                <a:off x="2355" y="838"/>
                <a:ext cx="72" cy="279"/>
                <a:chOff x="3878" y="820"/>
                <a:chExt cx="72" cy="279"/>
              </a:xfrm>
            </p:grpSpPr>
            <p:sp>
              <p:nvSpPr>
                <p:cNvPr id="75572" name="Rectangle 15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73" name="Rectangle 16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74" name="Line 16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75" name="Line 16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76" name="Line 16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7" name="Group 164"/>
              <p:cNvGrpSpPr>
                <a:grpSpLocks/>
              </p:cNvGrpSpPr>
              <p:nvPr/>
            </p:nvGrpSpPr>
            <p:grpSpPr bwMode="auto">
              <a:xfrm>
                <a:off x="2291" y="838"/>
                <a:ext cx="72" cy="279"/>
                <a:chOff x="3878" y="820"/>
                <a:chExt cx="72" cy="279"/>
              </a:xfrm>
            </p:grpSpPr>
            <p:sp>
              <p:nvSpPr>
                <p:cNvPr id="75567" name="Rectangle 16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68" name="Rectangle 16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69" name="Line 16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70" name="Line 16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71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8" name="Group 170"/>
              <p:cNvGrpSpPr>
                <a:grpSpLocks/>
              </p:cNvGrpSpPr>
              <p:nvPr/>
            </p:nvGrpSpPr>
            <p:grpSpPr bwMode="auto">
              <a:xfrm>
                <a:off x="2219" y="838"/>
                <a:ext cx="72" cy="279"/>
                <a:chOff x="3878" y="820"/>
                <a:chExt cx="72" cy="279"/>
              </a:xfrm>
            </p:grpSpPr>
            <p:sp>
              <p:nvSpPr>
                <p:cNvPr id="75562" name="Rectangle 17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63" name="Rectangle 17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64" name="Line 17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65" name="Line 17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66" name="Line 17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89" name="Group 176"/>
              <p:cNvGrpSpPr>
                <a:grpSpLocks/>
              </p:cNvGrpSpPr>
              <p:nvPr/>
            </p:nvGrpSpPr>
            <p:grpSpPr bwMode="auto">
              <a:xfrm>
                <a:off x="2155" y="838"/>
                <a:ext cx="72" cy="279"/>
                <a:chOff x="3878" y="820"/>
                <a:chExt cx="72" cy="279"/>
              </a:xfrm>
            </p:grpSpPr>
            <p:sp>
              <p:nvSpPr>
                <p:cNvPr id="75557" name="Rectangle 17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58" name="Rectangle 17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59" name="Line 17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60" name="Line 18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61" name="Line 18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0" name="Group 182"/>
              <p:cNvGrpSpPr>
                <a:grpSpLocks/>
              </p:cNvGrpSpPr>
              <p:nvPr/>
            </p:nvGrpSpPr>
            <p:grpSpPr bwMode="auto">
              <a:xfrm>
                <a:off x="2083" y="838"/>
                <a:ext cx="72" cy="279"/>
                <a:chOff x="3878" y="820"/>
                <a:chExt cx="72" cy="279"/>
              </a:xfrm>
            </p:grpSpPr>
            <p:sp>
              <p:nvSpPr>
                <p:cNvPr id="75552" name="Rectangle 18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53" name="Rectangle 18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54" name="Line 18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55" name="Line 18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56" name="Line 18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1" name="Group 188"/>
              <p:cNvGrpSpPr>
                <a:grpSpLocks/>
              </p:cNvGrpSpPr>
              <p:nvPr/>
            </p:nvGrpSpPr>
            <p:grpSpPr bwMode="auto">
              <a:xfrm>
                <a:off x="1811" y="838"/>
                <a:ext cx="72" cy="279"/>
                <a:chOff x="3878" y="820"/>
                <a:chExt cx="72" cy="279"/>
              </a:xfrm>
            </p:grpSpPr>
            <p:sp>
              <p:nvSpPr>
                <p:cNvPr id="75547" name="Rectangle 18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48" name="Rectangle 19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49" name="Line 19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50" name="Line 19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51" name="Line 19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2" name="Group 194"/>
              <p:cNvGrpSpPr>
                <a:grpSpLocks/>
              </p:cNvGrpSpPr>
              <p:nvPr/>
            </p:nvGrpSpPr>
            <p:grpSpPr bwMode="auto">
              <a:xfrm>
                <a:off x="1747" y="838"/>
                <a:ext cx="72" cy="279"/>
                <a:chOff x="3878" y="820"/>
                <a:chExt cx="72" cy="279"/>
              </a:xfrm>
            </p:grpSpPr>
            <p:sp>
              <p:nvSpPr>
                <p:cNvPr id="75542" name="Rectangle 19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43" name="Rectangle 19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44" name="Line 19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45" name="Line 19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46" name="Line 19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3" name="Group 200"/>
              <p:cNvGrpSpPr>
                <a:grpSpLocks/>
              </p:cNvGrpSpPr>
              <p:nvPr/>
            </p:nvGrpSpPr>
            <p:grpSpPr bwMode="auto">
              <a:xfrm>
                <a:off x="1674" y="838"/>
                <a:ext cx="72" cy="279"/>
                <a:chOff x="3878" y="820"/>
                <a:chExt cx="72" cy="279"/>
              </a:xfrm>
            </p:grpSpPr>
            <p:sp>
              <p:nvSpPr>
                <p:cNvPr id="75537" name="Rectangle 20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38" name="Rectangle 20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39" name="Line 20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40" name="Line 20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41" name="Line 20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4" name="Group 206"/>
              <p:cNvGrpSpPr>
                <a:grpSpLocks/>
              </p:cNvGrpSpPr>
              <p:nvPr/>
            </p:nvGrpSpPr>
            <p:grpSpPr bwMode="auto">
              <a:xfrm>
                <a:off x="1610" y="838"/>
                <a:ext cx="72" cy="279"/>
                <a:chOff x="3878" y="820"/>
                <a:chExt cx="72" cy="279"/>
              </a:xfrm>
            </p:grpSpPr>
            <p:sp>
              <p:nvSpPr>
                <p:cNvPr id="75532" name="Rectangle 20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33" name="Rectangle 20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34" name="Line 20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35" name="Line 21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36" name="Line 21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5" name="Group 212"/>
              <p:cNvGrpSpPr>
                <a:grpSpLocks/>
              </p:cNvGrpSpPr>
              <p:nvPr/>
            </p:nvGrpSpPr>
            <p:grpSpPr bwMode="auto">
              <a:xfrm>
                <a:off x="1538" y="838"/>
                <a:ext cx="72" cy="279"/>
                <a:chOff x="3878" y="820"/>
                <a:chExt cx="72" cy="279"/>
              </a:xfrm>
            </p:grpSpPr>
            <p:sp>
              <p:nvSpPr>
                <p:cNvPr id="75527" name="Rectangle 21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28" name="Rectangle 21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29" name="Line 21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30" name="Line 21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31" name="Line 21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6" name="Group 218"/>
              <p:cNvGrpSpPr>
                <a:grpSpLocks/>
              </p:cNvGrpSpPr>
              <p:nvPr/>
            </p:nvGrpSpPr>
            <p:grpSpPr bwMode="auto">
              <a:xfrm>
                <a:off x="1474" y="838"/>
                <a:ext cx="72" cy="279"/>
                <a:chOff x="3878" y="820"/>
                <a:chExt cx="72" cy="279"/>
              </a:xfrm>
            </p:grpSpPr>
            <p:sp>
              <p:nvSpPr>
                <p:cNvPr id="75522" name="Rectangle 21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23" name="Rectangle 22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24" name="Line 22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25" name="Line 22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26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7" name="Group 224"/>
              <p:cNvGrpSpPr>
                <a:grpSpLocks/>
              </p:cNvGrpSpPr>
              <p:nvPr/>
            </p:nvGrpSpPr>
            <p:grpSpPr bwMode="auto">
              <a:xfrm>
                <a:off x="1402" y="838"/>
                <a:ext cx="72" cy="279"/>
                <a:chOff x="3878" y="820"/>
                <a:chExt cx="72" cy="279"/>
              </a:xfrm>
            </p:grpSpPr>
            <p:sp>
              <p:nvSpPr>
                <p:cNvPr id="75517" name="Rectangle 22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18" name="Rectangle 22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19" name="Line 22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20" name="Line 22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21" name="Line 22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8" name="Group 230"/>
              <p:cNvGrpSpPr>
                <a:grpSpLocks/>
              </p:cNvGrpSpPr>
              <p:nvPr/>
            </p:nvGrpSpPr>
            <p:grpSpPr bwMode="auto">
              <a:xfrm>
                <a:off x="1338" y="838"/>
                <a:ext cx="72" cy="279"/>
                <a:chOff x="3878" y="820"/>
                <a:chExt cx="72" cy="279"/>
              </a:xfrm>
            </p:grpSpPr>
            <p:sp>
              <p:nvSpPr>
                <p:cNvPr id="75512" name="Rectangle 23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13" name="Rectangle 23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14" name="Line 23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15" name="Line 23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16" name="Line 23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499" name="Group 236"/>
              <p:cNvGrpSpPr>
                <a:grpSpLocks/>
              </p:cNvGrpSpPr>
              <p:nvPr/>
            </p:nvGrpSpPr>
            <p:grpSpPr bwMode="auto">
              <a:xfrm>
                <a:off x="1266" y="838"/>
                <a:ext cx="72" cy="279"/>
                <a:chOff x="3878" y="820"/>
                <a:chExt cx="72" cy="279"/>
              </a:xfrm>
            </p:grpSpPr>
            <p:sp>
              <p:nvSpPr>
                <p:cNvPr id="75507" name="Rectangle 23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08" name="Rectangle 23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09" name="Line 23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10" name="Line 24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11" name="Line 24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500" name="Group 242"/>
              <p:cNvGrpSpPr>
                <a:grpSpLocks/>
              </p:cNvGrpSpPr>
              <p:nvPr/>
            </p:nvGrpSpPr>
            <p:grpSpPr bwMode="auto">
              <a:xfrm>
                <a:off x="1202" y="838"/>
                <a:ext cx="72" cy="279"/>
                <a:chOff x="3878" y="820"/>
                <a:chExt cx="72" cy="279"/>
              </a:xfrm>
            </p:grpSpPr>
            <p:sp>
              <p:nvSpPr>
                <p:cNvPr id="75502" name="Rectangle 24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503" name="Rectangle 24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504" name="Line 24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05" name="Line 24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506" name="Line 24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5501" name="Line 248"/>
              <p:cNvSpPr>
                <a:spLocks noChangeShapeType="1"/>
              </p:cNvSpPr>
              <p:nvPr/>
            </p:nvSpPr>
            <p:spPr bwMode="auto">
              <a:xfrm>
                <a:off x="1815" y="929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4779" name="Group 249"/>
            <p:cNvGrpSpPr>
              <a:grpSpLocks/>
            </p:cNvGrpSpPr>
            <p:nvPr/>
          </p:nvGrpSpPr>
          <p:grpSpPr bwMode="auto">
            <a:xfrm>
              <a:off x="1338" y="1934"/>
              <a:ext cx="2722" cy="279"/>
              <a:chOff x="1247" y="1344"/>
              <a:chExt cx="2722" cy="279"/>
            </a:xfrm>
          </p:grpSpPr>
          <p:grpSp>
            <p:nvGrpSpPr>
              <p:cNvPr id="75241" name="Group 250"/>
              <p:cNvGrpSpPr>
                <a:grpSpLocks/>
              </p:cNvGrpSpPr>
              <p:nvPr/>
            </p:nvGrpSpPr>
            <p:grpSpPr bwMode="auto">
              <a:xfrm flipH="1">
                <a:off x="3897" y="1344"/>
                <a:ext cx="72" cy="279"/>
                <a:chOff x="3878" y="820"/>
                <a:chExt cx="72" cy="279"/>
              </a:xfrm>
            </p:grpSpPr>
            <p:sp>
              <p:nvSpPr>
                <p:cNvPr id="75459" name="Rectangle 25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60" name="Rectangle 25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61" name="Line 25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62" name="Line 25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63" name="Line 25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2" name="Group 256"/>
              <p:cNvGrpSpPr>
                <a:grpSpLocks/>
              </p:cNvGrpSpPr>
              <p:nvPr/>
            </p:nvGrpSpPr>
            <p:grpSpPr bwMode="auto">
              <a:xfrm flipH="1">
                <a:off x="3833" y="1344"/>
                <a:ext cx="72" cy="279"/>
                <a:chOff x="3878" y="820"/>
                <a:chExt cx="72" cy="279"/>
              </a:xfrm>
            </p:grpSpPr>
            <p:sp>
              <p:nvSpPr>
                <p:cNvPr id="75454" name="Rectangle 25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55" name="Rectangle 25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56" name="Line 25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57" name="Line 26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58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3" name="Group 262"/>
              <p:cNvGrpSpPr>
                <a:grpSpLocks/>
              </p:cNvGrpSpPr>
              <p:nvPr/>
            </p:nvGrpSpPr>
            <p:grpSpPr bwMode="auto">
              <a:xfrm flipH="1">
                <a:off x="3761" y="1344"/>
                <a:ext cx="72" cy="279"/>
                <a:chOff x="3878" y="820"/>
                <a:chExt cx="72" cy="279"/>
              </a:xfrm>
            </p:grpSpPr>
            <p:sp>
              <p:nvSpPr>
                <p:cNvPr id="75449" name="Rectangle 26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50" name="Rectangle 26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51" name="Line 26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52" name="Line 26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53" name="Line 26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4" name="Group 268"/>
              <p:cNvGrpSpPr>
                <a:grpSpLocks/>
              </p:cNvGrpSpPr>
              <p:nvPr/>
            </p:nvGrpSpPr>
            <p:grpSpPr bwMode="auto">
              <a:xfrm flipH="1">
                <a:off x="3697" y="1344"/>
                <a:ext cx="72" cy="279"/>
                <a:chOff x="3878" y="820"/>
                <a:chExt cx="72" cy="279"/>
              </a:xfrm>
            </p:grpSpPr>
            <p:sp>
              <p:nvSpPr>
                <p:cNvPr id="75444" name="Rectangle 26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45" name="Rectangle 27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46" name="Line 27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47" name="Line 27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48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5" name="Group 274"/>
              <p:cNvGrpSpPr>
                <a:grpSpLocks/>
              </p:cNvGrpSpPr>
              <p:nvPr/>
            </p:nvGrpSpPr>
            <p:grpSpPr bwMode="auto">
              <a:xfrm flipH="1">
                <a:off x="3625" y="1344"/>
                <a:ext cx="72" cy="279"/>
                <a:chOff x="3878" y="820"/>
                <a:chExt cx="72" cy="279"/>
              </a:xfrm>
            </p:grpSpPr>
            <p:sp>
              <p:nvSpPr>
                <p:cNvPr id="75439" name="Rectangle 27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40" name="Rectangle 27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41" name="Line 27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42" name="Line 27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43" name="Line 27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6" name="Group 280"/>
              <p:cNvGrpSpPr>
                <a:grpSpLocks/>
              </p:cNvGrpSpPr>
              <p:nvPr/>
            </p:nvGrpSpPr>
            <p:grpSpPr bwMode="auto">
              <a:xfrm flipH="1">
                <a:off x="3561" y="1344"/>
                <a:ext cx="72" cy="279"/>
                <a:chOff x="3878" y="820"/>
                <a:chExt cx="72" cy="279"/>
              </a:xfrm>
            </p:grpSpPr>
            <p:sp>
              <p:nvSpPr>
                <p:cNvPr id="75434" name="Rectangle 28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35" name="Rectangle 28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36" name="Line 28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37" name="Line 28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38" name="Line 28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7" name="Group 286"/>
              <p:cNvGrpSpPr>
                <a:grpSpLocks/>
              </p:cNvGrpSpPr>
              <p:nvPr/>
            </p:nvGrpSpPr>
            <p:grpSpPr bwMode="auto">
              <a:xfrm flipH="1">
                <a:off x="3489" y="1344"/>
                <a:ext cx="72" cy="279"/>
                <a:chOff x="3878" y="820"/>
                <a:chExt cx="72" cy="279"/>
              </a:xfrm>
            </p:grpSpPr>
            <p:sp>
              <p:nvSpPr>
                <p:cNvPr id="75429" name="Rectangle 28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30" name="Rectangle 28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31" name="Line 28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32" name="Line 29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33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8" name="Group 292"/>
              <p:cNvGrpSpPr>
                <a:grpSpLocks/>
              </p:cNvGrpSpPr>
              <p:nvPr/>
            </p:nvGrpSpPr>
            <p:grpSpPr bwMode="auto">
              <a:xfrm flipH="1">
                <a:off x="3425" y="1344"/>
                <a:ext cx="72" cy="279"/>
                <a:chOff x="3878" y="820"/>
                <a:chExt cx="72" cy="279"/>
              </a:xfrm>
            </p:grpSpPr>
            <p:sp>
              <p:nvSpPr>
                <p:cNvPr id="75424" name="Rectangle 29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25" name="Rectangle 29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26" name="Line 29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27" name="Line 29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28" name="Line 29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49" name="Group 298"/>
              <p:cNvGrpSpPr>
                <a:grpSpLocks/>
              </p:cNvGrpSpPr>
              <p:nvPr/>
            </p:nvGrpSpPr>
            <p:grpSpPr bwMode="auto">
              <a:xfrm flipH="1">
                <a:off x="3353" y="1344"/>
                <a:ext cx="72" cy="279"/>
                <a:chOff x="3878" y="820"/>
                <a:chExt cx="72" cy="279"/>
              </a:xfrm>
            </p:grpSpPr>
            <p:sp>
              <p:nvSpPr>
                <p:cNvPr id="75419" name="Rectangle 29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20" name="Rectangle 30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21" name="Line 30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22" name="Line 30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23" name="Line 30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0" name="Group 304"/>
              <p:cNvGrpSpPr>
                <a:grpSpLocks/>
              </p:cNvGrpSpPr>
              <p:nvPr/>
            </p:nvGrpSpPr>
            <p:grpSpPr bwMode="auto">
              <a:xfrm flipH="1">
                <a:off x="3289" y="1344"/>
                <a:ext cx="72" cy="279"/>
                <a:chOff x="3878" y="820"/>
                <a:chExt cx="72" cy="279"/>
              </a:xfrm>
            </p:grpSpPr>
            <p:sp>
              <p:nvSpPr>
                <p:cNvPr id="75414" name="Rectangle 30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15" name="Rectangle 30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16" name="Line 30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17" name="Line 30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18" name="Line 30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1" name="Group 310"/>
              <p:cNvGrpSpPr>
                <a:grpSpLocks/>
              </p:cNvGrpSpPr>
              <p:nvPr/>
            </p:nvGrpSpPr>
            <p:grpSpPr bwMode="auto">
              <a:xfrm flipH="1">
                <a:off x="3217" y="1344"/>
                <a:ext cx="72" cy="279"/>
                <a:chOff x="3878" y="820"/>
                <a:chExt cx="72" cy="279"/>
              </a:xfrm>
            </p:grpSpPr>
            <p:sp>
              <p:nvSpPr>
                <p:cNvPr id="75409" name="Rectangle 31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10" name="Rectangle 31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11" name="Line 31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12" name="Line 31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13" name="Line 31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2" name="Group 316"/>
              <p:cNvGrpSpPr>
                <a:grpSpLocks/>
              </p:cNvGrpSpPr>
              <p:nvPr/>
            </p:nvGrpSpPr>
            <p:grpSpPr bwMode="auto">
              <a:xfrm flipH="1">
                <a:off x="3153" y="1344"/>
                <a:ext cx="72" cy="279"/>
                <a:chOff x="3878" y="820"/>
                <a:chExt cx="72" cy="279"/>
              </a:xfrm>
            </p:grpSpPr>
            <p:sp>
              <p:nvSpPr>
                <p:cNvPr id="75404" name="Rectangle 31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05" name="Rectangle 31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06" name="Line 31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07" name="Line 32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08" name="Line 32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3" name="Group 322"/>
              <p:cNvGrpSpPr>
                <a:grpSpLocks/>
              </p:cNvGrpSpPr>
              <p:nvPr/>
            </p:nvGrpSpPr>
            <p:grpSpPr bwMode="auto">
              <a:xfrm flipH="1">
                <a:off x="3081" y="1344"/>
                <a:ext cx="72" cy="279"/>
                <a:chOff x="3878" y="820"/>
                <a:chExt cx="72" cy="279"/>
              </a:xfrm>
            </p:grpSpPr>
            <p:sp>
              <p:nvSpPr>
                <p:cNvPr id="75399" name="Rectangle 32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400" name="Rectangle 32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401" name="Line 32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02" name="Line 32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403" name="Line 32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4" name="Group 328"/>
              <p:cNvGrpSpPr>
                <a:grpSpLocks/>
              </p:cNvGrpSpPr>
              <p:nvPr/>
            </p:nvGrpSpPr>
            <p:grpSpPr bwMode="auto">
              <a:xfrm flipH="1">
                <a:off x="3017" y="1344"/>
                <a:ext cx="72" cy="279"/>
                <a:chOff x="3878" y="820"/>
                <a:chExt cx="72" cy="279"/>
              </a:xfrm>
            </p:grpSpPr>
            <p:sp>
              <p:nvSpPr>
                <p:cNvPr id="75394" name="Rectangle 32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95" name="Rectangle 33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96" name="Line 33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97" name="Line 33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98" name="Line 33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5" name="Group 334"/>
              <p:cNvGrpSpPr>
                <a:grpSpLocks/>
              </p:cNvGrpSpPr>
              <p:nvPr/>
            </p:nvGrpSpPr>
            <p:grpSpPr bwMode="auto">
              <a:xfrm flipH="1">
                <a:off x="2945" y="1344"/>
                <a:ext cx="72" cy="279"/>
                <a:chOff x="3878" y="820"/>
                <a:chExt cx="72" cy="279"/>
              </a:xfrm>
            </p:grpSpPr>
            <p:sp>
              <p:nvSpPr>
                <p:cNvPr id="75389" name="Rectangle 33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90" name="Rectangle 33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91" name="Line 33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92" name="Line 33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93" name="Line 33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6" name="Group 340"/>
              <p:cNvGrpSpPr>
                <a:grpSpLocks/>
              </p:cNvGrpSpPr>
              <p:nvPr/>
            </p:nvGrpSpPr>
            <p:grpSpPr bwMode="auto">
              <a:xfrm flipH="1">
                <a:off x="2881" y="1344"/>
                <a:ext cx="72" cy="279"/>
                <a:chOff x="3878" y="820"/>
                <a:chExt cx="72" cy="279"/>
              </a:xfrm>
            </p:grpSpPr>
            <p:sp>
              <p:nvSpPr>
                <p:cNvPr id="75384" name="Rectangle 34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85" name="Rectangle 34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86" name="Line 34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87" name="Line 34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88" name="Line 34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7" name="Group 346"/>
              <p:cNvGrpSpPr>
                <a:grpSpLocks/>
              </p:cNvGrpSpPr>
              <p:nvPr/>
            </p:nvGrpSpPr>
            <p:grpSpPr bwMode="auto">
              <a:xfrm flipH="1">
                <a:off x="2808" y="1344"/>
                <a:ext cx="72" cy="279"/>
                <a:chOff x="3878" y="820"/>
                <a:chExt cx="72" cy="279"/>
              </a:xfrm>
            </p:grpSpPr>
            <p:sp>
              <p:nvSpPr>
                <p:cNvPr id="75379" name="Rectangle 34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80" name="Rectangle 34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81" name="Line 34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82" name="Line 35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83" name="Line 35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8" name="Group 352"/>
              <p:cNvGrpSpPr>
                <a:grpSpLocks/>
              </p:cNvGrpSpPr>
              <p:nvPr/>
            </p:nvGrpSpPr>
            <p:grpSpPr bwMode="auto">
              <a:xfrm flipH="1">
                <a:off x="2744" y="1344"/>
                <a:ext cx="72" cy="279"/>
                <a:chOff x="3878" y="820"/>
                <a:chExt cx="72" cy="279"/>
              </a:xfrm>
            </p:grpSpPr>
            <p:sp>
              <p:nvSpPr>
                <p:cNvPr id="75374" name="Rectangle 35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75" name="Rectangle 35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76" name="Line 35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77" name="Line 35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78" name="Line 35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59" name="Group 358"/>
              <p:cNvGrpSpPr>
                <a:grpSpLocks/>
              </p:cNvGrpSpPr>
              <p:nvPr/>
            </p:nvGrpSpPr>
            <p:grpSpPr bwMode="auto">
              <a:xfrm flipH="1">
                <a:off x="2672" y="1344"/>
                <a:ext cx="72" cy="279"/>
                <a:chOff x="3878" y="820"/>
                <a:chExt cx="72" cy="279"/>
              </a:xfrm>
            </p:grpSpPr>
            <p:sp>
              <p:nvSpPr>
                <p:cNvPr id="75369" name="Rectangle 35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70" name="Rectangle 36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71" name="Line 36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72" name="Line 36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73" name="Line 36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0" name="Group 364"/>
              <p:cNvGrpSpPr>
                <a:grpSpLocks/>
              </p:cNvGrpSpPr>
              <p:nvPr/>
            </p:nvGrpSpPr>
            <p:grpSpPr bwMode="auto">
              <a:xfrm flipH="1">
                <a:off x="2608" y="1344"/>
                <a:ext cx="72" cy="279"/>
                <a:chOff x="3878" y="820"/>
                <a:chExt cx="72" cy="279"/>
              </a:xfrm>
            </p:grpSpPr>
            <p:sp>
              <p:nvSpPr>
                <p:cNvPr id="75364" name="Rectangle 36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65" name="Rectangle 36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66" name="Line 36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67" name="Line 36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68" name="Line 36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1" name="Group 370"/>
              <p:cNvGrpSpPr>
                <a:grpSpLocks/>
              </p:cNvGrpSpPr>
              <p:nvPr/>
            </p:nvGrpSpPr>
            <p:grpSpPr bwMode="auto">
              <a:xfrm flipH="1">
                <a:off x="2536" y="1344"/>
                <a:ext cx="72" cy="279"/>
                <a:chOff x="3878" y="820"/>
                <a:chExt cx="72" cy="279"/>
              </a:xfrm>
            </p:grpSpPr>
            <p:sp>
              <p:nvSpPr>
                <p:cNvPr id="75359" name="Rectangle 37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60" name="Rectangle 37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61" name="Line 37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62" name="Line 37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63" name="Line 37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2" name="Group 376"/>
              <p:cNvGrpSpPr>
                <a:grpSpLocks/>
              </p:cNvGrpSpPr>
              <p:nvPr/>
            </p:nvGrpSpPr>
            <p:grpSpPr bwMode="auto">
              <a:xfrm flipH="1">
                <a:off x="2472" y="1344"/>
                <a:ext cx="72" cy="279"/>
                <a:chOff x="3878" y="820"/>
                <a:chExt cx="72" cy="279"/>
              </a:xfrm>
            </p:grpSpPr>
            <p:sp>
              <p:nvSpPr>
                <p:cNvPr id="75354" name="Rectangle 37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55" name="Rectangle 37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56" name="Line 37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57" name="Line 38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58" name="Line 38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3" name="Group 382"/>
              <p:cNvGrpSpPr>
                <a:grpSpLocks/>
              </p:cNvGrpSpPr>
              <p:nvPr/>
            </p:nvGrpSpPr>
            <p:grpSpPr bwMode="auto">
              <a:xfrm flipH="1">
                <a:off x="2400" y="1344"/>
                <a:ext cx="72" cy="279"/>
                <a:chOff x="3878" y="820"/>
                <a:chExt cx="72" cy="279"/>
              </a:xfrm>
            </p:grpSpPr>
            <p:sp>
              <p:nvSpPr>
                <p:cNvPr id="75349" name="Rectangle 38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50" name="Rectangle 38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51" name="Line 38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52" name="Line 38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53" name="Line 38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4" name="Group 388"/>
              <p:cNvGrpSpPr>
                <a:grpSpLocks/>
              </p:cNvGrpSpPr>
              <p:nvPr/>
            </p:nvGrpSpPr>
            <p:grpSpPr bwMode="auto">
              <a:xfrm flipH="1">
                <a:off x="2336" y="1344"/>
                <a:ext cx="72" cy="279"/>
                <a:chOff x="3878" y="820"/>
                <a:chExt cx="72" cy="279"/>
              </a:xfrm>
            </p:grpSpPr>
            <p:sp>
              <p:nvSpPr>
                <p:cNvPr id="75344" name="Rectangle 38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45" name="Rectangle 39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46" name="Line 39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47" name="Line 39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48" name="Line 39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5" name="Group 394"/>
              <p:cNvGrpSpPr>
                <a:grpSpLocks/>
              </p:cNvGrpSpPr>
              <p:nvPr/>
            </p:nvGrpSpPr>
            <p:grpSpPr bwMode="auto">
              <a:xfrm flipH="1">
                <a:off x="2264" y="1344"/>
                <a:ext cx="72" cy="279"/>
                <a:chOff x="3878" y="820"/>
                <a:chExt cx="72" cy="279"/>
              </a:xfrm>
            </p:grpSpPr>
            <p:sp>
              <p:nvSpPr>
                <p:cNvPr id="75339" name="Rectangle 39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40" name="Rectangle 39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41" name="Line 39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42" name="Line 39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43" name="Line 39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6" name="Group 400"/>
              <p:cNvGrpSpPr>
                <a:grpSpLocks/>
              </p:cNvGrpSpPr>
              <p:nvPr/>
            </p:nvGrpSpPr>
            <p:grpSpPr bwMode="auto">
              <a:xfrm flipH="1">
                <a:off x="2200" y="1344"/>
                <a:ext cx="72" cy="279"/>
                <a:chOff x="3878" y="820"/>
                <a:chExt cx="72" cy="279"/>
              </a:xfrm>
            </p:grpSpPr>
            <p:sp>
              <p:nvSpPr>
                <p:cNvPr id="75334" name="Rectangle 40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35" name="Rectangle 40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36" name="Line 40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37" name="Line 40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38" name="Line 40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7" name="Group 406"/>
              <p:cNvGrpSpPr>
                <a:grpSpLocks/>
              </p:cNvGrpSpPr>
              <p:nvPr/>
            </p:nvGrpSpPr>
            <p:grpSpPr bwMode="auto">
              <a:xfrm flipH="1">
                <a:off x="2128" y="1344"/>
                <a:ext cx="72" cy="279"/>
                <a:chOff x="3878" y="820"/>
                <a:chExt cx="72" cy="279"/>
              </a:xfrm>
            </p:grpSpPr>
            <p:sp>
              <p:nvSpPr>
                <p:cNvPr id="75329" name="Rectangle 40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30" name="Rectangle 40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31" name="Line 40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32" name="Line 41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33" name="Line 41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8" name="Group 412"/>
              <p:cNvGrpSpPr>
                <a:grpSpLocks/>
              </p:cNvGrpSpPr>
              <p:nvPr/>
            </p:nvGrpSpPr>
            <p:grpSpPr bwMode="auto">
              <a:xfrm flipH="1">
                <a:off x="1856" y="1344"/>
                <a:ext cx="72" cy="279"/>
                <a:chOff x="3878" y="820"/>
                <a:chExt cx="72" cy="279"/>
              </a:xfrm>
            </p:grpSpPr>
            <p:sp>
              <p:nvSpPr>
                <p:cNvPr id="75324" name="Rectangle 41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25" name="Rectangle 41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26" name="Line 41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27" name="Line 41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28" name="Line 41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69" name="Group 418"/>
              <p:cNvGrpSpPr>
                <a:grpSpLocks/>
              </p:cNvGrpSpPr>
              <p:nvPr/>
            </p:nvGrpSpPr>
            <p:grpSpPr bwMode="auto">
              <a:xfrm flipH="1">
                <a:off x="1792" y="1344"/>
                <a:ext cx="72" cy="279"/>
                <a:chOff x="3878" y="820"/>
                <a:chExt cx="72" cy="279"/>
              </a:xfrm>
            </p:grpSpPr>
            <p:sp>
              <p:nvSpPr>
                <p:cNvPr id="75319" name="Rectangle 41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20" name="Rectangle 42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21" name="Line 42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22" name="Line 42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23" name="Line 42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0" name="Group 424"/>
              <p:cNvGrpSpPr>
                <a:grpSpLocks/>
              </p:cNvGrpSpPr>
              <p:nvPr/>
            </p:nvGrpSpPr>
            <p:grpSpPr bwMode="auto">
              <a:xfrm flipH="1">
                <a:off x="1719" y="1344"/>
                <a:ext cx="72" cy="279"/>
                <a:chOff x="3878" y="820"/>
                <a:chExt cx="72" cy="279"/>
              </a:xfrm>
            </p:grpSpPr>
            <p:sp>
              <p:nvSpPr>
                <p:cNvPr id="75314" name="Rectangle 42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15" name="Rectangle 42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16" name="Line 42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17" name="Line 42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18" name="Line 42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1" name="Group 430"/>
              <p:cNvGrpSpPr>
                <a:grpSpLocks/>
              </p:cNvGrpSpPr>
              <p:nvPr/>
            </p:nvGrpSpPr>
            <p:grpSpPr bwMode="auto">
              <a:xfrm flipH="1">
                <a:off x="1655" y="1344"/>
                <a:ext cx="72" cy="279"/>
                <a:chOff x="3878" y="820"/>
                <a:chExt cx="72" cy="279"/>
              </a:xfrm>
            </p:grpSpPr>
            <p:sp>
              <p:nvSpPr>
                <p:cNvPr id="75309" name="Rectangle 43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10" name="Rectangle 43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11" name="Line 43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12" name="Line 43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13" name="Line 43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2" name="Group 436"/>
              <p:cNvGrpSpPr>
                <a:grpSpLocks/>
              </p:cNvGrpSpPr>
              <p:nvPr/>
            </p:nvGrpSpPr>
            <p:grpSpPr bwMode="auto">
              <a:xfrm flipH="1">
                <a:off x="1583" y="1344"/>
                <a:ext cx="72" cy="279"/>
                <a:chOff x="3878" y="820"/>
                <a:chExt cx="72" cy="279"/>
              </a:xfrm>
            </p:grpSpPr>
            <p:sp>
              <p:nvSpPr>
                <p:cNvPr id="75304" name="Rectangle 43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05" name="Rectangle 43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06" name="Line 43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07" name="Line 44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08" name="Line 44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3" name="Group 442"/>
              <p:cNvGrpSpPr>
                <a:grpSpLocks/>
              </p:cNvGrpSpPr>
              <p:nvPr/>
            </p:nvGrpSpPr>
            <p:grpSpPr bwMode="auto">
              <a:xfrm flipH="1">
                <a:off x="1519" y="1344"/>
                <a:ext cx="72" cy="279"/>
                <a:chOff x="3878" y="820"/>
                <a:chExt cx="72" cy="279"/>
              </a:xfrm>
            </p:grpSpPr>
            <p:sp>
              <p:nvSpPr>
                <p:cNvPr id="75299" name="Rectangle 44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300" name="Rectangle 44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301" name="Line 44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02" name="Line 44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303" name="Line 44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4" name="Group 448"/>
              <p:cNvGrpSpPr>
                <a:grpSpLocks/>
              </p:cNvGrpSpPr>
              <p:nvPr/>
            </p:nvGrpSpPr>
            <p:grpSpPr bwMode="auto">
              <a:xfrm flipH="1">
                <a:off x="1447" y="1344"/>
                <a:ext cx="72" cy="279"/>
                <a:chOff x="3878" y="820"/>
                <a:chExt cx="72" cy="279"/>
              </a:xfrm>
            </p:grpSpPr>
            <p:sp>
              <p:nvSpPr>
                <p:cNvPr id="75294" name="Rectangle 44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95" name="Rectangle 45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96" name="Line 45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97" name="Line 45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98" name="Line 45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5" name="Group 454"/>
              <p:cNvGrpSpPr>
                <a:grpSpLocks/>
              </p:cNvGrpSpPr>
              <p:nvPr/>
            </p:nvGrpSpPr>
            <p:grpSpPr bwMode="auto">
              <a:xfrm flipH="1">
                <a:off x="1383" y="1344"/>
                <a:ext cx="72" cy="279"/>
                <a:chOff x="3878" y="820"/>
                <a:chExt cx="72" cy="279"/>
              </a:xfrm>
            </p:grpSpPr>
            <p:sp>
              <p:nvSpPr>
                <p:cNvPr id="75289" name="Rectangle 45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90" name="Rectangle 45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91" name="Line 45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92" name="Line 45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93" name="Line 45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6" name="Group 460"/>
              <p:cNvGrpSpPr>
                <a:grpSpLocks/>
              </p:cNvGrpSpPr>
              <p:nvPr/>
            </p:nvGrpSpPr>
            <p:grpSpPr bwMode="auto">
              <a:xfrm flipH="1">
                <a:off x="1311" y="1344"/>
                <a:ext cx="72" cy="279"/>
                <a:chOff x="3878" y="820"/>
                <a:chExt cx="72" cy="279"/>
              </a:xfrm>
            </p:grpSpPr>
            <p:sp>
              <p:nvSpPr>
                <p:cNvPr id="75284" name="Rectangle 46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85" name="Rectangle 46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86" name="Line 46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87" name="Line 46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88" name="Line 46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277" name="Group 466"/>
              <p:cNvGrpSpPr>
                <a:grpSpLocks/>
              </p:cNvGrpSpPr>
              <p:nvPr/>
            </p:nvGrpSpPr>
            <p:grpSpPr bwMode="auto">
              <a:xfrm flipH="1">
                <a:off x="1247" y="1344"/>
                <a:ext cx="72" cy="279"/>
                <a:chOff x="3878" y="820"/>
                <a:chExt cx="72" cy="279"/>
              </a:xfrm>
            </p:grpSpPr>
            <p:sp>
              <p:nvSpPr>
                <p:cNvPr id="75279" name="Rectangle 46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80" name="Rectangle 46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81" name="Line 46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82" name="Line 47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83" name="Line 47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5278" name="Line 472"/>
              <p:cNvSpPr>
                <a:spLocks noChangeShapeType="1"/>
              </p:cNvSpPr>
              <p:nvPr/>
            </p:nvSpPr>
            <p:spPr bwMode="auto">
              <a:xfrm>
                <a:off x="1837" y="1434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4780" name="Group 473"/>
            <p:cNvGrpSpPr>
              <a:grpSpLocks/>
            </p:cNvGrpSpPr>
            <p:nvPr/>
          </p:nvGrpSpPr>
          <p:grpSpPr bwMode="auto">
            <a:xfrm>
              <a:off x="1293" y="2433"/>
              <a:ext cx="2722" cy="279"/>
              <a:chOff x="1202" y="1843"/>
              <a:chExt cx="2722" cy="279"/>
            </a:xfrm>
          </p:grpSpPr>
          <p:grpSp>
            <p:nvGrpSpPr>
              <p:cNvPr id="75018" name="Group 474"/>
              <p:cNvGrpSpPr>
                <a:grpSpLocks/>
              </p:cNvGrpSpPr>
              <p:nvPr/>
            </p:nvGrpSpPr>
            <p:grpSpPr bwMode="auto">
              <a:xfrm>
                <a:off x="3852" y="1843"/>
                <a:ext cx="72" cy="279"/>
                <a:chOff x="3878" y="820"/>
                <a:chExt cx="72" cy="279"/>
              </a:xfrm>
            </p:grpSpPr>
            <p:sp>
              <p:nvSpPr>
                <p:cNvPr id="75236" name="Rectangle 47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37" name="Rectangle 47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38" name="Line 47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39" name="Line 47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40" name="Line 47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19" name="Group 480"/>
              <p:cNvGrpSpPr>
                <a:grpSpLocks/>
              </p:cNvGrpSpPr>
              <p:nvPr/>
            </p:nvGrpSpPr>
            <p:grpSpPr bwMode="auto">
              <a:xfrm>
                <a:off x="3788" y="1843"/>
                <a:ext cx="72" cy="279"/>
                <a:chOff x="3878" y="820"/>
                <a:chExt cx="72" cy="279"/>
              </a:xfrm>
            </p:grpSpPr>
            <p:sp>
              <p:nvSpPr>
                <p:cNvPr id="75231" name="Rectangle 48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32" name="Rectangle 48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33" name="Line 48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34" name="Line 48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35" name="Line 48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0" name="Group 486"/>
              <p:cNvGrpSpPr>
                <a:grpSpLocks/>
              </p:cNvGrpSpPr>
              <p:nvPr/>
            </p:nvGrpSpPr>
            <p:grpSpPr bwMode="auto">
              <a:xfrm>
                <a:off x="3716" y="1843"/>
                <a:ext cx="72" cy="279"/>
                <a:chOff x="3878" y="820"/>
                <a:chExt cx="72" cy="279"/>
              </a:xfrm>
            </p:grpSpPr>
            <p:sp>
              <p:nvSpPr>
                <p:cNvPr id="75226" name="Rectangle 48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27" name="Rectangle 48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28" name="Line 48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29" name="Line 49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30" name="Line 49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1" name="Group 492"/>
              <p:cNvGrpSpPr>
                <a:grpSpLocks/>
              </p:cNvGrpSpPr>
              <p:nvPr/>
            </p:nvGrpSpPr>
            <p:grpSpPr bwMode="auto">
              <a:xfrm>
                <a:off x="3652" y="1843"/>
                <a:ext cx="72" cy="279"/>
                <a:chOff x="3878" y="820"/>
                <a:chExt cx="72" cy="279"/>
              </a:xfrm>
            </p:grpSpPr>
            <p:sp>
              <p:nvSpPr>
                <p:cNvPr id="75221" name="Rectangle 49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22" name="Rectangle 49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23" name="Line 49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24" name="Line 49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25" name="Line 49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2" name="Group 498"/>
              <p:cNvGrpSpPr>
                <a:grpSpLocks/>
              </p:cNvGrpSpPr>
              <p:nvPr/>
            </p:nvGrpSpPr>
            <p:grpSpPr bwMode="auto">
              <a:xfrm>
                <a:off x="3580" y="1843"/>
                <a:ext cx="72" cy="279"/>
                <a:chOff x="3878" y="820"/>
                <a:chExt cx="72" cy="279"/>
              </a:xfrm>
            </p:grpSpPr>
            <p:sp>
              <p:nvSpPr>
                <p:cNvPr id="75216" name="Rectangle 49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17" name="Rectangle 50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18" name="Line 50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19" name="Line 50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20" name="Line 50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3" name="Group 504"/>
              <p:cNvGrpSpPr>
                <a:grpSpLocks/>
              </p:cNvGrpSpPr>
              <p:nvPr/>
            </p:nvGrpSpPr>
            <p:grpSpPr bwMode="auto">
              <a:xfrm>
                <a:off x="3516" y="1843"/>
                <a:ext cx="72" cy="279"/>
                <a:chOff x="3878" y="820"/>
                <a:chExt cx="72" cy="279"/>
              </a:xfrm>
            </p:grpSpPr>
            <p:sp>
              <p:nvSpPr>
                <p:cNvPr id="75211" name="Rectangle 50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12" name="Rectangle 50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13" name="Line 50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14" name="Line 50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15" name="Line 50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4" name="Group 510"/>
              <p:cNvGrpSpPr>
                <a:grpSpLocks/>
              </p:cNvGrpSpPr>
              <p:nvPr/>
            </p:nvGrpSpPr>
            <p:grpSpPr bwMode="auto">
              <a:xfrm>
                <a:off x="3444" y="1843"/>
                <a:ext cx="72" cy="279"/>
                <a:chOff x="3878" y="820"/>
                <a:chExt cx="72" cy="279"/>
              </a:xfrm>
            </p:grpSpPr>
            <p:sp>
              <p:nvSpPr>
                <p:cNvPr id="75206" name="Rectangle 51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07" name="Rectangle 51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08" name="Line 51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09" name="Line 51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10" name="Line 51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5" name="Group 516"/>
              <p:cNvGrpSpPr>
                <a:grpSpLocks/>
              </p:cNvGrpSpPr>
              <p:nvPr/>
            </p:nvGrpSpPr>
            <p:grpSpPr bwMode="auto">
              <a:xfrm>
                <a:off x="3380" y="1843"/>
                <a:ext cx="72" cy="279"/>
                <a:chOff x="3878" y="820"/>
                <a:chExt cx="72" cy="279"/>
              </a:xfrm>
            </p:grpSpPr>
            <p:sp>
              <p:nvSpPr>
                <p:cNvPr id="75201" name="Rectangle 51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202" name="Rectangle 51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203" name="Line 51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04" name="Line 52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05" name="Line 52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6" name="Group 522"/>
              <p:cNvGrpSpPr>
                <a:grpSpLocks/>
              </p:cNvGrpSpPr>
              <p:nvPr/>
            </p:nvGrpSpPr>
            <p:grpSpPr bwMode="auto">
              <a:xfrm>
                <a:off x="3308" y="1843"/>
                <a:ext cx="72" cy="279"/>
                <a:chOff x="3878" y="820"/>
                <a:chExt cx="72" cy="279"/>
              </a:xfrm>
            </p:grpSpPr>
            <p:sp>
              <p:nvSpPr>
                <p:cNvPr id="75196" name="Rectangle 52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97" name="Rectangle 52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98" name="Line 52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99" name="Line 52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200" name="Line 52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7" name="Group 528"/>
              <p:cNvGrpSpPr>
                <a:grpSpLocks/>
              </p:cNvGrpSpPr>
              <p:nvPr/>
            </p:nvGrpSpPr>
            <p:grpSpPr bwMode="auto">
              <a:xfrm>
                <a:off x="3244" y="1843"/>
                <a:ext cx="72" cy="279"/>
                <a:chOff x="3878" y="820"/>
                <a:chExt cx="72" cy="279"/>
              </a:xfrm>
            </p:grpSpPr>
            <p:sp>
              <p:nvSpPr>
                <p:cNvPr id="75191" name="Rectangle 52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92" name="Rectangle 53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93" name="Line 53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94" name="Line 53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95" name="Line 53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8" name="Group 534"/>
              <p:cNvGrpSpPr>
                <a:grpSpLocks/>
              </p:cNvGrpSpPr>
              <p:nvPr/>
            </p:nvGrpSpPr>
            <p:grpSpPr bwMode="auto">
              <a:xfrm>
                <a:off x="3172" y="1843"/>
                <a:ext cx="72" cy="279"/>
                <a:chOff x="3878" y="820"/>
                <a:chExt cx="72" cy="279"/>
              </a:xfrm>
            </p:grpSpPr>
            <p:sp>
              <p:nvSpPr>
                <p:cNvPr id="75186" name="Rectangle 53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87" name="Rectangle 53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88" name="Line 53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89" name="Line 53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90" name="Line 53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29" name="Group 540"/>
              <p:cNvGrpSpPr>
                <a:grpSpLocks/>
              </p:cNvGrpSpPr>
              <p:nvPr/>
            </p:nvGrpSpPr>
            <p:grpSpPr bwMode="auto">
              <a:xfrm>
                <a:off x="3108" y="1843"/>
                <a:ext cx="72" cy="279"/>
                <a:chOff x="3878" y="820"/>
                <a:chExt cx="72" cy="279"/>
              </a:xfrm>
            </p:grpSpPr>
            <p:sp>
              <p:nvSpPr>
                <p:cNvPr id="75181" name="Rectangle 54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82" name="Rectangle 54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83" name="Line 54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84" name="Line 54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85" name="Line 54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0" name="Group 546"/>
              <p:cNvGrpSpPr>
                <a:grpSpLocks/>
              </p:cNvGrpSpPr>
              <p:nvPr/>
            </p:nvGrpSpPr>
            <p:grpSpPr bwMode="auto">
              <a:xfrm>
                <a:off x="3036" y="1843"/>
                <a:ext cx="72" cy="279"/>
                <a:chOff x="3878" y="820"/>
                <a:chExt cx="72" cy="279"/>
              </a:xfrm>
            </p:grpSpPr>
            <p:sp>
              <p:nvSpPr>
                <p:cNvPr id="75176" name="Rectangle 54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77" name="Rectangle 54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78" name="Line 54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79" name="Line 55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80" name="Line 55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1" name="Group 552"/>
              <p:cNvGrpSpPr>
                <a:grpSpLocks/>
              </p:cNvGrpSpPr>
              <p:nvPr/>
            </p:nvGrpSpPr>
            <p:grpSpPr bwMode="auto">
              <a:xfrm>
                <a:off x="2972" y="1843"/>
                <a:ext cx="72" cy="279"/>
                <a:chOff x="3878" y="820"/>
                <a:chExt cx="72" cy="279"/>
              </a:xfrm>
            </p:grpSpPr>
            <p:sp>
              <p:nvSpPr>
                <p:cNvPr id="75171" name="Rectangle 55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72" name="Rectangle 55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73" name="Line 55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74" name="Line 55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75" name="Line 55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2" name="Group 558"/>
              <p:cNvGrpSpPr>
                <a:grpSpLocks/>
              </p:cNvGrpSpPr>
              <p:nvPr/>
            </p:nvGrpSpPr>
            <p:grpSpPr bwMode="auto">
              <a:xfrm>
                <a:off x="2900" y="1843"/>
                <a:ext cx="72" cy="279"/>
                <a:chOff x="3878" y="820"/>
                <a:chExt cx="72" cy="279"/>
              </a:xfrm>
            </p:grpSpPr>
            <p:sp>
              <p:nvSpPr>
                <p:cNvPr id="75166" name="Rectangle 55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67" name="Rectangle 56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68" name="Line 56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69" name="Line 56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70" name="Line 56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3" name="Group 564"/>
              <p:cNvGrpSpPr>
                <a:grpSpLocks/>
              </p:cNvGrpSpPr>
              <p:nvPr/>
            </p:nvGrpSpPr>
            <p:grpSpPr bwMode="auto">
              <a:xfrm>
                <a:off x="2836" y="1843"/>
                <a:ext cx="72" cy="279"/>
                <a:chOff x="3878" y="820"/>
                <a:chExt cx="72" cy="279"/>
              </a:xfrm>
            </p:grpSpPr>
            <p:sp>
              <p:nvSpPr>
                <p:cNvPr id="75161" name="Rectangle 56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62" name="Rectangle 56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63" name="Line 56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64" name="Line 56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65" name="Line 56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4" name="Group 570"/>
              <p:cNvGrpSpPr>
                <a:grpSpLocks/>
              </p:cNvGrpSpPr>
              <p:nvPr/>
            </p:nvGrpSpPr>
            <p:grpSpPr bwMode="auto">
              <a:xfrm>
                <a:off x="2763" y="1843"/>
                <a:ext cx="72" cy="279"/>
                <a:chOff x="3878" y="820"/>
                <a:chExt cx="72" cy="279"/>
              </a:xfrm>
            </p:grpSpPr>
            <p:sp>
              <p:nvSpPr>
                <p:cNvPr id="75156" name="Rectangle 57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57" name="Rectangle 57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58" name="Line 57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59" name="Line 57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60" name="Line 57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5" name="Group 576"/>
              <p:cNvGrpSpPr>
                <a:grpSpLocks/>
              </p:cNvGrpSpPr>
              <p:nvPr/>
            </p:nvGrpSpPr>
            <p:grpSpPr bwMode="auto">
              <a:xfrm>
                <a:off x="2699" y="1843"/>
                <a:ext cx="72" cy="279"/>
                <a:chOff x="3878" y="820"/>
                <a:chExt cx="72" cy="279"/>
              </a:xfrm>
            </p:grpSpPr>
            <p:sp>
              <p:nvSpPr>
                <p:cNvPr id="75151" name="Rectangle 57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52" name="Rectangle 57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53" name="Line 57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54" name="Line 58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55" name="Line 58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6" name="Group 582"/>
              <p:cNvGrpSpPr>
                <a:grpSpLocks/>
              </p:cNvGrpSpPr>
              <p:nvPr/>
            </p:nvGrpSpPr>
            <p:grpSpPr bwMode="auto">
              <a:xfrm>
                <a:off x="2627" y="1843"/>
                <a:ext cx="72" cy="279"/>
                <a:chOff x="3878" y="820"/>
                <a:chExt cx="72" cy="279"/>
              </a:xfrm>
            </p:grpSpPr>
            <p:sp>
              <p:nvSpPr>
                <p:cNvPr id="75146" name="Rectangle 58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47" name="Rectangle 58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48" name="Line 58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49" name="Line 58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50" name="Line 58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7" name="Group 588"/>
              <p:cNvGrpSpPr>
                <a:grpSpLocks/>
              </p:cNvGrpSpPr>
              <p:nvPr/>
            </p:nvGrpSpPr>
            <p:grpSpPr bwMode="auto">
              <a:xfrm>
                <a:off x="2563" y="1843"/>
                <a:ext cx="72" cy="279"/>
                <a:chOff x="3878" y="820"/>
                <a:chExt cx="72" cy="279"/>
              </a:xfrm>
            </p:grpSpPr>
            <p:sp>
              <p:nvSpPr>
                <p:cNvPr id="75141" name="Rectangle 58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42" name="Rectangle 59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43" name="Line 59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44" name="Line 59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45" name="Line 59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8" name="Group 594"/>
              <p:cNvGrpSpPr>
                <a:grpSpLocks/>
              </p:cNvGrpSpPr>
              <p:nvPr/>
            </p:nvGrpSpPr>
            <p:grpSpPr bwMode="auto">
              <a:xfrm>
                <a:off x="2491" y="1843"/>
                <a:ext cx="72" cy="279"/>
                <a:chOff x="3878" y="820"/>
                <a:chExt cx="72" cy="279"/>
              </a:xfrm>
            </p:grpSpPr>
            <p:sp>
              <p:nvSpPr>
                <p:cNvPr id="75136" name="Rectangle 59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37" name="Rectangle 59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38" name="Line 59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39" name="Line 59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40" name="Line 59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39" name="Group 600"/>
              <p:cNvGrpSpPr>
                <a:grpSpLocks/>
              </p:cNvGrpSpPr>
              <p:nvPr/>
            </p:nvGrpSpPr>
            <p:grpSpPr bwMode="auto">
              <a:xfrm>
                <a:off x="2427" y="1843"/>
                <a:ext cx="72" cy="279"/>
                <a:chOff x="3878" y="820"/>
                <a:chExt cx="72" cy="279"/>
              </a:xfrm>
            </p:grpSpPr>
            <p:sp>
              <p:nvSpPr>
                <p:cNvPr id="75131" name="Rectangle 60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32" name="Rectangle 60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33" name="Line 60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34" name="Line 60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35" name="Line 60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0" name="Group 606"/>
              <p:cNvGrpSpPr>
                <a:grpSpLocks/>
              </p:cNvGrpSpPr>
              <p:nvPr/>
            </p:nvGrpSpPr>
            <p:grpSpPr bwMode="auto">
              <a:xfrm>
                <a:off x="2355" y="1843"/>
                <a:ext cx="72" cy="279"/>
                <a:chOff x="3878" y="820"/>
                <a:chExt cx="72" cy="279"/>
              </a:xfrm>
            </p:grpSpPr>
            <p:sp>
              <p:nvSpPr>
                <p:cNvPr id="75126" name="Rectangle 60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27" name="Rectangle 60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28" name="Line 60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29" name="Line 61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30" name="Line 61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1" name="Group 612"/>
              <p:cNvGrpSpPr>
                <a:grpSpLocks/>
              </p:cNvGrpSpPr>
              <p:nvPr/>
            </p:nvGrpSpPr>
            <p:grpSpPr bwMode="auto">
              <a:xfrm>
                <a:off x="2291" y="1843"/>
                <a:ext cx="72" cy="279"/>
                <a:chOff x="3878" y="820"/>
                <a:chExt cx="72" cy="279"/>
              </a:xfrm>
            </p:grpSpPr>
            <p:sp>
              <p:nvSpPr>
                <p:cNvPr id="75121" name="Rectangle 61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22" name="Rectangle 61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23" name="Line 61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24" name="Line 61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25" name="Line 61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2" name="Group 618"/>
              <p:cNvGrpSpPr>
                <a:grpSpLocks/>
              </p:cNvGrpSpPr>
              <p:nvPr/>
            </p:nvGrpSpPr>
            <p:grpSpPr bwMode="auto">
              <a:xfrm>
                <a:off x="2219" y="1843"/>
                <a:ext cx="72" cy="279"/>
                <a:chOff x="3878" y="820"/>
                <a:chExt cx="72" cy="279"/>
              </a:xfrm>
            </p:grpSpPr>
            <p:sp>
              <p:nvSpPr>
                <p:cNvPr id="75116" name="Rectangle 61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17" name="Rectangle 62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18" name="Line 62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19" name="Line 62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20" name="Line 62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3" name="Group 624"/>
              <p:cNvGrpSpPr>
                <a:grpSpLocks/>
              </p:cNvGrpSpPr>
              <p:nvPr/>
            </p:nvGrpSpPr>
            <p:grpSpPr bwMode="auto">
              <a:xfrm>
                <a:off x="2155" y="1843"/>
                <a:ext cx="72" cy="279"/>
                <a:chOff x="3878" y="820"/>
                <a:chExt cx="72" cy="279"/>
              </a:xfrm>
            </p:grpSpPr>
            <p:sp>
              <p:nvSpPr>
                <p:cNvPr id="75111" name="Rectangle 62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12" name="Rectangle 62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13" name="Line 62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14" name="Line 62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15" name="Line 62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4" name="Group 630"/>
              <p:cNvGrpSpPr>
                <a:grpSpLocks/>
              </p:cNvGrpSpPr>
              <p:nvPr/>
            </p:nvGrpSpPr>
            <p:grpSpPr bwMode="auto">
              <a:xfrm>
                <a:off x="2083" y="1843"/>
                <a:ext cx="72" cy="279"/>
                <a:chOff x="3878" y="820"/>
                <a:chExt cx="72" cy="279"/>
              </a:xfrm>
            </p:grpSpPr>
            <p:sp>
              <p:nvSpPr>
                <p:cNvPr id="75106" name="Rectangle 63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07" name="Rectangle 63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08" name="Line 63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09" name="Line 63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10" name="Line 63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5" name="Group 636"/>
              <p:cNvGrpSpPr>
                <a:grpSpLocks/>
              </p:cNvGrpSpPr>
              <p:nvPr/>
            </p:nvGrpSpPr>
            <p:grpSpPr bwMode="auto">
              <a:xfrm>
                <a:off x="1811" y="1843"/>
                <a:ext cx="72" cy="279"/>
                <a:chOff x="3878" y="820"/>
                <a:chExt cx="72" cy="279"/>
              </a:xfrm>
            </p:grpSpPr>
            <p:sp>
              <p:nvSpPr>
                <p:cNvPr id="75101" name="Rectangle 63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102" name="Rectangle 63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103" name="Line 63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04" name="Line 64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05" name="Line 64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6" name="Group 642"/>
              <p:cNvGrpSpPr>
                <a:grpSpLocks/>
              </p:cNvGrpSpPr>
              <p:nvPr/>
            </p:nvGrpSpPr>
            <p:grpSpPr bwMode="auto">
              <a:xfrm>
                <a:off x="1747" y="1843"/>
                <a:ext cx="72" cy="279"/>
                <a:chOff x="3878" y="820"/>
                <a:chExt cx="72" cy="279"/>
              </a:xfrm>
            </p:grpSpPr>
            <p:sp>
              <p:nvSpPr>
                <p:cNvPr id="75096" name="Rectangle 64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97" name="Rectangle 64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98" name="Line 64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99" name="Line 64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100" name="Line 64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7" name="Group 648"/>
              <p:cNvGrpSpPr>
                <a:grpSpLocks/>
              </p:cNvGrpSpPr>
              <p:nvPr/>
            </p:nvGrpSpPr>
            <p:grpSpPr bwMode="auto">
              <a:xfrm>
                <a:off x="1674" y="1843"/>
                <a:ext cx="72" cy="279"/>
                <a:chOff x="3878" y="820"/>
                <a:chExt cx="72" cy="279"/>
              </a:xfrm>
            </p:grpSpPr>
            <p:sp>
              <p:nvSpPr>
                <p:cNvPr id="75091" name="Rectangle 64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92" name="Rectangle 65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93" name="Line 65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94" name="Line 65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95" name="Line 65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8" name="Group 654"/>
              <p:cNvGrpSpPr>
                <a:grpSpLocks/>
              </p:cNvGrpSpPr>
              <p:nvPr/>
            </p:nvGrpSpPr>
            <p:grpSpPr bwMode="auto">
              <a:xfrm>
                <a:off x="1610" y="1843"/>
                <a:ext cx="72" cy="279"/>
                <a:chOff x="3878" y="820"/>
                <a:chExt cx="72" cy="279"/>
              </a:xfrm>
            </p:grpSpPr>
            <p:sp>
              <p:nvSpPr>
                <p:cNvPr id="75086" name="Rectangle 65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87" name="Rectangle 65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88" name="Line 65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89" name="Line 65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90" name="Line 65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49" name="Group 660"/>
              <p:cNvGrpSpPr>
                <a:grpSpLocks/>
              </p:cNvGrpSpPr>
              <p:nvPr/>
            </p:nvGrpSpPr>
            <p:grpSpPr bwMode="auto">
              <a:xfrm>
                <a:off x="1538" y="1843"/>
                <a:ext cx="72" cy="279"/>
                <a:chOff x="3878" y="820"/>
                <a:chExt cx="72" cy="279"/>
              </a:xfrm>
            </p:grpSpPr>
            <p:sp>
              <p:nvSpPr>
                <p:cNvPr id="75081" name="Rectangle 66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82" name="Rectangle 66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83" name="Line 66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84" name="Line 66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85" name="Line 66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50" name="Group 666"/>
              <p:cNvGrpSpPr>
                <a:grpSpLocks/>
              </p:cNvGrpSpPr>
              <p:nvPr/>
            </p:nvGrpSpPr>
            <p:grpSpPr bwMode="auto">
              <a:xfrm>
                <a:off x="1474" y="1843"/>
                <a:ext cx="72" cy="279"/>
                <a:chOff x="3878" y="820"/>
                <a:chExt cx="72" cy="279"/>
              </a:xfrm>
            </p:grpSpPr>
            <p:sp>
              <p:nvSpPr>
                <p:cNvPr id="75076" name="Rectangle 66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77" name="Rectangle 66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78" name="Line 66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79" name="Line 67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80" name="Line 67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51" name="Group 672"/>
              <p:cNvGrpSpPr>
                <a:grpSpLocks/>
              </p:cNvGrpSpPr>
              <p:nvPr/>
            </p:nvGrpSpPr>
            <p:grpSpPr bwMode="auto">
              <a:xfrm>
                <a:off x="1402" y="1843"/>
                <a:ext cx="72" cy="279"/>
                <a:chOff x="3878" y="820"/>
                <a:chExt cx="72" cy="279"/>
              </a:xfrm>
            </p:grpSpPr>
            <p:sp>
              <p:nvSpPr>
                <p:cNvPr id="75071" name="Rectangle 67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72" name="Rectangle 67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73" name="Line 67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74" name="Line 67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75" name="Line 67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52" name="Group 678"/>
              <p:cNvGrpSpPr>
                <a:grpSpLocks/>
              </p:cNvGrpSpPr>
              <p:nvPr/>
            </p:nvGrpSpPr>
            <p:grpSpPr bwMode="auto">
              <a:xfrm>
                <a:off x="1338" y="1843"/>
                <a:ext cx="72" cy="279"/>
                <a:chOff x="3878" y="820"/>
                <a:chExt cx="72" cy="279"/>
              </a:xfrm>
            </p:grpSpPr>
            <p:sp>
              <p:nvSpPr>
                <p:cNvPr id="75066" name="Rectangle 67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67" name="Rectangle 68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68" name="Line 68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69" name="Line 68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70" name="Line 68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53" name="Group 684"/>
              <p:cNvGrpSpPr>
                <a:grpSpLocks/>
              </p:cNvGrpSpPr>
              <p:nvPr/>
            </p:nvGrpSpPr>
            <p:grpSpPr bwMode="auto">
              <a:xfrm>
                <a:off x="1266" y="1843"/>
                <a:ext cx="72" cy="279"/>
                <a:chOff x="3878" y="820"/>
                <a:chExt cx="72" cy="279"/>
              </a:xfrm>
            </p:grpSpPr>
            <p:sp>
              <p:nvSpPr>
                <p:cNvPr id="75061" name="Rectangle 68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62" name="Rectangle 68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63" name="Line 68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64" name="Line 68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65" name="Line 68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5054" name="Group 690"/>
              <p:cNvGrpSpPr>
                <a:grpSpLocks/>
              </p:cNvGrpSpPr>
              <p:nvPr/>
            </p:nvGrpSpPr>
            <p:grpSpPr bwMode="auto">
              <a:xfrm>
                <a:off x="1202" y="1843"/>
                <a:ext cx="72" cy="279"/>
                <a:chOff x="3878" y="820"/>
                <a:chExt cx="72" cy="279"/>
              </a:xfrm>
            </p:grpSpPr>
            <p:sp>
              <p:nvSpPr>
                <p:cNvPr id="75056" name="Rectangle 69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57" name="Rectangle 69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58" name="Line 69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59" name="Line 69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60" name="Line 69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5055" name="Line 696"/>
              <p:cNvSpPr>
                <a:spLocks noChangeShapeType="1"/>
              </p:cNvSpPr>
              <p:nvPr/>
            </p:nvSpPr>
            <p:spPr bwMode="auto">
              <a:xfrm>
                <a:off x="1791" y="1933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4781" name="Group 697"/>
            <p:cNvGrpSpPr>
              <a:grpSpLocks/>
            </p:cNvGrpSpPr>
            <p:nvPr/>
          </p:nvGrpSpPr>
          <p:grpSpPr bwMode="auto">
            <a:xfrm>
              <a:off x="1338" y="2931"/>
              <a:ext cx="2722" cy="279"/>
              <a:chOff x="1247" y="2341"/>
              <a:chExt cx="2722" cy="279"/>
            </a:xfrm>
          </p:grpSpPr>
          <p:grpSp>
            <p:nvGrpSpPr>
              <p:cNvPr id="74795" name="Group 698"/>
              <p:cNvGrpSpPr>
                <a:grpSpLocks/>
              </p:cNvGrpSpPr>
              <p:nvPr/>
            </p:nvGrpSpPr>
            <p:grpSpPr bwMode="auto">
              <a:xfrm flipH="1">
                <a:off x="3897" y="2341"/>
                <a:ext cx="72" cy="279"/>
                <a:chOff x="3878" y="820"/>
                <a:chExt cx="72" cy="279"/>
              </a:xfrm>
            </p:grpSpPr>
            <p:sp>
              <p:nvSpPr>
                <p:cNvPr id="75013" name="Rectangle 69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14" name="Rectangle 70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15" name="Line 70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16" name="Line 70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17" name="Line 70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96" name="Group 704"/>
              <p:cNvGrpSpPr>
                <a:grpSpLocks/>
              </p:cNvGrpSpPr>
              <p:nvPr/>
            </p:nvGrpSpPr>
            <p:grpSpPr bwMode="auto">
              <a:xfrm flipH="1">
                <a:off x="3833" y="2341"/>
                <a:ext cx="72" cy="279"/>
                <a:chOff x="3878" y="820"/>
                <a:chExt cx="72" cy="279"/>
              </a:xfrm>
            </p:grpSpPr>
            <p:sp>
              <p:nvSpPr>
                <p:cNvPr id="75008" name="Rectangle 70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09" name="Rectangle 70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10" name="Line 70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11" name="Line 70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12" name="Line 70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97" name="Group 710"/>
              <p:cNvGrpSpPr>
                <a:grpSpLocks/>
              </p:cNvGrpSpPr>
              <p:nvPr/>
            </p:nvGrpSpPr>
            <p:grpSpPr bwMode="auto">
              <a:xfrm flipH="1">
                <a:off x="3761" y="2341"/>
                <a:ext cx="72" cy="279"/>
                <a:chOff x="3878" y="820"/>
                <a:chExt cx="72" cy="279"/>
              </a:xfrm>
            </p:grpSpPr>
            <p:sp>
              <p:nvSpPr>
                <p:cNvPr id="75003" name="Rectangle 71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5004" name="Rectangle 71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05" name="Line 71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06" name="Line 71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07" name="Line 71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98" name="Group 716"/>
              <p:cNvGrpSpPr>
                <a:grpSpLocks/>
              </p:cNvGrpSpPr>
              <p:nvPr/>
            </p:nvGrpSpPr>
            <p:grpSpPr bwMode="auto">
              <a:xfrm flipH="1">
                <a:off x="3697" y="2341"/>
                <a:ext cx="72" cy="279"/>
                <a:chOff x="3878" y="820"/>
                <a:chExt cx="72" cy="279"/>
              </a:xfrm>
            </p:grpSpPr>
            <p:sp>
              <p:nvSpPr>
                <p:cNvPr id="74998" name="Rectangle 71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99" name="Rectangle 71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5000" name="Line 71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01" name="Line 72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5002" name="Line 72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799" name="Group 722"/>
              <p:cNvGrpSpPr>
                <a:grpSpLocks/>
              </p:cNvGrpSpPr>
              <p:nvPr/>
            </p:nvGrpSpPr>
            <p:grpSpPr bwMode="auto">
              <a:xfrm flipH="1">
                <a:off x="3625" y="2341"/>
                <a:ext cx="72" cy="279"/>
                <a:chOff x="3878" y="820"/>
                <a:chExt cx="72" cy="279"/>
              </a:xfrm>
            </p:grpSpPr>
            <p:sp>
              <p:nvSpPr>
                <p:cNvPr id="74993" name="Rectangle 72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94" name="Rectangle 72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95" name="Line 72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96" name="Line 72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97" name="Line 72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0" name="Group 728"/>
              <p:cNvGrpSpPr>
                <a:grpSpLocks/>
              </p:cNvGrpSpPr>
              <p:nvPr/>
            </p:nvGrpSpPr>
            <p:grpSpPr bwMode="auto">
              <a:xfrm flipH="1">
                <a:off x="3561" y="2341"/>
                <a:ext cx="72" cy="279"/>
                <a:chOff x="3878" y="820"/>
                <a:chExt cx="72" cy="279"/>
              </a:xfrm>
            </p:grpSpPr>
            <p:sp>
              <p:nvSpPr>
                <p:cNvPr id="74988" name="Rectangle 72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89" name="Rectangle 73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90" name="Line 73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91" name="Line 73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92" name="Line 73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1" name="Group 734"/>
              <p:cNvGrpSpPr>
                <a:grpSpLocks/>
              </p:cNvGrpSpPr>
              <p:nvPr/>
            </p:nvGrpSpPr>
            <p:grpSpPr bwMode="auto">
              <a:xfrm flipH="1">
                <a:off x="3489" y="2341"/>
                <a:ext cx="72" cy="279"/>
                <a:chOff x="3878" y="820"/>
                <a:chExt cx="72" cy="279"/>
              </a:xfrm>
            </p:grpSpPr>
            <p:sp>
              <p:nvSpPr>
                <p:cNvPr id="74983" name="Rectangle 73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84" name="Rectangle 73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85" name="Line 73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86" name="Line 73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87" name="Line 73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2" name="Group 740"/>
              <p:cNvGrpSpPr>
                <a:grpSpLocks/>
              </p:cNvGrpSpPr>
              <p:nvPr/>
            </p:nvGrpSpPr>
            <p:grpSpPr bwMode="auto">
              <a:xfrm flipH="1">
                <a:off x="3425" y="2341"/>
                <a:ext cx="72" cy="279"/>
                <a:chOff x="3878" y="820"/>
                <a:chExt cx="72" cy="279"/>
              </a:xfrm>
            </p:grpSpPr>
            <p:sp>
              <p:nvSpPr>
                <p:cNvPr id="74978" name="Rectangle 74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79" name="Rectangle 74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80" name="Line 74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81" name="Line 74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82" name="Line 74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3" name="Group 746"/>
              <p:cNvGrpSpPr>
                <a:grpSpLocks/>
              </p:cNvGrpSpPr>
              <p:nvPr/>
            </p:nvGrpSpPr>
            <p:grpSpPr bwMode="auto">
              <a:xfrm flipH="1">
                <a:off x="3353" y="2341"/>
                <a:ext cx="72" cy="279"/>
                <a:chOff x="3878" y="820"/>
                <a:chExt cx="72" cy="279"/>
              </a:xfrm>
            </p:grpSpPr>
            <p:sp>
              <p:nvSpPr>
                <p:cNvPr id="74973" name="Rectangle 74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74" name="Rectangle 74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75" name="Line 74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76" name="Line 75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77" name="Line 75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4" name="Group 752"/>
              <p:cNvGrpSpPr>
                <a:grpSpLocks/>
              </p:cNvGrpSpPr>
              <p:nvPr/>
            </p:nvGrpSpPr>
            <p:grpSpPr bwMode="auto">
              <a:xfrm flipH="1">
                <a:off x="3289" y="2341"/>
                <a:ext cx="72" cy="279"/>
                <a:chOff x="3878" y="820"/>
                <a:chExt cx="72" cy="279"/>
              </a:xfrm>
            </p:grpSpPr>
            <p:sp>
              <p:nvSpPr>
                <p:cNvPr id="74968" name="Rectangle 75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69" name="Rectangle 75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70" name="Line 75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71" name="Line 75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72" name="Line 75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5" name="Group 758"/>
              <p:cNvGrpSpPr>
                <a:grpSpLocks/>
              </p:cNvGrpSpPr>
              <p:nvPr/>
            </p:nvGrpSpPr>
            <p:grpSpPr bwMode="auto">
              <a:xfrm flipH="1">
                <a:off x="3217" y="2341"/>
                <a:ext cx="72" cy="279"/>
                <a:chOff x="3878" y="820"/>
                <a:chExt cx="72" cy="279"/>
              </a:xfrm>
            </p:grpSpPr>
            <p:sp>
              <p:nvSpPr>
                <p:cNvPr id="74963" name="Rectangle 75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64" name="Rectangle 76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65" name="Line 76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66" name="Line 76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67" name="Line 76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6" name="Group 764"/>
              <p:cNvGrpSpPr>
                <a:grpSpLocks/>
              </p:cNvGrpSpPr>
              <p:nvPr/>
            </p:nvGrpSpPr>
            <p:grpSpPr bwMode="auto">
              <a:xfrm flipH="1">
                <a:off x="3153" y="2341"/>
                <a:ext cx="72" cy="279"/>
                <a:chOff x="3878" y="820"/>
                <a:chExt cx="72" cy="279"/>
              </a:xfrm>
            </p:grpSpPr>
            <p:sp>
              <p:nvSpPr>
                <p:cNvPr id="74958" name="Rectangle 76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59" name="Rectangle 76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60" name="Line 76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61" name="Line 76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62" name="Line 76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7" name="Group 770"/>
              <p:cNvGrpSpPr>
                <a:grpSpLocks/>
              </p:cNvGrpSpPr>
              <p:nvPr/>
            </p:nvGrpSpPr>
            <p:grpSpPr bwMode="auto">
              <a:xfrm flipH="1">
                <a:off x="3081" y="2341"/>
                <a:ext cx="72" cy="279"/>
                <a:chOff x="3878" y="820"/>
                <a:chExt cx="72" cy="279"/>
              </a:xfrm>
            </p:grpSpPr>
            <p:sp>
              <p:nvSpPr>
                <p:cNvPr id="74953" name="Rectangle 77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54" name="Rectangle 77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55" name="Line 77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56" name="Line 77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57" name="Line 77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8" name="Group 776"/>
              <p:cNvGrpSpPr>
                <a:grpSpLocks/>
              </p:cNvGrpSpPr>
              <p:nvPr/>
            </p:nvGrpSpPr>
            <p:grpSpPr bwMode="auto">
              <a:xfrm flipH="1">
                <a:off x="3017" y="2341"/>
                <a:ext cx="72" cy="279"/>
                <a:chOff x="3878" y="820"/>
                <a:chExt cx="72" cy="279"/>
              </a:xfrm>
            </p:grpSpPr>
            <p:sp>
              <p:nvSpPr>
                <p:cNvPr id="74948" name="Rectangle 77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49" name="Rectangle 77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50" name="Line 77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51" name="Line 78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52" name="Line 78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09" name="Group 782"/>
              <p:cNvGrpSpPr>
                <a:grpSpLocks/>
              </p:cNvGrpSpPr>
              <p:nvPr/>
            </p:nvGrpSpPr>
            <p:grpSpPr bwMode="auto">
              <a:xfrm flipH="1">
                <a:off x="2945" y="2341"/>
                <a:ext cx="72" cy="279"/>
                <a:chOff x="3878" y="820"/>
                <a:chExt cx="72" cy="279"/>
              </a:xfrm>
            </p:grpSpPr>
            <p:sp>
              <p:nvSpPr>
                <p:cNvPr id="74943" name="Rectangle 78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44" name="Rectangle 78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45" name="Line 78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46" name="Line 78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47" name="Line 78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0" name="Group 788"/>
              <p:cNvGrpSpPr>
                <a:grpSpLocks/>
              </p:cNvGrpSpPr>
              <p:nvPr/>
            </p:nvGrpSpPr>
            <p:grpSpPr bwMode="auto">
              <a:xfrm flipH="1">
                <a:off x="2881" y="2341"/>
                <a:ext cx="72" cy="279"/>
                <a:chOff x="3878" y="820"/>
                <a:chExt cx="72" cy="279"/>
              </a:xfrm>
            </p:grpSpPr>
            <p:sp>
              <p:nvSpPr>
                <p:cNvPr id="74938" name="Rectangle 78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39" name="Rectangle 79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40" name="Line 79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41" name="Line 79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42" name="Line 79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1" name="Group 794"/>
              <p:cNvGrpSpPr>
                <a:grpSpLocks/>
              </p:cNvGrpSpPr>
              <p:nvPr/>
            </p:nvGrpSpPr>
            <p:grpSpPr bwMode="auto">
              <a:xfrm flipH="1">
                <a:off x="2808" y="2341"/>
                <a:ext cx="72" cy="279"/>
                <a:chOff x="3878" y="820"/>
                <a:chExt cx="72" cy="279"/>
              </a:xfrm>
            </p:grpSpPr>
            <p:sp>
              <p:nvSpPr>
                <p:cNvPr id="74933" name="Rectangle 79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34" name="Rectangle 79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35" name="Line 79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36" name="Line 79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37" name="Line 79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2" name="Group 800"/>
              <p:cNvGrpSpPr>
                <a:grpSpLocks/>
              </p:cNvGrpSpPr>
              <p:nvPr/>
            </p:nvGrpSpPr>
            <p:grpSpPr bwMode="auto">
              <a:xfrm flipH="1">
                <a:off x="2744" y="2341"/>
                <a:ext cx="72" cy="279"/>
                <a:chOff x="3878" y="820"/>
                <a:chExt cx="72" cy="279"/>
              </a:xfrm>
            </p:grpSpPr>
            <p:sp>
              <p:nvSpPr>
                <p:cNvPr id="74928" name="Rectangle 80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29" name="Rectangle 80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30" name="Line 80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31" name="Line 80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32" name="Line 80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3" name="Group 806"/>
              <p:cNvGrpSpPr>
                <a:grpSpLocks/>
              </p:cNvGrpSpPr>
              <p:nvPr/>
            </p:nvGrpSpPr>
            <p:grpSpPr bwMode="auto">
              <a:xfrm flipH="1">
                <a:off x="2672" y="2341"/>
                <a:ext cx="72" cy="279"/>
                <a:chOff x="3878" y="820"/>
                <a:chExt cx="72" cy="279"/>
              </a:xfrm>
            </p:grpSpPr>
            <p:sp>
              <p:nvSpPr>
                <p:cNvPr id="74923" name="Rectangle 80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24" name="Rectangle 80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25" name="Line 80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26" name="Line 81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27" name="Line 81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4" name="Group 812"/>
              <p:cNvGrpSpPr>
                <a:grpSpLocks/>
              </p:cNvGrpSpPr>
              <p:nvPr/>
            </p:nvGrpSpPr>
            <p:grpSpPr bwMode="auto">
              <a:xfrm flipH="1">
                <a:off x="2608" y="2341"/>
                <a:ext cx="72" cy="279"/>
                <a:chOff x="3878" y="820"/>
                <a:chExt cx="72" cy="279"/>
              </a:xfrm>
            </p:grpSpPr>
            <p:sp>
              <p:nvSpPr>
                <p:cNvPr id="74918" name="Rectangle 81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19" name="Rectangle 81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20" name="Line 81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21" name="Line 81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22" name="Line 81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5" name="Group 818"/>
              <p:cNvGrpSpPr>
                <a:grpSpLocks/>
              </p:cNvGrpSpPr>
              <p:nvPr/>
            </p:nvGrpSpPr>
            <p:grpSpPr bwMode="auto">
              <a:xfrm flipH="1">
                <a:off x="2536" y="2341"/>
                <a:ext cx="72" cy="279"/>
                <a:chOff x="3878" y="820"/>
                <a:chExt cx="72" cy="279"/>
              </a:xfrm>
            </p:grpSpPr>
            <p:sp>
              <p:nvSpPr>
                <p:cNvPr id="74913" name="Rectangle 81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14" name="Rectangle 82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15" name="Line 82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16" name="Line 82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17" name="Line 82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6" name="Group 824"/>
              <p:cNvGrpSpPr>
                <a:grpSpLocks/>
              </p:cNvGrpSpPr>
              <p:nvPr/>
            </p:nvGrpSpPr>
            <p:grpSpPr bwMode="auto">
              <a:xfrm flipH="1">
                <a:off x="2472" y="2341"/>
                <a:ext cx="72" cy="279"/>
                <a:chOff x="3878" y="820"/>
                <a:chExt cx="72" cy="279"/>
              </a:xfrm>
            </p:grpSpPr>
            <p:sp>
              <p:nvSpPr>
                <p:cNvPr id="74908" name="Rectangle 82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09" name="Rectangle 82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10" name="Line 82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11" name="Line 82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12" name="Line 82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7" name="Group 830"/>
              <p:cNvGrpSpPr>
                <a:grpSpLocks/>
              </p:cNvGrpSpPr>
              <p:nvPr/>
            </p:nvGrpSpPr>
            <p:grpSpPr bwMode="auto">
              <a:xfrm flipH="1">
                <a:off x="2400" y="2341"/>
                <a:ext cx="72" cy="279"/>
                <a:chOff x="3878" y="820"/>
                <a:chExt cx="72" cy="279"/>
              </a:xfrm>
            </p:grpSpPr>
            <p:sp>
              <p:nvSpPr>
                <p:cNvPr id="74903" name="Rectangle 83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904" name="Rectangle 83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05" name="Line 83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06" name="Line 83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07" name="Line 83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8" name="Group 836"/>
              <p:cNvGrpSpPr>
                <a:grpSpLocks/>
              </p:cNvGrpSpPr>
              <p:nvPr/>
            </p:nvGrpSpPr>
            <p:grpSpPr bwMode="auto">
              <a:xfrm flipH="1">
                <a:off x="2336" y="2341"/>
                <a:ext cx="72" cy="279"/>
                <a:chOff x="3878" y="820"/>
                <a:chExt cx="72" cy="279"/>
              </a:xfrm>
            </p:grpSpPr>
            <p:sp>
              <p:nvSpPr>
                <p:cNvPr id="74898" name="Rectangle 83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99" name="Rectangle 83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900" name="Line 83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01" name="Line 84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902" name="Line 84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19" name="Group 842"/>
              <p:cNvGrpSpPr>
                <a:grpSpLocks/>
              </p:cNvGrpSpPr>
              <p:nvPr/>
            </p:nvGrpSpPr>
            <p:grpSpPr bwMode="auto">
              <a:xfrm flipH="1">
                <a:off x="2264" y="2341"/>
                <a:ext cx="72" cy="279"/>
                <a:chOff x="3878" y="820"/>
                <a:chExt cx="72" cy="279"/>
              </a:xfrm>
            </p:grpSpPr>
            <p:sp>
              <p:nvSpPr>
                <p:cNvPr id="74893" name="Rectangle 84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94" name="Rectangle 84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95" name="Line 84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96" name="Line 84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97" name="Line 84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0" name="Group 848"/>
              <p:cNvGrpSpPr>
                <a:grpSpLocks/>
              </p:cNvGrpSpPr>
              <p:nvPr/>
            </p:nvGrpSpPr>
            <p:grpSpPr bwMode="auto">
              <a:xfrm flipH="1">
                <a:off x="2200" y="2341"/>
                <a:ext cx="72" cy="279"/>
                <a:chOff x="3878" y="820"/>
                <a:chExt cx="72" cy="279"/>
              </a:xfrm>
            </p:grpSpPr>
            <p:sp>
              <p:nvSpPr>
                <p:cNvPr id="74888" name="Rectangle 84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89" name="Rectangle 85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90" name="Line 85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91" name="Line 85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92" name="Line 85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1" name="Group 854"/>
              <p:cNvGrpSpPr>
                <a:grpSpLocks/>
              </p:cNvGrpSpPr>
              <p:nvPr/>
            </p:nvGrpSpPr>
            <p:grpSpPr bwMode="auto">
              <a:xfrm flipH="1">
                <a:off x="2128" y="2341"/>
                <a:ext cx="72" cy="279"/>
                <a:chOff x="3878" y="820"/>
                <a:chExt cx="72" cy="279"/>
              </a:xfrm>
            </p:grpSpPr>
            <p:sp>
              <p:nvSpPr>
                <p:cNvPr id="74883" name="Rectangle 85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84" name="Rectangle 85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85" name="Line 85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86" name="Line 85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87" name="Line 85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2" name="Group 860"/>
              <p:cNvGrpSpPr>
                <a:grpSpLocks/>
              </p:cNvGrpSpPr>
              <p:nvPr/>
            </p:nvGrpSpPr>
            <p:grpSpPr bwMode="auto">
              <a:xfrm flipH="1">
                <a:off x="1856" y="2341"/>
                <a:ext cx="72" cy="279"/>
                <a:chOff x="3878" y="820"/>
                <a:chExt cx="72" cy="279"/>
              </a:xfrm>
            </p:grpSpPr>
            <p:sp>
              <p:nvSpPr>
                <p:cNvPr id="74878" name="Rectangle 86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79" name="Rectangle 86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80" name="Line 86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81" name="Line 86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82" name="Line 86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3" name="Group 866"/>
              <p:cNvGrpSpPr>
                <a:grpSpLocks/>
              </p:cNvGrpSpPr>
              <p:nvPr/>
            </p:nvGrpSpPr>
            <p:grpSpPr bwMode="auto">
              <a:xfrm flipH="1">
                <a:off x="1792" y="2341"/>
                <a:ext cx="72" cy="279"/>
                <a:chOff x="3878" y="820"/>
                <a:chExt cx="72" cy="279"/>
              </a:xfrm>
            </p:grpSpPr>
            <p:sp>
              <p:nvSpPr>
                <p:cNvPr id="74873" name="Rectangle 86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74" name="Rectangle 86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75" name="Line 86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76" name="Line 87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77" name="Line 87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4" name="Group 872"/>
              <p:cNvGrpSpPr>
                <a:grpSpLocks/>
              </p:cNvGrpSpPr>
              <p:nvPr/>
            </p:nvGrpSpPr>
            <p:grpSpPr bwMode="auto">
              <a:xfrm flipH="1">
                <a:off x="1719" y="2341"/>
                <a:ext cx="72" cy="279"/>
                <a:chOff x="3878" y="820"/>
                <a:chExt cx="72" cy="279"/>
              </a:xfrm>
            </p:grpSpPr>
            <p:sp>
              <p:nvSpPr>
                <p:cNvPr id="74868" name="Rectangle 87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69" name="Rectangle 87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70" name="Line 87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71" name="Line 87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72" name="Line 87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5" name="Group 878"/>
              <p:cNvGrpSpPr>
                <a:grpSpLocks/>
              </p:cNvGrpSpPr>
              <p:nvPr/>
            </p:nvGrpSpPr>
            <p:grpSpPr bwMode="auto">
              <a:xfrm flipH="1">
                <a:off x="1655" y="2341"/>
                <a:ext cx="72" cy="279"/>
                <a:chOff x="3878" y="820"/>
                <a:chExt cx="72" cy="279"/>
              </a:xfrm>
            </p:grpSpPr>
            <p:sp>
              <p:nvSpPr>
                <p:cNvPr id="74863" name="Rectangle 87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64" name="Rectangle 88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65" name="Line 88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66" name="Line 88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67" name="Line 88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6" name="Group 884"/>
              <p:cNvGrpSpPr>
                <a:grpSpLocks/>
              </p:cNvGrpSpPr>
              <p:nvPr/>
            </p:nvGrpSpPr>
            <p:grpSpPr bwMode="auto">
              <a:xfrm flipH="1">
                <a:off x="1583" y="2341"/>
                <a:ext cx="72" cy="279"/>
                <a:chOff x="3878" y="820"/>
                <a:chExt cx="72" cy="279"/>
              </a:xfrm>
            </p:grpSpPr>
            <p:sp>
              <p:nvSpPr>
                <p:cNvPr id="74858" name="Rectangle 88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59" name="Rectangle 88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60" name="Line 88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61" name="Line 88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62" name="Line 88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7" name="Group 890"/>
              <p:cNvGrpSpPr>
                <a:grpSpLocks/>
              </p:cNvGrpSpPr>
              <p:nvPr/>
            </p:nvGrpSpPr>
            <p:grpSpPr bwMode="auto">
              <a:xfrm flipH="1">
                <a:off x="1519" y="2341"/>
                <a:ext cx="72" cy="279"/>
                <a:chOff x="3878" y="820"/>
                <a:chExt cx="72" cy="279"/>
              </a:xfrm>
            </p:grpSpPr>
            <p:sp>
              <p:nvSpPr>
                <p:cNvPr id="74853" name="Rectangle 891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54" name="Rectangle 892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55" name="Line 893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56" name="Line 894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57" name="Line 895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8" name="Group 896"/>
              <p:cNvGrpSpPr>
                <a:grpSpLocks/>
              </p:cNvGrpSpPr>
              <p:nvPr/>
            </p:nvGrpSpPr>
            <p:grpSpPr bwMode="auto">
              <a:xfrm flipH="1">
                <a:off x="1447" y="2341"/>
                <a:ext cx="72" cy="279"/>
                <a:chOff x="3878" y="820"/>
                <a:chExt cx="72" cy="279"/>
              </a:xfrm>
            </p:grpSpPr>
            <p:sp>
              <p:nvSpPr>
                <p:cNvPr id="74848" name="Rectangle 897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49" name="Rectangle 898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50" name="Line 899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51" name="Line 900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52" name="Line 901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29" name="Group 902"/>
              <p:cNvGrpSpPr>
                <a:grpSpLocks/>
              </p:cNvGrpSpPr>
              <p:nvPr/>
            </p:nvGrpSpPr>
            <p:grpSpPr bwMode="auto">
              <a:xfrm flipH="1">
                <a:off x="1383" y="2341"/>
                <a:ext cx="72" cy="279"/>
                <a:chOff x="3878" y="820"/>
                <a:chExt cx="72" cy="279"/>
              </a:xfrm>
            </p:grpSpPr>
            <p:sp>
              <p:nvSpPr>
                <p:cNvPr id="74843" name="Rectangle 903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44" name="Rectangle 904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45" name="Line 905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46" name="Line 906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47" name="Line 907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30" name="Group 908"/>
              <p:cNvGrpSpPr>
                <a:grpSpLocks/>
              </p:cNvGrpSpPr>
              <p:nvPr/>
            </p:nvGrpSpPr>
            <p:grpSpPr bwMode="auto">
              <a:xfrm flipH="1">
                <a:off x="1311" y="2341"/>
                <a:ext cx="72" cy="279"/>
                <a:chOff x="3878" y="820"/>
                <a:chExt cx="72" cy="279"/>
              </a:xfrm>
            </p:grpSpPr>
            <p:sp>
              <p:nvSpPr>
                <p:cNvPr id="74838" name="Rectangle 909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39" name="Rectangle 910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40" name="Line 911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41" name="Line 912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42" name="Line 913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4831" name="Group 914"/>
              <p:cNvGrpSpPr>
                <a:grpSpLocks/>
              </p:cNvGrpSpPr>
              <p:nvPr/>
            </p:nvGrpSpPr>
            <p:grpSpPr bwMode="auto">
              <a:xfrm flipH="1">
                <a:off x="1247" y="2341"/>
                <a:ext cx="72" cy="279"/>
                <a:chOff x="3878" y="820"/>
                <a:chExt cx="72" cy="279"/>
              </a:xfrm>
            </p:grpSpPr>
            <p:sp>
              <p:nvSpPr>
                <p:cNvPr id="74833" name="Rectangle 915"/>
                <p:cNvSpPr>
                  <a:spLocks noChangeArrowheads="1"/>
                </p:cNvSpPr>
                <p:nvPr/>
              </p:nvSpPr>
              <p:spPr bwMode="auto">
                <a:xfrm>
                  <a:off x="3905" y="822"/>
                  <a:ext cx="45" cy="91"/>
                </a:xfrm>
                <a:prstGeom prst="rect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lIns="101882" tIns="50941" rIns="101882" bIns="50941" anchor="ctr"/>
                <a:lstStyle/>
                <a:p>
                  <a:pPr defTabSz="1019175" eaLnBrk="1" hangingPunct="1">
                    <a:spcBef>
                      <a:spcPct val="0"/>
                    </a:spcBef>
                  </a:pPr>
                  <a:endParaRPr lang="fr-FR" sz="2000">
                    <a:solidFill>
                      <a:srgbClr val="00FF00"/>
                    </a:solidFill>
                  </a:endParaRPr>
                </a:p>
              </p:txBody>
            </p:sp>
            <p:sp>
              <p:nvSpPr>
                <p:cNvPr id="74834" name="Rectangle 916"/>
                <p:cNvSpPr>
                  <a:spLocks noChangeArrowheads="1"/>
                </p:cNvSpPr>
                <p:nvPr/>
              </p:nvSpPr>
              <p:spPr bwMode="auto">
                <a:xfrm>
                  <a:off x="3905" y="913"/>
                  <a:ext cx="45" cy="182"/>
                </a:xfrm>
                <a:prstGeom prst="rect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74835" name="Line 917"/>
                <p:cNvSpPr>
                  <a:spLocks noChangeShapeType="1"/>
                </p:cNvSpPr>
                <p:nvPr/>
              </p:nvSpPr>
              <p:spPr bwMode="auto">
                <a:xfrm>
                  <a:off x="3928" y="820"/>
                  <a:ext cx="0" cy="279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36" name="Line 918"/>
                <p:cNvSpPr>
                  <a:spLocks noChangeShapeType="1"/>
                </p:cNvSpPr>
                <p:nvPr/>
              </p:nvSpPr>
              <p:spPr bwMode="auto">
                <a:xfrm>
                  <a:off x="3905" y="867"/>
                  <a:ext cx="0" cy="182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4837" name="Line 919"/>
                <p:cNvSpPr>
                  <a:spLocks noChangeShapeType="1"/>
                </p:cNvSpPr>
                <p:nvPr/>
              </p:nvSpPr>
              <p:spPr bwMode="auto">
                <a:xfrm flipH="1">
                  <a:off x="3878" y="913"/>
                  <a:ext cx="27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74832" name="Line 920"/>
              <p:cNvSpPr>
                <a:spLocks noChangeShapeType="1"/>
              </p:cNvSpPr>
              <p:nvPr/>
            </p:nvSpPr>
            <p:spPr bwMode="auto">
              <a:xfrm>
                <a:off x="1791" y="2432"/>
                <a:ext cx="40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4782" name="Oval 921"/>
            <p:cNvSpPr>
              <a:spLocks noChangeArrowheads="1"/>
            </p:cNvSpPr>
            <p:nvPr/>
          </p:nvSpPr>
          <p:spPr bwMode="auto">
            <a:xfrm>
              <a:off x="3521" y="1429"/>
              <a:ext cx="136" cy="13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83" name="Oval 922"/>
            <p:cNvSpPr>
              <a:spLocks noChangeArrowheads="1"/>
            </p:cNvSpPr>
            <p:nvPr/>
          </p:nvSpPr>
          <p:spPr bwMode="auto">
            <a:xfrm>
              <a:off x="3539" y="1934"/>
              <a:ext cx="136" cy="13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84" name="Oval 923"/>
            <p:cNvSpPr>
              <a:spLocks noChangeArrowheads="1"/>
            </p:cNvSpPr>
            <p:nvPr/>
          </p:nvSpPr>
          <p:spPr bwMode="auto">
            <a:xfrm>
              <a:off x="3515" y="2433"/>
              <a:ext cx="136" cy="13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85" name="Oval 924"/>
            <p:cNvSpPr>
              <a:spLocks noChangeArrowheads="1"/>
            </p:cNvSpPr>
            <p:nvPr/>
          </p:nvSpPr>
          <p:spPr bwMode="auto">
            <a:xfrm>
              <a:off x="3533" y="2931"/>
              <a:ext cx="136" cy="136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86" name="Text Box 925"/>
            <p:cNvSpPr txBox="1">
              <a:spLocks noChangeArrowheads="1"/>
            </p:cNvSpPr>
            <p:nvPr/>
          </p:nvSpPr>
          <p:spPr bwMode="auto">
            <a:xfrm>
              <a:off x="431" y="1389"/>
              <a:ext cx="6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82" tIns="50941" rIns="101882" bIns="50941">
              <a:spAutoFit/>
            </a:bodyPr>
            <a:lstStyle>
              <a:lvl1pPr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sz="2700"/>
                <a:t>Row1</a:t>
              </a:r>
            </a:p>
          </p:txBody>
        </p:sp>
        <p:sp>
          <p:nvSpPr>
            <p:cNvPr id="74787" name="Text Box 926"/>
            <p:cNvSpPr txBox="1">
              <a:spLocks noChangeArrowheads="1"/>
            </p:cNvSpPr>
            <p:nvPr/>
          </p:nvSpPr>
          <p:spPr bwMode="auto">
            <a:xfrm>
              <a:off x="431" y="1888"/>
              <a:ext cx="6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82" tIns="50941" rIns="101882" bIns="50941">
              <a:spAutoFit/>
            </a:bodyPr>
            <a:lstStyle>
              <a:lvl1pPr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sz="2700"/>
                <a:t>Row2</a:t>
              </a:r>
            </a:p>
          </p:txBody>
        </p:sp>
        <p:sp>
          <p:nvSpPr>
            <p:cNvPr id="74788" name="Text Box 927"/>
            <p:cNvSpPr txBox="1">
              <a:spLocks noChangeArrowheads="1"/>
            </p:cNvSpPr>
            <p:nvPr/>
          </p:nvSpPr>
          <p:spPr bwMode="auto">
            <a:xfrm>
              <a:off x="431" y="2386"/>
              <a:ext cx="6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82" tIns="50941" rIns="101882" bIns="50941">
              <a:spAutoFit/>
            </a:bodyPr>
            <a:lstStyle>
              <a:lvl1pPr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sz="2700"/>
                <a:t>Row3</a:t>
              </a:r>
            </a:p>
          </p:txBody>
        </p:sp>
        <p:sp>
          <p:nvSpPr>
            <p:cNvPr id="74789" name="Text Box 928"/>
            <p:cNvSpPr txBox="1">
              <a:spLocks noChangeArrowheads="1"/>
            </p:cNvSpPr>
            <p:nvPr/>
          </p:nvSpPr>
          <p:spPr bwMode="auto">
            <a:xfrm>
              <a:off x="431" y="2881"/>
              <a:ext cx="6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01882" tIns="50941" rIns="101882" bIns="50941">
              <a:spAutoFit/>
            </a:bodyPr>
            <a:lstStyle>
              <a:lvl1pPr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1019175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defTabSz="1019175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fr-FR" sz="2700"/>
                <a:t>Row4</a:t>
              </a:r>
            </a:p>
          </p:txBody>
        </p:sp>
        <p:grpSp>
          <p:nvGrpSpPr>
            <p:cNvPr id="74790" name="Group 929"/>
            <p:cNvGrpSpPr>
              <a:grpSpLocks/>
            </p:cNvGrpSpPr>
            <p:nvPr/>
          </p:nvGrpSpPr>
          <p:grpSpPr bwMode="auto">
            <a:xfrm>
              <a:off x="2427" y="3384"/>
              <a:ext cx="2115" cy="519"/>
              <a:chOff x="2608" y="2794"/>
              <a:chExt cx="2115" cy="519"/>
            </a:xfrm>
          </p:grpSpPr>
          <p:sp>
            <p:nvSpPr>
              <p:cNvPr id="74793" name="Oval 930"/>
              <p:cNvSpPr>
                <a:spLocks noChangeArrowheads="1"/>
              </p:cNvSpPr>
              <p:nvPr/>
            </p:nvSpPr>
            <p:spPr bwMode="auto">
              <a:xfrm>
                <a:off x="2608" y="2886"/>
                <a:ext cx="136" cy="136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74794" name="Text Box 931"/>
              <p:cNvSpPr txBox="1">
                <a:spLocks noChangeArrowheads="1"/>
              </p:cNvSpPr>
              <p:nvPr/>
            </p:nvSpPr>
            <p:spPr bwMode="auto">
              <a:xfrm>
                <a:off x="2744" y="2794"/>
                <a:ext cx="1979" cy="5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01882" tIns="50941" rIns="101882" bIns="50941">
                <a:spAutoFit/>
              </a:bodyPr>
              <a:lstStyle>
                <a:lvl1pPr defTabSz="1019175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defTabSz="1019175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1019175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1019175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1019175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defTabSz="1019175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defTabSz="1019175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defTabSz="1019175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defTabSz="1019175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fr-FR" sz="2700">
                    <a:solidFill>
                      <a:srgbClr val="FF0000"/>
                    </a:solidFill>
                  </a:rPr>
                  <a:t>Laser strike positions</a:t>
                </a:r>
              </a:p>
              <a:p>
                <a:pPr algn="l" eaLnBrk="1" hangingPunct="1">
                  <a:spcBef>
                    <a:spcPct val="0"/>
                  </a:spcBef>
                </a:pPr>
                <a:r>
                  <a:rPr lang="fr-FR" sz="2700">
                    <a:solidFill>
                      <a:srgbClr val="FF0000"/>
                    </a:solidFill>
                  </a:rPr>
                  <a:t>               1.2 µm</a:t>
                </a:r>
              </a:p>
            </p:txBody>
          </p:sp>
        </p:grpSp>
        <p:sp>
          <p:nvSpPr>
            <p:cNvPr id="74791" name="Oval 932"/>
            <p:cNvSpPr>
              <a:spLocks noChangeArrowheads="1"/>
            </p:cNvSpPr>
            <p:nvPr/>
          </p:nvSpPr>
          <p:spPr bwMode="auto">
            <a:xfrm>
              <a:off x="3114" y="3656"/>
              <a:ext cx="220" cy="205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anchor="ctr">
              <a:spAutoFit/>
            </a:bodyPr>
            <a:lstStyle/>
            <a:p>
              <a:endParaRPr lang="fr-FR"/>
            </a:p>
          </p:txBody>
        </p:sp>
        <p:sp>
          <p:nvSpPr>
            <p:cNvPr id="74792" name="Line 933"/>
            <p:cNvSpPr>
              <a:spLocks noChangeShapeType="1"/>
            </p:cNvSpPr>
            <p:nvPr/>
          </p:nvSpPr>
          <p:spPr bwMode="auto">
            <a:xfrm flipH="1">
              <a:off x="3114" y="3642"/>
              <a:ext cx="227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  <p:sp>
        <p:nvSpPr>
          <p:cNvPr id="938" name="Rectangle 937"/>
          <p:cNvSpPr/>
          <p:nvPr/>
        </p:nvSpPr>
        <p:spPr>
          <a:xfrm>
            <a:off x="1879600" y="6596036"/>
            <a:ext cx="3282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 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3D64F7D3-3F31-E877-8326-D72380D534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22297" y="225035"/>
            <a:ext cx="100584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6600" tIns="53300" rIns="106600" bIns="53300" anchor="ctr"/>
          <a:lstStyle/>
          <a:p>
            <a:pPr defTabSz="1019175">
              <a:spcBef>
                <a:spcPct val="0"/>
              </a:spcBef>
            </a:pPr>
            <a:r>
              <a:rPr lang="en-US" sz="2800" dirty="0">
                <a:solidFill>
                  <a:srgbClr val="FABE07"/>
                </a:solidFill>
              </a:rPr>
              <a:t>Spatial Selectivity: Direct Measurement of SET </a:t>
            </a:r>
          </a:p>
          <a:p>
            <a:pPr defTabSz="1019175">
              <a:spcBef>
                <a:spcPct val="0"/>
              </a:spcBef>
            </a:pPr>
            <a:r>
              <a:rPr lang="en-US" sz="2800" dirty="0">
                <a:solidFill>
                  <a:srgbClr val="FABE07"/>
                </a:solidFill>
              </a:rPr>
              <a:t>Pulses in Chains of Inverters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656822" y="174147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Outline</a:t>
            </a:r>
            <a:endParaRPr lang="en-US" sz="2800" dirty="0">
              <a:solidFill>
                <a:srgbClr val="FABE07"/>
              </a:solidFill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105400" y="1823673"/>
            <a:ext cx="9368008" cy="4391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 </a:t>
            </a:r>
            <a:r>
              <a:rPr lang="en-US" sz="2800" dirty="0"/>
              <a:t>Where we’ve been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PL SEE background and some examples</a:t>
            </a:r>
          </a:p>
          <a:p>
            <a:pPr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Where we’re going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SEL screening approach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ASSERT Program</a:t>
            </a:r>
          </a:p>
          <a:p>
            <a:pPr lvl="2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Pulsed focused X-ray</a:t>
            </a:r>
          </a:p>
          <a:p>
            <a:pPr lvl="2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Pulsed focused e-b</a:t>
            </a:r>
            <a:r>
              <a:rPr lang="en-US" sz="2400" dirty="0"/>
              <a:t>eam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3559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8218489" y="2263775"/>
            <a:ext cx="3565525" cy="279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solidFill>
                  <a:srgbClr val="0000CC"/>
                </a:solidFill>
                <a:cs typeface="Arial" charset="0"/>
              </a:rPr>
              <a:t>SET width is shorter than 200 ps for laser strikes close to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1879601" y="2465388"/>
            <a:ext cx="6505575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5780" name="Group 4"/>
          <p:cNvGrpSpPr>
            <a:grpSpLocks/>
          </p:cNvGrpSpPr>
          <p:nvPr/>
        </p:nvGrpSpPr>
        <p:grpSpPr bwMode="auto">
          <a:xfrm>
            <a:off x="3176589" y="600076"/>
            <a:ext cx="4841875" cy="1895475"/>
            <a:chOff x="743" y="73"/>
            <a:chExt cx="2772" cy="1054"/>
          </a:xfrm>
        </p:grpSpPr>
        <p:grpSp>
          <p:nvGrpSpPr>
            <p:cNvPr id="75782" name="Group 5"/>
            <p:cNvGrpSpPr>
              <a:grpSpLocks/>
            </p:cNvGrpSpPr>
            <p:nvPr/>
          </p:nvGrpSpPr>
          <p:grpSpPr bwMode="auto">
            <a:xfrm>
              <a:off x="743" y="73"/>
              <a:ext cx="2772" cy="1054"/>
              <a:chOff x="1337" y="721"/>
              <a:chExt cx="2772" cy="1054"/>
            </a:xfrm>
          </p:grpSpPr>
          <p:sp>
            <p:nvSpPr>
              <p:cNvPr id="75784" name="Rectangle 6"/>
              <p:cNvSpPr>
                <a:spLocks noChangeArrowheads="1"/>
              </p:cNvSpPr>
              <p:nvPr/>
            </p:nvSpPr>
            <p:spPr bwMode="auto">
              <a:xfrm>
                <a:off x="1474" y="81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5785" name="Rectangle 7"/>
              <p:cNvSpPr>
                <a:spLocks noChangeArrowheads="1"/>
              </p:cNvSpPr>
              <p:nvPr/>
            </p:nvSpPr>
            <p:spPr bwMode="auto">
              <a:xfrm>
                <a:off x="1474" y="1037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5786" name="Rectangle 8"/>
              <p:cNvSpPr>
                <a:spLocks noChangeArrowheads="1"/>
              </p:cNvSpPr>
              <p:nvPr/>
            </p:nvSpPr>
            <p:spPr bwMode="auto">
              <a:xfrm>
                <a:off x="1474" y="1264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5787" name="Rectangle 9"/>
              <p:cNvSpPr>
                <a:spLocks noChangeArrowheads="1"/>
              </p:cNvSpPr>
              <p:nvPr/>
            </p:nvSpPr>
            <p:spPr bwMode="auto">
              <a:xfrm>
                <a:off x="1474" y="149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5788" name="Line 10"/>
              <p:cNvSpPr>
                <a:spLocks noChangeShapeType="1"/>
              </p:cNvSpPr>
              <p:nvPr/>
            </p:nvSpPr>
            <p:spPr bwMode="auto">
              <a:xfrm flipH="1" flipV="1">
                <a:off x="1337" y="912"/>
                <a:ext cx="240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89" name="Line 11"/>
              <p:cNvSpPr>
                <a:spLocks noChangeShapeType="1"/>
              </p:cNvSpPr>
              <p:nvPr/>
            </p:nvSpPr>
            <p:spPr bwMode="auto">
              <a:xfrm flipH="1">
                <a:off x="1337" y="1139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0" name="Line 12"/>
              <p:cNvSpPr>
                <a:spLocks noChangeShapeType="1"/>
              </p:cNvSpPr>
              <p:nvPr/>
            </p:nvSpPr>
            <p:spPr bwMode="auto">
              <a:xfrm flipH="1">
                <a:off x="1338" y="1366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1" name="Line 13"/>
              <p:cNvSpPr>
                <a:spLocks noChangeShapeType="1"/>
              </p:cNvSpPr>
              <p:nvPr/>
            </p:nvSpPr>
            <p:spPr bwMode="auto">
              <a:xfrm flipH="1">
                <a:off x="1338" y="1592"/>
                <a:ext cx="239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2" name="Line 14"/>
              <p:cNvSpPr>
                <a:spLocks noChangeShapeType="1"/>
              </p:cNvSpPr>
              <p:nvPr/>
            </p:nvSpPr>
            <p:spPr bwMode="auto">
              <a:xfrm>
                <a:off x="1344" y="90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3" name="Line 15"/>
              <p:cNvSpPr>
                <a:spLocks noChangeShapeType="1"/>
              </p:cNvSpPr>
              <p:nvPr/>
            </p:nvSpPr>
            <p:spPr bwMode="auto">
              <a:xfrm>
                <a:off x="1348" y="1359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4" name="Line 16"/>
              <p:cNvSpPr>
                <a:spLocks noChangeShapeType="1"/>
              </p:cNvSpPr>
              <p:nvPr/>
            </p:nvSpPr>
            <p:spPr bwMode="auto">
              <a:xfrm>
                <a:off x="3644" y="113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5795" name="Rectangle 17"/>
              <p:cNvSpPr>
                <a:spLocks noChangeArrowheads="1"/>
              </p:cNvSpPr>
              <p:nvPr/>
            </p:nvSpPr>
            <p:spPr bwMode="auto">
              <a:xfrm>
                <a:off x="3732" y="1412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OUT</a:t>
                </a:r>
              </a:p>
            </p:txBody>
          </p:sp>
          <p:sp>
            <p:nvSpPr>
              <p:cNvPr id="75796" name="Rectangle 18"/>
              <p:cNvSpPr>
                <a:spLocks noChangeArrowheads="1"/>
              </p:cNvSpPr>
              <p:nvPr/>
            </p:nvSpPr>
            <p:spPr bwMode="auto">
              <a:xfrm>
                <a:off x="3738" y="721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IN</a:t>
                </a:r>
              </a:p>
            </p:txBody>
          </p:sp>
        </p:grpSp>
        <p:sp>
          <p:nvSpPr>
            <p:cNvPr id="75783" name="Oval 19"/>
            <p:cNvSpPr>
              <a:spLocks noChangeArrowheads="1"/>
            </p:cNvSpPr>
            <p:nvPr/>
          </p:nvSpPr>
          <p:spPr bwMode="auto">
            <a:xfrm>
              <a:off x="2649" y="878"/>
              <a:ext cx="136" cy="136"/>
            </a:xfrm>
            <a:prstGeom prst="ellipse">
              <a:avLst/>
            </a:prstGeom>
            <a:solidFill>
              <a:srgbClr val="3333FF"/>
            </a:solidFill>
            <a:ln w="28575">
              <a:solidFill>
                <a:srgbClr val="3333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75781" name="Text Box 20"/>
          <p:cNvSpPr txBox="1">
            <a:spLocks noChangeArrowheads="1"/>
          </p:cNvSpPr>
          <p:nvPr/>
        </p:nvSpPr>
        <p:spPr bwMode="auto">
          <a:xfrm>
            <a:off x="3164401" y="4056064"/>
            <a:ext cx="1476936" cy="779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SOI </a:t>
            </a:r>
          </a:p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W</a:t>
            </a:r>
            <a:r>
              <a:rPr lang="fr-FR" sz="2200" baseline="-25000">
                <a:cs typeface="Arial" charset="0"/>
              </a:rPr>
              <a:t>N</a:t>
            </a:r>
            <a:r>
              <a:rPr lang="fr-FR" sz="2200">
                <a:cs typeface="Arial" charset="0"/>
              </a:rPr>
              <a:t> 0.3µm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03405" y="6881459"/>
            <a:ext cx="4053127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</a:t>
            </a:r>
          </a:p>
          <a:p>
            <a:pPr algn="r">
              <a:spcBef>
                <a:spcPct val="5000"/>
              </a:spcBef>
            </a:pPr>
            <a:r>
              <a:rPr lang="en-US" i="1" dirty="0">
                <a:solidFill>
                  <a:srgbClr val="000090"/>
                </a:solidFill>
              </a:rPr>
              <a:t>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802" name="Group 2"/>
          <p:cNvGrpSpPr>
            <a:grpSpLocks/>
          </p:cNvGrpSpPr>
          <p:nvPr/>
        </p:nvGrpSpPr>
        <p:grpSpPr bwMode="auto">
          <a:xfrm>
            <a:off x="3176589" y="598489"/>
            <a:ext cx="4841875" cy="1895475"/>
            <a:chOff x="743" y="73"/>
            <a:chExt cx="2772" cy="1054"/>
          </a:xfrm>
        </p:grpSpPr>
        <p:grpSp>
          <p:nvGrpSpPr>
            <p:cNvPr id="76806" name="Group 3"/>
            <p:cNvGrpSpPr>
              <a:grpSpLocks/>
            </p:cNvGrpSpPr>
            <p:nvPr/>
          </p:nvGrpSpPr>
          <p:grpSpPr bwMode="auto">
            <a:xfrm>
              <a:off x="743" y="73"/>
              <a:ext cx="2772" cy="1054"/>
              <a:chOff x="1337" y="721"/>
              <a:chExt cx="2772" cy="1054"/>
            </a:xfrm>
          </p:grpSpPr>
          <p:sp>
            <p:nvSpPr>
              <p:cNvPr id="76808" name="Rectangle 4"/>
              <p:cNvSpPr>
                <a:spLocks noChangeArrowheads="1"/>
              </p:cNvSpPr>
              <p:nvPr/>
            </p:nvSpPr>
            <p:spPr bwMode="auto">
              <a:xfrm>
                <a:off x="1474" y="81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6809" name="Rectangle 5"/>
              <p:cNvSpPr>
                <a:spLocks noChangeArrowheads="1"/>
              </p:cNvSpPr>
              <p:nvPr/>
            </p:nvSpPr>
            <p:spPr bwMode="auto">
              <a:xfrm>
                <a:off x="1474" y="1037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6810" name="Rectangle 6"/>
              <p:cNvSpPr>
                <a:spLocks noChangeArrowheads="1"/>
              </p:cNvSpPr>
              <p:nvPr/>
            </p:nvSpPr>
            <p:spPr bwMode="auto">
              <a:xfrm>
                <a:off x="1474" y="1264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6811" name="Rectangle 7"/>
              <p:cNvSpPr>
                <a:spLocks noChangeArrowheads="1"/>
              </p:cNvSpPr>
              <p:nvPr/>
            </p:nvSpPr>
            <p:spPr bwMode="auto">
              <a:xfrm>
                <a:off x="1474" y="149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6812" name="Line 8"/>
              <p:cNvSpPr>
                <a:spLocks noChangeShapeType="1"/>
              </p:cNvSpPr>
              <p:nvPr/>
            </p:nvSpPr>
            <p:spPr bwMode="auto">
              <a:xfrm flipH="1" flipV="1">
                <a:off x="1337" y="912"/>
                <a:ext cx="240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3" name="Line 9"/>
              <p:cNvSpPr>
                <a:spLocks noChangeShapeType="1"/>
              </p:cNvSpPr>
              <p:nvPr/>
            </p:nvSpPr>
            <p:spPr bwMode="auto">
              <a:xfrm flipH="1">
                <a:off x="1337" y="1139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4" name="Line 10"/>
              <p:cNvSpPr>
                <a:spLocks noChangeShapeType="1"/>
              </p:cNvSpPr>
              <p:nvPr/>
            </p:nvSpPr>
            <p:spPr bwMode="auto">
              <a:xfrm flipH="1">
                <a:off x="1338" y="1366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5" name="Line 11"/>
              <p:cNvSpPr>
                <a:spLocks noChangeShapeType="1"/>
              </p:cNvSpPr>
              <p:nvPr/>
            </p:nvSpPr>
            <p:spPr bwMode="auto">
              <a:xfrm flipH="1">
                <a:off x="1338" y="1592"/>
                <a:ext cx="239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6" name="Line 12"/>
              <p:cNvSpPr>
                <a:spLocks noChangeShapeType="1"/>
              </p:cNvSpPr>
              <p:nvPr/>
            </p:nvSpPr>
            <p:spPr bwMode="auto">
              <a:xfrm>
                <a:off x="1344" y="90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7" name="Line 13"/>
              <p:cNvSpPr>
                <a:spLocks noChangeShapeType="1"/>
              </p:cNvSpPr>
              <p:nvPr/>
            </p:nvSpPr>
            <p:spPr bwMode="auto">
              <a:xfrm>
                <a:off x="1348" y="1359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8" name="Line 14"/>
              <p:cNvSpPr>
                <a:spLocks noChangeShapeType="1"/>
              </p:cNvSpPr>
              <p:nvPr/>
            </p:nvSpPr>
            <p:spPr bwMode="auto">
              <a:xfrm>
                <a:off x="3644" y="113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819" name="Rectangle 15"/>
              <p:cNvSpPr>
                <a:spLocks noChangeArrowheads="1"/>
              </p:cNvSpPr>
              <p:nvPr/>
            </p:nvSpPr>
            <p:spPr bwMode="auto">
              <a:xfrm>
                <a:off x="3732" y="1412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OUT</a:t>
                </a:r>
              </a:p>
            </p:txBody>
          </p:sp>
          <p:sp>
            <p:nvSpPr>
              <p:cNvPr id="76820" name="Rectangle 16"/>
              <p:cNvSpPr>
                <a:spLocks noChangeArrowheads="1"/>
              </p:cNvSpPr>
              <p:nvPr/>
            </p:nvSpPr>
            <p:spPr bwMode="auto">
              <a:xfrm>
                <a:off x="3738" y="721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IN</a:t>
                </a:r>
              </a:p>
            </p:txBody>
          </p:sp>
        </p:grpSp>
        <p:sp>
          <p:nvSpPr>
            <p:cNvPr id="76807" name="Oval 17"/>
            <p:cNvSpPr>
              <a:spLocks noChangeArrowheads="1"/>
            </p:cNvSpPr>
            <p:nvPr/>
          </p:nvSpPr>
          <p:spPr bwMode="auto">
            <a:xfrm>
              <a:off x="2649" y="651"/>
              <a:ext cx="136" cy="136"/>
            </a:xfrm>
            <a:prstGeom prst="ellipse">
              <a:avLst/>
            </a:prstGeom>
            <a:solidFill>
              <a:srgbClr val="00CC00"/>
            </a:solidFill>
            <a:ln w="28575">
              <a:solidFill>
                <a:srgbClr val="00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76803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1879600" y="2463800"/>
            <a:ext cx="6508750" cy="538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4" name="Text Box 19"/>
          <p:cNvSpPr txBox="1">
            <a:spLocks noChangeArrowheads="1"/>
          </p:cNvSpPr>
          <p:nvPr/>
        </p:nvSpPr>
        <p:spPr bwMode="auto">
          <a:xfrm>
            <a:off x="8218489" y="2262189"/>
            <a:ext cx="3565525" cy="47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solidFill>
                  <a:srgbClr val="0000CC"/>
                </a:solidFill>
                <a:cs typeface="Arial" charset="0"/>
              </a:rPr>
              <a:t>SET width is shorter than 200 ps for laser strikes close to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cs typeface="Arial" charset="0"/>
              </a:rPr>
              <a:t>Transient widths increase for laser strikes far from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</p:txBody>
      </p:sp>
      <p:sp>
        <p:nvSpPr>
          <p:cNvPr id="76805" name="Text Box 20"/>
          <p:cNvSpPr txBox="1">
            <a:spLocks noChangeArrowheads="1"/>
          </p:cNvSpPr>
          <p:nvPr/>
        </p:nvSpPr>
        <p:spPr bwMode="auto">
          <a:xfrm>
            <a:off x="3164401" y="4054476"/>
            <a:ext cx="1476936" cy="779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SOI </a:t>
            </a:r>
          </a:p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W</a:t>
            </a:r>
            <a:r>
              <a:rPr lang="fr-FR" sz="2200" baseline="-25000">
                <a:cs typeface="Arial" charset="0"/>
              </a:rPr>
              <a:t>N</a:t>
            </a:r>
            <a:r>
              <a:rPr lang="fr-FR" sz="2200">
                <a:cs typeface="Arial" charset="0"/>
              </a:rPr>
              <a:t> 0.3µm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03405" y="6881459"/>
            <a:ext cx="4053127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</a:t>
            </a:r>
          </a:p>
          <a:p>
            <a:pPr algn="r">
              <a:spcBef>
                <a:spcPct val="5000"/>
              </a:spcBef>
            </a:pPr>
            <a:r>
              <a:rPr lang="en-US" i="1" dirty="0">
                <a:solidFill>
                  <a:srgbClr val="000090"/>
                </a:solidFill>
              </a:rPr>
              <a:t>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826" name="Group 2"/>
          <p:cNvGrpSpPr>
            <a:grpSpLocks/>
          </p:cNvGrpSpPr>
          <p:nvPr/>
        </p:nvGrpSpPr>
        <p:grpSpPr bwMode="auto">
          <a:xfrm>
            <a:off x="3176589" y="596901"/>
            <a:ext cx="4841875" cy="1895475"/>
            <a:chOff x="743" y="73"/>
            <a:chExt cx="2772" cy="1054"/>
          </a:xfrm>
        </p:grpSpPr>
        <p:grpSp>
          <p:nvGrpSpPr>
            <p:cNvPr id="77830" name="Group 3"/>
            <p:cNvGrpSpPr>
              <a:grpSpLocks/>
            </p:cNvGrpSpPr>
            <p:nvPr/>
          </p:nvGrpSpPr>
          <p:grpSpPr bwMode="auto">
            <a:xfrm>
              <a:off x="743" y="73"/>
              <a:ext cx="2772" cy="1054"/>
              <a:chOff x="1337" y="721"/>
              <a:chExt cx="2772" cy="1054"/>
            </a:xfrm>
          </p:grpSpPr>
          <p:sp>
            <p:nvSpPr>
              <p:cNvPr id="77832" name="Rectangle 4"/>
              <p:cNvSpPr>
                <a:spLocks noChangeArrowheads="1"/>
              </p:cNvSpPr>
              <p:nvPr/>
            </p:nvSpPr>
            <p:spPr bwMode="auto">
              <a:xfrm>
                <a:off x="1474" y="81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7833" name="Rectangle 5"/>
              <p:cNvSpPr>
                <a:spLocks noChangeArrowheads="1"/>
              </p:cNvSpPr>
              <p:nvPr/>
            </p:nvSpPr>
            <p:spPr bwMode="auto">
              <a:xfrm>
                <a:off x="1474" y="1037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7834" name="Rectangle 6"/>
              <p:cNvSpPr>
                <a:spLocks noChangeArrowheads="1"/>
              </p:cNvSpPr>
              <p:nvPr/>
            </p:nvSpPr>
            <p:spPr bwMode="auto">
              <a:xfrm>
                <a:off x="1474" y="1264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7835" name="Rectangle 7"/>
              <p:cNvSpPr>
                <a:spLocks noChangeArrowheads="1"/>
              </p:cNvSpPr>
              <p:nvPr/>
            </p:nvSpPr>
            <p:spPr bwMode="auto">
              <a:xfrm>
                <a:off x="1474" y="149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7836" name="Line 8"/>
              <p:cNvSpPr>
                <a:spLocks noChangeShapeType="1"/>
              </p:cNvSpPr>
              <p:nvPr/>
            </p:nvSpPr>
            <p:spPr bwMode="auto">
              <a:xfrm flipH="1" flipV="1">
                <a:off x="1337" y="912"/>
                <a:ext cx="240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7" name="Line 9"/>
              <p:cNvSpPr>
                <a:spLocks noChangeShapeType="1"/>
              </p:cNvSpPr>
              <p:nvPr/>
            </p:nvSpPr>
            <p:spPr bwMode="auto">
              <a:xfrm flipH="1">
                <a:off x="1337" y="1139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8" name="Line 10"/>
              <p:cNvSpPr>
                <a:spLocks noChangeShapeType="1"/>
              </p:cNvSpPr>
              <p:nvPr/>
            </p:nvSpPr>
            <p:spPr bwMode="auto">
              <a:xfrm flipH="1">
                <a:off x="1338" y="1366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9" name="Line 11"/>
              <p:cNvSpPr>
                <a:spLocks noChangeShapeType="1"/>
              </p:cNvSpPr>
              <p:nvPr/>
            </p:nvSpPr>
            <p:spPr bwMode="auto">
              <a:xfrm flipH="1">
                <a:off x="1338" y="1592"/>
                <a:ext cx="239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0" name="Line 12"/>
              <p:cNvSpPr>
                <a:spLocks noChangeShapeType="1"/>
              </p:cNvSpPr>
              <p:nvPr/>
            </p:nvSpPr>
            <p:spPr bwMode="auto">
              <a:xfrm>
                <a:off x="1344" y="90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1" name="Line 13"/>
              <p:cNvSpPr>
                <a:spLocks noChangeShapeType="1"/>
              </p:cNvSpPr>
              <p:nvPr/>
            </p:nvSpPr>
            <p:spPr bwMode="auto">
              <a:xfrm>
                <a:off x="1348" y="1359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2" name="Line 14"/>
              <p:cNvSpPr>
                <a:spLocks noChangeShapeType="1"/>
              </p:cNvSpPr>
              <p:nvPr/>
            </p:nvSpPr>
            <p:spPr bwMode="auto">
              <a:xfrm>
                <a:off x="3644" y="113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3" name="Rectangle 15"/>
              <p:cNvSpPr>
                <a:spLocks noChangeArrowheads="1"/>
              </p:cNvSpPr>
              <p:nvPr/>
            </p:nvSpPr>
            <p:spPr bwMode="auto">
              <a:xfrm>
                <a:off x="3732" y="1412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OUT</a:t>
                </a:r>
              </a:p>
            </p:txBody>
          </p:sp>
          <p:sp>
            <p:nvSpPr>
              <p:cNvPr id="77844" name="Rectangle 16"/>
              <p:cNvSpPr>
                <a:spLocks noChangeArrowheads="1"/>
              </p:cNvSpPr>
              <p:nvPr/>
            </p:nvSpPr>
            <p:spPr bwMode="auto">
              <a:xfrm>
                <a:off x="3738" y="721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IN</a:t>
                </a:r>
              </a:p>
            </p:txBody>
          </p:sp>
        </p:grpSp>
        <p:sp>
          <p:nvSpPr>
            <p:cNvPr id="77831" name="Oval 17"/>
            <p:cNvSpPr>
              <a:spLocks noChangeArrowheads="1"/>
            </p:cNvSpPr>
            <p:nvPr/>
          </p:nvSpPr>
          <p:spPr bwMode="auto">
            <a:xfrm>
              <a:off x="2649" y="424"/>
              <a:ext cx="136" cy="136"/>
            </a:xfrm>
            <a:prstGeom prst="ellipse">
              <a:avLst/>
            </a:prstGeom>
            <a:solidFill>
              <a:srgbClr val="FF3300"/>
            </a:solidFill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77827" name="Text Box 18"/>
          <p:cNvSpPr txBox="1">
            <a:spLocks noChangeArrowheads="1"/>
          </p:cNvSpPr>
          <p:nvPr/>
        </p:nvSpPr>
        <p:spPr bwMode="auto">
          <a:xfrm>
            <a:off x="8218489" y="2260601"/>
            <a:ext cx="3565525" cy="47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solidFill>
                  <a:srgbClr val="0000CC"/>
                </a:solidFill>
                <a:cs typeface="Arial" charset="0"/>
              </a:rPr>
              <a:t>SET width is shorter than 200 ps for laser strikes close to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cs typeface="Arial" charset="0"/>
              </a:rPr>
              <a:t>Transient widths increase for laser strikes far from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</p:txBody>
      </p:sp>
      <p:pic>
        <p:nvPicPr>
          <p:cNvPr id="77828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1879600" y="2462214"/>
            <a:ext cx="6508750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Text Box 20"/>
          <p:cNvSpPr txBox="1">
            <a:spLocks noChangeArrowheads="1"/>
          </p:cNvSpPr>
          <p:nvPr/>
        </p:nvSpPr>
        <p:spPr bwMode="auto">
          <a:xfrm>
            <a:off x="3164401" y="4052889"/>
            <a:ext cx="1476936" cy="779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SOI </a:t>
            </a:r>
          </a:p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W</a:t>
            </a:r>
            <a:r>
              <a:rPr lang="fr-FR" sz="2200" baseline="-25000">
                <a:cs typeface="Arial" charset="0"/>
              </a:rPr>
              <a:t>N</a:t>
            </a:r>
            <a:r>
              <a:rPr lang="fr-FR" sz="2200">
                <a:cs typeface="Arial" charset="0"/>
              </a:rPr>
              <a:t> 0.3µm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803405" y="6881459"/>
            <a:ext cx="4053127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</a:t>
            </a:r>
          </a:p>
          <a:p>
            <a:pPr algn="r">
              <a:spcBef>
                <a:spcPct val="5000"/>
              </a:spcBef>
            </a:pPr>
            <a:r>
              <a:rPr lang="en-US" i="1" dirty="0">
                <a:solidFill>
                  <a:srgbClr val="000090"/>
                </a:solidFill>
              </a:rPr>
              <a:t>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50" name="Group 2"/>
          <p:cNvGrpSpPr>
            <a:grpSpLocks/>
          </p:cNvGrpSpPr>
          <p:nvPr/>
        </p:nvGrpSpPr>
        <p:grpSpPr bwMode="auto">
          <a:xfrm>
            <a:off x="3176589" y="600076"/>
            <a:ext cx="4841875" cy="1895475"/>
            <a:chOff x="743" y="73"/>
            <a:chExt cx="2772" cy="1054"/>
          </a:xfrm>
        </p:grpSpPr>
        <p:grpSp>
          <p:nvGrpSpPr>
            <p:cNvPr id="78854" name="Group 3"/>
            <p:cNvGrpSpPr>
              <a:grpSpLocks/>
            </p:cNvGrpSpPr>
            <p:nvPr/>
          </p:nvGrpSpPr>
          <p:grpSpPr bwMode="auto">
            <a:xfrm>
              <a:off x="743" y="73"/>
              <a:ext cx="2772" cy="1054"/>
              <a:chOff x="1337" y="721"/>
              <a:chExt cx="2772" cy="1054"/>
            </a:xfrm>
          </p:grpSpPr>
          <p:sp>
            <p:nvSpPr>
              <p:cNvPr id="78856" name="Rectangle 4"/>
              <p:cNvSpPr>
                <a:spLocks noChangeArrowheads="1"/>
              </p:cNvSpPr>
              <p:nvPr/>
            </p:nvSpPr>
            <p:spPr bwMode="auto">
              <a:xfrm>
                <a:off x="1474" y="81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8857" name="Rectangle 5"/>
              <p:cNvSpPr>
                <a:spLocks noChangeArrowheads="1"/>
              </p:cNvSpPr>
              <p:nvPr/>
            </p:nvSpPr>
            <p:spPr bwMode="auto">
              <a:xfrm>
                <a:off x="1474" y="1037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8858" name="Rectangle 6"/>
              <p:cNvSpPr>
                <a:spLocks noChangeArrowheads="1"/>
              </p:cNvSpPr>
              <p:nvPr/>
            </p:nvSpPr>
            <p:spPr bwMode="auto">
              <a:xfrm>
                <a:off x="1474" y="1264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8859" name="Rectangle 7"/>
              <p:cNvSpPr>
                <a:spLocks noChangeArrowheads="1"/>
              </p:cNvSpPr>
              <p:nvPr/>
            </p:nvSpPr>
            <p:spPr bwMode="auto">
              <a:xfrm>
                <a:off x="1474" y="1490"/>
                <a:ext cx="2041" cy="20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78860" name="Line 8"/>
              <p:cNvSpPr>
                <a:spLocks noChangeShapeType="1"/>
              </p:cNvSpPr>
              <p:nvPr/>
            </p:nvSpPr>
            <p:spPr bwMode="auto">
              <a:xfrm flipH="1" flipV="1">
                <a:off x="1337" y="912"/>
                <a:ext cx="240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1" name="Line 9"/>
              <p:cNvSpPr>
                <a:spLocks noChangeShapeType="1"/>
              </p:cNvSpPr>
              <p:nvPr/>
            </p:nvSpPr>
            <p:spPr bwMode="auto">
              <a:xfrm flipH="1">
                <a:off x="1337" y="1139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2" name="Line 10"/>
              <p:cNvSpPr>
                <a:spLocks noChangeShapeType="1"/>
              </p:cNvSpPr>
              <p:nvPr/>
            </p:nvSpPr>
            <p:spPr bwMode="auto">
              <a:xfrm flipH="1">
                <a:off x="1338" y="1366"/>
                <a:ext cx="231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3" name="Line 11"/>
              <p:cNvSpPr>
                <a:spLocks noChangeShapeType="1"/>
              </p:cNvSpPr>
              <p:nvPr/>
            </p:nvSpPr>
            <p:spPr bwMode="auto">
              <a:xfrm flipH="1">
                <a:off x="1338" y="1592"/>
                <a:ext cx="239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4" name="Line 12"/>
              <p:cNvSpPr>
                <a:spLocks noChangeShapeType="1"/>
              </p:cNvSpPr>
              <p:nvPr/>
            </p:nvSpPr>
            <p:spPr bwMode="auto">
              <a:xfrm>
                <a:off x="1344" y="90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5" name="Line 13"/>
              <p:cNvSpPr>
                <a:spLocks noChangeShapeType="1"/>
              </p:cNvSpPr>
              <p:nvPr/>
            </p:nvSpPr>
            <p:spPr bwMode="auto">
              <a:xfrm>
                <a:off x="1348" y="1359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6" name="Line 14"/>
              <p:cNvSpPr>
                <a:spLocks noChangeShapeType="1"/>
              </p:cNvSpPr>
              <p:nvPr/>
            </p:nvSpPr>
            <p:spPr bwMode="auto">
              <a:xfrm>
                <a:off x="3644" y="1132"/>
                <a:ext cx="0" cy="24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867" name="Rectangle 15"/>
              <p:cNvSpPr>
                <a:spLocks noChangeArrowheads="1"/>
              </p:cNvSpPr>
              <p:nvPr/>
            </p:nvSpPr>
            <p:spPr bwMode="auto">
              <a:xfrm>
                <a:off x="3732" y="1412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OUT</a:t>
                </a:r>
              </a:p>
            </p:txBody>
          </p:sp>
          <p:sp>
            <p:nvSpPr>
              <p:cNvPr id="78868" name="Rectangle 16"/>
              <p:cNvSpPr>
                <a:spLocks noChangeArrowheads="1"/>
              </p:cNvSpPr>
              <p:nvPr/>
            </p:nvSpPr>
            <p:spPr bwMode="auto">
              <a:xfrm>
                <a:off x="3738" y="721"/>
                <a:ext cx="371" cy="36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1882" tIns="50941" rIns="101882" bIns="50941" anchor="ctr"/>
              <a:lstStyle/>
              <a:p>
                <a:pPr defTabSz="1019175">
                  <a:spcBef>
                    <a:spcPct val="0"/>
                  </a:spcBef>
                </a:pPr>
                <a:r>
                  <a:rPr lang="fr-FR" sz="2200" b="1">
                    <a:cs typeface="Arial" charset="0"/>
                  </a:rPr>
                  <a:t>IN</a:t>
                </a:r>
              </a:p>
            </p:txBody>
          </p:sp>
        </p:grpSp>
        <p:sp>
          <p:nvSpPr>
            <p:cNvPr id="78855" name="Oval 17"/>
            <p:cNvSpPr>
              <a:spLocks noChangeArrowheads="1"/>
            </p:cNvSpPr>
            <p:nvPr/>
          </p:nvSpPr>
          <p:spPr bwMode="auto">
            <a:xfrm>
              <a:off x="2649" y="198"/>
              <a:ext cx="136" cy="136"/>
            </a:xfrm>
            <a:prstGeom prst="ellipse">
              <a:avLst/>
            </a:prstGeom>
            <a:solidFill>
              <a:srgbClr val="FF3300"/>
            </a:solidFill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78851" name="Text Box 18"/>
          <p:cNvSpPr txBox="1">
            <a:spLocks noChangeArrowheads="1"/>
          </p:cNvSpPr>
          <p:nvPr/>
        </p:nvSpPr>
        <p:spPr bwMode="auto">
          <a:xfrm>
            <a:off x="8218489" y="2263776"/>
            <a:ext cx="3565525" cy="433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solidFill>
                  <a:srgbClr val="0000CC"/>
                </a:solidFill>
                <a:cs typeface="Arial" charset="0"/>
              </a:rPr>
              <a:t>SET width is shorter than 200 ps for laser strikes close to the chain output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r>
              <a:rPr lang="en-US" sz="2500">
                <a:cs typeface="Arial" charset="0"/>
              </a:rPr>
              <a:t>Transient width gets very large close to the chain input (1.8 ns)</a:t>
            </a: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  <a:p>
            <a:pPr algn="l">
              <a:spcBef>
                <a:spcPct val="0"/>
              </a:spcBef>
            </a:pPr>
            <a:endParaRPr lang="en-US" sz="2500">
              <a:cs typeface="Arial" charset="0"/>
            </a:endParaRPr>
          </a:p>
        </p:txBody>
      </p:sp>
      <p:pic>
        <p:nvPicPr>
          <p:cNvPr id="78852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1879601" y="2465388"/>
            <a:ext cx="6505575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Text Box 20"/>
          <p:cNvSpPr txBox="1">
            <a:spLocks noChangeArrowheads="1"/>
          </p:cNvSpPr>
          <p:nvPr/>
        </p:nvSpPr>
        <p:spPr bwMode="auto">
          <a:xfrm>
            <a:off x="3164401" y="4056064"/>
            <a:ext cx="1476936" cy="779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SOI </a:t>
            </a:r>
          </a:p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W</a:t>
            </a:r>
            <a:r>
              <a:rPr lang="fr-FR" sz="2200" baseline="-25000">
                <a:cs typeface="Arial" charset="0"/>
              </a:rPr>
              <a:t>N</a:t>
            </a:r>
            <a:r>
              <a:rPr lang="fr-FR" sz="2200">
                <a:cs typeface="Arial" charset="0"/>
              </a:rPr>
              <a:t> 0.3µm</a:t>
            </a:r>
          </a:p>
        </p:txBody>
      </p:sp>
      <p:sp>
        <p:nvSpPr>
          <p:cNvPr id="2" name="Rectangle 1"/>
          <p:cNvSpPr/>
          <p:nvPr/>
        </p:nvSpPr>
        <p:spPr>
          <a:xfrm>
            <a:off x="7803405" y="6881459"/>
            <a:ext cx="4053127" cy="6601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</a:t>
            </a:r>
          </a:p>
          <a:p>
            <a:pPr algn="r">
              <a:spcBef>
                <a:spcPct val="5000"/>
              </a:spcBef>
            </a:pPr>
            <a:r>
              <a:rPr lang="en-US" i="1" dirty="0">
                <a:solidFill>
                  <a:srgbClr val="000090"/>
                </a:solidFill>
              </a:rPr>
              <a:t>Dec. 2007; Dec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2579110" y="205166"/>
            <a:ext cx="98298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6600" tIns="53300" rIns="106600" bIns="53300" anchor="ctr"/>
          <a:lstStyle/>
          <a:p>
            <a:pPr defTabSz="1019175">
              <a:spcBef>
                <a:spcPct val="0"/>
              </a:spcBef>
            </a:pPr>
            <a:r>
              <a:rPr lang="en-US" sz="2800" dirty="0">
                <a:solidFill>
                  <a:srgbClr val="FABE07"/>
                </a:solidFill>
              </a:rPr>
              <a:t>Propagation-Induced Pulse Broadening (PIPB)</a:t>
            </a:r>
          </a:p>
        </p:txBody>
      </p:sp>
      <p:sp>
        <p:nvSpPr>
          <p:cNvPr id="979971" name="Text Box 3"/>
          <p:cNvSpPr txBox="1">
            <a:spLocks noChangeArrowheads="1"/>
          </p:cNvSpPr>
          <p:nvPr/>
        </p:nvSpPr>
        <p:spPr bwMode="auto">
          <a:xfrm>
            <a:off x="8168687" y="3473745"/>
            <a:ext cx="3565525" cy="144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2500" b="1" i="1" u="sng" dirty="0">
                <a:solidFill>
                  <a:srgbClr val="003366"/>
                </a:solidFill>
                <a:cs typeface="Arial" charset="0"/>
              </a:rPr>
              <a:t>Propagation-Induced Pulse Broadening</a:t>
            </a:r>
            <a:endParaRPr lang="en-US" sz="2500" dirty="0">
              <a:cs typeface="Arial" charset="0"/>
            </a:endParaRPr>
          </a:p>
          <a:p>
            <a:pPr algn="l">
              <a:spcBef>
                <a:spcPct val="0"/>
              </a:spcBef>
            </a:pPr>
            <a:endParaRPr lang="en-US" sz="1200" b="1" i="1" dirty="0">
              <a:solidFill>
                <a:srgbClr val="003366"/>
              </a:solidFill>
              <a:cs typeface="Arial" charset="0"/>
            </a:endParaRPr>
          </a:p>
          <a:p>
            <a:pPr algn="l">
              <a:spcBef>
                <a:spcPct val="0"/>
              </a:spcBef>
              <a:spcAft>
                <a:spcPts val="400"/>
              </a:spcAft>
            </a:pPr>
            <a:r>
              <a:rPr lang="en-US" sz="2500" b="1" i="1" dirty="0">
                <a:solidFill>
                  <a:srgbClr val="003366"/>
                </a:solidFill>
                <a:cs typeface="Arial" charset="0"/>
              </a:rPr>
              <a:t>• </a:t>
            </a:r>
            <a:r>
              <a:rPr lang="en-US" sz="2500" i="1" dirty="0">
                <a:solidFill>
                  <a:srgbClr val="FF0000"/>
                </a:solidFill>
                <a:cs typeface="Arial" charset="0"/>
              </a:rPr>
              <a:t>2 </a:t>
            </a:r>
            <a:r>
              <a:rPr lang="en-US" sz="2500" i="1" dirty="0" err="1">
                <a:solidFill>
                  <a:srgbClr val="FF0000"/>
                </a:solidFill>
                <a:cs typeface="Arial" charset="0"/>
              </a:rPr>
              <a:t>ps</a:t>
            </a:r>
            <a:r>
              <a:rPr lang="en-US" sz="2500" i="1" dirty="0">
                <a:solidFill>
                  <a:srgbClr val="FF0000"/>
                </a:solidFill>
                <a:cs typeface="Arial" charset="0"/>
              </a:rPr>
              <a:t>/inverter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1879601" y="1944688"/>
            <a:ext cx="6505575" cy="538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3164401" y="3535364"/>
            <a:ext cx="1476936" cy="7799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SOI </a:t>
            </a:r>
          </a:p>
          <a:p>
            <a:pPr>
              <a:spcBef>
                <a:spcPct val="0"/>
              </a:spcBef>
            </a:pPr>
            <a:r>
              <a:rPr lang="fr-FR" sz="2200">
                <a:cs typeface="Arial" charset="0"/>
              </a:rPr>
              <a:t>W</a:t>
            </a:r>
            <a:r>
              <a:rPr lang="fr-FR" sz="2200" baseline="-25000">
                <a:cs typeface="Arial" charset="0"/>
              </a:rPr>
              <a:t>N</a:t>
            </a:r>
            <a:r>
              <a:rPr lang="fr-FR" sz="2200">
                <a:cs typeface="Arial" charset="0"/>
              </a:rPr>
              <a:t> 0.3µm</a:t>
            </a:r>
          </a:p>
        </p:txBody>
      </p:sp>
      <p:sp>
        <p:nvSpPr>
          <p:cNvPr id="2" name="Rectangle 1"/>
          <p:cNvSpPr/>
          <p:nvPr/>
        </p:nvSpPr>
        <p:spPr>
          <a:xfrm>
            <a:off x="3136308" y="7306439"/>
            <a:ext cx="73152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ct val="5000"/>
              </a:spcBef>
            </a:pPr>
            <a:r>
              <a:rPr lang="en-US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Ferlet-Cavrois</a:t>
            </a:r>
            <a:r>
              <a:rPr lang="en-US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et al., IEEE TNS Dec. 2007; Dec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177998" y="205538"/>
            <a:ext cx="8548687" cy="719138"/>
          </a:xfrm>
        </p:spPr>
        <p:txBody>
          <a:bodyPr/>
          <a:lstStyle/>
          <a:p>
            <a:r>
              <a:rPr lang="en-US" sz="3200" b="0" dirty="0">
                <a:latin typeface="Arial" charset="0"/>
              </a:rPr>
              <a:t>PIPB Implications</a:t>
            </a:r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2638" y="1791868"/>
            <a:ext cx="9885362" cy="1527821"/>
          </a:xfrm>
        </p:spPr>
        <p:txBody>
          <a:bodyPr/>
          <a:lstStyle/>
          <a:p>
            <a:pPr marL="935037" lvl="1" indent="-457200" defTabSz="95726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2600" i="1" dirty="0">
                <a:latin typeface="Arial" charset="0"/>
                <a:cs typeface="Arial" charset="0"/>
              </a:rPr>
              <a:t>Interpretation and significance of existing data</a:t>
            </a:r>
          </a:p>
          <a:p>
            <a:pPr marL="935037" lvl="1" indent="-457200" defTabSz="95726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2600" i="1" dirty="0">
                <a:latin typeface="Arial" charset="0"/>
                <a:cs typeface="Arial" charset="0"/>
              </a:rPr>
              <a:t>SET mitigation approaches ($$)</a:t>
            </a:r>
          </a:p>
          <a:p>
            <a:pPr marL="935037" lvl="1" indent="-457200" defTabSz="957263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Arial"/>
              <a:buChar char="•"/>
            </a:pPr>
            <a:r>
              <a:rPr lang="en-US" sz="2600" i="1" dirty="0">
                <a:latin typeface="Arial" charset="0"/>
                <a:cs typeface="Arial" charset="0"/>
              </a:rPr>
              <a:t>Test methodologies</a:t>
            </a:r>
          </a:p>
        </p:txBody>
      </p:sp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>
            <a:fillRect/>
          </a:stretch>
        </p:blipFill>
        <p:spPr bwMode="auto">
          <a:xfrm>
            <a:off x="4320509" y="3430915"/>
            <a:ext cx="4799334" cy="397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9168810" y="4550539"/>
            <a:ext cx="2769191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ct val="5000"/>
              </a:spcBef>
            </a:pPr>
            <a:r>
              <a:rPr lang="en-US" i="1" dirty="0" err="1">
                <a:solidFill>
                  <a:srgbClr val="000090"/>
                </a:solidFill>
              </a:rPr>
              <a:t>Ferlet-Cavrois</a:t>
            </a:r>
            <a:r>
              <a:rPr lang="en-US" i="1" dirty="0">
                <a:solidFill>
                  <a:srgbClr val="000090"/>
                </a:solidFill>
              </a:rPr>
              <a:t>, et al., IEEE TNS Dec. 2007; Dec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42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01610F17-4C59-515D-88DF-3678EDFE6F16}"/>
              </a:ext>
            </a:extLst>
          </p:cNvPr>
          <p:cNvSpPr txBox="1">
            <a:spLocks noChangeArrowheads="1"/>
          </p:cNvSpPr>
          <p:nvPr/>
        </p:nvSpPr>
        <p:spPr>
          <a:xfrm>
            <a:off x="6607182" y="2268936"/>
            <a:ext cx="5111750" cy="3581400"/>
          </a:xfrm>
          <a:prstGeom prst="rect">
            <a:avLst/>
          </a:prstGeom>
        </p:spPr>
        <p:txBody>
          <a:bodyPr/>
          <a:lstStyle>
            <a:lvl1pPr marL="382588" indent="-382588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827088" indent="-3175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73175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782763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923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7495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2067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6639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1211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CC3300"/>
              </a:buClr>
            </a:pPr>
            <a:r>
              <a:rPr lang="en-US" sz="2400" b="0" kern="0">
                <a:latin typeface="Arial" charset="0"/>
              </a:rPr>
              <a:t>The pulsed laser permits the </a:t>
            </a:r>
            <a:r>
              <a:rPr lang="en-US" sz="2400" b="0" kern="0">
                <a:solidFill>
                  <a:srgbClr val="CC3300"/>
                </a:solidFill>
                <a:latin typeface="Arial" charset="0"/>
              </a:rPr>
              <a:t>rapid and  accurate</a:t>
            </a:r>
            <a:r>
              <a:rPr lang="en-US" sz="2400" b="0" kern="0">
                <a:latin typeface="Arial" charset="0"/>
              </a:rPr>
              <a:t> </a:t>
            </a:r>
            <a:r>
              <a:rPr lang="en-US" sz="2400" b="0" kern="0">
                <a:solidFill>
                  <a:srgbClr val="CC3300"/>
                </a:solidFill>
                <a:latin typeface="Arial" charset="0"/>
              </a:rPr>
              <a:t>location of</a:t>
            </a:r>
            <a:r>
              <a:rPr lang="en-US" sz="2400" b="0" kern="0">
                <a:latin typeface="Arial" charset="0"/>
              </a:rPr>
              <a:t>  </a:t>
            </a:r>
            <a:r>
              <a:rPr lang="en-US" sz="2400" b="0" kern="0">
                <a:solidFill>
                  <a:srgbClr val="CC3300"/>
                </a:solidFill>
                <a:latin typeface="Arial" charset="0"/>
              </a:rPr>
              <a:t>SEU</a:t>
            </a:r>
            <a:r>
              <a:rPr lang="en-US" sz="2400" b="0" kern="0">
                <a:latin typeface="Arial" charset="0"/>
              </a:rPr>
              <a:t> </a:t>
            </a:r>
            <a:r>
              <a:rPr lang="en-US" sz="2400" b="0" kern="0">
                <a:solidFill>
                  <a:srgbClr val="CC3300"/>
                </a:solidFill>
                <a:latin typeface="Arial" charset="0"/>
              </a:rPr>
              <a:t>and SEL sensitive regions</a:t>
            </a:r>
            <a:r>
              <a:rPr lang="en-US" sz="2400" b="0" kern="0">
                <a:latin typeface="Arial" charset="0"/>
              </a:rPr>
              <a:t> of COTS parts with sub-micron precision</a:t>
            </a:r>
          </a:p>
          <a:p>
            <a:pPr>
              <a:buClr>
                <a:srgbClr val="CC3300"/>
              </a:buClr>
            </a:pPr>
            <a:r>
              <a:rPr lang="en-US" sz="2400" b="0" kern="0">
                <a:latin typeface="Arial" charset="0"/>
              </a:rPr>
              <a:t>This example: two </a:t>
            </a:r>
            <a:r>
              <a:rPr lang="en-US" sz="2400" b="0" kern="0">
                <a:solidFill>
                  <a:srgbClr val="CC3300"/>
                </a:solidFill>
                <a:latin typeface="Arial" charset="0"/>
              </a:rPr>
              <a:t>Resolver-to-Digital Converters</a:t>
            </a:r>
            <a:r>
              <a:rPr lang="en-US" sz="2400" b="0" kern="0">
                <a:latin typeface="Arial" charset="0"/>
              </a:rPr>
              <a:t> were screened for latchup for a NASA space mission</a:t>
            </a:r>
          </a:p>
        </p:txBody>
      </p:sp>
      <p:sp>
        <p:nvSpPr>
          <p:cNvPr id="4" name="AutoShape 5">
            <a:extLst>
              <a:ext uri="{FF2B5EF4-FFF2-40B4-BE49-F238E27FC236}">
                <a16:creationId xmlns:a16="http://schemas.microsoft.com/office/drawing/2014/main" id="{C0020DA7-4A6B-8581-8DE7-E6607904BB3E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700088" y="1858963"/>
            <a:ext cx="3829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1DC525C2-3F6E-B817-69C9-21AB99109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88" y="1554163"/>
            <a:ext cx="3848100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68E9E6BB-CB23-111B-8600-DA30ED7FA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3600" y="6705601"/>
            <a:ext cx="18732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</a:pPr>
            <a:r>
              <a:rPr lang="en-US">
                <a:solidFill>
                  <a:srgbClr val="006699"/>
                </a:solidFill>
              </a:rPr>
              <a:t>DDC RDC19220</a:t>
            </a:r>
          </a:p>
        </p:txBody>
      </p:sp>
      <p:sp>
        <p:nvSpPr>
          <p:cNvPr id="10" name="Rectangle 21">
            <a:extLst>
              <a:ext uri="{FF2B5EF4-FFF2-40B4-BE49-F238E27FC236}">
                <a16:creationId xmlns:a16="http://schemas.microsoft.com/office/drawing/2014/main" id="{9FD113EA-15ED-AB8B-D449-8055DCB9BF79}"/>
              </a:ext>
            </a:extLst>
          </p:cNvPr>
          <p:cNvSpPr txBox="1">
            <a:spLocks noChangeArrowheads="1"/>
          </p:cNvSpPr>
          <p:nvPr/>
        </p:nvSpPr>
        <p:spPr>
          <a:xfrm>
            <a:off x="1985368" y="228601"/>
            <a:ext cx="10939060" cy="690563"/>
          </a:xfrm>
          <a:prstGeom prst="rect">
            <a:avLst/>
          </a:prstGeom>
          <a:noFill/>
        </p:spPr>
        <p:txBody>
          <a:bodyPr anchor="t"/>
          <a:lstStyle>
            <a:lvl1pPr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+mj-lt"/>
                <a:ea typeface="ＭＳ Ｐゴシック" charset="0"/>
                <a:cs typeface="+mj-cs"/>
              </a:defRPr>
            </a:lvl1pPr>
            <a:lvl2pPr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  <a:ea typeface="ＭＳ Ｐゴシック" charset="0"/>
              </a:defRPr>
            </a:lvl2pPr>
            <a:lvl3pPr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  <a:ea typeface="ＭＳ Ｐゴシック" charset="0"/>
              </a:defRPr>
            </a:lvl3pPr>
            <a:lvl4pPr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  <a:ea typeface="ＭＳ Ｐゴシック" charset="0"/>
              </a:defRPr>
            </a:lvl4pPr>
            <a:lvl5pPr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  <a:ea typeface="ＭＳ Ｐゴシック" charset="0"/>
              </a:defRPr>
            </a:lvl5pPr>
            <a:lvl6pPr marL="457200"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</a:defRPr>
            </a:lvl6pPr>
            <a:lvl7pPr marL="914400"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</a:defRPr>
            </a:lvl7pPr>
            <a:lvl8pPr marL="1371600"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</a:defRPr>
            </a:lvl8pPr>
            <a:lvl9pPr marL="1828800" algn="ctr" defTabSz="1019175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r>
              <a:rPr lang="en-US" sz="3200" b="0" kern="0" dirty="0">
                <a:solidFill>
                  <a:srgbClr val="FFC000"/>
                </a:solidFill>
                <a:latin typeface="Arial" charset="0"/>
              </a:rPr>
              <a:t>Latch-Up Screening of COTS Parts for Space Missions</a:t>
            </a:r>
          </a:p>
        </p:txBody>
      </p:sp>
    </p:spTree>
    <p:extLst>
      <p:ext uri="{BB962C8B-B14F-4D97-AF65-F5344CB8AC3E}">
        <p14:creationId xmlns:p14="http://schemas.microsoft.com/office/powerpoint/2010/main" val="1929994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7975" y="1905000"/>
            <a:ext cx="5111750" cy="4470400"/>
          </a:xfrm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400" b="0" dirty="0">
                <a:latin typeface="Arial" charset="0"/>
              </a:rPr>
              <a:t>The latch-up sensitive areas for one of the parts is shown here </a:t>
            </a:r>
          </a:p>
          <a:p>
            <a:pPr>
              <a:buClr>
                <a:srgbClr val="CC3300"/>
              </a:buClr>
            </a:pPr>
            <a:r>
              <a:rPr lang="en-US" sz="2400" b="0" dirty="0">
                <a:latin typeface="Arial" charset="0"/>
              </a:rPr>
              <a:t>Based solely on these laser results, this part was </a:t>
            </a:r>
            <a:r>
              <a:rPr lang="en-US" sz="2400" b="0" dirty="0">
                <a:solidFill>
                  <a:srgbClr val="CC3300"/>
                </a:solidFill>
                <a:latin typeface="Arial" charset="0"/>
              </a:rPr>
              <a:t>eliminated from consideration</a:t>
            </a:r>
            <a:r>
              <a:rPr lang="en-US" sz="2400" b="0" dirty="0">
                <a:latin typeface="Arial" charset="0"/>
              </a:rPr>
              <a:t> for this and future NASA missions</a:t>
            </a:r>
          </a:p>
          <a:p>
            <a:pPr>
              <a:buClr>
                <a:srgbClr val="CC3300"/>
              </a:buClr>
            </a:pPr>
            <a:endParaRPr lang="en-US" sz="2400" b="0" dirty="0">
              <a:latin typeface="Arial" charset="0"/>
            </a:endParaRPr>
          </a:p>
        </p:txBody>
      </p:sp>
      <p:sp>
        <p:nvSpPr>
          <p:cNvPr id="66563" name="Text Box 4"/>
          <p:cNvSpPr txBox="1">
            <a:spLocks noChangeArrowheads="1"/>
          </p:cNvSpPr>
          <p:nvPr/>
        </p:nvSpPr>
        <p:spPr bwMode="auto">
          <a:xfrm>
            <a:off x="1963738" y="6518276"/>
            <a:ext cx="5521312" cy="51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2700">
                <a:solidFill>
                  <a:srgbClr val="CC3300"/>
                </a:solidFill>
              </a:rPr>
              <a:t>SEL sensitive areas in COTS RDC</a:t>
            </a:r>
            <a:endParaRPr lang="en-US" sz="2700">
              <a:solidFill>
                <a:srgbClr val="CC0000"/>
              </a:solidFill>
            </a:endParaRPr>
          </a:p>
        </p:txBody>
      </p:sp>
      <p:sp>
        <p:nvSpPr>
          <p:cNvPr id="66564" name="AutoShape 5"/>
          <p:cNvSpPr>
            <a:spLocks noChangeAspect="1" noChangeArrowheads="1" noTextEdit="1"/>
          </p:cNvSpPr>
          <p:nvPr/>
        </p:nvSpPr>
        <p:spPr bwMode="auto">
          <a:xfrm>
            <a:off x="2579688" y="1554164"/>
            <a:ext cx="3829050" cy="492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65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688" y="1554163"/>
            <a:ext cx="3848100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6" name="Rectangle 7"/>
          <p:cNvSpPr>
            <a:spLocks noChangeArrowheads="1"/>
          </p:cNvSpPr>
          <p:nvPr/>
        </p:nvSpPr>
        <p:spPr bwMode="auto">
          <a:xfrm>
            <a:off x="4027489" y="3714751"/>
            <a:ext cx="200025" cy="1528763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67" name="Rectangle 8"/>
          <p:cNvSpPr>
            <a:spLocks noChangeArrowheads="1"/>
          </p:cNvSpPr>
          <p:nvPr/>
        </p:nvSpPr>
        <p:spPr bwMode="auto">
          <a:xfrm>
            <a:off x="4803776" y="4286250"/>
            <a:ext cx="352425" cy="495300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68" name="Rectangle 9"/>
          <p:cNvSpPr>
            <a:spLocks noChangeArrowheads="1"/>
          </p:cNvSpPr>
          <p:nvPr/>
        </p:nvSpPr>
        <p:spPr bwMode="auto">
          <a:xfrm>
            <a:off x="4408489" y="3152776"/>
            <a:ext cx="257175" cy="657225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69" name="Rectangle 10"/>
          <p:cNvSpPr>
            <a:spLocks noChangeArrowheads="1"/>
          </p:cNvSpPr>
          <p:nvPr/>
        </p:nvSpPr>
        <p:spPr bwMode="auto">
          <a:xfrm>
            <a:off x="4941888" y="3005138"/>
            <a:ext cx="476250" cy="1052512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0" name="Rectangle 11"/>
          <p:cNvSpPr>
            <a:spLocks noChangeArrowheads="1"/>
          </p:cNvSpPr>
          <p:nvPr/>
        </p:nvSpPr>
        <p:spPr bwMode="auto">
          <a:xfrm>
            <a:off x="4513264" y="2052638"/>
            <a:ext cx="161925" cy="652462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1" name="Rectangle 12"/>
          <p:cNvSpPr>
            <a:spLocks noChangeArrowheads="1"/>
          </p:cNvSpPr>
          <p:nvPr/>
        </p:nvSpPr>
        <p:spPr bwMode="auto">
          <a:xfrm>
            <a:off x="4056064" y="1847851"/>
            <a:ext cx="261937" cy="271463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2" name="Rectangle 13"/>
          <p:cNvSpPr>
            <a:spLocks noChangeArrowheads="1"/>
          </p:cNvSpPr>
          <p:nvPr/>
        </p:nvSpPr>
        <p:spPr bwMode="auto">
          <a:xfrm>
            <a:off x="4527550" y="1809750"/>
            <a:ext cx="528638" cy="128588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3" name="Rectangle 14"/>
          <p:cNvSpPr>
            <a:spLocks noChangeArrowheads="1"/>
          </p:cNvSpPr>
          <p:nvPr/>
        </p:nvSpPr>
        <p:spPr bwMode="auto">
          <a:xfrm>
            <a:off x="5046664" y="2105026"/>
            <a:ext cx="90487" cy="842963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4" name="Rectangle 15"/>
          <p:cNvSpPr>
            <a:spLocks noChangeArrowheads="1"/>
          </p:cNvSpPr>
          <p:nvPr/>
        </p:nvSpPr>
        <p:spPr bwMode="auto">
          <a:xfrm>
            <a:off x="5132388" y="1890713"/>
            <a:ext cx="438150" cy="195262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5" name="Rectangle 16"/>
          <p:cNvSpPr>
            <a:spLocks noChangeArrowheads="1"/>
          </p:cNvSpPr>
          <p:nvPr/>
        </p:nvSpPr>
        <p:spPr bwMode="auto">
          <a:xfrm>
            <a:off x="5646738" y="1919288"/>
            <a:ext cx="347662" cy="3910012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6" name="Rectangle 17"/>
          <p:cNvSpPr>
            <a:spLocks noChangeArrowheads="1"/>
          </p:cNvSpPr>
          <p:nvPr/>
        </p:nvSpPr>
        <p:spPr bwMode="auto">
          <a:xfrm>
            <a:off x="5284788" y="4686301"/>
            <a:ext cx="176212" cy="1038225"/>
          </a:xfrm>
          <a:prstGeom prst="rect">
            <a:avLst/>
          </a:prstGeom>
          <a:noFill/>
          <a:ln w="444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6577" name="Rectangle 21"/>
          <p:cNvSpPr>
            <a:spLocks noGrp="1" noChangeArrowheads="1"/>
          </p:cNvSpPr>
          <p:nvPr>
            <p:ph type="title"/>
          </p:nvPr>
        </p:nvSpPr>
        <p:spPr>
          <a:xfrm>
            <a:off x="1985368" y="228601"/>
            <a:ext cx="10939060" cy="690563"/>
          </a:xfrm>
          <a:noFill/>
        </p:spPr>
        <p:txBody>
          <a:bodyPr anchor="t"/>
          <a:lstStyle/>
          <a:p>
            <a:r>
              <a:rPr lang="en-US" sz="3200" b="0" dirty="0">
                <a:latin typeface="Arial" charset="0"/>
              </a:rPr>
              <a:t>Latch-Up Screening of COTS Parts for Space Missions</a:t>
            </a:r>
          </a:p>
        </p:txBody>
      </p:sp>
      <p:sp>
        <p:nvSpPr>
          <p:cNvPr id="66578" name="Rectangle 22"/>
          <p:cNvSpPr>
            <a:spLocks noChangeArrowheads="1"/>
          </p:cNvSpPr>
          <p:nvPr/>
        </p:nvSpPr>
        <p:spPr bwMode="auto">
          <a:xfrm>
            <a:off x="9709150" y="6777463"/>
            <a:ext cx="410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i="1" dirty="0"/>
              <a:t>Buchner, et al., TNS, </a:t>
            </a:r>
            <a:r>
              <a:rPr lang="en-US" b="1" i="1" dirty="0"/>
              <a:t>46</a:t>
            </a:r>
            <a:r>
              <a:rPr lang="en-US" i="1" dirty="0"/>
              <a:t>, 1445 (1999). </a:t>
            </a:r>
          </a:p>
        </p:txBody>
      </p:sp>
      <p:sp>
        <p:nvSpPr>
          <p:cNvPr id="66579" name="Rectangle 23"/>
          <p:cNvSpPr>
            <a:spLocks noChangeArrowheads="1"/>
          </p:cNvSpPr>
          <p:nvPr/>
        </p:nvSpPr>
        <p:spPr bwMode="auto">
          <a:xfrm>
            <a:off x="3327400" y="6975476"/>
            <a:ext cx="2025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</a:pPr>
            <a:r>
              <a:rPr lang="en-US">
                <a:solidFill>
                  <a:srgbClr val="006699"/>
                </a:solidFill>
              </a:rPr>
              <a:t>(DDC RDC19220)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7975" y="1905000"/>
            <a:ext cx="5111750" cy="4470400"/>
          </a:xfrm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400" b="0" dirty="0">
                <a:solidFill>
                  <a:schemeClr val="folHlink"/>
                </a:solidFill>
                <a:latin typeface="Arial" charset="0"/>
              </a:rPr>
              <a:t>The latch-up sensitive areas for one of the parts is here</a:t>
            </a:r>
          </a:p>
          <a:p>
            <a:pPr>
              <a:buClr>
                <a:srgbClr val="CC3300"/>
              </a:buClr>
            </a:pPr>
            <a:r>
              <a:rPr lang="en-US" sz="2400" b="0" dirty="0">
                <a:solidFill>
                  <a:schemeClr val="folHlink"/>
                </a:solidFill>
                <a:latin typeface="Arial" charset="0"/>
              </a:rPr>
              <a:t>Based solely on these laser results, this part was eliminated from consideration for this and future NASA missions</a:t>
            </a:r>
          </a:p>
          <a:p>
            <a:pPr>
              <a:buClr>
                <a:srgbClr val="CC3300"/>
              </a:buClr>
            </a:pPr>
            <a:r>
              <a:rPr lang="en-US" sz="2400" b="0" dirty="0">
                <a:latin typeface="Arial" charset="0"/>
              </a:rPr>
              <a:t>The other part, it turned out, was latch-up free and, eventually, was deemed acceptable for the mission in question</a:t>
            </a:r>
          </a:p>
          <a:p>
            <a:pPr>
              <a:buClr>
                <a:srgbClr val="CC3300"/>
              </a:buClr>
            </a:pPr>
            <a:r>
              <a:rPr lang="en-US" sz="2400" b="0" i="1" dirty="0">
                <a:solidFill>
                  <a:srgbClr val="C00000"/>
                </a:solidFill>
                <a:latin typeface="Arial" charset="0"/>
              </a:rPr>
              <a:t>Part Screening to Reject</a:t>
            </a:r>
          </a:p>
        </p:txBody>
      </p:sp>
      <p:sp>
        <p:nvSpPr>
          <p:cNvPr id="67587" name="Text Box 4"/>
          <p:cNvSpPr txBox="1">
            <a:spLocks noChangeArrowheads="1"/>
          </p:cNvSpPr>
          <p:nvPr/>
        </p:nvSpPr>
        <p:spPr bwMode="auto">
          <a:xfrm>
            <a:off x="1963738" y="6518276"/>
            <a:ext cx="5521312" cy="51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101882" tIns="50941" rIns="101882" bIns="50941">
            <a:spAutoFit/>
          </a:bodyPr>
          <a:lstStyle>
            <a:lvl1pPr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10191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defTabSz="1019175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2700">
                <a:solidFill>
                  <a:srgbClr val="CC3300"/>
                </a:solidFill>
              </a:rPr>
              <a:t>SEL sensitive areas in COTS RDC</a:t>
            </a:r>
            <a:endParaRPr lang="en-US" sz="2700">
              <a:solidFill>
                <a:srgbClr val="CC0000"/>
              </a:solidFill>
            </a:endParaRPr>
          </a:p>
        </p:txBody>
      </p:sp>
      <p:grpSp>
        <p:nvGrpSpPr>
          <p:cNvPr id="67588" name="Group 26"/>
          <p:cNvGrpSpPr>
            <a:grpSpLocks/>
          </p:cNvGrpSpPr>
          <p:nvPr/>
        </p:nvGrpSpPr>
        <p:grpSpPr bwMode="auto">
          <a:xfrm>
            <a:off x="2579688" y="1554164"/>
            <a:ext cx="3848100" cy="4922837"/>
            <a:chOff x="441" y="1171"/>
            <a:chExt cx="2424" cy="3101"/>
          </a:xfrm>
        </p:grpSpPr>
        <p:sp>
          <p:nvSpPr>
            <p:cNvPr id="67592" name="AutoShape 5"/>
            <p:cNvSpPr>
              <a:spLocks noChangeAspect="1" noChangeArrowheads="1" noTextEdit="1"/>
            </p:cNvSpPr>
            <p:nvPr/>
          </p:nvSpPr>
          <p:spPr bwMode="auto">
            <a:xfrm>
              <a:off x="441" y="1171"/>
              <a:ext cx="2412" cy="3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67593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" y="1171"/>
              <a:ext cx="2424" cy="3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594" name="Rectangle 7"/>
            <p:cNvSpPr>
              <a:spLocks noChangeArrowheads="1"/>
            </p:cNvSpPr>
            <p:nvPr/>
          </p:nvSpPr>
          <p:spPr bwMode="auto">
            <a:xfrm>
              <a:off x="1353" y="2532"/>
              <a:ext cx="126" cy="9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5" name="Rectangle 8"/>
            <p:cNvSpPr>
              <a:spLocks noChangeArrowheads="1"/>
            </p:cNvSpPr>
            <p:nvPr/>
          </p:nvSpPr>
          <p:spPr bwMode="auto">
            <a:xfrm>
              <a:off x="1842" y="2892"/>
              <a:ext cx="222" cy="312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6" name="Rectangle 9"/>
            <p:cNvSpPr>
              <a:spLocks noChangeArrowheads="1"/>
            </p:cNvSpPr>
            <p:nvPr/>
          </p:nvSpPr>
          <p:spPr bwMode="auto">
            <a:xfrm>
              <a:off x="1593" y="2178"/>
              <a:ext cx="162" cy="414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7" name="Rectangle 10"/>
            <p:cNvSpPr>
              <a:spLocks noChangeArrowheads="1"/>
            </p:cNvSpPr>
            <p:nvPr/>
          </p:nvSpPr>
          <p:spPr bwMode="auto">
            <a:xfrm>
              <a:off x="1929" y="2085"/>
              <a:ext cx="300" cy="6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8" name="Rectangle 11"/>
            <p:cNvSpPr>
              <a:spLocks noChangeArrowheads="1"/>
            </p:cNvSpPr>
            <p:nvPr/>
          </p:nvSpPr>
          <p:spPr bwMode="auto">
            <a:xfrm>
              <a:off x="1659" y="1485"/>
              <a:ext cx="102" cy="41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599" name="Rectangle 12"/>
            <p:cNvSpPr>
              <a:spLocks noChangeArrowheads="1"/>
            </p:cNvSpPr>
            <p:nvPr/>
          </p:nvSpPr>
          <p:spPr bwMode="auto">
            <a:xfrm>
              <a:off x="1371" y="1356"/>
              <a:ext cx="165" cy="17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600" name="Rectangle 13"/>
            <p:cNvSpPr>
              <a:spLocks noChangeArrowheads="1"/>
            </p:cNvSpPr>
            <p:nvPr/>
          </p:nvSpPr>
          <p:spPr bwMode="auto">
            <a:xfrm>
              <a:off x="1668" y="1332"/>
              <a:ext cx="333" cy="8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601" name="Rectangle 14"/>
            <p:cNvSpPr>
              <a:spLocks noChangeArrowheads="1"/>
            </p:cNvSpPr>
            <p:nvPr/>
          </p:nvSpPr>
          <p:spPr bwMode="auto">
            <a:xfrm>
              <a:off x="1995" y="1518"/>
              <a:ext cx="57" cy="53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602" name="Rectangle 15"/>
            <p:cNvSpPr>
              <a:spLocks noChangeArrowheads="1"/>
            </p:cNvSpPr>
            <p:nvPr/>
          </p:nvSpPr>
          <p:spPr bwMode="auto">
            <a:xfrm>
              <a:off x="2049" y="1383"/>
              <a:ext cx="276" cy="12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603" name="Rectangle 16"/>
            <p:cNvSpPr>
              <a:spLocks noChangeArrowheads="1"/>
            </p:cNvSpPr>
            <p:nvPr/>
          </p:nvSpPr>
          <p:spPr bwMode="auto">
            <a:xfrm>
              <a:off x="2373" y="1401"/>
              <a:ext cx="219" cy="24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7604" name="Rectangle 17"/>
            <p:cNvSpPr>
              <a:spLocks noChangeArrowheads="1"/>
            </p:cNvSpPr>
            <p:nvPr/>
          </p:nvSpPr>
          <p:spPr bwMode="auto">
            <a:xfrm>
              <a:off x="2145" y="3144"/>
              <a:ext cx="111" cy="654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67590" name="Rectangle 27"/>
          <p:cNvSpPr>
            <a:spLocks noChangeArrowheads="1"/>
          </p:cNvSpPr>
          <p:nvPr/>
        </p:nvSpPr>
        <p:spPr bwMode="auto">
          <a:xfrm>
            <a:off x="3327400" y="6975476"/>
            <a:ext cx="20256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rgbClr val="CC3300"/>
              </a:buClr>
            </a:pPr>
            <a:r>
              <a:rPr lang="en-US">
                <a:solidFill>
                  <a:srgbClr val="006699"/>
                </a:solidFill>
              </a:rPr>
              <a:t>(DDC RDC19220)</a:t>
            </a:r>
          </a:p>
        </p:txBody>
      </p:sp>
      <p:sp>
        <p:nvSpPr>
          <p:cNvPr id="2" name="Rectangle 22">
            <a:extLst>
              <a:ext uri="{FF2B5EF4-FFF2-40B4-BE49-F238E27FC236}">
                <a16:creationId xmlns:a16="http://schemas.microsoft.com/office/drawing/2014/main" id="{233EFAB4-E469-6F28-4D4D-40F98B11A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9150" y="6777463"/>
            <a:ext cx="410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i="1" dirty="0"/>
              <a:t>Buchner, et al., TNS, </a:t>
            </a:r>
            <a:r>
              <a:rPr lang="en-US" b="1" i="1" dirty="0"/>
              <a:t>46</a:t>
            </a:r>
            <a:r>
              <a:rPr lang="en-US" i="1" dirty="0"/>
              <a:t>, 1445 (1999). </a:t>
            </a:r>
          </a:p>
        </p:txBody>
      </p:sp>
      <p:sp>
        <p:nvSpPr>
          <p:cNvPr id="5" name="Rectangle 21">
            <a:extLst>
              <a:ext uri="{FF2B5EF4-FFF2-40B4-BE49-F238E27FC236}">
                <a16:creationId xmlns:a16="http://schemas.microsoft.com/office/drawing/2014/main" id="{D99F6589-1DC7-BDB6-10B0-7BAA393431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5368" y="228601"/>
            <a:ext cx="10939060" cy="690563"/>
          </a:xfrm>
          <a:noFill/>
        </p:spPr>
        <p:txBody>
          <a:bodyPr anchor="t"/>
          <a:lstStyle/>
          <a:p>
            <a:r>
              <a:rPr lang="en-US" sz="3200" b="0" dirty="0">
                <a:latin typeface="Arial" charset="0"/>
              </a:rPr>
              <a:t>Latch-Up Screening of COTS Parts for Space Missions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991501" y="2530356"/>
            <a:ext cx="6721268" cy="3581400"/>
          </a:xfrm>
        </p:spPr>
        <p:txBody>
          <a:bodyPr/>
          <a:lstStyle/>
          <a:p>
            <a:pPr>
              <a:buClr>
                <a:srgbClr val="CC3300"/>
              </a:buClr>
            </a:pPr>
            <a:r>
              <a:rPr lang="en-US" sz="2800" b="0" i="1" dirty="0">
                <a:solidFill>
                  <a:srgbClr val="C00000"/>
                </a:solidFill>
                <a:latin typeface="Arial" charset="0"/>
              </a:rPr>
              <a:t>Early example of laser/ion correlation</a:t>
            </a:r>
          </a:p>
          <a:p>
            <a:pPr>
              <a:buClr>
                <a:srgbClr val="CC3300"/>
              </a:buClr>
            </a:pPr>
            <a:r>
              <a:rPr lang="en-US" sz="2800" dirty="0">
                <a:latin typeface="Arial" charset="0"/>
              </a:rPr>
              <a:t>0.8 </a:t>
            </a:r>
            <a:r>
              <a:rPr lang="en-US" sz="2800" dirty="0">
                <a:latin typeface="Symbol" charset="2"/>
                <a:cs typeface="Symbol" charset="2"/>
              </a:rPr>
              <a:t>m</a:t>
            </a:r>
            <a:r>
              <a:rPr lang="en-US" sz="2800" dirty="0">
                <a:latin typeface="Arial" charset="0"/>
              </a:rPr>
              <a:t>m bulk technology node </a:t>
            </a:r>
            <a:endParaRPr lang="en-US" sz="2400" dirty="0">
              <a:solidFill>
                <a:schemeClr val="folHlink"/>
              </a:solidFill>
              <a:latin typeface="Arial" charset="0"/>
            </a:endParaRPr>
          </a:p>
          <a:p>
            <a:pPr>
              <a:buClr>
                <a:srgbClr val="CC3300"/>
              </a:buClr>
            </a:pPr>
            <a:r>
              <a:rPr lang="en-US" sz="2800" b="0" dirty="0">
                <a:latin typeface="Arial" charset="0"/>
              </a:rPr>
              <a:t>This example: </a:t>
            </a:r>
          </a:p>
          <a:p>
            <a:pPr marL="1381125" lvl="4">
              <a:buClr>
                <a:srgbClr val="CC3300"/>
              </a:buClr>
              <a:buNone/>
            </a:pPr>
            <a:r>
              <a:rPr lang="en-US" sz="2800" dirty="0">
                <a:solidFill>
                  <a:srgbClr val="CC3300"/>
                </a:solidFill>
                <a:latin typeface="Arial" charset="0"/>
              </a:rPr>
              <a:t>2.8 </a:t>
            </a:r>
            <a:r>
              <a:rPr lang="en-US" sz="2800" dirty="0" err="1">
                <a:solidFill>
                  <a:srgbClr val="CC3300"/>
                </a:solidFill>
                <a:latin typeface="Arial" charset="0"/>
              </a:rPr>
              <a:t>pJ</a:t>
            </a:r>
            <a:r>
              <a:rPr lang="en-US" sz="2800" dirty="0">
                <a:latin typeface="Arial" charset="0"/>
              </a:rPr>
              <a:t> </a:t>
            </a:r>
            <a:r>
              <a:rPr lang="en-US" sz="2800" dirty="0" err="1">
                <a:latin typeface="Arial" charset="0"/>
              </a:rPr>
              <a:t>latchup</a:t>
            </a:r>
            <a:r>
              <a:rPr lang="en-US" sz="2800" dirty="0">
                <a:latin typeface="Arial" charset="0"/>
              </a:rPr>
              <a:t> threshold </a:t>
            </a:r>
            <a:r>
              <a:rPr lang="en-US" sz="2400" dirty="0">
                <a:latin typeface="Arial" charset="0"/>
              </a:rPr>
              <a:t>(590 nm)</a:t>
            </a:r>
          </a:p>
          <a:p>
            <a:pPr marL="1381125" lvl="4">
              <a:buClr>
                <a:srgbClr val="CC3300"/>
              </a:buClr>
              <a:buNone/>
            </a:pPr>
            <a:r>
              <a:rPr lang="en-US" sz="2800" dirty="0">
                <a:latin typeface="Arial" charset="0"/>
              </a:rPr>
              <a:t>1.4 </a:t>
            </a:r>
            <a:r>
              <a:rPr lang="en-US" sz="2800" dirty="0" err="1">
                <a:latin typeface="Arial" charset="0"/>
              </a:rPr>
              <a:t>pC</a:t>
            </a:r>
            <a:r>
              <a:rPr lang="en-US" sz="2800" dirty="0">
                <a:latin typeface="Arial" charset="0"/>
              </a:rPr>
              <a:t> deposited charge</a:t>
            </a:r>
          </a:p>
          <a:p>
            <a:pPr marL="1381125" lvl="4">
              <a:buClr>
                <a:srgbClr val="CC3300"/>
              </a:buClr>
              <a:buNone/>
            </a:pPr>
            <a:r>
              <a:rPr lang="en-US" sz="2800" dirty="0" err="1">
                <a:latin typeface="Arial" charset="0"/>
              </a:rPr>
              <a:t>LET</a:t>
            </a:r>
            <a:r>
              <a:rPr lang="en-US" sz="2800" baseline="-25000" dirty="0" err="1">
                <a:latin typeface="Arial" charset="0"/>
              </a:rPr>
              <a:t>th</a:t>
            </a:r>
            <a:r>
              <a:rPr lang="en-US" sz="2800" dirty="0">
                <a:latin typeface="Arial" charset="0"/>
              </a:rPr>
              <a:t>: </a:t>
            </a:r>
            <a:r>
              <a:rPr lang="en-US" sz="2800" dirty="0">
                <a:solidFill>
                  <a:srgbClr val="CC3300"/>
                </a:solidFill>
                <a:latin typeface="Arial" charset="0"/>
              </a:rPr>
              <a:t>8 MeV·cm</a:t>
            </a:r>
            <a:r>
              <a:rPr lang="en-US" sz="2800" baseline="30000" dirty="0">
                <a:solidFill>
                  <a:srgbClr val="CC3300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CC3300"/>
                </a:solidFill>
                <a:latin typeface="Arial" charset="0"/>
              </a:rPr>
              <a:t>/mg</a:t>
            </a:r>
            <a:r>
              <a:rPr lang="en-US" dirty="0">
                <a:latin typeface="Arial" charset="0"/>
              </a:rPr>
              <a:t> </a:t>
            </a:r>
            <a:endParaRPr lang="en-US" sz="2400" dirty="0">
              <a:solidFill>
                <a:schemeClr val="folHlink"/>
              </a:solidFill>
              <a:latin typeface="Arial" charset="0"/>
            </a:endParaRPr>
          </a:p>
          <a:p>
            <a:pPr marL="382588" lvl="4" indent="-382588">
              <a:buClr>
                <a:srgbClr val="CC3300"/>
              </a:buClr>
              <a:buFontTx/>
              <a:buChar char="•"/>
            </a:pPr>
            <a:r>
              <a:rPr lang="en-US" sz="2800" dirty="0">
                <a:latin typeface="Arial" charset="0"/>
              </a:rPr>
              <a:t>HI LET threshold: </a:t>
            </a:r>
            <a:r>
              <a:rPr lang="en-US" sz="2800" dirty="0">
                <a:solidFill>
                  <a:srgbClr val="FF0000"/>
                </a:solidFill>
                <a:latin typeface="Arial" charset="0"/>
              </a:rPr>
              <a:t>5-15 </a:t>
            </a:r>
            <a:r>
              <a:rPr lang="en-US" sz="2800" dirty="0">
                <a:solidFill>
                  <a:srgbClr val="CC3300"/>
                </a:solidFill>
                <a:latin typeface="Arial" charset="0"/>
              </a:rPr>
              <a:t>MeV·cm</a:t>
            </a:r>
            <a:r>
              <a:rPr lang="en-US" sz="2800" baseline="30000" dirty="0">
                <a:solidFill>
                  <a:srgbClr val="CC3300"/>
                </a:solidFill>
                <a:latin typeface="Arial" charset="0"/>
              </a:rPr>
              <a:t>2</a:t>
            </a:r>
            <a:r>
              <a:rPr lang="en-US" sz="2800" dirty="0">
                <a:solidFill>
                  <a:srgbClr val="CC3300"/>
                </a:solidFill>
                <a:latin typeface="Arial" charset="0"/>
              </a:rPr>
              <a:t>/mg</a:t>
            </a:r>
          </a:p>
          <a:p>
            <a:pPr>
              <a:buClr>
                <a:srgbClr val="CC3300"/>
              </a:buClr>
            </a:pPr>
            <a:endParaRPr lang="en-US" sz="2800" b="0" dirty="0">
              <a:latin typeface="Arial" charset="0"/>
            </a:endParaRPr>
          </a:p>
        </p:txBody>
      </p:sp>
      <p:grpSp>
        <p:nvGrpSpPr>
          <p:cNvPr id="74755" name="Group 4"/>
          <p:cNvGrpSpPr>
            <a:grpSpLocks noChangeAspect="1"/>
          </p:cNvGrpSpPr>
          <p:nvPr/>
        </p:nvGrpSpPr>
        <p:grpSpPr bwMode="auto">
          <a:xfrm>
            <a:off x="2082594" y="2754868"/>
            <a:ext cx="2359025" cy="3017838"/>
            <a:chOff x="441" y="1171"/>
            <a:chExt cx="2424" cy="3101"/>
          </a:xfrm>
        </p:grpSpPr>
        <p:sp>
          <p:nvSpPr>
            <p:cNvPr id="74757" name="AutoShape 5"/>
            <p:cNvSpPr>
              <a:spLocks noChangeAspect="1" noChangeArrowheads="1" noTextEdit="1"/>
            </p:cNvSpPr>
            <p:nvPr/>
          </p:nvSpPr>
          <p:spPr bwMode="auto">
            <a:xfrm>
              <a:off x="441" y="1171"/>
              <a:ext cx="2412" cy="3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4758" name="Picture 6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" y="1171"/>
              <a:ext cx="2424" cy="3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4759" name="Rectangle 7"/>
            <p:cNvSpPr>
              <a:spLocks noChangeAspect="1" noChangeArrowheads="1"/>
            </p:cNvSpPr>
            <p:nvPr/>
          </p:nvSpPr>
          <p:spPr bwMode="auto">
            <a:xfrm>
              <a:off x="1353" y="2532"/>
              <a:ext cx="126" cy="9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0" name="Rectangle 8"/>
            <p:cNvSpPr>
              <a:spLocks noChangeAspect="1" noChangeArrowheads="1"/>
            </p:cNvSpPr>
            <p:nvPr/>
          </p:nvSpPr>
          <p:spPr bwMode="auto">
            <a:xfrm>
              <a:off x="1842" y="2892"/>
              <a:ext cx="222" cy="312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1" name="Rectangle 9"/>
            <p:cNvSpPr>
              <a:spLocks noChangeAspect="1" noChangeArrowheads="1"/>
            </p:cNvSpPr>
            <p:nvPr/>
          </p:nvSpPr>
          <p:spPr bwMode="auto">
            <a:xfrm>
              <a:off x="1593" y="2178"/>
              <a:ext cx="162" cy="414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2" name="Rectangle 10"/>
            <p:cNvSpPr>
              <a:spLocks noChangeAspect="1" noChangeArrowheads="1"/>
            </p:cNvSpPr>
            <p:nvPr/>
          </p:nvSpPr>
          <p:spPr bwMode="auto">
            <a:xfrm>
              <a:off x="1929" y="2085"/>
              <a:ext cx="300" cy="6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3" name="Rectangle 11"/>
            <p:cNvSpPr>
              <a:spLocks noChangeAspect="1" noChangeArrowheads="1"/>
            </p:cNvSpPr>
            <p:nvPr/>
          </p:nvSpPr>
          <p:spPr bwMode="auto">
            <a:xfrm>
              <a:off x="1659" y="1485"/>
              <a:ext cx="102" cy="41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4" name="Rectangle 12"/>
            <p:cNvSpPr>
              <a:spLocks noChangeAspect="1" noChangeArrowheads="1"/>
            </p:cNvSpPr>
            <p:nvPr/>
          </p:nvSpPr>
          <p:spPr bwMode="auto">
            <a:xfrm>
              <a:off x="1371" y="1356"/>
              <a:ext cx="165" cy="17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5" name="Rectangle 13"/>
            <p:cNvSpPr>
              <a:spLocks noChangeAspect="1" noChangeArrowheads="1"/>
            </p:cNvSpPr>
            <p:nvPr/>
          </p:nvSpPr>
          <p:spPr bwMode="auto">
            <a:xfrm>
              <a:off x="1668" y="1332"/>
              <a:ext cx="333" cy="8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6" name="Rectangle 14"/>
            <p:cNvSpPr>
              <a:spLocks noChangeAspect="1" noChangeArrowheads="1"/>
            </p:cNvSpPr>
            <p:nvPr/>
          </p:nvSpPr>
          <p:spPr bwMode="auto">
            <a:xfrm>
              <a:off x="1995" y="1518"/>
              <a:ext cx="57" cy="531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7" name="Rectangle 15"/>
            <p:cNvSpPr>
              <a:spLocks noChangeAspect="1" noChangeArrowheads="1"/>
            </p:cNvSpPr>
            <p:nvPr/>
          </p:nvSpPr>
          <p:spPr bwMode="auto">
            <a:xfrm>
              <a:off x="2049" y="1383"/>
              <a:ext cx="276" cy="12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8" name="Rectangle 16"/>
            <p:cNvSpPr>
              <a:spLocks noChangeAspect="1" noChangeArrowheads="1"/>
            </p:cNvSpPr>
            <p:nvPr/>
          </p:nvSpPr>
          <p:spPr bwMode="auto">
            <a:xfrm>
              <a:off x="2373" y="1401"/>
              <a:ext cx="219" cy="2463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4769" name="Rectangle 17"/>
            <p:cNvSpPr>
              <a:spLocks noChangeAspect="1" noChangeArrowheads="1"/>
            </p:cNvSpPr>
            <p:nvPr/>
          </p:nvSpPr>
          <p:spPr bwMode="auto">
            <a:xfrm>
              <a:off x="2145" y="3144"/>
              <a:ext cx="111" cy="654"/>
            </a:xfrm>
            <a:prstGeom prst="rect">
              <a:avLst/>
            </a:prstGeom>
            <a:noFill/>
            <a:ln w="4445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010757" y="1527453"/>
            <a:ext cx="68309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u="sng" dirty="0"/>
              <a:t>Can SEL screening be quantitative</a:t>
            </a:r>
            <a:r>
              <a:rPr lang="en-US" sz="3200" dirty="0"/>
              <a:t>?</a:t>
            </a:r>
          </a:p>
        </p:txBody>
      </p:sp>
      <p:sp>
        <p:nvSpPr>
          <p:cNvPr id="3" name="Rectangle 22">
            <a:extLst>
              <a:ext uri="{FF2B5EF4-FFF2-40B4-BE49-F238E27FC236}">
                <a16:creationId xmlns:a16="http://schemas.microsoft.com/office/drawing/2014/main" id="{DE61CD35-39E9-9D5F-C5DC-6FFBCA943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87" y="6843385"/>
            <a:ext cx="4108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i="1" dirty="0"/>
              <a:t>Buchner, et al., TNS, </a:t>
            </a:r>
            <a:r>
              <a:rPr lang="en-US" b="1" i="1" dirty="0"/>
              <a:t>46</a:t>
            </a:r>
            <a:r>
              <a:rPr lang="en-US" i="1" dirty="0"/>
              <a:t>, 1445 (1999). </a:t>
            </a:r>
          </a:p>
        </p:txBody>
      </p:sp>
      <p:sp>
        <p:nvSpPr>
          <p:cNvPr id="6" name="Rectangle 21">
            <a:extLst>
              <a:ext uri="{FF2B5EF4-FFF2-40B4-BE49-F238E27FC236}">
                <a16:creationId xmlns:a16="http://schemas.microsoft.com/office/drawing/2014/main" id="{70998BE8-F675-0134-B3C5-D03ED96B03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5368" y="228601"/>
            <a:ext cx="10939060" cy="690563"/>
          </a:xfrm>
          <a:noFill/>
        </p:spPr>
        <p:txBody>
          <a:bodyPr anchor="t"/>
          <a:lstStyle/>
          <a:p>
            <a:r>
              <a:rPr lang="en-US" sz="3200" b="0" dirty="0">
                <a:latin typeface="Arial" charset="0"/>
              </a:rPr>
              <a:t>Latch-Up Screening of COTS Parts for Space Missions</a:t>
            </a:r>
          </a:p>
        </p:txBody>
      </p:sp>
    </p:spTree>
    <p:extLst>
      <p:ext uri="{BB962C8B-B14F-4D97-AF65-F5344CB8AC3E}">
        <p14:creationId xmlns:p14="http://schemas.microsoft.com/office/powerpoint/2010/main" val="3095781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98184" y="139864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Pulsed Laser Single-Event Effects</a:t>
            </a:r>
            <a:endParaRPr lang="en-US" sz="2800" dirty="0">
              <a:solidFill>
                <a:srgbClr val="FABE0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C5789E95-3565-AA56-1925-DD31A5D3D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1392" y="1121788"/>
            <a:ext cx="9368008" cy="645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</a:pPr>
            <a:r>
              <a:rPr lang="en-US" sz="2400" dirty="0">
                <a:solidFill>
                  <a:schemeClr val="accent2"/>
                </a:solidFill>
              </a:rPr>
              <a:t>Pulsed-laser SEE has been used for: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Basic mechanisms studies – single transistors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Sensitive node identification/characterization - circuits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SEU mapping of sensitive areas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Digital single-event transient characterization and mitigation 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Laser-induced latch-up screening/mitigation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Analog single-event transient screening (ASETs)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Hardened circuit (RHBD and RHBP) verification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Dynamic SEE testing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Complex circuit evaluation/error signature identification</a:t>
            </a:r>
          </a:p>
          <a:p>
            <a:pPr lvl="1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400" dirty="0"/>
              <a:t>Experimental test setup verification</a:t>
            </a:r>
          </a:p>
          <a:p>
            <a:pPr marL="0" indent="0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</a:pPr>
            <a:endParaRPr lang="en-US" sz="24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7DAFAE-DDF0-B3FE-A591-D27799037DC8}"/>
              </a:ext>
            </a:extLst>
          </p:cNvPr>
          <p:cNvSpPr txBox="1"/>
          <p:nvPr/>
        </p:nvSpPr>
        <p:spPr>
          <a:xfrm>
            <a:off x="3452906" y="1948370"/>
            <a:ext cx="691178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019175">
              <a:spcBef>
                <a:spcPct val="0"/>
              </a:spcBef>
            </a:pPr>
            <a:r>
              <a:rPr lang="en-US" sz="3200" u="sng" dirty="0"/>
              <a:t>Current Focus</a:t>
            </a:r>
            <a:endParaRPr lang="en-US" sz="3200" dirty="0"/>
          </a:p>
          <a:p>
            <a:pPr defTabSz="1019175">
              <a:spcBef>
                <a:spcPct val="0"/>
              </a:spcBef>
            </a:pPr>
            <a:endParaRPr lang="en-US" sz="3200" dirty="0"/>
          </a:p>
          <a:p>
            <a:pPr defTabSz="1019175">
              <a:spcBef>
                <a:spcPct val="0"/>
              </a:spcBef>
            </a:pPr>
            <a:r>
              <a:rPr lang="en-US" sz="3200" dirty="0"/>
              <a:t>Laser/Ion correlation </a:t>
            </a:r>
          </a:p>
          <a:p>
            <a:pPr defTabSz="1019175">
              <a:spcBef>
                <a:spcPct val="0"/>
              </a:spcBef>
            </a:pPr>
            <a:endParaRPr lang="en-US" sz="3200" dirty="0"/>
          </a:p>
          <a:p>
            <a:pPr defTabSz="1019175">
              <a:spcBef>
                <a:spcPct val="0"/>
              </a:spcBef>
            </a:pPr>
            <a:r>
              <a:rPr lang="en-US" sz="3200" dirty="0"/>
              <a:t>-vs- </a:t>
            </a:r>
          </a:p>
          <a:p>
            <a:pPr defTabSz="1019175">
              <a:spcBef>
                <a:spcPct val="0"/>
              </a:spcBef>
            </a:pPr>
            <a:endParaRPr lang="en-US" sz="3200" dirty="0"/>
          </a:p>
          <a:p>
            <a:pPr defTabSz="1019175">
              <a:spcBef>
                <a:spcPct val="0"/>
              </a:spcBef>
            </a:pPr>
            <a:r>
              <a:rPr lang="en-US" sz="3200" dirty="0"/>
              <a:t>Laser-based prediction of HI LET</a:t>
            </a:r>
          </a:p>
        </p:txBody>
      </p:sp>
    </p:spTree>
    <p:extLst>
      <p:ext uri="{BB962C8B-B14F-4D97-AF65-F5344CB8AC3E}">
        <p14:creationId xmlns:p14="http://schemas.microsoft.com/office/powerpoint/2010/main" val="16222199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385887" y="174147"/>
            <a:ext cx="1241742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Current Focus: Moving from Laser/Ion Correlation to Prediction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1D83F83-5407-7B7C-A3A4-90E2EC1C7649}"/>
              </a:ext>
            </a:extLst>
          </p:cNvPr>
          <p:cNvSpPr txBox="1">
            <a:spLocks/>
          </p:cNvSpPr>
          <p:nvPr/>
        </p:nvSpPr>
        <p:spPr>
          <a:xfrm>
            <a:off x="1296677" y="1092168"/>
            <a:ext cx="11893297" cy="5559552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4792" marR="0" lvl="0" indent="-304792" algn="l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Correlation Approaches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Rely on existing accelerator data on a given DUT to inform test conditions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Parameters are chosen to reproduce the known heavy-ion responses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Depending on the source, this parameter space can be large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Much more difficult to achieve for emerging 3DHI technologies</a:t>
            </a:r>
          </a:p>
          <a:p>
            <a:pPr marL="304792" marR="0" lvl="0" indent="-304792" algn="l" defTabSz="609585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Predictive Approaches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 </a:t>
            </a:r>
            <a:r>
              <a:rPr kumimoji="0" lang="en-US" sz="240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rely on pre-existing accelerator data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Parameters are chosen to produce specified charge generation within the DUT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Char char="‒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Generates an equivalent LET</a:t>
            </a:r>
          </a:p>
          <a:p>
            <a:pPr marL="609585" marR="0" lvl="1" indent="-304792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‒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E77DF89-4348-1C8A-F9D3-9950B592AA85}"/>
              </a:ext>
            </a:extLst>
          </p:cNvPr>
          <p:cNvGrpSpPr/>
          <p:nvPr/>
        </p:nvGrpSpPr>
        <p:grpSpPr>
          <a:xfrm>
            <a:off x="1720535" y="5198381"/>
            <a:ext cx="9728668" cy="2376793"/>
            <a:chOff x="1978490" y="4323547"/>
            <a:chExt cx="9728668" cy="237679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D948C85-3754-7231-D96A-0F301F591796}"/>
                </a:ext>
              </a:extLst>
            </p:cNvPr>
            <p:cNvGrpSpPr/>
            <p:nvPr/>
          </p:nvGrpSpPr>
          <p:grpSpPr>
            <a:xfrm>
              <a:off x="8905795" y="4358809"/>
              <a:ext cx="2801363" cy="1992655"/>
              <a:chOff x="9213757" y="4832610"/>
              <a:chExt cx="2471791" cy="1758225"/>
            </a:xfrm>
          </p:grpSpPr>
          <p:pic>
            <p:nvPicPr>
              <p:cNvPr id="12" name="Picture 11" descr="A picture containing indoor, equipment, cluttered, messy&#10;&#10;Description automatically generated">
                <a:extLst>
                  <a:ext uri="{FF2B5EF4-FFF2-40B4-BE49-F238E27FC236}">
                    <a16:creationId xmlns:a16="http://schemas.microsoft.com/office/drawing/2014/main" id="{16508910-36E2-36B8-1AEC-FF3FC9D7D9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289549" y="4832610"/>
                <a:ext cx="2319799" cy="1737360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1AEA9C-D9FC-6843-D702-99A33ACCA5AD}"/>
                  </a:ext>
                </a:extLst>
              </p:cNvPr>
              <p:cNvSpPr txBox="1"/>
              <p:nvPr/>
            </p:nvSpPr>
            <p:spPr>
              <a:xfrm>
                <a:off x="9213757" y="6201531"/>
                <a:ext cx="2471791" cy="389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267" b="1" dirty="0">
                    <a:solidFill>
                      <a:schemeClr val="bg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Heavy-ion testing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0CF5048-6742-41DC-A5D5-FDCC2287DA7B}"/>
                </a:ext>
              </a:extLst>
            </p:cNvPr>
            <p:cNvGrpSpPr/>
            <p:nvPr/>
          </p:nvGrpSpPr>
          <p:grpSpPr>
            <a:xfrm>
              <a:off x="1978490" y="4358809"/>
              <a:ext cx="2801363" cy="2341531"/>
              <a:chOff x="9226689" y="1446759"/>
              <a:chExt cx="2471791" cy="2066057"/>
            </a:xfrm>
          </p:grpSpPr>
          <p:pic>
            <p:nvPicPr>
              <p:cNvPr id="10" name="Picture 9" descr="DSC_0027">
                <a:extLst>
                  <a:ext uri="{FF2B5EF4-FFF2-40B4-BE49-F238E27FC236}">
                    <a16:creationId xmlns:a16="http://schemas.microsoft.com/office/drawing/2014/main" id="{B5696D3F-7A56-77B3-8AA6-41B6F0A296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54" r="4197"/>
              <a:stretch/>
            </p:blipFill>
            <p:spPr bwMode="auto">
              <a:xfrm>
                <a:off x="9318035" y="1446759"/>
                <a:ext cx="2319799" cy="1737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TextBox 14">
                <a:extLst>
                  <a:ext uri="{FF2B5EF4-FFF2-40B4-BE49-F238E27FC236}">
                    <a16:creationId xmlns:a16="http://schemas.microsoft.com/office/drawing/2014/main" id="{69C30694-C5CB-8714-85AB-F974A7D61AA8}"/>
                  </a:ext>
                </a:extLst>
              </p:cNvPr>
              <p:cNvSpPr txBox="1"/>
              <p:nvPr/>
            </p:nvSpPr>
            <p:spPr>
              <a:xfrm>
                <a:off x="9226689" y="2815680"/>
                <a:ext cx="2471791" cy="6971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09412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18824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28237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37649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47061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056473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565886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075298" algn="l" defTabSz="1018824" rtl="0" eaLnBrk="1" latinLnBrk="0" hangingPunct="1"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267" b="1" dirty="0">
                    <a:solidFill>
                      <a:schemeClr val="bg1"/>
                    </a:solidFill>
                    <a:ea typeface="Tahoma" panose="020B0604030504040204" pitchFamily="34" charset="0"/>
                    <a:cs typeface="Tahoma" panose="020B0604030504040204" pitchFamily="34" charset="0"/>
                  </a:rPr>
                  <a:t>Pulsed-laser testing</a:t>
                </a:r>
              </a:p>
            </p:txBody>
          </p:sp>
        </p:grpSp>
        <p:sp>
          <p:nvSpPr>
            <p:cNvPr id="8" name="Arrow: Notched Right 20">
              <a:extLst>
                <a:ext uri="{FF2B5EF4-FFF2-40B4-BE49-F238E27FC236}">
                  <a16:creationId xmlns:a16="http://schemas.microsoft.com/office/drawing/2014/main" id="{B0EBAB17-4286-34EE-5CD1-1A7DFDC90BC4}"/>
                </a:ext>
              </a:extLst>
            </p:cNvPr>
            <p:cNvSpPr/>
            <p:nvPr/>
          </p:nvSpPr>
          <p:spPr>
            <a:xfrm>
              <a:off x="5332846" y="5427935"/>
              <a:ext cx="3172964" cy="791817"/>
            </a:xfrm>
            <a:prstGeom prst="notchedRightArrow">
              <a:avLst/>
            </a:prstGeom>
            <a:gradFill>
              <a:gsLst>
                <a:gs pos="0">
                  <a:srgbClr val="C00000"/>
                </a:gs>
                <a:gs pos="80000">
                  <a:schemeClr val="accent2">
                    <a:shade val="93000"/>
                    <a:satMod val="130000"/>
                  </a:schemeClr>
                </a:gs>
                <a:gs pos="100000">
                  <a:schemeClr val="accent2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/>
                <a:t>Predict</a:t>
              </a:r>
            </a:p>
          </p:txBody>
        </p:sp>
        <p:sp>
          <p:nvSpPr>
            <p:cNvPr id="9" name="Arrow: Notched Right 21">
              <a:extLst>
                <a:ext uri="{FF2B5EF4-FFF2-40B4-BE49-F238E27FC236}">
                  <a16:creationId xmlns:a16="http://schemas.microsoft.com/office/drawing/2014/main" id="{F42E0793-FC00-48FD-972B-A9F3F04A736F}"/>
                </a:ext>
              </a:extLst>
            </p:cNvPr>
            <p:cNvSpPr/>
            <p:nvPr/>
          </p:nvSpPr>
          <p:spPr>
            <a:xfrm flipH="1">
              <a:off x="5278488" y="4323547"/>
              <a:ext cx="3172964" cy="791817"/>
            </a:xfrm>
            <a:prstGeom prst="notchedRightArrow">
              <a:avLst/>
            </a:prstGeom>
            <a:gradFill>
              <a:gsLst>
                <a:gs pos="0">
                  <a:schemeClr val="accent1">
                    <a:satMod val="103000"/>
                    <a:lumMod val="102000"/>
                    <a:tint val="94000"/>
                    <a:alpha val="97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/>
                <a:t>Correlate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04169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1B026B-D885-4541-A81A-05FFA98F6F44}"/>
              </a:ext>
            </a:extLst>
          </p:cNvPr>
          <p:cNvGrpSpPr/>
          <p:nvPr/>
        </p:nvGrpSpPr>
        <p:grpSpPr>
          <a:xfrm>
            <a:off x="6877040" y="1721370"/>
            <a:ext cx="5973088" cy="4831826"/>
            <a:chOff x="5887442" y="1309636"/>
            <a:chExt cx="5973088" cy="483182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76BE0A-1B45-3CF4-9695-422864F2C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87442" y="1309636"/>
              <a:ext cx="5973088" cy="4831826"/>
            </a:xfrm>
            <a:prstGeom prst="rect">
              <a:avLst/>
            </a:prstGeom>
          </p:spPr>
        </p:pic>
        <p:sp>
          <p:nvSpPr>
            <p:cNvPr id="12" name="Rectangle: Rounded Corners 17">
              <a:extLst>
                <a:ext uri="{FF2B5EF4-FFF2-40B4-BE49-F238E27FC236}">
                  <a16:creationId xmlns:a16="http://schemas.microsoft.com/office/drawing/2014/main" id="{EF73993E-8C33-B358-B047-4C29D64C8F76}"/>
                </a:ext>
              </a:extLst>
            </p:cNvPr>
            <p:cNvSpPr/>
            <p:nvPr/>
          </p:nvSpPr>
          <p:spPr>
            <a:xfrm>
              <a:off x="7498830" y="4648200"/>
              <a:ext cx="1919990" cy="461666"/>
            </a:xfrm>
            <a:prstGeom prst="roundRect">
              <a:avLst/>
            </a:prstGeom>
            <a:solidFill>
              <a:srgbClr val="FFF5DD"/>
            </a:solidFill>
            <a:ln w="19050">
              <a:solidFill>
                <a:srgbClr val="EEAA00"/>
              </a:solidFill>
            </a:ln>
            <a:effectLst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2DE484CA-DFB5-C78C-8210-1535D7D8121E}"/>
                    </a:ext>
                  </a:extLst>
                </p:cNvPr>
                <p:cNvSpPr txBox="1"/>
                <p:nvPr/>
              </p:nvSpPr>
              <p:spPr>
                <a:xfrm>
                  <a:off x="7543800" y="4648200"/>
                  <a:ext cx="1828800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𝐿𝐸𝑇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US" dirty="0">
                      <a:solidFill>
                        <a:schemeClr val="tx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B5C86EE7-AFAA-43B7-94DA-913FC2FF056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43800" y="4648200"/>
                  <a:ext cx="1828800" cy="461665"/>
                </a:xfrm>
                <a:prstGeom prst="rect">
                  <a:avLst/>
                </a:prstGeom>
                <a:blipFill>
                  <a:blip r:embed="rId4"/>
                  <a:stretch>
                    <a:fillRect l="-1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E699640-71A3-6FFC-7A11-9C7E35A512AC}"/>
              </a:ext>
            </a:extLst>
          </p:cNvPr>
          <p:cNvSpPr txBox="1"/>
          <p:nvPr/>
        </p:nvSpPr>
        <p:spPr>
          <a:xfrm>
            <a:off x="912857" y="1423228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609585" rtl="0" eaLnBrk="1" fontAlgn="auto" latinLnBrk="0" hangingPunct="1">
              <a:lnSpc>
                <a:spcPct val="100000"/>
              </a:lnSpc>
              <a:spcBef>
                <a:spcPts val="1333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1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Correlation Approach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3E21F0E-FF1D-5A5F-53F1-CBE00683216E}"/>
              </a:ext>
            </a:extLst>
          </p:cNvPr>
          <p:cNvSpPr/>
          <p:nvPr/>
        </p:nvSpPr>
        <p:spPr>
          <a:xfrm>
            <a:off x="8032581" y="6738684"/>
            <a:ext cx="44470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D. McMorrow, </a:t>
            </a:r>
            <a:r>
              <a:rPr kumimoji="0" lang="en-US" sz="160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160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TNS,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vol. 47, Jun, 2000.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: Rounded Corners 34">
            <a:extLst>
              <a:ext uri="{FF2B5EF4-FFF2-40B4-BE49-F238E27FC236}">
                <a16:creationId xmlns:a16="http://schemas.microsoft.com/office/drawing/2014/main" id="{96F8BC9A-F663-0C0B-7F8D-715A9E8D8462}"/>
              </a:ext>
            </a:extLst>
          </p:cNvPr>
          <p:cNvSpPr/>
          <p:nvPr/>
        </p:nvSpPr>
        <p:spPr>
          <a:xfrm>
            <a:off x="2193967" y="6232111"/>
            <a:ext cx="3649875" cy="743554"/>
          </a:xfrm>
          <a:prstGeom prst="roundRect">
            <a:avLst/>
          </a:prstGeom>
          <a:solidFill>
            <a:srgbClr val="ECF1F8"/>
          </a:solidFill>
          <a:ln w="19050">
            <a:solidFill>
              <a:srgbClr val="0066CC"/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488257"/>
              <a:satOff val="8966"/>
              <a:lumOff val="719"/>
              <a:alphaOff val="0"/>
            </a:schemeClr>
          </a:fillRef>
          <a:effectRef idx="3">
            <a:schemeClr val="accent4">
              <a:hueOff val="-1488257"/>
              <a:satOff val="8966"/>
              <a:lumOff val="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587" tIns="119587" rIns="119587" bIns="119587" numCol="1" spcCol="1270" anchor="ctr" anchorCtr="0">
            <a:noAutofit/>
          </a:bodyPr>
          <a:lstStyle/>
          <a:p>
            <a:pPr marL="0" lvl="0" indent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0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for Measurements</a:t>
            </a:r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2201F8F8-B67A-6A37-C4FF-9CA561F04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3422" y="184571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Empirical Laser/Ion Correlation Approach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12EA7E6-40A1-DBAA-4A1F-E7265B3DC187}"/>
              </a:ext>
            </a:extLst>
          </p:cNvPr>
          <p:cNvGrpSpPr/>
          <p:nvPr/>
        </p:nvGrpSpPr>
        <p:grpSpPr>
          <a:xfrm>
            <a:off x="1110906" y="2167614"/>
            <a:ext cx="5569289" cy="4067254"/>
            <a:chOff x="1339511" y="2103446"/>
            <a:chExt cx="4999715" cy="3703794"/>
          </a:xfrm>
        </p:grpSpPr>
        <p:sp>
          <p:nvSpPr>
            <p:cNvPr id="40" name="Arrow: Down 35">
              <a:extLst>
                <a:ext uri="{FF2B5EF4-FFF2-40B4-BE49-F238E27FC236}">
                  <a16:creationId xmlns:a16="http://schemas.microsoft.com/office/drawing/2014/main" id="{5AD4019A-C552-9447-AFAC-D978DD77E216}"/>
                </a:ext>
              </a:extLst>
            </p:cNvPr>
            <p:cNvSpPr/>
            <p:nvPr/>
          </p:nvSpPr>
          <p:spPr>
            <a:xfrm flipH="1">
              <a:off x="3854302" y="4966386"/>
              <a:ext cx="210270" cy="840854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Arrow: Down 23">
              <a:extLst>
                <a:ext uri="{FF2B5EF4-FFF2-40B4-BE49-F238E27FC236}">
                  <a16:creationId xmlns:a16="http://schemas.microsoft.com/office/drawing/2014/main" id="{D388BB21-DC47-50DE-71DD-7D2A639A82BF}"/>
                </a:ext>
              </a:extLst>
            </p:cNvPr>
            <p:cNvSpPr/>
            <p:nvPr/>
          </p:nvSpPr>
          <p:spPr>
            <a:xfrm flipH="1">
              <a:off x="3854302" y="3776069"/>
              <a:ext cx="210270" cy="995109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Arrow: Down 22">
              <a:extLst>
                <a:ext uri="{FF2B5EF4-FFF2-40B4-BE49-F238E27FC236}">
                  <a16:creationId xmlns:a16="http://schemas.microsoft.com/office/drawing/2014/main" id="{2DE13788-2ECE-3EC0-7E18-41590DAFAE15}"/>
                </a:ext>
              </a:extLst>
            </p:cNvPr>
            <p:cNvSpPr/>
            <p:nvPr/>
          </p:nvSpPr>
          <p:spPr>
            <a:xfrm rot="2303689" flipH="1">
              <a:off x="4351581" y="2867257"/>
              <a:ext cx="210270" cy="822960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Arrow: Down 19">
              <a:extLst>
                <a:ext uri="{FF2B5EF4-FFF2-40B4-BE49-F238E27FC236}">
                  <a16:creationId xmlns:a16="http://schemas.microsoft.com/office/drawing/2014/main" id="{2C04E5D1-5885-8B52-A065-FA7A963D0CD4}"/>
                </a:ext>
              </a:extLst>
            </p:cNvPr>
            <p:cNvSpPr/>
            <p:nvPr/>
          </p:nvSpPr>
          <p:spPr>
            <a:xfrm rot="19296311">
              <a:off x="3323468" y="2867258"/>
              <a:ext cx="210270" cy="822960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5804BF3-B8BF-6716-0C77-F676629BBAD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39511" y="2103446"/>
              <a:ext cx="4999715" cy="3168162"/>
              <a:chOff x="6180754" y="816301"/>
              <a:chExt cx="5325454" cy="3374572"/>
            </a:xfrm>
            <a:effectLst/>
          </p:grpSpPr>
          <p:sp>
            <p:nvSpPr>
              <p:cNvPr id="45" name="Rectangle: Rounded Corners 9">
                <a:extLst>
                  <a:ext uri="{FF2B5EF4-FFF2-40B4-BE49-F238E27FC236}">
                    <a16:creationId xmlns:a16="http://schemas.microsoft.com/office/drawing/2014/main" id="{86B57A19-F486-E527-B03E-F5310AB52CC0}"/>
                  </a:ext>
                </a:extLst>
              </p:cNvPr>
              <p:cNvSpPr/>
              <p:nvPr/>
            </p:nvSpPr>
            <p:spPr>
              <a:xfrm>
                <a:off x="7447807" y="2430530"/>
                <a:ext cx="3034670" cy="557308"/>
              </a:xfrm>
              <a:prstGeom prst="roundRect">
                <a:avLst/>
              </a:prstGeom>
              <a:solidFill>
                <a:srgbClr val="C0504D">
                  <a:lumMod val="20000"/>
                  <a:lumOff val="80000"/>
                </a:srgbClr>
              </a:solidFill>
              <a:ln w="1905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122862" tIns="122862" rIns="122862" bIns="122862" numCol="1" spcCol="1270" anchor="ctr" anchorCtr="0">
                <a:noAutofit/>
              </a:bodyPr>
              <a:lstStyle/>
              <a:p>
                <a:pPr marL="0" marR="0" lvl="0" indent="0" defTabSz="1200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Functional Correlation</a:t>
                </a:r>
              </a:p>
            </p:txBody>
          </p:sp>
          <p:sp>
            <p:nvSpPr>
              <p:cNvPr id="46" name="Rectangle: Rounded Corners 11">
                <a:extLst>
                  <a:ext uri="{FF2B5EF4-FFF2-40B4-BE49-F238E27FC236}">
                    <a16:creationId xmlns:a16="http://schemas.microsoft.com/office/drawing/2014/main" id="{01631CAF-6269-C460-0514-5CA5CBB4384A}"/>
                  </a:ext>
                </a:extLst>
              </p:cNvPr>
              <p:cNvSpPr/>
              <p:nvPr/>
            </p:nvSpPr>
            <p:spPr>
              <a:xfrm>
                <a:off x="7772464" y="3657839"/>
                <a:ext cx="2385354" cy="533034"/>
              </a:xfrm>
              <a:prstGeom prst="roundRect">
                <a:avLst/>
              </a:prstGeom>
              <a:solidFill>
                <a:srgbClr val="C0504D">
                  <a:lumMod val="20000"/>
                  <a:lumOff val="80000"/>
                </a:srgbClr>
              </a:solidFill>
              <a:ln w="1905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119587" tIns="119587" rIns="119587" bIns="119587" numCol="1" spcCol="1270" anchor="ctr" anchorCtr="0">
                <a:noAutofit/>
              </a:bodyPr>
              <a:lstStyle/>
              <a:p>
                <a:pPr marL="0" marR="0" lvl="0" indent="0" defTabSz="1200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LET Prediction</a:t>
                </a:r>
              </a:p>
            </p:txBody>
          </p:sp>
          <p:sp>
            <p:nvSpPr>
              <p:cNvPr id="47" name="Rectangle: Rounded Corners 13">
                <a:extLst>
                  <a:ext uri="{FF2B5EF4-FFF2-40B4-BE49-F238E27FC236}">
                    <a16:creationId xmlns:a16="http://schemas.microsoft.com/office/drawing/2014/main" id="{9DFE0A07-0CEB-2E36-6E44-D3F079591361}"/>
                  </a:ext>
                </a:extLst>
              </p:cNvPr>
              <p:cNvSpPr/>
              <p:nvPr/>
            </p:nvSpPr>
            <p:spPr>
              <a:xfrm>
                <a:off x="6180754" y="832484"/>
                <a:ext cx="2048845" cy="958241"/>
              </a:xfrm>
              <a:prstGeom prst="roundRect">
                <a:avLst/>
              </a:prstGeom>
              <a:solidFill>
                <a:srgbClr val="C0504D">
                  <a:lumMod val="20000"/>
                  <a:lumOff val="80000"/>
                </a:srgbClr>
              </a:solidFill>
              <a:ln w="1905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115357" tIns="115357" rIns="115357" bIns="115357" numCol="1" spcCol="1270" anchor="ctr" anchorCtr="0">
                <a:noAutofit/>
              </a:bodyPr>
              <a:lstStyle/>
              <a:p>
                <a:pPr marL="0" marR="0" lvl="0" indent="0" defTabSz="1200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Threshold Laser Energy</a:t>
                </a:r>
              </a:p>
            </p:txBody>
          </p:sp>
          <p:sp>
            <p:nvSpPr>
              <p:cNvPr id="48" name="Rectangle: Rounded Corners 15">
                <a:extLst>
                  <a:ext uri="{FF2B5EF4-FFF2-40B4-BE49-F238E27FC236}">
                    <a16:creationId xmlns:a16="http://schemas.microsoft.com/office/drawing/2014/main" id="{EE6BCED6-AD5E-4EFF-CAAF-35BD1B585142}"/>
                  </a:ext>
                </a:extLst>
              </p:cNvPr>
              <p:cNvSpPr/>
              <p:nvPr/>
            </p:nvSpPr>
            <p:spPr>
              <a:xfrm>
                <a:off x="9677402" y="816301"/>
                <a:ext cx="1828806" cy="990583"/>
              </a:xfrm>
              <a:prstGeom prst="roundRect">
                <a:avLst/>
              </a:prstGeom>
              <a:solidFill>
                <a:srgbClr val="C0504D">
                  <a:lumMod val="20000"/>
                  <a:lumOff val="80000"/>
                </a:srgbClr>
              </a:solidFill>
              <a:ln w="19050">
                <a:solidFill>
                  <a:srgbClr val="C00000"/>
                </a:solidFill>
              </a:ln>
              <a:effectLst/>
            </p:spPr>
            <p:txBody>
              <a:bodyPr spcFirstLastPara="0" vert="horz" wrap="square" lIns="116936" tIns="116936" rIns="116936" bIns="116936" numCol="1" spcCol="1270" anchor="ctr" anchorCtr="0">
                <a:noAutofit/>
              </a:bodyPr>
              <a:lstStyle/>
              <a:p>
                <a:pPr marL="0" marR="0" lvl="0" indent="0" defTabSz="12001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Arial" panose="020B0604020202020204" pitchFamily="34" charset="0"/>
                  </a:rPr>
                  <a:t>Threshold Ion LET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04742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886594" y="7421564"/>
            <a:ext cx="2931006" cy="365125"/>
          </a:xfrm>
        </p:spPr>
        <p:txBody>
          <a:bodyPr/>
          <a:lstStyle/>
          <a:p>
            <a:fld id="{08A33004-3F74-8643-BFFF-9553BB8AA6B7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0" name="Rectangle 2">
            <a:extLst>
              <a:ext uri="{FF2B5EF4-FFF2-40B4-BE49-F238E27FC236}">
                <a16:creationId xmlns:a16="http://schemas.microsoft.com/office/drawing/2014/main" id="{2201F8F8-B67A-6A37-C4FF-9CA561F04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9119" y="184571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Predictive Laser/Ion Approach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CF156A-B814-6800-25C5-8C0785AF8E55}"/>
              </a:ext>
            </a:extLst>
          </p:cNvPr>
          <p:cNvGrpSpPr/>
          <p:nvPr/>
        </p:nvGrpSpPr>
        <p:grpSpPr>
          <a:xfrm>
            <a:off x="14288" y="1750805"/>
            <a:ext cx="6504286" cy="4903266"/>
            <a:chOff x="36666" y="1138210"/>
            <a:chExt cx="6096000" cy="5025298"/>
          </a:xfrm>
        </p:grpSpPr>
        <p:sp>
          <p:nvSpPr>
            <p:cNvPr id="18" name="Arrow: Down 20">
              <a:extLst>
                <a:ext uri="{FF2B5EF4-FFF2-40B4-BE49-F238E27FC236}">
                  <a16:creationId xmlns:a16="http://schemas.microsoft.com/office/drawing/2014/main" id="{6E4A8F59-6C53-D9E3-8E13-74473B69EED4}"/>
                </a:ext>
              </a:extLst>
            </p:cNvPr>
            <p:cNvSpPr/>
            <p:nvPr/>
          </p:nvSpPr>
          <p:spPr>
            <a:xfrm flipH="1">
              <a:off x="2966140" y="2529458"/>
              <a:ext cx="210270" cy="1228256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Arrow: Down 35">
              <a:extLst>
                <a:ext uri="{FF2B5EF4-FFF2-40B4-BE49-F238E27FC236}">
                  <a16:creationId xmlns:a16="http://schemas.microsoft.com/office/drawing/2014/main" id="{51E1B747-58EE-DA6F-A49D-AE2453F863D2}"/>
                </a:ext>
              </a:extLst>
            </p:cNvPr>
            <p:cNvSpPr/>
            <p:nvPr/>
          </p:nvSpPr>
          <p:spPr>
            <a:xfrm flipH="1">
              <a:off x="2971990" y="4191000"/>
              <a:ext cx="210270" cy="1295400"/>
            </a:xfrm>
            <a:prstGeom prst="downArrow">
              <a:avLst>
                <a:gd name="adj1" fmla="val 46845"/>
                <a:gd name="adj2" fmla="val 83099"/>
              </a:avLst>
            </a:prstGeom>
            <a:solidFill>
              <a:sysClr val="windowText" lastClr="00000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: Rounded Corners 11">
              <a:extLst>
                <a:ext uri="{FF2B5EF4-FFF2-40B4-BE49-F238E27FC236}">
                  <a16:creationId xmlns:a16="http://schemas.microsoft.com/office/drawing/2014/main" id="{D777AF69-BA93-EE88-BC01-E3BF5F73F682}"/>
                </a:ext>
              </a:extLst>
            </p:cNvPr>
            <p:cNvSpPr/>
            <p:nvPr/>
          </p:nvSpPr>
          <p:spPr>
            <a:xfrm>
              <a:off x="1951550" y="3757714"/>
              <a:ext cx="2239450" cy="500430"/>
            </a:xfrm>
            <a:prstGeom prst="roundRect">
              <a:avLst/>
            </a:prstGeom>
            <a:solidFill>
              <a:srgbClr val="9BBB59">
                <a:lumMod val="20000"/>
                <a:lumOff val="80000"/>
              </a:srgbClr>
            </a:solidFill>
            <a:ln w="19050">
              <a:solidFill>
                <a:srgbClr val="009900"/>
              </a:solidFill>
            </a:ln>
            <a:effectLst/>
          </p:spPr>
          <p:txBody>
            <a:bodyPr spcFirstLastPara="0" vert="horz" wrap="square" lIns="119587" tIns="119587" rIns="119587" bIns="119587" numCol="1" spcCol="1270" anchor="ctr" anchorCtr="0">
              <a:noAutofit/>
            </a:bodyPr>
            <a:lstStyle/>
            <a:p>
              <a:pPr marL="0" marR="0" lvl="0" indent="0" defTabSz="12001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LET Calculation</a:t>
              </a:r>
            </a:p>
          </p:txBody>
        </p:sp>
        <p:sp>
          <p:nvSpPr>
            <p:cNvPr id="21" name="Rectangle: Rounded Corners 13">
              <a:extLst>
                <a:ext uri="{FF2B5EF4-FFF2-40B4-BE49-F238E27FC236}">
                  <a16:creationId xmlns:a16="http://schemas.microsoft.com/office/drawing/2014/main" id="{ED061DF4-B8E9-0722-A5C0-365930A5CAE6}"/>
                </a:ext>
              </a:extLst>
            </p:cNvPr>
            <p:cNvSpPr/>
            <p:nvPr/>
          </p:nvSpPr>
          <p:spPr>
            <a:xfrm>
              <a:off x="1432975" y="1876695"/>
              <a:ext cx="3276600" cy="899629"/>
            </a:xfrm>
            <a:prstGeom prst="roundRect">
              <a:avLst/>
            </a:prstGeom>
            <a:solidFill>
              <a:srgbClr val="9BBB59">
                <a:lumMod val="20000"/>
                <a:lumOff val="80000"/>
              </a:srgbClr>
            </a:solidFill>
            <a:ln w="19050">
              <a:solidFill>
                <a:srgbClr val="009900"/>
              </a:solidFill>
            </a:ln>
            <a:effectLst/>
          </p:spPr>
          <p:txBody>
            <a:bodyPr spcFirstLastPara="0" vert="horz" wrap="square" lIns="115357" tIns="115357" rIns="115357" bIns="115357" numCol="1" spcCol="1270" anchor="ctr" anchorCtr="0">
              <a:noAutofit/>
            </a:bodyPr>
            <a:lstStyle/>
            <a:p>
              <a:pPr marL="0" marR="0" lvl="0" indent="0" defTabSz="12001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Use laser focusing that resembles charge profile of an 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679C2C7-C7F8-C754-A95B-1966023B4226}"/>
                </a:ext>
              </a:extLst>
            </p:cNvPr>
            <p:cNvSpPr txBox="1"/>
            <p:nvPr/>
          </p:nvSpPr>
          <p:spPr>
            <a:xfrm>
              <a:off x="36666" y="1138210"/>
              <a:ext cx="6096000" cy="599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1333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0099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Predictive Approach</a:t>
              </a:r>
            </a:p>
          </p:txBody>
        </p:sp>
        <p:sp>
          <p:nvSpPr>
            <p:cNvPr id="23" name="Rectangle: Rounded Corners 21">
              <a:extLst>
                <a:ext uri="{FF2B5EF4-FFF2-40B4-BE49-F238E27FC236}">
                  <a16:creationId xmlns:a16="http://schemas.microsoft.com/office/drawing/2014/main" id="{8C8DCE5F-16DE-A0CC-3BCA-9A141F04A381}"/>
                </a:ext>
              </a:extLst>
            </p:cNvPr>
            <p:cNvSpPr/>
            <p:nvPr/>
          </p:nvSpPr>
          <p:spPr>
            <a:xfrm>
              <a:off x="1432975" y="5486400"/>
              <a:ext cx="3276600" cy="677108"/>
            </a:xfrm>
            <a:prstGeom prst="roundRect">
              <a:avLst/>
            </a:prstGeom>
            <a:solidFill>
              <a:srgbClr val="ECF1F8"/>
            </a:solidFill>
            <a:ln w="19050">
              <a:solidFill>
                <a:srgbClr val="0066CC"/>
              </a:solidFill>
            </a:ln>
            <a:effectLst/>
          </p:spPr>
          <p:txBody>
            <a:bodyPr spcFirstLastPara="0" vert="horz" wrap="square" lIns="119587" tIns="119587" rIns="119587" bIns="119587" numCol="1" spcCol="1270" anchor="ctr" anchorCtr="0">
              <a:noAutofit/>
            </a:bodyPr>
            <a:lstStyle/>
            <a:p>
              <a:pPr marL="0" marR="0" lvl="0" indent="0" defTabSz="120015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Arial" panose="020B0604020202020204" pitchFamily="34" charset="0"/>
                </a:rPr>
                <a:t>Use for Measurements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C336C1D9-1D6C-72E9-4FA4-B511CF2BCBF8}"/>
              </a:ext>
            </a:extLst>
          </p:cNvPr>
          <p:cNvSpPr/>
          <p:nvPr/>
        </p:nvSpPr>
        <p:spPr>
          <a:xfrm>
            <a:off x="7526572" y="6904452"/>
            <a:ext cx="4079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J. M. Hales, </a:t>
            </a:r>
            <a:r>
              <a:rPr lang="en-US" sz="1600" i="1" kern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 al.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lang="en-US" sz="1600" i="1" kern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TNS, </a:t>
            </a:r>
            <a:r>
              <a:rPr lang="en-US" sz="1600" kern="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vol. 70, Apr, 2023.</a:t>
            </a:r>
            <a:endParaRPr lang="en-US" sz="1400" kern="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8" name="Picture 27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1C600FA1-F266-41FD-CAE3-29FF1DCBF63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5362" y="1717366"/>
            <a:ext cx="6184684" cy="508541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154AFD6-E40A-E760-2E83-9EF35AA3DB5E}"/>
              </a:ext>
            </a:extLst>
          </p:cNvPr>
          <p:cNvSpPr txBox="1"/>
          <p:nvPr/>
        </p:nvSpPr>
        <p:spPr>
          <a:xfrm>
            <a:off x="7123120" y="1256134"/>
            <a:ext cx="53357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585" eaLnBrk="1" fontAlgn="auto" hangingPunct="1">
              <a:spcBef>
                <a:spcPts val="1333"/>
              </a:spcBef>
              <a:spcAft>
                <a:spcPts val="0"/>
              </a:spcAft>
              <a:defRPr/>
            </a:pPr>
            <a:r>
              <a:rPr lang="en-US" sz="2400" u="sng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Measured SETs for LM124</a:t>
            </a:r>
          </a:p>
        </p:txBody>
      </p:sp>
    </p:spTree>
    <p:extLst>
      <p:ext uri="{BB962C8B-B14F-4D97-AF65-F5344CB8AC3E}">
        <p14:creationId xmlns:p14="http://schemas.microsoft.com/office/powerpoint/2010/main" val="3859801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55936" y="152401"/>
            <a:ext cx="10978882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858" tIns="50929" rIns="101858" bIns="50929" anchor="ctr"/>
          <a:lstStyle/>
          <a:p>
            <a:pPr defTabSz="1018937">
              <a:spcBef>
                <a:spcPct val="0"/>
              </a:spcBef>
            </a:pPr>
            <a:r>
              <a:rPr lang="en-US" sz="3600" dirty="0">
                <a:solidFill>
                  <a:srgbClr val="FEB31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PL SEE Using </a:t>
            </a:r>
            <a:r>
              <a:rPr lang="en-US" sz="3600" dirty="0" err="1">
                <a:solidFill>
                  <a:srgbClr val="FEB31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Axicon</a:t>
            </a:r>
            <a:r>
              <a:rPr lang="en-US" sz="3600" dirty="0">
                <a:solidFill>
                  <a:srgbClr val="FEB314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-- Quasi-Bessel Beam </a:t>
            </a:r>
            <a:endParaRPr lang="en-US" sz="3600" i="1" dirty="0">
              <a:solidFill>
                <a:srgbClr val="FEB314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22161" y="6950783"/>
            <a:ext cx="3788217" cy="369332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de-DE" i="1" dirty="0">
                <a:solidFill>
                  <a:srgbClr val="000090"/>
                </a:solidFill>
              </a:rPr>
              <a:t>Hales, et al., </a:t>
            </a:r>
            <a:r>
              <a:rPr lang="de-DE" i="1" dirty="0" err="1">
                <a:solidFill>
                  <a:srgbClr val="000090"/>
                </a:solidFill>
              </a:rPr>
              <a:t>Optics</a:t>
            </a:r>
            <a:r>
              <a:rPr lang="de-DE" i="1" dirty="0">
                <a:solidFill>
                  <a:srgbClr val="000090"/>
                </a:solidFill>
              </a:rPr>
              <a:t> Express 2019</a:t>
            </a:r>
            <a:endParaRPr lang="en-US" i="1" dirty="0">
              <a:solidFill>
                <a:srgbClr val="000090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005" y="1167685"/>
            <a:ext cx="5416092" cy="57070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oup 10"/>
          <p:cNvGrpSpPr/>
          <p:nvPr/>
        </p:nvGrpSpPr>
        <p:grpSpPr>
          <a:xfrm>
            <a:off x="8248225" y="3663610"/>
            <a:ext cx="4071723" cy="1080109"/>
            <a:chOff x="8248225" y="3663610"/>
            <a:chExt cx="4071723" cy="1080109"/>
          </a:xfrm>
        </p:grpSpPr>
        <p:sp>
          <p:nvSpPr>
            <p:cNvPr id="12" name="TextBox 11"/>
            <p:cNvSpPr txBox="1"/>
            <p:nvPr/>
          </p:nvSpPr>
          <p:spPr>
            <a:xfrm>
              <a:off x="10259017" y="3663610"/>
              <a:ext cx="2060931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Constant LET</a:t>
              </a:r>
            </a:p>
          </p:txBody>
        </p:sp>
        <p:cxnSp>
          <p:nvCxnSpPr>
            <p:cNvPr id="13" name="Straight Arrow Connector 12"/>
            <p:cNvCxnSpPr>
              <a:stCxn id="12" idx="1"/>
            </p:cNvCxnSpPr>
            <p:nvPr/>
          </p:nvCxnSpPr>
          <p:spPr bwMode="auto">
            <a:xfrm flipH="1">
              <a:off x="8248225" y="3894443"/>
              <a:ext cx="2010792" cy="849276"/>
            </a:xfrm>
            <a:prstGeom prst="straightConnector1">
              <a:avLst/>
            </a:prstGeom>
            <a:noFill/>
            <a:ln w="349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09477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0A4102-49E3-9155-556F-440EEF818BA9}"/>
              </a:ext>
            </a:extLst>
          </p:cNvPr>
          <p:cNvSpPr txBox="1"/>
          <p:nvPr/>
        </p:nvSpPr>
        <p:spPr>
          <a:xfrm>
            <a:off x="7800975" y="1563505"/>
            <a:ext cx="573211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3298" indent="-353298" algn="l" defTabSz="518145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QBB transients measured prior to heavy-ion measurements</a:t>
            </a:r>
          </a:p>
          <a:p>
            <a:pPr marL="353298" indent="-353298" algn="l" defTabSz="518145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QBB tuned to </a:t>
            </a:r>
            <a:r>
              <a:rPr lang="en-US" altLang="en-US" sz="2400" i="1" dirty="0">
                <a:solidFill>
                  <a:schemeClr val="accent2"/>
                </a:solidFill>
                <a:cs typeface="Arial" pitchFamily="34" charset="0"/>
              </a:rPr>
              <a:t>LET = 59 </a:t>
            </a:r>
            <a:r>
              <a:rPr lang="en-US" sz="2400" i="1" dirty="0">
                <a:solidFill>
                  <a:schemeClr val="accent2"/>
                </a:solidFill>
              </a:rPr>
              <a:t>MeV·cm</a:t>
            </a:r>
            <a:r>
              <a:rPr lang="en-US" sz="2400" i="1" baseline="30000" dirty="0">
                <a:solidFill>
                  <a:schemeClr val="accent2"/>
                </a:solidFill>
              </a:rPr>
              <a:t>2</a:t>
            </a:r>
            <a:r>
              <a:rPr lang="en-US" sz="2400" i="1" dirty="0">
                <a:solidFill>
                  <a:schemeClr val="accent2"/>
                </a:solidFill>
              </a:rPr>
              <a:t>/mg</a:t>
            </a:r>
            <a:r>
              <a:rPr lang="en-US" altLang="en-US" sz="2400" i="1" dirty="0">
                <a:solidFill>
                  <a:schemeClr val="accent2"/>
                </a:solidFill>
                <a:cs typeface="Arial" pitchFamily="34" charset="0"/>
              </a:rPr>
              <a:t> </a:t>
            </a:r>
          </a:p>
          <a:p>
            <a:pPr marL="353298" indent="-353298" algn="l" defTabSz="518145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Heavy-ion measurements subsequently performed at BNL, tuned to </a:t>
            </a:r>
            <a:r>
              <a:rPr lang="en-US" altLang="en-US" sz="2400" i="1" dirty="0">
                <a:solidFill>
                  <a:schemeClr val="accent2"/>
                </a:solidFill>
                <a:cs typeface="Arial" pitchFamily="34" charset="0"/>
              </a:rPr>
              <a:t>LET = 59 </a:t>
            </a:r>
            <a:r>
              <a:rPr lang="en-US" sz="2400" i="1" dirty="0">
                <a:solidFill>
                  <a:schemeClr val="accent2"/>
                </a:solidFill>
              </a:rPr>
              <a:t>MeV·cm</a:t>
            </a:r>
            <a:r>
              <a:rPr lang="en-US" sz="2400" i="1" baseline="30000" dirty="0">
                <a:solidFill>
                  <a:schemeClr val="accent2"/>
                </a:solidFill>
              </a:rPr>
              <a:t>2</a:t>
            </a:r>
            <a:r>
              <a:rPr lang="en-US" sz="2400" i="1" dirty="0">
                <a:solidFill>
                  <a:schemeClr val="accent2"/>
                </a:solidFill>
              </a:rPr>
              <a:t>/mg</a:t>
            </a:r>
          </a:p>
          <a:p>
            <a:pPr marL="353298" indent="-353298" algn="l" defTabSz="518145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Worst case transients chosen and compared directly to QBB transients; </a:t>
            </a:r>
          </a:p>
          <a:p>
            <a:pPr marL="810498" lvl="1" indent="-353298" algn="l" defTabSz="518145">
              <a:spcBef>
                <a:spcPts val="84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No adjustable parameters</a:t>
            </a:r>
          </a:p>
          <a:p>
            <a:pPr marL="810498" lvl="1" indent="-353298" algn="l" defTabSz="518145">
              <a:spcBef>
                <a:spcPts val="84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dirty="0">
                <a:solidFill>
                  <a:prstClr val="black"/>
                </a:solidFill>
                <a:cs typeface="Arial" pitchFamily="34" charset="0"/>
              </a:rPr>
              <a:t>No curve fitting </a:t>
            </a:r>
          </a:p>
          <a:p>
            <a:pPr marL="353298" indent="-353298" algn="l" defTabSz="518145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2400" b="1" i="1" dirty="0">
                <a:solidFill>
                  <a:schemeClr val="accent2"/>
                </a:solidFill>
                <a:cs typeface="Arial" pitchFamily="34" charset="0"/>
              </a:rPr>
              <a:t>Agreement is exceptional</a:t>
            </a:r>
          </a:p>
        </p:txBody>
      </p:sp>
      <p:pic>
        <p:nvPicPr>
          <p:cNvPr id="6" name="Picture 5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53527F01-EC59-B021-9643-7DB23566DE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508" y="1443038"/>
            <a:ext cx="6902721" cy="5675823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EF736B6D-0D1E-78FB-29E6-7B16D0F16278}"/>
              </a:ext>
            </a:extLst>
          </p:cNvPr>
          <p:cNvSpPr txBox="1">
            <a:spLocks/>
          </p:cNvSpPr>
          <p:nvPr/>
        </p:nvSpPr>
        <p:spPr>
          <a:xfrm>
            <a:off x="1554480" y="157169"/>
            <a:ext cx="11632883" cy="813816"/>
          </a:xfrm>
          <a:prstGeom prst="rect">
            <a:avLst/>
          </a:prstGeom>
        </p:spPr>
        <p:txBody>
          <a:bodyPr anchor="ctr" anchorCtr="0"/>
          <a:lstStyle>
            <a:lvl1pPr marL="382588" indent="-382588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827088" indent="-3175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73175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782763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923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7495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2067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6639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1211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3600" b="0" kern="0" dirty="0">
                <a:solidFill>
                  <a:srgbClr val="FFC000"/>
                </a:solidFill>
              </a:rPr>
              <a:t>LM124 SET Prediction Using QBB</a:t>
            </a:r>
          </a:p>
        </p:txBody>
      </p:sp>
    </p:spTree>
    <p:extLst>
      <p:ext uri="{BB962C8B-B14F-4D97-AF65-F5344CB8AC3E}">
        <p14:creationId xmlns:p14="http://schemas.microsoft.com/office/powerpoint/2010/main" val="1548628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4B769-1A6B-459C-A212-4C80D67C43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3165" y="-106325"/>
            <a:ext cx="12090397" cy="1271219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Empirical Correlation for SEL LET Thresholds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A75555-C42E-D6B4-3379-E1BAE005C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0064" y="1201416"/>
            <a:ext cx="4723219" cy="549611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3661AA1-C78A-7B39-70FF-80EEB96603FE}"/>
              </a:ext>
            </a:extLst>
          </p:cNvPr>
          <p:cNvSpPr/>
          <p:nvPr/>
        </p:nvSpPr>
        <p:spPr>
          <a:xfrm>
            <a:off x="255181" y="1283345"/>
            <a:ext cx="5602694" cy="568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Mixed-signal </a:t>
            </a:r>
            <a:r>
              <a:rPr lang="en-US" sz="2400" dirty="0">
                <a:solidFill>
                  <a:srgbClr val="C00000"/>
                </a:solidFill>
                <a:latin typeface="+mn-lt"/>
                <a:ea typeface="+mn-ea"/>
                <a:cs typeface="Arial" panose="020B0604020202020204" pitchFamily="34" charset="0"/>
              </a:rPr>
              <a:t>180 nm bulk (Jazz) ASIC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 using TPA-based laser testing. </a:t>
            </a:r>
            <a:endParaRPr lang="en-US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Heavy-ion measurements performed on ASIC. </a:t>
            </a:r>
            <a:r>
              <a:rPr lang="en-US" sz="2400" dirty="0" err="1">
                <a:solidFill>
                  <a:srgbClr val="C00000"/>
                </a:solidFill>
                <a:cs typeface="Arial" panose="020B0604020202020204" pitchFamily="34" charset="0"/>
              </a:rPr>
              <a:t>LET</a:t>
            </a:r>
            <a:r>
              <a:rPr lang="en-US" sz="2400" baseline="-25000" dirty="0" err="1">
                <a:solidFill>
                  <a:srgbClr val="C00000"/>
                </a:solidFill>
                <a:cs typeface="Arial" panose="020B0604020202020204" pitchFamily="34" charset="0"/>
              </a:rPr>
              <a:t>th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= 0.9 MeV∙cm</a:t>
            </a:r>
            <a:r>
              <a:rPr lang="en-US" sz="2400" baseline="30000" dirty="0">
                <a:solidFill>
                  <a:srgbClr val="C00000"/>
                </a:solidFill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/mg</a:t>
            </a: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Empirical correlation used to provide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quantitative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 estimates of the LET threshold at various circuit locations in an ASIC </a:t>
            </a: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Big Story: 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this procedure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quantified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 the SEL threshold dependence on design parameters -- follow-on ASIC design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showed a 50-fold improvement in the SEL threshold compared to the original design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19BD4B-ACC4-C151-8359-CF20DFFCED06}"/>
              </a:ext>
            </a:extLst>
          </p:cNvPr>
          <p:cNvSpPr/>
          <p:nvPr/>
        </p:nvSpPr>
        <p:spPr>
          <a:xfrm>
            <a:off x="7025667" y="6791858"/>
            <a:ext cx="4532011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8145"/>
            <a:r>
              <a:rPr lang="en-US" sz="204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Hales, et al, TNS, 69, 429-435 (2022)</a:t>
            </a:r>
          </a:p>
        </p:txBody>
      </p:sp>
    </p:spTree>
    <p:extLst>
      <p:ext uri="{BB962C8B-B14F-4D97-AF65-F5344CB8AC3E}">
        <p14:creationId xmlns:p14="http://schemas.microsoft.com/office/powerpoint/2010/main" val="2299882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EBE5BA2-CD65-AB8A-2DDC-9831A76B2D49}"/>
              </a:ext>
            </a:extLst>
          </p:cNvPr>
          <p:cNvSpPr/>
          <p:nvPr/>
        </p:nvSpPr>
        <p:spPr>
          <a:xfrm>
            <a:off x="8007087" y="6452430"/>
            <a:ext cx="4532011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8145"/>
            <a:r>
              <a:rPr lang="en-US" sz="204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Hales, et al, TNS, 69, 429-435 (2022)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3F0BC0-0EF2-2E30-E08E-2D85F9DF10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4186" y="1431523"/>
            <a:ext cx="7772400" cy="46695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1BD6729-406F-7FFF-A1C5-A5328D374161}"/>
              </a:ext>
            </a:extLst>
          </p:cNvPr>
          <p:cNvSpPr/>
          <p:nvPr/>
        </p:nvSpPr>
        <p:spPr>
          <a:xfrm>
            <a:off x="255181" y="1283345"/>
            <a:ext cx="5602694" cy="5686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Mixed-signal </a:t>
            </a:r>
            <a:r>
              <a:rPr lang="en-US" sz="2400" dirty="0">
                <a:solidFill>
                  <a:srgbClr val="C00000"/>
                </a:solidFill>
                <a:latin typeface="+mn-lt"/>
                <a:ea typeface="+mn-ea"/>
                <a:cs typeface="Arial" panose="020B0604020202020204" pitchFamily="34" charset="0"/>
              </a:rPr>
              <a:t>180 nm bulk (Jazz) ASIC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 using TPA-based laser testing. </a:t>
            </a:r>
            <a:endParaRPr lang="en-US" sz="2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Heavy-ion measurements performed on ASIC. </a:t>
            </a:r>
            <a:r>
              <a:rPr lang="en-US" sz="2400" dirty="0" err="1">
                <a:solidFill>
                  <a:srgbClr val="C00000"/>
                </a:solidFill>
                <a:cs typeface="Arial" panose="020B0604020202020204" pitchFamily="34" charset="0"/>
              </a:rPr>
              <a:t>LET</a:t>
            </a:r>
            <a:r>
              <a:rPr lang="en-US" sz="2400" baseline="-25000" dirty="0" err="1">
                <a:solidFill>
                  <a:srgbClr val="C00000"/>
                </a:solidFill>
                <a:cs typeface="Arial" panose="020B0604020202020204" pitchFamily="34" charset="0"/>
              </a:rPr>
              <a:t>th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 = 0.9 MeV∙cm</a:t>
            </a:r>
            <a:r>
              <a:rPr lang="en-US" sz="2400" baseline="30000" dirty="0">
                <a:solidFill>
                  <a:srgbClr val="C00000"/>
                </a:solidFill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C00000"/>
                </a:solidFill>
                <a:cs typeface="Arial" panose="020B0604020202020204" pitchFamily="34" charset="0"/>
              </a:rPr>
              <a:t>/mg</a:t>
            </a: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Empirical correlation used to provide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quantitative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 estimates of the LET threshold at various circuit locations in an ASIC </a:t>
            </a:r>
          </a:p>
          <a:p>
            <a:pPr marL="323840" indent="-323840" algn="l">
              <a:spcBef>
                <a:spcPts val="1133"/>
              </a:spcBef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Big Story: 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this procedure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quantified</a:t>
            </a:r>
            <a:r>
              <a:rPr lang="en-US" sz="2400" dirty="0">
                <a:solidFill>
                  <a:srgbClr val="000000"/>
                </a:solidFill>
                <a:cs typeface="Arial" panose="020B0604020202020204" pitchFamily="34" charset="0"/>
              </a:rPr>
              <a:t> the SEL threshold dependence on design parameters -- follow-on ASIC design </a:t>
            </a:r>
            <a:r>
              <a:rPr lang="en-US" sz="2400" i="1" dirty="0">
                <a:solidFill>
                  <a:srgbClr val="C00000"/>
                </a:solidFill>
                <a:cs typeface="Arial" panose="020B0604020202020204" pitchFamily="34" charset="0"/>
              </a:rPr>
              <a:t>showed a 50-fold improvement in the SEL threshold compared to the original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729C62D-CD75-2D76-294B-12527707B1D5}"/>
              </a:ext>
            </a:extLst>
          </p:cNvPr>
          <p:cNvSpPr txBox="1"/>
          <p:nvPr/>
        </p:nvSpPr>
        <p:spPr>
          <a:xfrm>
            <a:off x="6555466" y="5828387"/>
            <a:ext cx="915636" cy="369332"/>
          </a:xfrm>
          <a:prstGeom prst="rect">
            <a:avLst/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i="1" dirty="0"/>
              <a:t>Anchor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0D412DC2-78FE-8F48-E0E6-1655823C2C2D}"/>
              </a:ext>
            </a:extLst>
          </p:cNvPr>
          <p:cNvSpPr/>
          <p:nvPr/>
        </p:nvSpPr>
        <p:spPr bwMode="auto">
          <a:xfrm rot="-600000">
            <a:off x="7429502" y="5057775"/>
            <a:ext cx="432171" cy="757237"/>
          </a:xfrm>
          <a:custGeom>
            <a:avLst/>
            <a:gdLst>
              <a:gd name="connsiteX0" fmla="*/ 0 w 432171"/>
              <a:gd name="connsiteY0" fmla="*/ 757237 h 757237"/>
              <a:gd name="connsiteX1" fmla="*/ 328612 w 432171"/>
              <a:gd name="connsiteY1" fmla="*/ 585787 h 757237"/>
              <a:gd name="connsiteX2" fmla="*/ 428625 w 432171"/>
              <a:gd name="connsiteY2" fmla="*/ 300037 h 757237"/>
              <a:gd name="connsiteX3" fmla="*/ 400050 w 432171"/>
              <a:gd name="connsiteY3" fmla="*/ 0 h 757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2171" h="757237">
                <a:moveTo>
                  <a:pt x="0" y="757237"/>
                </a:moveTo>
                <a:cubicBezTo>
                  <a:pt x="128587" y="709612"/>
                  <a:pt x="257175" y="661987"/>
                  <a:pt x="328612" y="585787"/>
                </a:cubicBezTo>
                <a:cubicBezTo>
                  <a:pt x="400050" y="509587"/>
                  <a:pt x="416719" y="397668"/>
                  <a:pt x="428625" y="300037"/>
                </a:cubicBezTo>
                <a:cubicBezTo>
                  <a:pt x="440531" y="202406"/>
                  <a:pt x="420290" y="101203"/>
                  <a:pt x="400050" y="0"/>
                </a:cubicBezTo>
              </a:path>
            </a:pathLst>
          </a:custGeom>
          <a:noFill/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lg" len="lg"/>
            <a:tailEnd type="stealth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CAA80FF-A0CC-8E48-D0E5-1A29252906A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3165" y="-106325"/>
            <a:ext cx="12090397" cy="1271219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Empirical Correlation for SEL LET Thresholds</a:t>
            </a:r>
          </a:p>
        </p:txBody>
      </p:sp>
    </p:spTree>
    <p:extLst>
      <p:ext uri="{BB962C8B-B14F-4D97-AF65-F5344CB8AC3E}">
        <p14:creationId xmlns:p14="http://schemas.microsoft.com/office/powerpoint/2010/main" val="22285259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38</a:t>
            </a:fld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A079E74-F4B7-4A92-A804-C96C6055F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4757" y="1415589"/>
            <a:ext cx="4045209" cy="310896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B10A06BA-181B-4587-84F1-5FD9A0D288C5}"/>
              </a:ext>
            </a:extLst>
          </p:cNvPr>
          <p:cNvSpPr/>
          <p:nvPr/>
        </p:nvSpPr>
        <p:spPr>
          <a:xfrm>
            <a:off x="212651" y="6217920"/>
            <a:ext cx="1334586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i="1" dirty="0">
                <a:solidFill>
                  <a:srgbClr val="C00000"/>
                </a:solidFill>
                <a:cs typeface="Arial" panose="020B0604020202020204" pitchFamily="34" charset="0"/>
              </a:rPr>
              <a:t>Careful characterization of laser parameters</a:t>
            </a:r>
            <a:r>
              <a:rPr lang="en-US" sz="2600" dirty="0">
                <a:solidFill>
                  <a:srgbClr val="000000"/>
                </a:solidFill>
                <a:cs typeface="Arial" panose="020B0604020202020204" pitchFamily="34" charset="0"/>
              </a:rPr>
              <a:t> and </a:t>
            </a:r>
            <a:r>
              <a:rPr lang="en-US" sz="2600" i="1" dirty="0">
                <a:solidFill>
                  <a:srgbClr val="C00000"/>
                </a:solidFill>
                <a:cs typeface="Arial" panose="020B0604020202020204" pitchFamily="34" charset="0"/>
              </a:rPr>
              <a:t>validated optical modeling </a:t>
            </a:r>
            <a:r>
              <a:rPr lang="en-US" sz="2600" dirty="0">
                <a:solidFill>
                  <a:srgbClr val="000000"/>
                </a:solidFill>
                <a:cs typeface="Arial" panose="020B0604020202020204" pitchFamily="34" charset="0"/>
              </a:rPr>
              <a:t>approaches ensure that laser-equivalent LET, or </a:t>
            </a:r>
            <a:r>
              <a:rPr lang="en-US" sz="2600" i="1" dirty="0">
                <a:solidFill>
                  <a:srgbClr val="000000"/>
                </a:solidFill>
                <a:cs typeface="Arial" panose="020B0604020202020204" pitchFamily="34" charset="0"/>
              </a:rPr>
              <a:t>LET</a:t>
            </a:r>
            <a:r>
              <a:rPr lang="en-US" sz="2600" baseline="-25000" dirty="0">
                <a:solidFill>
                  <a:srgbClr val="000000"/>
                </a:solidFill>
                <a:cs typeface="Arial" panose="020B0604020202020204" pitchFamily="34" charset="0"/>
              </a:rPr>
              <a:t>L</a:t>
            </a:r>
            <a:r>
              <a:rPr lang="en-US" sz="2600" dirty="0">
                <a:solidFill>
                  <a:srgbClr val="000000"/>
                </a:solidFill>
                <a:cs typeface="Arial" panose="020B0604020202020204" pitchFamily="34" charset="0"/>
              </a:rPr>
              <a:t>, can be accurately determined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3F460C6-7406-4FA9-B640-16D81742FA7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485346" y="3688422"/>
            <a:ext cx="153280" cy="2273556"/>
          </a:xfrm>
          <a:prstGeom prst="rect">
            <a:avLst/>
          </a:prstGeom>
          <a:solidFill>
            <a:srgbClr val="FFC000">
              <a:lumMod val="75000"/>
              <a:alpha val="50000"/>
            </a:srgbClr>
          </a:solidFill>
          <a:ln w="9525">
            <a:noFill/>
            <a:miter lim="800000"/>
            <a:headEnd/>
            <a:tailEnd/>
          </a:ln>
          <a:scene3d>
            <a:camera prst="isometricRightUp">
              <a:rot lat="479387" lon="11184307" rev="0"/>
            </a:camera>
            <a:lightRig rig="threePt" dir="t">
              <a:rot lat="0" lon="0" rev="0"/>
            </a:lightRig>
          </a:scene3d>
          <a:sp3d extrusionH="2286000" prstMaterial="metal"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1270096" eaLnBrk="1" fontAlgn="auto" hangingPunct="1">
              <a:spcAft>
                <a:spcPts val="0"/>
              </a:spcAft>
              <a:defRPr/>
            </a:pPr>
            <a:endParaRPr lang="fr-FR" altLang="en-US" sz="2244" kern="0" dirty="0">
              <a:solidFill>
                <a:srgbClr val="000000"/>
              </a:solidFill>
            </a:endParaRPr>
          </a:p>
        </p:txBody>
      </p:sp>
      <p:sp>
        <p:nvSpPr>
          <p:cNvPr id="34" name="Rectangle 22">
            <a:extLst>
              <a:ext uri="{FF2B5EF4-FFF2-40B4-BE49-F238E27FC236}">
                <a16:creationId xmlns:a16="http://schemas.microsoft.com/office/drawing/2014/main" id="{49464F6B-3453-4F2E-9C47-9892A58E999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1729877" y="4672299"/>
            <a:ext cx="76639" cy="306559"/>
          </a:xfrm>
          <a:prstGeom prst="rect">
            <a:avLst/>
          </a:prstGeom>
          <a:solidFill>
            <a:srgbClr val="00B0F0">
              <a:alpha val="50000"/>
            </a:srgbClr>
          </a:solidFill>
          <a:ln w="9525">
            <a:noFill/>
            <a:miter lim="800000"/>
            <a:headEnd/>
            <a:tailEnd/>
          </a:ln>
          <a:scene3d>
            <a:camera prst="isometricRightUp">
              <a:rot lat="479387" lon="11184307" rev="0"/>
            </a:camera>
            <a:lightRig rig="chilly" dir="t">
              <a:rot lat="0" lon="0" rev="5400000"/>
            </a:lightRig>
          </a:scene3d>
          <a:sp3d extrusionH="635000" prstMaterial="matte"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1270096" eaLnBrk="1" fontAlgn="auto" hangingPunct="1">
              <a:spcAft>
                <a:spcPts val="0"/>
              </a:spcAft>
              <a:defRPr/>
            </a:pPr>
            <a:endParaRPr lang="fr-FR" altLang="en-US" sz="2244" kern="0" dirty="0">
              <a:solidFill>
                <a:srgbClr val="000000"/>
              </a:solidFill>
            </a:endParaRPr>
          </a:p>
        </p:txBody>
      </p:sp>
      <p:sp>
        <p:nvSpPr>
          <p:cNvPr id="39" name="Rectangle 22">
            <a:extLst>
              <a:ext uri="{FF2B5EF4-FFF2-40B4-BE49-F238E27FC236}">
                <a16:creationId xmlns:a16="http://schemas.microsoft.com/office/drawing/2014/main" id="{70F1C07A-263B-4487-8FAC-59D6F25417DB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6200000">
            <a:off x="481946" y="2526940"/>
            <a:ext cx="2197313" cy="2273557"/>
          </a:xfrm>
          <a:prstGeom prst="rect">
            <a:avLst/>
          </a:prstGeom>
          <a:solidFill>
            <a:sysClr val="window" lastClr="FFFFFF">
              <a:lumMod val="65000"/>
              <a:alpha val="50000"/>
            </a:sysClr>
          </a:solidFill>
          <a:ln w="9525">
            <a:noFill/>
            <a:miter lim="800000"/>
            <a:headEnd/>
            <a:tailEnd/>
          </a:ln>
          <a:scene3d>
            <a:camera prst="isometricRightUp">
              <a:rot lat="479387" lon="11184307" rev="0"/>
            </a:camera>
            <a:lightRig rig="threePt" dir="t">
              <a:rot lat="0" lon="0" rev="10800000"/>
            </a:lightRig>
          </a:scene3d>
          <a:sp3d extrusionH="2286000" prstMaterial="metal"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1270096" eaLnBrk="1" fontAlgn="auto" hangingPunct="1">
              <a:spcAft>
                <a:spcPts val="0"/>
              </a:spcAft>
              <a:defRPr/>
            </a:pPr>
            <a:endParaRPr lang="fr-FR" altLang="en-US" sz="2244" kern="0" dirty="0">
              <a:solidFill>
                <a:srgbClr val="000000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F6F6AE-1AE9-40F2-B626-D46C971E8353}"/>
              </a:ext>
            </a:extLst>
          </p:cNvPr>
          <p:cNvGrpSpPr/>
          <p:nvPr/>
        </p:nvGrpSpPr>
        <p:grpSpPr>
          <a:xfrm>
            <a:off x="1318853" y="1309303"/>
            <a:ext cx="924836" cy="3511340"/>
            <a:chOff x="1662624" y="819861"/>
            <a:chExt cx="816032" cy="3098241"/>
          </a:xfrm>
        </p:grpSpPr>
        <p:pic>
          <p:nvPicPr>
            <p:cNvPr id="43" name="Picture 42" descr="A close up of a bottle&#10;&#10;Description automatically generated">
              <a:extLst>
                <a:ext uri="{FF2B5EF4-FFF2-40B4-BE49-F238E27FC236}">
                  <a16:creationId xmlns:a16="http://schemas.microsoft.com/office/drawing/2014/main" id="{87EB4568-FBDD-4F0D-BF3E-C6C0BA091E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354" t="5335" r="31246" b="6325"/>
            <a:stretch/>
          </p:blipFill>
          <p:spPr>
            <a:xfrm>
              <a:off x="1662624" y="819861"/>
              <a:ext cx="816032" cy="868174"/>
            </a:xfrm>
            <a:prstGeom prst="rect">
              <a:avLst/>
            </a:prstGeom>
          </p:spPr>
        </p:pic>
        <p:sp>
          <p:nvSpPr>
            <p:cNvPr id="44" name="Trapezoid 43">
              <a:extLst>
                <a:ext uri="{FF2B5EF4-FFF2-40B4-BE49-F238E27FC236}">
                  <a16:creationId xmlns:a16="http://schemas.microsoft.com/office/drawing/2014/main" id="{9CCCF81C-5B18-4A29-B0C3-4BCEB1483BD3}"/>
                </a:ext>
              </a:extLst>
            </p:cNvPr>
            <p:cNvSpPr/>
            <p:nvPr/>
          </p:nvSpPr>
          <p:spPr>
            <a:xfrm flipV="1">
              <a:off x="1801176" y="1660423"/>
              <a:ext cx="585223" cy="417652"/>
            </a:xfrm>
            <a:prstGeom prst="trapezoid">
              <a:avLst>
                <a:gd name="adj" fmla="val 33813"/>
              </a:avLst>
            </a:prstGeom>
            <a:solidFill>
              <a:srgbClr val="FF000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40" kern="0" dirty="0">
                <a:solidFill>
                  <a:prstClr val="white"/>
                </a:solidFill>
              </a:endParaRPr>
            </a:p>
          </p:txBody>
        </p:sp>
        <p:sp>
          <p:nvSpPr>
            <p:cNvPr id="45" name="Trapezoid 44">
              <a:extLst>
                <a:ext uri="{FF2B5EF4-FFF2-40B4-BE49-F238E27FC236}">
                  <a16:creationId xmlns:a16="http://schemas.microsoft.com/office/drawing/2014/main" id="{4E48BED5-E059-40C9-A8E0-9F1DF04E3AD5}"/>
                </a:ext>
              </a:extLst>
            </p:cNvPr>
            <p:cNvSpPr/>
            <p:nvPr/>
          </p:nvSpPr>
          <p:spPr>
            <a:xfrm flipV="1">
              <a:off x="1945619" y="2068170"/>
              <a:ext cx="306551" cy="1827976"/>
            </a:xfrm>
            <a:prstGeom prst="trapezoid">
              <a:avLst>
                <a:gd name="adj" fmla="val 48467"/>
              </a:avLst>
            </a:prstGeom>
            <a:solidFill>
              <a:srgbClr val="FF0000">
                <a:alpha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40" kern="0" dirty="0">
                <a:solidFill>
                  <a:prstClr val="white"/>
                </a:solidFill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2A8FA02-E46A-42E3-B105-E7F5E90F3F53}"/>
                </a:ext>
              </a:extLst>
            </p:cNvPr>
            <p:cNvSpPr/>
            <p:nvPr/>
          </p:nvSpPr>
          <p:spPr>
            <a:xfrm>
              <a:off x="2070640" y="3726494"/>
              <a:ext cx="54864" cy="191608"/>
            </a:xfrm>
            <a:prstGeom prst="ellipse">
              <a:avLst/>
            </a:prstGeom>
            <a:solidFill>
              <a:srgbClr val="FFFF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040" kern="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10F0CC7-5247-45E9-B398-B2414ED2C722}"/>
              </a:ext>
            </a:extLst>
          </p:cNvPr>
          <p:cNvGrpSpPr/>
          <p:nvPr/>
        </p:nvGrpSpPr>
        <p:grpSpPr>
          <a:xfrm>
            <a:off x="1713564" y="1533813"/>
            <a:ext cx="4849796" cy="3331284"/>
            <a:chOff x="1511968" y="1408507"/>
            <a:chExt cx="4279232" cy="293936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81E3DCFF-C7BD-489F-8C6E-8A20BFE394DB}"/>
                </a:ext>
              </a:extLst>
            </p:cNvPr>
            <p:cNvSpPr/>
            <p:nvPr/>
          </p:nvSpPr>
          <p:spPr>
            <a:xfrm>
              <a:off x="1511968" y="4054642"/>
              <a:ext cx="197957" cy="289010"/>
            </a:xfrm>
            <a:prstGeom prst="rect">
              <a:avLst/>
            </a:prstGeom>
            <a:noFill/>
            <a:ln w="9525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F3C85C0C-CC28-403D-B6B8-06FCAB07FB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968" y="1408507"/>
              <a:ext cx="1971958" cy="2645444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10F6DAB-A789-486C-8C85-4677230354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9232" y="3600065"/>
              <a:ext cx="4071968" cy="747810"/>
            </a:xfrm>
            <a:prstGeom prst="line">
              <a:avLst/>
            </a:prstGeom>
            <a:ln w="9525">
              <a:solidFill>
                <a:schemeClr val="tx1">
                  <a:lumMod val="65000"/>
                  <a:lumOff val="3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714FD68-83FC-42FE-A81E-C3D5260B71A1}"/>
              </a:ext>
            </a:extLst>
          </p:cNvPr>
          <p:cNvGrpSpPr/>
          <p:nvPr/>
        </p:nvGrpSpPr>
        <p:grpSpPr>
          <a:xfrm>
            <a:off x="6131560" y="1535545"/>
            <a:ext cx="7505065" cy="4360800"/>
            <a:chOff x="5410200" y="1486235"/>
            <a:chExt cx="6622116" cy="3847765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55D10833-F6E3-4E2B-8B05-E7057C9139A2}"/>
                </a:ext>
              </a:extLst>
            </p:cNvPr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0400" y="1486235"/>
              <a:ext cx="5021916" cy="255695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6AD48CD-B28A-473D-AF3E-4B1138B25509}"/>
                </a:ext>
              </a:extLst>
            </p:cNvPr>
            <p:cNvGrpSpPr/>
            <p:nvPr/>
          </p:nvGrpSpPr>
          <p:grpSpPr>
            <a:xfrm>
              <a:off x="5410200" y="4375759"/>
              <a:ext cx="3200400" cy="958241"/>
              <a:chOff x="487118" y="563159"/>
              <a:chExt cx="2048844" cy="958241"/>
            </a:xfrm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B5CE57AB-6DE7-4CC9-B428-0EF70999F53E}"/>
                  </a:ext>
                </a:extLst>
              </p:cNvPr>
              <p:cNvSpPr/>
              <p:nvPr/>
            </p:nvSpPr>
            <p:spPr>
              <a:xfrm>
                <a:off x="487118" y="563159"/>
                <a:ext cx="2048844" cy="958241"/>
              </a:xfrm>
              <a:prstGeom prst="roundRect">
                <a:avLst/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4">
                  <a:hueOff val="-2976513"/>
                  <a:satOff val="17933"/>
                  <a:lumOff val="1437"/>
                  <a:alphaOff val="0"/>
                </a:schemeClr>
              </a:fillRef>
              <a:effectRef idx="3">
                <a:schemeClr val="accent4">
                  <a:hueOff val="-2976513"/>
                  <a:satOff val="17933"/>
                  <a:lumOff val="1437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: Rounded Corners 4">
                    <a:extLst>
                      <a:ext uri="{FF2B5EF4-FFF2-40B4-BE49-F238E27FC236}">
                        <a16:creationId xmlns:a16="http://schemas.microsoft.com/office/drawing/2014/main" id="{8E6A48E6-394B-4BA4-98E3-5BE975CF57A4}"/>
                      </a:ext>
                    </a:extLst>
                  </p:cNvPr>
                  <p:cNvSpPr txBox="1"/>
                  <p:nvPr/>
                </p:nvSpPr>
                <p:spPr>
                  <a:xfrm>
                    <a:off x="531890" y="607000"/>
                    <a:ext cx="1955290" cy="779501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spcFirstLastPara="0" vert="horz" wrap="square" lIns="77724" tIns="77724" rIns="77724" bIns="77724" numCol="1" spcCol="1270" anchor="ctr" anchorCtr="0">
                    <a:noAutofit/>
                  </a:bodyPr>
                  <a:lstStyle/>
                  <a:p>
                    <a:pPr defTabSz="1360130">
                      <a:lnSpc>
                        <a:spcPct val="90000"/>
                      </a:lnSpc>
                      <a:spcBef>
                        <a:spcPct val="0"/>
                      </a:spcBef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 kern="0">
                              <a:solidFill>
                                <a:srgbClr val="FFFBEB"/>
                              </a:solidFill>
                              <a:latin typeface="Cambria Math" panose="02040503050406030204" pitchFamily="18" charset="0"/>
                            </a:rPr>
                            <m:t>𝐿𝐸𝑇</m:t>
                          </m:r>
                          <m:d>
                            <m:dPr>
                              <m:ctrlPr>
                                <a:rPr lang="en-US" i="1" kern="0">
                                  <a:solidFill>
                                    <a:srgbClr val="FFFBE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kern="0">
                                  <a:solidFill>
                                    <a:srgbClr val="FFFBEB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n-US" i="1" kern="0">
                              <a:solidFill>
                                <a:srgbClr val="FFFBEB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nary>
                            <m:naryPr>
                              <m:limLoc m:val="undOvr"/>
                              <m:supHide m:val="on"/>
                              <m:ctrlPr>
                                <a:rPr lang="en-US" i="1" kern="0">
                                  <a:solidFill>
                                    <a:srgbClr val="FFFBEB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4"/>
                                </m:rPr>
                                <a:rPr lang="en-US" i="1" kern="0">
                                  <a:solidFill>
                                    <a:srgbClr val="FFFBEB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  <m:sup/>
                            <m:e>
                              <m:d>
                                <m:dPr>
                                  <m:begChr m:val=""/>
                                  <m:ctrlP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  <m:t>𝐶𝐷</m:t>
                                  </m:r>
                                  <m: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i="1" kern="0">
                                      <a:solidFill>
                                        <a:srgbClr val="FFFBEB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d>
                            </m:e>
                          </m:nary>
                        </m:oMath>
                      </m:oMathPara>
                    </a14:m>
                    <a:endParaRPr lang="en-US" sz="2267" i="1" dirty="0"/>
                  </a:p>
                </p:txBody>
              </p:sp>
            </mc:Choice>
            <mc:Fallback xmlns="">
              <p:sp>
                <p:nvSpPr>
                  <p:cNvPr id="37" name="Rectangle: Rounded Corners 4">
                    <a:extLst>
                      <a:ext uri="{FF2B5EF4-FFF2-40B4-BE49-F238E27FC236}">
                        <a16:creationId xmlns:a16="http://schemas.microsoft.com/office/drawing/2014/main" id="{1FC7325F-889D-400C-9BF4-07E35052DC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1890" y="607000"/>
                    <a:ext cx="1955290" cy="779501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859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4" name="Arrow: Curved Up 53">
              <a:extLst>
                <a:ext uri="{FF2B5EF4-FFF2-40B4-BE49-F238E27FC236}">
                  <a16:creationId xmlns:a16="http://schemas.microsoft.com/office/drawing/2014/main" id="{AF2DF29E-45D9-49A6-B5BC-EFB7387ECFE2}"/>
                </a:ext>
              </a:extLst>
            </p:cNvPr>
            <p:cNvSpPr/>
            <p:nvPr/>
          </p:nvSpPr>
          <p:spPr>
            <a:xfrm>
              <a:off x="5941316" y="3733800"/>
              <a:ext cx="2593084" cy="587448"/>
            </a:xfrm>
            <a:prstGeom prst="curvedUpArrow">
              <a:avLst>
                <a:gd name="adj1" fmla="val 25000"/>
                <a:gd name="adj2" fmla="val 89339"/>
                <a:gd name="adj3" fmla="val 38913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7" name="Text Placeholder 4">
            <a:extLst>
              <a:ext uri="{FF2B5EF4-FFF2-40B4-BE49-F238E27FC236}">
                <a16:creationId xmlns:a16="http://schemas.microsoft.com/office/drawing/2014/main" id="{98FA49D5-E8B4-425F-A2C9-14CC2426B0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3992" y="-106325"/>
            <a:ext cx="12090397" cy="1271219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Calculational Laser/Ion Correlation (LIC) Approach</a:t>
            </a:r>
          </a:p>
        </p:txBody>
      </p:sp>
    </p:spTree>
    <p:extLst>
      <p:ext uri="{BB962C8B-B14F-4D97-AF65-F5344CB8AC3E}">
        <p14:creationId xmlns:p14="http://schemas.microsoft.com/office/powerpoint/2010/main" val="13314304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886594" y="7407276"/>
            <a:ext cx="2931006" cy="365125"/>
          </a:xfrm>
        </p:spPr>
        <p:txBody>
          <a:bodyPr/>
          <a:lstStyle/>
          <a:p>
            <a:fld id="{3BD5A80D-C859-5643-ACFC-8828291F2126}" type="slidenum">
              <a:rPr lang="en-US" smtClean="0"/>
              <a:t>39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B55CA-E658-40F6-9EF6-85419B3D51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450755" y="127591"/>
            <a:ext cx="12090397" cy="930396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b="0" dirty="0">
                <a:solidFill>
                  <a:srgbClr val="FFC000"/>
                </a:solidFill>
              </a:rPr>
              <a:t>Calculational LIC – Prediction of SEL Thresholds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F0DE5F-4828-4EB8-9701-B4AB20C9B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004" y="2123020"/>
            <a:ext cx="8013081" cy="466344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DD544FB-3AD4-491E-AE94-C8FB14E82FA6}"/>
              </a:ext>
            </a:extLst>
          </p:cNvPr>
          <p:cNvSpPr/>
          <p:nvPr/>
        </p:nvSpPr>
        <p:spPr>
          <a:xfrm>
            <a:off x="8788755" y="1990181"/>
            <a:ext cx="4922519" cy="4437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3377" indent="-453377" algn="l" defTabSz="690843">
              <a:spcBef>
                <a:spcPts val="1133"/>
              </a:spcBef>
              <a:spcAft>
                <a:spcPts val="0"/>
              </a:spcAft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Calculational approach uses measured experimental parameters and laser energy threshold to calculate </a:t>
            </a:r>
            <a:r>
              <a:rPr lang="en-US" sz="2400" i="1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LET</a:t>
            </a:r>
            <a:r>
              <a:rPr lang="en-US" sz="2400" baseline="-250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L</a:t>
            </a:r>
            <a:endParaRPr lang="en-US" sz="2400" dirty="0">
              <a:solidFill>
                <a:srgbClr val="000000"/>
              </a:solidFill>
              <a:latin typeface="+mn-lt"/>
              <a:ea typeface="+mn-ea"/>
              <a:cs typeface="Arial" panose="020B0604020202020204" pitchFamily="34" charset="0"/>
            </a:endParaRPr>
          </a:p>
          <a:p>
            <a:pPr marL="453377" indent="-453377" algn="l" defTabSz="690843">
              <a:spcBef>
                <a:spcPts val="1133"/>
              </a:spcBef>
              <a:spcAft>
                <a:spcPts val="0"/>
              </a:spcAft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Good agreement with LET values determined empirically</a:t>
            </a:r>
          </a:p>
          <a:p>
            <a:pPr marL="453377" indent="-453377" algn="l" defTabSz="690843">
              <a:spcBef>
                <a:spcPts val="1133"/>
              </a:spcBef>
              <a:spcAft>
                <a:spcPts val="0"/>
              </a:spcAft>
              <a:buSzPct val="125000"/>
              <a:buFont typeface="Arial" panose="020B0604020202020204" pitchFamily="34" charset="0"/>
              <a:buChar char="•"/>
              <a:defRPr/>
            </a:pPr>
            <a:r>
              <a:rPr lang="en-US" sz="2400" b="1" i="1" dirty="0">
                <a:solidFill>
                  <a:srgbClr val="C00000"/>
                </a:solidFill>
                <a:latin typeface="+mn-lt"/>
                <a:ea typeface="+mn-ea"/>
                <a:cs typeface="Arial" panose="020B0604020202020204" pitchFamily="34" charset="0"/>
              </a:rPr>
              <a:t>Bigger Story: </a:t>
            </a:r>
            <a:r>
              <a:rPr lang="en-US" sz="2400" i="1" dirty="0">
                <a:latin typeface="+mn-lt"/>
                <a:ea typeface="+mn-ea"/>
                <a:cs typeface="Arial" panose="020B0604020202020204" pitchFamily="34" charset="0"/>
              </a:rPr>
              <a:t>Calculational estimates use </a:t>
            </a:r>
            <a:r>
              <a:rPr lang="en-US" sz="2400" b="1" i="1" u="sng" dirty="0">
                <a:solidFill>
                  <a:srgbClr val="C00000"/>
                </a:solidFill>
                <a:latin typeface="+mn-lt"/>
                <a:ea typeface="+mn-ea"/>
                <a:cs typeface="Arial" panose="020B0604020202020204" pitchFamily="34" charset="0"/>
              </a:rPr>
              <a:t>laser testing only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; approach holds promise as </a:t>
            </a:r>
            <a:r>
              <a:rPr lang="en-US" sz="2400" b="1" i="1" u="sng" dirty="0">
                <a:solidFill>
                  <a:srgbClr val="C00000"/>
                </a:solidFill>
                <a:latin typeface="+mn-lt"/>
                <a:ea typeface="+mn-ea"/>
                <a:cs typeface="Arial" panose="020B0604020202020204" pitchFamily="34" charset="0"/>
              </a:rPr>
              <a:t>a predictive tool</a:t>
            </a:r>
            <a:r>
              <a:rPr lang="en-US" sz="2400" dirty="0">
                <a:solidFill>
                  <a:srgbClr val="000000"/>
                </a:solidFill>
                <a:latin typeface="+mn-lt"/>
                <a:ea typeface="+mn-ea"/>
                <a:cs typeface="Arial" panose="020B0604020202020204" pitchFamily="34" charset="0"/>
              </a:rPr>
              <a:t> for SEL threshold determination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6778A8-6107-9A54-FE25-8E71C1276F21}"/>
              </a:ext>
            </a:extLst>
          </p:cNvPr>
          <p:cNvSpPr/>
          <p:nvPr/>
        </p:nvSpPr>
        <p:spPr>
          <a:xfrm>
            <a:off x="8931634" y="6786460"/>
            <a:ext cx="4532011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8145"/>
            <a:r>
              <a:rPr lang="en-US" sz="2040" i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Hales, et al, TNS, 69, 429-435 (2022)</a:t>
            </a:r>
          </a:p>
        </p:txBody>
      </p:sp>
    </p:spTree>
    <p:extLst>
      <p:ext uri="{BB962C8B-B14F-4D97-AF65-F5344CB8AC3E}">
        <p14:creationId xmlns:p14="http://schemas.microsoft.com/office/powerpoint/2010/main" val="3826896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898184" y="139864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Pulsed Laser Single-Event Effects</a:t>
            </a:r>
            <a:endParaRPr lang="en-US" sz="2800" dirty="0">
              <a:solidFill>
                <a:srgbClr val="FABE07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 Box 3">
            <a:extLst>
              <a:ext uri="{FF2B5EF4-FFF2-40B4-BE49-F238E27FC236}">
                <a16:creationId xmlns:a16="http://schemas.microsoft.com/office/drawing/2014/main" id="{C5789E95-3565-AA56-1925-DD31A5D3DB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4454" y="1885528"/>
            <a:ext cx="5718412" cy="190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</a:pPr>
            <a:r>
              <a:rPr lang="en-US" sz="3200" dirty="0">
                <a:solidFill>
                  <a:schemeClr val="accent2"/>
                </a:solidFill>
              </a:rPr>
              <a:t>Common Underlying Theme:</a:t>
            </a:r>
          </a:p>
          <a:p>
            <a:pPr marL="466725" lvl="1" indent="-454025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  <a:buFont typeface="Wingdings" charset="2"/>
              <a:buChar char="Ø"/>
            </a:pPr>
            <a:r>
              <a:rPr lang="en-US" sz="2800" i="1" dirty="0"/>
              <a:t>Spatial selectivity</a:t>
            </a:r>
          </a:p>
          <a:p>
            <a:pPr marL="0" indent="0" algn="l">
              <a:lnSpc>
                <a:spcPct val="145000"/>
              </a:lnSpc>
              <a:spcBef>
                <a:spcPct val="0"/>
              </a:spcBef>
              <a:buClr>
                <a:schemeClr val="accent2"/>
              </a:buClr>
            </a:pPr>
            <a:endParaRPr lang="en-US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3828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F29D81-9756-4915-B4A8-52CA62CA0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40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B55CA-E658-40F6-9EF6-85419B3D5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2" y="0"/>
            <a:ext cx="10449559" cy="1091381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CHALICE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F09746F-D50E-29AF-6C64-64EA23100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735" y="1235967"/>
            <a:ext cx="13792160" cy="61713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F07953-37A6-6D1E-D979-0171F51DCB82}"/>
              </a:ext>
            </a:extLst>
          </p:cNvPr>
          <p:cNvSpPr txBox="1"/>
          <p:nvPr/>
        </p:nvSpPr>
        <p:spPr>
          <a:xfrm>
            <a:off x="634253" y="5347141"/>
            <a:ext cx="7967879" cy="18492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/>
              <a:t>CHALICE went Live on January 1, 2025 and is available to the radiation effects community on </a:t>
            </a:r>
            <a:r>
              <a:rPr lang="en-US" sz="2800" dirty="0"/>
              <a:t>the </a:t>
            </a:r>
            <a:r>
              <a:rPr lang="en-US" sz="2800" dirty="0" err="1"/>
              <a:t>nanoHUB</a:t>
            </a:r>
            <a:r>
              <a:rPr lang="en-US" sz="2800" dirty="0"/>
              <a:t> website: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https://nanohub.org/resources/chalice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 algn="l">
              <a:spcBef>
                <a:spcPts val="48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Instruction manual on </a:t>
            </a:r>
            <a:r>
              <a:rPr lang="en-US" sz="2800" dirty="0" err="1"/>
              <a:t>nanoHUB</a:t>
            </a:r>
            <a:endParaRPr lang="en-US" sz="2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922349-5FAF-5817-C46D-CFABD588F063}"/>
              </a:ext>
            </a:extLst>
          </p:cNvPr>
          <p:cNvSpPr txBox="1"/>
          <p:nvPr/>
        </p:nvSpPr>
        <p:spPr>
          <a:xfrm>
            <a:off x="8747185" y="6918384"/>
            <a:ext cx="494024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Introduced at the 2024 SEE Symposium</a:t>
            </a:r>
          </a:p>
        </p:txBody>
      </p:sp>
    </p:spTree>
    <p:extLst>
      <p:ext uri="{BB962C8B-B14F-4D97-AF65-F5344CB8AC3E}">
        <p14:creationId xmlns:p14="http://schemas.microsoft.com/office/powerpoint/2010/main" val="14813443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F29D81-9756-4915-B4A8-52CA62CA0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41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B55CA-E658-40F6-9EF6-85419B3D5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2" y="0"/>
            <a:ext cx="10449559" cy="1091381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CHALICE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E6A319-B612-AB2A-D309-7DDDFCF4F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42" y="1428313"/>
            <a:ext cx="5598044" cy="55238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4607CC2-8935-3FDA-E5A3-B1396B6A18D9}"/>
              </a:ext>
            </a:extLst>
          </p:cNvPr>
          <p:cNvSpPr/>
          <p:nvPr/>
        </p:nvSpPr>
        <p:spPr>
          <a:xfrm>
            <a:off x="9352142" y="6719076"/>
            <a:ext cx="37733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A. Ildefonso, </a:t>
            </a:r>
            <a:r>
              <a:rPr kumimoji="0" lang="en-US" sz="160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SEE Symposium,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endParaRPr kumimoji="0" lang="en-US" sz="14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58F19D1-A9A9-6A28-440B-4978A526A3E6}"/>
              </a:ext>
            </a:extLst>
          </p:cNvPr>
          <p:cNvGrpSpPr/>
          <p:nvPr/>
        </p:nvGrpSpPr>
        <p:grpSpPr>
          <a:xfrm>
            <a:off x="5691996" y="2270269"/>
            <a:ext cx="8125604" cy="3807799"/>
            <a:chOff x="5691996" y="2001329"/>
            <a:chExt cx="8125604" cy="380779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4A29CBC-229F-0855-A0DF-22A068F16D6D}"/>
                </a:ext>
              </a:extLst>
            </p:cNvPr>
            <p:cNvGrpSpPr/>
            <p:nvPr/>
          </p:nvGrpSpPr>
          <p:grpSpPr>
            <a:xfrm>
              <a:off x="5691996" y="2001329"/>
              <a:ext cx="8125604" cy="3807799"/>
              <a:chOff x="5691996" y="2001330"/>
              <a:chExt cx="7684341" cy="331148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D7FEDB2-A645-1946-039D-C41AC887FE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91996" y="2001330"/>
                <a:ext cx="7684341" cy="3311484"/>
              </a:xfrm>
              <a:prstGeom prst="rect">
                <a:avLst/>
              </a:prstGeom>
            </p:spPr>
          </p:pic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9D41FA4F-1969-CC9D-FB5E-7FCA091C28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53377" y="3440243"/>
                <a:ext cx="1287272" cy="374383"/>
              </a:xfrm>
              <a:prstGeom prst="straightConnector1">
                <a:avLst/>
              </a:prstGeom>
              <a:ln w="22225">
                <a:solidFill>
                  <a:srgbClr val="C0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64A2EDC-E28D-68A5-9A7D-AF641960C673}"/>
                  </a:ext>
                </a:extLst>
              </p:cNvPr>
              <p:cNvSpPr/>
              <p:nvPr/>
            </p:nvSpPr>
            <p:spPr>
              <a:xfrm>
                <a:off x="6908800" y="3657600"/>
                <a:ext cx="2237082" cy="304800"/>
              </a:xfrm>
              <a:prstGeom prst="rect">
                <a:avLst/>
              </a:prstGeom>
              <a:noFill/>
              <a:ln w="2222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EB5C0E-05F6-4290-8B06-7DC2AEBC243A}"/>
                </a:ext>
              </a:extLst>
            </p:cNvPr>
            <p:cNvSpPr/>
            <p:nvPr/>
          </p:nvSpPr>
          <p:spPr>
            <a:xfrm>
              <a:off x="10709588" y="3563326"/>
              <a:ext cx="2183451" cy="233226"/>
            </a:xfrm>
            <a:prstGeom prst="rect">
              <a:avLst/>
            </a:prstGeom>
            <a:noFill/>
            <a:ln w="222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85576405-8240-12F5-7F7A-789E65F83962}"/>
              </a:ext>
            </a:extLst>
          </p:cNvPr>
          <p:cNvSpPr txBox="1"/>
          <p:nvPr/>
        </p:nvSpPr>
        <p:spPr>
          <a:xfrm>
            <a:off x="6052296" y="1244123"/>
            <a:ext cx="715383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5640" indent="-325640" algn="l">
              <a:spcBef>
                <a:spcPts val="1360"/>
              </a:spcBef>
              <a:buFont typeface="Wingdings" pitchFamily="2" charset="2"/>
              <a:buChar char="Ø"/>
              <a:defRPr/>
            </a:pPr>
            <a:r>
              <a:rPr lang="en-US" sz="2400" b="0" dirty="0">
                <a:solidFill>
                  <a:prstClr val="black"/>
                </a:solidFill>
              </a:rPr>
              <a:t>CHALICE can be used to calculate the laser pulse energy needed for screening</a:t>
            </a:r>
            <a:endParaRPr lang="en-US" sz="2400" b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5916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F29D81-9756-4915-B4A8-52CA62CA0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68-P030-20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6C80CB-B946-40A4-8198-042EC645945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63600" y="1515381"/>
            <a:ext cx="12522200" cy="2470846"/>
          </a:xfrm>
        </p:spPr>
        <p:txBody>
          <a:bodyPr/>
          <a:lstStyle/>
          <a:p>
            <a:pPr defTabSz="690843" eaLnBrk="1" fontAlgn="auto" hangingPunct="1">
              <a:spcAft>
                <a:spcPts val="0"/>
              </a:spcAft>
              <a:buClrTx/>
              <a:defRPr/>
            </a:pPr>
            <a:r>
              <a:rPr lang="en-US" sz="3200" b="0" i="1" kern="1200" dirty="0">
                <a:solidFill>
                  <a:srgbClr val="C00000"/>
                </a:solidFill>
                <a:latin typeface="Calibri"/>
                <a:ea typeface="+mn-ea"/>
              </a:rPr>
              <a:t>Accurate SET prediction in complex devices has been demonstrated</a:t>
            </a:r>
          </a:p>
          <a:p>
            <a:pPr lvl="1" defTabSz="690843" eaLnBrk="1" fontAlgn="auto" hangingPunct="1">
              <a:spcBef>
                <a:spcPts val="4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2720" kern="1200" dirty="0">
                <a:solidFill>
                  <a:prstClr val="black"/>
                </a:solidFill>
                <a:latin typeface="Calibri"/>
                <a:ea typeface="+mn-ea"/>
              </a:rPr>
              <a:t>SEL in mixed-signal ASIC using calculational approach</a:t>
            </a:r>
          </a:p>
          <a:p>
            <a:pPr lvl="1" defTabSz="690843" eaLnBrk="1" fontAlgn="auto" hangingPunct="1">
              <a:spcBef>
                <a:spcPts val="4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US" sz="2720" dirty="0">
                <a:solidFill>
                  <a:prstClr val="black"/>
                </a:solidFill>
                <a:latin typeface="Calibri"/>
              </a:rPr>
              <a:t>SET in an operational amplifier using QBB</a:t>
            </a:r>
            <a:r>
              <a:rPr lang="en-US" sz="2720" b="0" dirty="0">
                <a:latin typeface="+mn-lt"/>
              </a:rPr>
              <a:t> </a:t>
            </a:r>
          </a:p>
          <a:p>
            <a:pPr>
              <a:spcBef>
                <a:spcPts val="1360"/>
              </a:spcBef>
            </a:pPr>
            <a:r>
              <a:rPr lang="en-US" sz="2720" b="0" dirty="0">
                <a:latin typeface="+mn-lt"/>
              </a:rPr>
              <a:t>Investigation in wider variety of devices being targeted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B55CA-E658-40F6-9EF6-85419B3D5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41475" y="0"/>
            <a:ext cx="11275878" cy="1070863"/>
          </a:xfrm>
        </p:spPr>
        <p:txBody>
          <a:bodyPr/>
          <a:lstStyle/>
          <a:p>
            <a:r>
              <a:rPr lang="en-US" dirty="0"/>
              <a:t>Predictive Laser SEE – Current Status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C4584EC-850B-44A7-FC06-319D64827B89}"/>
              </a:ext>
            </a:extLst>
          </p:cNvPr>
          <p:cNvGrpSpPr/>
          <p:nvPr/>
        </p:nvGrpSpPr>
        <p:grpSpPr>
          <a:xfrm>
            <a:off x="1730130" y="4383996"/>
            <a:ext cx="9728668" cy="2447041"/>
            <a:chOff x="1935960" y="5287973"/>
            <a:chExt cx="9728668" cy="2447041"/>
          </a:xfrm>
        </p:grpSpPr>
        <p:sp>
          <p:nvSpPr>
            <p:cNvPr id="13" name="Arrow: Notched Right 12">
              <a:extLst>
                <a:ext uri="{FF2B5EF4-FFF2-40B4-BE49-F238E27FC236}">
                  <a16:creationId xmlns:a16="http://schemas.microsoft.com/office/drawing/2014/main" id="{19B71101-79AC-50CF-DEF1-CEFFE4DAD2D4}"/>
                </a:ext>
              </a:extLst>
            </p:cNvPr>
            <p:cNvSpPr/>
            <p:nvPr/>
          </p:nvSpPr>
          <p:spPr>
            <a:xfrm flipH="1">
              <a:off x="5235958" y="5386797"/>
              <a:ext cx="3172964" cy="791817"/>
            </a:xfrm>
            <a:prstGeom prst="notchedRightArrow">
              <a:avLst/>
            </a:prstGeom>
            <a:gradFill>
              <a:gsLst>
                <a:gs pos="0">
                  <a:schemeClr val="accent1">
                    <a:satMod val="103000"/>
                    <a:lumMod val="102000"/>
                    <a:tint val="94000"/>
                    <a:alpha val="97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i="1" dirty="0"/>
                <a:t>Correlate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82408EA-00D5-B94A-7A0F-B82B92E65D14}"/>
                </a:ext>
              </a:extLst>
            </p:cNvPr>
            <p:cNvGrpSpPr/>
            <p:nvPr/>
          </p:nvGrpSpPr>
          <p:grpSpPr>
            <a:xfrm>
              <a:off x="1935960" y="5287973"/>
              <a:ext cx="9728668" cy="2447041"/>
              <a:chOff x="1935960" y="5316549"/>
              <a:chExt cx="9728668" cy="2447041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80636519-AFFC-93E7-AE2E-C92AC1B40423}"/>
                  </a:ext>
                </a:extLst>
              </p:cNvPr>
              <p:cNvGrpSpPr/>
              <p:nvPr/>
            </p:nvGrpSpPr>
            <p:grpSpPr>
              <a:xfrm>
                <a:off x="8863265" y="5422059"/>
                <a:ext cx="2801363" cy="1992655"/>
                <a:chOff x="9213757" y="4832610"/>
                <a:chExt cx="2471791" cy="1758225"/>
              </a:xfrm>
            </p:grpSpPr>
            <p:pic>
              <p:nvPicPr>
                <p:cNvPr id="7" name="Picture 6" descr="A picture containing indoor, equipment, cluttered, messy&#10;&#10;Description automatically generated">
                  <a:extLst>
                    <a:ext uri="{FF2B5EF4-FFF2-40B4-BE49-F238E27FC236}">
                      <a16:creationId xmlns:a16="http://schemas.microsoft.com/office/drawing/2014/main" id="{95F4CFFB-44D1-6886-E1DC-72FAD1131C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289549" y="4832610"/>
                  <a:ext cx="2319799" cy="1737360"/>
                </a:xfrm>
                <a:prstGeom prst="rect">
                  <a:avLst/>
                </a:prstGeom>
                <a:solidFill>
                  <a:srgbClr val="FFFFFF">
                    <a:shade val="85000"/>
                  </a:srgbClr>
                </a:solidFill>
                <a:ln w="88900" cap="sq">
                  <a:noFill/>
                  <a:miter lim="800000"/>
                </a:ln>
                <a:effectLst>
                  <a:outerShdw blurRad="55000" dist="18000" dir="5400000" algn="tl" rotWithShape="0">
                    <a:srgbClr val="000000">
                      <a:alpha val="40000"/>
                    </a:srgbClr>
                  </a:outerShdw>
                </a:effectLst>
                <a:scene3d>
                  <a:camera prst="orthographicFront"/>
                  <a:lightRig rig="twoPt" dir="t">
                    <a:rot lat="0" lon="0" rev="7200000"/>
                  </a:lightRig>
                </a:scene3d>
                <a:sp3d>
                  <a:bevelT w="25400" h="19050"/>
                  <a:contourClr>
                    <a:srgbClr val="FFFFFF"/>
                  </a:contourClr>
                </a:sp3d>
              </p:spPr>
            </p:pic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C714180-4700-90F4-AEBB-02DE260CFF9E}"/>
                    </a:ext>
                  </a:extLst>
                </p:cNvPr>
                <p:cNvSpPr txBox="1"/>
                <p:nvPr/>
              </p:nvSpPr>
              <p:spPr>
                <a:xfrm>
                  <a:off x="9213757" y="6201531"/>
                  <a:ext cx="2471791" cy="3893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09412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18824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28237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37649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47061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056473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565886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075298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2267" b="1" dirty="0">
                      <a:solidFill>
                        <a:schemeClr val="bg1"/>
                      </a:solidFill>
                      <a:ea typeface="Tahoma" panose="020B0604030504040204" pitchFamily="34" charset="0"/>
                      <a:cs typeface="Tahoma" panose="020B0604030504040204" pitchFamily="34" charset="0"/>
                    </a:rPr>
                    <a:t>Heavy-ion testing</a:t>
                  </a:r>
                </a:p>
              </p:txBody>
            </p:sp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90C62A0-7EE9-CB18-71C4-0AACE26F0797}"/>
                  </a:ext>
                </a:extLst>
              </p:cNvPr>
              <p:cNvGrpSpPr/>
              <p:nvPr/>
            </p:nvGrpSpPr>
            <p:grpSpPr>
              <a:xfrm>
                <a:off x="1935960" y="5422059"/>
                <a:ext cx="2801363" cy="2341531"/>
                <a:chOff x="9226689" y="1446759"/>
                <a:chExt cx="2471791" cy="2066057"/>
              </a:xfrm>
            </p:grpSpPr>
            <p:pic>
              <p:nvPicPr>
                <p:cNvPr id="10" name="Picture 9" descr="DSC_0027">
                  <a:extLst>
                    <a:ext uri="{FF2B5EF4-FFF2-40B4-BE49-F238E27FC236}">
                      <a16:creationId xmlns:a16="http://schemas.microsoft.com/office/drawing/2014/main" id="{142CE85B-5F5D-BAE1-2D81-115F199CAD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9318035" y="1446759"/>
                  <a:ext cx="2319799" cy="1737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" name="TextBox 14">
                  <a:extLst>
                    <a:ext uri="{FF2B5EF4-FFF2-40B4-BE49-F238E27FC236}">
                      <a16:creationId xmlns:a16="http://schemas.microsoft.com/office/drawing/2014/main" id="{6F635073-2A6B-24E2-2C7F-A9EA25812D14}"/>
                    </a:ext>
                  </a:extLst>
                </p:cNvPr>
                <p:cNvSpPr txBox="1"/>
                <p:nvPr/>
              </p:nvSpPr>
              <p:spPr>
                <a:xfrm>
                  <a:off x="9226689" y="2815680"/>
                  <a:ext cx="2471791" cy="69713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509412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018824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528237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37649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47061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056473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565886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075298" algn="l" defTabSz="1018824" rtl="0" eaLnBrk="1" latinLnBrk="0" hangingPunct="1"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US" sz="2267" b="1" dirty="0">
                      <a:solidFill>
                        <a:schemeClr val="bg1"/>
                      </a:solidFill>
                      <a:ea typeface="Tahoma" panose="020B0604030504040204" pitchFamily="34" charset="0"/>
                      <a:cs typeface="Tahoma" panose="020B0604030504040204" pitchFamily="34" charset="0"/>
                    </a:rPr>
                    <a:t>Pulsed-laser testing</a:t>
                  </a:r>
                </a:p>
              </p:txBody>
            </p:sp>
          </p:grpSp>
          <p:sp>
            <p:nvSpPr>
              <p:cNvPr id="12" name="Arrow: Notched Right 11">
                <a:extLst>
                  <a:ext uri="{FF2B5EF4-FFF2-40B4-BE49-F238E27FC236}">
                    <a16:creationId xmlns:a16="http://schemas.microsoft.com/office/drawing/2014/main" id="{160DB603-C642-8046-7137-0E75CD68C094}"/>
                  </a:ext>
                </a:extLst>
              </p:cNvPr>
              <p:cNvSpPr/>
              <p:nvPr/>
            </p:nvSpPr>
            <p:spPr>
              <a:xfrm>
                <a:off x="5290316" y="6491185"/>
                <a:ext cx="3172964" cy="791817"/>
              </a:xfrm>
              <a:prstGeom prst="notchedRightArrow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i="1" dirty="0"/>
                  <a:t>Predict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AAA81DC-95F7-70E9-6525-93570EDF2B32}"/>
                  </a:ext>
                </a:extLst>
              </p:cNvPr>
              <p:cNvSpPr/>
              <p:nvPr/>
            </p:nvSpPr>
            <p:spPr>
              <a:xfrm>
                <a:off x="5024613" y="5316549"/>
                <a:ext cx="3540760" cy="997014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1991563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D7DAFAE-DDF0-B3FE-A591-D27799037DC8}"/>
              </a:ext>
            </a:extLst>
          </p:cNvPr>
          <p:cNvSpPr txBox="1"/>
          <p:nvPr/>
        </p:nvSpPr>
        <p:spPr>
          <a:xfrm>
            <a:off x="3452906" y="1948370"/>
            <a:ext cx="7439212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defTabSz="1019175">
              <a:spcBef>
                <a:spcPct val="0"/>
              </a:spcBef>
            </a:pPr>
            <a:r>
              <a:rPr lang="en-US" sz="3200" u="sng" dirty="0"/>
              <a:t>Current Focus</a:t>
            </a:r>
            <a:r>
              <a:rPr lang="en-US" sz="3200" dirty="0"/>
              <a:t>:</a:t>
            </a:r>
          </a:p>
          <a:p>
            <a:pPr algn="l" defTabSz="1019175">
              <a:spcBef>
                <a:spcPct val="0"/>
              </a:spcBef>
            </a:pPr>
            <a:endParaRPr lang="en-US" sz="3200" dirty="0"/>
          </a:p>
          <a:p>
            <a:pPr algn="l" defTabSz="1019175">
              <a:spcBef>
                <a:spcPct val="0"/>
              </a:spcBef>
            </a:pPr>
            <a:r>
              <a:rPr lang="en-US" sz="3200" dirty="0"/>
              <a:t>Laser-based prediction, screening, and alternative sources</a:t>
            </a:r>
          </a:p>
        </p:txBody>
      </p:sp>
    </p:spTree>
    <p:extLst>
      <p:ext uri="{BB962C8B-B14F-4D97-AF65-F5344CB8AC3E}">
        <p14:creationId xmlns:p14="http://schemas.microsoft.com/office/powerpoint/2010/main" val="341008149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72076" y="212183"/>
            <a:ext cx="8169113" cy="719138"/>
          </a:xfrm>
        </p:spPr>
        <p:txBody>
          <a:bodyPr/>
          <a:lstStyle/>
          <a:p>
            <a:r>
              <a:rPr lang="en-US" sz="3600" b="0" dirty="0">
                <a:latin typeface="Arial" charset="0"/>
              </a:rPr>
              <a:t>Single-Event </a:t>
            </a:r>
            <a:r>
              <a:rPr lang="en-US" sz="3600" b="0" dirty="0" err="1">
                <a:latin typeface="Arial" charset="0"/>
              </a:rPr>
              <a:t>Latchup</a:t>
            </a:r>
            <a:r>
              <a:rPr lang="en-US" sz="3600" b="0" dirty="0">
                <a:latin typeface="Arial" charset="0"/>
              </a:rPr>
              <a:t> Screening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9482E3FD-4A53-2472-E371-9C9AE03DA2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426" y="1506915"/>
            <a:ext cx="10408397" cy="553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>
            <a:lvl1pPr marL="382588" indent="-382588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827088" indent="-3175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73175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782763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923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7495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2067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6639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1211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776"/>
              </a:spcBef>
              <a:defRPr/>
            </a:pPr>
            <a:r>
              <a:rPr lang="en-US" sz="2800" b="0" dirty="0"/>
              <a:t>SEL screening is routinely used for </a:t>
            </a:r>
            <a:r>
              <a:rPr lang="en-US" sz="2800" b="0" i="1" u="sng" dirty="0">
                <a:solidFill>
                  <a:srgbClr val="C00000"/>
                </a:solidFill>
              </a:rPr>
              <a:t>part rejection </a:t>
            </a:r>
            <a:r>
              <a:rPr lang="en-US" sz="2800" b="0" dirty="0"/>
              <a:t>in different laboratories </a:t>
            </a:r>
            <a:r>
              <a:rPr lang="en-US" sz="2800" b="0" i="1" dirty="0"/>
              <a:t>to eliminate parts </a:t>
            </a:r>
            <a:r>
              <a:rPr lang="en-US" sz="2800" b="0" dirty="0"/>
              <a:t>from consideration for space missions and to minimize the amount of heavy-ion testing required (NASA, JPL, NRL, TRAD, others) </a:t>
            </a:r>
          </a:p>
          <a:p>
            <a:pPr lvl="1">
              <a:spcBef>
                <a:spcPts val="1776"/>
              </a:spcBef>
              <a:buFont typeface="Arial" panose="020B0604020202020204" pitchFamily="34" charset="0"/>
              <a:buChar char="•"/>
              <a:defRPr/>
            </a:pPr>
            <a:r>
              <a:rPr lang="en-US" sz="2800" i="1" dirty="0"/>
              <a:t>Standard approaches currently do not exist</a:t>
            </a:r>
            <a:endParaRPr lang="en-US" sz="2800" dirty="0"/>
          </a:p>
          <a:p>
            <a:pPr>
              <a:spcBef>
                <a:spcPts val="1776"/>
              </a:spcBef>
              <a:defRPr/>
            </a:pPr>
            <a:r>
              <a:rPr lang="en-US" sz="2800" b="0" dirty="0"/>
              <a:t>In contrast, SEL screening is </a:t>
            </a:r>
            <a:r>
              <a:rPr lang="en-US" sz="2800" b="0" i="1" u="sng" dirty="0">
                <a:solidFill>
                  <a:srgbClr val="C00000"/>
                </a:solidFill>
              </a:rPr>
              <a:t>rarely used </a:t>
            </a:r>
            <a:r>
              <a:rPr lang="en-US" sz="2800" b="0" u="sng" dirty="0">
                <a:solidFill>
                  <a:srgbClr val="C00000"/>
                </a:solidFill>
              </a:rPr>
              <a:t>for</a:t>
            </a:r>
            <a:r>
              <a:rPr lang="en-US" sz="2800" b="0" u="sng" dirty="0"/>
              <a:t> </a:t>
            </a:r>
            <a:r>
              <a:rPr lang="en-US" sz="2800" b="0" i="1" u="sng" dirty="0">
                <a:solidFill>
                  <a:srgbClr val="C00000"/>
                </a:solidFill>
              </a:rPr>
              <a:t>part acceptance</a:t>
            </a:r>
            <a:r>
              <a:rPr lang="en-US" sz="2800" b="0" dirty="0"/>
              <a:t>, but that landscape is changing</a:t>
            </a:r>
          </a:p>
          <a:p>
            <a:pPr>
              <a:spcBef>
                <a:spcPts val="1776"/>
              </a:spcBef>
              <a:defRPr/>
            </a:pPr>
            <a:r>
              <a:rPr lang="en-US" sz="2800" u="sng" dirty="0">
                <a:solidFill>
                  <a:srgbClr val="C00000"/>
                </a:solidFill>
              </a:rPr>
              <a:t>Our challenge</a:t>
            </a:r>
            <a:r>
              <a:rPr lang="en-US" sz="2800" dirty="0">
                <a:solidFill>
                  <a:srgbClr val="C00000"/>
                </a:solidFill>
              </a:rPr>
              <a:t>: </a:t>
            </a:r>
            <a:r>
              <a:rPr lang="en-US" sz="2800" b="0" dirty="0"/>
              <a:t>to develop </a:t>
            </a:r>
            <a:r>
              <a:rPr lang="en-US" sz="2800" b="0" i="1" dirty="0">
                <a:solidFill>
                  <a:srgbClr val="C00000"/>
                </a:solidFill>
              </a:rPr>
              <a:t>standard, quantifiable procedures</a:t>
            </a:r>
            <a:r>
              <a:rPr lang="en-US" sz="2800" b="0" dirty="0"/>
              <a:t> for the SEL screening process that can be adopted by space programs and used by the various laser test facilities (and trusted by PMs)</a:t>
            </a:r>
          </a:p>
        </p:txBody>
      </p:sp>
    </p:spTree>
    <p:extLst>
      <p:ext uri="{BB962C8B-B14F-4D97-AF65-F5344CB8AC3E}">
        <p14:creationId xmlns:p14="http://schemas.microsoft.com/office/powerpoint/2010/main" val="28703506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DB5D7-91DA-2FB1-7C57-BA57BADACD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B809E8-D8D0-18AD-CDC0-04BC7A55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29209-0718-B97A-6149-D17E6C1AD0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06177" y="-53788"/>
            <a:ext cx="12090397" cy="1210235"/>
          </a:xfrm>
        </p:spPr>
        <p:txBody>
          <a:bodyPr/>
          <a:lstStyle/>
          <a:p>
            <a:r>
              <a:rPr lang="en-US" dirty="0"/>
              <a:t>PL SEL Screening: Goal and Risk Reduction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051E0C8-7687-6978-992D-C1899B6B80F6}"/>
              </a:ext>
            </a:extLst>
          </p:cNvPr>
          <p:cNvSpPr txBox="1">
            <a:spLocks/>
          </p:cNvSpPr>
          <p:nvPr/>
        </p:nvSpPr>
        <p:spPr>
          <a:xfrm>
            <a:off x="2823882" y="2542690"/>
            <a:ext cx="10913036" cy="1053037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/>
              <a:t>Minimizing the risk associated with PL SEL screening</a:t>
            </a:r>
          </a:p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/>
              <a:t>To minimize the need for HI testing</a:t>
            </a:r>
          </a:p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/>
              <a:t>Relieve stress on test infrastructure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F52683-96F3-FAC4-3957-3377C97E164A}"/>
              </a:ext>
            </a:extLst>
          </p:cNvPr>
          <p:cNvSpPr/>
          <p:nvPr/>
        </p:nvSpPr>
        <p:spPr>
          <a:xfrm>
            <a:off x="863600" y="1349505"/>
            <a:ext cx="12176760" cy="1053037"/>
          </a:xfrm>
          <a:prstGeom prst="roundRect">
            <a:avLst>
              <a:gd name="adj" fmla="val 4954"/>
            </a:avLst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4">
                <a:lumMod val="50000"/>
              </a:schemeClr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488257"/>
              <a:satOff val="8966"/>
              <a:lumOff val="719"/>
              <a:alphaOff val="0"/>
            </a:schemeClr>
          </a:fillRef>
          <a:effectRef idx="3">
            <a:schemeClr val="accent4">
              <a:hueOff val="-1488257"/>
              <a:satOff val="8966"/>
              <a:lumOff val="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532" tIns="135532" rIns="135532" bIns="135532" numCol="1" spcCol="1270" anchor="t" anchorCtr="0">
            <a:noAutofit/>
          </a:bodyPr>
          <a:lstStyle/>
          <a:p>
            <a:pPr marL="1036290" indent="-1036290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</a:t>
            </a:r>
            <a:r>
              <a:rPr lang="en-US" sz="2400" b="1" kern="12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 PL screening approach that determines whether a DUT will undergo SEL when operating in a specified heavy-ion radiation environment</a:t>
            </a: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08AB94C-1731-9218-3E92-FC57EFCD6352}"/>
              </a:ext>
            </a:extLst>
          </p:cNvPr>
          <p:cNvSpPr/>
          <p:nvPr/>
        </p:nvSpPr>
        <p:spPr>
          <a:xfrm>
            <a:off x="3627120" y="4323516"/>
            <a:ext cx="6131560" cy="2836595"/>
          </a:xfrm>
          <a:prstGeom prst="roundRect">
            <a:avLst>
              <a:gd name="adj" fmla="val 4954"/>
            </a:avLst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accent6">
                <a:lumMod val="50000"/>
              </a:schemeClr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488257"/>
              <a:satOff val="8966"/>
              <a:lumOff val="719"/>
              <a:alphaOff val="0"/>
            </a:schemeClr>
          </a:fillRef>
          <a:effectRef idx="3">
            <a:schemeClr val="accent4">
              <a:hueOff val="-1488257"/>
              <a:satOff val="8966"/>
              <a:lumOff val="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532" tIns="135532" rIns="135532" bIns="135532" numCol="1" spcCol="1270" anchor="t" anchorCtr="0">
            <a:noAutofit/>
          </a:bodyPr>
          <a:lstStyle/>
          <a:p>
            <a:pPr marL="388609" indent="-388609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ED7D31"/>
              </a:buClr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laser wavelength</a:t>
            </a:r>
          </a:p>
          <a:p>
            <a:pPr marL="388609" indent="-388609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ED7D31"/>
              </a:buClr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Focused beam size</a:t>
            </a:r>
          </a:p>
          <a:p>
            <a:pPr marL="388609" indent="-388609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ED7D31"/>
              </a:buClr>
              <a:buFont typeface="Wingdings" panose="05000000000000000000" pitchFamily="2" charset="2"/>
              <a:buChar char="ü"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Scanning parameters</a:t>
            </a:r>
          </a:p>
          <a:p>
            <a:pPr marL="388609" indent="-388609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ED7D31"/>
              </a:buClr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operating point (</a:t>
            </a:r>
            <a:r>
              <a:rPr lang="en-US" sz="2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</a:t>
            </a:r>
            <a:r>
              <a:rPr lang="en-US" sz="2600" b="1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88609" indent="-388609" algn="l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>
                <a:srgbClr val="ED7D31"/>
              </a:buClr>
              <a:buFont typeface="Wingdings" panose="05000000000000000000" pitchFamily="2" charset="2"/>
              <a:buChar char="ü"/>
            </a:pPr>
            <a:r>
              <a:rPr lang="en-US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Limited acceptance screening</a:t>
            </a:r>
          </a:p>
          <a:p>
            <a:pPr marL="388609" indent="-388609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endParaRPr lang="en-US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55287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DA68-AE66-A664-2240-FEBC71A7A9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80FD02-6CC4-EB3C-4896-4017E4FAE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46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71DACD-6FD9-792B-0D87-06CDDBE36E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80988" y="0"/>
            <a:ext cx="11141635" cy="1156447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SEL Screening:  Decision Tree (partial)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AC93215B-8CF5-5877-720C-89252CB0BEF9}"/>
              </a:ext>
            </a:extLst>
          </p:cNvPr>
          <p:cNvSpPr txBox="1">
            <a:spLocks/>
          </p:cNvSpPr>
          <p:nvPr/>
        </p:nvSpPr>
        <p:spPr>
          <a:xfrm>
            <a:off x="156245" y="1271219"/>
            <a:ext cx="13574995" cy="974141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>
                <a:ea typeface="Times New Roman" panose="02020603050405020304" pitchFamily="18" charset="0"/>
              </a:rPr>
              <a:t>Includes decision points, specific testing approaches, and recommendations  </a:t>
            </a:r>
          </a:p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>
                <a:ea typeface="Times New Roman" panose="02020603050405020304" pitchFamily="18" charset="0"/>
              </a:rPr>
              <a:t>Pathway depends explicitly on optical access options for the part</a:t>
            </a:r>
            <a:endParaRPr lang="en-US" sz="272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449912-A710-659E-D28D-E29C29C53E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120" y="2398396"/>
            <a:ext cx="10881360" cy="396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983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072647-BD39-93D7-9663-07FA754667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284CB4-67BF-F28D-50E4-73B7819C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47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827989-E283-48FE-E9D1-0310388EAF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109011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SEL Screening:  Approach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4A5119-57DD-A1B9-8377-0CFBBEE664FB}"/>
              </a:ext>
            </a:extLst>
          </p:cNvPr>
          <p:cNvSpPr txBox="1"/>
          <p:nvPr/>
        </p:nvSpPr>
        <p:spPr>
          <a:xfrm>
            <a:off x="8872300" y="2418080"/>
            <a:ext cx="1169637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4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LET</a:t>
            </a:r>
            <a:r>
              <a:rPr lang="en-US" sz="204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endParaRPr lang="en-US" sz="204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E66909-5577-4F4D-5B5A-FAD6E14A111A}"/>
              </a:ext>
            </a:extLst>
          </p:cNvPr>
          <p:cNvSpPr/>
          <p:nvPr/>
        </p:nvSpPr>
        <p:spPr>
          <a:xfrm>
            <a:off x="8141285" y="4055418"/>
            <a:ext cx="4773371" cy="445343"/>
          </a:xfrm>
          <a:prstGeom prst="rect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40" b="1" dirty="0">
                <a:solidFill>
                  <a:schemeClr val="tx1"/>
                </a:solidFill>
              </a:rPr>
              <a:t>    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8E53D5-3EC4-DCC7-163F-9913D634A518}"/>
              </a:ext>
            </a:extLst>
          </p:cNvPr>
          <p:cNvSpPr/>
          <p:nvPr/>
        </p:nvSpPr>
        <p:spPr>
          <a:xfrm>
            <a:off x="4764319" y="4871913"/>
            <a:ext cx="3353143" cy="445343"/>
          </a:xfrm>
          <a:prstGeom prst="rect">
            <a:avLst/>
          </a:prstGeom>
          <a:pattFill prst="wdDnDiag">
            <a:fgClr>
              <a:srgbClr val="C00000"/>
            </a:fgClr>
            <a:bgClr>
              <a:schemeClr val="bg1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40" b="1" dirty="0">
              <a:solidFill>
                <a:schemeClr val="tx1"/>
              </a:solidFill>
              <a:highlight>
                <a:srgbClr val="800000"/>
              </a:highlight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042846C-79C8-222E-B7FF-2AD5BFEBADD0}"/>
              </a:ext>
            </a:extLst>
          </p:cNvPr>
          <p:cNvCxnSpPr>
            <a:cxnSpLocks/>
          </p:cNvCxnSpPr>
          <p:nvPr/>
        </p:nvCxnSpPr>
        <p:spPr>
          <a:xfrm flipV="1">
            <a:off x="4749801" y="6456619"/>
            <a:ext cx="8164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EDEAC3C-D07B-B899-ADA2-0634F9049BA4}"/>
              </a:ext>
            </a:extLst>
          </p:cNvPr>
          <p:cNvCxnSpPr>
            <a:cxnSpLocks/>
          </p:cNvCxnSpPr>
          <p:nvPr/>
        </p:nvCxnSpPr>
        <p:spPr>
          <a:xfrm>
            <a:off x="4749800" y="2986553"/>
            <a:ext cx="81523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01C607-8AAF-0512-44DD-C1AB0CAC6C6A}"/>
              </a:ext>
            </a:extLst>
          </p:cNvPr>
          <p:cNvCxnSpPr>
            <a:cxnSpLocks/>
          </p:cNvCxnSpPr>
          <p:nvPr/>
        </p:nvCxnSpPr>
        <p:spPr>
          <a:xfrm flipH="1">
            <a:off x="4750273" y="2982807"/>
            <a:ext cx="0" cy="34738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DAF8D7-5727-FE81-64B0-4CAA607A98D5}"/>
              </a:ext>
            </a:extLst>
          </p:cNvPr>
          <p:cNvCxnSpPr>
            <a:cxnSpLocks/>
          </p:cNvCxnSpPr>
          <p:nvPr/>
        </p:nvCxnSpPr>
        <p:spPr>
          <a:xfrm flipH="1">
            <a:off x="12890833" y="2986553"/>
            <a:ext cx="0" cy="34699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4C22CB8-B8FC-BBAC-BDE3-C3BBB82340A0}"/>
              </a:ext>
            </a:extLst>
          </p:cNvPr>
          <p:cNvCxnSpPr>
            <a:cxnSpLocks/>
          </p:cNvCxnSpPr>
          <p:nvPr/>
        </p:nvCxnSpPr>
        <p:spPr>
          <a:xfrm>
            <a:off x="8141286" y="2982419"/>
            <a:ext cx="731" cy="347381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  <a:alpha val="7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F4B21E5-FC03-3DBE-3F53-6ECEAE483F71}"/>
              </a:ext>
            </a:extLst>
          </p:cNvPr>
          <p:cNvGrpSpPr/>
          <p:nvPr/>
        </p:nvGrpSpPr>
        <p:grpSpPr>
          <a:xfrm>
            <a:off x="4757315" y="6356449"/>
            <a:ext cx="7563386" cy="187945"/>
            <a:chOff x="1912951" y="5486400"/>
            <a:chExt cx="7764449" cy="192942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40320A0-07E1-F3FA-DE0C-76759F9EAD4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84635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E6E60AA-68AF-6559-111C-48F7295FF5A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6197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302CA4D-F18E-9BD6-9162-B4C808F1C15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53073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4C6608A-A9B4-CBB6-CA91-DB36BD53959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095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BF5CCEC-8519-9FEB-323C-74FF8334E25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51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9B635C9-EA11-78A8-9E4A-68E5F597A98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823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B7502EB-E263-342E-D935-0C3821E60D2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279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842D330-20BD-E27C-7F32-EC4C5A18B65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1511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9C52733-2220-2246-B186-8069A75AA5F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859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579A4D6-B571-BA8A-76C1-2793169C0BA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477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EFA6904-AFAD-E27E-C40F-A5E78C88E4DC}"/>
              </a:ext>
            </a:extLst>
          </p:cNvPr>
          <p:cNvGrpSpPr/>
          <p:nvPr/>
        </p:nvGrpSpPr>
        <p:grpSpPr>
          <a:xfrm>
            <a:off x="4760062" y="2883281"/>
            <a:ext cx="7563386" cy="187945"/>
            <a:chOff x="1912951" y="5486400"/>
            <a:chExt cx="7764449" cy="192942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EDB5B1D-ADE1-496A-B6FD-56E7F6493A1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84635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3BBD8EC-AD76-C9B9-C550-9573E8C9FD0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6197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6B1D608-BF5C-7556-0855-0D0BEF4117D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53073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90D1BAB-D8A6-9EB0-6166-E2C5B2DBED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095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B26DC92-7CB2-8DBF-43DD-943DA226290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51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317A8146-D543-FBE2-343D-54F7F1BA26E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823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42D54D9F-4E97-7A83-600D-1365D0A3A9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279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A1F0D03E-5732-397B-C4B2-171A1DAD0A9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1511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48DAB5A-8EDD-7C63-169A-16D056E3129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859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83E2E-B162-DD6D-298D-0D687A96FA3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477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3BC9580-2F14-3705-27D4-5559E9E708AC}"/>
              </a:ext>
            </a:extLst>
          </p:cNvPr>
          <p:cNvSpPr txBox="1"/>
          <p:nvPr/>
        </p:nvSpPr>
        <p:spPr>
          <a:xfrm>
            <a:off x="6942255" y="6649721"/>
            <a:ext cx="3745599" cy="441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67" b="1" dirty="0"/>
              <a:t>LET [MeV cm</a:t>
            </a:r>
            <a:r>
              <a:rPr lang="en-US" sz="2267" b="1" baseline="30000" dirty="0"/>
              <a:t>2</a:t>
            </a:r>
            <a:r>
              <a:rPr lang="en-US" sz="2267" b="1" dirty="0"/>
              <a:t> mg</a:t>
            </a:r>
            <a:r>
              <a:rPr lang="en-US" sz="2267" b="1" baseline="30000" dirty="0"/>
              <a:t>-1</a:t>
            </a:r>
            <a:r>
              <a:rPr lang="en-US" sz="2267" b="1" dirty="0"/>
              <a:t>]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0C3B6F-7756-8AA2-9D95-597722E48319}"/>
              </a:ext>
            </a:extLst>
          </p:cNvPr>
          <p:cNvCxnSpPr>
            <a:cxnSpLocks/>
          </p:cNvCxnSpPr>
          <p:nvPr/>
        </p:nvCxnSpPr>
        <p:spPr>
          <a:xfrm flipH="1">
            <a:off x="8158804" y="2665752"/>
            <a:ext cx="918184" cy="227739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0B0AB3C-923D-08DF-28C6-BF2B5BFC1B7B}"/>
              </a:ext>
            </a:extLst>
          </p:cNvPr>
          <p:cNvGrpSpPr/>
          <p:nvPr/>
        </p:nvGrpSpPr>
        <p:grpSpPr>
          <a:xfrm>
            <a:off x="8919256" y="4732239"/>
            <a:ext cx="2663354" cy="702949"/>
            <a:chOff x="5818996" y="3819015"/>
            <a:chExt cx="2734156" cy="721637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66E554C-8539-EE78-6063-5FE6A98424E4}"/>
                </a:ext>
              </a:extLst>
            </p:cNvPr>
            <p:cNvSpPr/>
            <p:nvPr/>
          </p:nvSpPr>
          <p:spPr>
            <a:xfrm>
              <a:off x="5818996" y="3823298"/>
              <a:ext cx="2734156" cy="672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9832C4B-CE62-A927-D1CD-A688714778CA}"/>
                </a:ext>
              </a:extLst>
            </p:cNvPr>
            <p:cNvSpPr txBox="1"/>
            <p:nvPr/>
          </p:nvSpPr>
          <p:spPr>
            <a:xfrm>
              <a:off x="6553201" y="3819015"/>
              <a:ext cx="1999951" cy="7216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0872" indent="-260872" algn="l" defTabSz="69084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587" b="1" dirty="0">
                  <a:solidFill>
                    <a:srgbClr val="0070C0"/>
                  </a:solidFill>
                  <a:latin typeface="Calibri"/>
                  <a:ea typeface="+mn-ea"/>
                </a:rPr>
                <a:t>Negative / No SEL:</a:t>
              </a:r>
            </a:p>
            <a:p>
              <a:pPr marL="260872" indent="-260872"/>
              <a:r>
                <a:rPr lang="en-US" sz="1587" b="1" i="1" dirty="0"/>
                <a:t>  LET</a:t>
              </a:r>
              <a:r>
                <a:rPr lang="en-US" sz="1587" b="1" baseline="-25000" dirty="0"/>
                <a:t>th</a:t>
              </a:r>
              <a:r>
                <a:rPr lang="en-US" sz="1587" b="1" dirty="0"/>
                <a:t> &gt; </a:t>
              </a:r>
              <a:r>
                <a:rPr lang="en-US" sz="1587" b="1" i="1" dirty="0"/>
                <a:t>LET</a:t>
              </a:r>
              <a:r>
                <a:rPr lang="en-US" sz="1587" b="1" baseline="-25000" dirty="0"/>
                <a:t>L</a:t>
              </a:r>
              <a:endParaRPr lang="en-US" sz="1587" b="1" dirty="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0CA7F6BA-682F-84F6-9CB6-993EC8F76646}"/>
                </a:ext>
              </a:extLst>
            </p:cNvPr>
            <p:cNvSpPr/>
            <p:nvPr/>
          </p:nvSpPr>
          <p:spPr>
            <a:xfrm>
              <a:off x="5981486" y="3922296"/>
              <a:ext cx="457200" cy="175858"/>
            </a:xfrm>
            <a:prstGeom prst="rect">
              <a:avLst/>
            </a:prstGeom>
            <a:pattFill prst="wdUpDiag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40" b="1" dirty="0">
                  <a:solidFill>
                    <a:schemeClr val="tx1"/>
                  </a:solidFill>
                </a:rPr>
                <a:t>     </a:t>
              </a:r>
            </a:p>
          </p:txBody>
        </p:sp>
      </p:grp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C94E1EE5-C1AB-310D-50B3-2A2B36CADBAA}"/>
              </a:ext>
            </a:extLst>
          </p:cNvPr>
          <p:cNvSpPr/>
          <p:nvPr/>
        </p:nvSpPr>
        <p:spPr>
          <a:xfrm>
            <a:off x="12787625" y="4198075"/>
            <a:ext cx="296907" cy="172409"/>
          </a:xfrm>
          <a:prstGeom prst="rightArrow">
            <a:avLst/>
          </a:prstGeom>
          <a:gradFill>
            <a:gsLst>
              <a:gs pos="100000">
                <a:srgbClr val="0070C0"/>
              </a:gs>
              <a:gs pos="10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4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DFAD2DF-06BE-AF7A-1511-FB94E86ABCFA}"/>
              </a:ext>
            </a:extLst>
          </p:cNvPr>
          <p:cNvSpPr txBox="1"/>
          <p:nvPr/>
        </p:nvSpPr>
        <p:spPr>
          <a:xfrm>
            <a:off x="13097241" y="4064766"/>
            <a:ext cx="411229" cy="4412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2267" b="1" dirty="0">
                <a:solidFill>
                  <a:srgbClr val="0070C0"/>
                </a:solidFill>
              </a:rPr>
              <a:t>∞</a:t>
            </a:r>
            <a:endParaRPr lang="en-US" sz="2267" dirty="0">
              <a:solidFill>
                <a:srgbClr val="0070C0"/>
              </a:solidFill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216E38F-E66A-6A8C-7EF6-CAFA1BF3B799}"/>
              </a:ext>
            </a:extLst>
          </p:cNvPr>
          <p:cNvGrpSpPr/>
          <p:nvPr/>
        </p:nvGrpSpPr>
        <p:grpSpPr>
          <a:xfrm>
            <a:off x="5119416" y="3826657"/>
            <a:ext cx="2323741" cy="702949"/>
            <a:chOff x="1043485" y="3094402"/>
            <a:chExt cx="2385515" cy="72163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114E49-953F-9059-126F-E48235A2093F}"/>
                </a:ext>
              </a:extLst>
            </p:cNvPr>
            <p:cNvSpPr/>
            <p:nvPr/>
          </p:nvSpPr>
          <p:spPr>
            <a:xfrm>
              <a:off x="1043485" y="3094402"/>
              <a:ext cx="2385515" cy="6725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0F47A40-1BDD-A186-28CC-4A573D792AD5}"/>
                </a:ext>
              </a:extLst>
            </p:cNvPr>
            <p:cNvSpPr/>
            <p:nvPr/>
          </p:nvSpPr>
          <p:spPr>
            <a:xfrm>
              <a:off x="1203160" y="3187596"/>
              <a:ext cx="457200" cy="182866"/>
            </a:xfrm>
            <a:prstGeom prst="rect">
              <a:avLst/>
            </a:prstGeom>
            <a:pattFill prst="wdDnDiag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 b="1" dirty="0">
                <a:solidFill>
                  <a:schemeClr val="tx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C0E1CB-8C1E-4A82-2C2A-E241B7C1C67E}"/>
                </a:ext>
              </a:extLst>
            </p:cNvPr>
            <p:cNvSpPr txBox="1"/>
            <p:nvPr/>
          </p:nvSpPr>
          <p:spPr>
            <a:xfrm>
              <a:off x="1752600" y="3094402"/>
              <a:ext cx="1562802" cy="7216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0872" indent="-260872"/>
              <a:r>
                <a:rPr lang="en-US" sz="1587" b="1" dirty="0">
                  <a:solidFill>
                    <a:srgbClr val="C0504D"/>
                  </a:solidFill>
                  <a:latin typeface="Calibri"/>
                  <a:ea typeface="+mn-ea"/>
                </a:rPr>
                <a:t>Positive / </a:t>
              </a:r>
              <a:r>
                <a:rPr lang="en-US" sz="1587" b="1" dirty="0">
                  <a:solidFill>
                    <a:srgbClr val="C0504D"/>
                  </a:solidFill>
                  <a:latin typeface="Calibri"/>
                </a:rPr>
                <a:t>SEL</a:t>
              </a:r>
              <a:r>
                <a:rPr lang="en-US" sz="1587" b="1" dirty="0">
                  <a:solidFill>
                    <a:schemeClr val="accent2"/>
                  </a:solidFill>
                </a:rPr>
                <a:t>:</a:t>
              </a:r>
            </a:p>
            <a:p>
              <a:pPr marL="260872" indent="-260872"/>
              <a:r>
                <a:rPr lang="en-US" sz="1587" b="1" i="1" dirty="0"/>
                <a:t>  LET</a:t>
              </a:r>
              <a:r>
                <a:rPr lang="en-US" sz="1587" b="1" baseline="-25000" dirty="0"/>
                <a:t>th</a:t>
              </a:r>
              <a:r>
                <a:rPr lang="en-US" sz="1587" b="1" dirty="0"/>
                <a:t> &lt; </a:t>
              </a:r>
              <a:r>
                <a:rPr lang="en-US" sz="1587" b="1" i="1" dirty="0"/>
                <a:t>LET</a:t>
              </a:r>
              <a:r>
                <a:rPr lang="en-US" sz="1587" b="1" baseline="-25000" dirty="0"/>
                <a:t>L</a:t>
              </a:r>
            </a:p>
          </p:txBody>
        </p:sp>
      </p:grp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48CBCC01-EF17-3683-1526-3B3371448045}"/>
              </a:ext>
            </a:extLst>
          </p:cNvPr>
          <p:cNvSpPr txBox="1">
            <a:spLocks/>
          </p:cNvSpPr>
          <p:nvPr/>
        </p:nvSpPr>
        <p:spPr>
          <a:xfrm>
            <a:off x="156245" y="1271219"/>
            <a:ext cx="13574995" cy="974141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>
                <a:ea typeface="Times New Roman" panose="02020603050405020304" pitchFamily="18" charset="0"/>
              </a:rPr>
              <a:t>During testing, a part’s sensitivity to SEL depends on its 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th</a:t>
            </a:r>
            <a:r>
              <a:rPr lang="en-US" sz="2720" b="0" dirty="0">
                <a:ea typeface="Times New Roman" panose="02020603050405020304" pitchFamily="18" charset="0"/>
              </a:rPr>
              <a:t> relative to the 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L</a:t>
            </a:r>
          </a:p>
          <a:p>
            <a:pPr>
              <a:spcBef>
                <a:spcPts val="0"/>
              </a:spcBef>
              <a:spcAft>
                <a:spcPts val="907"/>
              </a:spcAft>
            </a:pPr>
            <a:r>
              <a:rPr lang="en-US" sz="2720" b="0" dirty="0"/>
              <a:t>Note that </a:t>
            </a:r>
            <a:r>
              <a:rPr lang="en-US" sz="2720" b="0" i="1" dirty="0">
                <a:solidFill>
                  <a:srgbClr val="C00000"/>
                </a:solidFill>
              </a:rPr>
              <a:t>screening is binary</a:t>
            </a:r>
            <a:r>
              <a:rPr lang="en-US" sz="2720" b="0" dirty="0"/>
              <a:t>: it’s a pass/fail test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DBF47C4-154A-74D5-1851-83773B6ACF41}"/>
              </a:ext>
            </a:extLst>
          </p:cNvPr>
          <p:cNvSpPr/>
          <p:nvPr/>
        </p:nvSpPr>
        <p:spPr>
          <a:xfrm>
            <a:off x="215855" y="3368040"/>
            <a:ext cx="4069896" cy="2504440"/>
          </a:xfrm>
          <a:prstGeom prst="roundRect">
            <a:avLst>
              <a:gd name="adj" fmla="val 4954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488257"/>
              <a:satOff val="8966"/>
              <a:lumOff val="719"/>
              <a:alphaOff val="0"/>
            </a:schemeClr>
          </a:fillRef>
          <a:effectRef idx="3">
            <a:schemeClr val="accent4">
              <a:hueOff val="-1488257"/>
              <a:satOff val="8966"/>
              <a:lumOff val="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532" tIns="135532" rIns="135532" bIns="135532" numCol="1" spcCol="1270" anchor="t" anchorCtr="0">
            <a:noAutofit/>
          </a:bodyPr>
          <a:lstStyle/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LET threshold of DUT</a:t>
            </a:r>
          </a:p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operational set point</a:t>
            </a:r>
          </a:p>
        </p:txBody>
      </p:sp>
    </p:spTree>
    <p:extLst>
      <p:ext uri="{BB962C8B-B14F-4D97-AF65-F5344CB8AC3E}">
        <p14:creationId xmlns:p14="http://schemas.microsoft.com/office/powerpoint/2010/main" val="412591983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31A49-F6F0-7ADB-6F4B-A57D1186ED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35D223A-1766-4467-4953-A4937BC10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48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E57B8E-1201-C7CC-BD5D-945065295C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104335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SEL Screening:  Approach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4C841819-02E8-86C2-532B-57DCBD4E428C}"/>
              </a:ext>
            </a:extLst>
          </p:cNvPr>
          <p:cNvSpPr txBox="1">
            <a:spLocks/>
          </p:cNvSpPr>
          <p:nvPr/>
        </p:nvSpPr>
        <p:spPr>
          <a:xfrm>
            <a:off x="156245" y="1271219"/>
            <a:ext cx="13574995" cy="974141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5640" indent="-325640">
              <a:spcBef>
                <a:spcPts val="1360"/>
              </a:spcBef>
              <a:buFont typeface="Arial" panose="020B0604020202020204" pitchFamily="34" charset="0"/>
              <a:buChar char="•"/>
              <a:defRPr/>
            </a:pPr>
            <a:r>
              <a:rPr lang="en-US" sz="2720" b="0" dirty="0">
                <a:ea typeface="Times New Roman" panose="02020603050405020304" pitchFamily="18" charset="0"/>
              </a:rPr>
              <a:t>Setting 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L</a:t>
            </a:r>
            <a:r>
              <a:rPr lang="en-US" sz="2720" b="0" dirty="0">
                <a:ea typeface="Times New Roman" panose="02020603050405020304" pitchFamily="18" charset="0"/>
              </a:rPr>
              <a:t> = </a:t>
            </a:r>
            <a:r>
              <a:rPr lang="en-US" sz="2720" b="0" i="1" dirty="0" err="1">
                <a:ea typeface="Times New Roman" panose="02020603050405020304" pitchFamily="18" charset="0"/>
              </a:rPr>
              <a:t>LET</a:t>
            </a:r>
            <a:r>
              <a:rPr lang="en-US" sz="2720" b="0" baseline="-25000" dirty="0" err="1">
                <a:ea typeface="Times New Roman" panose="02020603050405020304" pitchFamily="18" charset="0"/>
              </a:rPr>
              <a:t>tar</a:t>
            </a:r>
            <a:r>
              <a:rPr lang="en-US" sz="2720" b="0" dirty="0">
                <a:ea typeface="Times New Roman" panose="02020603050405020304" pitchFamily="18" charset="0"/>
              </a:rPr>
              <a:t> can lead to false positives and false negatives</a:t>
            </a:r>
          </a:p>
          <a:p>
            <a:pPr marL="325640" indent="-325640">
              <a:spcBef>
                <a:spcPts val="1360"/>
              </a:spcBef>
              <a:buFont typeface="Arial" panose="020B0604020202020204" pitchFamily="34" charset="0"/>
              <a:buChar char="•"/>
              <a:defRPr/>
            </a:pPr>
            <a:r>
              <a:rPr lang="en-US" sz="2720" b="0" dirty="0">
                <a:solidFill>
                  <a:prstClr val="black"/>
                </a:solidFill>
              </a:rPr>
              <a:t>Key goal for screening is to reduce false positives and eliminate false negatives</a:t>
            </a:r>
            <a:endParaRPr lang="en-US" sz="2720" b="0" dirty="0">
              <a:solidFill>
                <a:sysClr val="windowText" lastClr="000000"/>
              </a:solidFill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CDC1AE0-E55B-ED42-CB98-37A9ABFA9DB9}"/>
              </a:ext>
            </a:extLst>
          </p:cNvPr>
          <p:cNvGrpSpPr/>
          <p:nvPr/>
        </p:nvGrpSpPr>
        <p:grpSpPr>
          <a:xfrm>
            <a:off x="4748673" y="2398989"/>
            <a:ext cx="8758670" cy="4691942"/>
            <a:chOff x="2264668" y="2116755"/>
            <a:chExt cx="7728238" cy="4139949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9A1F2A5-7B61-1DE5-5A1D-7AF9E83CABB1}"/>
                </a:ext>
              </a:extLst>
            </p:cNvPr>
            <p:cNvSpPr/>
            <p:nvPr/>
          </p:nvSpPr>
          <p:spPr>
            <a:xfrm>
              <a:off x="5233873" y="4298811"/>
              <a:ext cx="404927" cy="396019"/>
            </a:xfrm>
            <a:prstGeom prst="rect">
              <a:avLst/>
            </a:prstGeom>
            <a:pattFill prst="pct70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5E06D38-D4F5-EF43-8D4D-4C4FD0921288}"/>
                </a:ext>
              </a:extLst>
            </p:cNvPr>
            <p:cNvSpPr/>
            <p:nvPr/>
          </p:nvSpPr>
          <p:spPr>
            <a:xfrm>
              <a:off x="5257150" y="3578310"/>
              <a:ext cx="4211803" cy="392950"/>
            </a:xfrm>
            <a:prstGeom prst="rect">
              <a:avLst/>
            </a:prstGeom>
            <a:pattFill prst="wdUpDiag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40" b="1" dirty="0">
                  <a:solidFill>
                    <a:schemeClr val="tx1"/>
                  </a:solidFill>
                </a:rPr>
                <a:t>     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73F158D3-786A-23D1-7BA6-CE8848ECF1CD}"/>
                </a:ext>
              </a:extLst>
            </p:cNvPr>
            <p:cNvSpPr/>
            <p:nvPr/>
          </p:nvSpPr>
          <p:spPr>
            <a:xfrm>
              <a:off x="2277479" y="4298747"/>
              <a:ext cx="2958652" cy="392950"/>
            </a:xfrm>
            <a:prstGeom prst="rect">
              <a:avLst/>
            </a:prstGeom>
            <a:pattFill prst="wdDnDiag">
              <a:fgClr>
                <a:srgbClr val="C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 b="1" dirty="0">
                <a:solidFill>
                  <a:schemeClr val="tx1"/>
                </a:solidFill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1C72981-C125-450B-4DE8-2F32973EEE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64668" y="5697017"/>
              <a:ext cx="7204285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818EB946-249F-AFE7-DD4F-3E09FC66ED0C}"/>
                </a:ext>
              </a:extLst>
            </p:cNvPr>
            <p:cNvCxnSpPr>
              <a:cxnSpLocks/>
            </p:cNvCxnSpPr>
            <p:nvPr/>
          </p:nvCxnSpPr>
          <p:spPr>
            <a:xfrm>
              <a:off x="2264668" y="2635194"/>
              <a:ext cx="71932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98CBF82-E348-30E0-E421-5486D86353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65085" y="2631888"/>
              <a:ext cx="0" cy="306512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52178C8F-AD22-F168-AB0F-5782D2F78F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47932" y="2635193"/>
              <a:ext cx="0" cy="306168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D633EC4-B912-8128-A2A7-B104C58A82B2}"/>
                </a:ext>
              </a:extLst>
            </p:cNvPr>
            <p:cNvCxnSpPr>
              <a:cxnSpLocks/>
            </p:cNvCxnSpPr>
            <p:nvPr/>
          </p:nvCxnSpPr>
          <p:spPr>
            <a:xfrm>
              <a:off x="5257155" y="2631546"/>
              <a:ext cx="645" cy="3065129"/>
            </a:xfrm>
            <a:prstGeom prst="line">
              <a:avLst/>
            </a:prstGeom>
            <a:ln w="38100">
              <a:solidFill>
                <a:schemeClr val="tx1">
                  <a:lumMod val="75000"/>
                  <a:lumOff val="25000"/>
                  <a:alpha val="7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8F232721-A645-9AA0-D813-AF21239412F2}"/>
                </a:ext>
              </a:extLst>
            </p:cNvPr>
            <p:cNvGrpSpPr/>
            <p:nvPr/>
          </p:nvGrpSpPr>
          <p:grpSpPr>
            <a:xfrm>
              <a:off x="2271299" y="5608631"/>
              <a:ext cx="6673576" cy="165834"/>
              <a:chOff x="1912951" y="5486400"/>
              <a:chExt cx="7764449" cy="192942"/>
            </a:xfrm>
          </p:grpSpPr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335CA4D3-9311-161D-875D-B2E0F62787E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84635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>
                <a:extLst>
                  <a:ext uri="{FF2B5EF4-FFF2-40B4-BE49-F238E27FC236}">
                    <a16:creationId xmlns:a16="http://schemas.microsoft.com/office/drawing/2014/main" id="{06BE6EBC-AC85-6B75-6E84-F572BEDC2E8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16197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5C2B22C8-3E43-95F1-EB62-8746621848C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553073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FE6DD771-AF4F-24AC-8049-D919286ABEF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9095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BBF3738F-12B1-906F-F128-7E03A0A0948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4551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AA201A97-945F-D634-A4EC-0F61DD6D6B0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1823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682A0236-3D93-B534-B31D-3DF4EC2B962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7279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161F7421-C66D-0B48-026E-33AFFDCE7DA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21511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E9FE8ACE-CFAE-7DCF-3F6E-DCA214508541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585960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29AF2215-C006-D9E6-8DA7-DB3BBEDB2DF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747760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5185015A-502A-A372-A59C-17BDEF3056EF}"/>
                </a:ext>
              </a:extLst>
            </p:cNvPr>
            <p:cNvGrpSpPr/>
            <p:nvPr/>
          </p:nvGrpSpPr>
          <p:grpSpPr>
            <a:xfrm>
              <a:off x="2271299" y="2544071"/>
              <a:ext cx="6673576" cy="165834"/>
              <a:chOff x="1912951" y="5486400"/>
              <a:chExt cx="7764449" cy="192942"/>
            </a:xfrm>
          </p:grpSpPr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33BD939C-1C74-25D6-B230-C4E97B37B93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5284635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1F68D616-9D96-5679-F3F2-3CEACAE9EDB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016197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F5F028EB-017E-E286-8CB1-2937C0B1EF3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3553073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B326CBBD-19CE-2732-060B-B58E6C7198A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9095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E519CE0C-A330-7C40-74B3-1063404BDB9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44551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F41164B9-8B5D-820E-6D00-B0F83170EBD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61823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5235400B-0DA0-C887-4097-93064D75D69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2727960" y="5587902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415922CB-C753-169C-56EA-F98D39271AD6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1821511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66A91C4D-229E-CFE9-F22D-A4FFE28147B2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9585960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E4E8B9DD-536B-3101-D43F-4F7BB5C2C7E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8747760" y="5577840"/>
                <a:ext cx="1828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9C4D634-9AE5-0E25-AACA-D26DFB84738D}"/>
                </a:ext>
              </a:extLst>
            </p:cNvPr>
            <p:cNvSpPr txBox="1"/>
            <p:nvPr/>
          </p:nvSpPr>
          <p:spPr>
            <a:xfrm>
              <a:off x="4199187" y="5867400"/>
              <a:ext cx="3304940" cy="3893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67" b="1" dirty="0"/>
                <a:t>LET [MeV cm</a:t>
              </a:r>
              <a:r>
                <a:rPr lang="en-US" sz="2267" b="1" baseline="30000" dirty="0"/>
                <a:t>2</a:t>
              </a:r>
              <a:r>
                <a:rPr lang="en-US" sz="2267" b="1" dirty="0"/>
                <a:t> mg</a:t>
              </a:r>
              <a:r>
                <a:rPr lang="en-US" sz="2267" b="1" baseline="30000" dirty="0"/>
                <a:t>-1</a:t>
              </a:r>
              <a:r>
                <a:rPr lang="en-US" sz="2267" b="1" dirty="0"/>
                <a:t>]</a:t>
              </a:r>
            </a:p>
          </p:txBody>
        </p:sp>
        <p:sp>
          <p:nvSpPr>
            <p:cNvPr id="72" name="Arrow: Right 71">
              <a:extLst>
                <a:ext uri="{FF2B5EF4-FFF2-40B4-BE49-F238E27FC236}">
                  <a16:creationId xmlns:a16="http://schemas.microsoft.com/office/drawing/2014/main" id="{A4153597-3761-F732-F2FA-74CA8EED0D75}"/>
                </a:ext>
              </a:extLst>
            </p:cNvPr>
            <p:cNvSpPr/>
            <p:nvPr/>
          </p:nvSpPr>
          <p:spPr>
            <a:xfrm>
              <a:off x="9356866" y="3704184"/>
              <a:ext cx="261977" cy="152126"/>
            </a:xfrm>
            <a:prstGeom prst="rightArrow">
              <a:avLst/>
            </a:prstGeom>
            <a:gradFill>
              <a:gsLst>
                <a:gs pos="100000">
                  <a:srgbClr val="0070C0"/>
                </a:gs>
                <a:gs pos="99000">
                  <a:schemeClr val="accent1">
                    <a:shade val="93000"/>
                    <a:satMod val="130000"/>
                  </a:schemeClr>
                </a:gs>
                <a:gs pos="97000">
                  <a:srgbClr val="0070C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507AABA0-709D-0710-E782-EFC750D5A595}"/>
                </a:ext>
              </a:extLst>
            </p:cNvPr>
            <p:cNvSpPr txBox="1"/>
            <p:nvPr/>
          </p:nvSpPr>
          <p:spPr>
            <a:xfrm>
              <a:off x="9630057" y="3598423"/>
              <a:ext cx="362849" cy="3893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267" b="1" dirty="0">
                  <a:solidFill>
                    <a:srgbClr val="0070C0"/>
                  </a:solidFill>
                </a:rPr>
                <a:t>∞</a:t>
              </a:r>
              <a:endParaRPr lang="en-US" sz="2267" dirty="0">
                <a:solidFill>
                  <a:srgbClr val="0070C0"/>
                </a:solidFill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97D0F04-9A14-FAE1-15BA-E52ABBCCE446}"/>
                </a:ext>
              </a:extLst>
            </p:cNvPr>
            <p:cNvSpPr txBox="1"/>
            <p:nvPr/>
          </p:nvSpPr>
          <p:spPr>
            <a:xfrm>
              <a:off x="6033469" y="2133600"/>
              <a:ext cx="1825146" cy="3584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4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LET</a:t>
              </a:r>
              <a:r>
                <a:rPr lang="en-US" sz="2040" b="1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</a:t>
              </a:r>
              <a:r>
                <a:rPr lang="en-US" sz="204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± </a:t>
              </a:r>
              <a:r>
                <a:rPr lang="en-US" sz="204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ymbol" panose="05050102010706020507" pitchFamily="18" charset="2"/>
                </a:rPr>
                <a:t>D</a:t>
              </a:r>
              <a:r>
                <a:rPr lang="en-US" sz="204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LET</a:t>
              </a:r>
              <a:r>
                <a:rPr lang="en-US" sz="2040" b="1" baseline="-25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</a:t>
              </a:r>
              <a:endParaRPr lang="en-US" sz="204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929E38F-25A0-482F-ADAD-A8847D40475C}"/>
                </a:ext>
              </a:extLst>
            </p:cNvPr>
            <p:cNvCxnSpPr>
              <a:cxnSpLocks/>
              <a:stCxn id="74" idx="1"/>
            </p:cNvCxnSpPr>
            <p:nvPr/>
          </p:nvCxnSpPr>
          <p:spPr>
            <a:xfrm flipH="1">
              <a:off x="5294539" y="2312835"/>
              <a:ext cx="738930" cy="1819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Left Brace 75">
              <a:extLst>
                <a:ext uri="{FF2B5EF4-FFF2-40B4-BE49-F238E27FC236}">
                  <a16:creationId xmlns:a16="http://schemas.microsoft.com/office/drawing/2014/main" id="{77224028-42F1-459F-EF07-23604FE6190C}"/>
                </a:ext>
              </a:extLst>
            </p:cNvPr>
            <p:cNvSpPr/>
            <p:nvPr/>
          </p:nvSpPr>
          <p:spPr>
            <a:xfrm rot="5400000">
              <a:off x="5155331" y="2052070"/>
              <a:ext cx="191890" cy="804740"/>
            </a:xfrm>
            <a:prstGeom prst="leftBrac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40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3F8E61F8-C1C1-66BE-0263-6A77F7EC5AE1}"/>
                </a:ext>
              </a:extLst>
            </p:cNvPr>
            <p:cNvGrpSpPr/>
            <p:nvPr/>
          </p:nvGrpSpPr>
          <p:grpSpPr>
            <a:xfrm>
              <a:off x="2421151" y="2820978"/>
              <a:ext cx="2178184" cy="1291985"/>
              <a:chOff x="685805" y="2242274"/>
              <a:chExt cx="2514595" cy="1491526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EED14C63-9D6C-2A56-3C90-179BBF884715}"/>
                  </a:ext>
                </a:extLst>
              </p:cNvPr>
              <p:cNvSpPr/>
              <p:nvPr/>
            </p:nvSpPr>
            <p:spPr>
              <a:xfrm>
                <a:off x="685805" y="2246557"/>
                <a:ext cx="2514595" cy="14872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40"/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4B2FA093-A46C-D257-1C63-66DC60D8666F}"/>
                  </a:ext>
                </a:extLst>
              </p:cNvPr>
              <p:cNvSpPr txBox="1"/>
              <p:nvPr/>
            </p:nvSpPr>
            <p:spPr>
              <a:xfrm>
                <a:off x="1368892" y="2242274"/>
                <a:ext cx="1701099" cy="617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60872" indent="-260872"/>
                <a:r>
                  <a:rPr lang="en-US" sz="1587" b="1" dirty="0">
                    <a:solidFill>
                      <a:srgbClr val="C00000"/>
                    </a:solidFill>
                  </a:rPr>
                  <a:t>True positives:</a:t>
                </a:r>
              </a:p>
              <a:p>
                <a:pPr marL="260872" indent="-260872">
                  <a:spcBef>
                    <a:spcPts val="200"/>
                  </a:spcBef>
                </a:pPr>
                <a:r>
                  <a:rPr lang="en-US" sz="1587" b="1" i="1" dirty="0" err="1"/>
                  <a:t>LET</a:t>
                </a:r>
                <a:r>
                  <a:rPr lang="en-US" sz="1587" b="1" baseline="-25000" dirty="0" err="1"/>
                  <a:t>th</a:t>
                </a:r>
                <a:r>
                  <a:rPr lang="en-US" sz="1587" b="1" dirty="0"/>
                  <a:t> &lt; </a:t>
                </a:r>
                <a:r>
                  <a:rPr lang="en-US" sz="1587" b="1" i="1" dirty="0"/>
                  <a:t>LET</a:t>
                </a:r>
                <a:r>
                  <a:rPr lang="en-US" sz="1587" b="1" baseline="-25000" dirty="0"/>
                  <a:t>tar</a:t>
                </a:r>
                <a:endParaRPr lang="en-US" sz="1587" b="1" dirty="0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960017B5-C2F0-86F2-C1C8-B32A106DF097}"/>
                  </a:ext>
                </a:extLst>
              </p:cNvPr>
              <p:cNvSpPr txBox="1"/>
              <p:nvPr/>
            </p:nvSpPr>
            <p:spPr>
              <a:xfrm>
                <a:off x="1374336" y="2955347"/>
                <a:ext cx="1826063" cy="617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587" b="1" dirty="0">
                    <a:solidFill>
                      <a:srgbClr val="C00000"/>
                    </a:solidFill>
                  </a:rPr>
                  <a:t>False positives:</a:t>
                </a:r>
              </a:p>
              <a:p>
                <a:pPr marL="260872" indent="-260872">
                  <a:spcBef>
                    <a:spcPts val="200"/>
                  </a:spcBef>
                </a:pPr>
                <a:r>
                  <a:rPr lang="en-US" sz="1587" b="1" i="1" dirty="0" err="1"/>
                  <a:t>LET</a:t>
                </a:r>
                <a:r>
                  <a:rPr lang="en-US" sz="1587" b="1" baseline="-25000" dirty="0" err="1"/>
                  <a:t>th</a:t>
                </a:r>
                <a:r>
                  <a:rPr lang="en-US" sz="1587" b="1" dirty="0"/>
                  <a:t> &gt; </a:t>
                </a:r>
                <a:r>
                  <a:rPr lang="en-US" sz="1587" b="1" i="1" dirty="0"/>
                  <a:t>LET</a:t>
                </a:r>
                <a:r>
                  <a:rPr lang="en-US" sz="1587" b="1" baseline="-25000" dirty="0"/>
                  <a:t>tar</a:t>
                </a:r>
                <a:endParaRPr lang="en-US" sz="1587" b="1" dirty="0"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6388790-BC04-802E-A11C-E61351E47E90}"/>
                  </a:ext>
                </a:extLst>
              </p:cNvPr>
              <p:cNvSpPr/>
              <p:nvPr/>
            </p:nvSpPr>
            <p:spPr>
              <a:xfrm>
                <a:off x="872544" y="2362200"/>
                <a:ext cx="457200" cy="182866"/>
              </a:xfrm>
              <a:prstGeom prst="rect">
                <a:avLst/>
              </a:prstGeom>
              <a:pattFill prst="wdDnDiag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4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B1753946-3F00-5B5D-2857-7B39EE884120}"/>
                  </a:ext>
                </a:extLst>
              </p:cNvPr>
              <p:cNvSpPr/>
              <p:nvPr/>
            </p:nvSpPr>
            <p:spPr>
              <a:xfrm>
                <a:off x="870858" y="3048000"/>
                <a:ext cx="457200" cy="182866"/>
              </a:xfrm>
              <a:prstGeom prst="rect">
                <a:avLst/>
              </a:prstGeom>
              <a:pattFill prst="pct70">
                <a:fgClr>
                  <a:srgbClr val="C0000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4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EBDA7F9-4092-FEEF-9BA3-582B4D73CB2C}"/>
                </a:ext>
              </a:extLst>
            </p:cNvPr>
            <p:cNvGrpSpPr/>
            <p:nvPr/>
          </p:nvGrpSpPr>
          <p:grpSpPr>
            <a:xfrm>
              <a:off x="6113303" y="4114800"/>
              <a:ext cx="2268697" cy="1291985"/>
              <a:chOff x="7187641" y="3766274"/>
              <a:chExt cx="2619087" cy="1491526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A8973F3-11D9-170D-9FAB-F8D04A8A9468}"/>
                  </a:ext>
                </a:extLst>
              </p:cNvPr>
              <p:cNvSpPr/>
              <p:nvPr/>
            </p:nvSpPr>
            <p:spPr>
              <a:xfrm>
                <a:off x="7187641" y="3770557"/>
                <a:ext cx="2619087" cy="14872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40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1BCBE18-97B5-BBF1-37AA-8D179FFA3D1B}"/>
                  </a:ext>
                </a:extLst>
              </p:cNvPr>
              <p:cNvSpPr txBox="1"/>
              <p:nvPr/>
            </p:nvSpPr>
            <p:spPr>
              <a:xfrm>
                <a:off x="7922092" y="3766274"/>
                <a:ext cx="1701099" cy="617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60872" indent="-260872"/>
                <a:r>
                  <a:rPr lang="en-US" sz="1587" b="1" dirty="0">
                    <a:solidFill>
                      <a:srgbClr val="0070C0"/>
                    </a:solidFill>
                  </a:rPr>
                  <a:t>True negatives:</a:t>
                </a:r>
              </a:p>
              <a:p>
                <a:pPr marL="260872" indent="-260872">
                  <a:spcBef>
                    <a:spcPts val="200"/>
                  </a:spcBef>
                </a:pPr>
                <a:r>
                  <a:rPr lang="en-US" sz="1587" b="1" i="1" dirty="0" err="1"/>
                  <a:t>LET</a:t>
                </a:r>
                <a:r>
                  <a:rPr lang="en-US" sz="1587" b="1" baseline="-25000" dirty="0" err="1"/>
                  <a:t>th</a:t>
                </a:r>
                <a:r>
                  <a:rPr lang="en-US" sz="1587" b="1" dirty="0"/>
                  <a:t> &gt; </a:t>
                </a:r>
                <a:r>
                  <a:rPr lang="en-US" sz="1587" b="1" i="1" dirty="0"/>
                  <a:t>LET</a:t>
                </a:r>
                <a:r>
                  <a:rPr lang="en-US" sz="1587" b="1" baseline="-25000" dirty="0"/>
                  <a:t>tar</a:t>
                </a:r>
                <a:endParaRPr lang="en-US" sz="1587" b="1" dirty="0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ED9E794-9120-603D-050B-1E1E4E69DF70}"/>
                  </a:ext>
                </a:extLst>
              </p:cNvPr>
              <p:cNvSpPr txBox="1"/>
              <p:nvPr/>
            </p:nvSpPr>
            <p:spPr>
              <a:xfrm>
                <a:off x="7927535" y="4479347"/>
                <a:ext cx="1826063" cy="6177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587" b="1" dirty="0">
                    <a:solidFill>
                      <a:srgbClr val="0070C0"/>
                    </a:solidFill>
                  </a:rPr>
                  <a:t>False negatives:</a:t>
                </a:r>
              </a:p>
              <a:p>
                <a:pPr marL="260872" indent="-260872">
                  <a:spcBef>
                    <a:spcPts val="200"/>
                  </a:spcBef>
                </a:pPr>
                <a:r>
                  <a:rPr lang="en-US" sz="1587" b="1" i="1" dirty="0"/>
                  <a:t>	LET</a:t>
                </a:r>
                <a:r>
                  <a:rPr lang="en-US" sz="1587" b="1" baseline="-25000" dirty="0"/>
                  <a:t>th</a:t>
                </a:r>
                <a:r>
                  <a:rPr lang="en-US" sz="1587" b="1" dirty="0"/>
                  <a:t> &lt; </a:t>
                </a:r>
                <a:r>
                  <a:rPr lang="en-US" sz="1587" b="1" i="1" dirty="0"/>
                  <a:t>LET</a:t>
                </a:r>
                <a:r>
                  <a:rPr lang="en-US" sz="1587" b="1" baseline="-25000" dirty="0"/>
                  <a:t>tar</a:t>
                </a:r>
                <a:endParaRPr lang="en-US" sz="1587" b="1" dirty="0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FC8CFE3-E648-7679-7419-D2219B654C81}"/>
                  </a:ext>
                </a:extLst>
              </p:cNvPr>
              <p:cNvSpPr/>
              <p:nvPr/>
            </p:nvSpPr>
            <p:spPr>
              <a:xfrm>
                <a:off x="7391400" y="3889638"/>
                <a:ext cx="457200" cy="175858"/>
              </a:xfrm>
              <a:prstGeom prst="rect">
                <a:avLst/>
              </a:prstGeom>
              <a:pattFill prst="wdUpDiag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40" b="1" dirty="0">
                    <a:solidFill>
                      <a:schemeClr val="tx1"/>
                    </a:solidFill>
                  </a:rPr>
                  <a:t>     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C27E42BF-4A15-23AD-EBE4-D8164EC5059A}"/>
                  </a:ext>
                </a:extLst>
              </p:cNvPr>
              <p:cNvSpPr/>
              <p:nvPr/>
            </p:nvSpPr>
            <p:spPr>
              <a:xfrm>
                <a:off x="7391400" y="4602968"/>
                <a:ext cx="457200" cy="175858"/>
              </a:xfrm>
              <a:prstGeom prst="rect">
                <a:avLst/>
              </a:prstGeom>
              <a:pattFill prst="pct70">
                <a:fgClr>
                  <a:srgbClr val="0070C0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40" b="1" dirty="0">
                    <a:solidFill>
                      <a:schemeClr val="tx1"/>
                    </a:solidFill>
                  </a:rPr>
                  <a:t>     </a:t>
                </a:r>
              </a:p>
            </p:txBody>
          </p:sp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2E5F0FE-DC5D-EEA6-99E7-1018C4C47B4A}"/>
                </a:ext>
              </a:extLst>
            </p:cNvPr>
            <p:cNvSpPr txBox="1"/>
            <p:nvPr/>
          </p:nvSpPr>
          <p:spPr>
            <a:xfrm>
              <a:off x="3825238" y="2116755"/>
              <a:ext cx="1040093" cy="3584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40" b="1" i="1" dirty="0">
                  <a:solidFill>
                    <a:srgbClr val="00B050"/>
                  </a:solidFill>
                  <a:latin typeface="Calibri"/>
                  <a:ea typeface="+mn-ea"/>
                </a:rPr>
                <a:t>LET</a:t>
              </a:r>
              <a:r>
                <a:rPr lang="en-US" sz="2040" b="1" baseline="-25000" dirty="0">
                  <a:solidFill>
                    <a:srgbClr val="00B050"/>
                  </a:solidFill>
                  <a:latin typeface="Calibri"/>
                  <a:ea typeface="+mn-ea"/>
                </a:rPr>
                <a:t>tar</a:t>
              </a:r>
              <a:endParaRPr lang="en-US" sz="1813" dirty="0">
                <a:solidFill>
                  <a:srgbClr val="00B050"/>
                </a:solidFill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7D22D629-3664-F74E-EFEC-AA337621F913}"/>
                </a:ext>
              </a:extLst>
            </p:cNvPr>
            <p:cNvCxnSpPr>
              <a:cxnSpLocks/>
            </p:cNvCxnSpPr>
            <p:nvPr/>
          </p:nvCxnSpPr>
          <p:spPr>
            <a:xfrm>
              <a:off x="4746899" y="2318640"/>
              <a:ext cx="437620" cy="24093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661AAD6-5D6E-13C8-5737-54141DAE29D0}"/>
                </a:ext>
              </a:extLst>
            </p:cNvPr>
            <p:cNvSpPr/>
            <p:nvPr/>
          </p:nvSpPr>
          <p:spPr>
            <a:xfrm>
              <a:off x="4846940" y="3572748"/>
              <a:ext cx="411561" cy="396019"/>
            </a:xfrm>
            <a:prstGeom prst="rect">
              <a:avLst/>
            </a:prstGeom>
            <a:pattFill prst="pct70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40" b="1" dirty="0">
                  <a:solidFill>
                    <a:schemeClr val="tx1"/>
                  </a:solidFill>
                </a:rPr>
                <a:t>     </a:t>
              </a:r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48E0279A-9423-1B7A-D766-2D52121E83DA}"/>
                </a:ext>
              </a:extLst>
            </p:cNvPr>
            <p:cNvCxnSpPr>
              <a:cxnSpLocks/>
            </p:cNvCxnSpPr>
            <p:nvPr/>
          </p:nvCxnSpPr>
          <p:spPr>
            <a:xfrm>
              <a:off x="5257150" y="2631108"/>
              <a:ext cx="650" cy="3089068"/>
            </a:xfrm>
            <a:prstGeom prst="line">
              <a:avLst/>
            </a:prstGeom>
            <a:ln w="60325" cmpd="tri">
              <a:solidFill>
                <a:srgbClr val="00B05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65FAB7C2-2FDC-4B73-BD70-4590FD1A3911}"/>
                </a:ext>
              </a:extLst>
            </p:cNvPr>
            <p:cNvSpPr/>
            <p:nvPr/>
          </p:nvSpPr>
          <p:spPr>
            <a:xfrm rot="5400000">
              <a:off x="3695556" y="3773474"/>
              <a:ext cx="3079865" cy="789707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4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40" dirty="0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919AD23-5EDB-B9A9-2BCC-2FCC00421422}"/>
              </a:ext>
            </a:extLst>
          </p:cNvPr>
          <p:cNvSpPr/>
          <p:nvPr/>
        </p:nvSpPr>
        <p:spPr>
          <a:xfrm>
            <a:off x="215855" y="3368040"/>
            <a:ext cx="4069896" cy="2504440"/>
          </a:xfrm>
          <a:prstGeom prst="roundRect">
            <a:avLst>
              <a:gd name="adj" fmla="val 4954"/>
            </a:avLst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50000"/>
              </a:schemeClr>
            </a:solidFill>
          </a:ln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1488257"/>
              <a:satOff val="8966"/>
              <a:lumOff val="719"/>
              <a:alphaOff val="0"/>
            </a:schemeClr>
          </a:fillRef>
          <a:effectRef idx="3">
            <a:schemeClr val="accent4">
              <a:hueOff val="-1488257"/>
              <a:satOff val="8966"/>
              <a:lumOff val="71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5532" tIns="135532" rIns="135532" bIns="135532" numCol="1" spcCol="1270" anchor="t" anchorCtr="0">
            <a:noAutofit/>
          </a:bodyPr>
          <a:lstStyle/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LET threshold of DUT</a:t>
            </a:r>
          </a:p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operational set point</a:t>
            </a:r>
          </a:p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dirty="0">
                <a:solidFill>
                  <a:prstClr val="black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accuracy error of </a:t>
            </a:r>
            <a:r>
              <a:rPr lang="en-US" sz="2267" i="1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</a:t>
            </a:r>
            <a:endParaRPr lang="en-US" sz="2267" dirty="0">
              <a:solidFill>
                <a:prstClr val="black"/>
              </a:solidFill>
              <a:latin typeface="Calibri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96104" indent="-196104" algn="just" defTabSz="690843" eaLnBrk="1" fontAlgn="auto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267" i="1" dirty="0" err="1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LET</a:t>
            </a:r>
            <a:r>
              <a:rPr lang="en-US" sz="2267" baseline="-25000" dirty="0" err="1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tar</a:t>
            </a:r>
            <a:r>
              <a:rPr lang="en-US" sz="2267" dirty="0">
                <a:solidFill>
                  <a:prstClr val="black"/>
                </a:solidFill>
                <a:latin typeface="Calibri"/>
                <a:ea typeface="Times New Roman" panose="02020603050405020304" pitchFamily="18" charset="0"/>
                <a:cs typeface="Arial" panose="020B0604020202020204" pitchFamily="34" charset="0"/>
              </a:rPr>
              <a:t> – target program metric</a:t>
            </a:r>
          </a:p>
          <a:p>
            <a:pPr marL="388609" indent="-388609" defTabSz="136013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anose="05000000000000000000" pitchFamily="2" charset="2"/>
              <a:buChar char="ü"/>
            </a:pPr>
            <a:endParaRPr lang="en-US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1987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BECD6E-3E61-35F3-5219-4DF222723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Box 127">
            <a:extLst>
              <a:ext uri="{FF2B5EF4-FFF2-40B4-BE49-F238E27FC236}">
                <a16:creationId xmlns:a16="http://schemas.microsoft.com/office/drawing/2014/main" id="{709CDE1C-03BE-FA16-F9E7-9BA5F343C1B0}"/>
              </a:ext>
            </a:extLst>
          </p:cNvPr>
          <p:cNvSpPr txBox="1"/>
          <p:nvPr/>
        </p:nvSpPr>
        <p:spPr>
          <a:xfrm>
            <a:off x="10249015" y="2419149"/>
            <a:ext cx="2109501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4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LET</a:t>
            </a:r>
            <a:r>
              <a:rPr lang="en-US" sz="204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r>
              <a:rPr lang="en-US" sz="204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± </a:t>
            </a:r>
            <a:r>
              <a:rPr lang="en-US" sz="204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n-US" sz="204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LET</a:t>
            </a:r>
            <a:r>
              <a:rPr lang="en-US" sz="2040" b="1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</a:t>
            </a:r>
            <a:endParaRPr lang="en-US" sz="204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A21DBE-B457-C0CD-3F5D-5FBCED55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49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FFCFFD-6B0F-5BDF-A09C-6D2E721546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0" y="0"/>
            <a:ext cx="12090397" cy="1087189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SEL Screening:  Acceptance</a:t>
            </a:r>
          </a:p>
        </p:txBody>
      </p:sp>
      <p:sp>
        <p:nvSpPr>
          <p:cNvPr id="52" name="Content Placeholder 2">
            <a:extLst>
              <a:ext uri="{FF2B5EF4-FFF2-40B4-BE49-F238E27FC236}">
                <a16:creationId xmlns:a16="http://schemas.microsoft.com/office/drawing/2014/main" id="{0A546082-4626-7741-492E-AA22AFC4F5A5}"/>
              </a:ext>
            </a:extLst>
          </p:cNvPr>
          <p:cNvSpPr txBox="1">
            <a:spLocks/>
          </p:cNvSpPr>
          <p:nvPr/>
        </p:nvSpPr>
        <p:spPr>
          <a:xfrm>
            <a:off x="156245" y="1203984"/>
            <a:ext cx="13574995" cy="974141"/>
          </a:xfrm>
          <a:prstGeom prst="rect">
            <a:avLst/>
          </a:prstGeom>
        </p:spPr>
        <p:txBody>
          <a:bodyPr/>
          <a:lstStyle>
            <a:lvl1pPr marL="304792" indent="-304792" algn="l" defTabSz="609585" rtl="0" eaLnBrk="1" latinLnBrk="0" hangingPunct="1">
              <a:spcBef>
                <a:spcPts val="1333"/>
              </a:spcBef>
              <a:buFont typeface="Arial"/>
              <a:buChar char="•"/>
              <a:defRPr sz="2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09585" indent="-304792" algn="l" defTabSz="609585" rtl="0" eaLnBrk="1" latinLnBrk="0" hangingPunct="1">
              <a:spcBef>
                <a:spcPts val="0"/>
              </a:spcBef>
              <a:buFontTx/>
              <a:buChar char="‒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77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219170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523962" indent="-304792" algn="l" defTabSz="609585" rtl="0" eaLnBrk="1" latinLnBrk="0" hangingPunct="1">
              <a:spcBef>
                <a:spcPts val="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5640" indent="-325640">
              <a:spcBef>
                <a:spcPts val="1360"/>
              </a:spcBef>
              <a:buFont typeface="Arial" panose="020B0604020202020204" pitchFamily="34" charset="0"/>
              <a:buChar char="•"/>
              <a:defRPr/>
            </a:pPr>
            <a:r>
              <a:rPr lang="en-US" sz="2720" b="0" dirty="0">
                <a:ea typeface="Times New Roman" panose="02020603050405020304" pitchFamily="18" charset="0"/>
              </a:rPr>
              <a:t>For back-side parts, setting 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L</a:t>
            </a:r>
            <a:r>
              <a:rPr lang="en-US" sz="2720" b="0" dirty="0">
                <a:ea typeface="Times New Roman" panose="02020603050405020304" pitchFamily="18" charset="0"/>
              </a:rPr>
              <a:t> = </a:t>
            </a:r>
            <a:r>
              <a:rPr lang="en-US" sz="2720" b="0" i="1" dirty="0" err="1">
                <a:ea typeface="Times New Roman" panose="02020603050405020304" pitchFamily="18" charset="0"/>
              </a:rPr>
              <a:t>LET</a:t>
            </a:r>
            <a:r>
              <a:rPr lang="en-US" sz="2720" b="0" baseline="-25000" dirty="0" err="1">
                <a:ea typeface="Times New Roman" panose="02020603050405020304" pitchFamily="18" charset="0"/>
              </a:rPr>
              <a:t>tar</a:t>
            </a:r>
            <a:r>
              <a:rPr lang="en-US" sz="2720" b="0" dirty="0">
                <a:ea typeface="Times New Roman" panose="02020603050405020304" pitchFamily="18" charset="0"/>
              </a:rPr>
              <a:t> could still lead to false negatives</a:t>
            </a:r>
          </a:p>
          <a:p>
            <a:pPr marL="325640" indent="-325640">
              <a:spcBef>
                <a:spcPts val="1360"/>
              </a:spcBef>
              <a:buFont typeface="Arial" panose="020B0604020202020204" pitchFamily="34" charset="0"/>
              <a:buChar char="•"/>
              <a:defRPr/>
            </a:pPr>
            <a:r>
              <a:rPr lang="en-US" sz="2720" b="0" dirty="0">
                <a:ea typeface="Times New Roman" panose="02020603050405020304" pitchFamily="18" charset="0"/>
              </a:rPr>
              <a:t>Set 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L</a:t>
            </a:r>
            <a:r>
              <a:rPr lang="en-US" sz="2720" b="0" dirty="0">
                <a:ea typeface="Times New Roman" panose="02020603050405020304" pitchFamily="18" charset="0"/>
              </a:rPr>
              <a:t> = </a:t>
            </a:r>
            <a:r>
              <a:rPr lang="en-US" sz="2720" b="0" i="1" dirty="0" err="1">
                <a:ea typeface="Times New Roman" panose="02020603050405020304" pitchFamily="18" charset="0"/>
              </a:rPr>
              <a:t>LET</a:t>
            </a:r>
            <a:r>
              <a:rPr lang="en-US" sz="2720" b="0" baseline="-25000" dirty="0" err="1">
                <a:ea typeface="Times New Roman" panose="02020603050405020304" pitchFamily="18" charset="0"/>
              </a:rPr>
              <a:t>tar</a:t>
            </a:r>
            <a:r>
              <a:rPr lang="en-US" sz="2720" b="0" dirty="0">
                <a:ea typeface="Times New Roman" panose="02020603050405020304" pitchFamily="18" charset="0"/>
              </a:rPr>
              <a:t> + 3*</a:t>
            </a:r>
            <a:r>
              <a:rPr lang="en-US" sz="2720" b="0" dirty="0">
                <a:latin typeface="Symbol" panose="05050102010706020507" pitchFamily="18" charset="2"/>
                <a:ea typeface="Times New Roman" panose="02020603050405020304" pitchFamily="18" charset="0"/>
              </a:rPr>
              <a:t>D</a:t>
            </a:r>
            <a:r>
              <a:rPr lang="en-US" sz="2720" b="0" i="1" dirty="0">
                <a:ea typeface="Times New Roman" panose="02020603050405020304" pitchFamily="18" charset="0"/>
              </a:rPr>
              <a:t>LET</a:t>
            </a:r>
            <a:r>
              <a:rPr lang="en-US" sz="2720" b="0" baseline="-25000" dirty="0">
                <a:ea typeface="Times New Roman" panose="02020603050405020304" pitchFamily="18" charset="0"/>
              </a:rPr>
              <a:t>L</a:t>
            </a:r>
            <a:r>
              <a:rPr lang="en-US" sz="2720" b="0" dirty="0">
                <a:ea typeface="Times New Roman" panose="02020603050405020304" pitchFamily="18" charset="0"/>
              </a:rPr>
              <a:t> to establish high likelihood of avoiding false negatives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635D687-EC94-2AC0-DD70-E89F76DDC539}"/>
              </a:ext>
            </a:extLst>
          </p:cNvPr>
          <p:cNvSpPr/>
          <p:nvPr/>
        </p:nvSpPr>
        <p:spPr>
          <a:xfrm>
            <a:off x="8971655" y="4057620"/>
            <a:ext cx="3944849" cy="445343"/>
          </a:xfrm>
          <a:prstGeom prst="rect">
            <a:avLst/>
          </a:prstGeom>
          <a:pattFill prst="wdUpDi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40" b="1" dirty="0">
                <a:solidFill>
                  <a:schemeClr val="tx1"/>
                </a:solidFill>
              </a:rPr>
              <a:t>    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E771A8B-12EE-3E86-D8BC-B0A2FEF7D6BC}"/>
              </a:ext>
            </a:extLst>
          </p:cNvPr>
          <p:cNvCxnSpPr>
            <a:cxnSpLocks/>
          </p:cNvCxnSpPr>
          <p:nvPr/>
        </p:nvCxnSpPr>
        <p:spPr>
          <a:xfrm flipV="1">
            <a:off x="4751648" y="6457688"/>
            <a:ext cx="81648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F72B522-5781-E655-78B5-ABF40DEC9B0C}"/>
              </a:ext>
            </a:extLst>
          </p:cNvPr>
          <p:cNvCxnSpPr>
            <a:cxnSpLocks/>
          </p:cNvCxnSpPr>
          <p:nvPr/>
        </p:nvCxnSpPr>
        <p:spPr>
          <a:xfrm>
            <a:off x="4751647" y="2987622"/>
            <a:ext cx="815238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BE0C4C5-1A49-758E-C384-C27085E256BF}"/>
              </a:ext>
            </a:extLst>
          </p:cNvPr>
          <p:cNvCxnSpPr>
            <a:cxnSpLocks/>
          </p:cNvCxnSpPr>
          <p:nvPr/>
        </p:nvCxnSpPr>
        <p:spPr>
          <a:xfrm flipH="1">
            <a:off x="4752120" y="2983876"/>
            <a:ext cx="0" cy="34738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C0EF4DC-4A4E-A567-042B-F61BC63399C1}"/>
              </a:ext>
            </a:extLst>
          </p:cNvPr>
          <p:cNvCxnSpPr>
            <a:cxnSpLocks/>
          </p:cNvCxnSpPr>
          <p:nvPr/>
        </p:nvCxnSpPr>
        <p:spPr>
          <a:xfrm flipH="1">
            <a:off x="12892680" y="2987622"/>
            <a:ext cx="0" cy="346990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B4197ED-7275-7CCC-6AD8-9AAFFB952975}"/>
              </a:ext>
            </a:extLst>
          </p:cNvPr>
          <p:cNvCxnSpPr>
            <a:cxnSpLocks/>
          </p:cNvCxnSpPr>
          <p:nvPr/>
        </p:nvCxnSpPr>
        <p:spPr>
          <a:xfrm>
            <a:off x="9413258" y="2983488"/>
            <a:ext cx="731" cy="3473813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  <a:alpha val="70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4A8F16B-63F8-44A5-C2EA-101BCB04B699}"/>
              </a:ext>
            </a:extLst>
          </p:cNvPr>
          <p:cNvGrpSpPr/>
          <p:nvPr/>
        </p:nvGrpSpPr>
        <p:grpSpPr>
          <a:xfrm>
            <a:off x="4759163" y="6357517"/>
            <a:ext cx="7563386" cy="187945"/>
            <a:chOff x="1912951" y="5486400"/>
            <a:chExt cx="7764449" cy="192942"/>
          </a:xfrm>
        </p:grpSpPr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C3DCF6C5-C5A7-5E9C-E3E4-2D43CCDFDA9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84635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1B48773C-7C52-05FC-11B4-C53AB226194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6197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44833F24-D18B-AB7F-C92F-A635895375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53073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ABADC28D-1DA8-9F9F-6BA1-DD43624C5338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095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0156F86A-328B-BBDF-C750-4F9723E1824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51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A45B8285-CB1B-1505-A756-65E5A70E5657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823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690A3974-71D2-30D9-CFE7-E8CFFE475A2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279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437F75BC-1CE2-CA54-8E0C-5B7C345D09F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1511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26A30417-6BD9-0972-B99F-1BCA94C4F40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859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B19E9490-DD1C-2787-7DF1-F8FDD01938A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477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5B38AAF-8378-FB32-F756-9497E2C74CB6}"/>
              </a:ext>
            </a:extLst>
          </p:cNvPr>
          <p:cNvGrpSpPr/>
          <p:nvPr/>
        </p:nvGrpSpPr>
        <p:grpSpPr>
          <a:xfrm>
            <a:off x="4759163" y="2884349"/>
            <a:ext cx="7563386" cy="187945"/>
            <a:chOff x="1912951" y="5486400"/>
            <a:chExt cx="7764449" cy="192942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A9E36685-9C4D-1DA6-7824-B748D9A8627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284635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4839924-3049-DB24-5DE7-A112B8B7F2A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016197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8CB363BC-B641-B5B7-2C83-C96E3F1AE46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553073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A5C9D224-468D-2CFE-AF5B-E416B1EF1B7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9095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9B37FCC2-72EA-DE29-E18B-AB7B61AE68D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551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523BDCA3-B160-8719-3DBC-31C01540EAE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1823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33FEE773-CCD5-8C7D-DF80-5C8ED983BB0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727960" y="5587902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E464827A-EBCD-0323-CA99-B3EA2FA0D9B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821511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787D9336-8952-0782-05B0-83ACE42E134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5859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39CBDD2C-11FA-40E3-6991-06C7BAFE4ED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747760" y="5577840"/>
              <a:ext cx="1828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6C09AAE5-4365-D0A5-2458-DF87AA470141}"/>
              </a:ext>
            </a:extLst>
          </p:cNvPr>
          <p:cNvSpPr txBox="1"/>
          <p:nvPr/>
        </p:nvSpPr>
        <p:spPr>
          <a:xfrm>
            <a:off x="6944102" y="6650789"/>
            <a:ext cx="3745599" cy="441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67" b="1" dirty="0"/>
              <a:t>LET [MeV cm</a:t>
            </a:r>
            <a:r>
              <a:rPr lang="en-US" sz="2267" b="1" baseline="30000" dirty="0"/>
              <a:t>2</a:t>
            </a:r>
            <a:r>
              <a:rPr lang="en-US" sz="2267" b="1" dirty="0"/>
              <a:t> mg</a:t>
            </a:r>
            <a:r>
              <a:rPr lang="en-US" sz="2267" b="1" baseline="30000" dirty="0"/>
              <a:t>-1</a:t>
            </a:r>
            <a:r>
              <a:rPr lang="en-US" sz="2267" b="1" dirty="0"/>
              <a:t>]</a:t>
            </a:r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CE8EAF47-68E5-6728-4C67-D0A2EB22F781}"/>
              </a:ext>
            </a:extLst>
          </p:cNvPr>
          <p:cNvCxnSpPr>
            <a:cxnSpLocks/>
            <a:stCxn id="128" idx="1"/>
          </p:cNvCxnSpPr>
          <p:nvPr/>
        </p:nvCxnSpPr>
        <p:spPr>
          <a:xfrm flipH="1">
            <a:off x="9411562" y="2622282"/>
            <a:ext cx="837453" cy="206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Left Brace 129">
            <a:extLst>
              <a:ext uri="{FF2B5EF4-FFF2-40B4-BE49-F238E27FC236}">
                <a16:creationId xmlns:a16="http://schemas.microsoft.com/office/drawing/2014/main" id="{38D15537-3BDA-3396-D57C-407116C8D52E}"/>
              </a:ext>
            </a:extLst>
          </p:cNvPr>
          <p:cNvSpPr/>
          <p:nvPr/>
        </p:nvSpPr>
        <p:spPr>
          <a:xfrm rot="5400000">
            <a:off x="9321028" y="2326748"/>
            <a:ext cx="217475" cy="912039"/>
          </a:xfrm>
          <a:prstGeom prst="leftBrac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4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0D84646-0471-88DB-EDC6-CD1448BB90D4}"/>
              </a:ext>
            </a:extLst>
          </p:cNvPr>
          <p:cNvSpPr txBox="1"/>
          <p:nvPr/>
        </p:nvSpPr>
        <p:spPr>
          <a:xfrm>
            <a:off x="6520294" y="2400058"/>
            <a:ext cx="1178772" cy="406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40" b="1" i="1" dirty="0">
                <a:solidFill>
                  <a:srgbClr val="00B050"/>
                </a:solidFill>
                <a:latin typeface="Calibri"/>
                <a:ea typeface="+mn-ea"/>
              </a:rPr>
              <a:t>LET</a:t>
            </a:r>
            <a:r>
              <a:rPr lang="en-US" sz="2040" b="1" baseline="-25000" dirty="0">
                <a:solidFill>
                  <a:srgbClr val="00B050"/>
                </a:solidFill>
                <a:latin typeface="Calibri"/>
                <a:ea typeface="+mn-ea"/>
              </a:rPr>
              <a:t>tar</a:t>
            </a:r>
            <a:endParaRPr lang="en-US" sz="1813" dirty="0">
              <a:solidFill>
                <a:srgbClr val="00B050"/>
              </a:solidFill>
            </a:endParaRP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874CE017-0618-9CE6-FC3D-D0E1987B7580}"/>
              </a:ext>
            </a:extLst>
          </p:cNvPr>
          <p:cNvCxnSpPr>
            <a:cxnSpLocks/>
          </p:cNvCxnSpPr>
          <p:nvPr/>
        </p:nvCxnSpPr>
        <p:spPr>
          <a:xfrm>
            <a:off x="7564843" y="2628861"/>
            <a:ext cx="495969" cy="27306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D77B9587-6A06-8498-FFB6-9932AB14C87B}"/>
              </a:ext>
            </a:extLst>
          </p:cNvPr>
          <p:cNvSpPr/>
          <p:nvPr/>
        </p:nvSpPr>
        <p:spPr>
          <a:xfrm rot="5400000">
            <a:off x="7673899" y="4277673"/>
            <a:ext cx="3490514" cy="895001"/>
          </a:xfrm>
          <a:prstGeom prst="rect">
            <a:avLst/>
          </a:prstGeom>
          <a:solidFill>
            <a:schemeClr val="tx1">
              <a:lumMod val="50000"/>
              <a:lumOff val="50000"/>
              <a:alpha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40"/>
          </a:p>
        </p:txBody>
      </p:sp>
      <p:sp>
        <p:nvSpPr>
          <p:cNvPr id="136" name="Arrow: Right 135">
            <a:extLst>
              <a:ext uri="{FF2B5EF4-FFF2-40B4-BE49-F238E27FC236}">
                <a16:creationId xmlns:a16="http://schemas.microsoft.com/office/drawing/2014/main" id="{D70BCEAF-C2E7-9270-442C-BEAAD0AA439A}"/>
              </a:ext>
            </a:extLst>
          </p:cNvPr>
          <p:cNvSpPr/>
          <p:nvPr/>
        </p:nvSpPr>
        <p:spPr>
          <a:xfrm>
            <a:off x="12789472" y="4200278"/>
            <a:ext cx="296907" cy="17240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4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BF3D3B51-63A6-67CA-377F-B157C587BDDB}"/>
              </a:ext>
            </a:extLst>
          </p:cNvPr>
          <p:cNvSpPr txBox="1"/>
          <p:nvPr/>
        </p:nvSpPr>
        <p:spPr>
          <a:xfrm>
            <a:off x="13099089" y="4026627"/>
            <a:ext cx="411229" cy="441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67" b="1" dirty="0">
                <a:solidFill>
                  <a:schemeClr val="accent1">
                    <a:lumMod val="75000"/>
                  </a:schemeClr>
                </a:solidFill>
              </a:rPr>
              <a:t>∞</a:t>
            </a:r>
            <a:endParaRPr lang="en-US" sz="2267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33031269-0221-AED6-6F2F-649064A848FE}"/>
              </a:ext>
            </a:extLst>
          </p:cNvPr>
          <p:cNvGrpSpPr/>
          <p:nvPr/>
        </p:nvGrpSpPr>
        <p:grpSpPr>
          <a:xfrm>
            <a:off x="10043784" y="4776396"/>
            <a:ext cx="2571190" cy="1464249"/>
            <a:chOff x="7187641" y="3766274"/>
            <a:chExt cx="2619087" cy="1491526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9D0DB187-E80D-5D07-F425-B3F55FF9B79C}"/>
                </a:ext>
              </a:extLst>
            </p:cNvPr>
            <p:cNvSpPr/>
            <p:nvPr/>
          </p:nvSpPr>
          <p:spPr>
            <a:xfrm>
              <a:off x="7187641" y="3770557"/>
              <a:ext cx="2619087" cy="14872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40"/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D657D22-D63E-66AF-5204-8599FE9CA76E}"/>
                </a:ext>
              </a:extLst>
            </p:cNvPr>
            <p:cNvSpPr txBox="1"/>
            <p:nvPr/>
          </p:nvSpPr>
          <p:spPr>
            <a:xfrm>
              <a:off x="7922092" y="3766274"/>
              <a:ext cx="1701099" cy="6177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60872" indent="-260872"/>
              <a:r>
                <a:rPr lang="en-US" sz="1587" b="1" dirty="0">
                  <a:solidFill>
                    <a:srgbClr val="0070C0"/>
                  </a:solidFill>
                </a:rPr>
                <a:t>True negatives:</a:t>
              </a:r>
            </a:p>
            <a:p>
              <a:pPr marL="260872" indent="-260872">
                <a:spcBef>
                  <a:spcPts val="200"/>
                </a:spcBef>
              </a:pPr>
              <a:r>
                <a:rPr lang="en-US" sz="1587" b="1" i="1" dirty="0" err="1"/>
                <a:t>LET</a:t>
              </a:r>
              <a:r>
                <a:rPr lang="en-US" sz="1587" b="1" baseline="-25000" dirty="0" err="1"/>
                <a:t>th</a:t>
              </a:r>
              <a:r>
                <a:rPr lang="en-US" sz="1587" b="1" dirty="0"/>
                <a:t> &gt; </a:t>
              </a:r>
              <a:r>
                <a:rPr lang="en-US" sz="1587" b="1" i="1" dirty="0"/>
                <a:t>LET</a:t>
              </a:r>
              <a:r>
                <a:rPr lang="en-US" sz="1587" b="1" baseline="-25000" dirty="0"/>
                <a:t>tar</a:t>
              </a:r>
              <a:endParaRPr lang="en-US" sz="1587" b="1" dirty="0"/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A7A8768A-E30F-55E1-392F-2C6805F60291}"/>
                </a:ext>
              </a:extLst>
            </p:cNvPr>
            <p:cNvSpPr txBox="1"/>
            <p:nvPr/>
          </p:nvSpPr>
          <p:spPr>
            <a:xfrm>
              <a:off x="7927535" y="4479347"/>
              <a:ext cx="1826063" cy="6177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587" b="1" dirty="0">
                  <a:solidFill>
                    <a:srgbClr val="0070C0"/>
                  </a:solidFill>
                </a:rPr>
                <a:t>False negatives:</a:t>
              </a:r>
            </a:p>
            <a:p>
              <a:pPr marL="260872" indent="-260872">
                <a:spcBef>
                  <a:spcPts val="200"/>
                </a:spcBef>
              </a:pPr>
              <a:r>
                <a:rPr lang="en-US" sz="1587" b="1" i="1" dirty="0" err="1"/>
                <a:t>LET</a:t>
              </a:r>
              <a:r>
                <a:rPr lang="en-US" sz="1587" b="1" baseline="-25000" dirty="0" err="1"/>
                <a:t>th</a:t>
              </a:r>
              <a:r>
                <a:rPr lang="en-US" sz="1587" b="1" dirty="0"/>
                <a:t> &lt; </a:t>
              </a:r>
              <a:r>
                <a:rPr lang="en-US" sz="1587" b="1" i="1" dirty="0"/>
                <a:t>LET</a:t>
              </a:r>
              <a:r>
                <a:rPr lang="en-US" sz="1587" b="1" baseline="-25000" dirty="0"/>
                <a:t>tar</a:t>
              </a:r>
              <a:endParaRPr lang="en-US" sz="1587" b="1" dirty="0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CE7C24D9-C32C-8161-288B-27062086C7B9}"/>
                </a:ext>
              </a:extLst>
            </p:cNvPr>
            <p:cNvSpPr/>
            <p:nvPr/>
          </p:nvSpPr>
          <p:spPr>
            <a:xfrm>
              <a:off x="7391400" y="3889638"/>
              <a:ext cx="457200" cy="175858"/>
            </a:xfrm>
            <a:prstGeom prst="rect">
              <a:avLst/>
            </a:prstGeom>
            <a:pattFill prst="wdUpDiag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40" b="1" dirty="0">
                  <a:solidFill>
                    <a:schemeClr val="tx1"/>
                  </a:solidFill>
                </a:rPr>
                <a:t>     </a:t>
              </a: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2A77D90F-B8E7-9E60-C4A5-2A70924953BA}"/>
                </a:ext>
              </a:extLst>
            </p:cNvPr>
            <p:cNvSpPr/>
            <p:nvPr/>
          </p:nvSpPr>
          <p:spPr>
            <a:xfrm>
              <a:off x="7391400" y="4602968"/>
              <a:ext cx="457200" cy="175858"/>
            </a:xfrm>
            <a:prstGeom prst="rect">
              <a:avLst/>
            </a:prstGeom>
            <a:pattFill prst="pct70">
              <a:fgClr>
                <a:srgbClr val="0070C0"/>
              </a:fgClr>
              <a:bgClr>
                <a:schemeClr val="bg1"/>
              </a:bgClr>
            </a:patt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40" b="1" dirty="0">
                  <a:solidFill>
                    <a:schemeClr val="tx1"/>
                  </a:solidFill>
                </a:rPr>
                <a:t>     </a:t>
              </a:r>
            </a:p>
          </p:txBody>
        </p: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25B524F8-844D-C67E-6717-128F32CF72C3}"/>
              </a:ext>
            </a:extLst>
          </p:cNvPr>
          <p:cNvCxnSpPr>
            <a:cxnSpLocks/>
          </p:cNvCxnSpPr>
          <p:nvPr/>
        </p:nvCxnSpPr>
        <p:spPr>
          <a:xfrm>
            <a:off x="8136750" y="2982991"/>
            <a:ext cx="737" cy="3500944"/>
          </a:xfrm>
          <a:prstGeom prst="line">
            <a:avLst/>
          </a:prstGeom>
          <a:ln w="60325" cmpd="tri">
            <a:solidFill>
              <a:srgbClr val="00B05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A49E192-1961-1338-AF18-A10F7FC874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2535" t="23235" r="85" b="30959"/>
          <a:stretch/>
        </p:blipFill>
        <p:spPr>
          <a:xfrm>
            <a:off x="368368" y="3923974"/>
            <a:ext cx="4055340" cy="143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31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E34CE0F5-8C38-3FA5-B62A-3ACE56160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0" y="44245"/>
            <a:ext cx="1074788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3000" dirty="0">
                <a:solidFill>
                  <a:srgbClr val="FABE07"/>
                </a:solidFill>
              </a:rPr>
              <a:t>Taking Advantage of PL SEE Spatial Selectivity:</a:t>
            </a:r>
          </a:p>
          <a:p>
            <a:pPr>
              <a:spcBef>
                <a:spcPts val="0"/>
              </a:spcBef>
            </a:pPr>
            <a:r>
              <a:rPr lang="en-US" sz="3000" i="1" dirty="0">
                <a:solidFill>
                  <a:srgbClr val="FABE07"/>
                </a:solidFill>
              </a:rPr>
              <a:t>Sensitive Node Identification and SET Mapping</a:t>
            </a:r>
            <a:r>
              <a:rPr lang="en-US" sz="3000" dirty="0">
                <a:solidFill>
                  <a:srgbClr val="FABE07"/>
                </a:solidFill>
              </a:rPr>
              <a:t>.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A64482-0A86-9BBE-9848-0FF9AFC5744F}"/>
              </a:ext>
            </a:extLst>
          </p:cNvPr>
          <p:cNvSpPr txBox="1"/>
          <p:nvPr/>
        </p:nvSpPr>
        <p:spPr>
          <a:xfrm>
            <a:off x="4629259" y="1068642"/>
            <a:ext cx="4437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Commercial PLL Charge Pump</a:t>
            </a:r>
          </a:p>
        </p:txBody>
      </p:sp>
      <p:pic>
        <p:nvPicPr>
          <p:cNvPr id="12" name="Picture 4" descr="fig_13">
            <a:extLst>
              <a:ext uri="{FF2B5EF4-FFF2-40B4-BE49-F238E27FC236}">
                <a16:creationId xmlns:a16="http://schemas.microsoft.com/office/drawing/2014/main" id="{18CA41A4-6B24-0F29-7171-B0B77CE0B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23" y="1504952"/>
            <a:ext cx="4376737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0">
            <a:extLst>
              <a:ext uri="{FF2B5EF4-FFF2-40B4-BE49-F238E27FC236}">
                <a16:creationId xmlns:a16="http://schemas.microsoft.com/office/drawing/2014/main" id="{A02C5B2C-62B5-5365-ADB2-A686921DCFFC}"/>
              </a:ext>
            </a:extLst>
          </p:cNvPr>
          <p:cNvGrpSpPr>
            <a:grpSpLocks/>
          </p:cNvGrpSpPr>
          <p:nvPr/>
        </p:nvGrpSpPr>
        <p:grpSpPr bwMode="auto">
          <a:xfrm>
            <a:off x="2152660" y="2419352"/>
            <a:ext cx="6096000" cy="3514725"/>
            <a:chOff x="0" y="1488"/>
            <a:chExt cx="3840" cy="2214"/>
          </a:xfrm>
        </p:grpSpPr>
        <p:pic>
          <p:nvPicPr>
            <p:cNvPr id="14" name="Picture 6" descr="fig_14">
              <a:extLst>
                <a:ext uri="{FF2B5EF4-FFF2-40B4-BE49-F238E27FC236}">
                  <a16:creationId xmlns:a16="http://schemas.microsoft.com/office/drawing/2014/main" id="{DF716267-2D0D-3573-E7BB-FAA61F582C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96"/>
              <a:ext cx="3072" cy="2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Line 7">
              <a:extLst>
                <a:ext uri="{FF2B5EF4-FFF2-40B4-BE49-F238E27FC236}">
                  <a16:creationId xmlns:a16="http://schemas.microsoft.com/office/drawing/2014/main" id="{75F04A77-9213-34EC-90CC-B54D3B20EC6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20" y="1728"/>
              <a:ext cx="720" cy="182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6" name="Line 8">
              <a:extLst>
                <a:ext uri="{FF2B5EF4-FFF2-40B4-BE49-F238E27FC236}">
                  <a16:creationId xmlns:a16="http://schemas.microsoft.com/office/drawing/2014/main" id="{BE52CA72-31A1-6CD7-00A5-345560C14E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1488"/>
              <a:ext cx="864" cy="24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B4B98EF4-08CC-7A77-AC0B-E8ECDE39531B}"/>
              </a:ext>
            </a:extLst>
          </p:cNvPr>
          <p:cNvSpPr/>
          <p:nvPr/>
        </p:nvSpPr>
        <p:spPr>
          <a:xfrm>
            <a:off x="279364" y="6592424"/>
            <a:ext cx="45961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i="1" dirty="0">
                <a:solidFill>
                  <a:srgbClr val="000090"/>
                </a:solidFill>
              </a:rPr>
              <a:t>Loveless, et al., IEEE TNS 57, 2933 (2010)</a:t>
            </a:r>
          </a:p>
          <a:p>
            <a:pPr algn="l">
              <a:spcBef>
                <a:spcPts val="0"/>
              </a:spcBef>
            </a:pPr>
            <a:r>
              <a:rPr lang="en-US" i="1" dirty="0">
                <a:solidFill>
                  <a:srgbClr val="000090"/>
                </a:solidFill>
              </a:rPr>
              <a:t>Loveless, et al., IEEE TNS 67, 99 (2020)</a:t>
            </a:r>
          </a:p>
        </p:txBody>
      </p:sp>
    </p:spTree>
    <p:extLst>
      <p:ext uri="{BB962C8B-B14F-4D97-AF65-F5344CB8AC3E}">
        <p14:creationId xmlns:p14="http://schemas.microsoft.com/office/powerpoint/2010/main" val="356726255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471117-96E9-175F-4277-B30055E85182}"/>
              </a:ext>
            </a:extLst>
          </p:cNvPr>
          <p:cNvSpPr txBox="1"/>
          <p:nvPr/>
        </p:nvSpPr>
        <p:spPr>
          <a:xfrm>
            <a:off x="2381293" y="1374345"/>
            <a:ext cx="96895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DARPA Microsystems Technology Office (DARPA MTO)</a:t>
            </a:r>
          </a:p>
          <a:p>
            <a:r>
              <a:rPr lang="en-US" sz="2400" dirty="0"/>
              <a:t>Kicked-off September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99CF45-31D5-0636-E4F9-F8BA129C9192}"/>
              </a:ext>
            </a:extLst>
          </p:cNvPr>
          <p:cNvSpPr txBox="1"/>
          <p:nvPr/>
        </p:nvSpPr>
        <p:spPr>
          <a:xfrm>
            <a:off x="521018" y="2664038"/>
            <a:ext cx="7952520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/>
              <a:t>“The ASSERT program seeks to develop novel, compact SEE test sources and techniques to enable the radiation-hardness characterization of advanced 3D components, inform new device designs and selection, update radiation-hardening-by-design (RHBD) rules, and validate new computational models and simulation tools. ASSERT sources will be used to characterize mixed-signal devices containing a multiplicity of materials including but not limited to silicon, GaAs, wide bandgap materials such as </a:t>
            </a:r>
            <a:r>
              <a:rPr lang="en-US" sz="2200" dirty="0" err="1"/>
              <a:t>SiC</a:t>
            </a:r>
            <a:r>
              <a:rPr lang="en-US" sz="2200" dirty="0"/>
              <a:t> and </a:t>
            </a:r>
            <a:r>
              <a:rPr lang="en-US" sz="2200" dirty="0" err="1"/>
              <a:t>GaN</a:t>
            </a:r>
            <a:r>
              <a:rPr lang="en-US" sz="2200" dirty="0"/>
              <a:t>, and emerging ultrawide bandgap materials such as cubic boron nitride, gallium oxide, and silicon nitride.”</a:t>
            </a:r>
          </a:p>
          <a:p>
            <a:endParaRPr lang="en-US" sz="2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2BA974-A407-D337-755D-BDC080F30F6C}"/>
              </a:ext>
            </a:extLst>
          </p:cNvPr>
          <p:cNvSpPr txBox="1"/>
          <p:nvPr/>
        </p:nvSpPr>
        <p:spPr>
          <a:xfrm>
            <a:off x="602906" y="6834266"/>
            <a:ext cx="344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effectLst/>
                <a:latin typeface="Helvetica" pitchFamily="2" charset="0"/>
              </a:rPr>
              <a:t>**</a:t>
            </a:r>
            <a:r>
              <a:rPr lang="en-US" sz="1800" i="1" dirty="0">
                <a:effectLst/>
                <a:latin typeface="Helvetica" pitchFamily="2" charset="0"/>
              </a:rPr>
              <a:t>From </a:t>
            </a:r>
            <a:r>
              <a:rPr lang="en-US" i="1" dirty="0">
                <a:latin typeface="Helvetica" pitchFamily="2" charset="0"/>
              </a:rPr>
              <a:t>DARPA ASSERT</a:t>
            </a:r>
            <a:r>
              <a:rPr lang="en-US" sz="1800" i="1" dirty="0">
                <a:effectLst/>
                <a:latin typeface="Helvetica" pitchFamily="2" charset="0"/>
              </a:rPr>
              <a:t> BAA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F43593-43CA-8B88-3FC9-BDE5E2ED621D}"/>
              </a:ext>
            </a:extLst>
          </p:cNvPr>
          <p:cNvSpPr txBox="1"/>
          <p:nvPr/>
        </p:nvSpPr>
        <p:spPr>
          <a:xfrm>
            <a:off x="2360207" y="0"/>
            <a:ext cx="9315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Advanced Sources for Single-Event Effects Radiation Testing (ASSERT)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1CF933-C993-2676-238C-02E42772C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4408" y="3467858"/>
            <a:ext cx="5153192" cy="26753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01F573-95C7-471D-9781-8988A1641FCE}"/>
              </a:ext>
            </a:extLst>
          </p:cNvPr>
          <p:cNvSpPr txBox="1"/>
          <p:nvPr/>
        </p:nvSpPr>
        <p:spPr>
          <a:xfrm>
            <a:off x="8909128" y="2735042"/>
            <a:ext cx="46637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i="1" u="none" strike="noStrike" baseline="0" dirty="0">
                <a:solidFill>
                  <a:srgbClr val="1335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Advanced Sources for Single-event</a:t>
            </a:r>
          </a:p>
          <a:p>
            <a:pPr algn="ctr">
              <a:spcBef>
                <a:spcPts val="0"/>
              </a:spcBef>
            </a:pPr>
            <a:r>
              <a:rPr lang="en-US" sz="2000" b="1" i="1" u="none" strike="noStrike" baseline="0" dirty="0">
                <a:solidFill>
                  <a:srgbClr val="1335A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Radiation Testing (ASSERT)</a:t>
            </a:r>
            <a:endParaRPr lang="en-US" sz="2000" b="1" i="1" dirty="0">
              <a:solidFill>
                <a:srgbClr val="1335A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9CFD3C-12AD-A17B-7F51-D72E9FDA58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70818" y="5140107"/>
            <a:ext cx="1637800" cy="89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5284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30592B9-7B04-ABE8-22B6-0729EFB4A2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65" y="1122360"/>
            <a:ext cx="12937066" cy="54004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E0E4CA-6967-82E2-26A0-9AACFCC82F7A}"/>
              </a:ext>
            </a:extLst>
          </p:cNvPr>
          <p:cNvSpPr txBox="1"/>
          <p:nvPr/>
        </p:nvSpPr>
        <p:spPr>
          <a:xfrm>
            <a:off x="9165512" y="1351488"/>
            <a:ext cx="508867" cy="532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**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194583-924B-B22A-8F73-68229D584115}"/>
              </a:ext>
            </a:extLst>
          </p:cNvPr>
          <p:cNvSpPr txBox="1"/>
          <p:nvPr/>
        </p:nvSpPr>
        <p:spPr>
          <a:xfrm>
            <a:off x="2091267" y="0"/>
            <a:ext cx="9315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Advanced Sources for Single-Event Effects Radiation Testing (ASSERT)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068314-279B-A057-BDD8-A007DBE2386B}"/>
              </a:ext>
            </a:extLst>
          </p:cNvPr>
          <p:cNvSpPr txBox="1"/>
          <p:nvPr/>
        </p:nvSpPr>
        <p:spPr>
          <a:xfrm>
            <a:off x="9628094" y="6465777"/>
            <a:ext cx="344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effectLst/>
                <a:latin typeface="Helvetica" pitchFamily="2" charset="0"/>
              </a:rPr>
              <a:t>**</a:t>
            </a:r>
            <a:r>
              <a:rPr lang="en-US" sz="1800" i="1" dirty="0">
                <a:effectLst/>
                <a:latin typeface="Helvetica" pitchFamily="2" charset="0"/>
              </a:rPr>
              <a:t>From </a:t>
            </a:r>
            <a:r>
              <a:rPr lang="en-US" i="1" dirty="0">
                <a:latin typeface="Helvetica" pitchFamily="2" charset="0"/>
              </a:rPr>
              <a:t>DARPA ASSERT</a:t>
            </a:r>
            <a:r>
              <a:rPr lang="en-US" sz="1800" i="1" dirty="0">
                <a:effectLst/>
                <a:latin typeface="Helvetica" pitchFamily="2" charset="0"/>
              </a:rPr>
              <a:t> BAA</a:t>
            </a:r>
          </a:p>
        </p:txBody>
      </p:sp>
    </p:spTree>
    <p:extLst>
      <p:ext uri="{BB962C8B-B14F-4D97-AF65-F5344CB8AC3E}">
        <p14:creationId xmlns:p14="http://schemas.microsoft.com/office/powerpoint/2010/main" val="398693176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13331F-4314-D345-5C3B-855DF4203167}"/>
              </a:ext>
            </a:extLst>
          </p:cNvPr>
          <p:cNvSpPr txBox="1"/>
          <p:nvPr/>
        </p:nvSpPr>
        <p:spPr>
          <a:xfrm>
            <a:off x="298332" y="1504055"/>
            <a:ext cx="9890148" cy="4914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600" u="sng" dirty="0">
                <a:effectLst/>
                <a:latin typeface="Helvetica" pitchFamily="2" charset="0"/>
              </a:rPr>
              <a:t>Additional Requirements</a:t>
            </a:r>
            <a:r>
              <a:rPr lang="en-US" sz="2600" dirty="0">
                <a:effectLst/>
                <a:latin typeface="Helvetica" pitchFamily="2" charset="0"/>
              </a:rPr>
              <a:t>**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500" dirty="0">
                <a:effectLst/>
                <a:latin typeface="Helvetica" pitchFamily="2" charset="0"/>
              </a:rPr>
              <a:t>Beam penetration through metallization and packaging without de-lidding, substrate thinning, backside illumination, etc.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500" dirty="0">
                <a:effectLst/>
                <a:latin typeface="Helvetica" pitchFamily="2" charset="0"/>
              </a:rPr>
              <a:t>Beam position accuracy ±1 </a:t>
            </a:r>
            <a:r>
              <a:rPr lang="el-GR" sz="2500" dirty="0">
                <a:effectLst/>
                <a:latin typeface="Helvetica" pitchFamily="2" charset="0"/>
              </a:rPr>
              <a:t>μ</a:t>
            </a:r>
            <a:r>
              <a:rPr lang="en-US" sz="2500" dirty="0">
                <a:effectLst/>
                <a:latin typeface="Helvetica" pitchFamily="2" charset="0"/>
              </a:rPr>
              <a:t>m at the surface of the DUT (Phase 2); ± 0.2 </a:t>
            </a:r>
            <a:r>
              <a:rPr lang="el-GR" sz="2500" dirty="0">
                <a:effectLst/>
                <a:latin typeface="Helvetica" pitchFamily="2" charset="0"/>
              </a:rPr>
              <a:t>μ</a:t>
            </a:r>
            <a:r>
              <a:rPr lang="en-US" sz="2500" dirty="0">
                <a:effectLst/>
                <a:latin typeface="Helvetica" pitchFamily="2" charset="0"/>
              </a:rPr>
              <a:t>m at 5 mm penetration into the DUT (Phase 3) [Note 1]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500" dirty="0">
                <a:effectLst/>
                <a:latin typeface="Helvetica" pitchFamily="2" charset="0"/>
              </a:rPr>
              <a:t>Maximum pulse width of 2 </a:t>
            </a:r>
            <a:r>
              <a:rPr lang="en-US" sz="2500" dirty="0" err="1">
                <a:effectLst/>
                <a:latin typeface="Helvetica" pitchFamily="2" charset="0"/>
              </a:rPr>
              <a:t>ps</a:t>
            </a:r>
            <a:r>
              <a:rPr lang="en-US" sz="2500" dirty="0">
                <a:effectLst/>
                <a:latin typeface="Helvetica" pitchFamily="2" charset="0"/>
              </a:rPr>
              <a:t> FWHM (full-width half max)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500" dirty="0">
                <a:effectLst/>
                <a:latin typeface="Helvetica" pitchFamily="2" charset="0"/>
              </a:rPr>
              <a:t>Pulse repetition frequency (PRF) of 1,000 Hz (minimum) [Note 2]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500" dirty="0">
                <a:effectLst/>
                <a:latin typeface="Helvetica" pitchFamily="2" charset="0"/>
              </a:rPr>
              <a:t>Overall system volume &lt;61 m</a:t>
            </a:r>
            <a:r>
              <a:rPr lang="en-US" sz="2500" baseline="30000" dirty="0">
                <a:effectLst/>
                <a:latin typeface="Helvetica" pitchFamily="2" charset="0"/>
              </a:rPr>
              <a:t>3</a:t>
            </a:r>
            <a:r>
              <a:rPr lang="en-US" sz="2500" dirty="0">
                <a:effectLst/>
                <a:latin typeface="Helvetica" pitchFamily="2" charset="0"/>
              </a:rPr>
              <a:t> (i.e., the interior volume of a 40-foot shipping container (11.2 m × 2.2 m × 2.3 m) [Note 3]</a:t>
            </a:r>
          </a:p>
          <a:p>
            <a:pPr algn="l">
              <a:spcBef>
                <a:spcPts val="120"/>
              </a:spcBef>
            </a:pPr>
            <a:endParaRPr lang="en-US" sz="2400" dirty="0">
              <a:effectLst/>
              <a:latin typeface="Helvetica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C1C3A2-DFE1-9547-CD51-2F88DB8BBE91}"/>
              </a:ext>
            </a:extLst>
          </p:cNvPr>
          <p:cNvSpPr txBox="1"/>
          <p:nvPr/>
        </p:nvSpPr>
        <p:spPr>
          <a:xfrm>
            <a:off x="2091267" y="0"/>
            <a:ext cx="9315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Advanced Sources for Single-Event Effects Radiation Testing (ASSERT)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417F960-65BE-D37C-C57A-474D1BB8D272}"/>
              </a:ext>
            </a:extLst>
          </p:cNvPr>
          <p:cNvSpPr txBox="1"/>
          <p:nvPr/>
        </p:nvSpPr>
        <p:spPr>
          <a:xfrm>
            <a:off x="298332" y="6418221"/>
            <a:ext cx="34424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2400" dirty="0">
                <a:effectLst/>
                <a:latin typeface="Helvetica" pitchFamily="2" charset="0"/>
              </a:rPr>
              <a:t>**</a:t>
            </a:r>
            <a:r>
              <a:rPr lang="en-US" sz="1800" i="1" dirty="0">
                <a:effectLst/>
                <a:latin typeface="Helvetica" pitchFamily="2" charset="0"/>
              </a:rPr>
              <a:t>From </a:t>
            </a:r>
            <a:r>
              <a:rPr lang="en-US" i="1" dirty="0">
                <a:latin typeface="Helvetica" pitchFamily="2" charset="0"/>
              </a:rPr>
              <a:t>DARPA ASSERT</a:t>
            </a:r>
            <a:r>
              <a:rPr lang="en-US" sz="1800" i="1" dirty="0">
                <a:effectLst/>
                <a:latin typeface="Helvetica" pitchFamily="2" charset="0"/>
              </a:rPr>
              <a:t> BAA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078C45-59CB-F915-6BA3-815CEA745C32}"/>
              </a:ext>
            </a:extLst>
          </p:cNvPr>
          <p:cNvGrpSpPr/>
          <p:nvPr/>
        </p:nvGrpSpPr>
        <p:grpSpPr>
          <a:xfrm>
            <a:off x="10085294" y="2662518"/>
            <a:ext cx="4028142" cy="2852278"/>
            <a:chOff x="526257" y="2182082"/>
            <a:chExt cx="4114800" cy="297085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7BE2603-CEB3-076B-D960-B80270FAF981}"/>
                </a:ext>
              </a:extLst>
            </p:cNvPr>
            <p:cNvSpPr txBox="1"/>
            <p:nvPr/>
          </p:nvSpPr>
          <p:spPr>
            <a:xfrm>
              <a:off x="2248669" y="2285735"/>
              <a:ext cx="207341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Spatial selectivity enables fault isolation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9A90F9E-B8B2-152F-EC13-0646BC326E95}"/>
                </a:ext>
              </a:extLst>
            </p:cNvPr>
            <p:cNvSpPr txBox="1"/>
            <p:nvPr/>
          </p:nvSpPr>
          <p:spPr>
            <a:xfrm>
              <a:off x="950634" y="2182082"/>
              <a:ext cx="9282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ASSERT beam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0A9CEF-AC56-28F9-0509-E5ACB4E7A2B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6257" y="2443692"/>
              <a:ext cx="4114800" cy="2709242"/>
              <a:chOff x="1229912" y="2637619"/>
              <a:chExt cx="3090301" cy="2034697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4A07706-059C-CFF4-9957-3075E1D72574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18" t="18030" r="30711"/>
              <a:stretch/>
            </p:blipFill>
            <p:spPr>
              <a:xfrm>
                <a:off x="2195450" y="3435798"/>
                <a:ext cx="100584" cy="109728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F66BE2A-52A7-2FFD-3909-D7D80BA2A1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25341"/>
              <a:stretch/>
            </p:blipFill>
            <p:spPr>
              <a:xfrm>
                <a:off x="1229912" y="2886096"/>
                <a:ext cx="3090301" cy="178622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690768D-D320-3177-DEE8-6123C947EFC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818" t="18030" r="30711" b="59612"/>
              <a:stretch/>
            </p:blipFill>
            <p:spPr>
              <a:xfrm>
                <a:off x="2192592" y="2637619"/>
                <a:ext cx="91333" cy="54864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7858410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FE87DA-4732-EFFB-5493-53D110B54C94}"/>
              </a:ext>
            </a:extLst>
          </p:cNvPr>
          <p:cNvSpPr txBox="1"/>
          <p:nvPr/>
        </p:nvSpPr>
        <p:spPr>
          <a:xfrm>
            <a:off x="705223" y="1666168"/>
            <a:ext cx="12407153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/>
              <a:t>Pulsed-Laser SEE (PL SEE) testing techniques have been in use for decades</a:t>
            </a:r>
          </a:p>
          <a:p>
            <a:pPr marL="817563" lvl="2" indent="-342900" algn="l">
              <a:buFont typeface="Arial" panose="020B0604020202020204" pitchFamily="34" charset="0"/>
              <a:buChar char="•"/>
            </a:pPr>
            <a:r>
              <a:rPr lang="en-US" sz="2600" dirty="0"/>
              <a:t>Both qualitative and quantitative data have contributed to the field</a:t>
            </a:r>
          </a:p>
          <a:p>
            <a:pPr marL="817563" lvl="2" indent="-342900" algn="l">
              <a:buFont typeface="Arial" panose="020B0604020202020204" pitchFamily="34" charset="0"/>
              <a:buChar char="•"/>
            </a:pPr>
            <a:r>
              <a:rPr lang="en-US" sz="2600" dirty="0"/>
              <a:t>Decades-long history of source development (beam delivery, characterization, testing requirements, etc.)</a:t>
            </a:r>
          </a:p>
          <a:p>
            <a:pPr marL="817563" lvl="2" indent="-342900" algn="l">
              <a:buFont typeface="Arial" panose="020B0604020202020204" pitchFamily="34" charset="0"/>
              <a:buChar char="•"/>
            </a:pPr>
            <a:r>
              <a:rPr lang="en-US" sz="2600" dirty="0"/>
              <a:t>Correlation and Predictive capabilities have been relevant topics from the start</a:t>
            </a:r>
          </a:p>
          <a:p>
            <a:pPr marL="360363" lvl="1" indent="-342900" algn="l">
              <a:buFont typeface="Arial" panose="020B0604020202020204" pitchFamily="34" charset="0"/>
              <a:buChar char="•"/>
            </a:pPr>
            <a:r>
              <a:rPr lang="en-US" sz="26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Lasers cannot penetrate metal layers, limiting their utility for 3DHI technologies</a:t>
            </a:r>
            <a:endParaRPr lang="en-US" sz="2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0363" lvl="1" indent="-342900" algn="l">
              <a:buFont typeface="Arial" panose="020B0604020202020204" pitchFamily="34" charset="0"/>
              <a:buChar char="•"/>
            </a:pPr>
            <a:r>
              <a:rPr lang="en-US" sz="2600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But... </a:t>
            </a:r>
            <a:r>
              <a:rPr lang="en-US" sz="2600" kern="1200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can leverage lessons learned over decades of developing correlation and predictive testing approaches using PL to develop new sources better equipped to characterize 3DHI technologies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75F344-BA35-40AB-2096-A8945E965807}"/>
              </a:ext>
            </a:extLst>
          </p:cNvPr>
          <p:cNvSpPr txBox="1"/>
          <p:nvPr/>
        </p:nvSpPr>
        <p:spPr>
          <a:xfrm>
            <a:off x="2091267" y="0"/>
            <a:ext cx="9315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Advanced Sources for Single-Event Effects Radiation Testing (ASSERT)</a:t>
            </a:r>
          </a:p>
        </p:txBody>
      </p:sp>
    </p:spTree>
    <p:extLst>
      <p:ext uri="{BB962C8B-B14F-4D97-AF65-F5344CB8AC3E}">
        <p14:creationId xmlns:p14="http://schemas.microsoft.com/office/powerpoint/2010/main" val="374493779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B113D9-E6B0-837C-D2E7-92577F1C4996}"/>
              </a:ext>
            </a:extLst>
          </p:cNvPr>
          <p:cNvSpPr txBox="1"/>
          <p:nvPr/>
        </p:nvSpPr>
        <p:spPr>
          <a:xfrm>
            <a:off x="2091267" y="0"/>
            <a:ext cx="93154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Advanced Sources for Single-Event Effects Radiation Testing (ASSERT)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52C54-BC46-DA5F-9776-909129B773FD}"/>
              </a:ext>
            </a:extLst>
          </p:cNvPr>
          <p:cNvSpPr txBox="1">
            <a:spLocks/>
          </p:cNvSpPr>
          <p:nvPr/>
        </p:nvSpPr>
        <p:spPr>
          <a:xfrm>
            <a:off x="458800" y="1294173"/>
            <a:ext cx="12241200" cy="5529960"/>
          </a:xfrm>
          <a:prstGeom prst="rect">
            <a:avLst/>
          </a:prstGeom>
        </p:spPr>
        <p:txBody>
          <a:bodyPr/>
          <a:lstStyle>
            <a:lvl1pPr marL="382588" indent="-382588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 b="1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827088" indent="-3175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273175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782763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2923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7495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32067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6639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4121150" indent="-254000" algn="l" defTabSz="1019175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800" kern="0" dirty="0"/>
              <a:t>Role of Independent Verification and Validation (IV&amp;V) Team</a:t>
            </a:r>
          </a:p>
          <a:p>
            <a:pPr lvl="1"/>
            <a:r>
              <a:rPr lang="en-US" sz="2800" kern="0" dirty="0"/>
              <a:t>Serve as technical advisors to the DARPA Program Manager (PM)</a:t>
            </a:r>
          </a:p>
          <a:p>
            <a:pPr lvl="1"/>
            <a:r>
              <a:rPr lang="en-US" sz="2800" kern="0" dirty="0"/>
              <a:t>Evaluate technical reports and data to provide feedback to DARPA PM</a:t>
            </a:r>
          </a:p>
          <a:p>
            <a:pPr lvl="1"/>
            <a:r>
              <a:rPr lang="en-US" sz="2800" kern="0" dirty="0"/>
              <a:t>Select target DUTs that have a range of complexity and SEE types, and provide information to performers</a:t>
            </a:r>
          </a:p>
          <a:p>
            <a:pPr lvl="1"/>
            <a:r>
              <a:rPr lang="en-US" sz="2800" kern="0" dirty="0"/>
              <a:t>Acquire benchmark SEE data that will be provided as Government Furnished Information (GFI) to verify correlation metrics</a:t>
            </a:r>
          </a:p>
          <a:p>
            <a:pPr lvl="1"/>
            <a:r>
              <a:rPr lang="en-US" sz="2800" kern="0" dirty="0"/>
              <a:t>Determine protocols for assessing response agreement</a:t>
            </a:r>
          </a:p>
          <a:p>
            <a:r>
              <a:rPr lang="en-US" sz="2800" kern="0" dirty="0"/>
              <a:t>Performers will be expected to</a:t>
            </a:r>
          </a:p>
          <a:p>
            <a:pPr lvl="1"/>
            <a:r>
              <a:rPr lang="en-US" sz="2800" kern="0" dirty="0"/>
              <a:t>Deliver designs, simulation results, experimental demonstrations and test data (if applicable) to the IV&amp;V team</a:t>
            </a:r>
          </a:p>
        </p:txBody>
      </p:sp>
    </p:spTree>
    <p:extLst>
      <p:ext uri="{BB962C8B-B14F-4D97-AF65-F5344CB8AC3E}">
        <p14:creationId xmlns:p14="http://schemas.microsoft.com/office/powerpoint/2010/main" val="27791841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E92C73-5292-E8A3-BC0A-495AA995D4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1CC523-8BC6-4921-807A-66BD262F34A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CA6714B-77BF-B9BE-D3B6-06533B8000F3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00948" y="232261"/>
            <a:ext cx="11169227" cy="694334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ASSERT performers and approaches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E3AE47-0C31-4E7D-89B0-EAA2DB2793F8}"/>
              </a:ext>
            </a:extLst>
          </p:cNvPr>
          <p:cNvSpPr txBox="1"/>
          <p:nvPr/>
        </p:nvSpPr>
        <p:spPr>
          <a:xfrm>
            <a:off x="276353" y="1168899"/>
            <a:ext cx="64390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Pulsed electrons </a:t>
            </a:r>
            <a:r>
              <a:rPr lang="en-US" dirty="0"/>
              <a:t>(Northrop Grumman, NASA JPL)</a:t>
            </a:r>
          </a:p>
          <a:p>
            <a:pPr marL="323840" indent="-323840">
              <a:buFont typeface="Arial" panose="020B0604020202020204" pitchFamily="34" charset="0"/>
              <a:buChar char="•"/>
            </a:pPr>
            <a:endParaRPr lang="en-US" dirty="0"/>
          </a:p>
          <a:p>
            <a:pPr marL="323840" indent="-32384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D44E25-581A-500B-5562-EFA4F27D51A2}"/>
              </a:ext>
            </a:extLst>
          </p:cNvPr>
          <p:cNvSpPr txBox="1"/>
          <p:nvPr/>
        </p:nvSpPr>
        <p:spPr>
          <a:xfrm>
            <a:off x="7168080" y="1127446"/>
            <a:ext cx="622705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Pulsed X-rays </a:t>
            </a:r>
            <a:r>
              <a:rPr lang="en-US" dirty="0"/>
              <a:t>(</a:t>
            </a:r>
            <a:r>
              <a:rPr lang="en-US" dirty="0" err="1"/>
              <a:t>RadiaBeam</a:t>
            </a:r>
            <a:r>
              <a:rPr lang="en-US" dirty="0"/>
              <a:t> Technologies)</a:t>
            </a:r>
          </a:p>
          <a:p>
            <a:pPr marL="323840" indent="-32384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A01701-6829-BDB1-E1BF-89A9419E2295}"/>
              </a:ext>
            </a:extLst>
          </p:cNvPr>
          <p:cNvSpPr txBox="1"/>
          <p:nvPr/>
        </p:nvSpPr>
        <p:spPr>
          <a:xfrm>
            <a:off x="339556" y="6637371"/>
            <a:ext cx="13215510" cy="1153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Precision dosimetry </a:t>
            </a:r>
            <a:r>
              <a:rPr lang="en-US" dirty="0"/>
              <a:t>(SLAC National Accelerator Laboratory) </a:t>
            </a:r>
          </a:p>
          <a:p>
            <a:pPr>
              <a:spcBef>
                <a:spcPts val="680"/>
              </a:spcBef>
            </a:pPr>
            <a:r>
              <a:rPr lang="en-US" sz="1813" dirty="0">
                <a:solidFill>
                  <a:prstClr val="black"/>
                </a:solidFill>
                <a:latin typeface="Tahoma" pitchFamily="34" charset="0"/>
                <a:ea typeface="+mn-ea"/>
                <a:cs typeface="Tahoma" pitchFamily="34" charset="0"/>
              </a:rPr>
              <a:t>Nano-strip sensors for sub-micron resolution dosimetry and sub-ns bunch discrimination for high precision particle tracking</a:t>
            </a:r>
          </a:p>
          <a:p>
            <a:r>
              <a:rPr lang="en-US" dirty="0"/>
              <a:t>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A7F1035-C493-57A8-72D1-BA7AFB22C859}"/>
              </a:ext>
            </a:extLst>
          </p:cNvPr>
          <p:cNvCxnSpPr>
            <a:cxnSpLocks/>
          </p:cNvCxnSpPr>
          <p:nvPr/>
        </p:nvCxnSpPr>
        <p:spPr bwMode="auto">
          <a:xfrm>
            <a:off x="6920990" y="1133043"/>
            <a:ext cx="0" cy="549249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4E8EBD1-6019-8784-2398-5D0FB5485308}"/>
              </a:ext>
            </a:extLst>
          </p:cNvPr>
          <p:cNvCxnSpPr>
            <a:cxnSpLocks/>
          </p:cNvCxnSpPr>
          <p:nvPr/>
        </p:nvCxnSpPr>
        <p:spPr bwMode="auto">
          <a:xfrm>
            <a:off x="422462" y="6625539"/>
            <a:ext cx="1281940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7259FB7-6E13-946C-57F6-DC5980F49E7A}"/>
              </a:ext>
            </a:extLst>
          </p:cNvPr>
          <p:cNvSpPr txBox="1"/>
          <p:nvPr/>
        </p:nvSpPr>
        <p:spPr>
          <a:xfrm>
            <a:off x="43243" y="2117525"/>
            <a:ext cx="2844972" cy="1069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3629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87" dirty="0">
                <a:solidFill>
                  <a:prstClr val="black"/>
                </a:solidFill>
                <a:latin typeface="Tahoma"/>
              </a:rPr>
              <a:t>Prior work demonstrates 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pulsed electrons producing single-event transients in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large-area photodiode</a:t>
            </a:r>
            <a:endParaRPr lang="en-US" sz="1587" dirty="0">
              <a:solidFill>
                <a:prstClr val="black"/>
              </a:solidFill>
              <a:latin typeface="Tahoma"/>
              <a:ea typeface="+mn-ea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F89CF68-0099-7F45-AAD9-E12160B9E4F4}"/>
              </a:ext>
            </a:extLst>
          </p:cNvPr>
          <p:cNvGrpSpPr/>
          <p:nvPr/>
        </p:nvGrpSpPr>
        <p:grpSpPr>
          <a:xfrm>
            <a:off x="10192261" y="1656983"/>
            <a:ext cx="3524594" cy="2301282"/>
            <a:chOff x="8993171" y="1779035"/>
            <a:chExt cx="3109936" cy="2030543"/>
          </a:xfrm>
        </p:grpSpPr>
        <p:pic>
          <p:nvPicPr>
            <p:cNvPr id="22" name="Picture 21" descr="A graph of a graph showing different colored squares and dots&#10;&#10;Description automatically generated with medium confidence">
              <a:extLst>
                <a:ext uri="{FF2B5EF4-FFF2-40B4-BE49-F238E27FC236}">
                  <a16:creationId xmlns:a16="http://schemas.microsoft.com/office/drawing/2014/main" id="{47936C9D-27F1-7714-9350-4EED1F5755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93171" y="1779035"/>
              <a:ext cx="3109936" cy="1868340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EDEAF4D-D055-34F6-F520-6205124C1A47}"/>
                </a:ext>
              </a:extLst>
            </p:cNvPr>
            <p:cNvSpPr txBox="1"/>
            <p:nvPr/>
          </p:nvSpPr>
          <p:spPr>
            <a:xfrm>
              <a:off x="9692117" y="3574276"/>
              <a:ext cx="1994607" cy="23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D. </a:t>
              </a:r>
              <a:r>
                <a:rPr lang="en-US" sz="1133" dirty="0" err="1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Nergui</a:t>
              </a: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, </a:t>
              </a:r>
              <a:r>
                <a:rPr lang="en-US" sz="1133" i="1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et al</a:t>
              </a: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., IEEE TNS 2020</a:t>
              </a:r>
              <a:endParaRPr lang="en-US" sz="1133" dirty="0">
                <a:solidFill>
                  <a:schemeClr val="bg1">
                    <a:lumMod val="65000"/>
                  </a:schemeClr>
                </a:solidFill>
                <a:latin typeface="Tahoma"/>
                <a:ea typeface="+mn-ea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CCEDE726-D435-F498-3608-DF66360E0A68}"/>
              </a:ext>
            </a:extLst>
          </p:cNvPr>
          <p:cNvSpPr/>
          <p:nvPr/>
        </p:nvSpPr>
        <p:spPr>
          <a:xfrm>
            <a:off x="2763755" y="1952440"/>
            <a:ext cx="373075" cy="179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67D066A-8556-D199-1D80-DD574DCC1FF7}"/>
              </a:ext>
            </a:extLst>
          </p:cNvPr>
          <p:cNvGrpSpPr/>
          <p:nvPr/>
        </p:nvGrpSpPr>
        <p:grpSpPr>
          <a:xfrm>
            <a:off x="8079550" y="4110236"/>
            <a:ext cx="4681264" cy="1946536"/>
            <a:chOff x="7949184" y="3925923"/>
            <a:chExt cx="4210642" cy="1842745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20C5552-7634-50A5-5E1E-704C83204613}"/>
                </a:ext>
              </a:extLst>
            </p:cNvPr>
            <p:cNvGrpSpPr/>
            <p:nvPr/>
          </p:nvGrpSpPr>
          <p:grpSpPr>
            <a:xfrm>
              <a:off x="7949184" y="3925923"/>
              <a:ext cx="4210642" cy="1744742"/>
              <a:chOff x="7876032" y="3925923"/>
              <a:chExt cx="4210642" cy="1744742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8365881A-60F5-DC8E-961C-C51B88ED9E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876032" y="3925923"/>
                <a:ext cx="4210642" cy="1744742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6BE292C5-A15C-A580-2E0C-9FD5C6BB8CAC}"/>
                  </a:ext>
                </a:extLst>
              </p:cNvPr>
              <p:cNvSpPr/>
              <p:nvPr/>
            </p:nvSpPr>
            <p:spPr>
              <a:xfrm>
                <a:off x="7876032" y="4425696"/>
                <a:ext cx="329184" cy="1584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FD35B3A-1F30-2993-559C-C6339C7765BB}"/>
                </a:ext>
              </a:extLst>
            </p:cNvPr>
            <p:cNvSpPr txBox="1"/>
            <p:nvPr/>
          </p:nvSpPr>
          <p:spPr>
            <a:xfrm>
              <a:off x="8831904" y="5516211"/>
              <a:ext cx="1939574" cy="2524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D. Monahan, SEE/MAPLD 2024</a:t>
              </a:r>
              <a:endParaRPr lang="en-US" sz="1133" dirty="0">
                <a:solidFill>
                  <a:schemeClr val="bg1">
                    <a:lumMod val="65000"/>
                  </a:schemeClr>
                </a:solidFill>
                <a:latin typeface="Tahoma"/>
                <a:ea typeface="+mn-ea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38BDD8F-8D86-6959-718A-B62E020A7699}"/>
              </a:ext>
            </a:extLst>
          </p:cNvPr>
          <p:cNvGrpSpPr/>
          <p:nvPr/>
        </p:nvGrpSpPr>
        <p:grpSpPr>
          <a:xfrm>
            <a:off x="2910845" y="4103254"/>
            <a:ext cx="3946471" cy="2349208"/>
            <a:chOff x="2443133" y="3719724"/>
            <a:chExt cx="3482180" cy="2072830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941F5ED-A3B9-5E1D-E15E-5228DC05C2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5897" t="61818" r="31358" b="4445"/>
            <a:stretch/>
          </p:blipFill>
          <p:spPr>
            <a:xfrm>
              <a:off x="2443133" y="3719724"/>
              <a:ext cx="3482180" cy="1871389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56EE069-6D15-99A8-C510-12DEA445CB63}"/>
                </a:ext>
              </a:extLst>
            </p:cNvPr>
            <p:cNvSpPr txBox="1"/>
            <p:nvPr/>
          </p:nvSpPr>
          <p:spPr>
            <a:xfrm>
              <a:off x="3356443" y="5557252"/>
              <a:ext cx="1962076" cy="23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G. </a:t>
              </a:r>
              <a:r>
                <a:rPr lang="en-US" sz="1133" dirty="0" err="1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Tzintzarov</a:t>
              </a: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, SEE/MAPLD 2024</a:t>
              </a:r>
              <a:endParaRPr lang="en-US" sz="1133" dirty="0">
                <a:solidFill>
                  <a:schemeClr val="bg1">
                    <a:lumMod val="65000"/>
                  </a:schemeClr>
                </a:solidFill>
                <a:latin typeface="Tahoma"/>
                <a:ea typeface="+mn-ea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50EE6B0-A424-9381-4E73-4AA95C574D3E}"/>
              </a:ext>
            </a:extLst>
          </p:cNvPr>
          <p:cNvGrpSpPr/>
          <p:nvPr/>
        </p:nvGrpSpPr>
        <p:grpSpPr>
          <a:xfrm>
            <a:off x="2882527" y="1756803"/>
            <a:ext cx="3988984" cy="2356819"/>
            <a:chOff x="2405620" y="1724482"/>
            <a:chExt cx="3519692" cy="2079546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D7AE1E74-ED2D-3132-128C-8299A21C34C2}"/>
                </a:ext>
              </a:extLst>
            </p:cNvPr>
            <p:cNvSpPr txBox="1"/>
            <p:nvPr/>
          </p:nvSpPr>
          <p:spPr>
            <a:xfrm>
              <a:off x="3447884" y="3568726"/>
              <a:ext cx="1962076" cy="23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03629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G. </a:t>
              </a:r>
              <a:r>
                <a:rPr lang="en-US" sz="1133" dirty="0" err="1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Tzintzarov</a:t>
              </a:r>
              <a:r>
                <a:rPr lang="en-US" sz="1133" dirty="0">
                  <a:solidFill>
                    <a:schemeClr val="bg1">
                      <a:lumMod val="65000"/>
                    </a:schemeClr>
                  </a:solidFill>
                  <a:latin typeface="Tahoma"/>
                </a:rPr>
                <a:t>, SEE/MAPLD 2023</a:t>
              </a:r>
              <a:endParaRPr lang="en-US" sz="1133" dirty="0">
                <a:solidFill>
                  <a:schemeClr val="bg1">
                    <a:lumMod val="65000"/>
                  </a:schemeClr>
                </a:solidFill>
                <a:latin typeface="Tahoma"/>
                <a:ea typeface="+mn-ea"/>
              </a:endParaRP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15115C0-64D7-CB5F-59E6-BEEF1B99F933}"/>
                </a:ext>
              </a:extLst>
            </p:cNvPr>
            <p:cNvGrpSpPr/>
            <p:nvPr/>
          </p:nvGrpSpPr>
          <p:grpSpPr>
            <a:xfrm>
              <a:off x="2405620" y="1724482"/>
              <a:ext cx="3519692" cy="1848938"/>
              <a:chOff x="2405620" y="1724482"/>
              <a:chExt cx="3519692" cy="1848938"/>
            </a:xfrm>
          </p:grpSpPr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6994C35F-2FC9-E829-BAFD-C4D8898D5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42374" t="47110" r="4123" b="12357"/>
              <a:stretch/>
            </p:blipFill>
            <p:spPr>
              <a:xfrm>
                <a:off x="2502161" y="1807656"/>
                <a:ext cx="3423151" cy="1765764"/>
              </a:xfrm>
              <a:prstGeom prst="rect">
                <a:avLst/>
              </a:prstGeom>
            </p:spPr>
          </p:pic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E3AE2602-5EBA-B2C5-7596-C3D19AA49493}"/>
                  </a:ext>
                </a:extLst>
              </p:cNvPr>
              <p:cNvSpPr/>
              <p:nvPr/>
            </p:nvSpPr>
            <p:spPr>
              <a:xfrm>
                <a:off x="2405620" y="1724482"/>
                <a:ext cx="329184" cy="1584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1B49CE34-50E6-004C-85A3-88161D446F11}"/>
              </a:ext>
            </a:extLst>
          </p:cNvPr>
          <p:cNvSpPr txBox="1"/>
          <p:nvPr/>
        </p:nvSpPr>
        <p:spPr>
          <a:xfrm>
            <a:off x="7137274" y="2202463"/>
            <a:ext cx="3046155" cy="82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629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87" dirty="0">
                <a:solidFill>
                  <a:prstClr val="black"/>
                </a:solidFill>
                <a:latin typeface="Tahoma"/>
              </a:rPr>
              <a:t>Prior work demonstrates use of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pulsed X-rays to generate SEEs 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in </a:t>
            </a:r>
            <a:r>
              <a:rPr lang="en-US" sz="1587" dirty="0" err="1">
                <a:solidFill>
                  <a:prstClr val="black"/>
                </a:solidFill>
                <a:latin typeface="Tahoma"/>
              </a:rPr>
              <a:t>SiGe</a:t>
            </a:r>
            <a:r>
              <a:rPr lang="en-US" sz="1587" dirty="0">
                <a:solidFill>
                  <a:prstClr val="black"/>
                </a:solidFill>
                <a:latin typeface="Tahoma"/>
              </a:rPr>
              <a:t> HBTs</a:t>
            </a:r>
            <a:endParaRPr lang="en-US" sz="1587" dirty="0">
              <a:solidFill>
                <a:prstClr val="black"/>
              </a:solidFill>
              <a:latin typeface="Tahoma"/>
              <a:ea typeface="+mn-ea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B190D28-F313-4B5E-0A16-AB86F855D029}"/>
              </a:ext>
            </a:extLst>
          </p:cNvPr>
          <p:cNvSpPr txBox="1"/>
          <p:nvPr/>
        </p:nvSpPr>
        <p:spPr>
          <a:xfrm>
            <a:off x="7259711" y="5997569"/>
            <a:ext cx="6131230" cy="5808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629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87" dirty="0">
                <a:solidFill>
                  <a:prstClr val="black"/>
                </a:solidFill>
                <a:latin typeface="Tahoma"/>
              </a:rPr>
              <a:t>Inverse Compton Scattering source will generate monochromatic, 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tunable high-energy X-rays (20-50 keV) in compact footprint  </a:t>
            </a:r>
            <a:endParaRPr lang="en-US" sz="1587" dirty="0">
              <a:solidFill>
                <a:prstClr val="black"/>
              </a:solidFill>
              <a:latin typeface="Tahoma"/>
              <a:ea typeface="+mn-ea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2D76C81-74A6-5B6A-636C-04DE7CC0443D}"/>
              </a:ext>
            </a:extLst>
          </p:cNvPr>
          <p:cNvSpPr txBox="1"/>
          <p:nvPr/>
        </p:nvSpPr>
        <p:spPr>
          <a:xfrm>
            <a:off x="276870" y="4751456"/>
            <a:ext cx="2663742" cy="82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3629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87" dirty="0">
                <a:solidFill>
                  <a:prstClr val="black"/>
                </a:solidFill>
                <a:latin typeface="Tahoma"/>
              </a:rPr>
              <a:t>Spot size found to be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critical in correlating</a:t>
            </a:r>
            <a:br>
              <a:rPr lang="en-US" sz="1587" dirty="0">
                <a:solidFill>
                  <a:prstClr val="black"/>
                </a:solidFill>
                <a:latin typeface="Tahoma"/>
              </a:rPr>
            </a:br>
            <a:r>
              <a:rPr lang="en-US" sz="1587" dirty="0">
                <a:solidFill>
                  <a:prstClr val="black"/>
                </a:solidFill>
                <a:latin typeface="Tahoma"/>
              </a:rPr>
              <a:t>electron SEEs to heavy ions</a:t>
            </a:r>
            <a:endParaRPr lang="en-US" sz="1587" dirty="0">
              <a:solidFill>
                <a:prstClr val="black"/>
              </a:solidFill>
              <a:latin typeface="Tahoma"/>
              <a:ea typeface="+mn-e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33ED46-ED7A-1C49-689C-3A67FB3F901D}"/>
              </a:ext>
            </a:extLst>
          </p:cNvPr>
          <p:cNvSpPr txBox="1"/>
          <p:nvPr/>
        </p:nvSpPr>
        <p:spPr>
          <a:xfrm>
            <a:off x="5266744" y="2985051"/>
            <a:ext cx="1489018" cy="2666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33" b="1" dirty="0"/>
              <a:t>Thorlabs FD010</a:t>
            </a:r>
          </a:p>
        </p:txBody>
      </p:sp>
      <p:sp>
        <p:nvSpPr>
          <p:cNvPr id="5" name="Footer Placeholder 1">
            <a:extLst>
              <a:ext uri="{FF2B5EF4-FFF2-40B4-BE49-F238E27FC236}">
                <a16:creationId xmlns:a16="http://schemas.microsoft.com/office/drawing/2014/main" id="{7D2029AF-692A-0FF9-9F8E-407CBC26ACEC}"/>
              </a:ext>
            </a:extLst>
          </p:cNvPr>
          <p:cNvSpPr txBox="1">
            <a:spLocks/>
          </p:cNvSpPr>
          <p:nvPr/>
        </p:nvSpPr>
        <p:spPr>
          <a:xfrm>
            <a:off x="4157472" y="7360522"/>
            <a:ext cx="5527039" cy="365868"/>
          </a:xfrm>
          <a:prstGeom prst="rect">
            <a:avLst/>
          </a:prstGeom>
        </p:spPr>
        <p:txBody>
          <a:bodyPr vert="horz" wrap="square" lIns="103632" tIns="51816" rIns="103632" bIns="51816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rgbClr val="898989"/>
                </a:solidFill>
                <a:latin typeface="Tahoma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20" dirty="0">
                <a:latin typeface="+mn-lt"/>
              </a:rPr>
              <a:t>Distribution Statement A - Approved for Public Release, Distribution Unlimited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D74CD54-BAF2-AE71-4D45-54E29E523A2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31800" y="953914"/>
            <a:ext cx="12810066" cy="0"/>
          </a:xfrm>
          <a:prstGeom prst="line">
            <a:avLst/>
          </a:prstGeom>
          <a:noFill/>
          <a:ln w="22225">
            <a:solidFill>
              <a:srgbClr val="0F5E9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2959970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F29D81-9756-4915-B4A8-52CA62CA0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48B0B-D751-46C1-BED9-A425CBE2B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56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6B55CA-E658-40F6-9EF6-85419B3D5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2" y="0"/>
            <a:ext cx="10449559" cy="1091381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SEE Desk Reference (2023)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BD55A5-60A1-C63B-3CB9-0113718D0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421" y="1295400"/>
            <a:ext cx="4626374" cy="59903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8C72ED-44B2-9AE4-88D6-F98F9089D31A}"/>
              </a:ext>
            </a:extLst>
          </p:cNvPr>
          <p:cNvSpPr txBox="1"/>
          <p:nvPr/>
        </p:nvSpPr>
        <p:spPr>
          <a:xfrm>
            <a:off x="7028188" y="3082413"/>
            <a:ext cx="6325065" cy="27084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u="sng" dirty="0"/>
              <a:t>Can be found at</a:t>
            </a:r>
            <a:r>
              <a:rPr lang="en-US" sz="2000" dirty="0"/>
              <a:t>:</a:t>
            </a:r>
          </a:p>
          <a:p>
            <a:r>
              <a:rPr lang="en-US" sz="2000" dirty="0">
                <a:solidFill>
                  <a:srgbClr val="C00000"/>
                </a:solidFill>
              </a:rPr>
              <a:t>https://apps.dtic.mil/sti/citations/trecms/AD1204115</a:t>
            </a:r>
          </a:p>
          <a:p>
            <a:pPr algn="l"/>
            <a:r>
              <a:rPr lang="en-US" sz="2000" b="1" i="0" dirty="0">
                <a:solidFill>
                  <a:srgbClr val="1B1B1B"/>
                </a:solidFill>
                <a:effectLst/>
                <a:latin typeface="Helvetica Neue" panose="02000503000000020004" pitchFamily="2" charset="0"/>
              </a:rPr>
              <a:t>   Accession Number: </a:t>
            </a:r>
            <a:r>
              <a:rPr lang="en-US" sz="2000" b="0" i="0" dirty="0">
                <a:solidFill>
                  <a:srgbClr val="1B1B1B"/>
                </a:solidFill>
                <a:effectLst/>
                <a:latin typeface="Source Sans Pro Web"/>
              </a:rPr>
              <a:t>AD1204115</a:t>
            </a:r>
          </a:p>
          <a:p>
            <a:pPr algn="l"/>
            <a:endParaRPr lang="en-US" sz="2000" dirty="0">
              <a:solidFill>
                <a:srgbClr val="1B1B1B"/>
              </a:solidFill>
              <a:latin typeface="Source Sans Pro Web"/>
            </a:endParaRPr>
          </a:p>
          <a:p>
            <a:pPr algn="l"/>
            <a:r>
              <a:rPr lang="en-US" sz="2000" dirty="0"/>
              <a:t>Or go to the DTIC Website and search:</a:t>
            </a:r>
          </a:p>
          <a:p>
            <a:pPr algn="l"/>
            <a:r>
              <a:rPr lang="en-US" sz="2000" dirty="0"/>
              <a:t>“Pulsed Laser Single-Event Effects”</a:t>
            </a:r>
          </a:p>
        </p:txBody>
      </p:sp>
    </p:spTree>
    <p:extLst>
      <p:ext uri="{BB962C8B-B14F-4D97-AF65-F5344CB8AC3E}">
        <p14:creationId xmlns:p14="http://schemas.microsoft.com/office/powerpoint/2010/main" val="20042979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9E53CA-72B8-41C5-92C6-D5A8C39D3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57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2A835C-20FE-265F-0306-770444B18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0681" y="1575883"/>
            <a:ext cx="3841733" cy="497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AF7078-3ED3-0648-9780-BAA5C0FC3ABC}"/>
              </a:ext>
            </a:extLst>
          </p:cNvPr>
          <p:cNvSpPr/>
          <p:nvPr/>
        </p:nvSpPr>
        <p:spPr>
          <a:xfrm>
            <a:off x="1260571" y="6722939"/>
            <a:ext cx="4896225" cy="383609"/>
          </a:xfrm>
          <a:prstGeom prst="rect">
            <a:avLst/>
          </a:prstGeom>
        </p:spPr>
        <p:txBody>
          <a:bodyPr wrap="none" lIns="103607" tIns="51805" rIns="103607" bIns="51805">
            <a:spAutoFit/>
          </a:bodyPr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r>
              <a:rPr lang="en-US" sz="1813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 SEE Testing – A Practical Desk Reference</a:t>
            </a:r>
            <a:endParaRPr lang="en-US" sz="1813" dirty="0">
              <a:solidFill>
                <a:srgbClr val="0000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8A4171-4347-160E-4653-2CC653CA3B6B}"/>
              </a:ext>
            </a:extLst>
          </p:cNvPr>
          <p:cNvSpPr txBox="1"/>
          <p:nvPr/>
        </p:nvSpPr>
        <p:spPr>
          <a:xfrm>
            <a:off x="7167880" y="6722917"/>
            <a:ext cx="5267960" cy="371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13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SEE Testing with a Laser Beam </a:t>
            </a:r>
            <a:r>
              <a:rPr lang="en-US" sz="1813" dirty="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</a:t>
            </a:r>
            <a:r>
              <a:rPr lang="en-US" sz="1813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Guidelines</a:t>
            </a:r>
            <a:endParaRPr lang="en-US" sz="1813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59F52BA-E9CA-F4C6-6A21-05EE732494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5483" y="1575883"/>
            <a:ext cx="4138211" cy="497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4041302-2071-49C1-7DAA-9C4AB8CCF49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2" y="0"/>
            <a:ext cx="10449559" cy="1091381"/>
          </a:xfrm>
        </p:spPr>
        <p:txBody>
          <a:bodyPr/>
          <a:lstStyle/>
          <a:p>
            <a:pPr algn="ctr"/>
            <a:r>
              <a:rPr lang="en-US" b="0" dirty="0">
                <a:solidFill>
                  <a:srgbClr val="FFC000"/>
                </a:solidFill>
              </a:rPr>
              <a:t>PL SEE Desk Reference (2023)</a:t>
            </a:r>
          </a:p>
        </p:txBody>
      </p:sp>
    </p:spTree>
    <p:extLst>
      <p:ext uri="{BB962C8B-B14F-4D97-AF65-F5344CB8AC3E}">
        <p14:creationId xmlns:p14="http://schemas.microsoft.com/office/powerpoint/2010/main" val="428383994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090297" y="200254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600" dirty="0">
                <a:solidFill>
                  <a:srgbClr val="FABE07"/>
                </a:solidFill>
              </a:rPr>
              <a:t>Summary and Conclusions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855501" y="1152819"/>
            <a:ext cx="9368008" cy="564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Overview of PL SEE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Spatial selectivity – specific examples</a:t>
            </a:r>
          </a:p>
          <a:p>
            <a:pPr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Current status of SEE correlation and prediction </a:t>
            </a:r>
          </a:p>
          <a:p>
            <a:pPr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Interesting things moving forward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Laser/ion correlation 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Advances in LET prediction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Axicon-based SEE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PL SEE Part Screening</a:t>
            </a:r>
          </a:p>
          <a:p>
            <a:pPr lvl="1" algn="l">
              <a:lnSpc>
                <a:spcPct val="120000"/>
              </a:lnSpc>
              <a:spcBef>
                <a:spcPts val="600"/>
              </a:spcBef>
              <a:buClr>
                <a:schemeClr val="accent2"/>
              </a:buClr>
              <a:buFont typeface="Arial"/>
              <a:buChar char="•"/>
            </a:pPr>
            <a:r>
              <a:rPr lang="en-US" sz="3000" dirty="0"/>
              <a:t>Alternative Sources for SEE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950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30B8DF-355C-D2CF-0944-0948C2C02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5A80D-C859-5643-ACFC-8828291F2126}" type="slidenum">
              <a:rPr lang="en-US" smtClean="0"/>
              <a:t>6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1E93EA-D02D-1777-074A-688C117BF6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727200" y="1"/>
            <a:ext cx="11156543" cy="1096288"/>
          </a:xfrm>
        </p:spPr>
        <p:txBody>
          <a:bodyPr/>
          <a:lstStyle/>
          <a:p>
            <a:pPr algn="ctr"/>
            <a:r>
              <a:rPr lang="en-US" sz="3600" b="0" dirty="0">
                <a:solidFill>
                  <a:srgbClr val="FFC000"/>
                </a:solidFill>
              </a:rPr>
              <a:t>Motivation: Need and Opportunity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F445C4-4B63-348F-C6EE-3AD197769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1" y="1609890"/>
            <a:ext cx="10878190" cy="555733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139384F-6331-11A5-FD47-BA4C7C978AB1}"/>
              </a:ext>
            </a:extLst>
          </p:cNvPr>
          <p:cNvSpPr/>
          <p:nvPr/>
        </p:nvSpPr>
        <p:spPr>
          <a:xfrm>
            <a:off x="1910604" y="4534344"/>
            <a:ext cx="172720" cy="17272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205EC3-8238-B0CD-37F7-272A30964984}"/>
              </a:ext>
            </a:extLst>
          </p:cNvPr>
          <p:cNvSpPr/>
          <p:nvPr/>
        </p:nvSpPr>
        <p:spPr>
          <a:xfrm>
            <a:off x="6400629" y="6061904"/>
            <a:ext cx="172720" cy="17272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62F0F35-38FF-2118-1CA2-2B3600C9AEF6}"/>
              </a:ext>
            </a:extLst>
          </p:cNvPr>
          <p:cNvSpPr/>
          <p:nvPr/>
        </p:nvSpPr>
        <p:spPr>
          <a:xfrm>
            <a:off x="8444476" y="3436532"/>
            <a:ext cx="172720" cy="17272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1FC35E-1382-0400-7DBF-153CE673D969}"/>
              </a:ext>
            </a:extLst>
          </p:cNvPr>
          <p:cNvSpPr/>
          <p:nvPr/>
        </p:nvSpPr>
        <p:spPr>
          <a:xfrm>
            <a:off x="10449560" y="3886200"/>
            <a:ext cx="172720" cy="17272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B9DE093-D0A5-B200-04E5-9182131227AE}"/>
              </a:ext>
            </a:extLst>
          </p:cNvPr>
          <p:cNvSpPr/>
          <p:nvPr/>
        </p:nvSpPr>
        <p:spPr>
          <a:xfrm>
            <a:off x="10449560" y="6099934"/>
            <a:ext cx="172720" cy="17272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F9180CA-5077-C294-61C1-F2C6AAF5C81A}"/>
              </a:ext>
            </a:extLst>
          </p:cNvPr>
          <p:cNvSpPr/>
          <p:nvPr/>
        </p:nvSpPr>
        <p:spPr>
          <a:xfrm>
            <a:off x="9845040" y="4335272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8088A99-D33C-905D-8403-285E9462ADBB}"/>
              </a:ext>
            </a:extLst>
          </p:cNvPr>
          <p:cNvSpPr txBox="1"/>
          <p:nvPr/>
        </p:nvSpPr>
        <p:spPr>
          <a:xfrm>
            <a:off x="9736051" y="4540350"/>
            <a:ext cx="359073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NRL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09702E3-CE2D-3E16-F5E1-D12A484F3432}"/>
              </a:ext>
            </a:extLst>
          </p:cNvPr>
          <p:cNvSpPr/>
          <p:nvPr/>
        </p:nvSpPr>
        <p:spPr>
          <a:xfrm>
            <a:off x="8109597" y="4961277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9C78A6-67C1-D6A9-55AA-9B867446472B}"/>
              </a:ext>
            </a:extLst>
          </p:cNvPr>
          <p:cNvSpPr txBox="1"/>
          <p:nvPr/>
        </p:nvSpPr>
        <p:spPr>
          <a:xfrm>
            <a:off x="7790604" y="4699609"/>
            <a:ext cx="841576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Vanderbilt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392F56A-134D-611F-A49F-02BE81D9E241}"/>
              </a:ext>
            </a:extLst>
          </p:cNvPr>
          <p:cNvSpPr/>
          <p:nvPr/>
        </p:nvSpPr>
        <p:spPr>
          <a:xfrm>
            <a:off x="2677160" y="5394279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2F4681-B14A-7429-AE19-6E6C3A524B95}"/>
              </a:ext>
            </a:extLst>
          </p:cNvPr>
          <p:cNvSpPr txBox="1"/>
          <p:nvPr/>
        </p:nvSpPr>
        <p:spPr>
          <a:xfrm>
            <a:off x="2304004" y="5612036"/>
            <a:ext cx="894476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Aerospace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D17458E-3DEE-A2DD-91D5-5D338944D5C6}"/>
              </a:ext>
            </a:extLst>
          </p:cNvPr>
          <p:cNvSpPr/>
          <p:nvPr/>
        </p:nvSpPr>
        <p:spPr>
          <a:xfrm>
            <a:off x="2730764" y="5327518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160DD7A-4593-05DF-738F-0946A6BF90C5}"/>
              </a:ext>
            </a:extLst>
          </p:cNvPr>
          <p:cNvSpPr txBox="1"/>
          <p:nvPr/>
        </p:nvSpPr>
        <p:spPr>
          <a:xfrm>
            <a:off x="2669335" y="5072807"/>
            <a:ext cx="320601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JPL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43E5CE0-F31F-64FB-C178-6F57397835FB}"/>
              </a:ext>
            </a:extLst>
          </p:cNvPr>
          <p:cNvSpPr/>
          <p:nvPr/>
        </p:nvSpPr>
        <p:spPr>
          <a:xfrm>
            <a:off x="4619811" y="5228301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7AC9B7-4792-F5B0-732C-3C67C48CC1EA}"/>
              </a:ext>
            </a:extLst>
          </p:cNvPr>
          <p:cNvSpPr txBox="1"/>
          <p:nvPr/>
        </p:nvSpPr>
        <p:spPr>
          <a:xfrm>
            <a:off x="4483429" y="5435338"/>
            <a:ext cx="464871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LANL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5D75610-94C7-2DFE-EC6A-0D1562907745}"/>
              </a:ext>
            </a:extLst>
          </p:cNvPr>
          <p:cNvSpPr/>
          <p:nvPr/>
        </p:nvSpPr>
        <p:spPr>
          <a:xfrm>
            <a:off x="1816730" y="2828791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6C278B-D927-FAE4-7C45-8AD29EDF7D16}"/>
              </a:ext>
            </a:extLst>
          </p:cNvPr>
          <p:cNvSpPr txBox="1"/>
          <p:nvPr/>
        </p:nvSpPr>
        <p:spPr>
          <a:xfrm>
            <a:off x="1734075" y="3052431"/>
            <a:ext cx="357470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Intel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7198917-E558-2E98-803E-C3A6CD3F5DC0}"/>
              </a:ext>
            </a:extLst>
          </p:cNvPr>
          <p:cNvSpPr/>
          <p:nvPr/>
        </p:nvSpPr>
        <p:spPr>
          <a:xfrm>
            <a:off x="1849487" y="2180700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288C55-7887-E190-D2D1-ACBB79F9750D}"/>
              </a:ext>
            </a:extLst>
          </p:cNvPr>
          <p:cNvSpPr txBox="1"/>
          <p:nvPr/>
        </p:nvSpPr>
        <p:spPr>
          <a:xfrm>
            <a:off x="1634617" y="2394469"/>
            <a:ext cx="589905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Boeing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BED479D-F904-E6C4-C7F7-B6A22B2B8653}"/>
              </a:ext>
            </a:extLst>
          </p:cNvPr>
          <p:cNvSpPr/>
          <p:nvPr/>
        </p:nvSpPr>
        <p:spPr>
          <a:xfrm>
            <a:off x="5134604" y="1455342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E2F9FB-F66C-CDE7-DC03-B5B863A2329F}"/>
              </a:ext>
            </a:extLst>
          </p:cNvPr>
          <p:cNvSpPr txBox="1"/>
          <p:nvPr/>
        </p:nvSpPr>
        <p:spPr>
          <a:xfrm>
            <a:off x="4499375" y="1659241"/>
            <a:ext cx="1429879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U. Saskatchewan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45C82A9-5A58-EEC9-2C61-E0E8BB6C53A0}"/>
              </a:ext>
            </a:extLst>
          </p:cNvPr>
          <p:cNvSpPr/>
          <p:nvPr/>
        </p:nvSpPr>
        <p:spPr>
          <a:xfrm>
            <a:off x="9884404" y="2800373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DB4608-C90A-355D-6AAA-1E059D0FD975}"/>
              </a:ext>
            </a:extLst>
          </p:cNvPr>
          <p:cNvSpPr txBox="1"/>
          <p:nvPr/>
        </p:nvSpPr>
        <p:spPr>
          <a:xfrm>
            <a:off x="9322672" y="3003301"/>
            <a:ext cx="1298432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Allied Scientific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7BF0BD1-1CDC-EC37-030F-91997D94723E}"/>
              </a:ext>
            </a:extLst>
          </p:cNvPr>
          <p:cNvSpPr/>
          <p:nvPr/>
        </p:nvSpPr>
        <p:spPr>
          <a:xfrm>
            <a:off x="4900038" y="4281320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C55010-7C23-913C-1991-5DFDB12E06D6}"/>
              </a:ext>
            </a:extLst>
          </p:cNvPr>
          <p:cNvSpPr txBox="1"/>
          <p:nvPr/>
        </p:nvSpPr>
        <p:spPr>
          <a:xfrm>
            <a:off x="4808240" y="4493633"/>
            <a:ext cx="349455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RTS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45689D2-A5F8-168B-8409-8FBB22BF39AB}"/>
              </a:ext>
            </a:extLst>
          </p:cNvPr>
          <p:cNvSpPr/>
          <p:nvPr/>
        </p:nvSpPr>
        <p:spPr>
          <a:xfrm>
            <a:off x="4898290" y="4145280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CFAEDE5-A307-6088-01DD-B7FC043AAD95}"/>
              </a:ext>
            </a:extLst>
          </p:cNvPr>
          <p:cNvSpPr txBox="1"/>
          <p:nvPr/>
        </p:nvSpPr>
        <p:spPr>
          <a:xfrm>
            <a:off x="4681109" y="3888072"/>
            <a:ext cx="613950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SEAKR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EC93104-EEDE-9591-A4CF-F16E929D9D25}"/>
              </a:ext>
            </a:extLst>
          </p:cNvPr>
          <p:cNvSpPr/>
          <p:nvPr/>
        </p:nvSpPr>
        <p:spPr>
          <a:xfrm>
            <a:off x="10449560" y="5722882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BF4A9CE-2FDC-B20E-35C8-D8468D7C8081}"/>
              </a:ext>
            </a:extLst>
          </p:cNvPr>
          <p:cNvSpPr txBox="1"/>
          <p:nvPr/>
        </p:nvSpPr>
        <p:spPr>
          <a:xfrm>
            <a:off x="10624632" y="5617395"/>
            <a:ext cx="2593970" cy="371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13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Pulsed-Laser Testing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354CC28-6921-B2A9-2909-A20F68EE8740}"/>
              </a:ext>
            </a:extLst>
          </p:cNvPr>
          <p:cNvSpPr txBox="1"/>
          <p:nvPr/>
        </p:nvSpPr>
        <p:spPr>
          <a:xfrm>
            <a:off x="10635213" y="5994114"/>
            <a:ext cx="2248530" cy="371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13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Heavy-Ion Testing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4DFEF1D-2BFB-265F-159B-54B78A6EEC7E}"/>
              </a:ext>
            </a:extLst>
          </p:cNvPr>
          <p:cNvSpPr txBox="1"/>
          <p:nvPr/>
        </p:nvSpPr>
        <p:spPr>
          <a:xfrm>
            <a:off x="1772206" y="4723453"/>
            <a:ext cx="464871" cy="209288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LBNL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8245DCE-2089-5C81-D839-560790BB55BE}"/>
              </a:ext>
            </a:extLst>
          </p:cNvPr>
          <p:cNvSpPr txBox="1"/>
          <p:nvPr/>
        </p:nvSpPr>
        <p:spPr>
          <a:xfrm>
            <a:off x="10356382" y="4091728"/>
            <a:ext cx="359073" cy="209288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BNL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EC5CCA4-4D7B-31D6-FEFC-29999BA05E9B}"/>
              </a:ext>
            </a:extLst>
          </p:cNvPr>
          <p:cNvSpPr txBox="1"/>
          <p:nvPr/>
        </p:nvSpPr>
        <p:spPr>
          <a:xfrm>
            <a:off x="8273880" y="3639963"/>
            <a:ext cx="494173" cy="209288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wrap="none" lIns="51816" tIns="0" rIns="51816" bIns="0" rtlCol="0">
            <a:spAutoFit/>
          </a:bodyPr>
          <a:lstStyle/>
          <a:p>
            <a:pPr algn="ctr"/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MSU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D2440B9-1BBA-6655-F2B9-79349E08BEFC}"/>
              </a:ext>
            </a:extLst>
          </p:cNvPr>
          <p:cNvSpPr txBox="1"/>
          <p:nvPr/>
        </p:nvSpPr>
        <p:spPr>
          <a:xfrm>
            <a:off x="6167226" y="6271260"/>
            <a:ext cx="596637" cy="209288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wrap="none" lIns="51816" tIns="0" rIns="51816" bIns="0" rtlCol="0">
            <a:spAutoFit/>
          </a:bodyPr>
          <a:lstStyle/>
          <a:p>
            <a:pPr algn="ctr"/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TAMU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3CF4057-8CF4-205F-8C82-CCC94B60417E}"/>
              </a:ext>
            </a:extLst>
          </p:cNvPr>
          <p:cNvSpPr/>
          <p:nvPr/>
        </p:nvSpPr>
        <p:spPr>
          <a:xfrm>
            <a:off x="9366789" y="4999512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A6850BF-0B88-B9E0-A49A-37229AC8C5C3}"/>
              </a:ext>
            </a:extLst>
          </p:cNvPr>
          <p:cNvSpPr txBox="1"/>
          <p:nvPr/>
        </p:nvSpPr>
        <p:spPr>
          <a:xfrm>
            <a:off x="8864284" y="5204590"/>
            <a:ext cx="1301638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Analog Devices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F0551244-264B-93AF-32CE-3F0A1193DFB1}"/>
              </a:ext>
            </a:extLst>
          </p:cNvPr>
          <p:cNvSpPr/>
          <p:nvPr/>
        </p:nvSpPr>
        <p:spPr>
          <a:xfrm>
            <a:off x="4624560" y="5108267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40ED3C-C233-00C9-9181-8F2D35035635}"/>
              </a:ext>
            </a:extLst>
          </p:cNvPr>
          <p:cNvSpPr txBox="1"/>
          <p:nvPr/>
        </p:nvSpPr>
        <p:spPr>
          <a:xfrm>
            <a:off x="4553834" y="4851059"/>
            <a:ext cx="349455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SNL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00CC1E2-D001-D8ED-820C-348D00DEFD30}"/>
              </a:ext>
            </a:extLst>
          </p:cNvPr>
          <p:cNvSpPr/>
          <p:nvPr/>
        </p:nvSpPr>
        <p:spPr>
          <a:xfrm>
            <a:off x="9049901" y="6494434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4CC8052-3814-BC0D-AFF5-929CAA6F76A4}"/>
              </a:ext>
            </a:extLst>
          </p:cNvPr>
          <p:cNvSpPr txBox="1"/>
          <p:nvPr/>
        </p:nvSpPr>
        <p:spPr>
          <a:xfrm>
            <a:off x="8781935" y="6237472"/>
            <a:ext cx="721351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Renesas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323D6CD-C3A9-FB32-CB5C-7FE8CCAB151D}"/>
              </a:ext>
            </a:extLst>
          </p:cNvPr>
          <p:cNvSpPr/>
          <p:nvPr/>
        </p:nvSpPr>
        <p:spPr>
          <a:xfrm>
            <a:off x="6237393" y="5612035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AF308F7-75E3-2C10-6C8D-812DC1865660}"/>
              </a:ext>
            </a:extLst>
          </p:cNvPr>
          <p:cNvSpPr txBox="1"/>
          <p:nvPr/>
        </p:nvSpPr>
        <p:spPr>
          <a:xfrm>
            <a:off x="6130972" y="5350368"/>
            <a:ext cx="359073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UTD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43FBBF7B-3175-74E3-7C97-9FAF90655390}"/>
              </a:ext>
            </a:extLst>
          </p:cNvPr>
          <p:cNvSpPr/>
          <p:nvPr/>
        </p:nvSpPr>
        <p:spPr>
          <a:xfrm>
            <a:off x="9897266" y="4251763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FA07A5-D407-0950-B7E2-570D6003EB33}"/>
              </a:ext>
            </a:extLst>
          </p:cNvPr>
          <p:cNvSpPr txBox="1"/>
          <p:nvPr/>
        </p:nvSpPr>
        <p:spPr>
          <a:xfrm>
            <a:off x="9499280" y="4172184"/>
            <a:ext cx="349455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APL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CC06B56-FC25-BFE2-5879-C5D8696AECEA}"/>
              </a:ext>
            </a:extLst>
          </p:cNvPr>
          <p:cNvSpPr/>
          <p:nvPr/>
        </p:nvSpPr>
        <p:spPr>
          <a:xfrm>
            <a:off x="9959307" y="4185527"/>
            <a:ext cx="172720" cy="172720"/>
          </a:xfrm>
          <a:prstGeom prst="ellipse">
            <a:avLst/>
          </a:prstGeom>
          <a:solidFill>
            <a:srgbClr val="0099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29695B1-E5F2-9B6A-B638-481779879A52}"/>
              </a:ext>
            </a:extLst>
          </p:cNvPr>
          <p:cNvSpPr txBox="1"/>
          <p:nvPr/>
        </p:nvSpPr>
        <p:spPr>
          <a:xfrm>
            <a:off x="9859563" y="3962498"/>
            <a:ext cx="389529" cy="209288"/>
          </a:xfrm>
          <a:prstGeom prst="rect">
            <a:avLst/>
          </a:prstGeom>
          <a:solidFill>
            <a:srgbClr val="EDEDE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360" b="1" dirty="0">
                <a:latin typeface="Arial" panose="020B0604020202020204" pitchFamily="34" charset="0"/>
                <a:cs typeface="Arial" panose="020B0604020202020204" pitchFamily="34" charset="0"/>
              </a:rPr>
              <a:t>NGC</a:t>
            </a:r>
          </a:p>
        </p:txBody>
      </p:sp>
    </p:spTree>
    <p:extLst>
      <p:ext uri="{BB962C8B-B14F-4D97-AF65-F5344CB8AC3E}">
        <p14:creationId xmlns:p14="http://schemas.microsoft.com/office/powerpoint/2010/main" val="2349756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re 1"/>
          <p:cNvSpPr>
            <a:spLocks noGrp="1"/>
          </p:cNvSpPr>
          <p:nvPr>
            <p:ph type="title"/>
          </p:nvPr>
        </p:nvSpPr>
        <p:spPr>
          <a:xfrm>
            <a:off x="3329813" y="226852"/>
            <a:ext cx="8550275" cy="690563"/>
          </a:xfrm>
        </p:spPr>
        <p:txBody>
          <a:bodyPr/>
          <a:lstStyle/>
          <a:p>
            <a:r>
              <a:rPr lang="fr-FR" sz="3200" b="0" dirty="0">
                <a:latin typeface="Arial" charset="0"/>
              </a:rPr>
              <a:t>Global Laser SEE </a:t>
            </a:r>
            <a:r>
              <a:rPr lang="fr-FR" sz="3200" b="0" dirty="0" err="1">
                <a:latin typeface="Arial" charset="0"/>
              </a:rPr>
              <a:t>Testing</a:t>
            </a:r>
            <a:r>
              <a:rPr lang="fr-FR" sz="3200" b="0" dirty="0">
                <a:latin typeface="Arial" charset="0"/>
              </a:rPr>
              <a:t> </a:t>
            </a:r>
            <a:r>
              <a:rPr lang="fr-FR" sz="3200" b="0" dirty="0" err="1">
                <a:latin typeface="Arial" charset="0"/>
              </a:rPr>
              <a:t>Facilities</a:t>
            </a:r>
            <a:endParaRPr lang="fr-FR" sz="3200" b="0" dirty="0"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356" y="1100961"/>
            <a:ext cx="10629138" cy="6189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91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762875" y="1933575"/>
            <a:ext cx="1766888" cy="4276724"/>
          </a:xfrm>
          <a:prstGeom prst="rect">
            <a:avLst/>
          </a:prstGeom>
          <a:solidFill>
            <a:srgbClr val="C1CAEB"/>
          </a:solidFill>
          <a:ln>
            <a:noFill/>
          </a:ln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endParaRPr lang="en-US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1" t="17334" r="11755" b="16896"/>
          <a:stretch>
            <a:fillRect/>
          </a:stretch>
        </p:blipFill>
        <p:spPr bwMode="auto">
          <a:xfrm>
            <a:off x="3126082" y="1618157"/>
            <a:ext cx="7751762" cy="547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Picture 4" descr="Spectrum4websiteEva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5" b="-623"/>
          <a:stretch>
            <a:fillRect/>
          </a:stretch>
        </p:blipFill>
        <p:spPr bwMode="auto">
          <a:xfrm>
            <a:off x="4226220" y="5625007"/>
            <a:ext cx="1262062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6393717" y="3023096"/>
            <a:ext cx="1066800" cy="6924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endParaRPr lang="en-US" dirty="0"/>
          </a:p>
          <a:p>
            <a:pPr algn="l"/>
            <a:r>
              <a:rPr lang="en-US" dirty="0"/>
              <a:t>  1.06 </a:t>
            </a:r>
            <a:r>
              <a:rPr lang="en-US" dirty="0">
                <a:latin typeface="Symbol" charset="0"/>
              </a:rPr>
              <a:t>m</a:t>
            </a:r>
            <a:r>
              <a:rPr lang="en-US" dirty="0"/>
              <a:t>m   </a:t>
            </a:r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6915350" y="3914616"/>
            <a:ext cx="0" cy="6096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sm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en-US"/>
          </a:p>
        </p:txBody>
      </p:sp>
      <p:sp>
        <p:nvSpPr>
          <p:cNvPr id="31750" name="Rectangle 10"/>
          <p:cNvSpPr>
            <a:spLocks noChangeArrowheads="1"/>
          </p:cNvSpPr>
          <p:nvPr/>
        </p:nvSpPr>
        <p:spPr bwMode="auto">
          <a:xfrm>
            <a:off x="2810436" y="146552"/>
            <a:ext cx="9399493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Linear and Nonlinear Optical Absorption in Silicon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6482" y="2761157"/>
            <a:ext cx="509950" cy="369332"/>
          </a:xfrm>
          <a:prstGeom prst="rect">
            <a:avLst/>
          </a:prstGeom>
          <a:solidFill>
            <a:schemeClr val="bg1"/>
          </a:solidFill>
        </p:spPr>
        <p:txBody>
          <a:bodyPr wrap="none" lIns="91440" tIns="45720" rIns="91440" bIns="45720" rtlCol="0">
            <a:spAutoFit/>
            <a:scene3d>
              <a:camera prst="orthographicFront">
                <a:rot lat="0" lon="0" rev="5400000"/>
              </a:camera>
              <a:lightRig rig="threePt" dir="t"/>
            </a:scene3d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dirty="0">
                <a:latin typeface="+mn-lt"/>
                <a:cs typeface="Symbol" charset="2"/>
              </a:rPr>
              <a:t>m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672766" y="4681660"/>
            <a:ext cx="1789818" cy="1386501"/>
            <a:chOff x="5994484" y="4511302"/>
            <a:chExt cx="1789818" cy="1386501"/>
          </a:xfrm>
        </p:grpSpPr>
        <p:cxnSp>
          <p:nvCxnSpPr>
            <p:cNvPr id="3" name="Straight Arrow Connector 2"/>
            <p:cNvCxnSpPr/>
            <p:nvPr/>
          </p:nvCxnSpPr>
          <p:spPr bwMode="auto">
            <a:xfrm>
              <a:off x="6226175" y="5330825"/>
              <a:ext cx="2421" cy="566978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7244357" y="4936232"/>
              <a:ext cx="6539" cy="957389"/>
            </a:xfrm>
            <a:prstGeom prst="straightConnector1">
              <a:avLst/>
            </a:prstGeom>
            <a:noFill/>
            <a:ln w="444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" name="TextBox 1"/>
            <p:cNvSpPr txBox="1"/>
            <p:nvPr/>
          </p:nvSpPr>
          <p:spPr>
            <a:xfrm>
              <a:off x="5994484" y="4979533"/>
              <a:ext cx="8949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1.3 </a:t>
              </a:r>
              <a:r>
                <a:rPr lang="en-US" dirty="0">
                  <a:latin typeface="Symbol" charset="2"/>
                  <a:cs typeface="Symbol" charset="2"/>
                </a:rPr>
                <a:t>m</a:t>
              </a:r>
              <a:r>
                <a:rPr lang="en-US" dirty="0"/>
                <a:t>m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760952" y="4511302"/>
              <a:ext cx="1023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1.55 </a:t>
              </a:r>
              <a:r>
                <a:rPr lang="en-US" dirty="0">
                  <a:latin typeface="Symbol" charset="2"/>
                  <a:cs typeface="Symbol" charset="2"/>
                </a:rPr>
                <a:t>m</a:t>
              </a:r>
              <a:r>
                <a:rPr lang="en-US" dirty="0"/>
                <a:t>m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485671" y="7260723"/>
            <a:ext cx="2133600" cy="365125"/>
          </a:xfrm>
        </p:spPr>
        <p:txBody>
          <a:bodyPr/>
          <a:lstStyle/>
          <a:p>
            <a:fld id="{08A33004-3F74-8643-BFFF-9553BB8AA6B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18047" y="1300889"/>
            <a:ext cx="5419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u="sng" dirty="0"/>
              <a:t>Optical Absorption Spectrum of Silicon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90F6AB-61C1-450B-4DF6-258217415033}"/>
              </a:ext>
            </a:extLst>
          </p:cNvPr>
          <p:cNvSpPr txBox="1"/>
          <p:nvPr/>
        </p:nvSpPr>
        <p:spPr>
          <a:xfrm>
            <a:off x="8508892" y="2130638"/>
            <a:ext cx="3465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Symbol" pitchFamily="2" charset="2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669951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210883" y="1828800"/>
            <a:ext cx="1201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2400">
                <a:solidFill>
                  <a:schemeClr val="bg1"/>
                </a:solidFill>
                <a:latin typeface="Arial Unicode MS" charset="0"/>
                <a:cs typeface="Arial Unicode MS" charset="0"/>
              </a:rPr>
              <a:t>590 nm</a:t>
            </a:r>
          </a:p>
        </p:txBody>
      </p:sp>
      <p:sp>
        <p:nvSpPr>
          <p:cNvPr id="29699" name="Rectangle 3" descr="Dark downward diagonal"/>
          <p:cNvSpPr>
            <a:spLocks noChangeArrowheads="1"/>
          </p:cNvSpPr>
          <p:nvPr/>
        </p:nvSpPr>
        <p:spPr bwMode="auto">
          <a:xfrm>
            <a:off x="9151163" y="4662488"/>
            <a:ext cx="2171700" cy="304800"/>
          </a:xfrm>
          <a:prstGeom prst="rect">
            <a:avLst/>
          </a:prstGeom>
          <a:pattFill prst="dkDnDiag">
            <a:fgClr>
              <a:schemeClr val="folHlink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0" name="Rectangle 4" descr="Dark downward diagonal"/>
          <p:cNvSpPr>
            <a:spLocks noChangeArrowheads="1"/>
          </p:cNvSpPr>
          <p:nvPr/>
        </p:nvSpPr>
        <p:spPr bwMode="auto">
          <a:xfrm>
            <a:off x="9100363" y="2986088"/>
            <a:ext cx="2171700" cy="304800"/>
          </a:xfrm>
          <a:prstGeom prst="rect">
            <a:avLst/>
          </a:prstGeom>
          <a:pattFill prst="dkDnDiag">
            <a:fgClr>
              <a:schemeClr val="folHlink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1" name="Rectangle 5" descr="Dark downward diagonal"/>
          <p:cNvSpPr>
            <a:spLocks noChangeArrowheads="1"/>
          </p:cNvSpPr>
          <p:nvPr/>
        </p:nvSpPr>
        <p:spPr bwMode="auto">
          <a:xfrm>
            <a:off x="4028444" y="4713288"/>
            <a:ext cx="1587500" cy="304800"/>
          </a:xfrm>
          <a:prstGeom prst="rect">
            <a:avLst/>
          </a:prstGeom>
          <a:pattFill prst="dkDnDiag">
            <a:fgClr>
              <a:schemeClr val="folHlink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710944" y="3876675"/>
            <a:ext cx="1092200" cy="306388"/>
            <a:chOff x="520" y="3273"/>
            <a:chExt cx="888" cy="193"/>
          </a:xfrm>
        </p:grpSpPr>
        <p:sp>
          <p:nvSpPr>
            <p:cNvPr id="29766" name="Freeform 7"/>
            <p:cNvSpPr>
              <a:spLocks/>
            </p:cNvSpPr>
            <p:nvPr/>
          </p:nvSpPr>
          <p:spPr bwMode="auto">
            <a:xfrm>
              <a:off x="520" y="3279"/>
              <a:ext cx="224" cy="105"/>
            </a:xfrm>
            <a:custGeom>
              <a:avLst/>
              <a:gdLst>
                <a:gd name="T0" fmla="*/ 0 w 632"/>
                <a:gd name="T1" fmla="*/ 5 h 225"/>
                <a:gd name="T2" fmla="*/ 0 w 632"/>
                <a:gd name="T3" fmla="*/ 3 h 225"/>
                <a:gd name="T4" fmla="*/ 1 w 632"/>
                <a:gd name="T5" fmla="*/ 1 h 225"/>
                <a:gd name="T6" fmla="*/ 2 w 632"/>
                <a:gd name="T7" fmla="*/ 0 h 225"/>
                <a:gd name="T8" fmla="*/ 3 w 632"/>
                <a:gd name="T9" fmla="*/ 1 h 225"/>
                <a:gd name="T10" fmla="*/ 4 w 632"/>
                <a:gd name="T11" fmla="*/ 4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2"/>
                <a:gd name="T19" fmla="*/ 0 h 225"/>
                <a:gd name="T20" fmla="*/ 632 w 632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2" h="225">
                  <a:moveTo>
                    <a:pt x="0" y="225"/>
                  </a:moveTo>
                  <a:cubicBezTo>
                    <a:pt x="21" y="191"/>
                    <a:pt x="43" y="158"/>
                    <a:pt x="72" y="129"/>
                  </a:cubicBezTo>
                  <a:cubicBezTo>
                    <a:pt x="101" y="100"/>
                    <a:pt x="132" y="70"/>
                    <a:pt x="176" y="49"/>
                  </a:cubicBezTo>
                  <a:cubicBezTo>
                    <a:pt x="220" y="28"/>
                    <a:pt x="281" y="0"/>
                    <a:pt x="336" y="1"/>
                  </a:cubicBezTo>
                  <a:cubicBezTo>
                    <a:pt x="391" y="2"/>
                    <a:pt x="455" y="25"/>
                    <a:pt x="504" y="57"/>
                  </a:cubicBezTo>
                  <a:cubicBezTo>
                    <a:pt x="553" y="89"/>
                    <a:pt x="608" y="158"/>
                    <a:pt x="632" y="193"/>
                  </a:cubicBezTo>
                </a:path>
              </a:pathLst>
            </a:custGeom>
            <a:noFill/>
            <a:ln w="38100">
              <a:solidFill>
                <a:srgbClr val="00CC9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7" name="Freeform 8"/>
            <p:cNvSpPr>
              <a:spLocks/>
            </p:cNvSpPr>
            <p:nvPr/>
          </p:nvSpPr>
          <p:spPr bwMode="auto">
            <a:xfrm flipV="1">
              <a:off x="740" y="3361"/>
              <a:ext cx="224" cy="105"/>
            </a:xfrm>
            <a:custGeom>
              <a:avLst/>
              <a:gdLst>
                <a:gd name="T0" fmla="*/ 0 w 632"/>
                <a:gd name="T1" fmla="*/ 5 h 225"/>
                <a:gd name="T2" fmla="*/ 0 w 632"/>
                <a:gd name="T3" fmla="*/ 3 h 225"/>
                <a:gd name="T4" fmla="*/ 1 w 632"/>
                <a:gd name="T5" fmla="*/ 1 h 225"/>
                <a:gd name="T6" fmla="*/ 2 w 632"/>
                <a:gd name="T7" fmla="*/ 0 h 225"/>
                <a:gd name="T8" fmla="*/ 3 w 632"/>
                <a:gd name="T9" fmla="*/ 1 h 225"/>
                <a:gd name="T10" fmla="*/ 4 w 632"/>
                <a:gd name="T11" fmla="*/ 4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2"/>
                <a:gd name="T19" fmla="*/ 0 h 225"/>
                <a:gd name="T20" fmla="*/ 632 w 632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2" h="225">
                  <a:moveTo>
                    <a:pt x="0" y="225"/>
                  </a:moveTo>
                  <a:cubicBezTo>
                    <a:pt x="21" y="191"/>
                    <a:pt x="43" y="158"/>
                    <a:pt x="72" y="129"/>
                  </a:cubicBezTo>
                  <a:cubicBezTo>
                    <a:pt x="101" y="100"/>
                    <a:pt x="132" y="70"/>
                    <a:pt x="176" y="49"/>
                  </a:cubicBezTo>
                  <a:cubicBezTo>
                    <a:pt x="220" y="28"/>
                    <a:pt x="281" y="0"/>
                    <a:pt x="336" y="1"/>
                  </a:cubicBezTo>
                  <a:cubicBezTo>
                    <a:pt x="391" y="2"/>
                    <a:pt x="455" y="25"/>
                    <a:pt x="504" y="57"/>
                  </a:cubicBezTo>
                  <a:cubicBezTo>
                    <a:pt x="553" y="89"/>
                    <a:pt x="608" y="158"/>
                    <a:pt x="632" y="193"/>
                  </a:cubicBezTo>
                </a:path>
              </a:pathLst>
            </a:custGeom>
            <a:noFill/>
            <a:ln w="38100">
              <a:solidFill>
                <a:srgbClr val="00CC9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8" name="Freeform 9"/>
            <p:cNvSpPr>
              <a:spLocks/>
            </p:cNvSpPr>
            <p:nvPr/>
          </p:nvSpPr>
          <p:spPr bwMode="auto">
            <a:xfrm>
              <a:off x="962" y="3273"/>
              <a:ext cx="224" cy="105"/>
            </a:xfrm>
            <a:custGeom>
              <a:avLst/>
              <a:gdLst>
                <a:gd name="T0" fmla="*/ 0 w 632"/>
                <a:gd name="T1" fmla="*/ 5 h 225"/>
                <a:gd name="T2" fmla="*/ 0 w 632"/>
                <a:gd name="T3" fmla="*/ 3 h 225"/>
                <a:gd name="T4" fmla="*/ 1 w 632"/>
                <a:gd name="T5" fmla="*/ 1 h 225"/>
                <a:gd name="T6" fmla="*/ 2 w 632"/>
                <a:gd name="T7" fmla="*/ 0 h 225"/>
                <a:gd name="T8" fmla="*/ 3 w 632"/>
                <a:gd name="T9" fmla="*/ 1 h 225"/>
                <a:gd name="T10" fmla="*/ 4 w 632"/>
                <a:gd name="T11" fmla="*/ 4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2"/>
                <a:gd name="T19" fmla="*/ 0 h 225"/>
                <a:gd name="T20" fmla="*/ 632 w 632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2" h="225">
                  <a:moveTo>
                    <a:pt x="0" y="225"/>
                  </a:moveTo>
                  <a:cubicBezTo>
                    <a:pt x="21" y="191"/>
                    <a:pt x="43" y="158"/>
                    <a:pt x="72" y="129"/>
                  </a:cubicBezTo>
                  <a:cubicBezTo>
                    <a:pt x="101" y="100"/>
                    <a:pt x="132" y="70"/>
                    <a:pt x="176" y="49"/>
                  </a:cubicBezTo>
                  <a:cubicBezTo>
                    <a:pt x="220" y="28"/>
                    <a:pt x="281" y="0"/>
                    <a:pt x="336" y="1"/>
                  </a:cubicBezTo>
                  <a:cubicBezTo>
                    <a:pt x="391" y="2"/>
                    <a:pt x="455" y="25"/>
                    <a:pt x="504" y="57"/>
                  </a:cubicBezTo>
                  <a:cubicBezTo>
                    <a:pt x="553" y="89"/>
                    <a:pt x="608" y="158"/>
                    <a:pt x="632" y="193"/>
                  </a:cubicBezTo>
                </a:path>
              </a:pathLst>
            </a:custGeom>
            <a:noFill/>
            <a:ln w="38100">
              <a:solidFill>
                <a:srgbClr val="00CC99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69" name="Freeform 10"/>
            <p:cNvSpPr>
              <a:spLocks/>
            </p:cNvSpPr>
            <p:nvPr/>
          </p:nvSpPr>
          <p:spPr bwMode="auto">
            <a:xfrm flipV="1">
              <a:off x="1184" y="3359"/>
              <a:ext cx="224" cy="105"/>
            </a:xfrm>
            <a:custGeom>
              <a:avLst/>
              <a:gdLst>
                <a:gd name="T0" fmla="*/ 0 w 632"/>
                <a:gd name="T1" fmla="*/ 5 h 225"/>
                <a:gd name="T2" fmla="*/ 0 w 632"/>
                <a:gd name="T3" fmla="*/ 3 h 225"/>
                <a:gd name="T4" fmla="*/ 1 w 632"/>
                <a:gd name="T5" fmla="*/ 1 h 225"/>
                <a:gd name="T6" fmla="*/ 2 w 632"/>
                <a:gd name="T7" fmla="*/ 0 h 225"/>
                <a:gd name="T8" fmla="*/ 3 w 632"/>
                <a:gd name="T9" fmla="*/ 1 h 225"/>
                <a:gd name="T10" fmla="*/ 4 w 632"/>
                <a:gd name="T11" fmla="*/ 4 h 2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2"/>
                <a:gd name="T19" fmla="*/ 0 h 225"/>
                <a:gd name="T20" fmla="*/ 632 w 632"/>
                <a:gd name="T21" fmla="*/ 225 h 2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2" h="225">
                  <a:moveTo>
                    <a:pt x="0" y="225"/>
                  </a:moveTo>
                  <a:cubicBezTo>
                    <a:pt x="21" y="191"/>
                    <a:pt x="43" y="158"/>
                    <a:pt x="72" y="129"/>
                  </a:cubicBezTo>
                  <a:cubicBezTo>
                    <a:pt x="101" y="100"/>
                    <a:pt x="132" y="70"/>
                    <a:pt x="176" y="49"/>
                  </a:cubicBezTo>
                  <a:cubicBezTo>
                    <a:pt x="220" y="28"/>
                    <a:pt x="281" y="0"/>
                    <a:pt x="336" y="1"/>
                  </a:cubicBezTo>
                  <a:cubicBezTo>
                    <a:pt x="391" y="2"/>
                    <a:pt x="455" y="25"/>
                    <a:pt x="504" y="57"/>
                  </a:cubicBezTo>
                  <a:cubicBezTo>
                    <a:pt x="553" y="89"/>
                    <a:pt x="608" y="158"/>
                    <a:pt x="632" y="193"/>
                  </a:cubicBezTo>
                </a:path>
              </a:pathLst>
            </a:custGeom>
            <a:noFill/>
            <a:ln w="38100">
              <a:solidFill>
                <a:srgbClr val="00CC99"/>
              </a:solidFill>
              <a:round/>
              <a:headEnd/>
              <a:tailEnd type="triangle" w="sm" len="lg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703" name="Line 11"/>
          <p:cNvSpPr>
            <a:spLocks noChangeShapeType="1"/>
          </p:cNvSpPr>
          <p:nvPr/>
        </p:nvSpPr>
        <p:spPr bwMode="auto">
          <a:xfrm flipV="1">
            <a:off x="4066544" y="3379789"/>
            <a:ext cx="1612900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4" name="Line 12"/>
          <p:cNvSpPr>
            <a:spLocks noChangeShapeType="1"/>
          </p:cNvSpPr>
          <p:nvPr/>
        </p:nvSpPr>
        <p:spPr bwMode="auto">
          <a:xfrm flipV="1">
            <a:off x="4079244" y="4687889"/>
            <a:ext cx="1549400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5" name="Text Box 13"/>
          <p:cNvSpPr txBox="1">
            <a:spLocks noChangeArrowheads="1"/>
          </p:cNvSpPr>
          <p:nvPr/>
        </p:nvSpPr>
        <p:spPr bwMode="auto">
          <a:xfrm>
            <a:off x="3542670" y="3043239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/>
              <a:t>Ec</a:t>
            </a:r>
          </a:p>
        </p:txBody>
      </p:sp>
      <p:sp>
        <p:nvSpPr>
          <p:cNvPr id="29706" name="Text Box 14"/>
          <p:cNvSpPr txBox="1">
            <a:spLocks noChangeArrowheads="1"/>
          </p:cNvSpPr>
          <p:nvPr/>
        </p:nvSpPr>
        <p:spPr bwMode="auto">
          <a:xfrm>
            <a:off x="3529970" y="4521201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/>
              <a:t>Ev</a:t>
            </a:r>
          </a:p>
        </p:txBody>
      </p:sp>
      <p:sp>
        <p:nvSpPr>
          <p:cNvPr id="29707" name="Line 15"/>
          <p:cNvSpPr>
            <a:spLocks noChangeShapeType="1"/>
          </p:cNvSpPr>
          <p:nvPr/>
        </p:nvSpPr>
        <p:spPr bwMode="auto">
          <a:xfrm>
            <a:off x="9113063" y="3328989"/>
            <a:ext cx="2159000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8" name="Line 16"/>
          <p:cNvSpPr>
            <a:spLocks noChangeShapeType="1"/>
          </p:cNvSpPr>
          <p:nvPr/>
        </p:nvSpPr>
        <p:spPr bwMode="auto">
          <a:xfrm flipV="1">
            <a:off x="9125763" y="4649789"/>
            <a:ext cx="2159000" cy="1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709" name="Text Box 17"/>
          <p:cNvSpPr txBox="1">
            <a:spLocks noChangeArrowheads="1"/>
          </p:cNvSpPr>
          <p:nvPr/>
        </p:nvSpPr>
        <p:spPr bwMode="auto">
          <a:xfrm>
            <a:off x="8512989" y="3043239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/>
              <a:t>Ec</a:t>
            </a:r>
          </a:p>
        </p:txBody>
      </p:sp>
      <p:sp>
        <p:nvSpPr>
          <p:cNvPr id="29710" name="Text Box 18"/>
          <p:cNvSpPr txBox="1">
            <a:spLocks noChangeArrowheads="1"/>
          </p:cNvSpPr>
          <p:nvPr/>
        </p:nvSpPr>
        <p:spPr bwMode="auto">
          <a:xfrm>
            <a:off x="8512989" y="4521201"/>
            <a:ext cx="481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/>
              <a:t>Ev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8566963" y="3727450"/>
            <a:ext cx="2057400" cy="534988"/>
            <a:chOff x="3176" y="2153"/>
            <a:chExt cx="1296" cy="337"/>
          </a:xfrm>
        </p:grpSpPr>
        <p:grpSp>
          <p:nvGrpSpPr>
            <p:cNvPr id="29756" name="Group 20"/>
            <p:cNvGrpSpPr>
              <a:grpSpLocks/>
            </p:cNvGrpSpPr>
            <p:nvPr/>
          </p:nvGrpSpPr>
          <p:grpSpPr bwMode="auto">
            <a:xfrm>
              <a:off x="3184" y="2153"/>
              <a:ext cx="1288" cy="193"/>
              <a:chOff x="520" y="3273"/>
              <a:chExt cx="888" cy="193"/>
            </a:xfrm>
          </p:grpSpPr>
          <p:sp>
            <p:nvSpPr>
              <p:cNvPr id="29762" name="Freeform 21"/>
              <p:cNvSpPr>
                <a:spLocks/>
              </p:cNvSpPr>
              <p:nvPr/>
            </p:nvSpPr>
            <p:spPr bwMode="auto">
              <a:xfrm>
                <a:off x="520" y="3279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3" name="Freeform 22"/>
              <p:cNvSpPr>
                <a:spLocks/>
              </p:cNvSpPr>
              <p:nvPr/>
            </p:nvSpPr>
            <p:spPr bwMode="auto">
              <a:xfrm flipV="1">
                <a:off x="740" y="3361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4" name="Freeform 23"/>
              <p:cNvSpPr>
                <a:spLocks/>
              </p:cNvSpPr>
              <p:nvPr/>
            </p:nvSpPr>
            <p:spPr bwMode="auto">
              <a:xfrm>
                <a:off x="962" y="3273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5" name="Freeform 24"/>
              <p:cNvSpPr>
                <a:spLocks/>
              </p:cNvSpPr>
              <p:nvPr/>
            </p:nvSpPr>
            <p:spPr bwMode="auto">
              <a:xfrm flipV="1">
                <a:off x="1184" y="3359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57" name="Group 25"/>
            <p:cNvGrpSpPr>
              <a:grpSpLocks/>
            </p:cNvGrpSpPr>
            <p:nvPr/>
          </p:nvGrpSpPr>
          <p:grpSpPr bwMode="auto">
            <a:xfrm>
              <a:off x="3176" y="2297"/>
              <a:ext cx="1288" cy="193"/>
              <a:chOff x="520" y="3273"/>
              <a:chExt cx="888" cy="193"/>
            </a:xfrm>
          </p:grpSpPr>
          <p:sp>
            <p:nvSpPr>
              <p:cNvPr id="29758" name="Freeform 26"/>
              <p:cNvSpPr>
                <a:spLocks/>
              </p:cNvSpPr>
              <p:nvPr/>
            </p:nvSpPr>
            <p:spPr bwMode="auto">
              <a:xfrm>
                <a:off x="520" y="3279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59" name="Freeform 27"/>
              <p:cNvSpPr>
                <a:spLocks/>
              </p:cNvSpPr>
              <p:nvPr/>
            </p:nvSpPr>
            <p:spPr bwMode="auto">
              <a:xfrm flipV="1">
                <a:off x="740" y="3361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0" name="Freeform 28"/>
              <p:cNvSpPr>
                <a:spLocks/>
              </p:cNvSpPr>
              <p:nvPr/>
            </p:nvSpPr>
            <p:spPr bwMode="auto">
              <a:xfrm>
                <a:off x="962" y="3273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761" name="Freeform 29"/>
              <p:cNvSpPr>
                <a:spLocks/>
              </p:cNvSpPr>
              <p:nvPr/>
            </p:nvSpPr>
            <p:spPr bwMode="auto">
              <a:xfrm flipV="1">
                <a:off x="1184" y="3359"/>
                <a:ext cx="224" cy="105"/>
              </a:xfrm>
              <a:custGeom>
                <a:avLst/>
                <a:gdLst>
                  <a:gd name="T0" fmla="*/ 0 w 632"/>
                  <a:gd name="T1" fmla="*/ 5 h 225"/>
                  <a:gd name="T2" fmla="*/ 0 w 632"/>
                  <a:gd name="T3" fmla="*/ 3 h 225"/>
                  <a:gd name="T4" fmla="*/ 1 w 632"/>
                  <a:gd name="T5" fmla="*/ 1 h 225"/>
                  <a:gd name="T6" fmla="*/ 2 w 632"/>
                  <a:gd name="T7" fmla="*/ 0 h 225"/>
                  <a:gd name="T8" fmla="*/ 3 w 632"/>
                  <a:gd name="T9" fmla="*/ 1 h 225"/>
                  <a:gd name="T10" fmla="*/ 4 w 632"/>
                  <a:gd name="T11" fmla="*/ 4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32"/>
                  <a:gd name="T19" fmla="*/ 0 h 225"/>
                  <a:gd name="T20" fmla="*/ 632 w 632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32" h="225">
                    <a:moveTo>
                      <a:pt x="0" y="225"/>
                    </a:moveTo>
                    <a:cubicBezTo>
                      <a:pt x="21" y="191"/>
                      <a:pt x="43" y="158"/>
                      <a:pt x="72" y="129"/>
                    </a:cubicBezTo>
                    <a:cubicBezTo>
                      <a:pt x="101" y="100"/>
                      <a:pt x="132" y="70"/>
                      <a:pt x="176" y="49"/>
                    </a:cubicBezTo>
                    <a:cubicBezTo>
                      <a:pt x="220" y="28"/>
                      <a:pt x="281" y="0"/>
                      <a:pt x="336" y="1"/>
                    </a:cubicBezTo>
                    <a:cubicBezTo>
                      <a:pt x="391" y="2"/>
                      <a:pt x="455" y="25"/>
                      <a:pt x="504" y="57"/>
                    </a:cubicBezTo>
                    <a:cubicBezTo>
                      <a:pt x="553" y="89"/>
                      <a:pt x="608" y="158"/>
                      <a:pt x="632" y="193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 type="triangle" w="sm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70718" name="Text Box 30"/>
          <p:cNvSpPr txBox="1">
            <a:spLocks noChangeArrowheads="1"/>
          </p:cNvSpPr>
          <p:nvPr/>
        </p:nvSpPr>
        <p:spPr bwMode="auto">
          <a:xfrm>
            <a:off x="9287688" y="3378201"/>
            <a:ext cx="1073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>
                <a:solidFill>
                  <a:srgbClr val="FF0000"/>
                </a:solidFill>
              </a:rPr>
              <a:t>1260 nm</a:t>
            </a:r>
          </a:p>
        </p:txBody>
      </p: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0637063" y="2286001"/>
            <a:ext cx="319088" cy="2728913"/>
            <a:chOff x="5319" y="1779"/>
            <a:chExt cx="201" cy="1719"/>
          </a:xfrm>
        </p:grpSpPr>
        <p:grpSp>
          <p:nvGrpSpPr>
            <p:cNvPr id="29748" name="Group 32"/>
            <p:cNvGrpSpPr>
              <a:grpSpLocks/>
            </p:cNvGrpSpPr>
            <p:nvPr/>
          </p:nvGrpSpPr>
          <p:grpSpPr bwMode="auto">
            <a:xfrm>
              <a:off x="5319" y="3267"/>
              <a:ext cx="200" cy="231"/>
              <a:chOff x="4390" y="1263"/>
              <a:chExt cx="200" cy="231"/>
            </a:xfrm>
          </p:grpSpPr>
          <p:sp>
            <p:nvSpPr>
              <p:cNvPr id="29754" name="Oval 33"/>
              <p:cNvSpPr>
                <a:spLocks noChangeArrowheads="1"/>
              </p:cNvSpPr>
              <p:nvPr/>
            </p:nvSpPr>
            <p:spPr bwMode="auto">
              <a:xfrm>
                <a:off x="4416" y="1312"/>
                <a:ext cx="144" cy="14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755" name="Text Box 34"/>
              <p:cNvSpPr txBox="1">
                <a:spLocks noChangeArrowheads="1"/>
              </p:cNvSpPr>
              <p:nvPr/>
            </p:nvSpPr>
            <p:spPr bwMode="auto">
              <a:xfrm>
                <a:off x="4390" y="1263"/>
                <a:ext cx="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/>
                  <a:t>+</a:t>
                </a:r>
              </a:p>
            </p:txBody>
          </p:sp>
        </p:grpSp>
        <p:grpSp>
          <p:nvGrpSpPr>
            <p:cNvPr id="29749" name="Group 35"/>
            <p:cNvGrpSpPr>
              <a:grpSpLocks/>
            </p:cNvGrpSpPr>
            <p:nvPr/>
          </p:nvGrpSpPr>
          <p:grpSpPr bwMode="auto">
            <a:xfrm>
              <a:off x="5351" y="1779"/>
              <a:ext cx="169" cy="250"/>
              <a:chOff x="4422" y="2679"/>
              <a:chExt cx="169" cy="250"/>
            </a:xfrm>
          </p:grpSpPr>
          <p:sp>
            <p:nvSpPr>
              <p:cNvPr id="29752" name="Oval 36"/>
              <p:cNvSpPr>
                <a:spLocks noChangeArrowheads="1"/>
              </p:cNvSpPr>
              <p:nvPr/>
            </p:nvSpPr>
            <p:spPr bwMode="auto">
              <a:xfrm>
                <a:off x="4424" y="2744"/>
                <a:ext cx="144" cy="14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753" name="Text Box 37"/>
              <p:cNvSpPr txBox="1">
                <a:spLocks noChangeArrowheads="1"/>
              </p:cNvSpPr>
              <p:nvPr/>
            </p:nvSpPr>
            <p:spPr bwMode="auto">
              <a:xfrm>
                <a:off x="4422" y="2679"/>
                <a:ext cx="16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 sz="2000"/>
                  <a:t>-</a:t>
                </a:r>
              </a:p>
            </p:txBody>
          </p:sp>
        </p:grpSp>
        <p:sp>
          <p:nvSpPr>
            <p:cNvPr id="29750" name="Line 38"/>
            <p:cNvSpPr>
              <a:spLocks noChangeShapeType="1"/>
            </p:cNvSpPr>
            <p:nvPr/>
          </p:nvSpPr>
          <p:spPr bwMode="auto">
            <a:xfrm flipV="1">
              <a:off x="5425" y="2652"/>
              <a:ext cx="0" cy="6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751" name="Line 39"/>
            <p:cNvSpPr>
              <a:spLocks noChangeShapeType="1"/>
            </p:cNvSpPr>
            <p:nvPr/>
          </p:nvSpPr>
          <p:spPr bwMode="auto">
            <a:xfrm flipV="1">
              <a:off x="5425" y="1972"/>
              <a:ext cx="0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714" name="Group 40"/>
          <p:cNvGrpSpPr>
            <a:grpSpLocks/>
          </p:cNvGrpSpPr>
          <p:nvPr/>
        </p:nvGrpSpPr>
        <p:grpSpPr bwMode="auto">
          <a:xfrm>
            <a:off x="4155445" y="4572001"/>
            <a:ext cx="277813" cy="396875"/>
            <a:chOff x="1312" y="2935"/>
            <a:chExt cx="175" cy="250"/>
          </a:xfrm>
        </p:grpSpPr>
        <p:sp>
          <p:nvSpPr>
            <p:cNvPr id="29746" name="Oval 41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47" name="Text Box 42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grpSp>
        <p:nvGrpSpPr>
          <p:cNvPr id="29715" name="Group 43"/>
          <p:cNvGrpSpPr>
            <a:grpSpLocks/>
          </p:cNvGrpSpPr>
          <p:nvPr/>
        </p:nvGrpSpPr>
        <p:grpSpPr bwMode="auto">
          <a:xfrm>
            <a:off x="9290864" y="4572001"/>
            <a:ext cx="277813" cy="396875"/>
            <a:chOff x="1312" y="2935"/>
            <a:chExt cx="175" cy="250"/>
          </a:xfrm>
        </p:grpSpPr>
        <p:sp>
          <p:nvSpPr>
            <p:cNvPr id="29744" name="Oval 44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45" name="Text Box 45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grpSp>
        <p:nvGrpSpPr>
          <p:cNvPr id="29716" name="Group 46"/>
          <p:cNvGrpSpPr>
            <a:grpSpLocks/>
          </p:cNvGrpSpPr>
          <p:nvPr/>
        </p:nvGrpSpPr>
        <p:grpSpPr bwMode="auto">
          <a:xfrm>
            <a:off x="10667226" y="4605339"/>
            <a:ext cx="277812" cy="396875"/>
            <a:chOff x="1312" y="2935"/>
            <a:chExt cx="175" cy="250"/>
          </a:xfrm>
        </p:grpSpPr>
        <p:sp>
          <p:nvSpPr>
            <p:cNvPr id="29742" name="Oval 47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43" name="Text Box 48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grpSp>
        <p:nvGrpSpPr>
          <p:cNvPr id="29717" name="Group 49"/>
          <p:cNvGrpSpPr>
            <a:grpSpLocks/>
          </p:cNvGrpSpPr>
          <p:nvPr/>
        </p:nvGrpSpPr>
        <p:grpSpPr bwMode="auto">
          <a:xfrm>
            <a:off x="4766632" y="4576764"/>
            <a:ext cx="277812" cy="396875"/>
            <a:chOff x="1312" y="2935"/>
            <a:chExt cx="175" cy="250"/>
          </a:xfrm>
        </p:grpSpPr>
        <p:sp>
          <p:nvSpPr>
            <p:cNvPr id="29740" name="Oval 50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41" name="Text Box 51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grpSp>
        <p:nvGrpSpPr>
          <p:cNvPr id="29718" name="Group 52"/>
          <p:cNvGrpSpPr>
            <a:grpSpLocks/>
          </p:cNvGrpSpPr>
          <p:nvPr/>
        </p:nvGrpSpPr>
        <p:grpSpPr bwMode="auto">
          <a:xfrm>
            <a:off x="4460245" y="4584701"/>
            <a:ext cx="277813" cy="396875"/>
            <a:chOff x="1312" y="2935"/>
            <a:chExt cx="175" cy="250"/>
          </a:xfrm>
        </p:grpSpPr>
        <p:sp>
          <p:nvSpPr>
            <p:cNvPr id="29738" name="Oval 53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39" name="Text Box 54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grpSp>
        <p:nvGrpSpPr>
          <p:cNvPr id="29719" name="Group 55"/>
          <p:cNvGrpSpPr>
            <a:grpSpLocks/>
          </p:cNvGrpSpPr>
          <p:nvPr/>
        </p:nvGrpSpPr>
        <p:grpSpPr bwMode="auto">
          <a:xfrm>
            <a:off x="9709964" y="4559301"/>
            <a:ext cx="277813" cy="396875"/>
            <a:chOff x="1312" y="2935"/>
            <a:chExt cx="175" cy="250"/>
          </a:xfrm>
        </p:grpSpPr>
        <p:sp>
          <p:nvSpPr>
            <p:cNvPr id="29736" name="Oval 56"/>
            <p:cNvSpPr>
              <a:spLocks noChangeArrowheads="1"/>
            </p:cNvSpPr>
            <p:nvPr/>
          </p:nvSpPr>
          <p:spPr bwMode="auto">
            <a:xfrm>
              <a:off x="1312" y="3008"/>
              <a:ext cx="152" cy="144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737" name="Text Box 57"/>
            <p:cNvSpPr txBox="1">
              <a:spLocks noChangeArrowheads="1"/>
            </p:cNvSpPr>
            <p:nvPr/>
          </p:nvSpPr>
          <p:spPr bwMode="auto">
            <a:xfrm>
              <a:off x="1318" y="2935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r>
                <a:rPr lang="en-US" sz="2000" b="1"/>
                <a:t>-</a:t>
              </a:r>
            </a:p>
          </p:txBody>
        </p:sp>
      </p:grpSp>
      <p:sp>
        <p:nvSpPr>
          <p:cNvPr id="29720" name="Text Box 58"/>
          <p:cNvSpPr txBox="1">
            <a:spLocks noChangeArrowheads="1"/>
          </p:cNvSpPr>
          <p:nvPr/>
        </p:nvSpPr>
        <p:spPr bwMode="auto">
          <a:xfrm>
            <a:off x="4266570" y="1752601"/>
            <a:ext cx="128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 u="sng">
                <a:solidFill>
                  <a:schemeClr val="accent2"/>
                </a:solidFill>
              </a:rPr>
              <a:t>1-Photon</a:t>
            </a:r>
          </a:p>
        </p:txBody>
      </p:sp>
      <p:sp>
        <p:nvSpPr>
          <p:cNvPr id="29721" name="Text Box 59"/>
          <p:cNvSpPr txBox="1">
            <a:spLocks noChangeArrowheads="1"/>
          </p:cNvSpPr>
          <p:nvPr/>
        </p:nvSpPr>
        <p:spPr bwMode="auto">
          <a:xfrm>
            <a:off x="9554389" y="1752601"/>
            <a:ext cx="12858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sz="2000" b="1" u="sng">
                <a:solidFill>
                  <a:schemeClr val="accent2"/>
                </a:solidFill>
              </a:rPr>
              <a:t>2-Photon</a:t>
            </a:r>
          </a:p>
        </p:txBody>
      </p:sp>
      <p:sp>
        <p:nvSpPr>
          <p:cNvPr id="29722" name="Text Box 60"/>
          <p:cNvSpPr txBox="1">
            <a:spLocks noChangeArrowheads="1"/>
          </p:cNvSpPr>
          <p:nvPr/>
        </p:nvSpPr>
        <p:spPr bwMode="auto">
          <a:xfrm>
            <a:off x="7343001" y="3860801"/>
            <a:ext cx="11604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b="1" dirty="0" err="1">
                <a:solidFill>
                  <a:schemeClr val="accent2"/>
                </a:solidFill>
              </a:rPr>
              <a:t>E</a:t>
            </a:r>
            <a:r>
              <a:rPr lang="en-US" b="1" baseline="-25000" dirty="0" err="1">
                <a:solidFill>
                  <a:schemeClr val="accent2"/>
                </a:solidFill>
              </a:rPr>
              <a:t>g</a:t>
            </a:r>
            <a:r>
              <a:rPr lang="en-US" b="1" dirty="0">
                <a:solidFill>
                  <a:schemeClr val="accent2"/>
                </a:solidFill>
              </a:rPr>
              <a:t>=1.1eV</a:t>
            </a:r>
          </a:p>
        </p:txBody>
      </p:sp>
      <p:sp>
        <p:nvSpPr>
          <p:cNvPr id="29723" name="Rectangle 61" descr="Dark downward diagonal"/>
          <p:cNvSpPr>
            <a:spLocks noChangeArrowheads="1"/>
          </p:cNvSpPr>
          <p:nvPr/>
        </p:nvSpPr>
        <p:spPr bwMode="auto">
          <a:xfrm>
            <a:off x="4053844" y="3049588"/>
            <a:ext cx="1587500" cy="304800"/>
          </a:xfrm>
          <a:prstGeom prst="rect">
            <a:avLst/>
          </a:prstGeom>
          <a:pattFill prst="dkDnDiag">
            <a:fgClr>
              <a:schemeClr val="folHlink"/>
            </a:fgClr>
            <a:bgClr>
              <a:srgbClr val="FFFFFF"/>
            </a:bgClr>
          </a:patt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5" name="Group 62"/>
          <p:cNvGrpSpPr>
            <a:grpSpLocks/>
          </p:cNvGrpSpPr>
          <p:nvPr/>
        </p:nvGrpSpPr>
        <p:grpSpPr bwMode="auto">
          <a:xfrm>
            <a:off x="4736469" y="2324101"/>
            <a:ext cx="317500" cy="2665413"/>
            <a:chOff x="2030" y="1803"/>
            <a:chExt cx="200" cy="1679"/>
          </a:xfrm>
        </p:grpSpPr>
        <p:grpSp>
          <p:nvGrpSpPr>
            <p:cNvPr id="29729" name="Group 63"/>
            <p:cNvGrpSpPr>
              <a:grpSpLocks/>
            </p:cNvGrpSpPr>
            <p:nvPr/>
          </p:nvGrpSpPr>
          <p:grpSpPr bwMode="auto">
            <a:xfrm>
              <a:off x="2030" y="3251"/>
              <a:ext cx="200" cy="231"/>
              <a:chOff x="1390" y="1287"/>
              <a:chExt cx="200" cy="231"/>
            </a:xfrm>
          </p:grpSpPr>
          <p:sp>
            <p:nvSpPr>
              <p:cNvPr id="29734" name="Oval 64"/>
              <p:cNvSpPr>
                <a:spLocks noChangeArrowheads="1"/>
              </p:cNvSpPr>
              <p:nvPr/>
            </p:nvSpPr>
            <p:spPr bwMode="auto">
              <a:xfrm>
                <a:off x="1416" y="1328"/>
                <a:ext cx="144" cy="14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735" name="Text Box 65"/>
              <p:cNvSpPr txBox="1">
                <a:spLocks noChangeArrowheads="1"/>
              </p:cNvSpPr>
              <p:nvPr/>
            </p:nvSpPr>
            <p:spPr bwMode="auto">
              <a:xfrm>
                <a:off x="1390" y="1287"/>
                <a:ext cx="20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/>
                  <a:t>+</a:t>
                </a:r>
              </a:p>
            </p:txBody>
          </p:sp>
        </p:grpSp>
        <p:grpSp>
          <p:nvGrpSpPr>
            <p:cNvPr id="29730" name="Group 66"/>
            <p:cNvGrpSpPr>
              <a:grpSpLocks/>
            </p:cNvGrpSpPr>
            <p:nvPr/>
          </p:nvGrpSpPr>
          <p:grpSpPr bwMode="auto">
            <a:xfrm>
              <a:off x="2054" y="1803"/>
              <a:ext cx="169" cy="250"/>
              <a:chOff x="1398" y="2703"/>
              <a:chExt cx="169" cy="250"/>
            </a:xfrm>
          </p:grpSpPr>
          <p:sp>
            <p:nvSpPr>
              <p:cNvPr id="29732" name="Oval 67"/>
              <p:cNvSpPr>
                <a:spLocks noChangeArrowheads="1"/>
              </p:cNvSpPr>
              <p:nvPr/>
            </p:nvSpPr>
            <p:spPr bwMode="auto">
              <a:xfrm>
                <a:off x="1408" y="2768"/>
                <a:ext cx="144" cy="144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9733" name="Text Box 68"/>
              <p:cNvSpPr txBox="1">
                <a:spLocks noChangeArrowheads="1"/>
              </p:cNvSpPr>
              <p:nvPr/>
            </p:nvSpPr>
            <p:spPr bwMode="auto">
              <a:xfrm>
                <a:off x="1398" y="2703"/>
                <a:ext cx="16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 sz="2000"/>
                  <a:t>-</a:t>
                </a:r>
              </a:p>
            </p:txBody>
          </p:sp>
        </p:grpSp>
        <p:sp>
          <p:nvSpPr>
            <p:cNvPr id="29731" name="Line 69"/>
            <p:cNvSpPr>
              <a:spLocks noChangeShapeType="1"/>
            </p:cNvSpPr>
            <p:nvPr/>
          </p:nvSpPr>
          <p:spPr bwMode="auto">
            <a:xfrm flipV="1">
              <a:off x="2128" y="1996"/>
              <a:ext cx="0" cy="1232"/>
            </a:xfrm>
            <a:prstGeom prst="line">
              <a:avLst/>
            </a:prstGeom>
            <a:noFill/>
            <a:ln w="38100">
              <a:solidFill>
                <a:srgbClr val="00CC99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0758" name="Text Box 70"/>
          <p:cNvSpPr txBox="1">
            <a:spLocks noChangeArrowheads="1"/>
          </p:cNvSpPr>
          <p:nvPr/>
        </p:nvSpPr>
        <p:spPr bwMode="auto">
          <a:xfrm>
            <a:off x="3723644" y="3348038"/>
            <a:ext cx="946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>
                <a:solidFill>
                  <a:srgbClr val="00CC99"/>
                </a:solidFill>
              </a:rPr>
              <a:t>630 nm</a:t>
            </a:r>
          </a:p>
        </p:txBody>
      </p:sp>
      <p:sp>
        <p:nvSpPr>
          <p:cNvPr id="370759" name="Text Box 71"/>
          <p:cNvSpPr txBox="1">
            <a:spLocks noChangeArrowheads="1"/>
          </p:cNvSpPr>
          <p:nvPr/>
        </p:nvSpPr>
        <p:spPr bwMode="auto">
          <a:xfrm>
            <a:off x="8717777" y="5176838"/>
            <a:ext cx="3614737" cy="1955800"/>
          </a:xfrm>
          <a:prstGeom prst="rect">
            <a:avLst/>
          </a:prstGeom>
          <a:noFill/>
          <a:ln w="1905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buFontTx/>
              <a:buChar char="•"/>
            </a:pPr>
            <a:r>
              <a:rPr lang="en-US" sz="2200">
                <a:solidFill>
                  <a:srgbClr val="CC3300"/>
                </a:solidFill>
              </a:rPr>
              <a:t> </a:t>
            </a:r>
            <a:r>
              <a:rPr lang="en-US" sz="2200" b="1" i="1">
                <a:solidFill>
                  <a:srgbClr val="CC3300"/>
                </a:solidFill>
              </a:rPr>
              <a:t>Two photons absorbed </a:t>
            </a:r>
          </a:p>
          <a:p>
            <a:pPr algn="l">
              <a:buFontTx/>
              <a:buChar char="•"/>
            </a:pPr>
            <a:r>
              <a:rPr lang="en-US" sz="2200" b="1" i="1">
                <a:solidFill>
                  <a:srgbClr val="CC3300"/>
                </a:solidFill>
              </a:rPr>
              <a:t> By the material (silicon) </a:t>
            </a:r>
          </a:p>
          <a:p>
            <a:pPr algn="l">
              <a:buFontTx/>
              <a:buChar char="•"/>
            </a:pPr>
            <a:r>
              <a:rPr lang="en-US" sz="2200" b="1" i="1">
                <a:solidFill>
                  <a:srgbClr val="CC3300"/>
                </a:solidFill>
              </a:rPr>
              <a:t> Simultaneously</a:t>
            </a:r>
          </a:p>
          <a:p>
            <a:pPr algn="l">
              <a:buFontTx/>
              <a:buChar char="•"/>
            </a:pPr>
            <a:r>
              <a:rPr lang="en-US" sz="2200" b="1" i="1">
                <a:solidFill>
                  <a:srgbClr val="CC3300"/>
                </a:solidFill>
              </a:rPr>
              <a:t> Creates a single e-h pair</a:t>
            </a:r>
          </a:p>
        </p:txBody>
      </p:sp>
      <p:sp>
        <p:nvSpPr>
          <p:cNvPr id="29727" name="Rectangle 72"/>
          <p:cNvSpPr>
            <a:spLocks noChangeArrowheads="1"/>
          </p:cNvSpPr>
          <p:nvPr/>
        </p:nvSpPr>
        <p:spPr bwMode="auto">
          <a:xfrm>
            <a:off x="3260004" y="184490"/>
            <a:ext cx="8550275" cy="69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1882" tIns="50941" rIns="101882" bIns="50941" anchor="ctr"/>
          <a:lstStyle/>
          <a:p>
            <a:pPr defTabSz="1019175">
              <a:spcBef>
                <a:spcPct val="0"/>
              </a:spcBef>
            </a:pPr>
            <a:r>
              <a:rPr lang="en-US" sz="3200" dirty="0">
                <a:solidFill>
                  <a:srgbClr val="FABE07"/>
                </a:solidFill>
              </a:rPr>
              <a:t>Optical Excitation of Carriers in Silicon</a:t>
            </a:r>
          </a:p>
        </p:txBody>
      </p:sp>
      <p:sp>
        <p:nvSpPr>
          <p:cNvPr id="370761" name="Text Box 73"/>
          <p:cNvSpPr txBox="1">
            <a:spLocks noChangeArrowheads="1"/>
          </p:cNvSpPr>
          <p:nvPr/>
        </p:nvSpPr>
        <p:spPr bwMode="auto">
          <a:xfrm>
            <a:off x="2809244" y="5176838"/>
            <a:ext cx="3663950" cy="1452562"/>
          </a:xfrm>
          <a:prstGeom prst="rect">
            <a:avLst/>
          </a:prstGeom>
          <a:noFill/>
          <a:ln w="1905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buFontTx/>
              <a:buChar char="•"/>
            </a:pPr>
            <a:r>
              <a:rPr lang="en-US" sz="2200">
                <a:solidFill>
                  <a:srgbClr val="CC3300"/>
                </a:solidFill>
              </a:rPr>
              <a:t> </a:t>
            </a:r>
            <a:r>
              <a:rPr lang="en-US" sz="2200" b="1" i="1">
                <a:solidFill>
                  <a:srgbClr val="CC3300"/>
                </a:solidFill>
              </a:rPr>
              <a:t>Single photon absorbed </a:t>
            </a:r>
          </a:p>
          <a:p>
            <a:pPr algn="l">
              <a:buFontTx/>
              <a:buChar char="•"/>
            </a:pPr>
            <a:r>
              <a:rPr lang="en-US" sz="2200" b="1" i="1">
                <a:solidFill>
                  <a:srgbClr val="CC3300"/>
                </a:solidFill>
              </a:rPr>
              <a:t> By the material (silicon) </a:t>
            </a:r>
          </a:p>
          <a:p>
            <a:pPr algn="l">
              <a:buFontTx/>
              <a:buChar char="•"/>
            </a:pPr>
            <a:r>
              <a:rPr lang="en-US" sz="2200" b="1" i="1">
                <a:solidFill>
                  <a:srgbClr val="CC3300"/>
                </a:solidFill>
              </a:rPr>
              <a:t> Creates a single e-h pair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A33004-3F74-8643-BFFF-9553BB8AA6B7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7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7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718" grpId="0"/>
      <p:bldP spid="370758" grpId="0" build="allAtOnce"/>
      <p:bldP spid="370759" grpId="0" animBg="1"/>
      <p:bldP spid="370761" grpId="0" animBg="1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.p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108183</TotalTime>
  <Words>3326</Words>
  <Application>Microsoft Macintosh PowerPoint</Application>
  <PresentationFormat>Custom</PresentationFormat>
  <Paragraphs>601</Paragraphs>
  <Slides>58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Arial Unicode MS</vt:lpstr>
      <vt:lpstr>Arial</vt:lpstr>
      <vt:lpstr>Calibri</vt:lpstr>
      <vt:lpstr>Cambria Math</vt:lpstr>
      <vt:lpstr>Helvetica</vt:lpstr>
      <vt:lpstr>Helvetica Neue</vt:lpstr>
      <vt:lpstr>Source Sans Pro Web</vt:lpstr>
      <vt:lpstr>Symbol</vt:lpstr>
      <vt:lpstr>Tahoma</vt:lpstr>
      <vt:lpstr>Times New Roman</vt:lpstr>
      <vt:lpstr>Wingdings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Global Laser SEE Testing Facilities</vt:lpstr>
      <vt:lpstr>PowerPoint Presentation</vt:lpstr>
      <vt:lpstr>PowerPoint Presentation</vt:lpstr>
      <vt:lpstr>Practical Consideration: Front-Side vs. Backside Illumination</vt:lpstr>
      <vt:lpstr>1064 nm Front Side vs. Backside Illumination SPA ASET Mapping – LM124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PIPB Implications</vt:lpstr>
      <vt:lpstr>PowerPoint Presentation</vt:lpstr>
      <vt:lpstr>Latch-Up Screening of COTS Parts for Space Missions</vt:lpstr>
      <vt:lpstr>Latch-Up Screening of COTS Parts for Space Missions</vt:lpstr>
      <vt:lpstr>Latch-Up Screening of COTS Parts for Space Missions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Single-Event Latchup Screening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ASSERT performers and approaches</vt:lpstr>
      <vt:lpstr>PowerPoint Presentation</vt:lpstr>
      <vt:lpstr>PowerPoint Presentation</vt:lpstr>
      <vt:lpstr>PowerPoint Presentation</vt:lpstr>
    </vt:vector>
  </TitlesOfParts>
  <Company>NRL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Dale McMorrow</dc:creator>
  <cp:lastModifiedBy>dale.mcmorrow@nrl.navy.mil</cp:lastModifiedBy>
  <cp:revision>985</cp:revision>
  <cp:lastPrinted>2025-04-30T20:56:49Z</cp:lastPrinted>
  <dcterms:created xsi:type="dcterms:W3CDTF">2003-01-22T15:46:14Z</dcterms:created>
  <dcterms:modified xsi:type="dcterms:W3CDTF">2025-05-18T12:54:15Z</dcterms:modified>
</cp:coreProperties>
</file>