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embeddedFontLst>
    <p:embeddedFont>
      <p:font typeface="Play" panose="020B0604020202020204" charset="0"/>
      <p:regular r:id="rId17"/>
      <p:bold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2" roundtripDataSignature="AMtx7mhJ3aDjOZgMTtQ0JykW/J4a7jmSy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F91660-B4CB-4B10-8309-01E562184225}">
  <a:tblStyle styleId="{8EF91660-B4CB-4B10-8309-01E562184225}"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2" d="100"/>
          <a:sy n="92" d="100"/>
        </p:scale>
        <p:origin x="102" y="3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 name="Google Shape;92;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 name="Google Shape;93;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33c437fe54c_0_7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0" name="Google Shape;180;g33c437fe54c_0_7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33c8d225567_0_166: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GB"/>
              <a:t>Having all this helps with the visibility in the department as demand grows.</a:t>
            </a:r>
            <a:endParaRPr/>
          </a:p>
          <a:p>
            <a:pPr marL="0" lvl="0" indent="0" algn="l" rtl="0">
              <a:lnSpc>
                <a:spcPct val="115000"/>
              </a:lnSpc>
              <a:spcBef>
                <a:spcPts val="1200"/>
              </a:spcBef>
              <a:spcAft>
                <a:spcPts val="0"/>
              </a:spcAft>
              <a:buClr>
                <a:schemeClr val="dk1"/>
              </a:buClr>
              <a:buSzPts val="1100"/>
              <a:buFont typeface="Arial"/>
              <a:buNone/>
            </a:pPr>
            <a:r>
              <a:rPr lang="en-GB"/>
              <a:t>Having a structured approach can help with the growing demand of the IT department</a:t>
            </a:r>
            <a:endParaRPr/>
          </a:p>
          <a:p>
            <a:pPr marL="0" lvl="0" indent="0" algn="l" rtl="0">
              <a:spcBef>
                <a:spcPts val="1200"/>
              </a:spcBef>
              <a:spcAft>
                <a:spcPts val="0"/>
              </a:spcAft>
              <a:buNone/>
            </a:pPr>
            <a:endParaRPr/>
          </a:p>
        </p:txBody>
      </p:sp>
      <p:sp>
        <p:nvSpPr>
          <p:cNvPr id="188" name="Google Shape;188;g33c8d225567_0_16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33c437fe54c_0_57: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6" name="Google Shape;196;g33c437fe54c_0_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33c437fe54c_0_6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4" name="Google Shape;204;g33c437fe54c_0_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2" name="Google Shape;212;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2" name="Google Shape;10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33c437fe54c_0_3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0" name="Google Shape;110;g33c437fe54c_0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33c437fe54c_0_4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GB"/>
              <a:t>Technical Delivery if feasible -&gt; Decision making -&gt; orchestration -&gt; project management</a:t>
            </a:r>
            <a:endParaRPr/>
          </a:p>
        </p:txBody>
      </p:sp>
      <p:sp>
        <p:nvSpPr>
          <p:cNvPr id="118" name="Google Shape;118;g33c437fe54c_0_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33c437fe54c_1_25: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GB"/>
              <a:t>Technical Delivery if feasible -&gt; Decision making -&gt; orchestration -&gt; project management</a:t>
            </a:r>
            <a:endParaRPr/>
          </a:p>
        </p:txBody>
      </p:sp>
      <p:sp>
        <p:nvSpPr>
          <p:cNvPr id="127" name="Google Shape;127;g33c437fe54c_1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33c437fe54c_1_1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7" name="Google Shape;137;g33c437fe54c_1_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33c437fe54c_0_1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GB" sz="1100"/>
              <a:t>The Project Catalogue is a centralized record of ongoing projects in the CERN IT department, mainly focusing on the ones outside of baseline operations or requiring heightened visibility.It provides key details such as:</a:t>
            </a:r>
            <a:endParaRPr sz="1100"/>
          </a:p>
          <a:p>
            <a:pPr marL="457200" lvl="0" indent="-298450" algn="l" rtl="0">
              <a:lnSpc>
                <a:spcPct val="115000"/>
              </a:lnSpc>
              <a:spcBef>
                <a:spcPts val="1200"/>
              </a:spcBef>
              <a:spcAft>
                <a:spcPts val="0"/>
              </a:spcAft>
              <a:buClr>
                <a:schemeClr val="dk1"/>
              </a:buClr>
              <a:buSzPts val="1100"/>
              <a:buChar char="●"/>
            </a:pPr>
            <a:r>
              <a:rPr lang="en-GB" sz="1100"/>
              <a:t>Project Name</a:t>
            </a:r>
            <a:endParaRPr sz="1100"/>
          </a:p>
          <a:p>
            <a:pPr marL="457200" lvl="0" indent="-298450" algn="l" rtl="0">
              <a:lnSpc>
                <a:spcPct val="115000"/>
              </a:lnSpc>
              <a:spcBef>
                <a:spcPts val="0"/>
              </a:spcBef>
              <a:spcAft>
                <a:spcPts val="0"/>
              </a:spcAft>
              <a:buClr>
                <a:schemeClr val="dk1"/>
              </a:buClr>
              <a:buSzPts val="1100"/>
              <a:buChar char="●"/>
            </a:pPr>
            <a:r>
              <a:rPr lang="en-GB" sz="1100"/>
              <a:t>Funding Information</a:t>
            </a:r>
            <a:endParaRPr sz="1100"/>
          </a:p>
          <a:p>
            <a:pPr marL="457200" lvl="0" indent="-298450" algn="l" rtl="0">
              <a:lnSpc>
                <a:spcPct val="115000"/>
              </a:lnSpc>
              <a:spcBef>
                <a:spcPts val="0"/>
              </a:spcBef>
              <a:spcAft>
                <a:spcPts val="0"/>
              </a:spcAft>
              <a:buClr>
                <a:schemeClr val="dk1"/>
              </a:buClr>
              <a:buSzPts val="1100"/>
              <a:buChar char="●"/>
            </a:pPr>
            <a:r>
              <a:rPr lang="en-GB" sz="1100"/>
              <a:t>Current Status</a:t>
            </a:r>
            <a:endParaRPr sz="1100"/>
          </a:p>
          <a:p>
            <a:pPr marL="457200" lvl="0" indent="-298450" algn="l" rtl="0">
              <a:lnSpc>
                <a:spcPct val="115000"/>
              </a:lnSpc>
              <a:spcBef>
                <a:spcPts val="0"/>
              </a:spcBef>
              <a:spcAft>
                <a:spcPts val="0"/>
              </a:spcAft>
              <a:buClr>
                <a:schemeClr val="dk1"/>
              </a:buClr>
              <a:buSzPts val="1100"/>
              <a:buChar char="●"/>
            </a:pPr>
            <a:r>
              <a:rPr lang="en-GB" sz="1100"/>
              <a:t>Responsible Group/Section</a:t>
            </a:r>
            <a:endParaRPr sz="1100"/>
          </a:p>
          <a:p>
            <a:pPr marL="457200" lvl="0" indent="-298450" algn="l" rtl="0">
              <a:lnSpc>
                <a:spcPct val="115000"/>
              </a:lnSpc>
              <a:spcBef>
                <a:spcPts val="0"/>
              </a:spcBef>
              <a:spcAft>
                <a:spcPts val="0"/>
              </a:spcAft>
              <a:buClr>
                <a:schemeClr val="dk1"/>
              </a:buClr>
              <a:buSzPts val="1100"/>
              <a:buChar char="●"/>
            </a:pPr>
            <a:r>
              <a:rPr lang="en-GB" sz="1100"/>
              <a:t>Involved Personnel</a:t>
            </a:r>
            <a:endParaRPr sz="1100"/>
          </a:p>
          <a:p>
            <a:pPr marL="457200" lvl="0" indent="-298450" algn="l" rtl="0">
              <a:lnSpc>
                <a:spcPct val="115000"/>
              </a:lnSpc>
              <a:spcBef>
                <a:spcPts val="0"/>
              </a:spcBef>
              <a:spcAft>
                <a:spcPts val="0"/>
              </a:spcAft>
              <a:buClr>
                <a:schemeClr val="dk1"/>
              </a:buClr>
              <a:buSzPts val="1100"/>
              <a:buChar char="●"/>
            </a:pPr>
            <a:r>
              <a:rPr lang="en-GB" sz="1100"/>
              <a:t>Full-Time Equivalents (FTEs)</a:t>
            </a:r>
            <a:endParaRPr sz="1100"/>
          </a:p>
          <a:p>
            <a:pPr marL="0" lvl="0" indent="0" algn="l" rtl="0">
              <a:spcBef>
                <a:spcPts val="1200"/>
              </a:spcBef>
              <a:spcAft>
                <a:spcPts val="0"/>
              </a:spcAft>
              <a:buNone/>
            </a:pPr>
            <a:endParaRPr/>
          </a:p>
        </p:txBody>
      </p:sp>
      <p:sp>
        <p:nvSpPr>
          <p:cNvPr id="151" name="Google Shape;151;g33c437fe54c_0_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GB"/>
              <a:t>The Personnel tab, offers a deeper breakdown of the people involved in each project. Mainly team members, with their percentage effort and estimated duration. We at the PMO track this and make sure it is up-to-date as much as we can.</a:t>
            </a:r>
            <a:endParaRPr/>
          </a:p>
          <a:p>
            <a:pPr marL="0" lvl="0" indent="0" algn="l" rtl="0">
              <a:lnSpc>
                <a:spcPct val="115000"/>
              </a:lnSpc>
              <a:spcBef>
                <a:spcPts val="1200"/>
              </a:spcBef>
              <a:spcAft>
                <a:spcPts val="0"/>
              </a:spcAft>
              <a:buClr>
                <a:schemeClr val="dk1"/>
              </a:buClr>
              <a:buSzPts val="1100"/>
              <a:buFont typeface="Arial"/>
              <a:buNone/>
            </a:pPr>
            <a:r>
              <a:rPr lang="en-GB"/>
              <a:t>For data privacy reasons, contract titles are hashed and hidden. The catalogue is dynamic and highly filterable, allowing users to sort by groups, sections, project managers, and more.</a:t>
            </a:r>
            <a:endParaRPr/>
          </a:p>
          <a:p>
            <a:pPr marL="0" lvl="0" indent="0" algn="l" rtl="0">
              <a:spcBef>
                <a:spcPts val="1200"/>
              </a:spcBef>
              <a:spcAft>
                <a:spcPts val="0"/>
              </a:spcAft>
              <a:buNone/>
            </a:pPr>
            <a:endParaRPr/>
          </a:p>
        </p:txBody>
      </p:sp>
      <p:sp>
        <p:nvSpPr>
          <p:cNvPr id="162" name="Google Shape;162;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33c437fe54c_0_2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1" name="Google Shape;171;g33c437fe54c_0_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1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Play"/>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2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ulleted Content">
  <p:cSld name="Bulleted Content">
    <p:spTree>
      <p:nvGrpSpPr>
        <p:cNvPr id="1" name="Shape 84"/>
        <p:cNvGrpSpPr/>
        <p:nvPr/>
      </p:nvGrpSpPr>
      <p:grpSpPr>
        <a:xfrm>
          <a:off x="0" y="0"/>
          <a:ext cx="0" cy="0"/>
          <a:chOff x="0" y="0"/>
          <a:chExt cx="0" cy="0"/>
        </a:xfrm>
      </p:grpSpPr>
      <p:sp>
        <p:nvSpPr>
          <p:cNvPr id="85" name="Google Shape;85;g33c8d225567_0_160"/>
          <p:cNvSpPr txBox="1">
            <a:spLocks noGrp="1"/>
          </p:cNvSpPr>
          <p:nvPr>
            <p:ph type="body" idx="1"/>
          </p:nvPr>
        </p:nvSpPr>
        <p:spPr>
          <a:xfrm>
            <a:off x="407989" y="1592263"/>
            <a:ext cx="11376000" cy="4608600"/>
          </a:xfrm>
          <a:prstGeom prst="rect">
            <a:avLst/>
          </a:prstGeom>
          <a:noFill/>
          <a:ln>
            <a:noFill/>
          </a:ln>
        </p:spPr>
        <p:txBody>
          <a:bodyPr spcFirstLastPara="1" wrap="square" lIns="0" tIns="0" rIns="0" bIns="0" anchor="t" anchorCtr="0">
            <a:normAutofit/>
          </a:bodyPr>
          <a:lstStyle>
            <a:lvl1pPr marL="457200" lvl="0" indent="-330200" algn="l">
              <a:lnSpc>
                <a:spcPct val="90000"/>
              </a:lnSpc>
              <a:spcBef>
                <a:spcPts val="800"/>
              </a:spcBef>
              <a:spcAft>
                <a:spcPts val="0"/>
              </a:spcAft>
              <a:buClr>
                <a:srgbClr val="171717"/>
              </a:buClr>
              <a:buSzPts val="1600"/>
              <a:buFont typeface="Arial"/>
              <a:buChar char="•"/>
              <a:defRPr>
                <a:solidFill>
                  <a:srgbClr val="171717"/>
                </a:solidFill>
              </a:defRPr>
            </a:lvl1pPr>
            <a:lvl2pPr marL="914400" lvl="1" indent="-317500" algn="l">
              <a:lnSpc>
                <a:spcPct val="100000"/>
              </a:lnSpc>
              <a:spcBef>
                <a:spcPts val="400"/>
              </a:spcBef>
              <a:spcAft>
                <a:spcPts val="0"/>
              </a:spcAft>
              <a:buClr>
                <a:srgbClr val="171717"/>
              </a:buClr>
              <a:buSzPts val="1400"/>
              <a:buFont typeface="Arial"/>
              <a:buChar char="•"/>
              <a:defRPr sz="1400">
                <a:solidFill>
                  <a:srgbClr val="171717"/>
                </a:solidFill>
              </a:defRPr>
            </a:lvl2pPr>
            <a:lvl3pPr marL="1371600" lvl="2" indent="-317500" algn="l">
              <a:lnSpc>
                <a:spcPct val="100000"/>
              </a:lnSpc>
              <a:spcBef>
                <a:spcPts val="400"/>
              </a:spcBef>
              <a:spcAft>
                <a:spcPts val="0"/>
              </a:spcAft>
              <a:buClr>
                <a:srgbClr val="171717"/>
              </a:buClr>
              <a:buSzPts val="1400"/>
              <a:buFont typeface="Arial"/>
              <a:buChar char="•"/>
              <a:defRPr sz="1400">
                <a:solidFill>
                  <a:srgbClr val="171717"/>
                </a:solidFill>
              </a:defRPr>
            </a:lvl3pPr>
            <a:lvl4pPr marL="1828800" lvl="3" indent="-304800" algn="l">
              <a:lnSpc>
                <a:spcPct val="100000"/>
              </a:lnSpc>
              <a:spcBef>
                <a:spcPts val="400"/>
              </a:spcBef>
              <a:spcAft>
                <a:spcPts val="0"/>
              </a:spcAft>
              <a:buClr>
                <a:srgbClr val="171717"/>
              </a:buClr>
              <a:buSzPts val="1200"/>
              <a:buFont typeface="Arial"/>
              <a:buChar char="•"/>
              <a:defRPr sz="1200">
                <a:solidFill>
                  <a:srgbClr val="171717"/>
                </a:solidFill>
              </a:defRPr>
            </a:lvl4pPr>
            <a:lvl5pPr marL="2286000" lvl="4" indent="-304800" algn="l">
              <a:lnSpc>
                <a:spcPct val="90000"/>
              </a:lnSpc>
              <a:spcBef>
                <a:spcPts val="400"/>
              </a:spcBef>
              <a:spcAft>
                <a:spcPts val="0"/>
              </a:spcAft>
              <a:buClr>
                <a:srgbClr val="171717"/>
              </a:buClr>
              <a:buSzPts val="1200"/>
              <a:buFont typeface="Arial"/>
              <a:buChar char="•"/>
              <a:defRPr>
                <a:solidFill>
                  <a:srgbClr val="171717"/>
                </a:solidFill>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86" name="Google Shape;86;g33c8d225567_0_160"/>
          <p:cNvSpPr txBox="1">
            <a:spLocks noGrp="1"/>
          </p:cNvSpPr>
          <p:nvPr>
            <p:ph type="title"/>
          </p:nvPr>
        </p:nvSpPr>
        <p:spPr>
          <a:xfrm>
            <a:off x="407988" y="373593"/>
            <a:ext cx="11376000" cy="1065600"/>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4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g33c8d225567_0_160"/>
          <p:cNvSpPr txBox="1">
            <a:spLocks noGrp="1"/>
          </p:cNvSpPr>
          <p:nvPr>
            <p:ph type="dt" idx="10"/>
          </p:nvPr>
        </p:nvSpPr>
        <p:spPr>
          <a:xfrm>
            <a:off x="8101915" y="6424993"/>
            <a:ext cx="17739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8" name="Google Shape;88;g33c8d225567_0_160"/>
          <p:cNvSpPr txBox="1">
            <a:spLocks noGrp="1"/>
          </p:cNvSpPr>
          <p:nvPr>
            <p:ph type="ftr" idx="11"/>
          </p:nvPr>
        </p:nvSpPr>
        <p:spPr>
          <a:xfrm>
            <a:off x="1145352" y="6424993"/>
            <a:ext cx="6787200" cy="36510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g33c8d225567_0_160"/>
          <p:cNvSpPr txBox="1">
            <a:spLocks noGrp="1"/>
          </p:cNvSpPr>
          <p:nvPr>
            <p:ph type="sldNum" idx="12"/>
          </p:nvPr>
        </p:nvSpPr>
        <p:spPr>
          <a:xfrm>
            <a:off x="11107546" y="6424993"/>
            <a:ext cx="681300" cy="365100"/>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
        <p:nvSpPr>
          <p:cNvPr id="22" name="Google Shape;22;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5"/>
        <p:cNvGrpSpPr/>
        <p:nvPr/>
      </p:nvGrpSpPr>
      <p:grpSpPr>
        <a:xfrm>
          <a:off x="0" y="0"/>
          <a:ext cx="0" cy="0"/>
          <a:chOff x="0" y="0"/>
          <a:chExt cx="0" cy="0"/>
        </a:xfrm>
      </p:grpSpPr>
      <p:sp>
        <p:nvSpPr>
          <p:cNvPr id="26" name="Google Shape;26;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1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15"/>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Play"/>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1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57575"/>
              </a:buClr>
              <a:buSzPts val="2400"/>
              <a:buNone/>
              <a:defRPr sz="2400">
                <a:solidFill>
                  <a:srgbClr val="757575"/>
                </a:solidFill>
              </a:defRPr>
            </a:lvl1pPr>
            <a:lvl2pPr marL="914400" lvl="1" indent="-228600" algn="l">
              <a:lnSpc>
                <a:spcPct val="90000"/>
              </a:lnSpc>
              <a:spcBef>
                <a:spcPts val="500"/>
              </a:spcBef>
              <a:spcAft>
                <a:spcPts val="0"/>
              </a:spcAft>
              <a:buClr>
                <a:srgbClr val="757575"/>
              </a:buClr>
              <a:buSzPts val="2000"/>
              <a:buNone/>
              <a:defRPr sz="2000">
                <a:solidFill>
                  <a:srgbClr val="757575"/>
                </a:solidFill>
              </a:defRPr>
            </a:lvl2pPr>
            <a:lvl3pPr marL="1371600" lvl="2" indent="-228600" algn="l">
              <a:lnSpc>
                <a:spcPct val="90000"/>
              </a:lnSpc>
              <a:spcBef>
                <a:spcPts val="500"/>
              </a:spcBef>
              <a:spcAft>
                <a:spcPts val="0"/>
              </a:spcAft>
              <a:buClr>
                <a:srgbClr val="757575"/>
              </a:buClr>
              <a:buSzPts val="1800"/>
              <a:buNone/>
              <a:defRPr sz="1800">
                <a:solidFill>
                  <a:srgbClr val="757575"/>
                </a:solidFill>
              </a:defRPr>
            </a:lvl3pPr>
            <a:lvl4pPr marL="1828800" lvl="3" indent="-228600" algn="l">
              <a:lnSpc>
                <a:spcPct val="90000"/>
              </a:lnSpc>
              <a:spcBef>
                <a:spcPts val="500"/>
              </a:spcBef>
              <a:spcAft>
                <a:spcPts val="0"/>
              </a:spcAft>
              <a:buClr>
                <a:srgbClr val="757575"/>
              </a:buClr>
              <a:buSzPts val="1600"/>
              <a:buNone/>
              <a:defRPr sz="1600">
                <a:solidFill>
                  <a:srgbClr val="757575"/>
                </a:solidFill>
              </a:defRPr>
            </a:lvl4pPr>
            <a:lvl5pPr marL="2286000" lvl="4" indent="-228600" algn="l">
              <a:lnSpc>
                <a:spcPct val="90000"/>
              </a:lnSpc>
              <a:spcBef>
                <a:spcPts val="500"/>
              </a:spcBef>
              <a:spcAft>
                <a:spcPts val="0"/>
              </a:spcAft>
              <a:buClr>
                <a:srgbClr val="757575"/>
              </a:buClr>
              <a:buSzPts val="1600"/>
              <a:buNone/>
              <a:defRPr sz="1600">
                <a:solidFill>
                  <a:srgbClr val="757575"/>
                </a:solidFill>
              </a:defRPr>
            </a:lvl5pPr>
            <a:lvl6pPr marL="2743200" lvl="5" indent="-228600" algn="l">
              <a:lnSpc>
                <a:spcPct val="90000"/>
              </a:lnSpc>
              <a:spcBef>
                <a:spcPts val="500"/>
              </a:spcBef>
              <a:spcAft>
                <a:spcPts val="0"/>
              </a:spcAft>
              <a:buClr>
                <a:srgbClr val="757575"/>
              </a:buClr>
              <a:buSzPts val="1600"/>
              <a:buNone/>
              <a:defRPr sz="1600">
                <a:solidFill>
                  <a:srgbClr val="757575"/>
                </a:solidFill>
              </a:defRPr>
            </a:lvl6pPr>
            <a:lvl7pPr marL="3200400" lvl="6" indent="-228600" algn="l">
              <a:lnSpc>
                <a:spcPct val="90000"/>
              </a:lnSpc>
              <a:spcBef>
                <a:spcPts val="500"/>
              </a:spcBef>
              <a:spcAft>
                <a:spcPts val="0"/>
              </a:spcAft>
              <a:buClr>
                <a:srgbClr val="757575"/>
              </a:buClr>
              <a:buSzPts val="1600"/>
              <a:buNone/>
              <a:defRPr sz="1600">
                <a:solidFill>
                  <a:srgbClr val="757575"/>
                </a:solidFill>
              </a:defRPr>
            </a:lvl7pPr>
            <a:lvl8pPr marL="3657600" lvl="7" indent="-228600" algn="l">
              <a:lnSpc>
                <a:spcPct val="90000"/>
              </a:lnSpc>
              <a:spcBef>
                <a:spcPts val="500"/>
              </a:spcBef>
              <a:spcAft>
                <a:spcPts val="0"/>
              </a:spcAft>
              <a:buClr>
                <a:srgbClr val="757575"/>
              </a:buClr>
              <a:buSzPts val="1600"/>
              <a:buNone/>
              <a:defRPr sz="1600">
                <a:solidFill>
                  <a:srgbClr val="757575"/>
                </a:solidFill>
              </a:defRPr>
            </a:lvl8pPr>
            <a:lvl9pPr marL="4114800" lvl="8" indent="-228600" algn="l">
              <a:lnSpc>
                <a:spcPct val="90000"/>
              </a:lnSpc>
              <a:spcBef>
                <a:spcPts val="500"/>
              </a:spcBef>
              <a:spcAft>
                <a:spcPts val="0"/>
              </a:spcAft>
              <a:buClr>
                <a:srgbClr val="757575"/>
              </a:buClr>
              <a:buSzPts val="1600"/>
              <a:buNone/>
              <a:defRPr sz="1600">
                <a:solidFill>
                  <a:srgbClr val="757575"/>
                </a:solidFill>
              </a:defRPr>
            </a:lvl9pPr>
          </a:lstStyle>
          <a:p>
            <a:endParaRPr/>
          </a:p>
        </p:txBody>
      </p:sp>
      <p:sp>
        <p:nvSpPr>
          <p:cNvPr id="34" name="Google Shape;34;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7"/>
        <p:cNvGrpSpPr/>
        <p:nvPr/>
      </p:nvGrpSpPr>
      <p:grpSpPr>
        <a:xfrm>
          <a:off x="0" y="0"/>
          <a:ext cx="0" cy="0"/>
          <a:chOff x="0" y="0"/>
          <a:chExt cx="0" cy="0"/>
        </a:xfrm>
      </p:grpSpPr>
      <p:sp>
        <p:nvSpPr>
          <p:cNvPr id="38" name="Google Shape;38;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1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4"/>
        <p:cNvGrpSpPr/>
        <p:nvPr/>
      </p:nvGrpSpPr>
      <p:grpSpPr>
        <a:xfrm>
          <a:off x="0" y="0"/>
          <a:ext cx="0" cy="0"/>
          <a:chOff x="0" y="0"/>
          <a:chExt cx="0" cy="0"/>
        </a:xfrm>
      </p:grpSpPr>
      <p:sp>
        <p:nvSpPr>
          <p:cNvPr id="45" name="Google Shape;45;p17"/>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1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17"/>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1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9" name="Google Shape;49;p17"/>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3"/>
        <p:cNvGrpSpPr/>
        <p:nvPr/>
      </p:nvGrpSpPr>
      <p:grpSpPr>
        <a:xfrm>
          <a:off x="0" y="0"/>
          <a:ext cx="0" cy="0"/>
          <a:chOff x="0" y="0"/>
          <a:chExt cx="0" cy="0"/>
        </a:xfrm>
      </p:grpSpPr>
      <p:sp>
        <p:nvSpPr>
          <p:cNvPr id="54" name="Google Shape;54;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1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2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20"/>
          <p:cNvSpPr>
            <a:spLocks noGrp="1"/>
          </p:cNvSpPr>
          <p:nvPr>
            <p:ph type="pic" idx="2"/>
          </p:nvPr>
        </p:nvSpPr>
        <p:spPr>
          <a:xfrm>
            <a:off x="5183188" y="987425"/>
            <a:ext cx="6172200" cy="4873625"/>
          </a:xfrm>
          <a:prstGeom prst="rect">
            <a:avLst/>
          </a:prstGeom>
          <a:noFill/>
          <a:ln>
            <a:noFill/>
          </a:ln>
        </p:spPr>
      </p:sp>
      <p:sp>
        <p:nvSpPr>
          <p:cNvPr id="68" name="Google Shape;68;p2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Play"/>
              <a:buNone/>
              <a:defRPr sz="4400" b="0" i="0" u="none" strike="noStrike" cap="none">
                <a:solidFill>
                  <a:schemeClr val="dk1"/>
                </a:solidFill>
                <a:latin typeface="Play"/>
                <a:ea typeface="Play"/>
                <a:cs typeface="Play"/>
                <a:sym typeface="Play"/>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757575"/>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3" name="Google Shape;13;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757575"/>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4" name="Google Shape;14;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757575"/>
                </a:solidFill>
                <a:latin typeface="Arial"/>
                <a:ea typeface="Arial"/>
                <a:cs typeface="Arial"/>
                <a:sym typeface="Arial"/>
              </a:defRPr>
            </a:lvl1pPr>
            <a:lvl2pPr marL="0" marR="0" lvl="1" indent="0" algn="r" rtl="0">
              <a:spcBef>
                <a:spcPts val="0"/>
              </a:spcBef>
              <a:buNone/>
              <a:defRPr sz="1200" b="0" i="0" u="none" strike="noStrike" cap="none">
                <a:solidFill>
                  <a:srgbClr val="757575"/>
                </a:solidFill>
                <a:latin typeface="Arial"/>
                <a:ea typeface="Arial"/>
                <a:cs typeface="Arial"/>
                <a:sym typeface="Arial"/>
              </a:defRPr>
            </a:lvl2pPr>
            <a:lvl3pPr marL="0" marR="0" lvl="2" indent="0" algn="r" rtl="0">
              <a:spcBef>
                <a:spcPts val="0"/>
              </a:spcBef>
              <a:buNone/>
              <a:defRPr sz="1200" b="0" i="0" u="none" strike="noStrike" cap="none">
                <a:solidFill>
                  <a:srgbClr val="757575"/>
                </a:solidFill>
                <a:latin typeface="Arial"/>
                <a:ea typeface="Arial"/>
                <a:cs typeface="Arial"/>
                <a:sym typeface="Arial"/>
              </a:defRPr>
            </a:lvl3pPr>
            <a:lvl4pPr marL="0" marR="0" lvl="3" indent="0" algn="r" rtl="0">
              <a:spcBef>
                <a:spcPts val="0"/>
              </a:spcBef>
              <a:buNone/>
              <a:defRPr sz="1200" b="0" i="0" u="none" strike="noStrike" cap="none">
                <a:solidFill>
                  <a:srgbClr val="757575"/>
                </a:solidFill>
                <a:latin typeface="Arial"/>
                <a:ea typeface="Arial"/>
                <a:cs typeface="Arial"/>
                <a:sym typeface="Arial"/>
              </a:defRPr>
            </a:lvl4pPr>
            <a:lvl5pPr marL="0" marR="0" lvl="4" indent="0" algn="r" rtl="0">
              <a:spcBef>
                <a:spcPts val="0"/>
              </a:spcBef>
              <a:buNone/>
              <a:defRPr sz="1200" b="0" i="0" u="none" strike="noStrike" cap="none">
                <a:solidFill>
                  <a:srgbClr val="757575"/>
                </a:solidFill>
                <a:latin typeface="Arial"/>
                <a:ea typeface="Arial"/>
                <a:cs typeface="Arial"/>
                <a:sym typeface="Arial"/>
              </a:defRPr>
            </a:lvl5pPr>
            <a:lvl6pPr marL="0" marR="0" lvl="5" indent="0" algn="r" rtl="0">
              <a:spcBef>
                <a:spcPts val="0"/>
              </a:spcBef>
              <a:buNone/>
              <a:defRPr sz="1200" b="0" i="0" u="none" strike="noStrike" cap="none">
                <a:solidFill>
                  <a:srgbClr val="757575"/>
                </a:solidFill>
                <a:latin typeface="Arial"/>
                <a:ea typeface="Arial"/>
                <a:cs typeface="Arial"/>
                <a:sym typeface="Arial"/>
              </a:defRPr>
            </a:lvl6pPr>
            <a:lvl7pPr marL="0" marR="0" lvl="6" indent="0" algn="r" rtl="0">
              <a:spcBef>
                <a:spcPts val="0"/>
              </a:spcBef>
              <a:buNone/>
              <a:defRPr sz="1200" b="0" i="0" u="none" strike="noStrike" cap="none">
                <a:solidFill>
                  <a:srgbClr val="757575"/>
                </a:solidFill>
                <a:latin typeface="Arial"/>
                <a:ea typeface="Arial"/>
                <a:cs typeface="Arial"/>
                <a:sym typeface="Arial"/>
              </a:defRPr>
            </a:lvl7pPr>
            <a:lvl8pPr marL="0" marR="0" lvl="7" indent="0" algn="r" rtl="0">
              <a:spcBef>
                <a:spcPts val="0"/>
              </a:spcBef>
              <a:buNone/>
              <a:defRPr sz="1200" b="0" i="0" u="none" strike="noStrike" cap="none">
                <a:solidFill>
                  <a:srgbClr val="757575"/>
                </a:solidFill>
                <a:latin typeface="Arial"/>
                <a:ea typeface="Arial"/>
                <a:cs typeface="Arial"/>
                <a:sym typeface="Arial"/>
              </a:defRPr>
            </a:lvl8pPr>
            <a:lvl9pPr marL="0" marR="0" lvl="8" indent="0" algn="r" rtl="0">
              <a:spcBef>
                <a:spcPts val="0"/>
              </a:spcBef>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pic>
        <p:nvPicPr>
          <p:cNvPr id="95" name="Google Shape;95;p1" descr="A blue background with white text and a circle with a letter&#10;&#10;Description automatically generated"/>
          <p:cNvPicPr preferRelativeResize="0"/>
          <p:nvPr/>
        </p:nvPicPr>
        <p:blipFill rotWithShape="1">
          <a:blip r:embed="rId3">
            <a:alphaModFix/>
          </a:blip>
          <a:srcRect/>
          <a:stretch/>
        </p:blipFill>
        <p:spPr>
          <a:xfrm>
            <a:off x="0" y="0"/>
            <a:ext cx="12215344" cy="6858000"/>
          </a:xfrm>
          <a:prstGeom prst="rect">
            <a:avLst/>
          </a:prstGeom>
          <a:noFill/>
          <a:ln>
            <a:noFill/>
          </a:ln>
        </p:spPr>
      </p:pic>
      <p:sp>
        <p:nvSpPr>
          <p:cNvPr id="96" name="Google Shape;96;p1"/>
          <p:cNvSpPr/>
          <p:nvPr/>
        </p:nvSpPr>
        <p:spPr>
          <a:xfrm>
            <a:off x="3694922" y="4665306"/>
            <a:ext cx="5299788" cy="1212980"/>
          </a:xfrm>
          <a:prstGeom prst="rect">
            <a:avLst/>
          </a:prstGeom>
          <a:solidFill>
            <a:srgbClr val="0F428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sp>
        <p:nvSpPr>
          <p:cNvPr id="97" name="Google Shape;97;p1"/>
          <p:cNvSpPr txBox="1"/>
          <p:nvPr/>
        </p:nvSpPr>
        <p:spPr>
          <a:xfrm>
            <a:off x="1454727" y="4301836"/>
            <a:ext cx="8686800" cy="12002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GB" sz="4400" b="1" i="0" u="none" strike="noStrike" cap="none" dirty="0">
                <a:solidFill>
                  <a:schemeClr val="lt1"/>
                </a:solidFill>
                <a:latin typeface="Play"/>
                <a:ea typeface="Play"/>
                <a:cs typeface="Play"/>
                <a:sym typeface="Play"/>
              </a:rPr>
              <a:t>IT Project Portfoli</a:t>
            </a:r>
            <a:r>
              <a:rPr lang="en-GB" sz="4400" b="1" dirty="0">
                <a:solidFill>
                  <a:schemeClr val="lt1"/>
                </a:solidFill>
                <a:latin typeface="Play"/>
                <a:ea typeface="Play"/>
                <a:cs typeface="Play"/>
                <a:sym typeface="Play"/>
              </a:rPr>
              <a:t>o Overview</a:t>
            </a:r>
          </a:p>
          <a:p>
            <a:pPr marL="0" marR="0" lvl="0" indent="0" algn="ctr" rtl="0">
              <a:spcBef>
                <a:spcPts val="0"/>
              </a:spcBef>
              <a:spcAft>
                <a:spcPts val="0"/>
              </a:spcAft>
              <a:buNone/>
            </a:pPr>
            <a:r>
              <a:rPr lang="en-GB" sz="2800" b="1" dirty="0">
                <a:solidFill>
                  <a:schemeClr val="lt1"/>
                </a:solidFill>
                <a:latin typeface="Play"/>
                <a:sym typeface="Play"/>
              </a:rPr>
              <a:t>Shahzaib Aamir, IT-RM </a:t>
            </a:r>
            <a:endParaRPr sz="2800" dirty="0"/>
          </a:p>
        </p:txBody>
      </p:sp>
      <p:pic>
        <p:nvPicPr>
          <p:cNvPr id="98" name="Google Shape;98;p1" descr="A blue square with white lines&#10;&#10;AI-generated content may be incorrect."/>
          <p:cNvPicPr preferRelativeResize="0">
            <a:picLocks noChangeAspect="1"/>
          </p:cNvPicPr>
          <p:nvPr/>
        </p:nvPicPr>
        <p:blipFill rotWithShape="1">
          <a:blip r:embed="rId4">
            <a:alphaModFix/>
          </a:blip>
          <a:srcRect/>
          <a:stretch/>
        </p:blipFill>
        <p:spPr>
          <a:xfrm>
            <a:off x="3591150" y="283849"/>
            <a:ext cx="5497354" cy="4080510"/>
          </a:xfrm>
          <a:prstGeom prst="rect">
            <a:avLst/>
          </a:prstGeom>
          <a:noFill/>
          <a:ln>
            <a:noFill/>
          </a:ln>
        </p:spPr>
      </p:pic>
      <p:pic>
        <p:nvPicPr>
          <p:cNvPr id="99" name="Google Shape;99;p1" descr="Home | CERN"/>
          <p:cNvPicPr preferRelativeResize="0">
            <a:picLocks noChangeAspect="1"/>
          </p:cNvPicPr>
          <p:nvPr/>
        </p:nvPicPr>
        <p:blipFill rotWithShape="1">
          <a:blip r:embed="rId5">
            <a:alphaModFix/>
          </a:blip>
          <a:srcRect/>
          <a:stretch/>
        </p:blipFill>
        <p:spPr>
          <a:xfrm>
            <a:off x="4837178" y="767395"/>
            <a:ext cx="2517643" cy="248544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Google Shape;182;g33c437fe54c_0_72"/>
          <p:cNvSpPr/>
          <p:nvPr/>
        </p:nvSpPr>
        <p:spPr>
          <a:xfrm>
            <a:off x="0" y="6502037"/>
            <a:ext cx="12192000" cy="356100"/>
          </a:xfrm>
          <a:prstGeom prst="rect">
            <a:avLst/>
          </a:prstGeom>
          <a:solidFill>
            <a:srgbClr val="0F4281"/>
          </a:solidFill>
          <a:ln w="19050" cap="flat" cmpd="sng">
            <a:solidFill>
              <a:srgbClr val="0F428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83" name="Google Shape;183;g33c437fe54c_0_72" descr="How to contact us | CERN"/>
          <p:cNvPicPr preferRelativeResize="0"/>
          <p:nvPr/>
        </p:nvPicPr>
        <p:blipFill rotWithShape="1">
          <a:blip r:embed="rId3">
            <a:alphaModFix/>
          </a:blip>
          <a:srcRect/>
          <a:stretch/>
        </p:blipFill>
        <p:spPr>
          <a:xfrm>
            <a:off x="1" y="6512846"/>
            <a:ext cx="349624" cy="345154"/>
          </a:xfrm>
          <a:prstGeom prst="rect">
            <a:avLst/>
          </a:prstGeom>
          <a:noFill/>
          <a:ln>
            <a:noFill/>
          </a:ln>
        </p:spPr>
      </p:pic>
      <p:sp>
        <p:nvSpPr>
          <p:cNvPr id="184" name="Google Shape;184;g33c437fe54c_0_72"/>
          <p:cNvSpPr txBox="1"/>
          <p:nvPr/>
        </p:nvSpPr>
        <p:spPr>
          <a:xfrm>
            <a:off x="174831" y="279900"/>
            <a:ext cx="12192000" cy="5850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None/>
            </a:pPr>
            <a:r>
              <a:rPr lang="en-GB" sz="3200" b="1">
                <a:solidFill>
                  <a:srgbClr val="0F4281"/>
                </a:solidFill>
              </a:rPr>
              <a:t>Key Data Collected - Milestones and Deliverables</a:t>
            </a:r>
            <a:endParaRPr sz="3200" b="1">
              <a:solidFill>
                <a:srgbClr val="0F4281"/>
              </a:solidFill>
            </a:endParaRPr>
          </a:p>
        </p:txBody>
      </p:sp>
      <p:pic>
        <p:nvPicPr>
          <p:cNvPr id="185" name="Google Shape;185;g33c437fe54c_0_72"/>
          <p:cNvPicPr preferRelativeResize="0"/>
          <p:nvPr/>
        </p:nvPicPr>
        <p:blipFill>
          <a:blip r:embed="rId4">
            <a:alphaModFix/>
          </a:blip>
          <a:stretch>
            <a:fillRect/>
          </a:stretch>
        </p:blipFill>
        <p:spPr>
          <a:xfrm>
            <a:off x="152400" y="1890925"/>
            <a:ext cx="11887202" cy="25247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g33c8d225567_0_166"/>
          <p:cNvSpPr/>
          <p:nvPr/>
        </p:nvSpPr>
        <p:spPr>
          <a:xfrm>
            <a:off x="0" y="6502037"/>
            <a:ext cx="12192000" cy="356100"/>
          </a:xfrm>
          <a:prstGeom prst="rect">
            <a:avLst/>
          </a:prstGeom>
          <a:solidFill>
            <a:srgbClr val="0F4281"/>
          </a:solidFill>
          <a:ln w="19050" cap="flat" cmpd="sng">
            <a:solidFill>
              <a:srgbClr val="0F428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91" name="Google Shape;191;g33c8d225567_0_166" descr="How to contact us | CERN"/>
          <p:cNvPicPr preferRelativeResize="0"/>
          <p:nvPr/>
        </p:nvPicPr>
        <p:blipFill rotWithShape="1">
          <a:blip r:embed="rId3">
            <a:alphaModFix/>
          </a:blip>
          <a:srcRect/>
          <a:stretch/>
        </p:blipFill>
        <p:spPr>
          <a:xfrm>
            <a:off x="1" y="6512846"/>
            <a:ext cx="349624" cy="345154"/>
          </a:xfrm>
          <a:prstGeom prst="rect">
            <a:avLst/>
          </a:prstGeom>
          <a:noFill/>
          <a:ln>
            <a:noFill/>
          </a:ln>
        </p:spPr>
      </p:pic>
      <p:sp>
        <p:nvSpPr>
          <p:cNvPr id="192" name="Google Shape;192;g33c8d225567_0_166"/>
          <p:cNvSpPr txBox="1"/>
          <p:nvPr/>
        </p:nvSpPr>
        <p:spPr>
          <a:xfrm>
            <a:off x="174813" y="279904"/>
            <a:ext cx="11932500" cy="585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3200" b="1">
                <a:solidFill>
                  <a:srgbClr val="0F4281"/>
                </a:solidFill>
              </a:rPr>
              <a:t>The Purpose of the Catalogue</a:t>
            </a:r>
            <a:endParaRPr sz="3200" b="1">
              <a:solidFill>
                <a:srgbClr val="0F4281"/>
              </a:solidFill>
              <a:latin typeface="Arial"/>
              <a:ea typeface="Arial"/>
              <a:cs typeface="Arial"/>
              <a:sym typeface="Arial"/>
            </a:endParaRPr>
          </a:p>
        </p:txBody>
      </p:sp>
      <p:sp>
        <p:nvSpPr>
          <p:cNvPr id="193" name="Google Shape;193;g33c8d225567_0_166"/>
          <p:cNvSpPr txBox="1"/>
          <p:nvPr/>
        </p:nvSpPr>
        <p:spPr>
          <a:xfrm>
            <a:off x="338850" y="1216475"/>
            <a:ext cx="11561100" cy="546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800" b="1">
                <a:solidFill>
                  <a:schemeClr val="dk1"/>
                </a:solidFill>
              </a:rPr>
              <a:t>Centralized Information Hub </a:t>
            </a:r>
            <a:endParaRPr sz="2800" b="1">
              <a:solidFill>
                <a:schemeClr val="dk1"/>
              </a:solidFill>
            </a:endParaRPr>
          </a:p>
          <a:p>
            <a:pPr marL="0" lvl="0" indent="0" algn="l" rtl="0">
              <a:spcBef>
                <a:spcPts val="0"/>
              </a:spcBef>
              <a:spcAft>
                <a:spcPts val="0"/>
              </a:spcAft>
              <a:buNone/>
            </a:pPr>
            <a:r>
              <a:rPr lang="en-GB" sz="2800" b="1">
                <a:solidFill>
                  <a:schemeClr val="dk1"/>
                </a:solidFill>
              </a:rPr>
              <a:t>	</a:t>
            </a:r>
            <a:r>
              <a:rPr lang="en-GB" sz="2200">
                <a:solidFill>
                  <a:schemeClr val="dk1"/>
                </a:solidFill>
              </a:rPr>
              <a:t>Ensure Information is easily accessible in one place - Reports,  Details, FTE’s</a:t>
            </a:r>
            <a:endParaRPr sz="2200">
              <a:solidFill>
                <a:schemeClr val="dk1"/>
              </a:solidFill>
            </a:endParaRPr>
          </a:p>
          <a:p>
            <a:pPr marL="0" lvl="0" indent="0" algn="l" rtl="0">
              <a:spcBef>
                <a:spcPts val="0"/>
              </a:spcBef>
              <a:spcAft>
                <a:spcPts val="0"/>
              </a:spcAft>
              <a:buNone/>
            </a:pPr>
            <a:endParaRPr sz="2800" i="1">
              <a:solidFill>
                <a:schemeClr val="dk1"/>
              </a:solidFill>
            </a:endParaRPr>
          </a:p>
          <a:p>
            <a:pPr marL="0" lvl="0" indent="0" algn="l" rtl="0">
              <a:spcBef>
                <a:spcPts val="0"/>
              </a:spcBef>
              <a:spcAft>
                <a:spcPts val="0"/>
              </a:spcAft>
              <a:buClr>
                <a:schemeClr val="dk1"/>
              </a:buClr>
              <a:buSzPts val="1100"/>
              <a:buFont typeface="Arial"/>
              <a:buNone/>
            </a:pPr>
            <a:r>
              <a:rPr lang="en-GB" sz="2800" b="1">
                <a:solidFill>
                  <a:schemeClr val="dk1"/>
                </a:solidFill>
              </a:rPr>
              <a:t>Improved Resource Management </a:t>
            </a:r>
            <a:endParaRPr sz="2800" b="1">
              <a:solidFill>
                <a:schemeClr val="dk1"/>
              </a:solidFill>
            </a:endParaRPr>
          </a:p>
          <a:p>
            <a:pPr marL="0" lvl="0" indent="0" algn="l" rtl="0">
              <a:spcBef>
                <a:spcPts val="0"/>
              </a:spcBef>
              <a:spcAft>
                <a:spcPts val="0"/>
              </a:spcAft>
              <a:buNone/>
            </a:pPr>
            <a:r>
              <a:rPr lang="en-GB" sz="2800" b="1">
                <a:solidFill>
                  <a:schemeClr val="dk1"/>
                </a:solidFill>
              </a:rPr>
              <a:t>	</a:t>
            </a:r>
            <a:r>
              <a:rPr lang="en-GB" sz="2200">
                <a:solidFill>
                  <a:schemeClr val="dk1"/>
                </a:solidFill>
              </a:rPr>
              <a:t>Identify Personnel Assigned to Projects - To Aid in Decision Making on Staffing</a:t>
            </a:r>
            <a:endParaRPr sz="2200">
              <a:solidFill>
                <a:schemeClr val="dk1"/>
              </a:solidFill>
            </a:endParaRPr>
          </a:p>
          <a:p>
            <a:pPr marL="0" lvl="0" indent="0" algn="l" rtl="0">
              <a:spcBef>
                <a:spcPts val="0"/>
              </a:spcBef>
              <a:spcAft>
                <a:spcPts val="0"/>
              </a:spcAft>
              <a:buNone/>
            </a:pPr>
            <a:endParaRPr sz="2200">
              <a:solidFill>
                <a:schemeClr val="dk1"/>
              </a:solidFill>
            </a:endParaRPr>
          </a:p>
          <a:p>
            <a:pPr marL="0" lvl="0" indent="0" algn="l" rtl="0">
              <a:spcBef>
                <a:spcPts val="0"/>
              </a:spcBef>
              <a:spcAft>
                <a:spcPts val="0"/>
              </a:spcAft>
              <a:buNone/>
            </a:pPr>
            <a:r>
              <a:rPr lang="en-GB" sz="2800" b="1">
                <a:solidFill>
                  <a:schemeClr val="dk1"/>
                </a:solidFill>
              </a:rPr>
              <a:t>Up-To-Date View on CERN IT’s Capacity &amp; Priorities </a:t>
            </a:r>
            <a:endParaRPr sz="2800" b="1">
              <a:solidFill>
                <a:schemeClr val="dk1"/>
              </a:solidFill>
            </a:endParaRPr>
          </a:p>
          <a:p>
            <a:pPr marL="0" lvl="0" indent="0" algn="l" rtl="0">
              <a:spcBef>
                <a:spcPts val="0"/>
              </a:spcBef>
              <a:spcAft>
                <a:spcPts val="0"/>
              </a:spcAft>
              <a:buNone/>
            </a:pPr>
            <a:r>
              <a:rPr lang="en-GB" sz="2800" b="1">
                <a:solidFill>
                  <a:schemeClr val="dk1"/>
                </a:solidFill>
              </a:rPr>
              <a:t>	</a:t>
            </a:r>
            <a:r>
              <a:rPr lang="en-GB" sz="2200">
                <a:solidFill>
                  <a:schemeClr val="dk1"/>
                </a:solidFill>
              </a:rPr>
              <a:t>Historical &amp; Current Records Can Assist in Future Planning</a:t>
            </a:r>
            <a:endParaRPr sz="2200">
              <a:solidFill>
                <a:schemeClr val="dk1"/>
              </a:solidFill>
            </a:endParaRPr>
          </a:p>
          <a:p>
            <a:pPr marL="0" lvl="0" indent="0" algn="l" rtl="0">
              <a:spcBef>
                <a:spcPts val="0"/>
              </a:spcBef>
              <a:spcAft>
                <a:spcPts val="0"/>
              </a:spcAft>
              <a:buNone/>
            </a:pPr>
            <a:endParaRPr sz="2200">
              <a:solidFill>
                <a:schemeClr val="dk1"/>
              </a:solidFill>
            </a:endParaRPr>
          </a:p>
          <a:p>
            <a:pPr marL="0" lvl="0" indent="0" algn="l" rtl="0">
              <a:spcBef>
                <a:spcPts val="0"/>
              </a:spcBef>
              <a:spcAft>
                <a:spcPts val="0"/>
              </a:spcAft>
              <a:buNone/>
            </a:pPr>
            <a:r>
              <a:rPr lang="en-GB" sz="2800" b="1">
                <a:solidFill>
                  <a:schemeClr val="dk1"/>
                </a:solidFill>
              </a:rPr>
              <a:t>Visibility &amp; Transparency on Work as Demand Grows</a:t>
            </a:r>
            <a:endParaRPr sz="2800" b="1">
              <a:solidFill>
                <a:schemeClr val="dk1"/>
              </a:solidFill>
            </a:endParaRPr>
          </a:p>
          <a:p>
            <a:pPr marL="0" lvl="0" indent="0" algn="l" rtl="0">
              <a:spcBef>
                <a:spcPts val="0"/>
              </a:spcBef>
              <a:spcAft>
                <a:spcPts val="0"/>
              </a:spcAft>
              <a:buClr>
                <a:schemeClr val="dk1"/>
              </a:buClr>
              <a:buSzPts val="1100"/>
              <a:buFont typeface="Arial"/>
              <a:buNone/>
            </a:pPr>
            <a:r>
              <a:rPr lang="en-GB" sz="2800" b="1">
                <a:solidFill>
                  <a:schemeClr val="dk1"/>
                </a:solidFill>
              </a:rPr>
              <a:t>	</a:t>
            </a:r>
            <a:r>
              <a:rPr lang="en-GB" sz="2200">
                <a:solidFill>
                  <a:schemeClr val="dk1"/>
                </a:solidFill>
              </a:rPr>
              <a:t>Alignment with Department Objectives, Improvements in Collaboration</a:t>
            </a:r>
            <a:endParaRPr sz="2200">
              <a:solidFill>
                <a:schemeClr val="dk1"/>
              </a:solidFill>
            </a:endParaRPr>
          </a:p>
          <a:p>
            <a:pPr marL="0" lvl="0" indent="0" algn="l" rtl="0">
              <a:spcBef>
                <a:spcPts val="0"/>
              </a:spcBef>
              <a:spcAft>
                <a:spcPts val="0"/>
              </a:spcAft>
              <a:buNone/>
            </a:pPr>
            <a:endParaRPr sz="2800" i="1">
              <a:solidFill>
                <a:schemeClr val="dk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g33c437fe54c_0_57"/>
          <p:cNvSpPr/>
          <p:nvPr/>
        </p:nvSpPr>
        <p:spPr>
          <a:xfrm>
            <a:off x="0" y="6502037"/>
            <a:ext cx="12192000" cy="356100"/>
          </a:xfrm>
          <a:prstGeom prst="rect">
            <a:avLst/>
          </a:prstGeom>
          <a:solidFill>
            <a:srgbClr val="0F4281"/>
          </a:solidFill>
          <a:ln w="19050" cap="flat" cmpd="sng">
            <a:solidFill>
              <a:srgbClr val="0F428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99" name="Google Shape;199;g33c437fe54c_0_57" descr="How to contact us | CERN"/>
          <p:cNvPicPr preferRelativeResize="0"/>
          <p:nvPr/>
        </p:nvPicPr>
        <p:blipFill rotWithShape="1">
          <a:blip r:embed="rId3">
            <a:alphaModFix/>
          </a:blip>
          <a:srcRect/>
          <a:stretch/>
        </p:blipFill>
        <p:spPr>
          <a:xfrm>
            <a:off x="1" y="6512846"/>
            <a:ext cx="349624" cy="345154"/>
          </a:xfrm>
          <a:prstGeom prst="rect">
            <a:avLst/>
          </a:prstGeom>
          <a:noFill/>
          <a:ln>
            <a:noFill/>
          </a:ln>
        </p:spPr>
      </p:pic>
      <p:sp>
        <p:nvSpPr>
          <p:cNvPr id="200" name="Google Shape;200;g33c437fe54c_0_57"/>
          <p:cNvSpPr txBox="1"/>
          <p:nvPr/>
        </p:nvSpPr>
        <p:spPr>
          <a:xfrm>
            <a:off x="174813" y="279904"/>
            <a:ext cx="11932500" cy="585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3200" b="1">
                <a:solidFill>
                  <a:srgbClr val="0F4281"/>
                </a:solidFill>
                <a:latin typeface="Arial"/>
                <a:ea typeface="Arial"/>
                <a:cs typeface="Arial"/>
                <a:sym typeface="Arial"/>
              </a:rPr>
              <a:t>How Management Leverages Portfolio Data</a:t>
            </a:r>
            <a:endParaRPr sz="3200" b="1">
              <a:solidFill>
                <a:srgbClr val="0F4281"/>
              </a:solidFill>
              <a:latin typeface="Arial"/>
              <a:ea typeface="Arial"/>
              <a:cs typeface="Arial"/>
              <a:sym typeface="Arial"/>
            </a:endParaRPr>
          </a:p>
        </p:txBody>
      </p:sp>
      <p:sp>
        <p:nvSpPr>
          <p:cNvPr id="201" name="Google Shape;201;g33c437fe54c_0_57"/>
          <p:cNvSpPr txBox="1"/>
          <p:nvPr/>
        </p:nvSpPr>
        <p:spPr>
          <a:xfrm>
            <a:off x="338850" y="1216475"/>
            <a:ext cx="11561100" cy="546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800" b="1">
                <a:solidFill>
                  <a:schemeClr val="dk1"/>
                </a:solidFill>
              </a:rPr>
              <a:t>Monthly Reports are submitted to the IT Steering Committee - detailing developments of key projects and recent updates:</a:t>
            </a:r>
            <a:endParaRPr sz="2800" b="1">
              <a:solidFill>
                <a:schemeClr val="dk1"/>
              </a:solidFill>
            </a:endParaRPr>
          </a:p>
          <a:p>
            <a:pPr marL="0" lvl="0" indent="0" algn="l" rtl="0">
              <a:spcBef>
                <a:spcPts val="0"/>
              </a:spcBef>
              <a:spcAft>
                <a:spcPts val="0"/>
              </a:spcAft>
              <a:buNone/>
            </a:pPr>
            <a:endParaRPr sz="2800">
              <a:solidFill>
                <a:schemeClr val="dk1"/>
              </a:solidFill>
            </a:endParaRPr>
          </a:p>
          <a:p>
            <a:pPr marL="457200" lvl="0" indent="-406400" algn="l" rtl="0">
              <a:spcBef>
                <a:spcPts val="0"/>
              </a:spcBef>
              <a:spcAft>
                <a:spcPts val="0"/>
              </a:spcAft>
              <a:buClr>
                <a:schemeClr val="dk1"/>
              </a:buClr>
              <a:buSzPts val="2800"/>
              <a:buChar char="-"/>
            </a:pPr>
            <a:r>
              <a:rPr lang="en-GB" sz="2800">
                <a:solidFill>
                  <a:schemeClr val="dk1"/>
                </a:solidFill>
              </a:rPr>
              <a:t>Recently endorsed projects</a:t>
            </a:r>
            <a:endParaRPr sz="2800">
              <a:solidFill>
                <a:schemeClr val="dk1"/>
              </a:solidFill>
            </a:endParaRPr>
          </a:p>
          <a:p>
            <a:pPr marL="457200" lvl="0" indent="-406400" algn="l" rtl="0">
              <a:spcBef>
                <a:spcPts val="0"/>
              </a:spcBef>
              <a:spcAft>
                <a:spcPts val="0"/>
              </a:spcAft>
              <a:buClr>
                <a:schemeClr val="dk1"/>
              </a:buClr>
              <a:buSzPts val="2800"/>
              <a:buChar char="-"/>
            </a:pPr>
            <a:r>
              <a:rPr lang="en-GB" sz="2800">
                <a:solidFill>
                  <a:schemeClr val="dk1"/>
                </a:solidFill>
              </a:rPr>
              <a:t>Extension of timelines </a:t>
            </a:r>
            <a:endParaRPr sz="2800">
              <a:solidFill>
                <a:schemeClr val="dk1"/>
              </a:solidFill>
            </a:endParaRPr>
          </a:p>
          <a:p>
            <a:pPr marL="457200" lvl="0" indent="-406400" algn="l" rtl="0">
              <a:spcBef>
                <a:spcPts val="0"/>
              </a:spcBef>
              <a:spcAft>
                <a:spcPts val="0"/>
              </a:spcAft>
              <a:buClr>
                <a:schemeClr val="dk1"/>
              </a:buClr>
              <a:buSzPts val="2800"/>
              <a:buChar char="-"/>
            </a:pPr>
            <a:r>
              <a:rPr lang="en-GB" sz="2800">
                <a:solidFill>
                  <a:schemeClr val="dk1"/>
                </a:solidFill>
              </a:rPr>
              <a:t>Recently completed projects</a:t>
            </a:r>
            <a:endParaRPr sz="2800">
              <a:solidFill>
                <a:schemeClr val="dk1"/>
              </a:solidFill>
            </a:endParaRPr>
          </a:p>
          <a:p>
            <a:pPr marL="457200" lvl="0" indent="-406400" algn="l" rtl="0">
              <a:spcBef>
                <a:spcPts val="0"/>
              </a:spcBef>
              <a:spcAft>
                <a:spcPts val="0"/>
              </a:spcAft>
              <a:buClr>
                <a:schemeClr val="dk1"/>
              </a:buClr>
              <a:buSzPts val="2800"/>
              <a:buChar char="-"/>
            </a:pPr>
            <a:r>
              <a:rPr lang="en-GB" sz="2800">
                <a:solidFill>
                  <a:schemeClr val="dk1"/>
                </a:solidFill>
              </a:rPr>
              <a:t>Significant changes in FTEs </a:t>
            </a:r>
            <a:endParaRPr sz="2800">
              <a:solidFill>
                <a:schemeClr val="dk1"/>
              </a:solidFill>
            </a:endParaRPr>
          </a:p>
          <a:p>
            <a:pPr marL="457200" lvl="0" indent="-406400" algn="l" rtl="0">
              <a:spcBef>
                <a:spcPts val="0"/>
              </a:spcBef>
              <a:spcAft>
                <a:spcPts val="0"/>
              </a:spcAft>
              <a:buClr>
                <a:schemeClr val="dk1"/>
              </a:buClr>
              <a:buSzPts val="2800"/>
              <a:buChar char="-"/>
            </a:pPr>
            <a:r>
              <a:rPr lang="en-GB" sz="2800">
                <a:solidFill>
                  <a:schemeClr val="dk1"/>
                </a:solidFill>
              </a:rPr>
              <a:t>Relevant Statistical Data for Holistic Viewpoint</a:t>
            </a:r>
            <a:endParaRPr sz="2800">
              <a:solidFill>
                <a:schemeClr val="dk1"/>
              </a:solidFill>
            </a:endParaRPr>
          </a:p>
          <a:p>
            <a:pPr marL="0" lvl="0" indent="0" algn="l" rtl="0">
              <a:spcBef>
                <a:spcPts val="0"/>
              </a:spcBef>
              <a:spcAft>
                <a:spcPts val="0"/>
              </a:spcAft>
              <a:buNone/>
            </a:pPr>
            <a:endParaRPr sz="2800">
              <a:solidFill>
                <a:schemeClr val="dk1"/>
              </a:solidFill>
            </a:endParaRPr>
          </a:p>
          <a:p>
            <a:pPr marL="0" lvl="0" indent="0" algn="l" rtl="0">
              <a:spcBef>
                <a:spcPts val="0"/>
              </a:spcBef>
              <a:spcAft>
                <a:spcPts val="0"/>
              </a:spcAft>
              <a:buNone/>
            </a:pPr>
            <a:r>
              <a:rPr lang="en-GB" sz="2800">
                <a:solidFill>
                  <a:schemeClr val="dk1"/>
                </a:solidFill>
              </a:rPr>
              <a:t>Management will review and evaluate FTEs to assess staffing needs, assess ongoing projects to align future strategies with departmental objectives.</a:t>
            </a:r>
            <a:endParaRPr sz="2800">
              <a:solidFill>
                <a:schemeClr val="dk1"/>
              </a:solidFill>
            </a:endParaRPr>
          </a:p>
          <a:p>
            <a:pPr marL="0" lvl="0" indent="0" algn="l" rtl="0">
              <a:spcBef>
                <a:spcPts val="0"/>
              </a:spcBef>
              <a:spcAft>
                <a:spcPts val="0"/>
              </a:spcAft>
              <a:buNone/>
            </a:pPr>
            <a:endParaRPr sz="2800" i="1">
              <a:solidFill>
                <a:schemeClr val="dk1"/>
              </a:solidFill>
            </a:endParaRPr>
          </a:p>
          <a:p>
            <a:pPr marL="0" lvl="0" indent="0" algn="l" rtl="0">
              <a:spcBef>
                <a:spcPts val="0"/>
              </a:spcBef>
              <a:spcAft>
                <a:spcPts val="0"/>
              </a:spcAft>
              <a:buNone/>
            </a:pPr>
            <a:endParaRPr sz="2800" i="1">
              <a:solidFill>
                <a:schemeClr val="dk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g33c437fe54c_0_64"/>
          <p:cNvSpPr/>
          <p:nvPr/>
        </p:nvSpPr>
        <p:spPr>
          <a:xfrm>
            <a:off x="0" y="6502037"/>
            <a:ext cx="12192000" cy="356100"/>
          </a:xfrm>
          <a:prstGeom prst="rect">
            <a:avLst/>
          </a:prstGeom>
          <a:solidFill>
            <a:srgbClr val="0F4281"/>
          </a:solidFill>
          <a:ln w="19050" cap="flat" cmpd="sng">
            <a:solidFill>
              <a:srgbClr val="0F428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07" name="Google Shape;207;g33c437fe54c_0_64" descr="How to contact us | CERN"/>
          <p:cNvPicPr preferRelativeResize="0"/>
          <p:nvPr/>
        </p:nvPicPr>
        <p:blipFill rotWithShape="1">
          <a:blip r:embed="rId3">
            <a:alphaModFix/>
          </a:blip>
          <a:srcRect/>
          <a:stretch/>
        </p:blipFill>
        <p:spPr>
          <a:xfrm>
            <a:off x="1" y="6512846"/>
            <a:ext cx="349624" cy="345154"/>
          </a:xfrm>
          <a:prstGeom prst="rect">
            <a:avLst/>
          </a:prstGeom>
          <a:noFill/>
          <a:ln>
            <a:noFill/>
          </a:ln>
        </p:spPr>
      </p:pic>
      <p:sp>
        <p:nvSpPr>
          <p:cNvPr id="208" name="Google Shape;208;g33c437fe54c_0_64"/>
          <p:cNvSpPr txBox="1"/>
          <p:nvPr/>
        </p:nvSpPr>
        <p:spPr>
          <a:xfrm>
            <a:off x="174813" y="279904"/>
            <a:ext cx="11932500" cy="585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3200" b="1">
                <a:solidFill>
                  <a:srgbClr val="0F4281"/>
                </a:solidFill>
                <a:latin typeface="Arial"/>
                <a:ea typeface="Arial"/>
                <a:cs typeface="Arial"/>
                <a:sym typeface="Arial"/>
              </a:rPr>
              <a:t>How Management Leverages Portfolio Data - Stats </a:t>
            </a:r>
            <a:r>
              <a:rPr lang="en-GB" sz="3200" b="1">
                <a:solidFill>
                  <a:srgbClr val="0F4281"/>
                </a:solidFill>
              </a:rPr>
              <a:t>to ITSC</a:t>
            </a:r>
            <a:endParaRPr sz="3200" b="1">
              <a:solidFill>
                <a:srgbClr val="0F4281"/>
              </a:solidFill>
              <a:latin typeface="Arial"/>
              <a:ea typeface="Arial"/>
              <a:cs typeface="Arial"/>
              <a:sym typeface="Arial"/>
            </a:endParaRPr>
          </a:p>
        </p:txBody>
      </p:sp>
      <p:pic>
        <p:nvPicPr>
          <p:cNvPr id="209" name="Google Shape;209;g33c437fe54c_0_64"/>
          <p:cNvPicPr preferRelativeResize="0"/>
          <p:nvPr/>
        </p:nvPicPr>
        <p:blipFill>
          <a:blip r:embed="rId4">
            <a:alphaModFix/>
          </a:blip>
          <a:stretch>
            <a:fillRect/>
          </a:stretch>
        </p:blipFill>
        <p:spPr>
          <a:xfrm>
            <a:off x="955550" y="1092339"/>
            <a:ext cx="10371052" cy="484604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6"/>
          <p:cNvSpPr/>
          <p:nvPr/>
        </p:nvSpPr>
        <p:spPr>
          <a:xfrm>
            <a:off x="0" y="6502037"/>
            <a:ext cx="12192000" cy="355963"/>
          </a:xfrm>
          <a:prstGeom prst="rect">
            <a:avLst/>
          </a:prstGeom>
          <a:solidFill>
            <a:srgbClr val="0F4281"/>
          </a:solidFill>
          <a:ln w="19050" cap="flat" cmpd="sng">
            <a:solidFill>
              <a:srgbClr val="0F428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215" name="Google Shape;215;p6" descr="How to contact us | CERN"/>
          <p:cNvPicPr preferRelativeResize="0"/>
          <p:nvPr/>
        </p:nvPicPr>
        <p:blipFill rotWithShape="1">
          <a:blip r:embed="rId3">
            <a:alphaModFix/>
          </a:blip>
          <a:srcRect/>
          <a:stretch/>
        </p:blipFill>
        <p:spPr>
          <a:xfrm>
            <a:off x="1" y="6512846"/>
            <a:ext cx="349624" cy="345154"/>
          </a:xfrm>
          <a:prstGeom prst="rect">
            <a:avLst/>
          </a:prstGeom>
          <a:noFill/>
          <a:ln>
            <a:noFill/>
          </a:ln>
        </p:spPr>
      </p:pic>
      <p:sp>
        <p:nvSpPr>
          <p:cNvPr id="216" name="Google Shape;216;p6"/>
          <p:cNvSpPr txBox="1"/>
          <p:nvPr/>
        </p:nvSpPr>
        <p:spPr>
          <a:xfrm>
            <a:off x="174813" y="279904"/>
            <a:ext cx="11932500" cy="585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3200" b="1">
                <a:solidFill>
                  <a:srgbClr val="0F4281"/>
                </a:solidFill>
              </a:rPr>
              <a:t>Final Thoughts</a:t>
            </a:r>
            <a:endParaRPr sz="3200" b="1">
              <a:solidFill>
                <a:srgbClr val="0F4281"/>
              </a:solidFill>
              <a:latin typeface="Arial"/>
              <a:ea typeface="Arial"/>
              <a:cs typeface="Arial"/>
              <a:sym typeface="Arial"/>
            </a:endParaRPr>
          </a:p>
        </p:txBody>
      </p:sp>
      <p:sp>
        <p:nvSpPr>
          <p:cNvPr id="217" name="Google Shape;217;p6"/>
          <p:cNvSpPr txBox="1"/>
          <p:nvPr/>
        </p:nvSpPr>
        <p:spPr>
          <a:xfrm>
            <a:off x="338850" y="1216475"/>
            <a:ext cx="11561100" cy="490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800">
                <a:solidFill>
                  <a:schemeClr val="dk1"/>
                </a:solidFill>
              </a:rPr>
              <a:t>IT PPM main focus is on </a:t>
            </a:r>
            <a:r>
              <a:rPr lang="en-GB" sz="2800" b="1">
                <a:solidFill>
                  <a:schemeClr val="dk1"/>
                </a:solidFill>
              </a:rPr>
              <a:t>Timelines </a:t>
            </a:r>
            <a:r>
              <a:rPr lang="en-GB" sz="2800">
                <a:solidFill>
                  <a:schemeClr val="dk1"/>
                </a:solidFill>
              </a:rPr>
              <a:t>and </a:t>
            </a:r>
            <a:r>
              <a:rPr lang="en-GB" sz="2800" b="1">
                <a:solidFill>
                  <a:schemeClr val="dk1"/>
                </a:solidFill>
              </a:rPr>
              <a:t>Resources </a:t>
            </a:r>
            <a:endParaRPr sz="2800" b="1">
              <a:solidFill>
                <a:schemeClr val="dk1"/>
              </a:solidFill>
            </a:endParaRPr>
          </a:p>
          <a:p>
            <a:pPr marL="0" lvl="0" indent="0" algn="l" rtl="0">
              <a:spcBef>
                <a:spcPts val="0"/>
              </a:spcBef>
              <a:spcAft>
                <a:spcPts val="0"/>
              </a:spcAft>
              <a:buNone/>
            </a:pPr>
            <a:endParaRPr sz="2800" b="1">
              <a:solidFill>
                <a:schemeClr val="dk1"/>
              </a:solidFill>
            </a:endParaRPr>
          </a:p>
          <a:p>
            <a:pPr marL="0" lvl="0" indent="0" algn="l" rtl="0">
              <a:spcBef>
                <a:spcPts val="0"/>
              </a:spcBef>
              <a:spcAft>
                <a:spcPts val="0"/>
              </a:spcAft>
              <a:buNone/>
            </a:pPr>
            <a:r>
              <a:rPr lang="en-GB" sz="2800">
                <a:solidFill>
                  <a:schemeClr val="dk1"/>
                </a:solidFill>
              </a:rPr>
              <a:t>We assess how our resources are distributed across the dept. </a:t>
            </a:r>
            <a:endParaRPr sz="2800">
              <a:solidFill>
                <a:schemeClr val="dk1"/>
              </a:solidFill>
            </a:endParaRPr>
          </a:p>
          <a:p>
            <a:pPr marL="0" lvl="0" indent="0" algn="l" rtl="0">
              <a:spcBef>
                <a:spcPts val="0"/>
              </a:spcBef>
              <a:spcAft>
                <a:spcPts val="0"/>
              </a:spcAft>
              <a:buNone/>
            </a:pPr>
            <a:r>
              <a:rPr lang="en-GB" sz="2800">
                <a:solidFill>
                  <a:schemeClr val="dk1"/>
                </a:solidFill>
              </a:rPr>
              <a:t>We conduct internal reviews to track progress and identify whether additional support is needed.</a:t>
            </a:r>
            <a:endParaRPr sz="2800">
              <a:solidFill>
                <a:schemeClr val="dk1"/>
              </a:solidFill>
            </a:endParaRPr>
          </a:p>
          <a:p>
            <a:pPr marL="0" lvl="0" indent="0" algn="l" rtl="0">
              <a:spcBef>
                <a:spcPts val="0"/>
              </a:spcBef>
              <a:spcAft>
                <a:spcPts val="0"/>
              </a:spcAft>
              <a:buNone/>
            </a:pPr>
            <a:endParaRPr sz="2800">
              <a:solidFill>
                <a:schemeClr val="dk1"/>
              </a:solidFill>
            </a:endParaRPr>
          </a:p>
          <a:p>
            <a:pPr marL="0" lvl="0" indent="0" algn="l" rtl="0">
              <a:spcBef>
                <a:spcPts val="0"/>
              </a:spcBef>
              <a:spcAft>
                <a:spcPts val="0"/>
              </a:spcAft>
              <a:buNone/>
            </a:pPr>
            <a:r>
              <a:rPr lang="en-GB" sz="2800">
                <a:solidFill>
                  <a:schemeClr val="dk1"/>
                </a:solidFill>
              </a:rPr>
              <a:t>Through our refined governance process, project and catalogue management: we can effectively monitor achievements, value delivered and overall department objectives.</a:t>
            </a:r>
            <a:endParaRPr sz="2800">
              <a:solidFill>
                <a:schemeClr val="dk1"/>
              </a:solidFill>
            </a:endParaRPr>
          </a:p>
          <a:p>
            <a:pPr marL="0" lvl="0" indent="0" algn="l" rtl="0">
              <a:spcBef>
                <a:spcPts val="0"/>
              </a:spcBef>
              <a:spcAft>
                <a:spcPts val="0"/>
              </a:spcAft>
              <a:buNone/>
            </a:pPr>
            <a:endParaRPr sz="2800" i="1">
              <a:solidFill>
                <a:schemeClr val="dk1"/>
              </a:solidFill>
            </a:endParaRPr>
          </a:p>
          <a:p>
            <a:pPr marL="0" lvl="0" indent="0" algn="l" rtl="0">
              <a:spcBef>
                <a:spcPts val="0"/>
              </a:spcBef>
              <a:spcAft>
                <a:spcPts val="0"/>
              </a:spcAft>
              <a:buNone/>
            </a:pPr>
            <a:endParaRPr sz="2800" i="1">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
          <p:cNvSpPr/>
          <p:nvPr/>
        </p:nvSpPr>
        <p:spPr>
          <a:xfrm>
            <a:off x="0" y="6502037"/>
            <a:ext cx="12192000" cy="355963"/>
          </a:xfrm>
          <a:prstGeom prst="rect">
            <a:avLst/>
          </a:prstGeom>
          <a:solidFill>
            <a:srgbClr val="0F4281"/>
          </a:solidFill>
          <a:ln w="19050" cap="flat" cmpd="sng">
            <a:solidFill>
              <a:srgbClr val="0F428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05" name="Google Shape;105;p2" descr="How to contact us | CERN"/>
          <p:cNvPicPr preferRelativeResize="0"/>
          <p:nvPr/>
        </p:nvPicPr>
        <p:blipFill rotWithShape="1">
          <a:blip r:embed="rId3">
            <a:alphaModFix/>
          </a:blip>
          <a:srcRect/>
          <a:stretch/>
        </p:blipFill>
        <p:spPr>
          <a:xfrm>
            <a:off x="1" y="6512846"/>
            <a:ext cx="349624" cy="345154"/>
          </a:xfrm>
          <a:prstGeom prst="rect">
            <a:avLst/>
          </a:prstGeom>
          <a:noFill/>
          <a:ln>
            <a:noFill/>
          </a:ln>
        </p:spPr>
      </p:pic>
      <p:sp>
        <p:nvSpPr>
          <p:cNvPr id="106" name="Google Shape;106;p2"/>
          <p:cNvSpPr txBox="1"/>
          <p:nvPr/>
        </p:nvSpPr>
        <p:spPr>
          <a:xfrm>
            <a:off x="174813" y="279904"/>
            <a:ext cx="8063183"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3200" b="1" i="0" u="none" strike="noStrike" cap="none">
                <a:solidFill>
                  <a:srgbClr val="0F4281"/>
                </a:solidFill>
                <a:latin typeface="Arial"/>
                <a:ea typeface="Arial"/>
                <a:cs typeface="Arial"/>
                <a:sym typeface="Arial"/>
              </a:rPr>
              <a:t>The Need For a Project Portfolio in IT</a:t>
            </a:r>
            <a:endParaRPr sz="3200" b="1">
              <a:solidFill>
                <a:srgbClr val="0F4281"/>
              </a:solidFill>
              <a:latin typeface="Arial"/>
              <a:ea typeface="Arial"/>
              <a:cs typeface="Arial"/>
              <a:sym typeface="Arial"/>
            </a:endParaRPr>
          </a:p>
        </p:txBody>
      </p:sp>
      <p:sp>
        <p:nvSpPr>
          <p:cNvPr id="107" name="Google Shape;107;p2"/>
          <p:cNvSpPr txBox="1"/>
          <p:nvPr/>
        </p:nvSpPr>
        <p:spPr>
          <a:xfrm>
            <a:off x="315450" y="1457900"/>
            <a:ext cx="11561100" cy="490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800">
                <a:solidFill>
                  <a:schemeClr val="dk1"/>
                </a:solidFill>
              </a:rPr>
              <a:t>The Project Portfolio is essential for monitoring key ongoing activities in IT and to provide a comprehensive view of projects, resources and overall departmental efforts </a:t>
            </a:r>
            <a:endParaRPr sz="2800">
              <a:solidFill>
                <a:schemeClr val="dk1"/>
              </a:solidFill>
            </a:endParaRPr>
          </a:p>
          <a:p>
            <a:pPr marL="0" lvl="0" indent="0" algn="l" rtl="0">
              <a:spcBef>
                <a:spcPts val="0"/>
              </a:spcBef>
              <a:spcAft>
                <a:spcPts val="0"/>
              </a:spcAft>
              <a:buNone/>
            </a:pPr>
            <a:endParaRPr sz="2800">
              <a:solidFill>
                <a:schemeClr val="dk1"/>
              </a:solidFill>
            </a:endParaRPr>
          </a:p>
          <a:p>
            <a:pPr marL="0" lvl="0" indent="0" algn="l" rtl="0">
              <a:spcBef>
                <a:spcPts val="0"/>
              </a:spcBef>
              <a:spcAft>
                <a:spcPts val="0"/>
              </a:spcAft>
              <a:buNone/>
            </a:pPr>
            <a:endParaRPr sz="2800">
              <a:solidFill>
                <a:schemeClr val="dk1"/>
              </a:solidFill>
            </a:endParaRPr>
          </a:p>
          <a:p>
            <a:pPr marL="0" lvl="0" indent="0" algn="l" rtl="0">
              <a:spcBef>
                <a:spcPts val="0"/>
              </a:spcBef>
              <a:spcAft>
                <a:spcPts val="0"/>
              </a:spcAft>
              <a:buNone/>
            </a:pPr>
            <a:r>
              <a:rPr lang="en-GB" sz="2800">
                <a:solidFill>
                  <a:schemeClr val="dk1"/>
                </a:solidFill>
              </a:rPr>
              <a:t>The primary goal is to enhance clarity and accountability, helping the department maintain optimal resource utilization and maximize value delivered to stakeholder groups. </a:t>
            </a:r>
            <a:endParaRPr sz="2800">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g33c437fe54c_0_34"/>
          <p:cNvSpPr/>
          <p:nvPr/>
        </p:nvSpPr>
        <p:spPr>
          <a:xfrm>
            <a:off x="0" y="6502037"/>
            <a:ext cx="12192000" cy="356100"/>
          </a:xfrm>
          <a:prstGeom prst="rect">
            <a:avLst/>
          </a:prstGeom>
          <a:solidFill>
            <a:srgbClr val="0F4281"/>
          </a:solidFill>
          <a:ln w="19050" cap="flat" cmpd="sng">
            <a:solidFill>
              <a:srgbClr val="0F428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13" name="Google Shape;113;g33c437fe54c_0_34" descr="How to contact us | CERN"/>
          <p:cNvPicPr preferRelativeResize="0"/>
          <p:nvPr/>
        </p:nvPicPr>
        <p:blipFill rotWithShape="1">
          <a:blip r:embed="rId3">
            <a:alphaModFix/>
          </a:blip>
          <a:srcRect/>
          <a:stretch/>
        </p:blipFill>
        <p:spPr>
          <a:xfrm>
            <a:off x="1" y="6512846"/>
            <a:ext cx="349624" cy="345154"/>
          </a:xfrm>
          <a:prstGeom prst="rect">
            <a:avLst/>
          </a:prstGeom>
          <a:noFill/>
          <a:ln>
            <a:noFill/>
          </a:ln>
        </p:spPr>
      </p:pic>
      <p:sp>
        <p:nvSpPr>
          <p:cNvPr id="114" name="Google Shape;114;g33c437fe54c_0_34"/>
          <p:cNvSpPr txBox="1"/>
          <p:nvPr/>
        </p:nvSpPr>
        <p:spPr>
          <a:xfrm>
            <a:off x="174830" y="279900"/>
            <a:ext cx="11142600" cy="585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3200" b="1">
                <a:solidFill>
                  <a:srgbClr val="0F4281"/>
                </a:solidFill>
              </a:rPr>
              <a:t>Project Initiation Governance </a:t>
            </a:r>
            <a:endParaRPr sz="3200" b="1">
              <a:solidFill>
                <a:srgbClr val="0F4281"/>
              </a:solidFill>
              <a:latin typeface="Arial"/>
              <a:ea typeface="Arial"/>
              <a:cs typeface="Arial"/>
              <a:sym typeface="Arial"/>
            </a:endParaRPr>
          </a:p>
        </p:txBody>
      </p:sp>
      <p:sp>
        <p:nvSpPr>
          <p:cNvPr id="115" name="Google Shape;115;g33c437fe54c_0_34"/>
          <p:cNvSpPr txBox="1"/>
          <p:nvPr/>
        </p:nvSpPr>
        <p:spPr>
          <a:xfrm>
            <a:off x="338850" y="1216475"/>
            <a:ext cx="11561100" cy="490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400" dirty="0">
                <a:solidFill>
                  <a:schemeClr val="dk1"/>
                </a:solidFill>
              </a:rPr>
              <a:t>For a project to be included in our tracking, it must </a:t>
            </a:r>
            <a:r>
              <a:rPr lang="en-GB" sz="2400" b="1" dirty="0">
                <a:solidFill>
                  <a:schemeClr val="dk1"/>
                </a:solidFill>
              </a:rPr>
              <a:t>first </a:t>
            </a:r>
            <a:r>
              <a:rPr lang="en-GB" sz="2400" dirty="0">
                <a:solidFill>
                  <a:schemeClr val="dk1"/>
                </a:solidFill>
              </a:rPr>
              <a:t>be fully endorsed</a:t>
            </a:r>
            <a:r>
              <a:rPr lang="en-GB" sz="2400" b="1" dirty="0">
                <a:solidFill>
                  <a:schemeClr val="dk1"/>
                </a:solidFill>
              </a:rPr>
              <a:t> </a:t>
            </a:r>
            <a:r>
              <a:rPr lang="en-GB" sz="2400" dirty="0">
                <a:solidFill>
                  <a:schemeClr val="dk1"/>
                </a:solidFill>
              </a:rPr>
              <a:t>by its Initiation Pathway and </a:t>
            </a:r>
            <a:r>
              <a:rPr lang="en-GB" sz="2400" b="1" dirty="0">
                <a:solidFill>
                  <a:schemeClr val="dk1"/>
                </a:solidFill>
              </a:rPr>
              <a:t>second </a:t>
            </a:r>
            <a:r>
              <a:rPr lang="en-GB" sz="2400" dirty="0">
                <a:solidFill>
                  <a:schemeClr val="dk1"/>
                </a:solidFill>
              </a:rPr>
              <a:t>by the overarching ITSC (Steering Committee)</a:t>
            </a:r>
            <a:endParaRPr sz="2400" dirty="0">
              <a:solidFill>
                <a:schemeClr val="dk1"/>
              </a:solidFill>
            </a:endParaRPr>
          </a:p>
          <a:p>
            <a:pPr marL="0" lvl="0" indent="0" algn="l" rtl="0">
              <a:spcBef>
                <a:spcPts val="0"/>
              </a:spcBef>
              <a:spcAft>
                <a:spcPts val="0"/>
              </a:spcAft>
              <a:buNone/>
            </a:pPr>
            <a:endParaRPr sz="2400" dirty="0">
              <a:solidFill>
                <a:schemeClr val="dk1"/>
              </a:solidFill>
            </a:endParaRPr>
          </a:p>
          <a:p>
            <a:pPr marL="0" lvl="0" indent="0" algn="l" rtl="0">
              <a:spcBef>
                <a:spcPts val="0"/>
              </a:spcBef>
              <a:spcAft>
                <a:spcPts val="0"/>
              </a:spcAft>
              <a:buNone/>
            </a:pPr>
            <a:r>
              <a:rPr lang="en-GB" sz="2400" dirty="0">
                <a:solidFill>
                  <a:schemeClr val="dk1"/>
                </a:solidFill>
              </a:rPr>
              <a:t>The 3 Pathways which initiate projects:</a:t>
            </a:r>
            <a:endParaRPr sz="2400" dirty="0">
              <a:solidFill>
                <a:schemeClr val="dk1"/>
              </a:solidFill>
            </a:endParaRPr>
          </a:p>
          <a:p>
            <a:pPr marL="0" lvl="0" indent="0" algn="l" rtl="0">
              <a:spcBef>
                <a:spcPts val="0"/>
              </a:spcBef>
              <a:spcAft>
                <a:spcPts val="0"/>
              </a:spcAft>
              <a:buNone/>
            </a:pPr>
            <a:br>
              <a:rPr lang="en-GB" sz="2800" dirty="0">
                <a:solidFill>
                  <a:schemeClr val="dk1"/>
                </a:solidFill>
              </a:rPr>
            </a:br>
            <a:r>
              <a:rPr lang="en-GB" sz="2400" b="1" dirty="0">
                <a:solidFill>
                  <a:schemeClr val="dk1"/>
                </a:solidFill>
              </a:rPr>
              <a:t>Business Engagement (BE) </a:t>
            </a:r>
            <a:r>
              <a:rPr lang="en-GB" sz="2400" dirty="0">
                <a:solidFill>
                  <a:schemeClr val="dk1"/>
                </a:solidFill>
              </a:rPr>
              <a:t>- Manages engagement channels for CERN’s internal collaborations, with each sector (ATS, RCS, FHR) i.e. </a:t>
            </a:r>
            <a:r>
              <a:rPr lang="en-GB" sz="2400" i="1" dirty="0">
                <a:solidFill>
                  <a:schemeClr val="dk1"/>
                </a:solidFill>
              </a:rPr>
              <a:t>ATS-IT Support of Linux distributions</a:t>
            </a:r>
            <a:endParaRPr sz="2400" dirty="0">
              <a:solidFill>
                <a:schemeClr val="dk1"/>
              </a:solidFill>
            </a:endParaRPr>
          </a:p>
          <a:p>
            <a:pPr marL="0" lvl="0" indent="0" algn="l" rtl="0">
              <a:spcBef>
                <a:spcPts val="0"/>
              </a:spcBef>
              <a:spcAft>
                <a:spcPts val="0"/>
              </a:spcAft>
              <a:buNone/>
            </a:pPr>
            <a:endParaRPr sz="2400" dirty="0">
              <a:solidFill>
                <a:schemeClr val="dk1"/>
              </a:solidFill>
            </a:endParaRPr>
          </a:p>
          <a:p>
            <a:pPr marL="0" lvl="0" indent="0" algn="l" rtl="0">
              <a:spcBef>
                <a:spcPts val="0"/>
              </a:spcBef>
              <a:spcAft>
                <a:spcPts val="0"/>
              </a:spcAft>
              <a:buNone/>
            </a:pPr>
            <a:r>
              <a:rPr lang="en-GB" sz="2400" b="1" dirty="0">
                <a:solidFill>
                  <a:schemeClr val="dk1"/>
                </a:solidFill>
              </a:rPr>
              <a:t>Innovation (IN)</a:t>
            </a:r>
            <a:r>
              <a:rPr lang="en-GB" sz="2400" dirty="0">
                <a:solidFill>
                  <a:schemeClr val="dk1"/>
                </a:solidFill>
              </a:rPr>
              <a:t> - Oversees new initiatives that differ from current operations and drive innovation </a:t>
            </a:r>
            <a:r>
              <a:rPr lang="en-GB" sz="2400" i="1" dirty="0">
                <a:solidFill>
                  <a:schemeClr val="dk1"/>
                </a:solidFill>
              </a:rPr>
              <a:t>i.e. EC projects, </a:t>
            </a:r>
            <a:r>
              <a:rPr lang="en-GB" sz="2400" i="1" dirty="0" err="1">
                <a:solidFill>
                  <a:schemeClr val="dk1"/>
                </a:solidFill>
              </a:rPr>
              <a:t>openlab</a:t>
            </a:r>
            <a:r>
              <a:rPr lang="en-GB" sz="2400" i="1" dirty="0">
                <a:solidFill>
                  <a:schemeClr val="dk1"/>
                </a:solidFill>
              </a:rPr>
              <a:t>, Next Generation Triggers</a:t>
            </a:r>
            <a:r>
              <a:rPr lang="en-GB" sz="2400" dirty="0">
                <a:solidFill>
                  <a:schemeClr val="dk1"/>
                </a:solidFill>
              </a:rPr>
              <a:t> </a:t>
            </a:r>
            <a:endParaRPr sz="2400" dirty="0">
              <a:solidFill>
                <a:schemeClr val="dk1"/>
              </a:solidFill>
            </a:endParaRPr>
          </a:p>
          <a:p>
            <a:pPr marL="0" lvl="0" indent="0" algn="l" rtl="0">
              <a:spcBef>
                <a:spcPts val="0"/>
              </a:spcBef>
              <a:spcAft>
                <a:spcPts val="0"/>
              </a:spcAft>
              <a:buClr>
                <a:schemeClr val="dk1"/>
              </a:buClr>
              <a:buSzPts val="1100"/>
              <a:buFont typeface="Arial"/>
              <a:buNone/>
            </a:pPr>
            <a:endParaRPr sz="2400" dirty="0">
              <a:solidFill>
                <a:schemeClr val="dk1"/>
              </a:solidFill>
            </a:endParaRPr>
          </a:p>
          <a:p>
            <a:pPr marL="0" lvl="0" indent="0" algn="l" rtl="0">
              <a:spcBef>
                <a:spcPts val="0"/>
              </a:spcBef>
              <a:spcAft>
                <a:spcPts val="0"/>
              </a:spcAft>
              <a:buNone/>
            </a:pPr>
            <a:r>
              <a:rPr lang="en-GB" sz="2400" b="1" dirty="0">
                <a:solidFill>
                  <a:schemeClr val="dk1"/>
                </a:solidFill>
              </a:rPr>
              <a:t>Technical Delivery (TD)</a:t>
            </a:r>
            <a:r>
              <a:rPr lang="en-GB" sz="2400" dirty="0">
                <a:solidFill>
                  <a:schemeClr val="dk1"/>
                </a:solidFill>
              </a:rPr>
              <a:t> - Overseas service evolution i.e. </a:t>
            </a:r>
            <a:r>
              <a:rPr lang="en-GB" sz="2400" i="1" dirty="0">
                <a:solidFill>
                  <a:schemeClr val="dk1"/>
                </a:solidFill>
              </a:rPr>
              <a:t>Drupal to </a:t>
            </a:r>
            <a:r>
              <a:rPr lang="en-GB" sz="2400" i="1" dirty="0" err="1">
                <a:solidFill>
                  <a:schemeClr val="dk1"/>
                </a:solidFill>
              </a:rPr>
              <a:t>Wordpress</a:t>
            </a:r>
            <a:r>
              <a:rPr lang="en-GB" sz="2400" i="1" dirty="0">
                <a:solidFill>
                  <a:schemeClr val="dk1"/>
                </a:solidFill>
              </a:rPr>
              <a:t> Migration</a:t>
            </a:r>
            <a:endParaRPr sz="2400" i="1" dirty="0">
              <a:solidFill>
                <a:schemeClr val="dk1"/>
              </a:solidFill>
            </a:endParaRPr>
          </a:p>
          <a:p>
            <a:pPr marL="0" lvl="0" indent="0" algn="l" rtl="0">
              <a:spcBef>
                <a:spcPts val="0"/>
              </a:spcBef>
              <a:spcAft>
                <a:spcPts val="0"/>
              </a:spcAft>
              <a:buNone/>
            </a:pPr>
            <a:br>
              <a:rPr lang="en-GB" sz="2400" dirty="0">
                <a:solidFill>
                  <a:schemeClr val="dk1"/>
                </a:solidFill>
              </a:rPr>
            </a:br>
            <a:endParaRPr sz="2400" dirty="0">
              <a:solidFill>
                <a:schemeClr val="dk1"/>
              </a:solidFill>
            </a:endParaRPr>
          </a:p>
          <a:p>
            <a:pPr marL="0" lvl="0" indent="0" algn="l" rtl="0">
              <a:spcBef>
                <a:spcPts val="0"/>
              </a:spcBef>
              <a:spcAft>
                <a:spcPts val="0"/>
              </a:spcAft>
              <a:buNone/>
            </a:pPr>
            <a:endParaRPr sz="2400" dirty="0">
              <a:solidFill>
                <a:schemeClr val="dk1"/>
              </a:solidFill>
            </a:endParaRPr>
          </a:p>
          <a:p>
            <a:pPr marL="0" lvl="0" indent="0" algn="l" rtl="0">
              <a:spcBef>
                <a:spcPts val="0"/>
              </a:spcBef>
              <a:spcAft>
                <a:spcPts val="0"/>
              </a:spcAft>
              <a:buNone/>
            </a:pPr>
            <a:endParaRPr sz="2400" dirty="0">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g33c437fe54c_0_41"/>
          <p:cNvSpPr/>
          <p:nvPr/>
        </p:nvSpPr>
        <p:spPr>
          <a:xfrm>
            <a:off x="0" y="6502037"/>
            <a:ext cx="12192000" cy="356100"/>
          </a:xfrm>
          <a:prstGeom prst="rect">
            <a:avLst/>
          </a:prstGeom>
          <a:solidFill>
            <a:srgbClr val="0F4281"/>
          </a:solidFill>
          <a:ln w="19050" cap="flat" cmpd="sng">
            <a:solidFill>
              <a:srgbClr val="0F428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21" name="Google Shape;121;g33c437fe54c_0_41" descr="How to contact us | CERN"/>
          <p:cNvPicPr preferRelativeResize="0"/>
          <p:nvPr/>
        </p:nvPicPr>
        <p:blipFill rotWithShape="1">
          <a:blip r:embed="rId3">
            <a:alphaModFix/>
          </a:blip>
          <a:srcRect/>
          <a:stretch/>
        </p:blipFill>
        <p:spPr>
          <a:xfrm>
            <a:off x="1" y="6512846"/>
            <a:ext cx="349624" cy="345154"/>
          </a:xfrm>
          <a:prstGeom prst="rect">
            <a:avLst/>
          </a:prstGeom>
          <a:noFill/>
          <a:ln>
            <a:noFill/>
          </a:ln>
        </p:spPr>
      </p:pic>
      <p:sp>
        <p:nvSpPr>
          <p:cNvPr id="122" name="Google Shape;122;g33c437fe54c_0_41"/>
          <p:cNvSpPr txBox="1"/>
          <p:nvPr/>
        </p:nvSpPr>
        <p:spPr>
          <a:xfrm>
            <a:off x="174830" y="279900"/>
            <a:ext cx="11142600" cy="585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3200" b="1">
              <a:solidFill>
                <a:srgbClr val="0F4281"/>
              </a:solidFill>
              <a:latin typeface="Arial"/>
              <a:ea typeface="Arial"/>
              <a:cs typeface="Arial"/>
              <a:sym typeface="Arial"/>
            </a:endParaRPr>
          </a:p>
        </p:txBody>
      </p:sp>
      <p:sp>
        <p:nvSpPr>
          <p:cNvPr id="123" name="Google Shape;123;g33c437fe54c_0_41"/>
          <p:cNvSpPr txBox="1"/>
          <p:nvPr/>
        </p:nvSpPr>
        <p:spPr>
          <a:xfrm>
            <a:off x="338850" y="1216475"/>
            <a:ext cx="11561100" cy="490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2400">
              <a:solidFill>
                <a:schemeClr val="dk1"/>
              </a:solidFill>
            </a:endParaRPr>
          </a:p>
        </p:txBody>
      </p:sp>
      <p:pic>
        <p:nvPicPr>
          <p:cNvPr id="124" name="Google Shape;124;g33c437fe54c_0_41"/>
          <p:cNvPicPr preferRelativeResize="0"/>
          <p:nvPr/>
        </p:nvPicPr>
        <p:blipFill>
          <a:blip r:embed="rId4">
            <a:alphaModFix/>
          </a:blip>
          <a:stretch>
            <a:fillRect/>
          </a:stretch>
        </p:blipFill>
        <p:spPr>
          <a:xfrm>
            <a:off x="392250" y="1092487"/>
            <a:ext cx="10925166" cy="438168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g33c437fe54c_1_25"/>
          <p:cNvSpPr/>
          <p:nvPr/>
        </p:nvSpPr>
        <p:spPr>
          <a:xfrm>
            <a:off x="0" y="6502037"/>
            <a:ext cx="12192000" cy="356100"/>
          </a:xfrm>
          <a:prstGeom prst="rect">
            <a:avLst/>
          </a:prstGeom>
          <a:solidFill>
            <a:srgbClr val="0F4281"/>
          </a:solidFill>
          <a:ln w="19050" cap="flat" cmpd="sng">
            <a:solidFill>
              <a:srgbClr val="0F428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30" name="Google Shape;130;g33c437fe54c_1_25" descr="How to contact us | CERN"/>
          <p:cNvPicPr preferRelativeResize="0"/>
          <p:nvPr/>
        </p:nvPicPr>
        <p:blipFill rotWithShape="1">
          <a:blip r:embed="rId3">
            <a:alphaModFix/>
          </a:blip>
          <a:srcRect/>
          <a:stretch/>
        </p:blipFill>
        <p:spPr>
          <a:xfrm>
            <a:off x="1" y="6512846"/>
            <a:ext cx="349624" cy="345154"/>
          </a:xfrm>
          <a:prstGeom prst="rect">
            <a:avLst/>
          </a:prstGeom>
          <a:noFill/>
          <a:ln>
            <a:noFill/>
          </a:ln>
        </p:spPr>
      </p:pic>
      <p:sp>
        <p:nvSpPr>
          <p:cNvPr id="131" name="Google Shape;131;g33c437fe54c_1_25"/>
          <p:cNvSpPr txBox="1"/>
          <p:nvPr/>
        </p:nvSpPr>
        <p:spPr>
          <a:xfrm>
            <a:off x="174825" y="279900"/>
            <a:ext cx="11765100" cy="585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3200" b="1">
                <a:solidFill>
                  <a:srgbClr val="0F4281"/>
                </a:solidFill>
              </a:rPr>
              <a:t>Project Portfolio Lifecycle - Inspired by PM² Methodology</a:t>
            </a:r>
            <a:endParaRPr sz="3200" b="1">
              <a:solidFill>
                <a:srgbClr val="0F4281"/>
              </a:solidFill>
              <a:latin typeface="Arial"/>
              <a:ea typeface="Arial"/>
              <a:cs typeface="Arial"/>
              <a:sym typeface="Arial"/>
            </a:endParaRPr>
          </a:p>
        </p:txBody>
      </p:sp>
      <p:graphicFrame>
        <p:nvGraphicFramePr>
          <p:cNvPr id="132" name="Google Shape;132;g33c437fe54c_1_25"/>
          <p:cNvGraphicFramePr/>
          <p:nvPr/>
        </p:nvGraphicFramePr>
        <p:xfrm>
          <a:off x="1544250" y="1878688"/>
          <a:ext cx="9103500" cy="486225"/>
        </p:xfrm>
        <a:graphic>
          <a:graphicData uri="http://schemas.openxmlformats.org/drawingml/2006/table">
            <a:tbl>
              <a:tblPr>
                <a:noFill/>
                <a:tableStyleId>{8EF91660-B4CB-4B10-8309-01E562184225}</a:tableStyleId>
              </a:tblPr>
              <a:tblGrid>
                <a:gridCol w="960250">
                  <a:extLst>
                    <a:ext uri="{9D8B030D-6E8A-4147-A177-3AD203B41FA5}">
                      <a16:colId xmlns:a16="http://schemas.microsoft.com/office/drawing/2014/main" val="20000"/>
                    </a:ext>
                  </a:extLst>
                </a:gridCol>
                <a:gridCol w="2608775">
                  <a:extLst>
                    <a:ext uri="{9D8B030D-6E8A-4147-A177-3AD203B41FA5}">
                      <a16:colId xmlns:a16="http://schemas.microsoft.com/office/drawing/2014/main" val="20001"/>
                    </a:ext>
                  </a:extLst>
                </a:gridCol>
                <a:gridCol w="2643050">
                  <a:extLst>
                    <a:ext uri="{9D8B030D-6E8A-4147-A177-3AD203B41FA5}">
                      <a16:colId xmlns:a16="http://schemas.microsoft.com/office/drawing/2014/main" val="20002"/>
                    </a:ext>
                  </a:extLst>
                </a:gridCol>
                <a:gridCol w="1448650">
                  <a:extLst>
                    <a:ext uri="{9D8B030D-6E8A-4147-A177-3AD203B41FA5}">
                      <a16:colId xmlns:a16="http://schemas.microsoft.com/office/drawing/2014/main" val="20003"/>
                    </a:ext>
                  </a:extLst>
                </a:gridCol>
                <a:gridCol w="1442775">
                  <a:extLst>
                    <a:ext uri="{9D8B030D-6E8A-4147-A177-3AD203B41FA5}">
                      <a16:colId xmlns:a16="http://schemas.microsoft.com/office/drawing/2014/main" val="20004"/>
                    </a:ext>
                  </a:extLst>
                </a:gridCol>
              </a:tblGrid>
              <a:tr h="486225">
                <a:tc>
                  <a:txBody>
                    <a:bodyPr/>
                    <a:lstStyle/>
                    <a:p>
                      <a:pPr marL="0" lvl="0" indent="0" algn="l" rtl="0">
                        <a:spcBef>
                          <a:spcPts val="0"/>
                        </a:spcBef>
                        <a:spcAft>
                          <a:spcPts val="0"/>
                        </a:spcAft>
                        <a:buNone/>
                      </a:pPr>
                      <a:r>
                        <a:rPr lang="en-GB" sz="1700" b="1"/>
                        <a:t>Phases</a:t>
                      </a:r>
                      <a:endParaRPr sz="1700" b="1"/>
                    </a:p>
                  </a:txBody>
                  <a:tcPr marL="91425" marR="91425" marT="91425" marB="91425"/>
                </a:tc>
                <a:tc>
                  <a:txBody>
                    <a:bodyPr/>
                    <a:lstStyle/>
                    <a:p>
                      <a:pPr marL="0" lvl="0" indent="0" algn="l" rtl="0">
                        <a:spcBef>
                          <a:spcPts val="0"/>
                        </a:spcBef>
                        <a:spcAft>
                          <a:spcPts val="0"/>
                        </a:spcAft>
                        <a:buNone/>
                      </a:pPr>
                      <a:r>
                        <a:rPr lang="en-GB" sz="1700" b="1">
                          <a:solidFill>
                            <a:srgbClr val="1155CC"/>
                          </a:solidFill>
                        </a:rPr>
                        <a:t>Initiation</a:t>
                      </a:r>
                      <a:endParaRPr sz="1700" b="1">
                        <a:solidFill>
                          <a:srgbClr val="1155CC"/>
                        </a:solidFill>
                      </a:endParaRPr>
                    </a:p>
                  </a:txBody>
                  <a:tcPr marL="91425" marR="91425" marT="91425" marB="91425"/>
                </a:tc>
                <a:tc>
                  <a:txBody>
                    <a:bodyPr/>
                    <a:lstStyle/>
                    <a:p>
                      <a:pPr marL="0" lvl="0" indent="0" algn="l" rtl="0">
                        <a:spcBef>
                          <a:spcPts val="0"/>
                        </a:spcBef>
                        <a:spcAft>
                          <a:spcPts val="0"/>
                        </a:spcAft>
                        <a:buNone/>
                      </a:pPr>
                      <a:r>
                        <a:rPr lang="en-GB" sz="1700" b="1">
                          <a:solidFill>
                            <a:srgbClr val="1155CC"/>
                          </a:solidFill>
                        </a:rPr>
                        <a:t>Planning</a:t>
                      </a:r>
                      <a:endParaRPr sz="1700" b="1">
                        <a:solidFill>
                          <a:srgbClr val="6AA84F"/>
                        </a:solidFill>
                      </a:endParaRPr>
                    </a:p>
                  </a:txBody>
                  <a:tcPr marL="91425" marR="91425" marT="91425" marB="91425"/>
                </a:tc>
                <a:tc>
                  <a:txBody>
                    <a:bodyPr/>
                    <a:lstStyle/>
                    <a:p>
                      <a:pPr marL="0" lvl="0" indent="0" algn="l" rtl="0">
                        <a:spcBef>
                          <a:spcPts val="0"/>
                        </a:spcBef>
                        <a:spcAft>
                          <a:spcPts val="0"/>
                        </a:spcAft>
                        <a:buNone/>
                      </a:pPr>
                      <a:r>
                        <a:rPr lang="en-GB" sz="1700" b="1">
                          <a:solidFill>
                            <a:srgbClr val="1155CC"/>
                          </a:solidFill>
                        </a:rPr>
                        <a:t>Execution</a:t>
                      </a:r>
                      <a:endParaRPr sz="1700" b="1">
                        <a:solidFill>
                          <a:srgbClr val="6AA84F"/>
                        </a:solidFill>
                      </a:endParaRPr>
                    </a:p>
                  </a:txBody>
                  <a:tcPr marL="91425" marR="91425" marT="91425" marB="91425"/>
                </a:tc>
                <a:tc>
                  <a:txBody>
                    <a:bodyPr/>
                    <a:lstStyle/>
                    <a:p>
                      <a:pPr marL="0" lvl="0" indent="0" algn="l" rtl="0">
                        <a:spcBef>
                          <a:spcPts val="0"/>
                        </a:spcBef>
                        <a:spcAft>
                          <a:spcPts val="0"/>
                        </a:spcAft>
                        <a:buNone/>
                      </a:pPr>
                      <a:r>
                        <a:rPr lang="en-GB" sz="1700" b="1">
                          <a:solidFill>
                            <a:srgbClr val="1155CC"/>
                          </a:solidFill>
                        </a:rPr>
                        <a:t>Closing</a:t>
                      </a:r>
                      <a:endParaRPr sz="1700" b="1">
                        <a:solidFill>
                          <a:srgbClr val="6AA84F"/>
                        </a:solidFill>
                      </a:endParaRPr>
                    </a:p>
                  </a:txBody>
                  <a:tcPr marL="91425" marR="91425" marT="91425" marB="91425"/>
                </a:tc>
                <a:extLst>
                  <a:ext uri="{0D108BD9-81ED-4DB2-BD59-A6C34878D82A}">
                    <a16:rowId xmlns:a16="http://schemas.microsoft.com/office/drawing/2014/main" val="10000"/>
                  </a:ext>
                </a:extLst>
              </a:tr>
            </a:tbl>
          </a:graphicData>
        </a:graphic>
      </p:graphicFrame>
      <p:graphicFrame>
        <p:nvGraphicFramePr>
          <p:cNvPr id="133" name="Google Shape;133;g33c437fe54c_1_25"/>
          <p:cNvGraphicFramePr/>
          <p:nvPr/>
        </p:nvGraphicFramePr>
        <p:xfrm>
          <a:off x="1544250" y="2364913"/>
          <a:ext cx="9103500" cy="1111050"/>
        </p:xfrm>
        <a:graphic>
          <a:graphicData uri="http://schemas.openxmlformats.org/drawingml/2006/table">
            <a:tbl>
              <a:tblPr>
                <a:noFill/>
                <a:tableStyleId>{8EF91660-B4CB-4B10-8309-01E562184225}</a:tableStyleId>
              </a:tblPr>
              <a:tblGrid>
                <a:gridCol w="960250">
                  <a:extLst>
                    <a:ext uri="{9D8B030D-6E8A-4147-A177-3AD203B41FA5}">
                      <a16:colId xmlns:a16="http://schemas.microsoft.com/office/drawing/2014/main" val="20000"/>
                    </a:ext>
                  </a:extLst>
                </a:gridCol>
                <a:gridCol w="2608775">
                  <a:extLst>
                    <a:ext uri="{9D8B030D-6E8A-4147-A177-3AD203B41FA5}">
                      <a16:colId xmlns:a16="http://schemas.microsoft.com/office/drawing/2014/main" val="20001"/>
                    </a:ext>
                  </a:extLst>
                </a:gridCol>
                <a:gridCol w="2643050">
                  <a:extLst>
                    <a:ext uri="{9D8B030D-6E8A-4147-A177-3AD203B41FA5}">
                      <a16:colId xmlns:a16="http://schemas.microsoft.com/office/drawing/2014/main" val="20002"/>
                    </a:ext>
                  </a:extLst>
                </a:gridCol>
                <a:gridCol w="1448650">
                  <a:extLst>
                    <a:ext uri="{9D8B030D-6E8A-4147-A177-3AD203B41FA5}">
                      <a16:colId xmlns:a16="http://schemas.microsoft.com/office/drawing/2014/main" val="20003"/>
                    </a:ext>
                  </a:extLst>
                </a:gridCol>
                <a:gridCol w="1442775">
                  <a:extLst>
                    <a:ext uri="{9D8B030D-6E8A-4147-A177-3AD203B41FA5}">
                      <a16:colId xmlns:a16="http://schemas.microsoft.com/office/drawing/2014/main" val="20004"/>
                    </a:ext>
                  </a:extLst>
                </a:gridCol>
              </a:tblGrid>
              <a:tr h="1111050">
                <a:tc>
                  <a:txBody>
                    <a:bodyPr/>
                    <a:lstStyle/>
                    <a:p>
                      <a:pPr marL="0" lvl="0" indent="0" algn="l" rtl="0">
                        <a:spcBef>
                          <a:spcPts val="0"/>
                        </a:spcBef>
                        <a:spcAft>
                          <a:spcPts val="0"/>
                        </a:spcAft>
                        <a:buNone/>
                      </a:pPr>
                      <a:r>
                        <a:rPr lang="en-GB" sz="1600" b="1"/>
                        <a:t>To Do</a:t>
                      </a:r>
                      <a:endParaRPr sz="1600" b="1"/>
                    </a:p>
                  </a:txBody>
                  <a:tcPr marL="91425" marR="91425" marT="91425" marB="91425"/>
                </a:tc>
                <a:tc>
                  <a:txBody>
                    <a:bodyPr/>
                    <a:lstStyle/>
                    <a:p>
                      <a:pPr marL="228600" lvl="0" indent="-273050" algn="l" rtl="0">
                        <a:spcBef>
                          <a:spcPts val="0"/>
                        </a:spcBef>
                        <a:spcAft>
                          <a:spcPts val="0"/>
                        </a:spcAft>
                        <a:buSzPts val="1600"/>
                        <a:buChar char="●"/>
                      </a:pPr>
                      <a:r>
                        <a:rPr lang="en-GB" sz="1600"/>
                        <a:t>Produce charter/PSO</a:t>
                      </a:r>
                      <a:endParaRPr sz="1600"/>
                    </a:p>
                    <a:p>
                      <a:pPr marL="228600" lvl="0" indent="-273050" algn="l" rtl="0">
                        <a:spcBef>
                          <a:spcPts val="0"/>
                        </a:spcBef>
                        <a:spcAft>
                          <a:spcPts val="0"/>
                        </a:spcAft>
                        <a:buSzPts val="1600"/>
                        <a:buChar char="●"/>
                      </a:pPr>
                      <a:r>
                        <a:rPr lang="en-GB" sz="1600"/>
                        <a:t>Get endorsement</a:t>
                      </a:r>
                      <a:endParaRPr sz="1600"/>
                    </a:p>
                  </a:txBody>
                  <a:tcPr marL="91425" marR="91425" marT="91425" marB="91425"/>
                </a:tc>
                <a:tc>
                  <a:txBody>
                    <a:bodyPr/>
                    <a:lstStyle/>
                    <a:p>
                      <a:pPr marL="228600" lvl="0" indent="-215900" algn="l" rtl="0">
                        <a:spcBef>
                          <a:spcPts val="0"/>
                        </a:spcBef>
                        <a:spcAft>
                          <a:spcPts val="0"/>
                        </a:spcAft>
                        <a:buSzPts val="1600"/>
                        <a:buChar char="●"/>
                      </a:pPr>
                      <a:r>
                        <a:rPr lang="en-GB" sz="1600"/>
                        <a:t>Create project plan</a:t>
                      </a:r>
                      <a:endParaRPr sz="1600"/>
                    </a:p>
                    <a:p>
                      <a:pPr marL="228600" lvl="0" indent="0" algn="l" rtl="0">
                        <a:spcBef>
                          <a:spcPts val="0"/>
                        </a:spcBef>
                        <a:spcAft>
                          <a:spcPts val="0"/>
                        </a:spcAft>
                        <a:buNone/>
                      </a:pPr>
                      <a:r>
                        <a:rPr lang="en-GB"/>
                        <a:t>(milestones, deliverables)</a:t>
                      </a:r>
                      <a:endParaRPr sz="1700"/>
                    </a:p>
                    <a:p>
                      <a:pPr marL="0" lvl="0" indent="0" algn="l" rtl="0">
                        <a:spcBef>
                          <a:spcPts val="0"/>
                        </a:spcBef>
                        <a:spcAft>
                          <a:spcPts val="0"/>
                        </a:spcAft>
                        <a:buNone/>
                      </a:pPr>
                      <a:endParaRPr sz="1500"/>
                    </a:p>
                  </a:txBody>
                  <a:tcPr marL="91425" marR="91425" marT="91425" marB="91425"/>
                </a:tc>
                <a:tc>
                  <a:txBody>
                    <a:bodyPr/>
                    <a:lstStyle/>
                    <a:p>
                      <a:pPr marL="171450" lvl="0" indent="-215900" algn="l" rtl="0">
                        <a:spcBef>
                          <a:spcPts val="0"/>
                        </a:spcBef>
                        <a:spcAft>
                          <a:spcPts val="0"/>
                        </a:spcAft>
                        <a:buSzPts val="1600"/>
                        <a:buChar char="●"/>
                      </a:pPr>
                      <a:r>
                        <a:rPr lang="en-GB" sz="1600"/>
                        <a:t>Execute &amp; track progress </a:t>
                      </a:r>
                      <a:endParaRPr sz="1600"/>
                    </a:p>
                  </a:txBody>
                  <a:tcPr marL="91425" marR="91425" marT="91425" marB="91425"/>
                </a:tc>
                <a:tc>
                  <a:txBody>
                    <a:bodyPr/>
                    <a:lstStyle/>
                    <a:p>
                      <a:pPr marL="171450" lvl="0" indent="-190500" algn="l" rtl="0">
                        <a:spcBef>
                          <a:spcPts val="0"/>
                        </a:spcBef>
                        <a:spcAft>
                          <a:spcPts val="0"/>
                        </a:spcAft>
                        <a:buSzPts val="1200"/>
                        <a:buChar char="●"/>
                      </a:pPr>
                      <a:r>
                        <a:rPr lang="en-GB" sz="1200"/>
                        <a:t>Produce impact report </a:t>
                      </a:r>
                      <a:endParaRPr sz="1200"/>
                    </a:p>
                    <a:p>
                      <a:pPr marL="171450" lvl="0" indent="-184150" algn="l" rtl="0">
                        <a:spcBef>
                          <a:spcPts val="0"/>
                        </a:spcBef>
                        <a:spcAft>
                          <a:spcPts val="0"/>
                        </a:spcAft>
                        <a:buSzPts val="1100"/>
                        <a:buChar char="●"/>
                      </a:pPr>
                      <a:r>
                        <a:rPr lang="en-GB" sz="1200"/>
                        <a:t>summary </a:t>
                      </a:r>
                      <a:r>
                        <a:rPr lang="en-GB" sz="1000"/>
                        <a:t>(ITSC)</a:t>
                      </a:r>
                      <a:endParaRPr sz="1000"/>
                    </a:p>
                    <a:p>
                      <a:pPr marL="171450" lvl="0" indent="-190500" algn="l" rtl="0">
                        <a:spcBef>
                          <a:spcPts val="0"/>
                        </a:spcBef>
                        <a:spcAft>
                          <a:spcPts val="0"/>
                        </a:spcAft>
                        <a:buSzPts val="1200"/>
                        <a:buChar char="●"/>
                      </a:pPr>
                      <a:r>
                        <a:rPr lang="en-GB" sz="1200"/>
                        <a:t>Present in ITTF</a:t>
                      </a:r>
                      <a:endParaRPr sz="1500"/>
                    </a:p>
                  </a:txBody>
                  <a:tcPr marL="91425" marR="91425" marT="91425" marB="91425"/>
                </a:tc>
                <a:extLst>
                  <a:ext uri="{0D108BD9-81ED-4DB2-BD59-A6C34878D82A}">
                    <a16:rowId xmlns:a16="http://schemas.microsoft.com/office/drawing/2014/main" val="10000"/>
                  </a:ext>
                </a:extLst>
              </a:tr>
            </a:tbl>
          </a:graphicData>
        </a:graphic>
      </p:graphicFrame>
      <p:graphicFrame>
        <p:nvGraphicFramePr>
          <p:cNvPr id="134" name="Google Shape;134;g33c437fe54c_1_25"/>
          <p:cNvGraphicFramePr/>
          <p:nvPr/>
        </p:nvGraphicFramePr>
        <p:xfrm>
          <a:off x="1544250" y="3475963"/>
          <a:ext cx="9103500" cy="1503350"/>
        </p:xfrm>
        <a:graphic>
          <a:graphicData uri="http://schemas.openxmlformats.org/drawingml/2006/table">
            <a:tbl>
              <a:tblPr>
                <a:noFill/>
                <a:tableStyleId>{8EF91660-B4CB-4B10-8309-01E562184225}</a:tableStyleId>
              </a:tblPr>
              <a:tblGrid>
                <a:gridCol w="960250">
                  <a:extLst>
                    <a:ext uri="{9D8B030D-6E8A-4147-A177-3AD203B41FA5}">
                      <a16:colId xmlns:a16="http://schemas.microsoft.com/office/drawing/2014/main" val="20000"/>
                    </a:ext>
                  </a:extLst>
                </a:gridCol>
                <a:gridCol w="2608775">
                  <a:extLst>
                    <a:ext uri="{9D8B030D-6E8A-4147-A177-3AD203B41FA5}">
                      <a16:colId xmlns:a16="http://schemas.microsoft.com/office/drawing/2014/main" val="20001"/>
                    </a:ext>
                  </a:extLst>
                </a:gridCol>
                <a:gridCol w="2643050">
                  <a:extLst>
                    <a:ext uri="{9D8B030D-6E8A-4147-A177-3AD203B41FA5}">
                      <a16:colId xmlns:a16="http://schemas.microsoft.com/office/drawing/2014/main" val="20002"/>
                    </a:ext>
                  </a:extLst>
                </a:gridCol>
                <a:gridCol w="1448650">
                  <a:extLst>
                    <a:ext uri="{9D8B030D-6E8A-4147-A177-3AD203B41FA5}">
                      <a16:colId xmlns:a16="http://schemas.microsoft.com/office/drawing/2014/main" val="20003"/>
                    </a:ext>
                  </a:extLst>
                </a:gridCol>
                <a:gridCol w="1442775">
                  <a:extLst>
                    <a:ext uri="{9D8B030D-6E8A-4147-A177-3AD203B41FA5}">
                      <a16:colId xmlns:a16="http://schemas.microsoft.com/office/drawing/2014/main" val="20004"/>
                    </a:ext>
                  </a:extLst>
                </a:gridCol>
              </a:tblGrid>
              <a:tr h="1503350">
                <a:tc>
                  <a:txBody>
                    <a:bodyPr/>
                    <a:lstStyle/>
                    <a:p>
                      <a:pPr marL="0" lvl="0" indent="0" algn="l" rtl="0">
                        <a:spcBef>
                          <a:spcPts val="0"/>
                        </a:spcBef>
                        <a:spcAft>
                          <a:spcPts val="0"/>
                        </a:spcAft>
                        <a:buNone/>
                      </a:pPr>
                      <a:r>
                        <a:rPr lang="en-GB" sz="1700" b="1"/>
                        <a:t>Gate</a:t>
                      </a:r>
                      <a:endParaRPr sz="1700" b="1"/>
                    </a:p>
                  </a:txBody>
                  <a:tcPr marL="91425" marR="91425" marT="91425" marB="91425"/>
                </a:tc>
                <a:tc>
                  <a:txBody>
                    <a:bodyPr/>
                    <a:lstStyle/>
                    <a:p>
                      <a:pPr marL="228600" lvl="0" indent="-215900" algn="l" rtl="0">
                        <a:spcBef>
                          <a:spcPts val="0"/>
                        </a:spcBef>
                        <a:spcAft>
                          <a:spcPts val="0"/>
                        </a:spcAft>
                        <a:buSzPts val="1600"/>
                        <a:buChar char="➔"/>
                      </a:pPr>
                      <a:r>
                        <a:rPr lang="en-GB" sz="1600"/>
                        <a:t>ITSC/Sector-IT committee</a:t>
                      </a:r>
                      <a:endParaRPr sz="1900"/>
                    </a:p>
                  </a:txBody>
                  <a:tcPr marL="91425" marR="91425" marT="91425" marB="91425"/>
                </a:tc>
                <a:tc>
                  <a:txBody>
                    <a:bodyPr/>
                    <a:lstStyle/>
                    <a:p>
                      <a:pPr marL="228600" lvl="0" indent="-215900" algn="l" rtl="0">
                        <a:spcBef>
                          <a:spcPts val="0"/>
                        </a:spcBef>
                        <a:spcAft>
                          <a:spcPts val="0"/>
                        </a:spcAft>
                        <a:buSzPts val="1600"/>
                        <a:buChar char="➔"/>
                      </a:pPr>
                      <a:r>
                        <a:rPr lang="en-GB" sz="1600"/>
                        <a:t>Resource allocation with RM team</a:t>
                      </a:r>
                      <a:endParaRPr sz="1900"/>
                    </a:p>
                  </a:txBody>
                  <a:tcPr marL="91425" marR="91425" marT="91425" marB="91425"/>
                </a:tc>
                <a:tc>
                  <a:txBody>
                    <a:bodyPr/>
                    <a:lstStyle/>
                    <a:p>
                      <a:pPr marL="171450" marR="0" lvl="0" indent="-139700" algn="l" rtl="0">
                        <a:lnSpc>
                          <a:spcPct val="100000"/>
                        </a:lnSpc>
                        <a:spcBef>
                          <a:spcPts val="0"/>
                        </a:spcBef>
                        <a:spcAft>
                          <a:spcPts val="0"/>
                        </a:spcAft>
                        <a:buSzPts val="1300"/>
                        <a:buChar char="➔"/>
                      </a:pPr>
                      <a:r>
                        <a:rPr lang="en-GB" sz="1300"/>
                        <a:t>Reviews by IP Boards &amp; PMO</a:t>
                      </a:r>
                      <a:endParaRPr sz="1300"/>
                    </a:p>
                    <a:p>
                      <a:pPr marL="171450" marR="0" lvl="0" indent="-139700" algn="l" rtl="0">
                        <a:lnSpc>
                          <a:spcPct val="100000"/>
                        </a:lnSpc>
                        <a:spcBef>
                          <a:spcPts val="0"/>
                        </a:spcBef>
                        <a:spcAft>
                          <a:spcPts val="0"/>
                        </a:spcAft>
                        <a:buSzPts val="1300"/>
                        <a:buChar char="➔"/>
                      </a:pPr>
                      <a:r>
                        <a:rPr lang="en-GB" sz="1300"/>
                        <a:t>Completion of  milestones</a:t>
                      </a:r>
                      <a:endParaRPr sz="1600"/>
                    </a:p>
                  </a:txBody>
                  <a:tcPr marL="91425" marR="91425" marT="91425" marB="91425"/>
                </a:tc>
                <a:tc>
                  <a:txBody>
                    <a:bodyPr/>
                    <a:lstStyle/>
                    <a:p>
                      <a:pPr marL="171450" lvl="0" indent="-152400" algn="l" rtl="0">
                        <a:spcBef>
                          <a:spcPts val="0"/>
                        </a:spcBef>
                        <a:spcAft>
                          <a:spcPts val="0"/>
                        </a:spcAft>
                        <a:buSzPts val="1500"/>
                        <a:buChar char="➔"/>
                      </a:pPr>
                      <a:r>
                        <a:rPr lang="en-GB" sz="1500"/>
                        <a:t>IP Board &amp; ITSC Approval</a:t>
                      </a:r>
                      <a:endParaRPr sz="1800"/>
                    </a:p>
                  </a:txBody>
                  <a:tcPr marL="91425" marR="91425" marT="91425" marB="91425"/>
                </a:tc>
                <a:extLst>
                  <a:ext uri="{0D108BD9-81ED-4DB2-BD59-A6C34878D82A}">
                    <a16:rowId xmlns:a16="http://schemas.microsoft.com/office/drawing/2014/main" val="10000"/>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g33c437fe54c_1_14"/>
          <p:cNvSpPr/>
          <p:nvPr/>
        </p:nvSpPr>
        <p:spPr>
          <a:xfrm>
            <a:off x="0" y="6502037"/>
            <a:ext cx="12192000" cy="356100"/>
          </a:xfrm>
          <a:prstGeom prst="rect">
            <a:avLst/>
          </a:prstGeom>
          <a:solidFill>
            <a:srgbClr val="0F4281"/>
          </a:solidFill>
          <a:ln w="19050" cap="flat" cmpd="sng">
            <a:solidFill>
              <a:srgbClr val="0F428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40" name="Google Shape;140;g33c437fe54c_1_14" descr="How to contact us | CERN"/>
          <p:cNvPicPr preferRelativeResize="0"/>
          <p:nvPr/>
        </p:nvPicPr>
        <p:blipFill rotWithShape="1">
          <a:blip r:embed="rId3">
            <a:alphaModFix/>
          </a:blip>
          <a:srcRect/>
          <a:stretch/>
        </p:blipFill>
        <p:spPr>
          <a:xfrm>
            <a:off x="1" y="6512846"/>
            <a:ext cx="349624" cy="345154"/>
          </a:xfrm>
          <a:prstGeom prst="rect">
            <a:avLst/>
          </a:prstGeom>
          <a:noFill/>
          <a:ln>
            <a:noFill/>
          </a:ln>
        </p:spPr>
      </p:pic>
      <p:sp>
        <p:nvSpPr>
          <p:cNvPr id="141" name="Google Shape;141;g33c437fe54c_1_14"/>
          <p:cNvSpPr txBox="1"/>
          <p:nvPr/>
        </p:nvSpPr>
        <p:spPr>
          <a:xfrm>
            <a:off x="174831" y="279900"/>
            <a:ext cx="11834400" cy="585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3200" b="1">
                <a:solidFill>
                  <a:srgbClr val="0F4281"/>
                </a:solidFill>
                <a:latin typeface="Arial"/>
                <a:ea typeface="Arial"/>
                <a:cs typeface="Arial"/>
                <a:sym typeface="Arial"/>
              </a:rPr>
              <a:t>Types of Projects in the Portfolio</a:t>
            </a:r>
            <a:endParaRPr sz="3200" b="1">
              <a:solidFill>
                <a:srgbClr val="0F4281"/>
              </a:solidFill>
              <a:latin typeface="Arial"/>
              <a:ea typeface="Arial"/>
              <a:cs typeface="Arial"/>
              <a:sym typeface="Arial"/>
            </a:endParaRPr>
          </a:p>
        </p:txBody>
      </p:sp>
      <p:sp>
        <p:nvSpPr>
          <p:cNvPr id="142" name="Google Shape;142;g33c437fe54c_1_14"/>
          <p:cNvSpPr txBox="1"/>
          <p:nvPr/>
        </p:nvSpPr>
        <p:spPr>
          <a:xfrm>
            <a:off x="338850" y="1216475"/>
            <a:ext cx="11561100" cy="490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800" b="1" i="1">
                <a:solidFill>
                  <a:schemeClr val="dk1"/>
                </a:solidFill>
              </a:rPr>
              <a:t>Project</a:t>
            </a:r>
            <a:r>
              <a:rPr lang="en-GB" sz="2800" i="1">
                <a:solidFill>
                  <a:schemeClr val="dk1"/>
                </a:solidFill>
              </a:rPr>
              <a:t> is any time-bound activity with a well-defined scope, producing a deliverable(s), </a:t>
            </a:r>
            <a:r>
              <a:rPr lang="en-GB" sz="2800" b="1" i="1">
                <a:solidFill>
                  <a:schemeClr val="dk1"/>
                </a:solidFill>
              </a:rPr>
              <a:t>requiring additional resources (material and/or personnel)</a:t>
            </a:r>
            <a:endParaRPr sz="1600" b="1">
              <a:solidFill>
                <a:srgbClr val="171717"/>
              </a:solidFill>
            </a:endParaRPr>
          </a:p>
          <a:p>
            <a:pPr marL="0" lvl="0" indent="0" algn="l" rtl="0">
              <a:spcBef>
                <a:spcPts val="0"/>
              </a:spcBef>
              <a:spcAft>
                <a:spcPts val="0"/>
              </a:spcAft>
              <a:buNone/>
            </a:pPr>
            <a:endParaRPr sz="2800" i="1">
              <a:solidFill>
                <a:schemeClr val="dk1"/>
              </a:solidFill>
            </a:endParaRPr>
          </a:p>
          <a:p>
            <a:pPr marL="0" lvl="0" indent="0" algn="l" rtl="0">
              <a:spcBef>
                <a:spcPts val="0"/>
              </a:spcBef>
              <a:spcAft>
                <a:spcPts val="0"/>
              </a:spcAft>
              <a:buNone/>
            </a:pPr>
            <a:endParaRPr sz="2800" i="1">
              <a:solidFill>
                <a:schemeClr val="dk1"/>
              </a:solidFill>
            </a:endParaRPr>
          </a:p>
          <a:p>
            <a:pPr marL="0" lvl="0" indent="0" algn="l" rtl="0">
              <a:spcBef>
                <a:spcPts val="0"/>
              </a:spcBef>
              <a:spcAft>
                <a:spcPts val="0"/>
              </a:spcAft>
              <a:buNone/>
            </a:pPr>
            <a:endParaRPr sz="2800" b="1">
              <a:solidFill>
                <a:schemeClr val="dk1"/>
              </a:solidFill>
            </a:endParaRPr>
          </a:p>
          <a:p>
            <a:pPr marL="0" lvl="0" indent="0" algn="l" rtl="0">
              <a:spcBef>
                <a:spcPts val="0"/>
              </a:spcBef>
              <a:spcAft>
                <a:spcPts val="0"/>
              </a:spcAft>
              <a:buNone/>
            </a:pPr>
            <a:endParaRPr sz="2800" b="1">
              <a:solidFill>
                <a:schemeClr val="dk1"/>
              </a:solidFill>
            </a:endParaRPr>
          </a:p>
          <a:p>
            <a:pPr marL="0" lvl="0" indent="0" algn="l" rtl="0">
              <a:spcBef>
                <a:spcPts val="0"/>
              </a:spcBef>
              <a:spcAft>
                <a:spcPts val="0"/>
              </a:spcAft>
              <a:buNone/>
            </a:pPr>
            <a:endParaRPr sz="2800" i="1">
              <a:solidFill>
                <a:schemeClr val="dk1"/>
              </a:solidFill>
            </a:endParaRPr>
          </a:p>
          <a:p>
            <a:pPr marL="0" lvl="0" indent="0" algn="l" rtl="0">
              <a:spcBef>
                <a:spcPts val="0"/>
              </a:spcBef>
              <a:spcAft>
                <a:spcPts val="0"/>
              </a:spcAft>
              <a:buNone/>
            </a:pPr>
            <a:endParaRPr sz="2800" i="1">
              <a:solidFill>
                <a:schemeClr val="dk1"/>
              </a:solidFill>
            </a:endParaRPr>
          </a:p>
          <a:p>
            <a:pPr marL="0" lvl="0" indent="0" algn="l" rtl="0">
              <a:spcBef>
                <a:spcPts val="0"/>
              </a:spcBef>
              <a:spcAft>
                <a:spcPts val="0"/>
              </a:spcAft>
              <a:buNone/>
            </a:pPr>
            <a:endParaRPr sz="2800" i="1">
              <a:solidFill>
                <a:schemeClr val="dk1"/>
              </a:solidFill>
            </a:endParaRPr>
          </a:p>
          <a:p>
            <a:pPr marL="0" lvl="0" indent="0" algn="l" rtl="0">
              <a:spcBef>
                <a:spcPts val="0"/>
              </a:spcBef>
              <a:spcAft>
                <a:spcPts val="0"/>
              </a:spcAft>
              <a:buNone/>
            </a:pPr>
            <a:endParaRPr sz="2800" i="1">
              <a:solidFill>
                <a:schemeClr val="dk1"/>
              </a:solidFill>
            </a:endParaRPr>
          </a:p>
          <a:p>
            <a:pPr marL="0" lvl="0" indent="0" algn="l" rtl="0">
              <a:spcBef>
                <a:spcPts val="0"/>
              </a:spcBef>
              <a:spcAft>
                <a:spcPts val="0"/>
              </a:spcAft>
              <a:buNone/>
            </a:pPr>
            <a:endParaRPr sz="2800" i="1">
              <a:solidFill>
                <a:schemeClr val="dk1"/>
              </a:solidFill>
            </a:endParaRPr>
          </a:p>
        </p:txBody>
      </p:sp>
      <p:sp>
        <p:nvSpPr>
          <p:cNvPr id="143" name="Google Shape;143;g33c437fe54c_1_14"/>
          <p:cNvSpPr/>
          <p:nvPr/>
        </p:nvSpPr>
        <p:spPr>
          <a:xfrm rot="5400000">
            <a:off x="820950" y="2756975"/>
            <a:ext cx="676200" cy="528900"/>
          </a:xfrm>
          <a:prstGeom prst="bentUpArrow">
            <a:avLst>
              <a:gd name="adj1" fmla="val 25000"/>
              <a:gd name="adj2" fmla="val 25000"/>
              <a:gd name="adj3" fmla="val 25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4" name="Google Shape;144;g33c437fe54c_1_14"/>
          <p:cNvSpPr txBox="1"/>
          <p:nvPr/>
        </p:nvSpPr>
        <p:spPr>
          <a:xfrm>
            <a:off x="1568850" y="2840422"/>
            <a:ext cx="10331100" cy="67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800" b="1">
                <a:solidFill>
                  <a:schemeClr val="dk1"/>
                </a:solidFill>
              </a:rPr>
              <a:t>Internal Projects: </a:t>
            </a:r>
            <a:r>
              <a:rPr lang="en-GB" sz="2800" i="1">
                <a:solidFill>
                  <a:schemeClr val="dk1"/>
                </a:solidFill>
              </a:rPr>
              <a:t>Funded with IT budget and personnel </a:t>
            </a:r>
            <a:endParaRPr sz="2800" i="1">
              <a:solidFill>
                <a:schemeClr val="dk1"/>
              </a:solidFill>
            </a:endParaRPr>
          </a:p>
        </p:txBody>
      </p:sp>
      <p:sp>
        <p:nvSpPr>
          <p:cNvPr id="145" name="Google Shape;145;g33c437fe54c_1_14"/>
          <p:cNvSpPr/>
          <p:nvPr/>
        </p:nvSpPr>
        <p:spPr>
          <a:xfrm rot="5400000">
            <a:off x="820950" y="3590314"/>
            <a:ext cx="676200" cy="528900"/>
          </a:xfrm>
          <a:prstGeom prst="bentUpArrow">
            <a:avLst>
              <a:gd name="adj1" fmla="val 25000"/>
              <a:gd name="adj2" fmla="val 25000"/>
              <a:gd name="adj3" fmla="val 25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6" name="Google Shape;146;g33c437fe54c_1_14"/>
          <p:cNvSpPr txBox="1"/>
          <p:nvPr/>
        </p:nvSpPr>
        <p:spPr>
          <a:xfrm>
            <a:off x="1568850" y="3689543"/>
            <a:ext cx="10331100" cy="80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800" b="1">
                <a:solidFill>
                  <a:schemeClr val="dk1"/>
                </a:solidFill>
              </a:rPr>
              <a:t>Service Evolution: </a:t>
            </a:r>
            <a:r>
              <a:rPr lang="en-GB" sz="2800" i="1">
                <a:solidFill>
                  <a:schemeClr val="dk1"/>
                </a:solidFill>
              </a:rPr>
              <a:t>Activities to improve ongoing IT Services </a:t>
            </a:r>
            <a:endParaRPr sz="2800" i="1">
              <a:solidFill>
                <a:schemeClr val="dk1"/>
              </a:solidFill>
            </a:endParaRPr>
          </a:p>
        </p:txBody>
      </p:sp>
      <p:sp>
        <p:nvSpPr>
          <p:cNvPr id="147" name="Google Shape;147;g33c437fe54c_1_14"/>
          <p:cNvSpPr/>
          <p:nvPr/>
        </p:nvSpPr>
        <p:spPr>
          <a:xfrm rot="5400000">
            <a:off x="820950" y="4495409"/>
            <a:ext cx="676200" cy="528900"/>
          </a:xfrm>
          <a:prstGeom prst="bentUpArrow">
            <a:avLst>
              <a:gd name="adj1" fmla="val 25000"/>
              <a:gd name="adj2" fmla="val 25000"/>
              <a:gd name="adj3" fmla="val 25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sp>
        <p:nvSpPr>
          <p:cNvPr id="148" name="Google Shape;148;g33c437fe54c_1_14"/>
          <p:cNvSpPr txBox="1"/>
          <p:nvPr/>
        </p:nvSpPr>
        <p:spPr>
          <a:xfrm>
            <a:off x="1678125" y="4493509"/>
            <a:ext cx="10331100" cy="804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GB" sz="2800" b="1">
                <a:solidFill>
                  <a:schemeClr val="dk1"/>
                </a:solidFill>
              </a:rPr>
              <a:t>External Projects:</a:t>
            </a:r>
            <a:r>
              <a:rPr lang="en-GB" sz="2800">
                <a:solidFill>
                  <a:schemeClr val="dk1"/>
                </a:solidFill>
              </a:rPr>
              <a:t> </a:t>
            </a:r>
            <a:r>
              <a:rPr lang="en-GB" sz="2800" i="1">
                <a:solidFill>
                  <a:schemeClr val="dk1"/>
                </a:solidFill>
              </a:rPr>
              <a:t>Projects funded by external sources (E.C. projects, private companies)</a:t>
            </a:r>
            <a:endParaRPr sz="2800" i="1">
              <a:solidFill>
                <a:schemeClr val="dk1"/>
              </a:solidFill>
            </a:endParaRPr>
          </a:p>
          <a:p>
            <a:pPr marL="0" lvl="0" indent="0" algn="l" rtl="0">
              <a:spcBef>
                <a:spcPts val="0"/>
              </a:spcBef>
              <a:spcAft>
                <a:spcPts val="0"/>
              </a:spcAft>
              <a:buNone/>
            </a:pPr>
            <a:endParaRPr sz="2800" b="1">
              <a:solidFill>
                <a:schemeClr val="dk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g33c437fe54c_0_11"/>
          <p:cNvSpPr/>
          <p:nvPr/>
        </p:nvSpPr>
        <p:spPr>
          <a:xfrm>
            <a:off x="0" y="6502037"/>
            <a:ext cx="12192000" cy="356100"/>
          </a:xfrm>
          <a:prstGeom prst="rect">
            <a:avLst/>
          </a:prstGeom>
          <a:solidFill>
            <a:srgbClr val="0F4281"/>
          </a:solidFill>
          <a:ln w="19050" cap="flat" cmpd="sng">
            <a:solidFill>
              <a:srgbClr val="0F428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54" name="Google Shape;154;g33c437fe54c_0_11" descr="How to contact us | CERN"/>
          <p:cNvPicPr preferRelativeResize="0"/>
          <p:nvPr/>
        </p:nvPicPr>
        <p:blipFill rotWithShape="1">
          <a:blip r:embed="rId3">
            <a:alphaModFix/>
          </a:blip>
          <a:srcRect/>
          <a:stretch/>
        </p:blipFill>
        <p:spPr>
          <a:xfrm>
            <a:off x="1" y="6512846"/>
            <a:ext cx="349624" cy="345154"/>
          </a:xfrm>
          <a:prstGeom prst="rect">
            <a:avLst/>
          </a:prstGeom>
          <a:noFill/>
          <a:ln>
            <a:noFill/>
          </a:ln>
        </p:spPr>
      </p:pic>
      <p:sp>
        <p:nvSpPr>
          <p:cNvPr id="155" name="Google Shape;155;g33c437fe54c_0_11"/>
          <p:cNvSpPr txBox="1"/>
          <p:nvPr/>
        </p:nvSpPr>
        <p:spPr>
          <a:xfrm>
            <a:off x="174829" y="279900"/>
            <a:ext cx="10709100" cy="1077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3200" b="1">
                <a:solidFill>
                  <a:srgbClr val="0F4281"/>
                </a:solidFill>
              </a:rPr>
              <a:t>The Project Catalogue - Information That Matters</a:t>
            </a:r>
            <a:endParaRPr sz="3200" b="1">
              <a:solidFill>
                <a:srgbClr val="0F4281"/>
              </a:solidFill>
            </a:endParaRPr>
          </a:p>
          <a:p>
            <a:pPr marL="0" marR="0" lvl="0" indent="0" algn="l" rtl="0">
              <a:spcBef>
                <a:spcPts val="0"/>
              </a:spcBef>
              <a:spcAft>
                <a:spcPts val="0"/>
              </a:spcAft>
              <a:buNone/>
            </a:pPr>
            <a:endParaRPr sz="3200" b="1">
              <a:solidFill>
                <a:srgbClr val="0F4281"/>
              </a:solidFill>
            </a:endParaRPr>
          </a:p>
        </p:txBody>
      </p:sp>
      <p:pic>
        <p:nvPicPr>
          <p:cNvPr id="156" name="Google Shape;156;g33c437fe54c_0_11"/>
          <p:cNvPicPr preferRelativeResize="0"/>
          <p:nvPr/>
        </p:nvPicPr>
        <p:blipFill rotWithShape="1">
          <a:blip r:embed="rId4">
            <a:alphaModFix/>
          </a:blip>
          <a:srcRect r="15832"/>
          <a:stretch/>
        </p:blipFill>
        <p:spPr>
          <a:xfrm>
            <a:off x="9083975" y="4459050"/>
            <a:ext cx="1130925" cy="835225"/>
          </a:xfrm>
          <a:prstGeom prst="rect">
            <a:avLst/>
          </a:prstGeom>
          <a:noFill/>
          <a:ln>
            <a:noFill/>
          </a:ln>
        </p:spPr>
      </p:pic>
      <p:pic>
        <p:nvPicPr>
          <p:cNvPr id="157" name="Google Shape;157;g33c437fe54c_0_11"/>
          <p:cNvPicPr preferRelativeResize="0"/>
          <p:nvPr/>
        </p:nvPicPr>
        <p:blipFill>
          <a:blip r:embed="rId5">
            <a:alphaModFix/>
          </a:blip>
          <a:stretch>
            <a:fillRect/>
          </a:stretch>
        </p:blipFill>
        <p:spPr>
          <a:xfrm>
            <a:off x="961838" y="1032450"/>
            <a:ext cx="10268323" cy="2688425"/>
          </a:xfrm>
          <a:prstGeom prst="rect">
            <a:avLst/>
          </a:prstGeom>
          <a:noFill/>
          <a:ln>
            <a:noFill/>
          </a:ln>
        </p:spPr>
      </p:pic>
      <p:pic>
        <p:nvPicPr>
          <p:cNvPr id="158" name="Google Shape;158;g33c437fe54c_0_11"/>
          <p:cNvPicPr preferRelativeResize="0"/>
          <p:nvPr/>
        </p:nvPicPr>
        <p:blipFill>
          <a:blip r:embed="rId6">
            <a:alphaModFix/>
          </a:blip>
          <a:stretch>
            <a:fillRect/>
          </a:stretch>
        </p:blipFill>
        <p:spPr>
          <a:xfrm>
            <a:off x="2064448" y="3881325"/>
            <a:ext cx="8063100" cy="510602"/>
          </a:xfrm>
          <a:prstGeom prst="rect">
            <a:avLst/>
          </a:prstGeom>
          <a:noFill/>
          <a:ln>
            <a:noFill/>
          </a:ln>
        </p:spPr>
      </p:pic>
      <p:pic>
        <p:nvPicPr>
          <p:cNvPr id="159" name="Google Shape;159;g33c437fe54c_0_11"/>
          <p:cNvPicPr preferRelativeResize="0"/>
          <p:nvPr/>
        </p:nvPicPr>
        <p:blipFill>
          <a:blip r:embed="rId7">
            <a:alphaModFix/>
          </a:blip>
          <a:stretch>
            <a:fillRect/>
          </a:stretch>
        </p:blipFill>
        <p:spPr>
          <a:xfrm>
            <a:off x="3119200" y="6055077"/>
            <a:ext cx="5648325" cy="3333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5"/>
          <p:cNvSpPr/>
          <p:nvPr/>
        </p:nvSpPr>
        <p:spPr>
          <a:xfrm>
            <a:off x="0" y="6502037"/>
            <a:ext cx="12192000" cy="355963"/>
          </a:xfrm>
          <a:prstGeom prst="rect">
            <a:avLst/>
          </a:prstGeom>
          <a:solidFill>
            <a:srgbClr val="0F4281"/>
          </a:solidFill>
          <a:ln w="19050" cap="flat" cmpd="sng">
            <a:solidFill>
              <a:srgbClr val="0F428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pic>
        <p:nvPicPr>
          <p:cNvPr id="165" name="Google Shape;165;p5" descr="How to contact us | CERN"/>
          <p:cNvPicPr preferRelativeResize="0"/>
          <p:nvPr/>
        </p:nvPicPr>
        <p:blipFill rotWithShape="1">
          <a:blip r:embed="rId3">
            <a:alphaModFix/>
          </a:blip>
          <a:srcRect/>
          <a:stretch/>
        </p:blipFill>
        <p:spPr>
          <a:xfrm>
            <a:off x="1" y="6512846"/>
            <a:ext cx="349624" cy="345154"/>
          </a:xfrm>
          <a:prstGeom prst="rect">
            <a:avLst/>
          </a:prstGeom>
          <a:noFill/>
          <a:ln>
            <a:noFill/>
          </a:ln>
        </p:spPr>
      </p:pic>
      <p:sp>
        <p:nvSpPr>
          <p:cNvPr id="166" name="Google Shape;166;p5"/>
          <p:cNvSpPr txBox="1"/>
          <p:nvPr/>
        </p:nvSpPr>
        <p:spPr>
          <a:xfrm>
            <a:off x="174830" y="279900"/>
            <a:ext cx="11375700" cy="585000"/>
          </a:xfrm>
          <a:prstGeom prst="rect">
            <a:avLst/>
          </a:prstGeom>
          <a:noFill/>
          <a:ln>
            <a:noFill/>
          </a:ln>
        </p:spPr>
        <p:txBody>
          <a:bodyPr spcFirstLastPara="1" wrap="square" lIns="91425" tIns="45700" rIns="91425" bIns="45700" anchor="t" anchorCtr="0">
            <a:spAutoFit/>
          </a:bodyPr>
          <a:lstStyle/>
          <a:p>
            <a:pPr marL="0" lvl="0" indent="0" algn="l" rtl="0">
              <a:spcBef>
                <a:spcPts val="0"/>
              </a:spcBef>
              <a:spcAft>
                <a:spcPts val="0"/>
              </a:spcAft>
              <a:buNone/>
            </a:pPr>
            <a:r>
              <a:rPr lang="en-GB" sz="3200" b="1">
                <a:solidFill>
                  <a:srgbClr val="0F4281"/>
                </a:solidFill>
              </a:rPr>
              <a:t>The Project Catalogue - Resources/Personnel </a:t>
            </a:r>
            <a:endParaRPr sz="3200" b="1">
              <a:solidFill>
                <a:srgbClr val="0F4281"/>
              </a:solidFill>
            </a:endParaRPr>
          </a:p>
        </p:txBody>
      </p:sp>
      <p:pic>
        <p:nvPicPr>
          <p:cNvPr id="167" name="Google Shape;167;p5"/>
          <p:cNvPicPr preferRelativeResize="0"/>
          <p:nvPr/>
        </p:nvPicPr>
        <p:blipFill>
          <a:blip r:embed="rId4">
            <a:alphaModFix/>
          </a:blip>
          <a:stretch>
            <a:fillRect/>
          </a:stretch>
        </p:blipFill>
        <p:spPr>
          <a:xfrm>
            <a:off x="1061100" y="1017624"/>
            <a:ext cx="10069800" cy="3069775"/>
          </a:xfrm>
          <a:prstGeom prst="rect">
            <a:avLst/>
          </a:prstGeom>
          <a:noFill/>
          <a:ln>
            <a:noFill/>
          </a:ln>
        </p:spPr>
      </p:pic>
      <p:pic>
        <p:nvPicPr>
          <p:cNvPr id="168" name="Google Shape;168;p5"/>
          <p:cNvPicPr preferRelativeResize="0"/>
          <p:nvPr/>
        </p:nvPicPr>
        <p:blipFill>
          <a:blip r:embed="rId5">
            <a:alphaModFix/>
          </a:blip>
          <a:stretch>
            <a:fillRect/>
          </a:stretch>
        </p:blipFill>
        <p:spPr>
          <a:xfrm>
            <a:off x="3052800" y="6136649"/>
            <a:ext cx="5619750" cy="3048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g33c437fe54c_0_24"/>
          <p:cNvSpPr/>
          <p:nvPr/>
        </p:nvSpPr>
        <p:spPr>
          <a:xfrm>
            <a:off x="0" y="6502037"/>
            <a:ext cx="12192000" cy="356100"/>
          </a:xfrm>
          <a:prstGeom prst="rect">
            <a:avLst/>
          </a:prstGeom>
          <a:solidFill>
            <a:srgbClr val="0F4281"/>
          </a:solidFill>
          <a:ln w="19050" cap="flat" cmpd="sng">
            <a:solidFill>
              <a:srgbClr val="0F428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Arial"/>
              <a:ea typeface="Arial"/>
              <a:cs typeface="Arial"/>
              <a:sym typeface="Arial"/>
            </a:endParaRPr>
          </a:p>
        </p:txBody>
      </p:sp>
      <p:pic>
        <p:nvPicPr>
          <p:cNvPr id="174" name="Google Shape;174;g33c437fe54c_0_24" descr="How to contact us | CERN"/>
          <p:cNvPicPr preferRelativeResize="0"/>
          <p:nvPr/>
        </p:nvPicPr>
        <p:blipFill rotWithShape="1">
          <a:blip r:embed="rId3">
            <a:alphaModFix/>
          </a:blip>
          <a:srcRect/>
          <a:stretch/>
        </p:blipFill>
        <p:spPr>
          <a:xfrm>
            <a:off x="1" y="6512846"/>
            <a:ext cx="349624" cy="345154"/>
          </a:xfrm>
          <a:prstGeom prst="rect">
            <a:avLst/>
          </a:prstGeom>
          <a:noFill/>
          <a:ln>
            <a:noFill/>
          </a:ln>
        </p:spPr>
      </p:pic>
      <p:sp>
        <p:nvSpPr>
          <p:cNvPr id="175" name="Google Shape;175;g33c437fe54c_0_24"/>
          <p:cNvSpPr txBox="1"/>
          <p:nvPr/>
        </p:nvSpPr>
        <p:spPr>
          <a:xfrm>
            <a:off x="174813" y="279904"/>
            <a:ext cx="8063100" cy="585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GB" sz="3200" b="1">
                <a:solidFill>
                  <a:srgbClr val="0F4281"/>
                </a:solidFill>
              </a:rPr>
              <a:t>Data Collection &amp; Reporting </a:t>
            </a:r>
            <a:endParaRPr sz="3200" b="1">
              <a:solidFill>
                <a:srgbClr val="0F4281"/>
              </a:solidFill>
              <a:latin typeface="Arial"/>
              <a:ea typeface="Arial"/>
              <a:cs typeface="Arial"/>
              <a:sym typeface="Arial"/>
            </a:endParaRPr>
          </a:p>
        </p:txBody>
      </p:sp>
      <p:pic>
        <p:nvPicPr>
          <p:cNvPr id="176" name="Google Shape;176;g33c437fe54c_0_24"/>
          <p:cNvPicPr preferRelativeResize="0"/>
          <p:nvPr/>
        </p:nvPicPr>
        <p:blipFill>
          <a:blip r:embed="rId4">
            <a:alphaModFix/>
          </a:blip>
          <a:stretch>
            <a:fillRect/>
          </a:stretch>
        </p:blipFill>
        <p:spPr>
          <a:xfrm>
            <a:off x="174825" y="1392937"/>
            <a:ext cx="11562550" cy="3335474"/>
          </a:xfrm>
          <a:prstGeom prst="rect">
            <a:avLst/>
          </a:prstGeom>
          <a:noFill/>
          <a:ln>
            <a:noFill/>
          </a:ln>
        </p:spPr>
      </p:pic>
      <p:pic>
        <p:nvPicPr>
          <p:cNvPr id="177" name="Google Shape;177;g33c437fe54c_0_24"/>
          <p:cNvPicPr preferRelativeResize="0"/>
          <p:nvPr/>
        </p:nvPicPr>
        <p:blipFill>
          <a:blip r:embed="rId5">
            <a:alphaModFix/>
          </a:blip>
          <a:stretch>
            <a:fillRect/>
          </a:stretch>
        </p:blipFill>
        <p:spPr>
          <a:xfrm>
            <a:off x="3252788" y="6118237"/>
            <a:ext cx="5686425" cy="30480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745</Words>
  <Application>Microsoft Office PowerPoint</Application>
  <PresentationFormat>Widescreen</PresentationFormat>
  <Paragraphs>98</Paragraphs>
  <Slides>14</Slides>
  <Notes>14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Play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PONGRACZ Audrey</dc:creator>
  <cp:lastModifiedBy>Maite Barroso Lopez</cp:lastModifiedBy>
  <cp:revision>1</cp:revision>
  <dcterms:created xsi:type="dcterms:W3CDTF">2025-03-04T10:08:50Z</dcterms:created>
  <dcterms:modified xsi:type="dcterms:W3CDTF">2025-03-06T14:24:49Z</dcterms:modified>
</cp:coreProperties>
</file>