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3" r:id="rId5"/>
    <p:sldId id="262" r:id="rId6"/>
    <p:sldId id="1243" r:id="rId7"/>
    <p:sldId id="1256" r:id="rId8"/>
    <p:sldId id="1246" r:id="rId9"/>
    <p:sldId id="1247" r:id="rId10"/>
    <p:sldId id="1257" r:id="rId11"/>
    <p:sldId id="1259" r:id="rId12"/>
    <p:sldId id="1260" r:id="rId13"/>
    <p:sldId id="1251" r:id="rId14"/>
    <p:sldId id="1258" r:id="rId15"/>
  </p:sldIdLst>
  <p:sldSz cx="9144000" cy="5143500" type="screen16x9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1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4660"/>
  </p:normalViewPr>
  <p:slideViewPr>
    <p:cSldViewPr snapToObjects="1" showGuides="1">
      <p:cViewPr>
        <p:scale>
          <a:sx n="125" d="100"/>
          <a:sy n="125" d="100"/>
        </p:scale>
        <p:origin x="2016" y="128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219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Project Management Meet Up! (2) - O. Boettcher (BE-EA / HL-LHC WP8)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Project Management Meet Up! (2) - O. Boettcher (BE-EA / HL-LHC WP8)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Project Management Meet Up! (2) - O. Boettcher (BE-EA / HL-LHC WP8)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Project Management Meet Up! (2) - O. Boettcher (BE-EA / HL-LHC WP8)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Project Management Meet Up! (2) - O. Boettcher (BE-EA / HL-LHC WP8)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Project Management Meet Up! (2) - O. Boettcher (BE-EA / HL-LHC WP8)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Project Management Meet Up! (2) - O. Boettcher (BE-EA / HL-LHC WP8)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Project Management Meet Up! (2) - O. Boettcher (BE-EA / HL-LHC WP8)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indico.cern.ch/event/1464469/contributions/6467808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fh-aachen.de/securedl/sdl-eyJ0eXAiOiJKV1QiLCJhbGciOiJIUzI1NiJ9.eyJpYXQiOjE3NDY2MTgwNjcsImV4cCI6MTc0NjcwODA2NywidXNlciI6MCwiZ3JvdXBzIjpbMCwtMV0sImZpbGUiOiJmaWxlYWRtaW4vZmIvZmIwOF9tYXNjaGluZW5iYXUvUmVsYXVuY2gvUHJvamVrdGUvcHJvOC9QTV8yMDIyXzA5XzEzX0RldXRzY2hlcl9BcmJlaXRnZWJlcnByZWlzX2FnXzAxX18zXy5wZGYiLCJwYWdlIjo0MTQyOH0.D6YuTtkR8bb3iZ5xPifc0MF9BXB3sKiKmW0wYyaBk0Y/PM_2022_09_13_Deutscher_Arbeitgeberpreis_ag_01__3_.pdf" TargetMode="External"/><Relationship Id="rId4" Type="http://schemas.openxmlformats.org/officeDocument/2006/relationships/hyperlink" Target="https://www.fh-aachen.de/en/faculties/mechanical-engineering-and-mechatronics/projects/student-projects/project-1-pro8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linkedin.com/posts/fachbereich-maschinenbau-und-mechatronik-fh-aachen_fhaachen-pro8-cern-activity-7323013196783542273-uxpN?utm_source=share&amp;utm_medium=member_desktop&amp;rcm=ACoAAA896VgBeHj2XLgZh7OSOtsWA8KJlHkn3oM" TargetMode="External"/><Relationship Id="rId5" Type="http://schemas.openxmlformats.org/officeDocument/2006/relationships/hyperlink" Target="https://www.fh-aachen.de/en/faculties/mechanical-engineering-and-mechatronics/projects/student-projects/project-1-pro8/pro8-2025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2771800" y="859380"/>
            <a:ext cx="6192688" cy="936104"/>
          </a:xfrm>
        </p:spPr>
        <p:txBody>
          <a:bodyPr/>
          <a:lstStyle/>
          <a:p>
            <a:pPr algn="r"/>
            <a:r>
              <a:rPr lang="en-GB" dirty="0"/>
              <a:t>Aachen Student Project</a:t>
            </a:r>
            <a:br>
              <a:rPr lang="en-GB" dirty="0"/>
            </a:br>
            <a:r>
              <a:rPr lang="en-GB" sz="2000" dirty="0"/>
              <a:t>WP8 delivered problem case to pro8 2025 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403648" y="3772421"/>
            <a:ext cx="6480000" cy="936104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O. Boettcher - on behalf of  WP8 (Collider-Experiment Interface)</a:t>
            </a:r>
          </a:p>
          <a:p>
            <a:endParaRPr lang="en-GB" dirty="0"/>
          </a:p>
          <a:p>
            <a:r>
              <a:rPr lang="en-GB" dirty="0"/>
              <a:t>Special thanks for the participation to Antonio Alonso and </a:t>
            </a:r>
            <a:br>
              <a:rPr lang="en-GB" dirty="0"/>
            </a:br>
            <a:r>
              <a:rPr lang="en-GB" dirty="0"/>
              <a:t>for the support to Francisco Sanchez Galan !!! 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691680" y="4748212"/>
            <a:ext cx="6480000" cy="261938"/>
          </a:xfrm>
        </p:spPr>
        <p:txBody>
          <a:bodyPr>
            <a:normAutofit fontScale="92500"/>
          </a:bodyPr>
          <a:lstStyle/>
          <a:p>
            <a:r>
              <a:rPr lang="en-US" b="0" i="0" dirty="0">
                <a:solidFill>
                  <a:schemeClr val="bg2"/>
                </a:solidFill>
              </a:rPr>
              <a:t>CERN, </a:t>
            </a:r>
            <a:r>
              <a:rPr lang="en-GB" b="0" i="0" dirty="0">
                <a:solidFill>
                  <a:schemeClr val="bg2"/>
                </a:solidFill>
              </a:rPr>
              <a:t>Project Management Meet Up! (2) – 07/05/2025 – </a:t>
            </a:r>
            <a:r>
              <a:rPr lang="en-GB" b="0" i="0" dirty="0">
                <a:solidFill>
                  <a:schemeClr val="bg2"/>
                </a:solidFill>
                <a:hlinkClick r:id="rId2"/>
              </a:rPr>
              <a:t>Indico contribution 6467808</a:t>
            </a:r>
            <a:r>
              <a:rPr lang="en-GB" b="0" i="0" dirty="0">
                <a:solidFill>
                  <a:schemeClr val="bg2"/>
                </a:solidFill>
              </a:rPr>
              <a:t> 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E19C5A-6044-BE01-56FB-5D156B754E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58830"/>
            <a:ext cx="9132853" cy="204635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9E2CA3-4009-7095-E41A-F433D79ED0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B6566-0ED0-307E-0285-654912346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pro8 – resume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00D73-6E11-C7B1-E5CE-D670A8896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E7543C-0673-EF13-0571-57C1BFD23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Project Management Meet Up! (2) - O. Boettcher (BE-EA / HL-LHC WP8)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E3A02B-8659-0AEF-3C35-41C6EAEC3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3B058B-E267-2F57-F1EE-031D2FC83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374" y="736505"/>
            <a:ext cx="2984397" cy="38581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B98D8C-9A41-C1B5-35D5-684DC178C4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4898" y="736505"/>
            <a:ext cx="2209350" cy="385811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8240EE3-FCC1-9ACE-7E6E-2E24E9CF0E5E}"/>
              </a:ext>
            </a:extLst>
          </p:cNvPr>
          <p:cNvSpPr txBox="1"/>
          <p:nvPr/>
        </p:nvSpPr>
        <p:spPr>
          <a:xfrm>
            <a:off x="1528341" y="2571660"/>
            <a:ext cx="2869901" cy="19700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The </a:t>
            </a:r>
            <a:r>
              <a:rPr lang="en-GB" b="1" dirty="0">
                <a:solidFill>
                  <a:srgbClr val="00B1AD"/>
                </a:solidFill>
                <a:latin typeface="Aptos Narrow" panose="020B0004020202020204" pitchFamily="34" charset="0"/>
              </a:rPr>
              <a:t>pro8 week </a:t>
            </a:r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is </a:t>
            </a:r>
            <a:r>
              <a:rPr lang="en-GB" b="1" dirty="0">
                <a:solidFill>
                  <a:srgbClr val="00B1AD"/>
                </a:solidFill>
                <a:latin typeface="Aptos Narrow" panose="020B0004020202020204" pitchFamily="34" charset="0"/>
              </a:rPr>
              <a:t>designed to prepare</a:t>
            </a:r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 students for their </a:t>
            </a:r>
            <a:r>
              <a:rPr lang="en-GB" b="1" dirty="0">
                <a:solidFill>
                  <a:srgbClr val="00B1AD"/>
                </a:solidFill>
                <a:latin typeface="Aptos Narrow" panose="020B0004020202020204" pitchFamily="34" charset="0"/>
              </a:rPr>
              <a:t>future careers as engineers</a:t>
            </a:r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. </a:t>
            </a:r>
          </a:p>
          <a:p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There, they also have to </a:t>
            </a:r>
            <a:r>
              <a:rPr lang="en-GB" b="1" dirty="0">
                <a:solidFill>
                  <a:srgbClr val="00B1AD"/>
                </a:solidFill>
                <a:latin typeface="Aptos Narrow" panose="020B0004020202020204" pitchFamily="34" charset="0"/>
              </a:rPr>
              <a:t>develop solutions</a:t>
            </a:r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 with </a:t>
            </a:r>
            <a:r>
              <a:rPr lang="en-GB" b="1" dirty="0">
                <a:solidFill>
                  <a:srgbClr val="00B1AD"/>
                </a:solidFill>
                <a:latin typeface="Aptos Narrow" panose="020B0004020202020204" pitchFamily="34" charset="0"/>
              </a:rPr>
              <a:t>various teams </a:t>
            </a:r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under timely constraints. </a:t>
            </a:r>
            <a:endParaRPr lang="en-US" dirty="0">
              <a:solidFill>
                <a:schemeClr val="bg1"/>
              </a:solidFill>
              <a:latin typeface="Aptos Narrow" panose="020B00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7A7A13-CAC0-F610-2A92-201405C00B86}"/>
              </a:ext>
            </a:extLst>
          </p:cNvPr>
          <p:cNvSpPr txBox="1"/>
          <p:nvPr/>
        </p:nvSpPr>
        <p:spPr>
          <a:xfrm>
            <a:off x="4589718" y="4229099"/>
            <a:ext cx="2160241" cy="3655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no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ptos Narrow" panose="020B0004020202020204" pitchFamily="34" charset="0"/>
              </a:rPr>
              <a:t>pro8 is not only a great project but also an awarded one!</a:t>
            </a:r>
            <a:endParaRPr lang="en-US" sz="1100" dirty="0">
              <a:solidFill>
                <a:schemeClr val="bg1"/>
              </a:solidFill>
              <a:latin typeface="Aptos Narrow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312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DED0D-4872-2032-1280-FF383B2B9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your attention 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C1260-B216-5DA3-EE35-5D98AAC7D2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Please don’t hesitate to contact me, if you like to know more!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159693-2567-6337-F19D-B7E625A1F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Project Management Meet Up! (2) - O. Boettcher (BE-EA / HL-LHC WP8)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CA648A-E629-EE4A-48E8-2E240544A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A569F00-EF87-0F06-D9E1-E84019FC24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775" y="1510516"/>
            <a:ext cx="4317225" cy="27363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90938DB-8235-D016-91F0-E607E6F99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1510516"/>
            <a:ext cx="3542928" cy="271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05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267234"/>
            <a:ext cx="7920000" cy="540000"/>
          </a:xfrm>
        </p:spPr>
        <p:txBody>
          <a:bodyPr/>
          <a:lstStyle/>
          <a:p>
            <a:r>
              <a:rPr lang="en-GB" dirty="0"/>
              <a:t>Motivation of this Meet Up Talk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91680" y="4767263"/>
            <a:ext cx="6840320" cy="270000"/>
          </a:xfrm>
        </p:spPr>
        <p:txBody>
          <a:bodyPr/>
          <a:lstStyle/>
          <a:p>
            <a:r>
              <a:rPr lang="en-GB" noProof="0" dirty="0"/>
              <a:t>Project Management Meet Up! (2) - O. Boettcher (BE-EA / HL-LHC WP8)</a:t>
            </a: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010558"/>
            <a:ext cx="8568952" cy="3217376"/>
          </a:xfrm>
        </p:spPr>
        <p:txBody>
          <a:bodyPr vert="horz" lIns="0" tIns="0" rIns="0" bIns="0" rtlCol="0" anchor="t">
            <a:normAutofit lnSpcReduction="10000"/>
          </a:bodyPr>
          <a:lstStyle/>
          <a:p>
            <a:pPr algn="l"/>
            <a:r>
              <a:rPr lang="en-GB" sz="2000" dirty="0"/>
              <a:t>Students are highly motivated to work on real world and yet unsolved problem cases. Universities often look for these!</a:t>
            </a:r>
          </a:p>
          <a:p>
            <a:pPr algn="l">
              <a:buFont typeface="Wingdings"/>
            </a:pPr>
            <a:r>
              <a:rPr lang="en-GB" sz="2000" dirty="0"/>
              <a:t>CERN has a very good reputation among young people. </a:t>
            </a:r>
            <a:br>
              <a:rPr lang="en-GB" sz="2000" dirty="0"/>
            </a:br>
            <a:r>
              <a:rPr lang="en-GB" sz="2000" dirty="0"/>
              <a:t>Delivering problem cases creates opportunities to build up contacts and is a win-win for everybody! </a:t>
            </a:r>
          </a:p>
          <a:p>
            <a:pPr algn="l">
              <a:buFont typeface="Wingdings"/>
            </a:pPr>
            <a:r>
              <a:rPr lang="en-GB" sz="2000" dirty="0">
                <a:cs typeface="Arial"/>
              </a:rPr>
              <a:t>Education in technical sciences evolves and exciting pedagogic approaches exist, from which we can learn a lot! </a:t>
            </a:r>
          </a:p>
          <a:p>
            <a:pPr algn="l">
              <a:buFont typeface="Wingdings"/>
            </a:pPr>
            <a:endParaRPr lang="en-GB" sz="2000" dirty="0">
              <a:cs typeface="Arial"/>
            </a:endParaRPr>
          </a:p>
          <a:p>
            <a:pPr algn="l">
              <a:buFont typeface="Wingdings"/>
            </a:pPr>
            <a:r>
              <a:rPr lang="en-GB" sz="2000" dirty="0">
                <a:cs typeface="Arial"/>
              </a:rPr>
              <a:t>Share my experience with a successful Teamwork format </a:t>
            </a:r>
            <a:br>
              <a:rPr lang="en-GB" sz="2000" dirty="0">
                <a:cs typeface="Arial"/>
              </a:rPr>
            </a:br>
            <a:r>
              <a:rPr lang="en-GB" sz="2000" dirty="0">
                <a:cs typeface="Arial"/>
              </a:rPr>
              <a:t>(considering stress, pressure to deliver and diversity). </a:t>
            </a:r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C08813-94D6-7EC4-A827-E4851A90A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054AC-A4FB-30DF-645B-65F2963BE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/>
              <a:t>All started with a job realized by a small German company</a:t>
            </a:r>
          </a:p>
        </p:txBody>
      </p:sp>
      <p:pic>
        <p:nvPicPr>
          <p:cNvPr id="6" name="Picture 5" descr="A person holding a machine&#10;&#10;Description automatically generated">
            <a:extLst>
              <a:ext uri="{FF2B5EF4-FFF2-40B4-BE49-F238E27FC236}">
                <a16:creationId xmlns:a16="http://schemas.microsoft.com/office/drawing/2014/main" id="{6EE40B86-D9B1-F7AE-00FB-9B02D5877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555526"/>
            <a:ext cx="4032447" cy="3024336"/>
          </a:xfrm>
          <a:prstGeom prst="rect">
            <a:avLst/>
          </a:prstGeo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926AB0-E2F0-810F-F2B8-F331C8C8E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en-GB" noProof="0"/>
              <a:t>Project Management Meet Up! (2) - O. Boettcher (BE-EA / HL-LHC WP8)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C97FFA-8465-5F3F-7E70-7B2BC71B9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914C10-9915-1FD0-C192-C72A2C568E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3014438"/>
            <a:ext cx="5276179" cy="17528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9268A9-FC09-CA4F-FC36-B3BA03CD729F}"/>
              </a:ext>
            </a:extLst>
          </p:cNvPr>
          <p:cNvSpPr txBox="1"/>
          <p:nvPr/>
        </p:nvSpPr>
        <p:spPr>
          <a:xfrm>
            <a:off x="4227205" y="674999"/>
            <a:ext cx="4665275" cy="22567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/>
              <a:t>A junior chef of a family-owned company used a CERN job for his bachelor thesis.</a:t>
            </a:r>
            <a:br>
              <a:rPr lang="en-US" sz="1600" dirty="0"/>
            </a:br>
            <a:endParaRPr lang="en-US" sz="1600" dirty="0"/>
          </a:p>
          <a:p>
            <a:r>
              <a:rPr lang="en-US" sz="1600" dirty="0"/>
              <a:t>He shared that his professor is fascinated of the task. His university looks for a problem case from industry partners for a special education module called </a:t>
            </a:r>
            <a:r>
              <a:rPr lang="en-US" sz="1600" dirty="0">
                <a:hlinkClick r:id="rId4"/>
              </a:rPr>
              <a:t>“pro8” taking place every year at the FH Aachen</a:t>
            </a:r>
            <a:r>
              <a:rPr lang="en-US" sz="1600" dirty="0"/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704042-66E2-B8FD-DB15-91F1981D55BD}"/>
              </a:ext>
            </a:extLst>
          </p:cNvPr>
          <p:cNvSpPr txBox="1"/>
          <p:nvPr/>
        </p:nvSpPr>
        <p:spPr>
          <a:xfrm>
            <a:off x="56616" y="3610165"/>
            <a:ext cx="3651288" cy="9778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sz="1100" dirty="0"/>
              <a:t>The Faculty of Mechanical Engineering and Mechatronics at FH Aachen applied with the pro8 project in 2022 and won the German Employer Award for Education in the “Higher Education” category </a:t>
            </a:r>
            <a:br>
              <a:rPr lang="en-GB" sz="1100" dirty="0"/>
            </a:br>
            <a:r>
              <a:rPr lang="en-GB" sz="1100" dirty="0"/>
              <a:t>(</a:t>
            </a:r>
            <a:r>
              <a:rPr lang="en-GB" sz="1100" dirty="0">
                <a:hlinkClick r:id="rId5"/>
              </a:rPr>
              <a:t>see FH Aachen press release</a:t>
            </a:r>
            <a:r>
              <a:rPr lang="en-GB" sz="1100" dirty="0"/>
              <a:t>).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066155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5B0E6-AD06-A347-9D68-A269F8170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F0C964-88B6-7FB5-B4C9-9A843F258E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6AB70A-F77C-8C5F-9DDE-FAF7E0D74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Project Management Meet Up! (2) - O. Boettcher (BE-EA / HL-LHC WP8)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A485BD-8362-9557-20F3-4BB23EB53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E9B4D8-4A49-7446-0BEE-501025CCA7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4"/>
            <a:ext cx="9144000" cy="18390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5E7171-4C66-1E58-BC2B-EE7BC3338C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869757"/>
            <a:ext cx="6309261" cy="28405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80C94C-D74C-E853-A735-9AA39CA3FD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4618"/>
            <a:ext cx="3697560" cy="8115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5E8F6D-3656-B3F1-E3C3-B2CCE247C89B}"/>
              </a:ext>
            </a:extLst>
          </p:cNvPr>
          <p:cNvSpPr txBox="1"/>
          <p:nvPr/>
        </p:nvSpPr>
        <p:spPr>
          <a:xfrm>
            <a:off x="7020272" y="1534013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5"/>
              </a:rPr>
              <a:t>(go to article)</a:t>
            </a:r>
            <a:endParaRPr lang="en-US" sz="12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22F0E4-7DCD-C28A-49B3-911BCCFED83F}"/>
              </a:ext>
            </a:extLst>
          </p:cNvPr>
          <p:cNvSpPr txBox="1">
            <a:spLocks/>
          </p:cNvSpPr>
          <p:nvPr/>
        </p:nvSpPr>
        <p:spPr>
          <a:xfrm>
            <a:off x="3450346" y="179805"/>
            <a:ext cx="5688632" cy="6196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>
                <a:hlinkClick r:id="rId6"/>
              </a:rPr>
              <a:t>pro8 2005 LinkedIn Video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17825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3818B3-2340-A9E0-A538-4B83C8709E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D2E85-E8F3-CA10-F336-326677717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pro8 – main elements of the format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A017B-1063-DE48-0173-29C9F843EC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0C4E9D-D85E-8CDD-9CC6-CCA3973FB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Project Management Meet Up! (2) - O. Boettcher (BE-EA / HL-LHC WP8)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2BBD61-6E47-CDF5-768A-199CFA99E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681877-284C-0E44-F1BF-239864C41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867077"/>
            <a:ext cx="2934649" cy="38649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811635-49DB-1EBE-5E9E-F27C3A561660}"/>
              </a:ext>
            </a:extLst>
          </p:cNvPr>
          <p:cNvSpPr txBox="1"/>
          <p:nvPr/>
        </p:nvSpPr>
        <p:spPr>
          <a:xfrm>
            <a:off x="826006" y="2487235"/>
            <a:ext cx="2809889" cy="178918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At pro8 there is </a:t>
            </a:r>
            <a:r>
              <a:rPr lang="en-GB" b="1" dirty="0">
                <a:solidFill>
                  <a:srgbClr val="00B1AD"/>
                </a:solidFill>
                <a:latin typeface="Aptos Narrow" panose="020B0004020202020204" pitchFamily="34" charset="0"/>
              </a:rPr>
              <a:t>no choose of teammates</a:t>
            </a:r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! </a:t>
            </a:r>
            <a:b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</a:br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The teams are put together into </a:t>
            </a:r>
            <a:r>
              <a:rPr lang="en-GB" b="1" dirty="0">
                <a:solidFill>
                  <a:srgbClr val="00B1AD"/>
                </a:solidFill>
                <a:latin typeface="Aptos Narrow" panose="020B0004020202020204" pitchFamily="34" charset="0"/>
              </a:rPr>
              <a:t>groups that are as diverse as possible</a:t>
            </a:r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 on the </a:t>
            </a:r>
            <a:r>
              <a:rPr lang="en-GB" b="1" dirty="0">
                <a:solidFill>
                  <a:srgbClr val="00B1AD"/>
                </a:solidFill>
                <a:latin typeface="Aptos Narrow" panose="020B0004020202020204" pitchFamily="34" charset="0"/>
              </a:rPr>
              <a:t>basis of personality tests</a:t>
            </a:r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. </a:t>
            </a:r>
            <a:endParaRPr lang="en-US" dirty="0">
              <a:solidFill>
                <a:schemeClr val="bg1"/>
              </a:solidFill>
              <a:latin typeface="Aptos Narrow" panose="020B00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BD8CB94-6EBC-D2B9-C7E5-6D2C82F29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905" y="1131589"/>
            <a:ext cx="3142431" cy="35082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E0E88F5-56DE-A5DF-F143-0E509C37A3A0}"/>
              </a:ext>
            </a:extLst>
          </p:cNvPr>
          <p:cNvSpPr txBox="1"/>
          <p:nvPr/>
        </p:nvSpPr>
        <p:spPr>
          <a:xfrm>
            <a:off x="4570334" y="3165055"/>
            <a:ext cx="2909572" cy="136815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The </a:t>
            </a:r>
            <a:r>
              <a:rPr lang="en-GB" b="1" dirty="0">
                <a:solidFill>
                  <a:srgbClr val="00B1AD"/>
                </a:solidFill>
                <a:latin typeface="Aptos Narrow" panose="020B0004020202020204" pitchFamily="34" charset="0"/>
              </a:rPr>
              <a:t>tasks come directly from industry </a:t>
            </a:r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and represent </a:t>
            </a:r>
            <a:r>
              <a:rPr lang="en-GB" b="1" dirty="0">
                <a:solidFill>
                  <a:srgbClr val="00B1AD"/>
                </a:solidFill>
                <a:latin typeface="Aptos Narrow" panose="020B0004020202020204" pitchFamily="34" charset="0"/>
              </a:rPr>
              <a:t>real problems</a:t>
            </a:r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 that need to be solved. </a:t>
            </a:r>
            <a:endParaRPr lang="en-US" dirty="0">
              <a:solidFill>
                <a:schemeClr val="bg1"/>
              </a:solidFill>
              <a:latin typeface="Aptos Narrow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92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DCF17-58B1-5F01-85D7-805399DC7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562E6-A3E0-B267-50EB-D00115DA6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pro8 – main elements of the format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DDCFB-9309-FE55-8105-0418A83F1D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8FD8E-A554-5094-A98B-B981FFF33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Project Management Meet Up! (2) - O. Boettcher (BE-EA / HL-LHC WP8)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8835B5-6903-13D1-5D55-D13B76237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87C342-2E39-6EDB-B1F8-E15C4D324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8732" y="1053703"/>
            <a:ext cx="3452388" cy="34016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262ACE8-07BE-0424-C785-0A445480ED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53"/>
          <a:stretch/>
        </p:blipFill>
        <p:spPr>
          <a:xfrm>
            <a:off x="1005144" y="1042341"/>
            <a:ext cx="3206816" cy="34016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DAE76C8-6702-9E44-EFA7-4EC36AAA4FE3}"/>
              </a:ext>
            </a:extLst>
          </p:cNvPr>
          <p:cNvSpPr txBox="1"/>
          <p:nvPr/>
        </p:nvSpPr>
        <p:spPr>
          <a:xfrm>
            <a:off x="1168392" y="2780270"/>
            <a:ext cx="2880320" cy="136815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The groups are supported by </a:t>
            </a:r>
            <a:r>
              <a:rPr lang="en-GB" b="1" dirty="0">
                <a:solidFill>
                  <a:srgbClr val="00B1AD"/>
                </a:solidFill>
                <a:latin typeface="Aptos Narrow" panose="020B0004020202020204" pitchFamily="34" charset="0"/>
              </a:rPr>
              <a:t>team coaches </a:t>
            </a:r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from “</a:t>
            </a:r>
            <a:r>
              <a:rPr lang="en-GB" dirty="0" err="1">
                <a:solidFill>
                  <a:schemeClr val="bg1"/>
                </a:solidFill>
                <a:latin typeface="Aptos Narrow" panose="020B0004020202020204" pitchFamily="34" charset="0"/>
              </a:rPr>
              <a:t>katho</a:t>
            </a:r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” and </a:t>
            </a:r>
            <a:r>
              <a:rPr lang="en-GB" b="1" dirty="0">
                <a:solidFill>
                  <a:srgbClr val="00B1AD"/>
                </a:solidFill>
                <a:latin typeface="Aptos Narrow" panose="020B0004020202020204" pitchFamily="34" charset="0"/>
              </a:rPr>
              <a:t>specialist coaches</a:t>
            </a:r>
            <a:r>
              <a:rPr lang="en-GB" dirty="0">
                <a:solidFill>
                  <a:schemeClr val="bg1"/>
                </a:solidFill>
                <a:latin typeface="Aptos Narrow" panose="020B0004020202020204" pitchFamily="34" charset="0"/>
              </a:rPr>
              <a:t> from FH Aachen. </a:t>
            </a:r>
            <a:endParaRPr lang="en-US" dirty="0">
              <a:solidFill>
                <a:schemeClr val="bg1"/>
              </a:solidFill>
              <a:latin typeface="Aptos Narrow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398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3E6F7C-E851-2DE9-199F-16FEFABC4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E53CB-E54B-BF49-6D9B-2E6E2A178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pro8 – main elements of the format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C1A0C3-3E0E-E9AA-8285-CAF7709625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DFCC93-ADCF-43B7-41EA-25466635C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Project Management Meet Up! (2) - O. Boettcher (BE-EA / HL-LHC WP8)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5FDC22-9E84-F44D-3854-CD82ED781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D3F50A7-B86F-8123-6366-D501E3791F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7685" y="908624"/>
            <a:ext cx="2952328" cy="38472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178E7CA-EEE4-4F83-1534-5E82BF5393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40" y="1206483"/>
            <a:ext cx="5820587" cy="30960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AC83014-0CFD-8F43-87A4-8875E255FD48}"/>
              </a:ext>
            </a:extLst>
          </p:cNvPr>
          <p:cNvSpPr txBox="1"/>
          <p:nvPr/>
        </p:nvSpPr>
        <p:spPr>
          <a:xfrm>
            <a:off x="3046964" y="3525261"/>
            <a:ext cx="5993049" cy="10693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 anchorCtr="0">
            <a:no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ptos Narrow" panose="020B0004020202020204" pitchFamily="34" charset="0"/>
              </a:rPr>
              <a:t>At the end of the project week, the teams have to </a:t>
            </a:r>
            <a:r>
              <a:rPr lang="en-GB" sz="2000" b="1" dirty="0">
                <a:solidFill>
                  <a:srgbClr val="00B1AD"/>
                </a:solidFill>
                <a:latin typeface="Aptos Narrow" panose="020B0004020202020204" pitchFamily="34" charset="0"/>
              </a:rPr>
              <a:t>present</a:t>
            </a:r>
            <a:r>
              <a:rPr lang="en-GB" sz="2000" dirty="0">
                <a:solidFill>
                  <a:schemeClr val="bg1"/>
                </a:solidFill>
                <a:latin typeface="Aptos Narrow" panose="020B0004020202020204" pitchFamily="34" charset="0"/>
              </a:rPr>
              <a:t> their </a:t>
            </a:r>
            <a:r>
              <a:rPr lang="en-GB" sz="2000" b="1" dirty="0">
                <a:solidFill>
                  <a:srgbClr val="00B1AD"/>
                </a:solidFill>
                <a:latin typeface="Aptos Narrow" panose="020B0004020202020204" pitchFamily="34" charset="0"/>
              </a:rPr>
              <a:t>solutions to experts</a:t>
            </a:r>
            <a:r>
              <a:rPr lang="en-GB" sz="2000" dirty="0">
                <a:solidFill>
                  <a:schemeClr val="bg1"/>
                </a:solidFill>
                <a:latin typeface="Aptos Narrow" panose="020B0004020202020204" pitchFamily="34" charset="0"/>
              </a:rPr>
              <a:t> and </a:t>
            </a:r>
            <a:r>
              <a:rPr lang="en-GB" sz="2000" b="1" dirty="0">
                <a:solidFill>
                  <a:srgbClr val="00B1AD"/>
                </a:solidFill>
                <a:latin typeface="Aptos Narrow" panose="020B0004020202020204" pitchFamily="34" charset="0"/>
              </a:rPr>
              <a:t>the other groups</a:t>
            </a:r>
            <a:r>
              <a:rPr lang="en-GB" sz="2000" dirty="0">
                <a:solidFill>
                  <a:schemeClr val="bg1"/>
                </a:solidFill>
                <a:latin typeface="Aptos Narrow" panose="020B0004020202020204" pitchFamily="34" charset="0"/>
              </a:rPr>
              <a:t>. </a:t>
            </a:r>
            <a:endParaRPr lang="en-US" sz="2000" dirty="0">
              <a:solidFill>
                <a:schemeClr val="bg1"/>
              </a:solidFill>
              <a:latin typeface="Aptos Narrow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205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5685B-BD54-D749-5045-30E4E60AA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Impressive results – after 1 week of work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0FE123E-C7C8-7D26-F2B2-23DC3E9E0F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5296047"/>
              </p:ext>
            </p:extLst>
          </p:nvPr>
        </p:nvGraphicFramePr>
        <p:xfrm>
          <a:off x="-2619375" y="-2528888"/>
          <a:ext cx="614555" cy="7201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4555">
                  <a:extLst>
                    <a:ext uri="{9D8B030D-6E8A-4147-A177-3AD203B41FA5}">
                      <a16:colId xmlns:a16="http://schemas.microsoft.com/office/drawing/2014/main" val="1579268706"/>
                    </a:ext>
                  </a:extLst>
                </a:gridCol>
              </a:tblGrid>
              <a:tr h="72010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19225639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B19064-401C-F640-BE3E-0F04468B8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Project Management Meet Up! (2) - O. Boettcher (BE-EA / HL-LHC WP8)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F5F0FD-DC2A-FD79-DDB1-840CDA49D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4D57434-62A9-CC1A-2BD1-2354D0ACD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212" y="972344"/>
            <a:ext cx="9144000" cy="163090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97CF48D-8A2C-3F66-4704-A3FBFE62C8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29213"/>
            <a:ext cx="9144000" cy="161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823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D5BA1-3AD2-E278-216C-3B2D61779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Impressive results – after 1 week of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C53AF-E07C-A1CB-3814-1323BFCA3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FE4370-939A-D696-BC77-DA2938204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Project Management Meet Up! (2) - O. Boettcher (BE-EA / HL-LHC WP8)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69EF55-4A7F-9DC8-405A-9A365C093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17E6F5-93DC-C1D2-B822-C9F7335A8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0869"/>
            <a:ext cx="9144000" cy="16408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41DA45-EC9A-6A09-E341-4EDDF7F791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564" y="2739909"/>
            <a:ext cx="9144000" cy="163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9916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elements/1.1/"/>
    <ds:schemaRef ds:uri="8946e33d-fd2f-4ae4-8ee9-d90c129cdf9e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15176</TotalTime>
  <Words>645</Words>
  <Application>Microsoft Office PowerPoint</Application>
  <PresentationFormat>On-screen Show (16:9)</PresentationFormat>
  <Paragraphs>54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 Narrow</vt:lpstr>
      <vt:lpstr>Arial</vt:lpstr>
      <vt:lpstr>Calibri</vt:lpstr>
      <vt:lpstr>Wingdings</vt:lpstr>
      <vt:lpstr>Thème Office</vt:lpstr>
      <vt:lpstr>Aachen Student Project WP8 delivered problem case to pro8 2025 </vt:lpstr>
      <vt:lpstr>Motivation of this Meet Up Talk</vt:lpstr>
      <vt:lpstr>All started with a job realized by a small German company</vt:lpstr>
      <vt:lpstr>PowerPoint Presentation</vt:lpstr>
      <vt:lpstr>pro8 – main elements of the format</vt:lpstr>
      <vt:lpstr>pro8 – main elements of the format</vt:lpstr>
      <vt:lpstr>pro8 – main elements of the format</vt:lpstr>
      <vt:lpstr>Impressive results – after 1 week of work</vt:lpstr>
      <vt:lpstr>Impressive results – after 1 week of work</vt:lpstr>
      <vt:lpstr>pro8 – resume</vt:lpstr>
      <vt:lpstr>Thanks for your attention !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OLIVIER;francisco.sanchez.galan@cern.ch</dc:creator>
  <cp:lastModifiedBy>Oliver Boettcher</cp:lastModifiedBy>
  <cp:revision>332</cp:revision>
  <cp:lastPrinted>2017-05-17T16:38:13Z</cp:lastPrinted>
  <dcterms:created xsi:type="dcterms:W3CDTF">2016-02-12T09:02:01Z</dcterms:created>
  <dcterms:modified xsi:type="dcterms:W3CDTF">2025-05-07T13:27:49Z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