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654" r:id="rId3"/>
    <p:sldId id="2337" r:id="rId4"/>
    <p:sldId id="2336" r:id="rId5"/>
    <p:sldId id="233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0303"/>
    <a:srgbClr val="0033A0"/>
    <a:srgbClr val="FFFF00"/>
    <a:srgbClr val="2F2F2F"/>
    <a:srgbClr val="747474"/>
    <a:srgbClr val="4472C4"/>
    <a:srgbClr val="303030"/>
    <a:srgbClr val="ED7D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1" autoAdjust="0"/>
    <p:restoredTop sz="86897" autoAdjust="0"/>
  </p:normalViewPr>
  <p:slideViewPr>
    <p:cSldViewPr snapToGrid="0" snapToObjects="1">
      <p:cViewPr varScale="1">
        <p:scale>
          <a:sx n="111" d="100"/>
          <a:sy n="111" d="100"/>
        </p:scale>
        <p:origin x="444" y="102"/>
      </p:cViewPr>
      <p:guideLst/>
    </p:cSldViewPr>
  </p:slideViewPr>
  <p:outlineViewPr>
    <p:cViewPr>
      <p:scale>
        <a:sx n="33" d="100"/>
        <a:sy n="33" d="100"/>
      </p:scale>
      <p:origin x="0" y="-306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1" d="100"/>
          <a:sy n="121" d="100"/>
        </p:scale>
        <p:origin x="766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0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C3537-BE33-259E-5017-A6EFAFD50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0E09EC-BBEE-6099-DDB3-4F361EF318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40AF17-4F75-7D49-E43F-AE6F3C3D74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4EA61-E8BE-E413-BA4D-3063420D32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46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6BD93-7CE0-8233-5DA8-16A93BBB33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5B1C75-BB4D-33CD-FF5B-952AB845B2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60F207A-076F-ED69-0582-674FC8105F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TO GET FIELDWIRE RUNNING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44BF96-6060-876B-DECA-7452E1570A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69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E5C19C-85E9-6E32-ABCF-3DC46CFB6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F9FD9-9D0D-709A-2468-11225CA6E1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CF338-46A7-625F-4F0A-511A148AA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2D6A9-E09B-411D-84BE-E41373A02C95}" type="datetimeFigureOut">
              <a:rPr lang="es-ES" smtClean="0"/>
              <a:t>07/05/2025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96506-E4D8-CA25-0A03-3723731C7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54701-44D2-FBAA-64EF-C3DE738CF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0106-DC58-4BEF-8E77-9B6B935D4C80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616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sv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7.sv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7.pn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96952"/>
            <a:ext cx="11376025" cy="2153265"/>
          </a:xfrm>
        </p:spPr>
        <p:txBody>
          <a:bodyPr/>
          <a:lstStyle/>
          <a:p>
            <a:r>
              <a:rPr lang="en-GB" dirty="0"/>
              <a:t>PMMU</a:t>
            </a:r>
            <a:br>
              <a:rPr lang="en-GB" noProof="0" dirty="0"/>
            </a:br>
            <a:r>
              <a:rPr lang="en-GB" noProof="0" dirty="0"/>
              <a:t>Fieldwire as a WSS tool</a:t>
            </a:r>
            <a:endParaRPr lang="en-GB" sz="4800" i="1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6199289"/>
            <a:ext cx="2807693" cy="249299"/>
          </a:xfrm>
          <a:noFill/>
        </p:spPr>
        <p:txBody>
          <a:bodyPr wrap="square">
            <a:spAutoFit/>
          </a:bodyPr>
          <a:lstStyle/>
          <a:p>
            <a:r>
              <a:rPr lang="en-GB" sz="1800" noProof="0" dirty="0"/>
              <a:t>A. Méjica – EN-CV-PJ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8760296" y="6134707"/>
            <a:ext cx="2927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noProof="0" dirty="0">
                <a:solidFill>
                  <a:schemeClr val="bg1"/>
                </a:solidFill>
              </a:rPr>
              <a:t>07/05/2025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1E41482-1CBC-B017-E6C1-B79D5F9B17AB}"/>
              </a:ext>
            </a:extLst>
          </p:cNvPr>
          <p:cNvSpPr/>
          <p:nvPr/>
        </p:nvSpPr>
        <p:spPr>
          <a:xfrm>
            <a:off x="0" y="0"/>
            <a:ext cx="3071664" cy="6271200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98E5AA-B5EF-8284-70A3-160E38158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7151" y="383118"/>
            <a:ext cx="2108127" cy="607135"/>
          </a:xfrm>
        </p:spPr>
        <p:txBody>
          <a:bodyPr/>
          <a:lstStyle/>
          <a:p>
            <a:pPr marL="360000"/>
            <a:r>
              <a:rPr lang="en-GB" noProof="0" dirty="0">
                <a:solidFill>
                  <a:schemeClr val="bg1"/>
                </a:solidFill>
              </a:rPr>
              <a:t>Agenda  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162AE-8B08-F359-4C3A-12FE9C6284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81099"/>
            <a:ext cx="828700" cy="365125"/>
          </a:xfrm>
        </p:spPr>
        <p:txBody>
          <a:bodyPr/>
          <a:lstStyle/>
          <a:p>
            <a:r>
              <a:rPr lang="en-GB" noProof="0" dirty="0"/>
              <a:t>18/03/2025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97EB2-E588-3329-3115-EA5777643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1099"/>
            <a:ext cx="6572221" cy="365125"/>
          </a:xfrm>
        </p:spPr>
        <p:txBody>
          <a:bodyPr/>
          <a:lstStyle/>
          <a:p>
            <a:r>
              <a:rPr lang="en-GB" noProof="0" dirty="0"/>
              <a:t>A. Mejica | CVTR – Fieldwire as a WSS tool for EN-CV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0F724-8E73-588E-48C6-843E4E436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noProof="0" dirty="0"/>
              <a:t>1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7105801-1C46-CF3C-9959-01528F0D5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076357"/>
              </p:ext>
            </p:extLst>
          </p:nvPr>
        </p:nvGraphicFramePr>
        <p:xfrm>
          <a:off x="2279576" y="1366352"/>
          <a:ext cx="7992088" cy="1036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853610870"/>
                    </a:ext>
                  </a:extLst>
                </a:gridCol>
                <a:gridCol w="7200000">
                  <a:extLst>
                    <a:ext uri="{9D8B030D-6E8A-4147-A177-3AD203B41FA5}">
                      <a16:colId xmlns:a16="http://schemas.microsoft.com/office/drawing/2014/main" val="837827968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kern="120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Why a WSS Tool?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15289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0" kern="1200" noProof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Fieldwire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5043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60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125C8-52C8-A13A-76F4-97079B2B9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CAE09-E0BB-99F4-A814-1CF97FF1F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0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dirty="0"/>
              <a:t>Why a WSS </a:t>
            </a:r>
            <a:r>
              <a:rPr lang="en-GB" dirty="0"/>
              <a:t>Tool</a:t>
            </a:r>
            <a:r>
              <a:rPr dirty="0"/>
              <a:t>?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5292381-2DAB-8D83-0169-CEF05C85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81099"/>
            <a:ext cx="828700" cy="365125"/>
          </a:xfrm>
        </p:spPr>
        <p:txBody>
          <a:bodyPr/>
          <a:lstStyle/>
          <a:p>
            <a:r>
              <a:rPr lang="en-GB" noProof="0" dirty="0"/>
              <a:t>18/03/2025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72E127C-40BD-E222-47CC-6E311B413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1099"/>
            <a:ext cx="6572221" cy="365125"/>
          </a:xfrm>
        </p:spPr>
        <p:txBody>
          <a:bodyPr/>
          <a:lstStyle/>
          <a:p>
            <a:r>
              <a:rPr lang="en-GB" noProof="0" dirty="0"/>
              <a:t>A. Mejica | CVTR – Fieldwire as a WSS tool for EN-CV</a:t>
            </a: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67051E4F-EA29-9D5B-AA0E-DB7E6B803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GB" noProof="0" dirty="0"/>
              <a:t>2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179560-8FC1-B206-774C-B655CC156E4B}"/>
              </a:ext>
            </a:extLst>
          </p:cNvPr>
          <p:cNvGrpSpPr/>
          <p:nvPr/>
        </p:nvGrpSpPr>
        <p:grpSpPr>
          <a:xfrm>
            <a:off x="440539" y="1361788"/>
            <a:ext cx="3363099" cy="1329565"/>
            <a:chOff x="134845" y="1028296"/>
            <a:chExt cx="3363099" cy="1329565"/>
          </a:xfrm>
        </p:grpSpPr>
        <p:pic>
          <p:nvPicPr>
            <p:cNvPr id="12" name="Graphic 11" descr="Megaphone1 with solid fill">
              <a:extLst>
                <a:ext uri="{FF2B5EF4-FFF2-40B4-BE49-F238E27FC236}">
                  <a16:creationId xmlns:a16="http://schemas.microsoft.com/office/drawing/2014/main" id="{9FE97CE8-F08B-4205-49A6-DEECA9FEF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4845" y="1028296"/>
              <a:ext cx="632098" cy="63209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30AB38-5FDE-5229-6248-0ECA52CC960C}"/>
                </a:ext>
              </a:extLst>
            </p:cNvPr>
            <p:cNvSpPr txBox="1"/>
            <p:nvPr/>
          </p:nvSpPr>
          <p:spPr>
            <a:xfrm>
              <a:off x="184332" y="1280643"/>
              <a:ext cx="3313612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GB" sz="1600" b="1" dirty="0"/>
                <a:t>Communication gaps: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Multiple people to keep informed</a:t>
              </a:r>
            </a:p>
            <a:p>
              <a:pPr marL="180000" indent="-180000">
                <a:buFont typeface="Arial" panose="020B0604020202020204" pitchFamily="34" charset="0"/>
                <a:buChar char="•"/>
              </a:pPr>
              <a:r>
                <a:rPr lang="en-GB" sz="1600" dirty="0">
                  <a:solidFill>
                    <a:schemeClr val="tx2"/>
                  </a:solidFill>
                </a:rPr>
                <a:t>Hard to keep track of project activities, changes and updates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E1042E5-D2B5-7788-8637-D5EA7B6267EA}"/>
              </a:ext>
            </a:extLst>
          </p:cNvPr>
          <p:cNvGrpSpPr/>
          <p:nvPr/>
        </p:nvGrpSpPr>
        <p:grpSpPr>
          <a:xfrm>
            <a:off x="4813529" y="1453633"/>
            <a:ext cx="3451027" cy="1759150"/>
            <a:chOff x="3806115" y="1087456"/>
            <a:chExt cx="3451027" cy="175915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7B8FD49-F81C-30DA-2E4C-D082B7382C17}"/>
                </a:ext>
              </a:extLst>
            </p:cNvPr>
            <p:cNvSpPr txBox="1"/>
            <p:nvPr/>
          </p:nvSpPr>
          <p:spPr>
            <a:xfrm>
              <a:off x="3806115" y="1276946"/>
              <a:ext cx="3451027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180000" indent="-180000">
                <a:buFont typeface="Arial" panose="020B0604020202020204" pitchFamily="34" charset="0"/>
                <a:buChar char="•"/>
                <a:defRPr sz="1600"/>
              </a:lvl1pPr>
              <a:lvl2pPr lvl="1">
                <a:defRPr sz="1600" b="1"/>
              </a:lvl2pPr>
            </a:lstStyle>
            <a:p>
              <a:pPr marL="0" indent="457200">
                <a:buNone/>
              </a:pPr>
              <a:r>
                <a:rPr lang="en-GB" b="1" dirty="0"/>
                <a:t>Email inefficiencies:</a:t>
              </a:r>
            </a:p>
            <a:p>
              <a:r>
                <a:rPr lang="en-GB" dirty="0">
                  <a:solidFill>
                    <a:schemeClr val="tx2"/>
                  </a:solidFill>
                </a:rPr>
                <a:t>Email often leads to lost or overlooked Information</a:t>
              </a:r>
            </a:p>
            <a:p>
              <a:r>
                <a:rPr lang="en-GB" dirty="0">
                  <a:solidFill>
                    <a:schemeClr val="tx2"/>
                  </a:solidFill>
                </a:rPr>
                <a:t>Sending emails is time consuming</a:t>
              </a:r>
            </a:p>
            <a:p>
              <a:r>
                <a:rPr lang="en-GB" dirty="0">
                  <a:solidFill>
                    <a:schemeClr val="tx2"/>
                  </a:solidFill>
                </a:rPr>
                <a:t>Not suitable for sharing pictures &amp; drawings</a:t>
              </a:r>
            </a:p>
          </p:txBody>
        </p:sp>
        <p:pic>
          <p:nvPicPr>
            <p:cNvPr id="20" name="Graphic 19" descr="Envelope with solid fill">
              <a:extLst>
                <a:ext uri="{FF2B5EF4-FFF2-40B4-BE49-F238E27FC236}">
                  <a16:creationId xmlns:a16="http://schemas.microsoft.com/office/drawing/2014/main" id="{84F194A5-D5B3-B7CB-04C7-E97404EC7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3806115" y="1087456"/>
              <a:ext cx="540000" cy="54000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30201EF-D198-F1AC-04F6-931DAF7D0F0C}"/>
              </a:ext>
            </a:extLst>
          </p:cNvPr>
          <p:cNvGrpSpPr/>
          <p:nvPr/>
        </p:nvGrpSpPr>
        <p:grpSpPr>
          <a:xfrm>
            <a:off x="9287147" y="1432573"/>
            <a:ext cx="2422253" cy="1046558"/>
            <a:chOff x="7598389" y="1066396"/>
            <a:chExt cx="2422253" cy="1046558"/>
          </a:xfrm>
        </p:grpSpPr>
        <p:pic>
          <p:nvPicPr>
            <p:cNvPr id="26" name="Graphic 25" descr="Clipboard with solid fill">
              <a:extLst>
                <a:ext uri="{FF2B5EF4-FFF2-40B4-BE49-F238E27FC236}">
                  <a16:creationId xmlns:a16="http://schemas.microsoft.com/office/drawing/2014/main" id="{BAE28587-86E7-4465-1671-78B439886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623512" y="1066396"/>
              <a:ext cx="540000" cy="540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B1702E2-E653-5439-415F-1519296106E5}"/>
                </a:ext>
              </a:extLst>
            </p:cNvPr>
            <p:cNvSpPr txBox="1"/>
            <p:nvPr/>
          </p:nvSpPr>
          <p:spPr>
            <a:xfrm>
              <a:off x="7598389" y="1281957"/>
              <a:ext cx="242225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180000" indent="-180000">
                <a:buFont typeface="Arial" panose="020B0604020202020204" pitchFamily="34" charset="0"/>
                <a:buChar char="•"/>
                <a:defRPr sz="1600"/>
              </a:lvl1pPr>
              <a:lvl2pPr lvl="1">
                <a:defRPr sz="1600" b="1"/>
              </a:lvl2pPr>
            </a:lstStyle>
            <a:p>
              <a:pPr marL="0" indent="457200">
                <a:buNone/>
              </a:pPr>
              <a:r>
                <a:rPr lang="en-GB" b="1" dirty="0"/>
                <a:t>Task tracking:</a:t>
              </a:r>
            </a:p>
            <a:p>
              <a:r>
                <a:rPr lang="en-GB" dirty="0">
                  <a:solidFill>
                    <a:schemeClr val="tx2"/>
                  </a:solidFill>
                </a:rPr>
                <a:t>Following tasks</a:t>
              </a:r>
            </a:p>
            <a:p>
              <a:r>
                <a:rPr lang="en-GB" dirty="0">
                  <a:solidFill>
                    <a:schemeClr val="tx2"/>
                  </a:solidFill>
                </a:rPr>
                <a:t>Ensure accountability</a:t>
              </a:r>
            </a:p>
          </p:txBody>
        </p:sp>
      </p:grpSp>
      <p:pic>
        <p:nvPicPr>
          <p:cNvPr id="38" name="Graphic 37" descr="Blueprint with solid fill">
            <a:extLst>
              <a:ext uri="{FF2B5EF4-FFF2-40B4-BE49-F238E27FC236}">
                <a16:creationId xmlns:a16="http://schemas.microsoft.com/office/drawing/2014/main" id="{8CF13A83-B25F-4EC3-C1EA-BB5782DE17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606832" y="3783746"/>
            <a:ext cx="540000" cy="54000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7E5E5BA2-4709-56E0-7A06-6D8A38A376B3}"/>
              </a:ext>
            </a:extLst>
          </p:cNvPr>
          <p:cNvSpPr txBox="1"/>
          <p:nvPr/>
        </p:nvSpPr>
        <p:spPr>
          <a:xfrm>
            <a:off x="1632502" y="3998689"/>
            <a:ext cx="34510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80000" indent="-180000">
              <a:buFont typeface="Arial" panose="020B0604020202020204" pitchFamily="34" charset="0"/>
              <a:buChar char="•"/>
              <a:defRPr sz="1600"/>
            </a:lvl1pPr>
            <a:lvl2pPr lvl="1">
              <a:defRPr sz="1600" b="1"/>
            </a:lvl2pPr>
          </a:lstStyle>
          <a:p>
            <a:pPr marL="0" indent="457200">
              <a:buNone/>
            </a:pPr>
            <a:r>
              <a:rPr lang="en-GB" b="1" dirty="0"/>
              <a:t>Access to drawings:</a:t>
            </a:r>
          </a:p>
          <a:p>
            <a:r>
              <a:rPr lang="en-GB" dirty="0">
                <a:solidFill>
                  <a:schemeClr val="tx2"/>
                </a:solidFill>
              </a:rPr>
              <a:t>Fast and easy access to latest drawings and P&amp;IDs</a:t>
            </a:r>
          </a:p>
        </p:txBody>
      </p:sp>
      <p:pic>
        <p:nvPicPr>
          <p:cNvPr id="43" name="Graphic 42" descr="Checklist with solid fill">
            <a:extLst>
              <a:ext uri="{FF2B5EF4-FFF2-40B4-BE49-F238E27FC236}">
                <a16:creationId xmlns:a16="http://schemas.microsoft.com/office/drawing/2014/main" id="{371E7E5D-813A-8B6D-43F0-212FDCD7C05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539042" y="3783746"/>
            <a:ext cx="540000" cy="54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1CE01F0-E342-24CF-39DE-E5495A051A6D}"/>
                  </a:ext>
                </a:extLst>
              </p:cNvPr>
              <p:cNvSpPr txBox="1"/>
              <p:nvPr/>
            </p:nvSpPr>
            <p:spPr>
              <a:xfrm>
                <a:off x="6483902" y="3998689"/>
                <a:ext cx="3451027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180000" indent="-180000">
                  <a:buFont typeface="Arial" panose="020B0604020202020204" pitchFamily="34" charset="0"/>
                  <a:buChar char="•"/>
                  <a:defRPr sz="1600"/>
                </a:lvl1pPr>
                <a:lvl2pPr lvl="1">
                  <a:defRPr sz="1600" b="1"/>
                </a:lvl2pPr>
              </a:lstStyle>
              <a:p>
                <a:pPr marL="0" indent="457200">
                  <a:buNone/>
                </a:pPr>
                <a:r>
                  <a:rPr lang="en-GB" b="1" dirty="0"/>
                  <a:t>Punch list:</a:t>
                </a: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Easily producing a punch list including pictures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avoid Excel</a:t>
                </a:r>
              </a:p>
              <a:p>
                <a:r>
                  <a:rPr lang="en-GB" dirty="0">
                    <a:solidFill>
                      <a:schemeClr val="tx2"/>
                    </a:solidFill>
                  </a:rPr>
                  <a:t>Keeping it up-to-date with on-site developments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1CE01F0-E342-24CF-39DE-E5495A051A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3902" y="3998689"/>
                <a:ext cx="3451027" cy="1323439"/>
              </a:xfrm>
              <a:prstGeom prst="rect">
                <a:avLst/>
              </a:prstGeom>
              <a:blipFill>
                <a:blip r:embed="rId13"/>
                <a:stretch>
                  <a:fillRect l="-707" t="-1382" b="-50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3655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348F1-F8B7-070C-86FA-346A779B3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837F3-380E-4ABF-F914-AAD5EE3CA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000"/>
          </a:xfrm>
        </p:spPr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GB" dirty="0"/>
              <a:t>Fieldwire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FA12F-E492-3015-3BCE-E70D2339E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100261"/>
            <a:ext cx="7670175" cy="46233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Task management – Kanban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Blueprint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Viewing of 3D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/>
              <a:t>Other features:</a:t>
            </a:r>
          </a:p>
          <a:p>
            <a:pPr marL="609600" lvl="1" indent="-285750">
              <a:spcBef>
                <a:spcPts val="600"/>
              </a:spcBef>
              <a:spcAft>
                <a:spcPts val="600"/>
              </a:spcAft>
            </a:pPr>
            <a:r>
              <a:rPr lang="en-GB" sz="1300" b="0" dirty="0"/>
              <a:t>Creation of forms</a:t>
            </a:r>
          </a:p>
          <a:p>
            <a:pPr marL="609600" lvl="1" indent="-285750">
              <a:spcBef>
                <a:spcPts val="600"/>
              </a:spcBef>
              <a:spcAft>
                <a:spcPts val="600"/>
              </a:spcAft>
            </a:pPr>
            <a:r>
              <a:rPr lang="en-GB" sz="1300" b="0" dirty="0"/>
              <a:t>Quick links to Project Specifications</a:t>
            </a:r>
          </a:p>
          <a:p>
            <a:pPr marL="609600" lvl="1" indent="-285750">
              <a:spcBef>
                <a:spcPts val="600"/>
              </a:spcBef>
              <a:spcAft>
                <a:spcPts val="600"/>
              </a:spcAft>
            </a:pPr>
            <a:r>
              <a:rPr lang="en-GB" sz="1300" b="0" dirty="0"/>
              <a:t>Integration with external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B6C742E-CBEA-A6BC-E4C8-5FAFFDB41B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81099"/>
            <a:ext cx="828700" cy="365125"/>
          </a:xfrm>
        </p:spPr>
        <p:txBody>
          <a:bodyPr/>
          <a:lstStyle/>
          <a:p>
            <a:r>
              <a:rPr lang="en-GB" noProof="0" dirty="0"/>
              <a:t>18/03/2025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6C293D2-F6AE-F815-8E3D-DE8B16267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1099"/>
            <a:ext cx="6572221" cy="365125"/>
          </a:xfrm>
        </p:spPr>
        <p:txBody>
          <a:bodyPr/>
          <a:lstStyle/>
          <a:p>
            <a:r>
              <a:rPr lang="en-GB" noProof="0" dirty="0"/>
              <a:t>A. Mejica | CVTR – Fieldwire as a WSS tool for EN-CV</a:t>
            </a:r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CB1DD55F-9BC2-93DF-C9E5-F4D9BF75D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r>
              <a:rPr lang="en-GB" dirty="0"/>
              <a:t>5</a:t>
            </a:r>
            <a:endParaRPr lang="en-GB" noProof="0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C705F66-9109-DC44-92FC-A171315DA2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188220"/>
              </p:ext>
            </p:extLst>
          </p:nvPr>
        </p:nvGraphicFramePr>
        <p:xfrm>
          <a:off x="4477527" y="1134381"/>
          <a:ext cx="3236945" cy="4656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5" imgW="3886141" imgH="5029200" progId="AcroExch.Document.DC">
                  <p:embed/>
                </p:oleObj>
              </mc:Choice>
              <mc:Fallback>
                <p:oleObj name="Acrobat Document" r:id="rId5" imgW="3886141" imgH="5029200" progId="AcroExch.Document.DC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CC705F66-9109-DC44-92FC-A171315DA2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77527" y="1134381"/>
                        <a:ext cx="3236945" cy="4656934"/>
                      </a:xfrm>
                      <a:prstGeom prst="rect">
                        <a:avLst/>
                      </a:prstGeom>
                      <a:ln w="19050">
                        <a:solidFill>
                          <a:srgbClr val="030303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381E957B-8D55-BB9F-19A2-BC81EF8F3034}"/>
              </a:ext>
            </a:extLst>
          </p:cNvPr>
          <p:cNvSpPr txBox="1"/>
          <p:nvPr/>
        </p:nvSpPr>
        <p:spPr>
          <a:xfrm rot="20079181">
            <a:off x="5245939" y="3071621"/>
            <a:ext cx="12168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/>
              <a:t>Report</a:t>
            </a:r>
          </a:p>
        </p:txBody>
      </p:sp>
      <p:pic>
        <p:nvPicPr>
          <p:cNvPr id="10" name="Screen Recording 6">
            <a:hlinkClick r:id="" action="ppaction://media"/>
            <a:extLst>
              <a:ext uri="{FF2B5EF4-FFF2-40B4-BE49-F238E27FC236}">
                <a16:creationId xmlns:a16="http://schemas.microsoft.com/office/drawing/2014/main" id="{B2489DE9-BE10-90AE-4505-19583589BDE3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806" end="6844"/>
                </p14:media>
              </p:ext>
            </p:extLst>
          </p:nvPr>
        </p:nvPicPr>
        <p:blipFill>
          <a:blip r:embed="rId7"/>
          <a:srcRect t="4864" b="466"/>
          <a:stretch/>
        </p:blipFill>
        <p:spPr>
          <a:xfrm>
            <a:off x="8462399" y="1497086"/>
            <a:ext cx="1809200" cy="4001682"/>
          </a:xfrm>
          <a:prstGeom prst="roundRect">
            <a:avLst>
              <a:gd name="adj" fmla="val 15034"/>
            </a:avLst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06D683D-277D-148C-40B7-5A8BAF07AD0F}"/>
              </a:ext>
            </a:extLst>
          </p:cNvPr>
          <p:cNvGrpSpPr>
            <a:grpSpLocks noChangeAspect="1"/>
          </p:cNvGrpSpPr>
          <p:nvPr/>
        </p:nvGrpSpPr>
        <p:grpSpPr>
          <a:xfrm>
            <a:off x="8430155" y="1470356"/>
            <a:ext cx="1917547" cy="4100171"/>
            <a:chOff x="-358690" y="1102822"/>
            <a:chExt cx="2654300" cy="5361478"/>
          </a:xfrm>
        </p:grpSpPr>
        <p:pic>
          <p:nvPicPr>
            <p:cNvPr id="17" name="Picture 16" descr="A white cell phone with a black background&#10;&#10;Description automatically generated">
              <a:extLst>
                <a:ext uri="{FF2B5EF4-FFF2-40B4-BE49-F238E27FC236}">
                  <a16:creationId xmlns:a16="http://schemas.microsoft.com/office/drawing/2014/main" id="{30343297-900A-1313-41E8-B086D2825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05" t="10895" r="30691" b="10927"/>
            <a:stretch/>
          </p:blipFill>
          <p:spPr>
            <a:xfrm>
              <a:off x="-358690" y="1102822"/>
              <a:ext cx="2654300" cy="5361478"/>
            </a:xfrm>
            <a:custGeom>
              <a:avLst/>
              <a:gdLst>
                <a:gd name="connsiteX0" fmla="*/ 455213 w 2654300"/>
                <a:gd name="connsiteY0" fmla="*/ 75897 h 5361478"/>
                <a:gd name="connsiteX1" fmla="*/ 112093 w 2654300"/>
                <a:gd name="connsiteY1" fmla="*/ 419017 h 5361478"/>
                <a:gd name="connsiteX2" fmla="*/ 112093 w 2654300"/>
                <a:gd name="connsiteY2" fmla="*/ 4949362 h 5361478"/>
                <a:gd name="connsiteX3" fmla="*/ 455213 w 2654300"/>
                <a:gd name="connsiteY3" fmla="*/ 5292482 h 5361478"/>
                <a:gd name="connsiteX4" fmla="*/ 2213373 w 2654300"/>
                <a:gd name="connsiteY4" fmla="*/ 5292482 h 5361478"/>
                <a:gd name="connsiteX5" fmla="*/ 2556493 w 2654300"/>
                <a:gd name="connsiteY5" fmla="*/ 4949362 h 5361478"/>
                <a:gd name="connsiteX6" fmla="*/ 2556493 w 2654300"/>
                <a:gd name="connsiteY6" fmla="*/ 419017 h 5361478"/>
                <a:gd name="connsiteX7" fmla="*/ 2213373 w 2654300"/>
                <a:gd name="connsiteY7" fmla="*/ 75897 h 5361478"/>
                <a:gd name="connsiteX8" fmla="*/ 0 w 2654300"/>
                <a:gd name="connsiteY8" fmla="*/ 0 h 5361478"/>
                <a:gd name="connsiteX9" fmla="*/ 2654300 w 2654300"/>
                <a:gd name="connsiteY9" fmla="*/ 0 h 5361478"/>
                <a:gd name="connsiteX10" fmla="*/ 2654300 w 2654300"/>
                <a:gd name="connsiteY10" fmla="*/ 5361478 h 5361478"/>
                <a:gd name="connsiteX11" fmla="*/ 0 w 2654300"/>
                <a:gd name="connsiteY11" fmla="*/ 5361478 h 5361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4300" h="5361478">
                  <a:moveTo>
                    <a:pt x="455213" y="75897"/>
                  </a:moveTo>
                  <a:cubicBezTo>
                    <a:pt x="265713" y="75897"/>
                    <a:pt x="112093" y="229517"/>
                    <a:pt x="112093" y="419017"/>
                  </a:cubicBezTo>
                  <a:lnTo>
                    <a:pt x="112093" y="4949362"/>
                  </a:lnTo>
                  <a:cubicBezTo>
                    <a:pt x="112093" y="5138862"/>
                    <a:pt x="265713" y="5292482"/>
                    <a:pt x="455213" y="5292482"/>
                  </a:cubicBezTo>
                  <a:lnTo>
                    <a:pt x="2213373" y="5292482"/>
                  </a:lnTo>
                  <a:cubicBezTo>
                    <a:pt x="2402873" y="5292482"/>
                    <a:pt x="2556493" y="5138862"/>
                    <a:pt x="2556493" y="4949362"/>
                  </a:cubicBezTo>
                  <a:lnTo>
                    <a:pt x="2556493" y="419017"/>
                  </a:lnTo>
                  <a:cubicBezTo>
                    <a:pt x="2556493" y="229517"/>
                    <a:pt x="2402873" y="75897"/>
                    <a:pt x="2213373" y="75897"/>
                  </a:cubicBezTo>
                  <a:close/>
                  <a:moveTo>
                    <a:pt x="0" y="0"/>
                  </a:moveTo>
                  <a:lnTo>
                    <a:pt x="2654300" y="0"/>
                  </a:lnTo>
                  <a:lnTo>
                    <a:pt x="2654300" y="5361478"/>
                  </a:lnTo>
                  <a:lnTo>
                    <a:pt x="0" y="5361478"/>
                  </a:lnTo>
                  <a:close/>
                </a:path>
              </a:pathLst>
            </a:cu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1EB212F-3546-B26A-7432-2B4B75A06065}"/>
                </a:ext>
              </a:extLst>
            </p:cNvPr>
            <p:cNvPicPr>
              <a:picLocks/>
            </p:cNvPicPr>
            <p:nvPr/>
          </p:nvPicPr>
          <p:blipFill>
            <a:blip r:embed="rId9"/>
            <a:srcRect l="67223" t="14851" r="7749" b="15006"/>
            <a:stretch/>
          </p:blipFill>
          <p:spPr>
            <a:xfrm>
              <a:off x="880354" y="1195143"/>
              <a:ext cx="126000" cy="126000"/>
            </a:xfrm>
            <a:prstGeom prst="ellipse">
              <a:avLst/>
            </a:prstGeom>
            <a:ln w="3175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31599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919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28523</TotalTime>
  <Words>192</Words>
  <Application>Microsoft Office PowerPoint</Application>
  <PresentationFormat>Widescreen</PresentationFormat>
  <Paragraphs>47</Paragraphs>
  <Slides>5</Slides>
  <Notes>3</Notes>
  <HiddenSlides>0</HiddenSlides>
  <MMClips>1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 Math</vt:lpstr>
      <vt:lpstr>Office Theme</vt:lpstr>
      <vt:lpstr>Adobe Acrobat Document</vt:lpstr>
      <vt:lpstr>PMMU Fieldwire as a WSS tool</vt:lpstr>
      <vt:lpstr>Agenda    </vt:lpstr>
      <vt:lpstr>Why a WSS Tool?</vt:lpstr>
      <vt:lpstr>Fieldwire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WMC Activities</dc:title>
  <dc:creator>Serge Deleval</dc:creator>
  <cp:lastModifiedBy>Alejandro Mejica Rodriguez</cp:lastModifiedBy>
  <cp:revision>134</cp:revision>
  <cp:lastPrinted>2020-01-30T13:49:18Z</cp:lastPrinted>
  <dcterms:created xsi:type="dcterms:W3CDTF">2023-03-03T14:49:03Z</dcterms:created>
  <dcterms:modified xsi:type="dcterms:W3CDTF">2025-05-07T11:01:51Z</dcterms:modified>
</cp:coreProperties>
</file>