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2" r:id="rId5"/>
    <p:sldId id="261" r:id="rId6"/>
    <p:sldId id="263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3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1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0138D7-7783-4274-82BF-F6EC1B1468A6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B25506-3438-454F-8580-AA4F56369156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u="sng"/>
            <a:t>PBS and WBS</a:t>
          </a:r>
          <a:endParaRPr lang="en-US"/>
        </a:p>
      </dgm:t>
    </dgm:pt>
    <dgm:pt modelId="{08B65BC4-234C-443B-8AC8-0098AC9E937C}" type="parTrans" cxnId="{A0D582E5-D509-4AF5-B756-EE13FB0D6190}">
      <dgm:prSet/>
      <dgm:spPr/>
      <dgm:t>
        <a:bodyPr/>
        <a:lstStyle/>
        <a:p>
          <a:endParaRPr lang="en-US"/>
        </a:p>
      </dgm:t>
    </dgm:pt>
    <dgm:pt modelId="{59598C92-CBC2-40E1-BF85-752B4276E685}" type="sibTrans" cxnId="{A0D582E5-D509-4AF5-B756-EE13FB0D6190}">
      <dgm:prSet/>
      <dgm:spPr/>
      <dgm:t>
        <a:bodyPr/>
        <a:lstStyle/>
        <a:p>
          <a:endParaRPr lang="en-US"/>
        </a:p>
      </dgm:t>
    </dgm:pt>
    <dgm:pt modelId="{D98F12E7-FA6E-444B-958F-D51F7E90F16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400"/>
            <a:t>Provide the foundation for understanding scope and responsibilities</a:t>
          </a:r>
          <a:endParaRPr lang="en-US" sz="1400" dirty="0"/>
        </a:p>
      </dgm:t>
    </dgm:pt>
    <dgm:pt modelId="{50F4841A-04B1-45AC-ACAB-74F307804C0A}" type="parTrans" cxnId="{C1C93B45-7DA0-4757-98DA-E46464823553}">
      <dgm:prSet/>
      <dgm:spPr/>
      <dgm:t>
        <a:bodyPr/>
        <a:lstStyle/>
        <a:p>
          <a:endParaRPr lang="en-US"/>
        </a:p>
      </dgm:t>
    </dgm:pt>
    <dgm:pt modelId="{A8E09ACD-9CFA-4C5D-9ACF-FB582372B075}" type="sibTrans" cxnId="{C1C93B45-7DA0-4757-98DA-E46464823553}">
      <dgm:prSet/>
      <dgm:spPr/>
      <dgm:t>
        <a:bodyPr/>
        <a:lstStyle/>
        <a:p>
          <a:endParaRPr lang="en-US"/>
        </a:p>
      </dgm:t>
    </dgm:pt>
    <dgm:pt modelId="{9D27A4C1-8DB0-410E-A5A6-FE36B3860BD9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u="sng"/>
            <a:t>System logic and process Flowcharts</a:t>
          </a:r>
          <a:r>
            <a:rPr lang="en-GB"/>
            <a:t> </a:t>
          </a:r>
          <a:endParaRPr lang="en-US"/>
        </a:p>
      </dgm:t>
    </dgm:pt>
    <dgm:pt modelId="{8B148A72-4A94-4C66-ACD8-5677BCAC6555}" type="parTrans" cxnId="{D107A4D8-A475-48FE-AEB2-6685028A7B1D}">
      <dgm:prSet/>
      <dgm:spPr/>
      <dgm:t>
        <a:bodyPr/>
        <a:lstStyle/>
        <a:p>
          <a:endParaRPr lang="en-US"/>
        </a:p>
      </dgm:t>
    </dgm:pt>
    <dgm:pt modelId="{68E33279-8223-4965-87CE-3B1716AC61D8}" type="sibTrans" cxnId="{D107A4D8-A475-48FE-AEB2-6685028A7B1D}">
      <dgm:prSet/>
      <dgm:spPr/>
      <dgm:t>
        <a:bodyPr/>
        <a:lstStyle/>
        <a:p>
          <a:endParaRPr lang="en-US"/>
        </a:p>
      </dgm:t>
    </dgm:pt>
    <dgm:pt modelId="{DCC89B1E-EC3D-42FC-B362-7BD2952E2A9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400"/>
            <a:t>Translate systems and processes into understandable logic and clear sequences</a:t>
          </a:r>
          <a:endParaRPr lang="en-US" sz="1400" dirty="0"/>
        </a:p>
      </dgm:t>
    </dgm:pt>
    <dgm:pt modelId="{05C7FB03-46D5-42F8-839D-C14F2818C9EC}" type="parTrans" cxnId="{A9EC8E53-CCB1-46C8-8DCF-73D81C47676A}">
      <dgm:prSet/>
      <dgm:spPr/>
      <dgm:t>
        <a:bodyPr/>
        <a:lstStyle/>
        <a:p>
          <a:endParaRPr lang="en-US"/>
        </a:p>
      </dgm:t>
    </dgm:pt>
    <dgm:pt modelId="{6B42074D-02C1-43DD-A77A-7FC3095E6742}" type="sibTrans" cxnId="{A9EC8E53-CCB1-46C8-8DCF-73D81C47676A}">
      <dgm:prSet/>
      <dgm:spPr/>
      <dgm:t>
        <a:bodyPr/>
        <a:lstStyle/>
        <a:p>
          <a:endParaRPr lang="en-US"/>
        </a:p>
      </dgm:t>
    </dgm:pt>
    <dgm:pt modelId="{BF2FF733-C6AD-4813-9F8D-ED3EEFD7E4F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400"/>
            <a:t>Effective and efficient communication tool (people don’t read documents)</a:t>
          </a:r>
          <a:endParaRPr lang="en-US" sz="1400" dirty="0"/>
        </a:p>
      </dgm:t>
    </dgm:pt>
    <dgm:pt modelId="{BFA5675C-1820-4AC8-9A85-31B3179DBDC1}" type="parTrans" cxnId="{31507A51-AF50-47EB-9316-6F7BE686FE13}">
      <dgm:prSet/>
      <dgm:spPr/>
      <dgm:t>
        <a:bodyPr/>
        <a:lstStyle/>
        <a:p>
          <a:endParaRPr lang="en-US"/>
        </a:p>
      </dgm:t>
    </dgm:pt>
    <dgm:pt modelId="{CEC4717A-A605-4104-A30A-24B3837011E7}" type="sibTrans" cxnId="{31507A51-AF50-47EB-9316-6F7BE686FE13}">
      <dgm:prSet/>
      <dgm:spPr/>
      <dgm:t>
        <a:bodyPr/>
        <a:lstStyle/>
        <a:p>
          <a:endParaRPr lang="en-US"/>
        </a:p>
      </dgm:t>
    </dgm:pt>
    <dgm:pt modelId="{FE729C8A-E80C-4EA7-80AA-748947309ECD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 u="sng"/>
            <a:t>Digital tools</a:t>
          </a:r>
          <a:r>
            <a:rPr lang="en-GB"/>
            <a:t> </a:t>
          </a:r>
          <a:endParaRPr lang="en-US"/>
        </a:p>
      </dgm:t>
    </dgm:pt>
    <dgm:pt modelId="{2EF40032-8228-4234-B912-815BBC64FCB3}" type="parTrans" cxnId="{CB322F7F-9C64-4510-99AA-475172D489BD}">
      <dgm:prSet/>
      <dgm:spPr/>
      <dgm:t>
        <a:bodyPr/>
        <a:lstStyle/>
        <a:p>
          <a:endParaRPr lang="en-US"/>
        </a:p>
      </dgm:t>
    </dgm:pt>
    <dgm:pt modelId="{4CB61576-D0C9-42B7-9787-1307D0E29760}" type="sibTrans" cxnId="{CB322F7F-9C64-4510-99AA-475172D489BD}">
      <dgm:prSet/>
      <dgm:spPr/>
      <dgm:t>
        <a:bodyPr/>
        <a:lstStyle/>
        <a:p>
          <a:endParaRPr lang="en-US"/>
        </a:p>
      </dgm:t>
    </dgm:pt>
    <dgm:pt modelId="{3F4EFCBA-4572-4018-88D7-8075FF6D61C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400"/>
            <a:t>JIRA and CMS websites (Drupal) make management visible, interactive, and shareable</a:t>
          </a:r>
          <a:endParaRPr lang="en-US" sz="1400" dirty="0"/>
        </a:p>
      </dgm:t>
    </dgm:pt>
    <dgm:pt modelId="{C8BA2336-5F2E-4CE6-B3BD-0F170DDA00DD}" type="parTrans" cxnId="{A5D91D4F-842C-4A97-88A9-7A7796B076D3}">
      <dgm:prSet/>
      <dgm:spPr/>
      <dgm:t>
        <a:bodyPr/>
        <a:lstStyle/>
        <a:p>
          <a:endParaRPr lang="en-US"/>
        </a:p>
      </dgm:t>
    </dgm:pt>
    <dgm:pt modelId="{72856DB9-A69A-484B-A717-869B966B9FF2}" type="sibTrans" cxnId="{A5D91D4F-842C-4A97-88A9-7A7796B076D3}">
      <dgm:prSet/>
      <dgm:spPr/>
      <dgm:t>
        <a:bodyPr/>
        <a:lstStyle/>
        <a:p>
          <a:endParaRPr lang="en-US"/>
        </a:p>
      </dgm:t>
    </dgm:pt>
    <dgm:pt modelId="{9478521D-3D5C-41D6-80FC-4D6773158E1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400"/>
            <a:t>Memory of the project management</a:t>
          </a:r>
          <a:endParaRPr lang="en-US" sz="1400" dirty="0"/>
        </a:p>
      </dgm:t>
    </dgm:pt>
    <dgm:pt modelId="{2F93FEAF-68AE-459B-88B9-EB38B3F1C51D}" type="parTrans" cxnId="{1460A483-81B3-419D-A5A5-6E26B2302724}">
      <dgm:prSet/>
      <dgm:spPr/>
      <dgm:t>
        <a:bodyPr/>
        <a:lstStyle/>
        <a:p>
          <a:endParaRPr lang="en-US"/>
        </a:p>
      </dgm:t>
    </dgm:pt>
    <dgm:pt modelId="{DB930E6F-E948-4DDD-A084-F0EA144D6DDE}" type="sibTrans" cxnId="{1460A483-81B3-419D-A5A5-6E26B2302724}">
      <dgm:prSet/>
      <dgm:spPr/>
      <dgm:t>
        <a:bodyPr/>
        <a:lstStyle/>
        <a:p>
          <a:endParaRPr lang="en-US"/>
        </a:p>
      </dgm:t>
    </dgm:pt>
    <dgm:pt modelId="{EA7FCF96-88E3-4CC1-9AB6-E4851EBBBDC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When applied together, these techniques enable effective coordination, transparent communication, and better decision-making.</a:t>
          </a:r>
          <a:endParaRPr lang="en-US"/>
        </a:p>
      </dgm:t>
    </dgm:pt>
    <dgm:pt modelId="{A9EAC9C8-28BF-4975-A5FE-260719EF250C}" type="parTrans" cxnId="{EE9CA2C1-71B7-4588-850F-2FE273C7132C}">
      <dgm:prSet/>
      <dgm:spPr/>
      <dgm:t>
        <a:bodyPr/>
        <a:lstStyle/>
        <a:p>
          <a:endParaRPr lang="en-US"/>
        </a:p>
      </dgm:t>
    </dgm:pt>
    <dgm:pt modelId="{0519F1E2-4883-480A-A318-288AB1E2532D}" type="sibTrans" cxnId="{EE9CA2C1-71B7-4588-850F-2FE273C7132C}">
      <dgm:prSet/>
      <dgm:spPr/>
      <dgm:t>
        <a:bodyPr/>
        <a:lstStyle/>
        <a:p>
          <a:endParaRPr lang="en-US"/>
        </a:p>
      </dgm:t>
    </dgm:pt>
    <dgm:pt modelId="{52E02AC2-A7E0-42A6-8E65-484899A151F1}" type="pres">
      <dgm:prSet presAssocID="{AF0138D7-7783-4274-82BF-F6EC1B1468A6}" presName="root" presStyleCnt="0">
        <dgm:presLayoutVars>
          <dgm:dir/>
          <dgm:resizeHandles val="exact"/>
        </dgm:presLayoutVars>
      </dgm:prSet>
      <dgm:spPr/>
    </dgm:pt>
    <dgm:pt modelId="{A44578E6-D747-4A51-866F-76F5940E8E14}" type="pres">
      <dgm:prSet presAssocID="{94B25506-3438-454F-8580-AA4F56369156}" presName="compNode" presStyleCnt="0"/>
      <dgm:spPr/>
    </dgm:pt>
    <dgm:pt modelId="{B5C4AB6A-FAFF-426C-AF76-B6A14A0D5525}" type="pres">
      <dgm:prSet presAssocID="{94B25506-3438-454F-8580-AA4F56369156}" presName="bgRect" presStyleLbl="bgShp" presStyleIdx="0" presStyleCnt="4"/>
      <dgm:spPr/>
    </dgm:pt>
    <dgm:pt modelId="{96ACF07F-8FC3-44AD-93BE-F2F3968DFB4D}" type="pres">
      <dgm:prSet presAssocID="{94B25506-3438-454F-8580-AA4F56369156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EE4D0263-5B13-47F5-8BD0-8EAA1F5BD510}" type="pres">
      <dgm:prSet presAssocID="{94B25506-3438-454F-8580-AA4F56369156}" presName="spaceRect" presStyleCnt="0"/>
      <dgm:spPr/>
    </dgm:pt>
    <dgm:pt modelId="{FE1A2D8C-EAFE-4134-A443-F84BAFE855DF}" type="pres">
      <dgm:prSet presAssocID="{94B25506-3438-454F-8580-AA4F56369156}" presName="parTx" presStyleLbl="revTx" presStyleIdx="0" presStyleCnt="7">
        <dgm:presLayoutVars>
          <dgm:chMax val="0"/>
          <dgm:chPref val="0"/>
        </dgm:presLayoutVars>
      </dgm:prSet>
      <dgm:spPr/>
    </dgm:pt>
    <dgm:pt modelId="{10D9AEA3-F239-4B25-9626-87F4BE04F2AC}" type="pres">
      <dgm:prSet presAssocID="{94B25506-3438-454F-8580-AA4F56369156}" presName="desTx" presStyleLbl="revTx" presStyleIdx="1" presStyleCnt="7">
        <dgm:presLayoutVars/>
      </dgm:prSet>
      <dgm:spPr/>
    </dgm:pt>
    <dgm:pt modelId="{76FE1F01-1014-4181-88D1-FC6341902D90}" type="pres">
      <dgm:prSet presAssocID="{59598C92-CBC2-40E1-BF85-752B4276E685}" presName="sibTrans" presStyleCnt="0"/>
      <dgm:spPr/>
    </dgm:pt>
    <dgm:pt modelId="{9AC7D3CB-7475-4C78-BE69-8EAF0962547E}" type="pres">
      <dgm:prSet presAssocID="{9D27A4C1-8DB0-410E-A5A6-FE36B3860BD9}" presName="compNode" presStyleCnt="0"/>
      <dgm:spPr/>
    </dgm:pt>
    <dgm:pt modelId="{D7278F73-5AFE-4906-8D2C-73AE4DE09A60}" type="pres">
      <dgm:prSet presAssocID="{9D27A4C1-8DB0-410E-A5A6-FE36B3860BD9}" presName="bgRect" presStyleLbl="bgShp" presStyleIdx="1" presStyleCnt="4"/>
      <dgm:spPr/>
    </dgm:pt>
    <dgm:pt modelId="{DC8F91E7-3293-4BF9-9A6F-F1C8448B283E}" type="pres">
      <dgm:prSet presAssocID="{9D27A4C1-8DB0-410E-A5A6-FE36B3860BD9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ears"/>
        </a:ext>
      </dgm:extLst>
    </dgm:pt>
    <dgm:pt modelId="{ECA6C46C-8BB7-43AF-BC03-FF38A88A2226}" type="pres">
      <dgm:prSet presAssocID="{9D27A4C1-8DB0-410E-A5A6-FE36B3860BD9}" presName="spaceRect" presStyleCnt="0"/>
      <dgm:spPr/>
    </dgm:pt>
    <dgm:pt modelId="{2B9A6938-E49B-4B2A-8A35-07A5DB5AAFCE}" type="pres">
      <dgm:prSet presAssocID="{9D27A4C1-8DB0-410E-A5A6-FE36B3860BD9}" presName="parTx" presStyleLbl="revTx" presStyleIdx="2" presStyleCnt="7">
        <dgm:presLayoutVars>
          <dgm:chMax val="0"/>
          <dgm:chPref val="0"/>
        </dgm:presLayoutVars>
      </dgm:prSet>
      <dgm:spPr/>
    </dgm:pt>
    <dgm:pt modelId="{52196BFD-DF8A-4E03-8DE4-26D147CDBD06}" type="pres">
      <dgm:prSet presAssocID="{9D27A4C1-8DB0-410E-A5A6-FE36B3860BD9}" presName="desTx" presStyleLbl="revTx" presStyleIdx="3" presStyleCnt="7">
        <dgm:presLayoutVars/>
      </dgm:prSet>
      <dgm:spPr/>
    </dgm:pt>
    <dgm:pt modelId="{D8CE7473-1CF9-414B-ACA2-B12A0CF767D1}" type="pres">
      <dgm:prSet presAssocID="{68E33279-8223-4965-87CE-3B1716AC61D8}" presName="sibTrans" presStyleCnt="0"/>
      <dgm:spPr/>
    </dgm:pt>
    <dgm:pt modelId="{809539A6-7849-4AC5-8977-43E1AEAB4F35}" type="pres">
      <dgm:prSet presAssocID="{FE729C8A-E80C-4EA7-80AA-748947309ECD}" presName="compNode" presStyleCnt="0"/>
      <dgm:spPr/>
    </dgm:pt>
    <dgm:pt modelId="{539FE1F9-AB72-4E36-9936-DA745B7923DA}" type="pres">
      <dgm:prSet presAssocID="{FE729C8A-E80C-4EA7-80AA-748947309ECD}" presName="bgRect" presStyleLbl="bgShp" presStyleIdx="2" presStyleCnt="4"/>
      <dgm:spPr/>
    </dgm:pt>
    <dgm:pt modelId="{5C1A9C5A-5B0D-4461-B595-54799E7D41DD}" type="pres">
      <dgm:prSet presAssocID="{FE729C8A-E80C-4EA7-80AA-748947309ECD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25ADBC26-8CAA-4A76-BFE6-D4F1E263D332}" type="pres">
      <dgm:prSet presAssocID="{FE729C8A-E80C-4EA7-80AA-748947309ECD}" presName="spaceRect" presStyleCnt="0"/>
      <dgm:spPr/>
    </dgm:pt>
    <dgm:pt modelId="{6CD72114-6AE7-49FA-829A-34D50787AC9B}" type="pres">
      <dgm:prSet presAssocID="{FE729C8A-E80C-4EA7-80AA-748947309ECD}" presName="parTx" presStyleLbl="revTx" presStyleIdx="4" presStyleCnt="7">
        <dgm:presLayoutVars>
          <dgm:chMax val="0"/>
          <dgm:chPref val="0"/>
        </dgm:presLayoutVars>
      </dgm:prSet>
      <dgm:spPr/>
    </dgm:pt>
    <dgm:pt modelId="{EC5C631C-1F7D-47FD-A231-0AD1E0B5B487}" type="pres">
      <dgm:prSet presAssocID="{FE729C8A-E80C-4EA7-80AA-748947309ECD}" presName="desTx" presStyleLbl="revTx" presStyleIdx="5" presStyleCnt="7">
        <dgm:presLayoutVars/>
      </dgm:prSet>
      <dgm:spPr/>
    </dgm:pt>
    <dgm:pt modelId="{AA78ECF7-00EF-43C7-92D3-EBEADDF7B73C}" type="pres">
      <dgm:prSet presAssocID="{4CB61576-D0C9-42B7-9787-1307D0E29760}" presName="sibTrans" presStyleCnt="0"/>
      <dgm:spPr/>
    </dgm:pt>
    <dgm:pt modelId="{0FCE1252-8E9E-40EB-B38E-BE0E1E5AA56D}" type="pres">
      <dgm:prSet presAssocID="{EA7FCF96-88E3-4CC1-9AB6-E4851EBBBDCF}" presName="compNode" presStyleCnt="0"/>
      <dgm:spPr/>
    </dgm:pt>
    <dgm:pt modelId="{0FA58A8E-96FB-464A-ABEE-AE9BF89898A2}" type="pres">
      <dgm:prSet presAssocID="{EA7FCF96-88E3-4CC1-9AB6-E4851EBBBDCF}" presName="bgRect" presStyleLbl="bgShp" presStyleIdx="3" presStyleCnt="4"/>
      <dgm:spPr/>
    </dgm:pt>
    <dgm:pt modelId="{3569E991-AAF9-42C0-AE5B-A7B69B2038CE}" type="pres">
      <dgm:prSet presAssocID="{EA7FCF96-88E3-4CC1-9AB6-E4851EBBBDCF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ers"/>
        </a:ext>
      </dgm:extLst>
    </dgm:pt>
    <dgm:pt modelId="{911E853B-A334-4CA5-AB86-93C08E4A638A}" type="pres">
      <dgm:prSet presAssocID="{EA7FCF96-88E3-4CC1-9AB6-E4851EBBBDCF}" presName="spaceRect" presStyleCnt="0"/>
      <dgm:spPr/>
    </dgm:pt>
    <dgm:pt modelId="{3B21234F-4399-4836-A250-AE5A1C3A9B7F}" type="pres">
      <dgm:prSet presAssocID="{EA7FCF96-88E3-4CC1-9AB6-E4851EBBBDCF}" presName="parTx" presStyleLbl="revTx" presStyleIdx="6" presStyleCnt="7">
        <dgm:presLayoutVars>
          <dgm:chMax val="0"/>
          <dgm:chPref val="0"/>
        </dgm:presLayoutVars>
      </dgm:prSet>
      <dgm:spPr/>
    </dgm:pt>
  </dgm:ptLst>
  <dgm:cxnLst>
    <dgm:cxn modelId="{F7B36518-E952-4289-8F56-138AA94377D6}" type="presOf" srcId="{EA7FCF96-88E3-4CC1-9AB6-E4851EBBBDCF}" destId="{3B21234F-4399-4836-A250-AE5A1C3A9B7F}" srcOrd="0" destOrd="0" presId="urn:microsoft.com/office/officeart/2018/2/layout/IconVerticalSolidList"/>
    <dgm:cxn modelId="{28AE3721-AE64-43CB-A756-01542D8BEEF0}" type="presOf" srcId="{AF0138D7-7783-4274-82BF-F6EC1B1468A6}" destId="{52E02AC2-A7E0-42A6-8E65-484899A151F1}" srcOrd="0" destOrd="0" presId="urn:microsoft.com/office/officeart/2018/2/layout/IconVerticalSolidList"/>
    <dgm:cxn modelId="{681CB243-BAA4-486B-AC43-C7EF5F7EB38C}" type="presOf" srcId="{9D27A4C1-8DB0-410E-A5A6-FE36B3860BD9}" destId="{2B9A6938-E49B-4B2A-8A35-07A5DB5AAFCE}" srcOrd="0" destOrd="0" presId="urn:microsoft.com/office/officeart/2018/2/layout/IconVerticalSolidList"/>
    <dgm:cxn modelId="{B746DC63-5CAE-42FE-BE79-B332B5C3CD3E}" type="presOf" srcId="{DCC89B1E-EC3D-42FC-B362-7BD2952E2A94}" destId="{52196BFD-DF8A-4E03-8DE4-26D147CDBD06}" srcOrd="0" destOrd="0" presId="urn:microsoft.com/office/officeart/2018/2/layout/IconVerticalSolidList"/>
    <dgm:cxn modelId="{C1C93B45-7DA0-4757-98DA-E46464823553}" srcId="{94B25506-3438-454F-8580-AA4F56369156}" destId="{D98F12E7-FA6E-444B-958F-D51F7E90F16E}" srcOrd="0" destOrd="0" parTransId="{50F4841A-04B1-45AC-ACAB-74F307804C0A}" sibTransId="{A8E09ACD-9CFA-4C5D-9ACF-FB582372B075}"/>
    <dgm:cxn modelId="{643E0746-1165-45E3-A8A3-D5091B4A9934}" type="presOf" srcId="{FE729C8A-E80C-4EA7-80AA-748947309ECD}" destId="{6CD72114-6AE7-49FA-829A-34D50787AC9B}" srcOrd="0" destOrd="0" presId="urn:microsoft.com/office/officeart/2018/2/layout/IconVerticalSolidList"/>
    <dgm:cxn modelId="{7EDBA16D-1B37-4CF4-A660-034299D6971D}" type="presOf" srcId="{BF2FF733-C6AD-4813-9F8D-ED3EEFD7E4FC}" destId="{52196BFD-DF8A-4E03-8DE4-26D147CDBD06}" srcOrd="0" destOrd="1" presId="urn:microsoft.com/office/officeart/2018/2/layout/IconVerticalSolidList"/>
    <dgm:cxn modelId="{A5D91D4F-842C-4A97-88A9-7A7796B076D3}" srcId="{FE729C8A-E80C-4EA7-80AA-748947309ECD}" destId="{3F4EFCBA-4572-4018-88D7-8075FF6D61C2}" srcOrd="0" destOrd="0" parTransId="{C8BA2336-5F2E-4CE6-B3BD-0F170DDA00DD}" sibTransId="{72856DB9-A69A-484B-A717-869B966B9FF2}"/>
    <dgm:cxn modelId="{31507A51-AF50-47EB-9316-6F7BE686FE13}" srcId="{9D27A4C1-8DB0-410E-A5A6-FE36B3860BD9}" destId="{BF2FF733-C6AD-4813-9F8D-ED3EEFD7E4FC}" srcOrd="1" destOrd="0" parTransId="{BFA5675C-1820-4AC8-9A85-31B3179DBDC1}" sibTransId="{CEC4717A-A605-4104-A30A-24B3837011E7}"/>
    <dgm:cxn modelId="{A9EC8E53-CCB1-46C8-8DCF-73D81C47676A}" srcId="{9D27A4C1-8DB0-410E-A5A6-FE36B3860BD9}" destId="{DCC89B1E-EC3D-42FC-B362-7BD2952E2A94}" srcOrd="0" destOrd="0" parTransId="{05C7FB03-46D5-42F8-839D-C14F2818C9EC}" sibTransId="{6B42074D-02C1-43DD-A77A-7FC3095E6742}"/>
    <dgm:cxn modelId="{CB322F7F-9C64-4510-99AA-475172D489BD}" srcId="{AF0138D7-7783-4274-82BF-F6EC1B1468A6}" destId="{FE729C8A-E80C-4EA7-80AA-748947309ECD}" srcOrd="2" destOrd="0" parTransId="{2EF40032-8228-4234-B912-815BBC64FCB3}" sibTransId="{4CB61576-D0C9-42B7-9787-1307D0E29760}"/>
    <dgm:cxn modelId="{1460A483-81B3-419D-A5A5-6E26B2302724}" srcId="{FE729C8A-E80C-4EA7-80AA-748947309ECD}" destId="{9478521D-3D5C-41D6-80FC-4D6773158E1E}" srcOrd="1" destOrd="0" parTransId="{2F93FEAF-68AE-459B-88B9-EB38B3F1C51D}" sibTransId="{DB930E6F-E948-4DDD-A084-F0EA144D6DDE}"/>
    <dgm:cxn modelId="{60E7958F-9C0E-450C-8269-57F3D47B3E68}" type="presOf" srcId="{94B25506-3438-454F-8580-AA4F56369156}" destId="{FE1A2D8C-EAFE-4134-A443-F84BAFE855DF}" srcOrd="0" destOrd="0" presId="urn:microsoft.com/office/officeart/2018/2/layout/IconVerticalSolidList"/>
    <dgm:cxn modelId="{A456FDAD-29FD-4DC6-B73F-7D55DC499BB3}" type="presOf" srcId="{3F4EFCBA-4572-4018-88D7-8075FF6D61C2}" destId="{EC5C631C-1F7D-47FD-A231-0AD1E0B5B487}" srcOrd="0" destOrd="0" presId="urn:microsoft.com/office/officeart/2018/2/layout/IconVerticalSolidList"/>
    <dgm:cxn modelId="{EE9CA2C1-71B7-4588-850F-2FE273C7132C}" srcId="{AF0138D7-7783-4274-82BF-F6EC1B1468A6}" destId="{EA7FCF96-88E3-4CC1-9AB6-E4851EBBBDCF}" srcOrd="3" destOrd="0" parTransId="{A9EAC9C8-28BF-4975-A5FE-260719EF250C}" sibTransId="{0519F1E2-4883-480A-A318-288AB1E2532D}"/>
    <dgm:cxn modelId="{D107A4D8-A475-48FE-AEB2-6685028A7B1D}" srcId="{AF0138D7-7783-4274-82BF-F6EC1B1468A6}" destId="{9D27A4C1-8DB0-410E-A5A6-FE36B3860BD9}" srcOrd="1" destOrd="0" parTransId="{8B148A72-4A94-4C66-ACD8-5677BCAC6555}" sibTransId="{68E33279-8223-4965-87CE-3B1716AC61D8}"/>
    <dgm:cxn modelId="{E92BADE3-9849-4C55-9C0E-BA2DE14D1A62}" type="presOf" srcId="{9478521D-3D5C-41D6-80FC-4D6773158E1E}" destId="{EC5C631C-1F7D-47FD-A231-0AD1E0B5B487}" srcOrd="0" destOrd="1" presId="urn:microsoft.com/office/officeart/2018/2/layout/IconVerticalSolidList"/>
    <dgm:cxn modelId="{A0D582E5-D509-4AF5-B756-EE13FB0D6190}" srcId="{AF0138D7-7783-4274-82BF-F6EC1B1468A6}" destId="{94B25506-3438-454F-8580-AA4F56369156}" srcOrd="0" destOrd="0" parTransId="{08B65BC4-234C-443B-8AC8-0098AC9E937C}" sibTransId="{59598C92-CBC2-40E1-BF85-752B4276E685}"/>
    <dgm:cxn modelId="{8B6D10EE-36CE-4D66-A8EA-C632B448054F}" type="presOf" srcId="{D98F12E7-FA6E-444B-958F-D51F7E90F16E}" destId="{10D9AEA3-F239-4B25-9626-87F4BE04F2AC}" srcOrd="0" destOrd="0" presId="urn:microsoft.com/office/officeart/2018/2/layout/IconVerticalSolidList"/>
    <dgm:cxn modelId="{978C2472-F195-4C60-995A-0D5603BB99BC}" type="presParOf" srcId="{52E02AC2-A7E0-42A6-8E65-484899A151F1}" destId="{A44578E6-D747-4A51-866F-76F5940E8E14}" srcOrd="0" destOrd="0" presId="urn:microsoft.com/office/officeart/2018/2/layout/IconVerticalSolidList"/>
    <dgm:cxn modelId="{8358F866-6609-4427-A392-2869698E6B3D}" type="presParOf" srcId="{A44578E6-D747-4A51-866F-76F5940E8E14}" destId="{B5C4AB6A-FAFF-426C-AF76-B6A14A0D5525}" srcOrd="0" destOrd="0" presId="urn:microsoft.com/office/officeart/2018/2/layout/IconVerticalSolidList"/>
    <dgm:cxn modelId="{08A0CDC9-DE33-4DBE-BE9B-8EE7F672DE35}" type="presParOf" srcId="{A44578E6-D747-4A51-866F-76F5940E8E14}" destId="{96ACF07F-8FC3-44AD-93BE-F2F3968DFB4D}" srcOrd="1" destOrd="0" presId="urn:microsoft.com/office/officeart/2018/2/layout/IconVerticalSolidList"/>
    <dgm:cxn modelId="{2BC908BE-EAA2-41ED-A18A-EC45898796D0}" type="presParOf" srcId="{A44578E6-D747-4A51-866F-76F5940E8E14}" destId="{EE4D0263-5B13-47F5-8BD0-8EAA1F5BD510}" srcOrd="2" destOrd="0" presId="urn:microsoft.com/office/officeart/2018/2/layout/IconVerticalSolidList"/>
    <dgm:cxn modelId="{677E2F39-F04C-45F1-9CBF-01C54493C5C9}" type="presParOf" srcId="{A44578E6-D747-4A51-866F-76F5940E8E14}" destId="{FE1A2D8C-EAFE-4134-A443-F84BAFE855DF}" srcOrd="3" destOrd="0" presId="urn:microsoft.com/office/officeart/2018/2/layout/IconVerticalSolidList"/>
    <dgm:cxn modelId="{78B825C8-8791-44F1-9E6F-62472B16DC4B}" type="presParOf" srcId="{A44578E6-D747-4A51-866F-76F5940E8E14}" destId="{10D9AEA3-F239-4B25-9626-87F4BE04F2AC}" srcOrd="4" destOrd="0" presId="urn:microsoft.com/office/officeart/2018/2/layout/IconVerticalSolidList"/>
    <dgm:cxn modelId="{B8C92883-EB26-4A3A-A34D-6F5B65D5DB16}" type="presParOf" srcId="{52E02AC2-A7E0-42A6-8E65-484899A151F1}" destId="{76FE1F01-1014-4181-88D1-FC6341902D90}" srcOrd="1" destOrd="0" presId="urn:microsoft.com/office/officeart/2018/2/layout/IconVerticalSolidList"/>
    <dgm:cxn modelId="{A0A89344-5444-4ACB-90A3-E972776E8B1D}" type="presParOf" srcId="{52E02AC2-A7E0-42A6-8E65-484899A151F1}" destId="{9AC7D3CB-7475-4C78-BE69-8EAF0962547E}" srcOrd="2" destOrd="0" presId="urn:microsoft.com/office/officeart/2018/2/layout/IconVerticalSolidList"/>
    <dgm:cxn modelId="{BAC7D240-CF61-43A1-957F-8B212735BAE1}" type="presParOf" srcId="{9AC7D3CB-7475-4C78-BE69-8EAF0962547E}" destId="{D7278F73-5AFE-4906-8D2C-73AE4DE09A60}" srcOrd="0" destOrd="0" presId="urn:microsoft.com/office/officeart/2018/2/layout/IconVerticalSolidList"/>
    <dgm:cxn modelId="{AD494A6E-BF35-42CD-B1DC-D01BA4D1C96B}" type="presParOf" srcId="{9AC7D3CB-7475-4C78-BE69-8EAF0962547E}" destId="{DC8F91E7-3293-4BF9-9A6F-F1C8448B283E}" srcOrd="1" destOrd="0" presId="urn:microsoft.com/office/officeart/2018/2/layout/IconVerticalSolidList"/>
    <dgm:cxn modelId="{8BA0A6C9-11E6-43B3-8FA7-FD29B6B7C2DB}" type="presParOf" srcId="{9AC7D3CB-7475-4C78-BE69-8EAF0962547E}" destId="{ECA6C46C-8BB7-43AF-BC03-FF38A88A2226}" srcOrd="2" destOrd="0" presId="urn:microsoft.com/office/officeart/2018/2/layout/IconVerticalSolidList"/>
    <dgm:cxn modelId="{BB2A1492-4E0A-4BDE-A694-888CEEF2B967}" type="presParOf" srcId="{9AC7D3CB-7475-4C78-BE69-8EAF0962547E}" destId="{2B9A6938-E49B-4B2A-8A35-07A5DB5AAFCE}" srcOrd="3" destOrd="0" presId="urn:microsoft.com/office/officeart/2018/2/layout/IconVerticalSolidList"/>
    <dgm:cxn modelId="{E33A4662-7F53-4913-B857-8B058B1AC21B}" type="presParOf" srcId="{9AC7D3CB-7475-4C78-BE69-8EAF0962547E}" destId="{52196BFD-DF8A-4E03-8DE4-26D147CDBD06}" srcOrd="4" destOrd="0" presId="urn:microsoft.com/office/officeart/2018/2/layout/IconVerticalSolidList"/>
    <dgm:cxn modelId="{01FFAFC8-C805-4DA1-AF14-2D3AA8098218}" type="presParOf" srcId="{52E02AC2-A7E0-42A6-8E65-484899A151F1}" destId="{D8CE7473-1CF9-414B-ACA2-B12A0CF767D1}" srcOrd="3" destOrd="0" presId="urn:microsoft.com/office/officeart/2018/2/layout/IconVerticalSolidList"/>
    <dgm:cxn modelId="{AAA43D2A-A95E-462E-A2AF-5090341600E6}" type="presParOf" srcId="{52E02AC2-A7E0-42A6-8E65-484899A151F1}" destId="{809539A6-7849-4AC5-8977-43E1AEAB4F35}" srcOrd="4" destOrd="0" presId="urn:microsoft.com/office/officeart/2018/2/layout/IconVerticalSolidList"/>
    <dgm:cxn modelId="{7B9E809A-526A-4464-8FD9-CDE9E1D5DF45}" type="presParOf" srcId="{809539A6-7849-4AC5-8977-43E1AEAB4F35}" destId="{539FE1F9-AB72-4E36-9936-DA745B7923DA}" srcOrd="0" destOrd="0" presId="urn:microsoft.com/office/officeart/2018/2/layout/IconVerticalSolidList"/>
    <dgm:cxn modelId="{4991FAD9-03A2-47ED-BDA7-174F07D911EF}" type="presParOf" srcId="{809539A6-7849-4AC5-8977-43E1AEAB4F35}" destId="{5C1A9C5A-5B0D-4461-B595-54799E7D41DD}" srcOrd="1" destOrd="0" presId="urn:microsoft.com/office/officeart/2018/2/layout/IconVerticalSolidList"/>
    <dgm:cxn modelId="{1F7D5607-C953-4AA4-97FA-07E6609DE461}" type="presParOf" srcId="{809539A6-7849-4AC5-8977-43E1AEAB4F35}" destId="{25ADBC26-8CAA-4A76-BFE6-D4F1E263D332}" srcOrd="2" destOrd="0" presId="urn:microsoft.com/office/officeart/2018/2/layout/IconVerticalSolidList"/>
    <dgm:cxn modelId="{29C4C610-E12E-4BC7-9E29-6FA37047BA80}" type="presParOf" srcId="{809539A6-7849-4AC5-8977-43E1AEAB4F35}" destId="{6CD72114-6AE7-49FA-829A-34D50787AC9B}" srcOrd="3" destOrd="0" presId="urn:microsoft.com/office/officeart/2018/2/layout/IconVerticalSolidList"/>
    <dgm:cxn modelId="{5BD1DB04-9FA0-473C-A7B9-B522E53F389C}" type="presParOf" srcId="{809539A6-7849-4AC5-8977-43E1AEAB4F35}" destId="{EC5C631C-1F7D-47FD-A231-0AD1E0B5B487}" srcOrd="4" destOrd="0" presId="urn:microsoft.com/office/officeart/2018/2/layout/IconVerticalSolidList"/>
    <dgm:cxn modelId="{7D3EF76B-EF6F-45D7-BBBF-B7EC29664B06}" type="presParOf" srcId="{52E02AC2-A7E0-42A6-8E65-484899A151F1}" destId="{AA78ECF7-00EF-43C7-92D3-EBEADDF7B73C}" srcOrd="5" destOrd="0" presId="urn:microsoft.com/office/officeart/2018/2/layout/IconVerticalSolidList"/>
    <dgm:cxn modelId="{E37E9FB4-3221-441B-AA32-6AF43DC81B5D}" type="presParOf" srcId="{52E02AC2-A7E0-42A6-8E65-484899A151F1}" destId="{0FCE1252-8E9E-40EB-B38E-BE0E1E5AA56D}" srcOrd="6" destOrd="0" presId="urn:microsoft.com/office/officeart/2018/2/layout/IconVerticalSolidList"/>
    <dgm:cxn modelId="{387901FB-2922-4D24-ADBB-BD5F68761637}" type="presParOf" srcId="{0FCE1252-8E9E-40EB-B38E-BE0E1E5AA56D}" destId="{0FA58A8E-96FB-464A-ABEE-AE9BF89898A2}" srcOrd="0" destOrd="0" presId="urn:microsoft.com/office/officeart/2018/2/layout/IconVerticalSolidList"/>
    <dgm:cxn modelId="{A1E68FFE-C8E8-47AA-A93B-A5EF6748A71C}" type="presParOf" srcId="{0FCE1252-8E9E-40EB-B38E-BE0E1E5AA56D}" destId="{3569E991-AAF9-42C0-AE5B-A7B69B2038CE}" srcOrd="1" destOrd="0" presId="urn:microsoft.com/office/officeart/2018/2/layout/IconVerticalSolidList"/>
    <dgm:cxn modelId="{08DA3F32-12CD-4776-9377-A287CC7B15B5}" type="presParOf" srcId="{0FCE1252-8E9E-40EB-B38E-BE0E1E5AA56D}" destId="{911E853B-A334-4CA5-AB86-93C08E4A638A}" srcOrd="2" destOrd="0" presId="urn:microsoft.com/office/officeart/2018/2/layout/IconVerticalSolidList"/>
    <dgm:cxn modelId="{818C527D-58F1-4980-B5D6-9166110F12D1}" type="presParOf" srcId="{0FCE1252-8E9E-40EB-B38E-BE0E1E5AA56D}" destId="{3B21234F-4399-4836-A250-AE5A1C3A9B7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C4AB6A-FAFF-426C-AF76-B6A14A0D5525}">
      <dsp:nvSpPr>
        <dsp:cNvPr id="0" name=""/>
        <dsp:cNvSpPr/>
      </dsp:nvSpPr>
      <dsp:spPr>
        <a:xfrm>
          <a:off x="0" y="3906"/>
          <a:ext cx="10515600" cy="90932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ACF07F-8FC3-44AD-93BE-F2F3968DFB4D}">
      <dsp:nvSpPr>
        <dsp:cNvPr id="0" name=""/>
        <dsp:cNvSpPr/>
      </dsp:nvSpPr>
      <dsp:spPr>
        <a:xfrm>
          <a:off x="275069" y="208504"/>
          <a:ext cx="500126" cy="5001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1A2D8C-EAFE-4134-A443-F84BAFE855DF}">
      <dsp:nvSpPr>
        <dsp:cNvPr id="0" name=""/>
        <dsp:cNvSpPr/>
      </dsp:nvSpPr>
      <dsp:spPr>
        <a:xfrm>
          <a:off x="1050266" y="3906"/>
          <a:ext cx="4732020" cy="9093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237" tIns="96237" rIns="96237" bIns="96237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b="1" u="sng" kern="1200"/>
            <a:t>PBS and WBS</a:t>
          </a:r>
          <a:endParaRPr lang="en-US" sz="2200" kern="1200"/>
        </a:p>
      </dsp:txBody>
      <dsp:txXfrm>
        <a:off x="1050266" y="3906"/>
        <a:ext cx="4732020" cy="909321"/>
      </dsp:txXfrm>
    </dsp:sp>
    <dsp:sp modelId="{10D9AEA3-F239-4B25-9626-87F4BE04F2AC}">
      <dsp:nvSpPr>
        <dsp:cNvPr id="0" name=""/>
        <dsp:cNvSpPr/>
      </dsp:nvSpPr>
      <dsp:spPr>
        <a:xfrm>
          <a:off x="5782286" y="3906"/>
          <a:ext cx="4732287" cy="9093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237" tIns="96237" rIns="96237" bIns="96237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Provide the foundation for understanding scope and responsibilities</a:t>
          </a:r>
          <a:endParaRPr lang="en-US" sz="1400" kern="1200" dirty="0"/>
        </a:p>
      </dsp:txBody>
      <dsp:txXfrm>
        <a:off x="5782286" y="3906"/>
        <a:ext cx="4732287" cy="909321"/>
      </dsp:txXfrm>
    </dsp:sp>
    <dsp:sp modelId="{D7278F73-5AFE-4906-8D2C-73AE4DE09A60}">
      <dsp:nvSpPr>
        <dsp:cNvPr id="0" name=""/>
        <dsp:cNvSpPr/>
      </dsp:nvSpPr>
      <dsp:spPr>
        <a:xfrm>
          <a:off x="0" y="1140558"/>
          <a:ext cx="10515600" cy="90932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8F91E7-3293-4BF9-9A6F-F1C8448B283E}">
      <dsp:nvSpPr>
        <dsp:cNvPr id="0" name=""/>
        <dsp:cNvSpPr/>
      </dsp:nvSpPr>
      <dsp:spPr>
        <a:xfrm>
          <a:off x="275069" y="1345156"/>
          <a:ext cx="500126" cy="5001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9A6938-E49B-4B2A-8A35-07A5DB5AAFCE}">
      <dsp:nvSpPr>
        <dsp:cNvPr id="0" name=""/>
        <dsp:cNvSpPr/>
      </dsp:nvSpPr>
      <dsp:spPr>
        <a:xfrm>
          <a:off x="1050266" y="1140558"/>
          <a:ext cx="4732020" cy="9093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237" tIns="96237" rIns="96237" bIns="96237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b="1" u="sng" kern="1200"/>
            <a:t>System logic and process Flowcharts</a:t>
          </a:r>
          <a:r>
            <a:rPr lang="en-GB" sz="2200" kern="1200"/>
            <a:t> </a:t>
          </a:r>
          <a:endParaRPr lang="en-US" sz="2200" kern="1200"/>
        </a:p>
      </dsp:txBody>
      <dsp:txXfrm>
        <a:off x="1050266" y="1140558"/>
        <a:ext cx="4732020" cy="909321"/>
      </dsp:txXfrm>
    </dsp:sp>
    <dsp:sp modelId="{52196BFD-DF8A-4E03-8DE4-26D147CDBD06}">
      <dsp:nvSpPr>
        <dsp:cNvPr id="0" name=""/>
        <dsp:cNvSpPr/>
      </dsp:nvSpPr>
      <dsp:spPr>
        <a:xfrm>
          <a:off x="5782286" y="1140558"/>
          <a:ext cx="4732287" cy="9093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237" tIns="96237" rIns="96237" bIns="96237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Translate systems and processes into understandable logic and clear sequences</a:t>
          </a:r>
          <a:endParaRPr lang="en-US" sz="1400" kern="1200" dirty="0"/>
        </a:p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Effective and efficient communication tool (people don’t read documents)</a:t>
          </a:r>
          <a:endParaRPr lang="en-US" sz="1400" kern="1200" dirty="0"/>
        </a:p>
      </dsp:txBody>
      <dsp:txXfrm>
        <a:off x="5782286" y="1140558"/>
        <a:ext cx="4732287" cy="909321"/>
      </dsp:txXfrm>
    </dsp:sp>
    <dsp:sp modelId="{539FE1F9-AB72-4E36-9936-DA745B7923DA}">
      <dsp:nvSpPr>
        <dsp:cNvPr id="0" name=""/>
        <dsp:cNvSpPr/>
      </dsp:nvSpPr>
      <dsp:spPr>
        <a:xfrm>
          <a:off x="0" y="2277210"/>
          <a:ext cx="10515600" cy="90932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1A9C5A-5B0D-4461-B595-54799E7D41DD}">
      <dsp:nvSpPr>
        <dsp:cNvPr id="0" name=""/>
        <dsp:cNvSpPr/>
      </dsp:nvSpPr>
      <dsp:spPr>
        <a:xfrm>
          <a:off x="275069" y="2481808"/>
          <a:ext cx="500126" cy="5001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D72114-6AE7-49FA-829A-34D50787AC9B}">
      <dsp:nvSpPr>
        <dsp:cNvPr id="0" name=""/>
        <dsp:cNvSpPr/>
      </dsp:nvSpPr>
      <dsp:spPr>
        <a:xfrm>
          <a:off x="1050266" y="2277210"/>
          <a:ext cx="4732020" cy="9093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237" tIns="96237" rIns="96237" bIns="96237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b="1" u="sng" kern="1200"/>
            <a:t>Digital tools</a:t>
          </a:r>
          <a:r>
            <a:rPr lang="en-GB" sz="2200" kern="1200"/>
            <a:t> </a:t>
          </a:r>
          <a:endParaRPr lang="en-US" sz="2200" kern="1200"/>
        </a:p>
      </dsp:txBody>
      <dsp:txXfrm>
        <a:off x="1050266" y="2277210"/>
        <a:ext cx="4732020" cy="909321"/>
      </dsp:txXfrm>
    </dsp:sp>
    <dsp:sp modelId="{EC5C631C-1F7D-47FD-A231-0AD1E0B5B487}">
      <dsp:nvSpPr>
        <dsp:cNvPr id="0" name=""/>
        <dsp:cNvSpPr/>
      </dsp:nvSpPr>
      <dsp:spPr>
        <a:xfrm>
          <a:off x="5782286" y="2277210"/>
          <a:ext cx="4732287" cy="9093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237" tIns="96237" rIns="96237" bIns="96237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JIRA and CMS websites (Drupal) make management visible, interactive, and shareable</a:t>
          </a:r>
          <a:endParaRPr lang="en-US" sz="1400" kern="1200" dirty="0"/>
        </a:p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Memory of the project management</a:t>
          </a:r>
          <a:endParaRPr lang="en-US" sz="1400" kern="1200" dirty="0"/>
        </a:p>
      </dsp:txBody>
      <dsp:txXfrm>
        <a:off x="5782286" y="2277210"/>
        <a:ext cx="4732287" cy="909321"/>
      </dsp:txXfrm>
    </dsp:sp>
    <dsp:sp modelId="{0FA58A8E-96FB-464A-ABEE-AE9BF89898A2}">
      <dsp:nvSpPr>
        <dsp:cNvPr id="0" name=""/>
        <dsp:cNvSpPr/>
      </dsp:nvSpPr>
      <dsp:spPr>
        <a:xfrm>
          <a:off x="0" y="3413862"/>
          <a:ext cx="10515600" cy="90932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69E991-AAF9-42C0-AE5B-A7B69B2038CE}">
      <dsp:nvSpPr>
        <dsp:cNvPr id="0" name=""/>
        <dsp:cNvSpPr/>
      </dsp:nvSpPr>
      <dsp:spPr>
        <a:xfrm>
          <a:off x="275069" y="3618459"/>
          <a:ext cx="500126" cy="50012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21234F-4399-4836-A250-AE5A1C3A9B7F}">
      <dsp:nvSpPr>
        <dsp:cNvPr id="0" name=""/>
        <dsp:cNvSpPr/>
      </dsp:nvSpPr>
      <dsp:spPr>
        <a:xfrm>
          <a:off x="1050266" y="3413862"/>
          <a:ext cx="9464307" cy="9093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237" tIns="96237" rIns="96237" bIns="96237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When applied together, these techniques enable effective coordination, transparent communication, and better decision-making.</a:t>
          </a:r>
          <a:endParaRPr lang="en-US" sz="2200" kern="1200"/>
        </a:p>
      </dsp:txBody>
      <dsp:txXfrm>
        <a:off x="1050266" y="3413862"/>
        <a:ext cx="9464307" cy="9093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4A2DC-A58C-4FFA-9FBE-F0B1F7E3F077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711A9-3562-4D35-9327-4EFDFA197A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245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A711A9-3562-4D35-9327-4EFDFA197AD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545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A711A9-3562-4D35-9327-4EFDFA197AD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873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0D5C7-A82F-AF40-9576-0F1B07016B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4F0122-0CA6-6ED7-B237-089ADDCFBF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0157C-3383-FEA2-CD8C-F9C282084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C6657-0807-4CE3-9D2A-BE7ACEDCE14D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3D0214-CEC2-6BD7-086B-25E764280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8C3818-E078-735C-85DB-3007776C3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B5230-7B1D-40F4-94A2-6A6B72626E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13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93B1A-5566-4A00-866D-1C4881777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C12452-1DEC-072C-9996-94172928A8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ECF65-54C5-3B7F-A414-E868B6EB6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C6657-0807-4CE3-9D2A-BE7ACEDCE14D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C8EBB9-707D-51E8-60E9-AB1BD0C84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D0DD4-1FDE-BFB9-551B-E18846FD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B5230-7B1D-40F4-94A2-6A6B72626E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242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71FB61-A53C-45FC-5199-FE49E8D37B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BD3846-94C8-9F12-A299-2353D3298A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A4863E-0F9D-0EA5-2D59-83A61C75F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C6657-0807-4CE3-9D2A-BE7ACEDCE14D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B9142D-0E58-DC82-18CC-37D8A5D0C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BC532-7E66-41C5-1236-7C57A07A9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B5230-7B1D-40F4-94A2-6A6B72626E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443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E3F40-5F82-5737-0358-AD475E87A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CEB75F-7BDF-A73E-38DB-90CD34D69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714CEE-1C27-3612-39CD-DA2726981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C6657-0807-4CE3-9D2A-BE7ACEDCE14D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E7B4E6-11EF-0FD3-D8F9-E75348F1A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CECE29-0E3A-619A-625C-4393893F4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B5230-7B1D-40F4-94A2-6A6B72626E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989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83EF2-2D08-0484-FA20-34E7FB239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7CB6F1-545E-2F22-C843-21B02F78EA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931137-DA3E-5260-A92E-F9712B8DB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C6657-0807-4CE3-9D2A-BE7ACEDCE14D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FBE5F6-27D0-9A9B-9244-F794B47BA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289D87-592F-1FC3-943C-DCF80CE98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B5230-7B1D-40F4-94A2-6A6B72626E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145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8650B-FDA5-B9CF-3F1E-54571A6A8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E47AD-DE9C-FB12-D8E7-DB19B2AA8D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EE7ACE-6D93-F0E6-AFDC-F9E51B5AA7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F17F14-DC10-D574-E4AE-0E130C014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C6657-0807-4CE3-9D2A-BE7ACEDCE14D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E9431E-4375-1975-89DD-89DB09B90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FBA4C4-5BE4-FD1A-74A0-3E9BEF8AF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B5230-7B1D-40F4-94A2-6A6B72626E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313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CB5A0-8D87-B965-A11E-5456C974A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8220A7-2C25-4F26-003B-14E2E38905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11045-6B53-2D23-06F5-86819E298C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3F420C-3390-2155-5BB7-FDADB6DE70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AE34D4-D47F-E244-8665-7ADD751E08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8A73AE-BF16-B24A-AD5A-C1D255300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C6657-0807-4CE3-9D2A-BE7ACEDCE14D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F7426C-B89B-B830-4414-F3FDE4766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522F32-5DB7-8743-0199-B03AAF1A2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B5230-7B1D-40F4-94A2-6A6B72626E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597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86F36-1A55-4084-636B-90BC46AE5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89D48B-4190-BC60-1CC7-25F8609DE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C6657-0807-4CE3-9D2A-BE7ACEDCE14D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91E608-7D3F-8C9F-145B-0634B6E73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AB2E43-C66C-56C2-EF61-F4584994B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B5230-7B1D-40F4-94A2-6A6B72626E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089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BE4FD1-999A-3323-9C8A-D07C7111D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C6657-0807-4CE3-9D2A-BE7ACEDCE14D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4C11AB-BC4B-7D1D-1C23-F8736A873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6E9EBF-681F-0E1C-A373-C9A88A227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B5230-7B1D-40F4-94A2-6A6B72626E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160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8BB45-BA7B-1FDD-0B97-0358E9366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F2FEC-A16D-516B-C3BD-CA401A43D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0D1EE-52DA-6DF7-4931-631512E63D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D975DA-1A13-9197-F08D-A94B4C0F5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C6657-0807-4CE3-9D2A-BE7ACEDCE14D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906871-9D53-C708-C7F1-7C627B2ED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3AFDCF-DC71-A942-088E-D9068CFBB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B5230-7B1D-40F4-94A2-6A6B72626E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600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5D55A-5167-8355-3C30-B6870F17C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BADCC1-29C1-3310-BD59-840A55E129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C51BB8-9DDD-D6AE-0B41-D243D2770F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E1D8A3-1BB0-918F-F378-5CF23967C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C6657-0807-4CE3-9D2A-BE7ACEDCE14D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E57B10-7827-17EE-5D13-5F319BB17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413054-560C-1AB6-233F-C6DDAF28D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B5230-7B1D-40F4-94A2-6A6B72626E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263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2B97A1-2173-3CAC-A4FF-C8DADFEFD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22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7E23DB-48FD-E5E0-62F6-CDCCB137C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196939"/>
            <a:ext cx="10515600" cy="4980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FB616-F4E1-E02F-0E83-CC86835316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9C6657-0807-4CE3-9D2A-BE7ACEDCE14D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19C546-6AA2-6061-8C4A-EB07E48B31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42D4CB-3293-741E-8593-7F6D57ED37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EB5230-7B1D-40F4-94A2-6A6B72626E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546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just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64469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34FF4-BE7D-A99A-A9B8-585E40B475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Practical Project Management Techniques for Detector Projects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A29D26-600D-B0AD-B49F-C36D149030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000" dirty="0"/>
              <a:t>Project Management Meet Up! - </a:t>
            </a:r>
            <a:r>
              <a:rPr lang="en-GB" sz="2000" dirty="0" err="1"/>
              <a:t>Ideasquare</a:t>
            </a:r>
            <a:r>
              <a:rPr lang="en-GB" sz="2000" dirty="0"/>
              <a:t>! Projects Speed dating (2)</a:t>
            </a:r>
          </a:p>
          <a:p>
            <a:r>
              <a:rPr lang="en-GB" sz="2000" dirty="0">
                <a:hlinkClick r:id="rId2"/>
              </a:rPr>
              <a:t>https://indico.cern.ch/event/1464469</a:t>
            </a:r>
            <a:r>
              <a:rPr lang="en-GB" sz="2000" dirty="0"/>
              <a:t>  </a:t>
            </a:r>
          </a:p>
          <a:p>
            <a:r>
              <a:rPr lang="en-GB" sz="2000" dirty="0"/>
              <a:t>Joao Batista Lopes</a:t>
            </a:r>
          </a:p>
          <a:p>
            <a:r>
              <a:rPr lang="en-GB" sz="2000" dirty="0"/>
              <a:t>CERN 7 May 2025</a:t>
            </a:r>
          </a:p>
        </p:txBody>
      </p:sp>
    </p:spTree>
    <p:extLst>
      <p:ext uri="{BB962C8B-B14F-4D97-AF65-F5344CB8AC3E}">
        <p14:creationId xmlns:p14="http://schemas.microsoft.com/office/powerpoint/2010/main" val="483526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95B1FC96-0749-41C9-BAED-E089E7714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A1629F-9A43-3997-401B-14C064DCA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4562856"/>
            <a:ext cx="3419856" cy="1600200"/>
          </a:xfrm>
        </p:spPr>
        <p:txBody>
          <a:bodyPr anchor="ctr">
            <a:normAutofit/>
          </a:bodyPr>
          <a:lstStyle/>
          <a:p>
            <a:r>
              <a:rPr lang="en-US" sz="4800" dirty="0"/>
              <a:t>Introduction</a:t>
            </a:r>
            <a:endParaRPr lang="en-GB" sz="4800" dirty="0"/>
          </a:p>
        </p:txBody>
      </p:sp>
      <p:pic>
        <p:nvPicPr>
          <p:cNvPr id="9" name="Picture 8" descr="A person working on a machine&#10;&#10;AI-generated content may be incorrect.">
            <a:extLst>
              <a:ext uri="{FF2B5EF4-FFF2-40B4-BE49-F238E27FC236}">
                <a16:creationId xmlns:a16="http://schemas.microsoft.com/office/drawing/2014/main" id="{260F50E9-82A1-C389-B549-1FF79E4E8A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54"/>
          <a:stretch/>
        </p:blipFill>
        <p:spPr>
          <a:xfrm>
            <a:off x="5" y="10"/>
            <a:ext cx="6095995" cy="4196271"/>
          </a:xfrm>
          <a:custGeom>
            <a:avLst/>
            <a:gdLst/>
            <a:ahLst/>
            <a:cxnLst/>
            <a:rect l="l" t="t" r="r" b="b"/>
            <a:pathLst>
              <a:path w="6005375" h="4196281">
                <a:moveTo>
                  <a:pt x="0" y="0"/>
                </a:moveTo>
                <a:lnTo>
                  <a:pt x="6000672" y="0"/>
                </a:lnTo>
                <a:lnTo>
                  <a:pt x="5998730" y="19709"/>
                </a:lnTo>
                <a:cubicBezTo>
                  <a:pt x="6001245" y="280059"/>
                  <a:pt x="5986415" y="540409"/>
                  <a:pt x="5999656" y="800631"/>
                </a:cubicBezTo>
                <a:cubicBezTo>
                  <a:pt x="6009855" y="1001996"/>
                  <a:pt x="6003364" y="1203233"/>
                  <a:pt x="5999656" y="1404471"/>
                </a:cubicBezTo>
                <a:cubicBezTo>
                  <a:pt x="5992506" y="1790420"/>
                  <a:pt x="6003364" y="2175860"/>
                  <a:pt x="5998730" y="2561300"/>
                </a:cubicBezTo>
                <a:cubicBezTo>
                  <a:pt x="5996744" y="2732154"/>
                  <a:pt x="5998994" y="2902754"/>
                  <a:pt x="6003364" y="3073609"/>
                </a:cubicBezTo>
                <a:cubicBezTo>
                  <a:pt x="6009720" y="3317560"/>
                  <a:pt x="5999923" y="3561638"/>
                  <a:pt x="5989197" y="3805463"/>
                </a:cubicBezTo>
                <a:cubicBezTo>
                  <a:pt x="5985594" y="3872508"/>
                  <a:pt x="5984647" y="3939633"/>
                  <a:pt x="5986348" y="4006695"/>
                </a:cubicBezTo>
                <a:lnTo>
                  <a:pt x="5997254" y="4174633"/>
                </a:lnTo>
                <a:lnTo>
                  <a:pt x="5951601" y="4176620"/>
                </a:lnTo>
                <a:cubicBezTo>
                  <a:pt x="5886702" y="4176651"/>
                  <a:pt x="5821788" y="4174749"/>
                  <a:pt x="5756905" y="4173480"/>
                </a:cubicBezTo>
                <a:cubicBezTo>
                  <a:pt x="5518559" y="4169040"/>
                  <a:pt x="5280086" y="4173480"/>
                  <a:pt x="5042247" y="4150774"/>
                </a:cubicBezTo>
                <a:cubicBezTo>
                  <a:pt x="4977618" y="4144622"/>
                  <a:pt x="4912546" y="4140690"/>
                  <a:pt x="4847600" y="4141467"/>
                </a:cubicBezTo>
                <a:cubicBezTo>
                  <a:pt x="4782655" y="4142244"/>
                  <a:pt x="4717835" y="4147730"/>
                  <a:pt x="4653713" y="4160414"/>
                </a:cubicBezTo>
                <a:cubicBezTo>
                  <a:pt x="4446571" y="4200625"/>
                  <a:pt x="4238796" y="4203162"/>
                  <a:pt x="4029497" y="4186925"/>
                </a:cubicBezTo>
                <a:cubicBezTo>
                  <a:pt x="3943621" y="4180203"/>
                  <a:pt x="3857746" y="4169040"/>
                  <a:pt x="3771489" y="4171196"/>
                </a:cubicBezTo>
                <a:cubicBezTo>
                  <a:pt x="3623585" y="4175129"/>
                  <a:pt x="3475554" y="4167137"/>
                  <a:pt x="3327523" y="4169167"/>
                </a:cubicBezTo>
                <a:cubicBezTo>
                  <a:pt x="3323528" y="4169738"/>
                  <a:pt x="3319443" y="4169205"/>
                  <a:pt x="3315727" y="4167645"/>
                </a:cubicBezTo>
                <a:cubicBezTo>
                  <a:pt x="3278941" y="4142402"/>
                  <a:pt x="3238603" y="4152169"/>
                  <a:pt x="3200549" y="4158765"/>
                </a:cubicBezTo>
                <a:cubicBezTo>
                  <a:pt x="3074082" y="4180710"/>
                  <a:pt x="2947742" y="4191492"/>
                  <a:pt x="2819246" y="4174494"/>
                </a:cubicBezTo>
                <a:cubicBezTo>
                  <a:pt x="2696546" y="4156698"/>
                  <a:pt x="2572096" y="4154478"/>
                  <a:pt x="2448851" y="4167898"/>
                </a:cubicBezTo>
                <a:cubicBezTo>
                  <a:pt x="2279383" y="4187687"/>
                  <a:pt x="2110549" y="4183501"/>
                  <a:pt x="1941462" y="4167898"/>
                </a:cubicBezTo>
                <a:cubicBezTo>
                  <a:pt x="1872837" y="4161556"/>
                  <a:pt x="1803198" y="4150774"/>
                  <a:pt x="1735208" y="4166630"/>
                </a:cubicBezTo>
                <a:cubicBezTo>
                  <a:pt x="1651489" y="4186038"/>
                  <a:pt x="1568023" y="4179695"/>
                  <a:pt x="1484050" y="4175382"/>
                </a:cubicBezTo>
                <a:cubicBezTo>
                  <a:pt x="1377752" y="4169801"/>
                  <a:pt x="1271708" y="4153692"/>
                  <a:pt x="1165029" y="4166376"/>
                </a:cubicBezTo>
                <a:cubicBezTo>
                  <a:pt x="1115685" y="4172211"/>
                  <a:pt x="1066722" y="4181471"/>
                  <a:pt x="1016744" y="4179061"/>
                </a:cubicBezTo>
                <a:cubicBezTo>
                  <a:pt x="878481" y="4172719"/>
                  <a:pt x="740344" y="4165235"/>
                  <a:pt x="601826" y="4166376"/>
                </a:cubicBezTo>
                <a:cubicBezTo>
                  <a:pt x="543857" y="4166757"/>
                  <a:pt x="486268" y="4168659"/>
                  <a:pt x="428553" y="4172845"/>
                </a:cubicBezTo>
                <a:cubicBezTo>
                  <a:pt x="320859" y="4180710"/>
                  <a:pt x="213546" y="4170055"/>
                  <a:pt x="106234" y="4166249"/>
                </a:cubicBezTo>
                <a:lnTo>
                  <a:pt x="0" y="4171008"/>
                </a:lnTo>
                <a:close/>
              </a:path>
            </a:pathLst>
          </a:custGeom>
        </p:spPr>
      </p:pic>
      <p:pic>
        <p:nvPicPr>
          <p:cNvPr id="10" name="Picture 9" descr="A person standing on a platform&#10;&#10;AI-generated content may be incorrect.">
            <a:extLst>
              <a:ext uri="{FF2B5EF4-FFF2-40B4-BE49-F238E27FC236}">
                <a16:creationId xmlns:a16="http://schemas.microsoft.com/office/drawing/2014/main" id="{589FF420-8280-C4C2-C416-BEFB664A35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3" b="1"/>
          <a:stretch/>
        </p:blipFill>
        <p:spPr>
          <a:xfrm>
            <a:off x="6019800" y="10"/>
            <a:ext cx="6172195" cy="4187662"/>
          </a:xfrm>
          <a:custGeom>
            <a:avLst/>
            <a:gdLst/>
            <a:ahLst/>
            <a:cxnLst/>
            <a:rect l="l" t="t" r="r" b="b"/>
            <a:pathLst>
              <a:path w="6006950" h="4187672">
                <a:moveTo>
                  <a:pt x="9223" y="0"/>
                </a:moveTo>
                <a:lnTo>
                  <a:pt x="6006950" y="0"/>
                </a:lnTo>
                <a:lnTo>
                  <a:pt x="6006950" y="4169490"/>
                </a:lnTo>
                <a:lnTo>
                  <a:pt x="5787907" y="4174448"/>
                </a:lnTo>
                <a:cubicBezTo>
                  <a:pt x="5713866" y="4173475"/>
                  <a:pt x="5639861" y="4169853"/>
                  <a:pt x="5566029" y="4163587"/>
                </a:cubicBezTo>
                <a:cubicBezTo>
                  <a:pt x="5458843" y="4155595"/>
                  <a:pt x="5350768" y="4144559"/>
                  <a:pt x="5244343" y="4164855"/>
                </a:cubicBezTo>
                <a:cubicBezTo>
                  <a:pt x="5127517" y="4187307"/>
                  <a:pt x="5010817" y="4187434"/>
                  <a:pt x="4892977" y="4181726"/>
                </a:cubicBezTo>
                <a:cubicBezTo>
                  <a:pt x="4792260" y="4176906"/>
                  <a:pt x="4691923" y="4151536"/>
                  <a:pt x="4590445" y="4178301"/>
                </a:cubicBezTo>
                <a:cubicBezTo>
                  <a:pt x="4580348" y="4179772"/>
                  <a:pt x="4570061" y="4179341"/>
                  <a:pt x="4560128" y="4177032"/>
                </a:cubicBezTo>
                <a:cubicBezTo>
                  <a:pt x="4449137" y="4161684"/>
                  <a:pt x="4337384" y="4174242"/>
                  <a:pt x="4226013" y="4169929"/>
                </a:cubicBezTo>
                <a:cubicBezTo>
                  <a:pt x="4174640" y="4167899"/>
                  <a:pt x="4122252" y="4169041"/>
                  <a:pt x="4071513" y="4163587"/>
                </a:cubicBezTo>
                <a:cubicBezTo>
                  <a:pt x="3955067" y="4151156"/>
                  <a:pt x="3838874" y="4144559"/>
                  <a:pt x="3723697" y="4173861"/>
                </a:cubicBezTo>
                <a:cubicBezTo>
                  <a:pt x="3690082" y="4181764"/>
                  <a:pt x="3655732" y="4186013"/>
                  <a:pt x="3621204" y="4186546"/>
                </a:cubicBezTo>
                <a:cubicBezTo>
                  <a:pt x="3508437" y="4190605"/>
                  <a:pt x="3396050" y="4182867"/>
                  <a:pt x="3283664" y="4176525"/>
                </a:cubicBezTo>
                <a:cubicBezTo>
                  <a:pt x="3205652" y="4172085"/>
                  <a:pt x="3127768" y="4162445"/>
                  <a:pt x="3049630" y="4170563"/>
                </a:cubicBezTo>
                <a:cubicBezTo>
                  <a:pt x="3004218" y="4175257"/>
                  <a:pt x="2958427" y="4175257"/>
                  <a:pt x="2913015" y="4170563"/>
                </a:cubicBezTo>
                <a:cubicBezTo>
                  <a:pt x="2829321" y="4160758"/>
                  <a:pt x="2744879" y="4158931"/>
                  <a:pt x="2660842" y="4165109"/>
                </a:cubicBezTo>
                <a:cubicBezTo>
                  <a:pt x="2535390" y="4175891"/>
                  <a:pt x="2410065" y="4184897"/>
                  <a:pt x="2284232" y="4167773"/>
                </a:cubicBezTo>
                <a:cubicBezTo>
                  <a:pt x="2212868" y="4156559"/>
                  <a:pt x="2140312" y="4155240"/>
                  <a:pt x="2068592" y="4163840"/>
                </a:cubicBezTo>
                <a:cubicBezTo>
                  <a:pt x="1897729" y="4187814"/>
                  <a:pt x="1726485" y="4180077"/>
                  <a:pt x="1555241" y="4170183"/>
                </a:cubicBezTo>
                <a:cubicBezTo>
                  <a:pt x="1440824" y="4163460"/>
                  <a:pt x="1325901" y="4151156"/>
                  <a:pt x="1211738" y="4167392"/>
                </a:cubicBezTo>
                <a:cubicBezTo>
                  <a:pt x="1066118" y="4187688"/>
                  <a:pt x="920370" y="4180965"/>
                  <a:pt x="774368" y="4175003"/>
                </a:cubicBezTo>
                <a:cubicBezTo>
                  <a:pt x="667182" y="4170563"/>
                  <a:pt x="559869" y="4157117"/>
                  <a:pt x="452430" y="4173734"/>
                </a:cubicBezTo>
                <a:cubicBezTo>
                  <a:pt x="441369" y="4175244"/>
                  <a:pt x="430117" y="4174115"/>
                  <a:pt x="419576" y="4170436"/>
                </a:cubicBezTo>
                <a:cubicBezTo>
                  <a:pt x="378807" y="4157016"/>
                  <a:pt x="335096" y="4155215"/>
                  <a:pt x="293363" y="4165236"/>
                </a:cubicBezTo>
                <a:cubicBezTo>
                  <a:pt x="216367" y="4182106"/>
                  <a:pt x="139497" y="4189463"/>
                  <a:pt x="61105" y="4174115"/>
                </a:cubicBezTo>
                <a:lnTo>
                  <a:pt x="13323" y="4171265"/>
                </a:lnTo>
                <a:lnTo>
                  <a:pt x="28554" y="3843045"/>
                </a:lnTo>
                <a:cubicBezTo>
                  <a:pt x="30457" y="3722610"/>
                  <a:pt x="27412" y="3602256"/>
                  <a:pt x="15626" y="3482187"/>
                </a:cubicBezTo>
                <a:cubicBezTo>
                  <a:pt x="-847" y="3335690"/>
                  <a:pt x="-4304" y="3188124"/>
                  <a:pt x="5296" y="3041068"/>
                </a:cubicBezTo>
                <a:cubicBezTo>
                  <a:pt x="11786" y="2956911"/>
                  <a:pt x="18539" y="2872754"/>
                  <a:pt x="22776" y="2788472"/>
                </a:cubicBezTo>
                <a:cubicBezTo>
                  <a:pt x="28180" y="2668580"/>
                  <a:pt x="25173" y="2548474"/>
                  <a:pt x="13771" y="2428964"/>
                </a:cubicBezTo>
                <a:cubicBezTo>
                  <a:pt x="4237" y="2337829"/>
                  <a:pt x="3177" y="2246070"/>
                  <a:pt x="10593" y="2154757"/>
                </a:cubicBezTo>
                <a:cubicBezTo>
                  <a:pt x="25690" y="1999286"/>
                  <a:pt x="9931" y="1843813"/>
                  <a:pt x="5032" y="1688466"/>
                </a:cubicBezTo>
                <a:cubicBezTo>
                  <a:pt x="-3577" y="1402691"/>
                  <a:pt x="20393" y="1117045"/>
                  <a:pt x="9666" y="831270"/>
                </a:cubicBezTo>
                <a:cubicBezTo>
                  <a:pt x="3841" y="689908"/>
                  <a:pt x="16420" y="548673"/>
                  <a:pt x="9666" y="407311"/>
                </a:cubicBezTo>
                <a:cubicBezTo>
                  <a:pt x="4105" y="306755"/>
                  <a:pt x="397" y="206200"/>
                  <a:pt x="4105" y="105518"/>
                </a:cubicBezTo>
                <a:cubicBezTo>
                  <a:pt x="5164" y="78059"/>
                  <a:pt x="5826" y="50473"/>
                  <a:pt x="9534" y="23396"/>
                </a:cubicBezTo>
                <a:close/>
              </a:path>
            </a:pathLst>
          </a:custGeom>
        </p:spPr>
      </p:pic>
      <p:sp>
        <p:nvSpPr>
          <p:cNvPr id="17" name="sketch line">
            <a:extLst>
              <a:ext uri="{FF2B5EF4-FFF2-40B4-BE49-F238E27FC236}">
                <a16:creationId xmlns:a16="http://schemas.microsoft.com/office/drawing/2014/main" id="{63C1A86C-B1A8-4AEC-B001-595C91716E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589020" y="5404538"/>
            <a:ext cx="1554480" cy="18288"/>
          </a:xfrm>
          <a:custGeom>
            <a:avLst/>
            <a:gdLst>
              <a:gd name="connsiteX0" fmla="*/ 0 w 1554480"/>
              <a:gd name="connsiteY0" fmla="*/ 0 h 18288"/>
              <a:gd name="connsiteX1" fmla="*/ 549250 w 1554480"/>
              <a:gd name="connsiteY1" fmla="*/ 0 h 18288"/>
              <a:gd name="connsiteX2" fmla="*/ 1082954 w 1554480"/>
              <a:gd name="connsiteY2" fmla="*/ 0 h 18288"/>
              <a:gd name="connsiteX3" fmla="*/ 1554480 w 1554480"/>
              <a:gd name="connsiteY3" fmla="*/ 0 h 18288"/>
              <a:gd name="connsiteX4" fmla="*/ 1554480 w 1554480"/>
              <a:gd name="connsiteY4" fmla="*/ 18288 h 18288"/>
              <a:gd name="connsiteX5" fmla="*/ 1067410 w 1554480"/>
              <a:gd name="connsiteY5" fmla="*/ 18288 h 18288"/>
              <a:gd name="connsiteX6" fmla="*/ 549250 w 1554480"/>
              <a:gd name="connsiteY6" fmla="*/ 18288 h 18288"/>
              <a:gd name="connsiteX7" fmla="*/ 0 w 1554480"/>
              <a:gd name="connsiteY7" fmla="*/ 18288 h 18288"/>
              <a:gd name="connsiteX8" fmla="*/ 0 w 1554480"/>
              <a:gd name="connsiteY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5687E86-FF57-F164-2B3E-D2D46E3594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4" y="4562856"/>
            <a:ext cx="6903721" cy="160020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1500" dirty="0"/>
              <a:t>Example from my experience that illustrate how project management techniques can support coordination, planning, and traceability in technical environments:</a:t>
            </a:r>
          </a:p>
          <a:p>
            <a:r>
              <a:rPr lang="en-GB" sz="1500" dirty="0"/>
              <a:t>Coordination design, assembly, and commissioning activities for a tracking detector.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8E7A39-26CD-ED62-3B03-43AEF5773827}"/>
              </a:ext>
            </a:extLst>
          </p:cNvPr>
          <p:cNvSpPr txBox="1"/>
          <p:nvPr/>
        </p:nvSpPr>
        <p:spPr>
          <a:xfrm>
            <a:off x="6016757" y="3983"/>
            <a:ext cx="6172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LHCb Upstream Tracker (UT) installed in cavern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15FA47-2DCA-F967-4F2E-0664B1DF3DC2}"/>
              </a:ext>
            </a:extLst>
          </p:cNvPr>
          <p:cNvSpPr txBox="1"/>
          <p:nvPr/>
        </p:nvSpPr>
        <p:spPr>
          <a:xfrm>
            <a:off x="-3043" y="0"/>
            <a:ext cx="6016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LHCb Upstream Tracker (UT) assembly</a:t>
            </a:r>
            <a:endParaRPr lang="en-GB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8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94182-8061-FA7F-0EC3-316C18AAB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5467"/>
            <a:ext cx="10515600" cy="662291"/>
          </a:xfrm>
        </p:spPr>
        <p:txBody>
          <a:bodyPr>
            <a:noAutofit/>
          </a:bodyPr>
          <a:lstStyle/>
          <a:p>
            <a:r>
              <a:rPr lang="en-GB" sz="3600" dirty="0"/>
              <a:t>Managing a Detector Integration Project</a:t>
            </a:r>
          </a:p>
        </p:txBody>
      </p:sp>
      <p:pic>
        <p:nvPicPr>
          <p:cNvPr id="4" name="Picture 3" descr="A diagram of a company&#10;&#10;AI-generated content may be incorrect.">
            <a:extLst>
              <a:ext uri="{FF2B5EF4-FFF2-40B4-BE49-F238E27FC236}">
                <a16:creationId xmlns:a16="http://schemas.microsoft.com/office/drawing/2014/main" id="{A3129350-7462-61C2-6DD6-D7CA460293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8" b="4483"/>
          <a:stretch/>
        </p:blipFill>
        <p:spPr>
          <a:xfrm>
            <a:off x="2216831" y="2115680"/>
            <a:ext cx="8432354" cy="474232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B6DD70-FBB1-F371-3C67-87D73280D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4199"/>
            <a:ext cx="10515600" cy="1715594"/>
          </a:xfrm>
        </p:spPr>
        <p:txBody>
          <a:bodyPr>
            <a:normAutofit/>
          </a:bodyPr>
          <a:lstStyle/>
          <a:p>
            <a:r>
              <a:rPr lang="en-US" sz="2000" dirty="0"/>
              <a:t>Context</a:t>
            </a:r>
          </a:p>
          <a:p>
            <a:pPr lvl="1"/>
            <a:r>
              <a:rPr lang="en-GB" sz="1800" dirty="0"/>
              <a:t>Coordination of a project involving multidisciplinary teams for the design, assembly, installation, and commissioning of a detector.</a:t>
            </a:r>
          </a:p>
          <a:p>
            <a:pPr lvl="1"/>
            <a:r>
              <a:rPr lang="en-GB" sz="1800" dirty="0"/>
              <a:t>While I wasn't the direct supervisor, I was responsible for coordinating work across teams with diverse skills from different institutes.</a:t>
            </a:r>
          </a:p>
        </p:txBody>
      </p:sp>
    </p:spTree>
    <p:extLst>
      <p:ext uri="{BB962C8B-B14F-4D97-AF65-F5344CB8AC3E}">
        <p14:creationId xmlns:p14="http://schemas.microsoft.com/office/powerpoint/2010/main" val="3385206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FFFE4A5-FF90-0393-2715-6CD237A1A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Detector LV system logic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3" name="Picture 2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B5A12AB5-54ED-351E-726F-290B975647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951" y="1447801"/>
            <a:ext cx="9888279" cy="531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204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9BB2B5B-9A09-2C68-C5C3-2BF25ABBC4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7650" y="38100"/>
            <a:ext cx="3589025" cy="681990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BBC98830-E7E6-A90F-CC5C-76075C8E6A06}"/>
              </a:ext>
            </a:extLst>
          </p:cNvPr>
          <p:cNvGrpSpPr/>
          <p:nvPr/>
        </p:nvGrpSpPr>
        <p:grpSpPr>
          <a:xfrm>
            <a:off x="0" y="38100"/>
            <a:ext cx="12192000" cy="4725970"/>
            <a:chOff x="0" y="38100"/>
            <a:chExt cx="12192000" cy="472597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7AE4803-2D9A-F40A-57D9-619AB158597D}"/>
                </a:ext>
              </a:extLst>
            </p:cNvPr>
            <p:cNvSpPr/>
            <p:nvPr/>
          </p:nvSpPr>
          <p:spPr>
            <a:xfrm>
              <a:off x="4057650" y="38100"/>
              <a:ext cx="3589025" cy="833438"/>
            </a:xfrm>
            <a:prstGeom prst="rect">
              <a:avLst/>
            </a:prstGeom>
            <a:noFill/>
            <a:ln w="22225"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986A554-771E-39B7-1340-ACBCB40361C7}"/>
                </a:ext>
              </a:extLst>
            </p:cNvPr>
            <p:cNvCxnSpPr/>
            <p:nvPr/>
          </p:nvCxnSpPr>
          <p:spPr>
            <a:xfrm flipH="1">
              <a:off x="0" y="38100"/>
              <a:ext cx="4057650" cy="1813962"/>
            </a:xfrm>
            <a:prstGeom prst="line">
              <a:avLst/>
            </a:prstGeom>
            <a:solidFill>
              <a:schemeClr val="bg1"/>
            </a:solidFill>
            <a:ln w="22225">
              <a:solidFill>
                <a:srgbClr val="00B0F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7ACF53C-C5F3-16B6-8177-AABA1D58E508}"/>
                </a:ext>
              </a:extLst>
            </p:cNvPr>
            <p:cNvCxnSpPr/>
            <p:nvPr/>
          </p:nvCxnSpPr>
          <p:spPr>
            <a:xfrm>
              <a:off x="7646675" y="38100"/>
              <a:ext cx="4545325" cy="1813962"/>
            </a:xfrm>
            <a:prstGeom prst="line">
              <a:avLst/>
            </a:prstGeom>
            <a:solidFill>
              <a:schemeClr val="bg1"/>
            </a:solidFill>
            <a:ln w="22225">
              <a:solidFill>
                <a:srgbClr val="00B0F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C89CBEC-6663-A394-50A8-466377F8DA77}"/>
                </a:ext>
              </a:extLst>
            </p:cNvPr>
            <p:cNvCxnSpPr/>
            <p:nvPr/>
          </p:nvCxnSpPr>
          <p:spPr>
            <a:xfrm>
              <a:off x="7646675" y="871538"/>
              <a:ext cx="4545325" cy="3892532"/>
            </a:xfrm>
            <a:prstGeom prst="line">
              <a:avLst/>
            </a:prstGeom>
            <a:solidFill>
              <a:schemeClr val="bg1"/>
            </a:solidFill>
            <a:ln w="22225">
              <a:solidFill>
                <a:srgbClr val="00B0F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DB8FDA6-268D-9072-CBB2-0ED9890D2936}"/>
                </a:ext>
              </a:extLst>
            </p:cNvPr>
            <p:cNvCxnSpPr/>
            <p:nvPr/>
          </p:nvCxnSpPr>
          <p:spPr>
            <a:xfrm flipH="1">
              <a:off x="0" y="871538"/>
              <a:ext cx="4057650" cy="3892532"/>
            </a:xfrm>
            <a:prstGeom prst="line">
              <a:avLst/>
            </a:prstGeom>
            <a:solidFill>
              <a:schemeClr val="bg1"/>
            </a:solidFill>
            <a:ln w="22225">
              <a:solidFill>
                <a:srgbClr val="00B0F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E564148-A0F3-2B8F-3D63-6D6289ABD0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87431"/>
            <a:stretch/>
          </p:blipFill>
          <p:spPr>
            <a:xfrm>
              <a:off x="0" y="1852062"/>
              <a:ext cx="12192000" cy="2912008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rgbClr val="00B0F0"/>
              </a:solidFill>
              <a:prstDash val="dash"/>
            </a:ln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328DB60-DD89-2CF8-6A53-85598D605A00}"/>
              </a:ext>
            </a:extLst>
          </p:cNvPr>
          <p:cNvGrpSpPr/>
          <p:nvPr/>
        </p:nvGrpSpPr>
        <p:grpSpPr>
          <a:xfrm>
            <a:off x="314322" y="4874798"/>
            <a:ext cx="11839576" cy="1907001"/>
            <a:chOff x="314322" y="4874798"/>
            <a:chExt cx="11839576" cy="1907001"/>
          </a:xfrm>
        </p:grpSpPr>
        <p:sp>
          <p:nvSpPr>
            <p:cNvPr id="16" name="Arrow: Down 15">
              <a:extLst>
                <a:ext uri="{FF2B5EF4-FFF2-40B4-BE49-F238E27FC236}">
                  <a16:creationId xmlns:a16="http://schemas.microsoft.com/office/drawing/2014/main" id="{26260BF5-2114-C08B-2FA9-ED1A19D97F6C}"/>
                </a:ext>
              </a:extLst>
            </p:cNvPr>
            <p:cNvSpPr/>
            <p:nvPr/>
          </p:nvSpPr>
          <p:spPr>
            <a:xfrm rot="10800000">
              <a:off x="314322" y="4909325"/>
              <a:ext cx="1119189" cy="1872474"/>
            </a:xfrm>
            <a:prstGeom prst="downArrow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/>
                <a:t>Input documents</a:t>
              </a:r>
              <a:endParaRPr lang="en-GB" dirty="0"/>
            </a:p>
          </p:txBody>
        </p:sp>
        <p:sp>
          <p:nvSpPr>
            <p:cNvPr id="17" name="Arrow: Down 16">
              <a:extLst>
                <a:ext uri="{FF2B5EF4-FFF2-40B4-BE49-F238E27FC236}">
                  <a16:creationId xmlns:a16="http://schemas.microsoft.com/office/drawing/2014/main" id="{47953028-1091-442F-83A9-701CA6A3BC51}"/>
                </a:ext>
              </a:extLst>
            </p:cNvPr>
            <p:cNvSpPr/>
            <p:nvPr/>
          </p:nvSpPr>
          <p:spPr>
            <a:xfrm rot="10800000">
              <a:off x="11034709" y="4909325"/>
              <a:ext cx="1119189" cy="1872474"/>
            </a:xfrm>
            <a:prstGeom prst="downArrow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/>
                <a:t>Output documents</a:t>
              </a:r>
              <a:endParaRPr lang="en-GB" dirty="0"/>
            </a:p>
          </p:txBody>
        </p:sp>
        <p:sp>
          <p:nvSpPr>
            <p:cNvPr id="18" name="Arrow: Down 17">
              <a:extLst>
                <a:ext uri="{FF2B5EF4-FFF2-40B4-BE49-F238E27FC236}">
                  <a16:creationId xmlns:a16="http://schemas.microsoft.com/office/drawing/2014/main" id="{9F452C56-1DC7-9C5A-9566-B4722CA6012B}"/>
                </a:ext>
              </a:extLst>
            </p:cNvPr>
            <p:cNvSpPr/>
            <p:nvPr/>
          </p:nvSpPr>
          <p:spPr>
            <a:xfrm rot="10800000">
              <a:off x="2119309" y="4909325"/>
              <a:ext cx="1119189" cy="1872474"/>
            </a:xfrm>
            <a:prstGeom prst="downArrow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/>
                <a:t>Preventive</a:t>
              </a:r>
              <a:br>
                <a:rPr lang="en-US" dirty="0"/>
              </a:br>
              <a:r>
                <a:rPr lang="en-US" dirty="0"/>
                <a:t>measures</a:t>
              </a:r>
              <a:endParaRPr lang="en-GB" dirty="0"/>
            </a:p>
          </p:txBody>
        </p:sp>
        <p:sp>
          <p:nvSpPr>
            <p:cNvPr id="19" name="Arrow: Down 18">
              <a:extLst>
                <a:ext uri="{FF2B5EF4-FFF2-40B4-BE49-F238E27FC236}">
                  <a16:creationId xmlns:a16="http://schemas.microsoft.com/office/drawing/2014/main" id="{34426D1E-83CD-7C9A-55BA-554CC53B2EF1}"/>
                </a:ext>
              </a:extLst>
            </p:cNvPr>
            <p:cNvSpPr/>
            <p:nvPr/>
          </p:nvSpPr>
          <p:spPr>
            <a:xfrm rot="10800000">
              <a:off x="3849042" y="4874798"/>
              <a:ext cx="1119189" cy="1872474"/>
            </a:xfrm>
            <a:prstGeom prst="downArrow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/>
                <a:t>Steps</a:t>
              </a:r>
              <a:endParaRPr lang="en-GB" dirty="0"/>
            </a:p>
          </p:txBody>
        </p:sp>
        <p:sp>
          <p:nvSpPr>
            <p:cNvPr id="20" name="Arrow: Down 19">
              <a:extLst>
                <a:ext uri="{FF2B5EF4-FFF2-40B4-BE49-F238E27FC236}">
                  <a16:creationId xmlns:a16="http://schemas.microsoft.com/office/drawing/2014/main" id="{31548A82-4E26-FFAA-AE8D-2A7F4098A0DD}"/>
                </a:ext>
              </a:extLst>
            </p:cNvPr>
            <p:cNvSpPr/>
            <p:nvPr/>
          </p:nvSpPr>
          <p:spPr>
            <a:xfrm rot="10800000">
              <a:off x="5536405" y="4909324"/>
              <a:ext cx="1119189" cy="1872474"/>
            </a:xfrm>
            <a:prstGeom prst="downArrow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/>
                <a:t>Checks</a:t>
              </a:r>
              <a:endParaRPr lang="en-GB" dirty="0"/>
            </a:p>
          </p:txBody>
        </p:sp>
        <p:sp>
          <p:nvSpPr>
            <p:cNvPr id="21" name="Arrow: Down 20">
              <a:extLst>
                <a:ext uri="{FF2B5EF4-FFF2-40B4-BE49-F238E27FC236}">
                  <a16:creationId xmlns:a16="http://schemas.microsoft.com/office/drawing/2014/main" id="{8B9B56C2-6AB9-1C9D-D709-97F9B2BAC423}"/>
                </a:ext>
              </a:extLst>
            </p:cNvPr>
            <p:cNvSpPr/>
            <p:nvPr/>
          </p:nvSpPr>
          <p:spPr>
            <a:xfrm rot="10800000">
              <a:off x="7095659" y="4874798"/>
              <a:ext cx="1119189" cy="1872474"/>
            </a:xfrm>
            <a:prstGeom prst="downArrow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/>
                <a:t>Corrective </a:t>
              </a:r>
              <a:br>
                <a:rPr lang="en-US" dirty="0"/>
              </a:br>
              <a:r>
                <a:rPr lang="en-US" dirty="0"/>
                <a:t>measures</a:t>
              </a:r>
              <a:endParaRPr lang="en-GB" dirty="0"/>
            </a:p>
          </p:txBody>
        </p:sp>
        <p:sp>
          <p:nvSpPr>
            <p:cNvPr id="22" name="Arrow: Down 21">
              <a:extLst>
                <a:ext uri="{FF2B5EF4-FFF2-40B4-BE49-F238E27FC236}">
                  <a16:creationId xmlns:a16="http://schemas.microsoft.com/office/drawing/2014/main" id="{2F2C55CC-87DE-C514-C395-484C01405A73}"/>
                </a:ext>
              </a:extLst>
            </p:cNvPr>
            <p:cNvSpPr/>
            <p:nvPr/>
          </p:nvSpPr>
          <p:spPr>
            <a:xfrm rot="10800000">
              <a:off x="8505589" y="4909324"/>
              <a:ext cx="1119189" cy="1872474"/>
            </a:xfrm>
            <a:prstGeom prst="downArrow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/>
                <a:t>Special </a:t>
              </a:r>
              <a:br>
                <a:rPr lang="en-US" dirty="0"/>
              </a:br>
              <a:r>
                <a:rPr lang="en-US" dirty="0"/>
                <a:t>tools</a:t>
              </a:r>
              <a:endParaRPr lang="en-GB" dirty="0"/>
            </a:p>
          </p:txBody>
        </p:sp>
        <p:sp>
          <p:nvSpPr>
            <p:cNvPr id="23" name="Arrow: Down 22">
              <a:extLst>
                <a:ext uri="{FF2B5EF4-FFF2-40B4-BE49-F238E27FC236}">
                  <a16:creationId xmlns:a16="http://schemas.microsoft.com/office/drawing/2014/main" id="{8991D595-9D11-4AE6-98B8-D1EC49E1AD5F}"/>
                </a:ext>
              </a:extLst>
            </p:cNvPr>
            <p:cNvSpPr/>
            <p:nvPr/>
          </p:nvSpPr>
          <p:spPr>
            <a:xfrm rot="10800000">
              <a:off x="9782680" y="4874798"/>
              <a:ext cx="1119189" cy="1872474"/>
            </a:xfrm>
            <a:prstGeom prst="downArrow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/>
                <a:t>Manpower</a:t>
              </a:r>
              <a:br>
                <a:rPr lang="en-US" dirty="0"/>
              </a:br>
              <a:r>
                <a:rPr lang="en-US" dirty="0"/>
                <a:t>Services</a:t>
              </a:r>
              <a:endParaRPr lang="en-GB" dirty="0"/>
            </a:p>
          </p:txBody>
        </p:sp>
      </p:grpSp>
      <p:sp>
        <p:nvSpPr>
          <p:cNvPr id="26" name="Arrow: Down 25">
            <a:extLst>
              <a:ext uri="{FF2B5EF4-FFF2-40B4-BE49-F238E27FC236}">
                <a16:creationId xmlns:a16="http://schemas.microsoft.com/office/drawing/2014/main" id="{7419A5C1-DB59-CB52-91E2-C4E7D2345081}"/>
              </a:ext>
            </a:extLst>
          </p:cNvPr>
          <p:cNvSpPr/>
          <p:nvPr/>
        </p:nvSpPr>
        <p:spPr>
          <a:xfrm rot="16200000">
            <a:off x="5562866" y="-3011230"/>
            <a:ext cx="1119189" cy="12062878"/>
          </a:xfrm>
          <a:prstGeom prst="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/>
              <a:t>Stage: Mechanics, Cooling, Cabling, Electronics, Detector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0E2905-446A-F139-17E1-A95A4B4738E2}"/>
              </a:ext>
            </a:extLst>
          </p:cNvPr>
          <p:cNvSpPr txBox="1"/>
          <p:nvPr/>
        </p:nvSpPr>
        <p:spPr>
          <a:xfrm>
            <a:off x="-2115" y="8782"/>
            <a:ext cx="12249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Process Flowchart : Detector assembly and commissioning 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717917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5AC43B5F-CE3F-4DB7-8215-9ACF03FB5F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938B951-7EFC-40A2-B198-E73D39DFB3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2E4506E-6A0E-49A0-BC31-8CADBFF3EC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EED4D51-65BF-4AEE-B596-7CB61A70B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4">
                <a:lumMod val="75000"/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itle 8">
            <a:extLst>
              <a:ext uri="{FF2B5EF4-FFF2-40B4-BE49-F238E27FC236}">
                <a16:creationId xmlns:a16="http://schemas.microsoft.com/office/drawing/2014/main" id="{6B1FE7D4-8E01-2C3E-16FE-ACDC6C5E1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366639"/>
            <a:ext cx="11090274" cy="675441"/>
          </a:xfrm>
        </p:spPr>
        <p:txBody>
          <a:bodyPr vert="horz" wrap="square" lIns="91440" tIns="45720" rIns="91440" bIns="45720" rtlCol="0" anchor="t">
            <a:normAutofit/>
          </a:bodyPr>
          <a:lstStyle/>
          <a:p>
            <a:pPr algn="l"/>
            <a:r>
              <a:rPr lang="en-US" sz="4200" dirty="0"/>
              <a:t>Task Follow-up</a:t>
            </a:r>
            <a:endParaRPr lang="en-US" sz="42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9FF0994-0311-BEBC-72C8-6391E08BB7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014" y="1153237"/>
            <a:ext cx="7455261" cy="51725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B67B1E3-0059-418E-DAEF-DBAEAAFEFE7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3387"/>
          <a:stretch/>
        </p:blipFill>
        <p:spPr>
          <a:xfrm>
            <a:off x="8125658" y="477608"/>
            <a:ext cx="3646935" cy="348479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D50CC25-9F5A-DFF3-9DED-43F92B6EF7D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28986"/>
          <a:stretch/>
        </p:blipFill>
        <p:spPr>
          <a:xfrm>
            <a:off x="8134692" y="4054884"/>
            <a:ext cx="3640891" cy="2270853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2E3B063-C8F7-2CC9-5F6E-1D1379349E5A}"/>
              </a:ext>
            </a:extLst>
          </p:cNvPr>
          <p:cNvCxnSpPr/>
          <p:nvPr/>
        </p:nvCxnSpPr>
        <p:spPr>
          <a:xfrm>
            <a:off x="8474299" y="4563414"/>
            <a:ext cx="811369" cy="0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884A193-A27C-B64F-A0C9-BA5544E1853A}"/>
              </a:ext>
            </a:extLst>
          </p:cNvPr>
          <p:cNvCxnSpPr/>
          <p:nvPr/>
        </p:nvCxnSpPr>
        <p:spPr>
          <a:xfrm>
            <a:off x="9778012" y="4563414"/>
            <a:ext cx="811369" cy="0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0058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B2AB3-CE19-315A-CCE2-B23A69150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Conclusion</a:t>
            </a:r>
            <a:endParaRPr lang="en-GB" dirty="0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874B2D64-30AF-3D0E-4810-15696A58FC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5295991"/>
              </p:ext>
            </p:extLst>
          </p:nvPr>
        </p:nvGraphicFramePr>
        <p:xfrm>
          <a:off x="838200" y="1196939"/>
          <a:ext cx="10515600" cy="4327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2D075575-2305-4113-0ED9-CE1A76ECBB7F}"/>
              </a:ext>
            </a:extLst>
          </p:cNvPr>
          <p:cNvSpPr txBox="1"/>
          <p:nvPr/>
        </p:nvSpPr>
        <p:spPr>
          <a:xfrm>
            <a:off x="785813" y="5661061"/>
            <a:ext cx="105679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In summary, clarity, traceability, and structure are the pillars of successful project management in complex, multi-institutional environments.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75725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700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C2F05A56-F759-4FE2-9C3D-F38310100BB2}">
  <we:reference id="wa200005566" version="3.0.0.3" store="en-US" storeType="OMEX"/>
  <we:alternateReferences>
    <we:reference id="wa200005566" version="3.0.0.3" store="wa200005566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943</TotalTime>
  <Words>283</Words>
  <Application>Microsoft Office PowerPoint</Application>
  <PresentationFormat>Widescreen</PresentationFormat>
  <Paragraphs>39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Practical Project Management Techniques for Detector Projects</vt:lpstr>
      <vt:lpstr>Introduction</vt:lpstr>
      <vt:lpstr>Managing a Detector Integration Project</vt:lpstr>
      <vt:lpstr>Detector LV system logic</vt:lpstr>
      <vt:lpstr>PowerPoint Presentation</vt:lpstr>
      <vt:lpstr>Task Follow-up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Joao Batista Lopes</dc:creator>
  <cp:lastModifiedBy>Joao Batista Lopes</cp:lastModifiedBy>
  <cp:revision>5</cp:revision>
  <dcterms:created xsi:type="dcterms:W3CDTF">2025-05-06T16:54:13Z</dcterms:created>
  <dcterms:modified xsi:type="dcterms:W3CDTF">2025-05-07T08:38:04Z</dcterms:modified>
</cp:coreProperties>
</file>