
<file path=[Content_Types].xml><?xml version="1.0" encoding="utf-8"?>
<Types xmlns="http://schemas.openxmlformats.org/package/2006/content-types">
  <Default Extension="emf" ContentType="image/x-emf"/>
  <Default Extension="gif" ContentType="image/gi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4" r:id="rId2"/>
    <p:sldId id="323" r:id="rId3"/>
    <p:sldId id="318" r:id="rId4"/>
    <p:sldId id="317" r:id="rId5"/>
    <p:sldId id="288" r:id="rId6"/>
    <p:sldId id="322" r:id="rId7"/>
    <p:sldId id="319" r:id="rId8"/>
    <p:sldId id="324" r:id="rId9"/>
    <p:sldId id="298" r:id="rId10"/>
    <p:sldId id="320" r:id="rId11"/>
    <p:sldId id="299" r:id="rId12"/>
    <p:sldId id="321" r:id="rId13"/>
    <p:sldId id="29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7"/>
    <p:restoredTop sz="94686"/>
  </p:normalViewPr>
  <p:slideViewPr>
    <p:cSldViewPr snapToGrid="0" snapToObjects="1">
      <p:cViewPr varScale="1">
        <p:scale>
          <a:sx n="108" d="100"/>
          <a:sy n="108" d="100"/>
        </p:scale>
        <p:origin x="106" y="37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7EB7D3-7A87-4F2D-94F5-FEFEC4ABD85C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7BC44CE-79B5-4F8A-B294-9B97C04CD2E3}">
      <dgm:prSet phldrT="[Text]"/>
      <dgm:spPr/>
      <dgm:t>
        <a:bodyPr/>
        <a:lstStyle/>
        <a:p>
          <a:r>
            <a:rPr lang="fr-FR" dirty="0"/>
            <a:t>2024/25</a:t>
          </a:r>
        </a:p>
      </dgm:t>
    </dgm:pt>
    <dgm:pt modelId="{9CB58D33-2B72-4D7C-9CDD-464DB1DAFE6E}" type="parTrans" cxnId="{7A52DC92-2EC6-421B-8B0C-995D4501D8E8}">
      <dgm:prSet/>
      <dgm:spPr/>
      <dgm:t>
        <a:bodyPr/>
        <a:lstStyle/>
        <a:p>
          <a:endParaRPr lang="fr-FR"/>
        </a:p>
      </dgm:t>
    </dgm:pt>
    <dgm:pt modelId="{690FCE85-8377-4EF4-9EC4-A2C6ABBD1756}" type="sibTrans" cxnId="{7A52DC92-2EC6-421B-8B0C-995D4501D8E8}">
      <dgm:prSet/>
      <dgm:spPr/>
      <dgm:t>
        <a:bodyPr/>
        <a:lstStyle/>
        <a:p>
          <a:endParaRPr lang="fr-FR"/>
        </a:p>
      </dgm:t>
    </dgm:pt>
    <dgm:pt modelId="{EBD81ECE-45CF-43AE-8C5E-0E3633D5A7D6}">
      <dgm:prSet phldrT="[Text]"/>
      <dgm:spPr/>
      <dgm:t>
        <a:bodyPr/>
        <a:lstStyle/>
        <a:p>
          <a:r>
            <a:rPr lang="fr-FR" dirty="0"/>
            <a:t>2025/26</a:t>
          </a:r>
        </a:p>
      </dgm:t>
    </dgm:pt>
    <dgm:pt modelId="{E73F3E11-891B-4BE8-A8A7-2E30811F3741}" type="parTrans" cxnId="{E585EFE3-A631-457D-9B88-FEAC718DD15E}">
      <dgm:prSet/>
      <dgm:spPr/>
      <dgm:t>
        <a:bodyPr/>
        <a:lstStyle/>
        <a:p>
          <a:endParaRPr lang="fr-FR"/>
        </a:p>
      </dgm:t>
    </dgm:pt>
    <dgm:pt modelId="{62112AA8-178A-4641-9E42-F7A9003A128C}" type="sibTrans" cxnId="{E585EFE3-A631-457D-9B88-FEAC718DD15E}">
      <dgm:prSet/>
      <dgm:spPr/>
      <dgm:t>
        <a:bodyPr/>
        <a:lstStyle/>
        <a:p>
          <a:endParaRPr lang="fr-FR"/>
        </a:p>
      </dgm:t>
    </dgm:pt>
    <dgm:pt modelId="{295D6350-44AD-44E5-B93A-994ADC1AEA1E}" type="pres">
      <dgm:prSet presAssocID="{8B7EB7D3-7A87-4F2D-94F5-FEFEC4ABD85C}" presName="Name0" presStyleCnt="0">
        <dgm:presLayoutVars>
          <dgm:dir/>
          <dgm:resizeHandles val="exact"/>
        </dgm:presLayoutVars>
      </dgm:prSet>
      <dgm:spPr/>
    </dgm:pt>
    <dgm:pt modelId="{6DD90C12-6DE6-4C79-B73B-021414EF1847}" type="pres">
      <dgm:prSet presAssocID="{77BC44CE-79B5-4F8A-B294-9B97C04CD2E3}" presName="composite" presStyleCnt="0"/>
      <dgm:spPr/>
    </dgm:pt>
    <dgm:pt modelId="{97DD9964-3D2D-43FE-B2C4-3DBBD19471BB}" type="pres">
      <dgm:prSet presAssocID="{77BC44CE-79B5-4F8A-B294-9B97C04CD2E3}" presName="bgChev" presStyleLbl="node1" presStyleIdx="0" presStyleCnt="2"/>
      <dgm:spPr/>
    </dgm:pt>
    <dgm:pt modelId="{7B0DFDB4-CA36-486F-A00C-AB09EA168920}" type="pres">
      <dgm:prSet presAssocID="{77BC44CE-79B5-4F8A-B294-9B97C04CD2E3}" presName="txNode" presStyleLbl="fgAcc1" presStyleIdx="0" presStyleCnt="2">
        <dgm:presLayoutVars>
          <dgm:bulletEnabled val="1"/>
        </dgm:presLayoutVars>
      </dgm:prSet>
      <dgm:spPr/>
    </dgm:pt>
    <dgm:pt modelId="{299D2011-3FBC-4510-B4E5-725598878FEA}" type="pres">
      <dgm:prSet presAssocID="{690FCE85-8377-4EF4-9EC4-A2C6ABBD1756}" presName="compositeSpace" presStyleCnt="0"/>
      <dgm:spPr/>
    </dgm:pt>
    <dgm:pt modelId="{61716CCB-97EE-4220-8CA8-37DC3CD09981}" type="pres">
      <dgm:prSet presAssocID="{EBD81ECE-45CF-43AE-8C5E-0E3633D5A7D6}" presName="composite" presStyleCnt="0"/>
      <dgm:spPr/>
    </dgm:pt>
    <dgm:pt modelId="{F5BE40A3-C4D2-404F-A199-0098F797CBEE}" type="pres">
      <dgm:prSet presAssocID="{EBD81ECE-45CF-43AE-8C5E-0E3633D5A7D6}" presName="bgChev" presStyleLbl="node1" presStyleIdx="1" presStyleCnt="2"/>
      <dgm:spPr>
        <a:solidFill>
          <a:srgbClr val="FFC000"/>
        </a:solidFill>
      </dgm:spPr>
    </dgm:pt>
    <dgm:pt modelId="{39BF0273-8D09-4D1E-804A-931229F4FB86}" type="pres">
      <dgm:prSet presAssocID="{EBD81ECE-45CF-43AE-8C5E-0E3633D5A7D6}" presName="txNode" presStyleLbl="fgAcc1" presStyleIdx="1" presStyleCnt="2">
        <dgm:presLayoutVars>
          <dgm:bulletEnabled val="1"/>
        </dgm:presLayoutVars>
      </dgm:prSet>
      <dgm:spPr/>
    </dgm:pt>
  </dgm:ptLst>
  <dgm:cxnLst>
    <dgm:cxn modelId="{F8CBB127-B67C-47B7-9F0E-903EC3FC50C0}" type="presOf" srcId="{EBD81ECE-45CF-43AE-8C5E-0E3633D5A7D6}" destId="{39BF0273-8D09-4D1E-804A-931229F4FB86}" srcOrd="0" destOrd="0" presId="urn:microsoft.com/office/officeart/2005/8/layout/chevronAccent+Icon"/>
    <dgm:cxn modelId="{7A52DC92-2EC6-421B-8B0C-995D4501D8E8}" srcId="{8B7EB7D3-7A87-4F2D-94F5-FEFEC4ABD85C}" destId="{77BC44CE-79B5-4F8A-B294-9B97C04CD2E3}" srcOrd="0" destOrd="0" parTransId="{9CB58D33-2B72-4D7C-9CDD-464DB1DAFE6E}" sibTransId="{690FCE85-8377-4EF4-9EC4-A2C6ABBD1756}"/>
    <dgm:cxn modelId="{A1E20FA0-3BB3-42A1-A578-DCA5B23BC8B2}" type="presOf" srcId="{8B7EB7D3-7A87-4F2D-94F5-FEFEC4ABD85C}" destId="{295D6350-44AD-44E5-B93A-994ADC1AEA1E}" srcOrd="0" destOrd="0" presId="urn:microsoft.com/office/officeart/2005/8/layout/chevronAccent+Icon"/>
    <dgm:cxn modelId="{BEE08BD2-E3FA-4113-A12B-488D3E1C01ED}" type="presOf" srcId="{77BC44CE-79B5-4F8A-B294-9B97C04CD2E3}" destId="{7B0DFDB4-CA36-486F-A00C-AB09EA168920}" srcOrd="0" destOrd="0" presId="urn:microsoft.com/office/officeart/2005/8/layout/chevronAccent+Icon"/>
    <dgm:cxn modelId="{E585EFE3-A631-457D-9B88-FEAC718DD15E}" srcId="{8B7EB7D3-7A87-4F2D-94F5-FEFEC4ABD85C}" destId="{EBD81ECE-45CF-43AE-8C5E-0E3633D5A7D6}" srcOrd="1" destOrd="0" parTransId="{E73F3E11-891B-4BE8-A8A7-2E30811F3741}" sibTransId="{62112AA8-178A-4641-9E42-F7A9003A128C}"/>
    <dgm:cxn modelId="{F8CE3F8F-2838-4FFB-BB0E-DBA21CE8219A}" type="presParOf" srcId="{295D6350-44AD-44E5-B93A-994ADC1AEA1E}" destId="{6DD90C12-6DE6-4C79-B73B-021414EF1847}" srcOrd="0" destOrd="0" presId="urn:microsoft.com/office/officeart/2005/8/layout/chevronAccent+Icon"/>
    <dgm:cxn modelId="{CECE92F4-C9CE-4823-97E4-50EB6CACED5A}" type="presParOf" srcId="{6DD90C12-6DE6-4C79-B73B-021414EF1847}" destId="{97DD9964-3D2D-43FE-B2C4-3DBBD19471BB}" srcOrd="0" destOrd="0" presId="urn:microsoft.com/office/officeart/2005/8/layout/chevronAccent+Icon"/>
    <dgm:cxn modelId="{3CA7D82C-C738-4128-A44F-E4A231A94A94}" type="presParOf" srcId="{6DD90C12-6DE6-4C79-B73B-021414EF1847}" destId="{7B0DFDB4-CA36-486F-A00C-AB09EA168920}" srcOrd="1" destOrd="0" presId="urn:microsoft.com/office/officeart/2005/8/layout/chevronAccent+Icon"/>
    <dgm:cxn modelId="{EEAC659B-3CAB-4BE9-A9C2-DEA7D957E679}" type="presParOf" srcId="{295D6350-44AD-44E5-B93A-994ADC1AEA1E}" destId="{299D2011-3FBC-4510-B4E5-725598878FEA}" srcOrd="1" destOrd="0" presId="urn:microsoft.com/office/officeart/2005/8/layout/chevronAccent+Icon"/>
    <dgm:cxn modelId="{F4AF415F-8565-463E-A0E0-169AF672840A}" type="presParOf" srcId="{295D6350-44AD-44E5-B93A-994ADC1AEA1E}" destId="{61716CCB-97EE-4220-8CA8-37DC3CD09981}" srcOrd="2" destOrd="0" presId="urn:microsoft.com/office/officeart/2005/8/layout/chevronAccent+Icon"/>
    <dgm:cxn modelId="{118A7FF9-AAEC-4D0A-BA22-C976ADCB9863}" type="presParOf" srcId="{61716CCB-97EE-4220-8CA8-37DC3CD09981}" destId="{F5BE40A3-C4D2-404F-A199-0098F797CBEE}" srcOrd="0" destOrd="0" presId="urn:microsoft.com/office/officeart/2005/8/layout/chevronAccent+Icon"/>
    <dgm:cxn modelId="{7415400C-F9F5-45A9-898F-A6EC190F3833}" type="presParOf" srcId="{61716CCB-97EE-4220-8CA8-37DC3CD09981}" destId="{39BF0273-8D09-4D1E-804A-931229F4FB86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DD9964-3D2D-43FE-B2C4-3DBBD19471BB}">
      <dsp:nvSpPr>
        <dsp:cNvPr id="0" name=""/>
        <dsp:cNvSpPr/>
      </dsp:nvSpPr>
      <dsp:spPr>
        <a:xfrm>
          <a:off x="3468" y="1839863"/>
          <a:ext cx="3604021" cy="1391152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DFDB4-CA36-486F-A00C-AB09EA168920}">
      <dsp:nvSpPr>
        <dsp:cNvPr id="0" name=""/>
        <dsp:cNvSpPr/>
      </dsp:nvSpPr>
      <dsp:spPr>
        <a:xfrm>
          <a:off x="964541" y="2187651"/>
          <a:ext cx="3043396" cy="1391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700" kern="1200" dirty="0"/>
            <a:t>2024/25</a:t>
          </a:r>
        </a:p>
      </dsp:txBody>
      <dsp:txXfrm>
        <a:off x="1005286" y="2228396"/>
        <a:ext cx="2961906" cy="1309662"/>
      </dsp:txXfrm>
    </dsp:sp>
    <dsp:sp modelId="{F5BE40A3-C4D2-404F-A199-0098F797CBEE}">
      <dsp:nvSpPr>
        <dsp:cNvPr id="0" name=""/>
        <dsp:cNvSpPr/>
      </dsp:nvSpPr>
      <dsp:spPr>
        <a:xfrm>
          <a:off x="4120062" y="1839863"/>
          <a:ext cx="3604021" cy="1391152"/>
        </a:xfrm>
        <a:prstGeom prst="chevron">
          <a:avLst>
            <a:gd name="adj" fmla="val 4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BF0273-8D09-4D1E-804A-931229F4FB86}">
      <dsp:nvSpPr>
        <dsp:cNvPr id="0" name=""/>
        <dsp:cNvSpPr/>
      </dsp:nvSpPr>
      <dsp:spPr>
        <a:xfrm>
          <a:off x="5081135" y="2187651"/>
          <a:ext cx="3043396" cy="1391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700" kern="1200" dirty="0"/>
            <a:t>2025/26</a:t>
          </a:r>
        </a:p>
      </dsp:txBody>
      <dsp:txXfrm>
        <a:off x="5121880" y="2228396"/>
        <a:ext cx="2961906" cy="1309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PMMU - Process Diagramming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12" Type="http://schemas.microsoft.com/office/2007/relationships/hdphoto" Target="../media/hdphoto4.wdp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31.png"/><Relationship Id="rId12" Type="http://schemas.openxmlformats.org/officeDocument/2006/relationships/image" Target="../media/image29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openxmlformats.org/officeDocument/2006/relationships/image" Target="../media/image28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34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cern.ch/ekp/servlet/FORMAT1?CID=EKP000044657&amp;LANGUAGE_TAG=en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3" name="Picture 12" descr="A diagram of a product vendor&#10;&#10;AI-generated content may be incorrect.">
            <a:extLst>
              <a:ext uri="{FF2B5EF4-FFF2-40B4-BE49-F238E27FC236}">
                <a16:creationId xmlns:a16="http://schemas.microsoft.com/office/drawing/2014/main" id="{5061EB17-08D0-EC4A-CE09-A464E5DC4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0270">
            <a:off x="1817114" y="2916376"/>
            <a:ext cx="1333828" cy="222180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8E97C2-9548-FFAE-E70C-FBE213CBB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5441" y="135955"/>
            <a:ext cx="6261117" cy="24688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7AE69E-1240-658C-C159-AB92092700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231525">
            <a:off x="4758686" y="2677986"/>
            <a:ext cx="3093252" cy="14512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7444E0C8-8542-53F3-C20D-AB932CEBF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7572">
            <a:off x="5157270" y="3918332"/>
            <a:ext cx="5064369" cy="220049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D40D4A4D-7FB8-8D69-D9BB-2BA17E5CC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4724">
            <a:off x="6995457" y="2888938"/>
            <a:ext cx="2745403" cy="15986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C889E6-A252-FB00-BEC1-F982083985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290086">
            <a:off x="1696084" y="4642458"/>
            <a:ext cx="4329715" cy="175481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8" descr="complex process map | Customer journey mapping, Journey mapping, Process map">
            <a:extLst>
              <a:ext uri="{FF2B5EF4-FFF2-40B4-BE49-F238E27FC236}">
                <a16:creationId xmlns:a16="http://schemas.microsoft.com/office/drawing/2014/main" id="{0FC7597F-FA7F-9468-1CF3-3001CB8B6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9225">
            <a:off x="2745983" y="2864033"/>
            <a:ext cx="2229916" cy="172299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02E4D92-FE00-A72E-EEA8-4C379AAF55D8}"/>
              </a:ext>
            </a:extLst>
          </p:cNvPr>
          <p:cNvSpPr/>
          <p:nvPr/>
        </p:nvSpPr>
        <p:spPr>
          <a:xfrm>
            <a:off x="1943737" y="68349"/>
            <a:ext cx="7906973" cy="923330"/>
          </a:xfrm>
          <a:prstGeom prst="rect">
            <a:avLst/>
          </a:prstGeom>
          <a:solidFill>
            <a:srgbClr val="FFFFFF">
              <a:alpha val="67059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PROCESS DIAGRAMMING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3FE8A9-7EE9-A8F1-35B8-9A33772D7150}"/>
              </a:ext>
            </a:extLst>
          </p:cNvPr>
          <p:cNvSpPr/>
          <p:nvPr/>
        </p:nvSpPr>
        <p:spPr>
          <a:xfrm>
            <a:off x="878862" y="3575893"/>
            <a:ext cx="10036723" cy="1569660"/>
          </a:xfrm>
          <a:prstGeom prst="rect">
            <a:avLst/>
          </a:prstGeom>
          <a:solidFill>
            <a:srgbClr val="FFFFFF">
              <a:alpha val="67059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PMMU June 2025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66931E-1AB4-05C7-58B5-856B733E9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Diagramming - Info &amp; Contact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E5F73-5217-83F5-8EA7-B6A380B47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9E609-D97A-0D98-3FE0-8C2304D64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1FFE7-DA2D-20BE-B7A1-D2ACED20D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44A204E-A9FE-C3B4-E614-AEF1757CEE0F}"/>
              </a:ext>
            </a:extLst>
          </p:cNvPr>
          <p:cNvGrpSpPr/>
          <p:nvPr/>
        </p:nvGrpSpPr>
        <p:grpSpPr>
          <a:xfrm>
            <a:off x="3376064" y="2316663"/>
            <a:ext cx="5744081" cy="1285893"/>
            <a:chOff x="3376064" y="2316663"/>
            <a:chExt cx="5744081" cy="128589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88AD8E2-E749-34B1-2F60-D163C0F4FAA8}"/>
                </a:ext>
              </a:extLst>
            </p:cNvPr>
            <p:cNvSpPr txBox="1"/>
            <p:nvPr/>
          </p:nvSpPr>
          <p:spPr>
            <a:xfrm>
              <a:off x="4568760" y="2668402"/>
              <a:ext cx="455138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CH" sz="2400" dirty="0"/>
                <a:t>process-</a:t>
              </a:r>
              <a:r>
                <a:rPr lang="fr-CH" sz="2400" dirty="0" err="1"/>
                <a:t>diagramming</a:t>
              </a:r>
              <a:endParaRPr lang="fr-CH" sz="2400" dirty="0"/>
            </a:p>
          </p:txBody>
        </p:sp>
        <p:pic>
          <p:nvPicPr>
            <p:cNvPr id="8" name="Graphic 7" descr="Open envelope outline">
              <a:extLst>
                <a:ext uri="{FF2B5EF4-FFF2-40B4-BE49-F238E27FC236}">
                  <a16:creationId xmlns:a16="http://schemas.microsoft.com/office/drawing/2014/main" id="{4BD7E5C7-2A33-0345-E59C-0E3EB35AA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515212" y="2316663"/>
              <a:ext cx="914400" cy="9144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71B0CF-3C85-AD27-F3CF-B9F21BD2BA89}"/>
                </a:ext>
              </a:extLst>
            </p:cNvPr>
            <p:cNvSpPr txBox="1"/>
            <p:nvPr/>
          </p:nvSpPr>
          <p:spPr>
            <a:xfrm>
              <a:off x="3376064" y="3140891"/>
              <a:ext cx="119932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CH" sz="1200" dirty="0"/>
                <a:t>Information</a:t>
              </a:r>
            </a:p>
            <a:p>
              <a:pPr algn="ctr"/>
              <a:r>
                <a:rPr lang="fr-CH" sz="1200" dirty="0"/>
                <a:t>e-group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51CD01BD-6154-A892-A147-58D1E54D91A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3515212" y="4051542"/>
            <a:ext cx="914400" cy="914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0E23B7-C453-5BAC-F124-CE67F043D284}"/>
              </a:ext>
            </a:extLst>
          </p:cNvPr>
          <p:cNvSpPr txBox="1"/>
          <p:nvPr/>
        </p:nvSpPr>
        <p:spPr>
          <a:xfrm>
            <a:off x="3376064" y="4965942"/>
            <a:ext cx="1199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/>
              <a:t>Contact</a:t>
            </a:r>
          </a:p>
          <a:p>
            <a:pPr algn="ctr"/>
            <a:r>
              <a:rPr lang="fr-CH" sz="1200" dirty="0"/>
              <a:t>Support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AC3636-6618-C2A8-3E6B-EB10E7EED1A4}"/>
              </a:ext>
            </a:extLst>
          </p:cNvPr>
          <p:cNvSpPr txBox="1"/>
          <p:nvPr/>
        </p:nvSpPr>
        <p:spPr>
          <a:xfrm>
            <a:off x="4568760" y="4277910"/>
            <a:ext cx="30544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400" dirty="0"/>
              <a:t>ats.quality@cern.ch</a:t>
            </a:r>
          </a:p>
        </p:txBody>
      </p:sp>
    </p:spTree>
    <p:extLst>
      <p:ext uri="{BB962C8B-B14F-4D97-AF65-F5344CB8AC3E}">
        <p14:creationId xmlns:p14="http://schemas.microsoft.com/office/powerpoint/2010/main" val="1849290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658F7879-6A89-F109-27CF-679C81CFB5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1483002"/>
              </p:ext>
            </p:extLst>
          </p:nvPr>
        </p:nvGraphicFramePr>
        <p:xfrm>
          <a:off x="2032000" y="25690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5284F11-25DF-6D75-7833-46B829DD8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PMMU - 2025/26 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276032-C051-092C-5DF7-A07FDCFD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A7811-A9AB-272C-4911-7AE3D791F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12E28-9DD1-3A9B-391B-D2B7F3592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6" name="Graphic 15" descr="Marker with solid fill">
            <a:extLst>
              <a:ext uri="{FF2B5EF4-FFF2-40B4-BE49-F238E27FC236}">
                <a16:creationId xmlns:a16="http://schemas.microsoft.com/office/drawing/2014/main" id="{2FB54509-44F3-2C37-4176-5B5BEC87BE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23368" y="1342891"/>
            <a:ext cx="1417674" cy="141767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CA514E4-2326-34A2-D446-C2EE6A9F4EE7}"/>
              </a:ext>
            </a:extLst>
          </p:cNvPr>
          <p:cNvSpPr txBox="1"/>
          <p:nvPr/>
        </p:nvSpPr>
        <p:spPr>
          <a:xfrm rot="20127628">
            <a:off x="6210845" y="985188"/>
            <a:ext cx="2410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are here</a:t>
            </a:r>
            <a:endParaRPr lang="fr-FR" dirty="0">
              <a:solidFill>
                <a:srgbClr val="C00000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B395D3C-C705-96BA-DF5E-F5269C1871F3}"/>
              </a:ext>
            </a:extLst>
          </p:cNvPr>
          <p:cNvGrpSpPr/>
          <p:nvPr/>
        </p:nvGrpSpPr>
        <p:grpSpPr>
          <a:xfrm>
            <a:off x="1765005" y="5264537"/>
            <a:ext cx="8661990" cy="914400"/>
            <a:chOff x="1765005" y="5404447"/>
            <a:chExt cx="8661990" cy="91440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A74A01B-55D6-CC11-7397-1F042256A75C}"/>
                </a:ext>
              </a:extLst>
            </p:cNvPr>
            <p:cNvSpPr txBox="1"/>
            <p:nvPr/>
          </p:nvSpPr>
          <p:spPr>
            <a:xfrm>
              <a:off x="1765005" y="5752907"/>
              <a:ext cx="86619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dirty="0"/>
                <a:t>&gt; CERN-Project-Management-Community-Administrator@cern.ch</a:t>
              </a:r>
            </a:p>
          </p:txBody>
        </p:sp>
        <p:pic>
          <p:nvPicPr>
            <p:cNvPr id="22" name="Graphic 21" descr="Lights On with solid fill">
              <a:extLst>
                <a:ext uri="{FF2B5EF4-FFF2-40B4-BE49-F238E27FC236}">
                  <a16:creationId xmlns:a16="http://schemas.microsoft.com/office/drawing/2014/main" id="{D7C4E184-3462-7FAD-1DFA-BCCA99EF1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847702" y="5404447"/>
              <a:ext cx="914400" cy="914400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4FDD798-3865-5F85-4BDD-104A0A81C234}"/>
              </a:ext>
            </a:extLst>
          </p:cNvPr>
          <p:cNvSpPr txBox="1"/>
          <p:nvPr/>
        </p:nvSpPr>
        <p:spPr>
          <a:xfrm rot="21217176">
            <a:off x="6831778" y="1590063"/>
            <a:ext cx="21123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5400" dirty="0"/>
              <a:t>? ? ?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D30558A-5DA0-4CA5-57B4-8E48EB698882}"/>
              </a:ext>
            </a:extLst>
          </p:cNvPr>
          <p:cNvGrpSpPr/>
          <p:nvPr/>
        </p:nvGrpSpPr>
        <p:grpSpPr>
          <a:xfrm>
            <a:off x="1486430" y="4041218"/>
            <a:ext cx="9513126" cy="1285893"/>
            <a:chOff x="1927507" y="4036425"/>
            <a:chExt cx="9513126" cy="128589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ED0686F-E535-E7D7-76EF-48E191501513}"/>
                </a:ext>
              </a:extLst>
            </p:cNvPr>
            <p:cNvSpPr txBox="1"/>
            <p:nvPr/>
          </p:nvSpPr>
          <p:spPr>
            <a:xfrm>
              <a:off x="1927507" y="4434330"/>
              <a:ext cx="279272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Stay tuned ! </a:t>
              </a:r>
              <a:endParaRPr lang="fr-FR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78ECCBF-F660-5640-AA7D-2E030C94209A}"/>
                </a:ext>
              </a:extLst>
            </p:cNvPr>
            <p:cNvSpPr txBox="1"/>
            <p:nvPr/>
          </p:nvSpPr>
          <p:spPr>
            <a:xfrm>
              <a:off x="4568760" y="4388164"/>
              <a:ext cx="687187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/>
                <a:t>CERN-Project-Management-Community</a:t>
              </a:r>
              <a:endParaRPr lang="fr-FR" sz="2400" dirty="0"/>
            </a:p>
          </p:txBody>
        </p:sp>
        <p:pic>
          <p:nvPicPr>
            <p:cNvPr id="35" name="Graphic 34" descr="Open envelope outline">
              <a:extLst>
                <a:ext uri="{FF2B5EF4-FFF2-40B4-BE49-F238E27FC236}">
                  <a16:creationId xmlns:a16="http://schemas.microsoft.com/office/drawing/2014/main" id="{867F0423-6F42-5CEB-0C0D-BDBE7D784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515212" y="4036425"/>
              <a:ext cx="914400" cy="9144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6C09855-2CE0-DA45-E74E-DE4ADC69321B}"/>
                </a:ext>
              </a:extLst>
            </p:cNvPr>
            <p:cNvSpPr txBox="1"/>
            <p:nvPr/>
          </p:nvSpPr>
          <p:spPr>
            <a:xfrm>
              <a:off x="3376064" y="4860653"/>
              <a:ext cx="119932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CH" sz="1200" dirty="0"/>
                <a:t>Information</a:t>
              </a:r>
            </a:p>
            <a:p>
              <a:pPr algn="ctr"/>
              <a:r>
                <a:rPr lang="fr-CH" sz="1200" dirty="0"/>
                <a:t>e-group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292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colorful text in a cloud">
            <a:extLst>
              <a:ext uri="{FF2B5EF4-FFF2-40B4-BE49-F238E27FC236}">
                <a16:creationId xmlns:a16="http://schemas.microsoft.com/office/drawing/2014/main" id="{FB7B10A5-4250-AE67-0B12-69371914F95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381000" y="438150"/>
            <a:ext cx="11430000" cy="59817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42B67-255B-BB08-101E-BC5290DED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64082-1B83-DEE6-2561-AEF1B76BF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F1A95-282E-AC1E-357D-1C76C5E88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50AD60-FB92-C9F0-532A-BCCD96ACF072}"/>
              </a:ext>
            </a:extLst>
          </p:cNvPr>
          <p:cNvSpPr/>
          <p:nvPr/>
        </p:nvSpPr>
        <p:spPr>
          <a:xfrm rot="20948675">
            <a:off x="814207" y="2967335"/>
            <a:ext cx="10563597" cy="1323439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 ISABEL !</a:t>
            </a:r>
          </a:p>
        </p:txBody>
      </p:sp>
    </p:spTree>
    <p:extLst>
      <p:ext uri="{BB962C8B-B14F-4D97-AF65-F5344CB8AC3E}">
        <p14:creationId xmlns:p14="http://schemas.microsoft.com/office/powerpoint/2010/main" val="2856705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8337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05212D-657B-1F0F-1368-4D1B9F9DC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Unanounced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r>
              <a:rPr lang="fr-FR" dirty="0"/>
              <a:t> 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9B476-10E1-C8EC-63DD-2838D8581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FF5CD-D653-ADAD-DCF2-3F489AC5B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6D037-C974-8FC4-A02E-4BA57F220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Graphic 7" descr="Teacher with solid fill">
            <a:extLst>
              <a:ext uri="{FF2B5EF4-FFF2-40B4-BE49-F238E27FC236}">
                <a16:creationId xmlns:a16="http://schemas.microsoft.com/office/drawing/2014/main" id="{4D66925B-008F-59AE-A603-566528AD15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93820" y="1439335"/>
            <a:ext cx="4404360" cy="440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55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3375E3-E00D-8416-3284-3228C6346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12F0E0-F080-6A13-ECD8-2973FEF60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3B771-D1FD-DAA7-22FF-A0DACCC11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CB2CD-149E-36ED-C624-77AB3EC4B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2EB0B2-910E-13B4-B99A-086064ACD309}"/>
              </a:ext>
            </a:extLst>
          </p:cNvPr>
          <p:cNvSpPr/>
          <p:nvPr/>
        </p:nvSpPr>
        <p:spPr>
          <a:xfrm rot="20496021">
            <a:off x="708585" y="2344222"/>
            <a:ext cx="472135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0004CCA-3F0E-996D-D52C-5B46BFF2E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056" y="2194552"/>
            <a:ext cx="6261117" cy="246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53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82EB33-DFA4-0B3F-2C1F-31B68DA7E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AA46C-A7DB-2E86-A7D2-958E04718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33A0"/>
                </a:solidFill>
              </a:rPr>
              <a:t>Documenting processes</a:t>
            </a:r>
            <a:br>
              <a:rPr lang="LID4096" dirty="0">
                <a:solidFill>
                  <a:srgbClr val="0033A0"/>
                </a:solidFill>
              </a:rPr>
            </a:b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7D078D-FB3C-5750-31D0-339D47F19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539387-0FF1-5E5B-622A-E2CDD26F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6E68B-45F7-3BF4-415B-09FCCE399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9" name="Picture 18" descr="A person and person standing in front of a white board">
            <a:extLst>
              <a:ext uri="{FF2B5EF4-FFF2-40B4-BE49-F238E27FC236}">
                <a16:creationId xmlns:a16="http://schemas.microsoft.com/office/drawing/2014/main" id="{921359E6-6419-92CB-3931-3454DA3EE7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357" b="6010"/>
          <a:stretch/>
        </p:blipFill>
        <p:spPr>
          <a:xfrm>
            <a:off x="6636489" y="1945294"/>
            <a:ext cx="3639880" cy="318976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E1976296-031D-C8CF-DE1B-35FF540733B2}"/>
              </a:ext>
            </a:extLst>
          </p:cNvPr>
          <p:cNvSpPr/>
          <p:nvPr/>
        </p:nvSpPr>
        <p:spPr>
          <a:xfrm rot="20496021">
            <a:off x="1038803" y="2344222"/>
            <a:ext cx="40609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WHY ?</a:t>
            </a:r>
          </a:p>
        </p:txBody>
      </p:sp>
    </p:spTree>
    <p:extLst>
      <p:ext uri="{BB962C8B-B14F-4D97-AF65-F5344CB8AC3E}">
        <p14:creationId xmlns:p14="http://schemas.microsoft.com/office/powerpoint/2010/main" val="1387969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5F78D-6AA3-7B60-3295-DAF85E0AD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33A0"/>
                </a:solidFill>
              </a:rPr>
              <a:t>Benefits from documenting processes</a:t>
            </a:r>
            <a:br>
              <a:rPr lang="LID4096" dirty="0">
                <a:solidFill>
                  <a:srgbClr val="0033A0"/>
                </a:solidFill>
              </a:rPr>
            </a:b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D62659-89C6-31E0-333B-DAAF8E209E9F}"/>
              </a:ext>
            </a:extLst>
          </p:cNvPr>
          <p:cNvSpPr txBox="1"/>
          <p:nvPr/>
        </p:nvSpPr>
        <p:spPr>
          <a:xfrm>
            <a:off x="3048719" y="2058737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33A0"/>
                </a:solidFill>
                <a:latin typeface="Arial"/>
              </a:rPr>
              <a:t>Process documentation</a:t>
            </a:r>
            <a:endParaRPr lang="LID4096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C8B60F-A0C9-A891-49E0-57473A3180D5}"/>
              </a:ext>
            </a:extLst>
          </p:cNvPr>
          <p:cNvSpPr txBox="1"/>
          <p:nvPr/>
        </p:nvSpPr>
        <p:spPr>
          <a:xfrm>
            <a:off x="2025770" y="3122527"/>
            <a:ext cx="2421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33A0"/>
                </a:solidFill>
                <a:latin typeface="Arial"/>
              </a:rPr>
              <a:t>Existing processes</a:t>
            </a:r>
            <a:endParaRPr lang="LID4096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B446E2-BC8D-469C-3184-8B27D4DCF1EC}"/>
              </a:ext>
            </a:extLst>
          </p:cNvPr>
          <p:cNvSpPr txBox="1"/>
          <p:nvPr/>
        </p:nvSpPr>
        <p:spPr>
          <a:xfrm>
            <a:off x="7745084" y="3122527"/>
            <a:ext cx="2421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33A0"/>
                </a:solidFill>
                <a:latin typeface="Arial"/>
              </a:rPr>
              <a:t>Future processes</a:t>
            </a:r>
            <a:endParaRPr lang="LID4096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2884A7-9887-079F-BBA8-B518E73D79CA}"/>
              </a:ext>
            </a:extLst>
          </p:cNvPr>
          <p:cNvSpPr txBox="1"/>
          <p:nvPr/>
        </p:nvSpPr>
        <p:spPr>
          <a:xfrm>
            <a:off x="1128262" y="4187509"/>
            <a:ext cx="421616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0033A0"/>
                </a:solidFill>
                <a:latin typeface="Arial"/>
              </a:rPr>
              <a:t>Collecting</a:t>
            </a:r>
            <a:r>
              <a:rPr lang="fr-CH" dirty="0">
                <a:solidFill>
                  <a:srgbClr val="0033A0"/>
                </a:solidFill>
                <a:latin typeface="Arial"/>
              </a:rPr>
              <a:t> and </a:t>
            </a:r>
            <a:r>
              <a:rPr lang="fr-CH" b="1" dirty="0">
                <a:solidFill>
                  <a:srgbClr val="0033A0"/>
                </a:solidFill>
                <a:latin typeface="Arial"/>
              </a:rPr>
              <a:t>sharing</a:t>
            </a:r>
            <a:r>
              <a:rPr lang="fr-CH" dirty="0">
                <a:solidFill>
                  <a:srgbClr val="0033A0"/>
                </a:solidFill>
                <a:latin typeface="Arial"/>
              </a:rPr>
              <a:t> </a:t>
            </a:r>
            <a:r>
              <a:rPr lang="fr-CH" b="1" dirty="0" err="1">
                <a:solidFill>
                  <a:srgbClr val="0033A0"/>
                </a:solidFill>
                <a:latin typeface="Arial"/>
              </a:rPr>
              <a:t>knowledge</a:t>
            </a:r>
            <a:endParaRPr lang="fr-CH" b="1" dirty="0">
              <a:solidFill>
                <a:srgbClr val="0033A0"/>
              </a:solid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  <a:latin typeface="Arial"/>
              </a:rPr>
              <a:t>Training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newcomers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  <a:latin typeface="Arial"/>
              </a:rPr>
              <a:t>Harmonising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ways of 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  <a:latin typeface="Arial"/>
              </a:rPr>
              <a:t>Improving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by spotting weak spots and bottlenecks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  <a:latin typeface="Arial"/>
              </a:rPr>
              <a:t>Checking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common understanding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6C1A93-5E53-3E7D-25AC-04B15BA4B3B6}"/>
              </a:ext>
            </a:extLst>
          </p:cNvPr>
          <p:cNvSpPr txBox="1"/>
          <p:nvPr/>
        </p:nvSpPr>
        <p:spPr>
          <a:xfrm>
            <a:off x="6847576" y="4198625"/>
            <a:ext cx="421616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  <a:latin typeface="Arial"/>
              </a:rPr>
              <a:t>Planning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deployment of new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A0"/>
                </a:solidFill>
                <a:latin typeface="Arial"/>
              </a:rPr>
              <a:t>Preparing </a:t>
            </a:r>
            <a:r>
              <a:rPr lang="en-GB" b="1" dirty="0">
                <a:solidFill>
                  <a:srgbClr val="0033A0"/>
                </a:solidFill>
                <a:latin typeface="Arial"/>
              </a:rPr>
              <a:t>integration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into an existing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A0"/>
                </a:solidFill>
                <a:latin typeface="Arial"/>
              </a:rPr>
              <a:t>Estimating required </a:t>
            </a:r>
            <a:r>
              <a:rPr lang="en-GB" b="1" dirty="0">
                <a:solidFill>
                  <a:srgbClr val="0033A0"/>
                </a:solidFill>
                <a:latin typeface="Arial"/>
              </a:rPr>
              <a:t>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  <a:latin typeface="Arial"/>
              </a:rPr>
              <a:t>Checking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common understanding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C69CD3-3908-2024-5104-FD98870A9B79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3236343" y="2428069"/>
            <a:ext cx="2859657" cy="694458"/>
          </a:xfrm>
          <a:prstGeom prst="line">
            <a:avLst/>
          </a:prstGeom>
          <a:noFill/>
          <a:ln w="6350" cap="flat" cmpd="sng" algn="ctr">
            <a:solidFill>
              <a:srgbClr val="0033A0"/>
            </a:solidFill>
            <a:prstDash val="solid"/>
            <a:miter lim="800000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E00D0D-08C0-BBA7-9072-D6D81521BF19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>
            <a:off x="6096000" y="2428069"/>
            <a:ext cx="2859657" cy="694458"/>
          </a:xfrm>
          <a:prstGeom prst="line">
            <a:avLst/>
          </a:prstGeom>
          <a:noFill/>
          <a:ln w="6350" cap="flat" cmpd="sng" algn="ctr">
            <a:solidFill>
              <a:srgbClr val="0033A0"/>
            </a:solidFill>
            <a:prstDash val="solid"/>
            <a:miter lim="800000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20EF3E-9B21-13D1-CB39-7E82A2531871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>
            <a:off x="3236343" y="3491859"/>
            <a:ext cx="0" cy="695650"/>
          </a:xfrm>
          <a:prstGeom prst="line">
            <a:avLst/>
          </a:prstGeom>
          <a:noFill/>
          <a:ln w="6350" cap="flat" cmpd="sng" algn="ctr">
            <a:solidFill>
              <a:srgbClr val="0033A0"/>
            </a:solidFill>
            <a:prstDash val="solid"/>
            <a:miter lim="800000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F4502A-56EC-A105-39EC-2EE8E9526FBF}"/>
              </a:ext>
            </a:extLst>
          </p:cNvPr>
          <p:cNvCxnSpPr>
            <a:cxnSpLocks/>
            <a:stCxn id="9" idx="2"/>
            <a:endCxn id="11" idx="0"/>
          </p:cNvCxnSpPr>
          <p:nvPr/>
        </p:nvCxnSpPr>
        <p:spPr>
          <a:xfrm>
            <a:off x="8955657" y="3491859"/>
            <a:ext cx="0" cy="706766"/>
          </a:xfrm>
          <a:prstGeom prst="line">
            <a:avLst/>
          </a:prstGeom>
          <a:noFill/>
          <a:ln w="6350" cap="flat" cmpd="sng" algn="ctr">
            <a:solidFill>
              <a:srgbClr val="0033A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6" name="3D Model 15" descr="Gears">
                <a:extLst>
                  <a:ext uri="{FF2B5EF4-FFF2-40B4-BE49-F238E27FC236}">
                    <a16:creationId xmlns:a16="http://schemas.microsoft.com/office/drawing/2014/main" id="{8843D22C-0537-B478-1EFC-2590D7D1131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31353396"/>
                  </p:ext>
                </p:extLst>
              </p:nvPr>
            </p:nvGraphicFramePr>
            <p:xfrm>
              <a:off x="5730892" y="1389355"/>
              <a:ext cx="841051" cy="635365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841051" cy="635365"/>
                    </a:xfrm>
                    <a:prstGeom prst="rect">
                      <a:avLst/>
                    </a:prstGeom>
                  </am3d:spPr>
                  <am3d:camera>
                    <am3d:pos x="0" y="0" z="6010635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907604" d="1000000"/>
                    <am3d:preTrans dx="718081" dy="-13902428" dz="156387"/>
                    <am3d:scale>
                      <am3d:sx n="1000000" d="1000000"/>
                      <am3d:sy n="1000000" d="1000000"/>
                      <am3d:sz n="1000000" d="1000000"/>
                    </am3d:scale>
                    <am3d:rot ax="-586209" ay="841030" az="-143290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105261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6" name="3D Model 15" descr="Gears">
                <a:extLst>
                  <a:ext uri="{FF2B5EF4-FFF2-40B4-BE49-F238E27FC236}">
                    <a16:creationId xmlns:a16="http://schemas.microsoft.com/office/drawing/2014/main" id="{8843D22C-0537-B478-1EFC-2590D7D1131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0892" y="1389355"/>
                <a:ext cx="841051" cy="635365"/>
              </a:xfrm>
              <a:prstGeom prst="rect">
                <a:avLst/>
              </a:prstGeom>
            </p:spPr>
          </p:pic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D08562-6156-1A03-7EC5-C9BA7A0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1514F3-BA27-43E5-5810-09126234C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543D2-5B93-39F0-648A-32FDD064B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8CB93-CD48-0D1D-6A8B-46227764D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AE787-9F58-5A8F-BE4D-3562B0F10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33A0"/>
                </a:solidFill>
              </a:rPr>
              <a:t>Documenting processes</a:t>
            </a:r>
            <a:br>
              <a:rPr lang="LID4096" dirty="0">
                <a:solidFill>
                  <a:srgbClr val="0033A0"/>
                </a:solidFill>
              </a:rPr>
            </a:b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3DCAC0-D353-030B-1151-716305DA5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C7451E-8780-E310-BF58-D376DDD9A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3E8BE2-C8ED-9C14-48EB-2B5436692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1B31845-93E3-D5F6-8469-93151369253F}"/>
              </a:ext>
            </a:extLst>
          </p:cNvPr>
          <p:cNvSpPr/>
          <p:nvPr/>
        </p:nvSpPr>
        <p:spPr>
          <a:xfrm rot="20496021">
            <a:off x="959551" y="2344222"/>
            <a:ext cx="42194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?</a:t>
            </a:r>
          </a:p>
        </p:txBody>
      </p:sp>
      <p:pic>
        <p:nvPicPr>
          <p:cNvPr id="1032" name="Picture 8" descr="complex process map | Customer journey mapping, Journey mapping, Process map">
            <a:extLst>
              <a:ext uri="{FF2B5EF4-FFF2-40B4-BE49-F238E27FC236}">
                <a16:creationId xmlns:a16="http://schemas.microsoft.com/office/drawing/2014/main" id="{7F5E41FC-5F71-4FD0-AAD5-4AB4DCE35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762" y="941343"/>
            <a:ext cx="3827114" cy="295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759CE3-E684-AD9A-2DB5-38B3ECB77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981" y="4047745"/>
            <a:ext cx="4579562" cy="1856075"/>
          </a:xfrm>
          <a:prstGeom prst="rect">
            <a:avLst/>
          </a:prstGeom>
        </p:spPr>
      </p:pic>
      <p:pic>
        <p:nvPicPr>
          <p:cNvPr id="8" name="Picture 6" descr="Gantt Charts: Mastering the Backbone of Construction and Engineering  Project Management">
            <a:extLst>
              <a:ext uri="{FF2B5EF4-FFF2-40B4-BE49-F238E27FC236}">
                <a16:creationId xmlns:a16="http://schemas.microsoft.com/office/drawing/2014/main" id="{68C6F4BB-D3F8-B71A-0062-8947F29F6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319" y="3178951"/>
            <a:ext cx="3614513" cy="198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567D29D5-C830-0E47-EF74-4B4656DEE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" t="15317" r="2038" b="2926"/>
          <a:stretch/>
        </p:blipFill>
        <p:spPr bwMode="auto">
          <a:xfrm>
            <a:off x="8125010" y="608278"/>
            <a:ext cx="3501656" cy="1729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7" name="Picture 2" descr="How to Design Flowcharts in Programming">
            <a:extLst>
              <a:ext uri="{FF2B5EF4-FFF2-40B4-BE49-F238E27FC236}">
                <a16:creationId xmlns:a16="http://schemas.microsoft.com/office/drawing/2014/main" id="{6951E85B-A162-6275-B681-6EBAE320E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052" y="4373006"/>
            <a:ext cx="3554748" cy="190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107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9032A8-D58E-8C76-4FBC-DD2327679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Diagramming - Your experience ?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B8F24-278C-E2F3-0162-D57DAB53E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7FC00-402C-4EA4-BF28-B20A46089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56481-E9EB-CBB8-E366-69AEA0AEE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blackboard with white text and icons&#10;&#10;AI-generated content may be incorrect.">
            <a:extLst>
              <a:ext uri="{FF2B5EF4-FFF2-40B4-BE49-F238E27FC236}">
                <a16:creationId xmlns:a16="http://schemas.microsoft.com/office/drawing/2014/main" id="{F67DBAB2-1D06-57E1-690C-BED1345B1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559" y="1493520"/>
            <a:ext cx="7802882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24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enie Bottle with solid fill">
            <a:extLst>
              <a:ext uri="{FF2B5EF4-FFF2-40B4-BE49-F238E27FC236}">
                <a16:creationId xmlns:a16="http://schemas.microsoft.com/office/drawing/2014/main" id="{09B5D788-02F4-D9D1-B00C-9D7D9A8675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7842" y="1798361"/>
            <a:ext cx="4196316" cy="419631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ACDE7AB-9485-6336-7C5A-0EA7BF72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Diagramming - Your wishes / needs ?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0822C-8413-7A15-E54A-80C102EC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E500F-5B30-5FE8-4DEA-4709EF50E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E4CA2-8DA0-0927-0570-766B0E8E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57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E0875-12A3-B3FB-ECE0-F09DE4E9A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2025-06-11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22EAD1-86F6-887C-2AF1-9DE3D7B48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PMMU - Process Diagramming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57123-EB70-1CEB-BADD-93F858C90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3CCD39F-35AC-13AC-6C47-3798D99BE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658" y="1133967"/>
            <a:ext cx="3515321" cy="5055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02B1801-CFD7-3C8A-9028-975E058E2090}"/>
              </a:ext>
            </a:extLst>
          </p:cNvPr>
          <p:cNvSpPr txBox="1"/>
          <p:nvPr/>
        </p:nvSpPr>
        <p:spPr>
          <a:xfrm>
            <a:off x="4844743" y="1675859"/>
            <a:ext cx="68283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This training is intended to explore the following aspects, leading to the production of process diagrams: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•	</a:t>
            </a:r>
            <a:r>
              <a:rPr lang="en-GB" b="1" dirty="0">
                <a:solidFill>
                  <a:srgbClr val="0033A0"/>
                </a:solidFill>
                <a:latin typeface="Arial"/>
              </a:rPr>
              <a:t>Concepts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revolving around processes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•	A generic </a:t>
            </a:r>
            <a:r>
              <a:rPr lang="en-GB" b="1" dirty="0">
                <a:solidFill>
                  <a:srgbClr val="0033A0"/>
                </a:solidFill>
                <a:latin typeface="Arial"/>
              </a:rPr>
              <a:t>methodology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for documenting processes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•	A </a:t>
            </a:r>
            <a:r>
              <a:rPr lang="en-GB" b="1" dirty="0">
                <a:solidFill>
                  <a:srgbClr val="0033A0"/>
                </a:solidFill>
                <a:latin typeface="Arial"/>
              </a:rPr>
              <a:t>visual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</a:t>
            </a:r>
            <a:r>
              <a:rPr lang="en-GB" b="1" dirty="0">
                <a:solidFill>
                  <a:srgbClr val="0033A0"/>
                </a:solidFill>
                <a:latin typeface="Arial"/>
              </a:rPr>
              <a:t>formalism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for representing processes: YACA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•	</a:t>
            </a:r>
            <a:r>
              <a:rPr lang="en-GB" b="1" dirty="0">
                <a:solidFill>
                  <a:srgbClr val="0033A0"/>
                </a:solidFill>
                <a:latin typeface="Arial"/>
              </a:rPr>
              <a:t>Hands-on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 practice with a diagramming tool: draw.io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A75A698E-7645-2E82-34DB-3FFF73A21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Process Diagramming - A training course !</a:t>
            </a:r>
            <a:endParaRPr lang="fr-FR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4EB08B0-898F-1613-8614-2C52DBF84544}"/>
              </a:ext>
            </a:extLst>
          </p:cNvPr>
          <p:cNvGrpSpPr/>
          <p:nvPr/>
        </p:nvGrpSpPr>
        <p:grpSpPr>
          <a:xfrm>
            <a:off x="416750" y="3820314"/>
            <a:ext cx="11238680" cy="1736118"/>
            <a:chOff x="416750" y="3820314"/>
            <a:chExt cx="11238680" cy="1736118"/>
          </a:xfrm>
        </p:grpSpPr>
        <p:sp>
          <p:nvSpPr>
            <p:cNvPr id="30" name="Rectangle: Rounded Corners 29">
              <a:hlinkClick r:id="rId3" tooltip="See the training sessions in the Learning &amp; Development catalogue"/>
              <a:extLst>
                <a:ext uri="{FF2B5EF4-FFF2-40B4-BE49-F238E27FC236}">
                  <a16:creationId xmlns:a16="http://schemas.microsoft.com/office/drawing/2014/main" id="{35025BAB-BBCE-6FF8-4315-3CEB9DA7EB94}"/>
                </a:ext>
              </a:extLst>
            </p:cNvPr>
            <p:cNvSpPr/>
            <p:nvPr/>
          </p:nvSpPr>
          <p:spPr>
            <a:xfrm rot="20856344">
              <a:off x="416750" y="4499238"/>
              <a:ext cx="3271520" cy="436880"/>
            </a:xfrm>
            <a:prstGeom prst="roundRect">
              <a:avLst/>
            </a:prstGeom>
            <a:solidFill>
              <a:srgbClr val="455693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72000" rtlCol="0" anchor="ctr"/>
            <a:lstStyle/>
            <a:p>
              <a:pPr algn="ctr"/>
              <a:r>
                <a:rPr lang="fr-CH" dirty="0"/>
                <a:t>Sessions at lms.cern.ch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DD69CDD-BFAB-7B82-587E-3965ABE712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6420" b="26492"/>
            <a:stretch/>
          </p:blipFill>
          <p:spPr>
            <a:xfrm>
              <a:off x="4210045" y="4298746"/>
              <a:ext cx="7445385" cy="1257685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AD9EE79-9046-8324-07D1-3157B0B52E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39045" y="3820314"/>
              <a:ext cx="1600339" cy="480102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924F849-3C5A-66E6-CE1F-6DDB332CB859}"/>
                </a:ext>
              </a:extLst>
            </p:cNvPr>
            <p:cNvSpPr/>
            <p:nvPr/>
          </p:nvSpPr>
          <p:spPr>
            <a:xfrm>
              <a:off x="5727405" y="5367184"/>
              <a:ext cx="1446421" cy="1892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14577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330</TotalTime>
  <Words>269</Words>
  <Application>Microsoft Office PowerPoint</Application>
  <PresentationFormat>Widescreen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Unanounced presentations ?</vt:lpstr>
      <vt:lpstr>Process</vt:lpstr>
      <vt:lpstr>Documenting processes </vt:lpstr>
      <vt:lpstr>Benefits from documenting processes </vt:lpstr>
      <vt:lpstr>Documenting processes </vt:lpstr>
      <vt:lpstr>Process Diagramming - Your experience ?</vt:lpstr>
      <vt:lpstr>Process Diagramming - Your wishes / needs ?</vt:lpstr>
      <vt:lpstr>Process Diagramming - A training course !</vt:lpstr>
      <vt:lpstr>Process Diagramming - Info &amp; Contact</vt:lpstr>
      <vt:lpstr>PMMU - 2025/26 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 Petit</dc:creator>
  <cp:lastModifiedBy>Stephan Petit</cp:lastModifiedBy>
  <cp:revision>36</cp:revision>
  <dcterms:created xsi:type="dcterms:W3CDTF">2025-06-10T15:05:44Z</dcterms:created>
  <dcterms:modified xsi:type="dcterms:W3CDTF">2025-06-11T14:12:44Z</dcterms:modified>
</cp:coreProperties>
</file>