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notesMasterIdLst>
    <p:notesMasterId r:id="rId21"/>
  </p:notesMasterIdLst>
  <p:sldIdLst>
    <p:sldId id="292" r:id="rId2"/>
    <p:sldId id="270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4" r:id="rId18"/>
    <p:sldId id="296" r:id="rId19"/>
    <p:sldId id="293" r:id="rId20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4A"/>
    <a:srgbClr val="FF6700"/>
    <a:srgbClr val="00294B"/>
    <a:srgbClr val="456487"/>
    <a:srgbClr val="E05314"/>
    <a:srgbClr val="6600CC"/>
    <a:srgbClr val="511F74"/>
    <a:srgbClr val="7A286A"/>
    <a:srgbClr val="DF8A2D"/>
    <a:srgbClr val="F3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64BA79-6780-2041-B6F8-456AB6DF1BB5}" v="101" dt="2024-12-12T10:42:18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7" autoAdjust="0"/>
    <p:restoredTop sz="95755" autoAdjust="0"/>
  </p:normalViewPr>
  <p:slideViewPr>
    <p:cSldViewPr>
      <p:cViewPr>
        <p:scale>
          <a:sx n="140" d="100"/>
          <a:sy n="140" d="100"/>
        </p:scale>
        <p:origin x="288" y="-57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zymon Harabasz" userId="ba9c30392e46a2ae" providerId="LiveId" clId="{1164BA79-6780-2041-B6F8-456AB6DF1BB5}"/>
    <pc:docChg chg="undo custSel addSld delSld modSld sldOrd">
      <pc:chgData name="Szymon Harabasz" userId="ba9c30392e46a2ae" providerId="LiveId" clId="{1164BA79-6780-2041-B6F8-456AB6DF1BB5}" dt="2024-12-14T16:33:49.028" v="620"/>
      <pc:docMkLst>
        <pc:docMk/>
      </pc:docMkLst>
      <pc:sldChg chg="modSp mod">
        <pc:chgData name="Szymon Harabasz" userId="ba9c30392e46a2ae" providerId="LiveId" clId="{1164BA79-6780-2041-B6F8-456AB6DF1BB5}" dt="2024-12-14T16:32:30.428" v="596" actId="20577"/>
        <pc:sldMkLst>
          <pc:docMk/>
          <pc:sldMk cId="3227377668" sldId="270"/>
        </pc:sldMkLst>
        <pc:spChg chg="mod">
          <ac:chgData name="Szymon Harabasz" userId="ba9c30392e46a2ae" providerId="LiveId" clId="{1164BA79-6780-2041-B6F8-456AB6DF1BB5}" dt="2024-12-14T16:32:30.428" v="596" actId="20577"/>
          <ac:spMkLst>
            <pc:docMk/>
            <pc:sldMk cId="3227377668" sldId="270"/>
            <ac:spMk id="4" creationId="{00000000-0000-0000-0000-000000000000}"/>
          </ac:spMkLst>
        </pc:spChg>
      </pc:sldChg>
      <pc:sldChg chg="modSp mod">
        <pc:chgData name="Szymon Harabasz" userId="ba9c30392e46a2ae" providerId="LiveId" clId="{1164BA79-6780-2041-B6F8-456AB6DF1BB5}" dt="2024-12-14T16:32:38.370" v="597"/>
        <pc:sldMkLst>
          <pc:docMk/>
          <pc:sldMk cId="204956113" sldId="278"/>
        </pc:sldMkLst>
        <pc:spChg chg="mod">
          <ac:chgData name="Szymon Harabasz" userId="ba9c30392e46a2ae" providerId="LiveId" clId="{1164BA79-6780-2041-B6F8-456AB6DF1BB5}" dt="2024-12-14T16:32:38.370" v="597"/>
          <ac:spMkLst>
            <pc:docMk/>
            <pc:sldMk cId="204956113" sldId="278"/>
            <ac:spMk id="4" creationId="{B0758931-F28F-795F-E9F5-A68CED1377D0}"/>
          </ac:spMkLst>
        </pc:spChg>
      </pc:sldChg>
      <pc:sldChg chg="modSp mod">
        <pc:chgData name="Szymon Harabasz" userId="ba9c30392e46a2ae" providerId="LiveId" clId="{1164BA79-6780-2041-B6F8-456AB6DF1BB5}" dt="2024-12-14T16:32:43.051" v="598"/>
        <pc:sldMkLst>
          <pc:docMk/>
          <pc:sldMk cId="2494709420" sldId="279"/>
        </pc:sldMkLst>
        <pc:spChg chg="mod">
          <ac:chgData name="Szymon Harabasz" userId="ba9c30392e46a2ae" providerId="LiveId" clId="{1164BA79-6780-2041-B6F8-456AB6DF1BB5}" dt="2024-12-14T16:32:43.051" v="598"/>
          <ac:spMkLst>
            <pc:docMk/>
            <pc:sldMk cId="2494709420" sldId="279"/>
            <ac:spMk id="4" creationId="{0D45B251-3BC4-0332-E1F1-C3A897966C9E}"/>
          </ac:spMkLst>
        </pc:spChg>
      </pc:sldChg>
      <pc:sldChg chg="modSp mod">
        <pc:chgData name="Szymon Harabasz" userId="ba9c30392e46a2ae" providerId="LiveId" clId="{1164BA79-6780-2041-B6F8-456AB6DF1BB5}" dt="2024-12-14T16:32:48.564" v="599"/>
        <pc:sldMkLst>
          <pc:docMk/>
          <pc:sldMk cId="839796000" sldId="280"/>
        </pc:sldMkLst>
        <pc:spChg chg="mod">
          <ac:chgData name="Szymon Harabasz" userId="ba9c30392e46a2ae" providerId="LiveId" clId="{1164BA79-6780-2041-B6F8-456AB6DF1BB5}" dt="2024-12-14T16:32:48.564" v="599"/>
          <ac:spMkLst>
            <pc:docMk/>
            <pc:sldMk cId="839796000" sldId="280"/>
            <ac:spMk id="4" creationId="{8AF32AAA-9DBD-E958-C9C4-1AEB1488964E}"/>
          </ac:spMkLst>
        </pc:spChg>
      </pc:sldChg>
      <pc:sldChg chg="modSp mod">
        <pc:chgData name="Szymon Harabasz" userId="ba9c30392e46a2ae" providerId="LiveId" clId="{1164BA79-6780-2041-B6F8-456AB6DF1BB5}" dt="2024-12-14T16:32:53.450" v="600"/>
        <pc:sldMkLst>
          <pc:docMk/>
          <pc:sldMk cId="2733341746" sldId="281"/>
        </pc:sldMkLst>
        <pc:spChg chg="mod">
          <ac:chgData name="Szymon Harabasz" userId="ba9c30392e46a2ae" providerId="LiveId" clId="{1164BA79-6780-2041-B6F8-456AB6DF1BB5}" dt="2024-12-14T16:32:53.450" v="600"/>
          <ac:spMkLst>
            <pc:docMk/>
            <pc:sldMk cId="2733341746" sldId="281"/>
            <ac:spMk id="4" creationId="{455B488D-11DE-CC0E-AE15-5CFA07C19821}"/>
          </ac:spMkLst>
        </pc:spChg>
      </pc:sldChg>
      <pc:sldChg chg="modSp mod">
        <pc:chgData name="Szymon Harabasz" userId="ba9c30392e46a2ae" providerId="LiveId" clId="{1164BA79-6780-2041-B6F8-456AB6DF1BB5}" dt="2024-12-14T16:32:56.640" v="601"/>
        <pc:sldMkLst>
          <pc:docMk/>
          <pc:sldMk cId="3802104661" sldId="282"/>
        </pc:sldMkLst>
        <pc:spChg chg="mod">
          <ac:chgData name="Szymon Harabasz" userId="ba9c30392e46a2ae" providerId="LiveId" clId="{1164BA79-6780-2041-B6F8-456AB6DF1BB5}" dt="2024-12-14T16:32:56.640" v="601"/>
          <ac:spMkLst>
            <pc:docMk/>
            <pc:sldMk cId="3802104661" sldId="282"/>
            <ac:spMk id="4" creationId="{EE57E126-F0D2-D82F-F8B4-A1AF6F98EC5C}"/>
          </ac:spMkLst>
        </pc:spChg>
      </pc:sldChg>
      <pc:sldChg chg="modSp mod">
        <pc:chgData name="Szymon Harabasz" userId="ba9c30392e46a2ae" providerId="LiveId" clId="{1164BA79-6780-2041-B6F8-456AB6DF1BB5}" dt="2024-12-14T16:33:00.876" v="602"/>
        <pc:sldMkLst>
          <pc:docMk/>
          <pc:sldMk cId="2294795374" sldId="283"/>
        </pc:sldMkLst>
        <pc:spChg chg="mod">
          <ac:chgData name="Szymon Harabasz" userId="ba9c30392e46a2ae" providerId="LiveId" clId="{1164BA79-6780-2041-B6F8-456AB6DF1BB5}" dt="2024-12-14T16:33:00.876" v="602"/>
          <ac:spMkLst>
            <pc:docMk/>
            <pc:sldMk cId="2294795374" sldId="283"/>
            <ac:spMk id="4" creationId="{75C1EE2F-F3E2-851F-F002-E0B1251C7968}"/>
          </ac:spMkLst>
        </pc:spChg>
      </pc:sldChg>
      <pc:sldChg chg="modSp mod">
        <pc:chgData name="Szymon Harabasz" userId="ba9c30392e46a2ae" providerId="LiveId" clId="{1164BA79-6780-2041-B6F8-456AB6DF1BB5}" dt="2024-12-14T16:33:04.477" v="603"/>
        <pc:sldMkLst>
          <pc:docMk/>
          <pc:sldMk cId="1301736751" sldId="284"/>
        </pc:sldMkLst>
        <pc:spChg chg="mod">
          <ac:chgData name="Szymon Harabasz" userId="ba9c30392e46a2ae" providerId="LiveId" clId="{1164BA79-6780-2041-B6F8-456AB6DF1BB5}" dt="2024-12-14T16:33:04.477" v="603"/>
          <ac:spMkLst>
            <pc:docMk/>
            <pc:sldMk cId="1301736751" sldId="284"/>
            <ac:spMk id="4" creationId="{8A08E9EE-4B2C-CEE2-299E-437B0232BC17}"/>
          </ac:spMkLst>
        </pc:spChg>
      </pc:sldChg>
      <pc:sldChg chg="modSp mod">
        <pc:chgData name="Szymon Harabasz" userId="ba9c30392e46a2ae" providerId="LiveId" clId="{1164BA79-6780-2041-B6F8-456AB6DF1BB5}" dt="2024-12-14T16:33:08.150" v="604"/>
        <pc:sldMkLst>
          <pc:docMk/>
          <pc:sldMk cId="2458333356" sldId="285"/>
        </pc:sldMkLst>
        <pc:spChg chg="mod">
          <ac:chgData name="Szymon Harabasz" userId="ba9c30392e46a2ae" providerId="LiveId" clId="{1164BA79-6780-2041-B6F8-456AB6DF1BB5}" dt="2024-12-14T16:33:08.150" v="604"/>
          <ac:spMkLst>
            <pc:docMk/>
            <pc:sldMk cId="2458333356" sldId="285"/>
            <ac:spMk id="4" creationId="{D3B478C8-07C4-B3CD-DC2B-5FE219BE8D0C}"/>
          </ac:spMkLst>
        </pc:spChg>
      </pc:sldChg>
      <pc:sldChg chg="modSp mod">
        <pc:chgData name="Szymon Harabasz" userId="ba9c30392e46a2ae" providerId="LiveId" clId="{1164BA79-6780-2041-B6F8-456AB6DF1BB5}" dt="2024-12-14T16:33:11.905" v="605"/>
        <pc:sldMkLst>
          <pc:docMk/>
          <pc:sldMk cId="1515151" sldId="286"/>
        </pc:sldMkLst>
        <pc:spChg chg="mod">
          <ac:chgData name="Szymon Harabasz" userId="ba9c30392e46a2ae" providerId="LiveId" clId="{1164BA79-6780-2041-B6F8-456AB6DF1BB5}" dt="2024-12-14T16:33:11.905" v="605"/>
          <ac:spMkLst>
            <pc:docMk/>
            <pc:sldMk cId="1515151" sldId="286"/>
            <ac:spMk id="4" creationId="{D3B478C8-07C4-B3CD-DC2B-5FE219BE8D0C}"/>
          </ac:spMkLst>
        </pc:spChg>
      </pc:sldChg>
      <pc:sldChg chg="modSp mod">
        <pc:chgData name="Szymon Harabasz" userId="ba9c30392e46a2ae" providerId="LiveId" clId="{1164BA79-6780-2041-B6F8-456AB6DF1BB5}" dt="2024-12-14T16:33:14.823" v="606"/>
        <pc:sldMkLst>
          <pc:docMk/>
          <pc:sldMk cId="2382172532" sldId="287"/>
        </pc:sldMkLst>
        <pc:spChg chg="mod">
          <ac:chgData name="Szymon Harabasz" userId="ba9c30392e46a2ae" providerId="LiveId" clId="{1164BA79-6780-2041-B6F8-456AB6DF1BB5}" dt="2024-12-14T16:33:14.823" v="606"/>
          <ac:spMkLst>
            <pc:docMk/>
            <pc:sldMk cId="2382172532" sldId="287"/>
            <ac:spMk id="4" creationId="{3D86CB01-2F82-5A3A-D4E4-15F57C725E10}"/>
          </ac:spMkLst>
        </pc:spChg>
      </pc:sldChg>
      <pc:sldChg chg="modSp mod">
        <pc:chgData name="Szymon Harabasz" userId="ba9c30392e46a2ae" providerId="LiveId" clId="{1164BA79-6780-2041-B6F8-456AB6DF1BB5}" dt="2024-12-14T16:33:19.980" v="610"/>
        <pc:sldMkLst>
          <pc:docMk/>
          <pc:sldMk cId="3352982885" sldId="288"/>
        </pc:sldMkLst>
        <pc:spChg chg="mod">
          <ac:chgData name="Szymon Harabasz" userId="ba9c30392e46a2ae" providerId="LiveId" clId="{1164BA79-6780-2041-B6F8-456AB6DF1BB5}" dt="2024-12-14T16:33:19.980" v="610"/>
          <ac:spMkLst>
            <pc:docMk/>
            <pc:sldMk cId="3352982885" sldId="288"/>
            <ac:spMk id="4" creationId="{E0386D11-118C-4ECA-4846-D0E54EAF2B38}"/>
          </ac:spMkLst>
        </pc:spChg>
      </pc:sldChg>
      <pc:sldChg chg="modSp mod">
        <pc:chgData name="Szymon Harabasz" userId="ba9c30392e46a2ae" providerId="LiveId" clId="{1164BA79-6780-2041-B6F8-456AB6DF1BB5}" dt="2024-12-14T16:33:23.794" v="611"/>
        <pc:sldMkLst>
          <pc:docMk/>
          <pc:sldMk cId="1231290875" sldId="289"/>
        </pc:sldMkLst>
        <pc:spChg chg="mod">
          <ac:chgData name="Szymon Harabasz" userId="ba9c30392e46a2ae" providerId="LiveId" clId="{1164BA79-6780-2041-B6F8-456AB6DF1BB5}" dt="2024-12-14T16:33:23.794" v="611"/>
          <ac:spMkLst>
            <pc:docMk/>
            <pc:sldMk cId="1231290875" sldId="289"/>
            <ac:spMk id="4" creationId="{1BCC0523-90FF-ECDA-EEDC-01D28870F76E}"/>
          </ac:spMkLst>
        </pc:spChg>
      </pc:sldChg>
      <pc:sldChg chg="modSp mod">
        <pc:chgData name="Szymon Harabasz" userId="ba9c30392e46a2ae" providerId="LiveId" clId="{1164BA79-6780-2041-B6F8-456AB6DF1BB5}" dt="2024-12-14T16:33:27.048" v="612"/>
        <pc:sldMkLst>
          <pc:docMk/>
          <pc:sldMk cId="4137959415" sldId="290"/>
        </pc:sldMkLst>
        <pc:spChg chg="mod">
          <ac:chgData name="Szymon Harabasz" userId="ba9c30392e46a2ae" providerId="LiveId" clId="{1164BA79-6780-2041-B6F8-456AB6DF1BB5}" dt="2024-12-14T16:33:27.048" v="612"/>
          <ac:spMkLst>
            <pc:docMk/>
            <pc:sldMk cId="4137959415" sldId="290"/>
            <ac:spMk id="4" creationId="{1BCC0523-90FF-ECDA-EEDC-01D28870F76E}"/>
          </ac:spMkLst>
        </pc:spChg>
      </pc:sldChg>
      <pc:sldChg chg="modSp mod">
        <pc:chgData name="Szymon Harabasz" userId="ba9c30392e46a2ae" providerId="LiveId" clId="{1164BA79-6780-2041-B6F8-456AB6DF1BB5}" dt="2024-12-14T16:33:31.384" v="613"/>
        <pc:sldMkLst>
          <pc:docMk/>
          <pc:sldMk cId="322807592" sldId="291"/>
        </pc:sldMkLst>
        <pc:spChg chg="mod">
          <ac:chgData name="Szymon Harabasz" userId="ba9c30392e46a2ae" providerId="LiveId" clId="{1164BA79-6780-2041-B6F8-456AB6DF1BB5}" dt="2024-12-14T16:33:31.384" v="613"/>
          <ac:spMkLst>
            <pc:docMk/>
            <pc:sldMk cId="322807592" sldId="291"/>
            <ac:spMk id="4" creationId="{1BCC0523-90FF-ECDA-EEDC-01D28870F76E}"/>
          </ac:spMkLst>
        </pc:spChg>
      </pc:sldChg>
      <pc:sldChg chg="modSp mod">
        <pc:chgData name="Szymon Harabasz" userId="ba9c30392e46a2ae" providerId="LiveId" clId="{1164BA79-6780-2041-B6F8-456AB6DF1BB5}" dt="2024-12-14T16:33:49.028" v="620"/>
        <pc:sldMkLst>
          <pc:docMk/>
          <pc:sldMk cId="340329963" sldId="293"/>
        </pc:sldMkLst>
        <pc:spChg chg="mod">
          <ac:chgData name="Szymon Harabasz" userId="ba9c30392e46a2ae" providerId="LiveId" clId="{1164BA79-6780-2041-B6F8-456AB6DF1BB5}" dt="2024-12-14T16:33:49.028" v="620"/>
          <ac:spMkLst>
            <pc:docMk/>
            <pc:sldMk cId="340329963" sldId="293"/>
            <ac:spMk id="4" creationId="{5019EC68-9DC5-86F4-CA6A-7746B50CD2B3}"/>
          </ac:spMkLst>
        </pc:spChg>
      </pc:sldChg>
      <pc:sldChg chg="addSp delSp modSp add mod ord">
        <pc:chgData name="Szymon Harabasz" userId="ba9c30392e46a2ae" providerId="LiveId" clId="{1164BA79-6780-2041-B6F8-456AB6DF1BB5}" dt="2024-12-14T16:33:34.895" v="614"/>
        <pc:sldMkLst>
          <pc:docMk/>
          <pc:sldMk cId="1831805315" sldId="294"/>
        </pc:sldMkLst>
        <pc:spChg chg="mod">
          <ac:chgData name="Szymon Harabasz" userId="ba9c30392e46a2ae" providerId="LiveId" clId="{1164BA79-6780-2041-B6F8-456AB6DF1BB5}" dt="2024-12-12T10:36:23.411" v="330" actId="20577"/>
          <ac:spMkLst>
            <pc:docMk/>
            <pc:sldMk cId="1831805315" sldId="294"/>
            <ac:spMk id="2" creationId="{3FEA5DBE-5E8B-7FDB-55B3-7EE2E065DCC0}"/>
          </ac:spMkLst>
        </pc:spChg>
        <pc:spChg chg="mod">
          <ac:chgData name="Szymon Harabasz" userId="ba9c30392e46a2ae" providerId="LiveId" clId="{1164BA79-6780-2041-B6F8-456AB6DF1BB5}" dt="2024-12-14T16:33:34.895" v="614"/>
          <ac:spMkLst>
            <pc:docMk/>
            <pc:sldMk cId="1831805315" sldId="294"/>
            <ac:spMk id="4" creationId="{1BCC0523-90FF-ECDA-EEDC-01D28870F76E}"/>
          </ac:spMkLst>
        </pc:spChg>
        <pc:spChg chg="mod">
          <ac:chgData name="Szymon Harabasz" userId="ba9c30392e46a2ae" providerId="LiveId" clId="{1164BA79-6780-2041-B6F8-456AB6DF1BB5}" dt="2024-12-12T10:31:25.131" v="287" actId="20577"/>
          <ac:spMkLst>
            <pc:docMk/>
            <pc:sldMk cId="1831805315" sldId="294"/>
            <ac:spMk id="6" creationId="{43B6B896-FFE8-9984-1354-2E450BA4A780}"/>
          </ac:spMkLst>
        </pc:spChg>
        <pc:picChg chg="add mod">
          <ac:chgData name="Szymon Harabasz" userId="ba9c30392e46a2ae" providerId="LiveId" clId="{1164BA79-6780-2041-B6F8-456AB6DF1BB5}" dt="2024-12-12T10:24:11.066" v="33" actId="14100"/>
          <ac:picMkLst>
            <pc:docMk/>
            <pc:sldMk cId="1831805315" sldId="294"/>
            <ac:picMk id="8" creationId="{405E443A-E353-F2FC-0340-FFE5195042FF}"/>
          </ac:picMkLst>
        </pc:picChg>
        <pc:picChg chg="del mod">
          <ac:chgData name="Szymon Harabasz" userId="ba9c30392e46a2ae" providerId="LiveId" clId="{1164BA79-6780-2041-B6F8-456AB6DF1BB5}" dt="2024-12-12T10:23:11.336" v="5" actId="21"/>
          <ac:picMkLst>
            <pc:docMk/>
            <pc:sldMk cId="1831805315" sldId="294"/>
            <ac:picMk id="10" creationId="{3ADB617C-36DE-A1C0-544A-ACF541F92622}"/>
          </ac:picMkLst>
        </pc:picChg>
        <pc:picChg chg="add mod">
          <ac:chgData name="Szymon Harabasz" userId="ba9c30392e46a2ae" providerId="LiveId" clId="{1164BA79-6780-2041-B6F8-456AB6DF1BB5}" dt="2024-12-12T10:24:19.174" v="35" actId="1037"/>
          <ac:picMkLst>
            <pc:docMk/>
            <pc:sldMk cId="1831805315" sldId="294"/>
            <ac:picMk id="11" creationId="{5838E636-5690-5BDF-6B02-FC6DF89D0466}"/>
          </ac:picMkLst>
        </pc:picChg>
      </pc:sldChg>
      <pc:sldChg chg="new del">
        <pc:chgData name="Szymon Harabasz" userId="ba9c30392e46a2ae" providerId="LiveId" clId="{1164BA79-6780-2041-B6F8-456AB6DF1BB5}" dt="2024-12-12T10:22:42.572" v="1" actId="2696"/>
        <pc:sldMkLst>
          <pc:docMk/>
          <pc:sldMk cId="3665766354" sldId="294"/>
        </pc:sldMkLst>
      </pc:sldChg>
      <pc:sldChg chg="addSp delSp modSp new del mod">
        <pc:chgData name="Szymon Harabasz" userId="ba9c30392e46a2ae" providerId="LiveId" clId="{1164BA79-6780-2041-B6F8-456AB6DF1BB5}" dt="2024-12-14T13:33:24.081" v="594" actId="2696"/>
        <pc:sldMkLst>
          <pc:docMk/>
          <pc:sldMk cId="3451115528" sldId="295"/>
        </pc:sldMkLst>
        <pc:spChg chg="mod">
          <ac:chgData name="Szymon Harabasz" userId="ba9c30392e46a2ae" providerId="LiveId" clId="{1164BA79-6780-2041-B6F8-456AB6DF1BB5}" dt="2024-12-12T10:41:32.548" v="493" actId="21"/>
          <ac:spMkLst>
            <pc:docMk/>
            <pc:sldMk cId="3451115528" sldId="295"/>
            <ac:spMk id="2" creationId="{0DDBA0B7-5411-126B-E791-7EA6D9C0FA3D}"/>
          </ac:spMkLst>
        </pc:spChg>
        <pc:spChg chg="del mod">
          <ac:chgData name="Szymon Harabasz" userId="ba9c30392e46a2ae" providerId="LiveId" clId="{1164BA79-6780-2041-B6F8-456AB6DF1BB5}" dt="2024-12-12T10:40:42.001" v="488" actId="21"/>
          <ac:spMkLst>
            <pc:docMk/>
            <pc:sldMk cId="3451115528" sldId="295"/>
            <ac:spMk id="6" creationId="{2BB10C50-0B4A-27AD-B83F-235E65A42FF6}"/>
          </ac:spMkLst>
        </pc:spChg>
        <pc:spChg chg="add mod">
          <ac:chgData name="Szymon Harabasz" userId="ba9c30392e46a2ae" providerId="LiveId" clId="{1164BA79-6780-2041-B6F8-456AB6DF1BB5}" dt="2024-12-12T10:40:36.632" v="487"/>
          <ac:spMkLst>
            <pc:docMk/>
            <pc:sldMk cId="3451115528" sldId="295"/>
            <ac:spMk id="9" creationId="{55423E1D-26B0-BC5D-BD0D-8976543F03E8}"/>
          </ac:spMkLst>
        </pc:spChg>
        <pc:spChg chg="add del mod">
          <ac:chgData name="Szymon Harabasz" userId="ba9c30392e46a2ae" providerId="LiveId" clId="{1164BA79-6780-2041-B6F8-456AB6DF1BB5}" dt="2024-12-12T10:42:08.991" v="496" actId="21"/>
          <ac:spMkLst>
            <pc:docMk/>
            <pc:sldMk cId="3451115528" sldId="295"/>
            <ac:spMk id="11" creationId="{7AACF08A-DD8F-A7B4-D1A9-C5DA877A975C}"/>
          </ac:spMkLst>
        </pc:spChg>
        <pc:picChg chg="add mod">
          <ac:chgData name="Szymon Harabasz" userId="ba9c30392e46a2ae" providerId="LiveId" clId="{1164BA79-6780-2041-B6F8-456AB6DF1BB5}" dt="2024-12-12T10:39:53.205" v="461" actId="1076"/>
          <ac:picMkLst>
            <pc:docMk/>
            <pc:sldMk cId="3451115528" sldId="295"/>
            <ac:picMk id="8" creationId="{914BDAA1-AEE5-3E92-2D29-A37D17F64E8E}"/>
          </ac:picMkLst>
        </pc:picChg>
      </pc:sldChg>
      <pc:sldChg chg="modSp add mod ord">
        <pc:chgData name="Szymon Harabasz" userId="ba9c30392e46a2ae" providerId="LiveId" clId="{1164BA79-6780-2041-B6F8-456AB6DF1BB5}" dt="2024-12-14T16:33:41.091" v="615"/>
        <pc:sldMkLst>
          <pc:docMk/>
          <pc:sldMk cId="458182109" sldId="296"/>
        </pc:sldMkLst>
        <pc:spChg chg="mod">
          <ac:chgData name="Szymon Harabasz" userId="ba9c30392e46a2ae" providerId="LiveId" clId="{1164BA79-6780-2041-B6F8-456AB6DF1BB5}" dt="2024-12-12T10:41:36.966" v="494"/>
          <ac:spMkLst>
            <pc:docMk/>
            <pc:sldMk cId="458182109" sldId="296"/>
            <ac:spMk id="2" creationId="{3FEA5DBE-5E8B-7FDB-55B3-7EE2E065DCC0}"/>
          </ac:spMkLst>
        </pc:spChg>
        <pc:spChg chg="mod">
          <ac:chgData name="Szymon Harabasz" userId="ba9c30392e46a2ae" providerId="LiveId" clId="{1164BA79-6780-2041-B6F8-456AB6DF1BB5}" dt="2024-12-14T16:33:41.091" v="615"/>
          <ac:spMkLst>
            <pc:docMk/>
            <pc:sldMk cId="458182109" sldId="296"/>
            <ac:spMk id="4" creationId="{1BCC0523-90FF-ECDA-EEDC-01D28870F76E}"/>
          </ac:spMkLst>
        </pc:spChg>
        <pc:spChg chg="mod">
          <ac:chgData name="Szymon Harabasz" userId="ba9c30392e46a2ae" providerId="LiveId" clId="{1164BA79-6780-2041-B6F8-456AB6DF1BB5}" dt="2024-12-12T10:43:12.888" v="593" actId="20577"/>
          <ac:spMkLst>
            <pc:docMk/>
            <pc:sldMk cId="458182109" sldId="296"/>
            <ac:spMk id="6" creationId="{43B6B896-FFE8-9984-1354-2E450BA4A780}"/>
          </ac:spMkLst>
        </pc:spChg>
        <pc:picChg chg="mod">
          <ac:chgData name="Szymon Harabasz" userId="ba9c30392e46a2ae" providerId="LiveId" clId="{1164BA79-6780-2041-B6F8-456AB6DF1BB5}" dt="2024-12-12T10:41:46.120" v="495" actId="14826"/>
          <ac:picMkLst>
            <pc:docMk/>
            <pc:sldMk cId="458182109" sldId="296"/>
            <ac:picMk id="10" creationId="{3ADB617C-36DE-A1C0-544A-ACF541F92622}"/>
          </ac:picMkLst>
        </pc:picChg>
      </pc:sldChg>
      <pc:sldChg chg="add del">
        <pc:chgData name="Szymon Harabasz" userId="ba9c30392e46a2ae" providerId="LiveId" clId="{1164BA79-6780-2041-B6F8-456AB6DF1BB5}" dt="2024-12-12T10:41:04.663" v="490"/>
        <pc:sldMkLst>
          <pc:docMk/>
          <pc:sldMk cId="2461880342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14/12/2024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266485-1F8C-49AD-A5D5-E767E4406627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3728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introduction V2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266485-1F8C-49AD-A5D5-E767E4406627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1605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9EED68-CB98-4B02-A34D-AB6A0D8F9355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8782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" y="0"/>
            <a:ext cx="10772415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5526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7ACAEE-26E2-4090-BA40-F9D135FCBEFC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1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7ACAEE-26E2-4090-BA40-F9D135FCBEFC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03706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D7631-66E5-4ADC-A6F5-EF6D5686EE47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Szymon </a:t>
            </a:r>
            <a:r>
              <a:rPr lang="fr-FR" dirty="0" err="1"/>
              <a:t>Harabass</a:t>
            </a:r>
            <a:r>
              <a:rPr lang="fr-FR" dirty="0"/>
              <a:t>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92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2CFD-AD86-4399-9059-1B4099EED564}" type="datetime1">
              <a:rPr lang="fr-FR" smtClean="0"/>
              <a:t>14/12/2024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1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56" r:id="rId2"/>
    <p:sldLayoutId id="2147483727" r:id="rId3"/>
    <p:sldLayoutId id="2147483738" r:id="rId4"/>
    <p:sldLayoutId id="2147483753" r:id="rId5"/>
    <p:sldLayoutId id="2147483754" r:id="rId6"/>
    <p:sldLayoutId id="21474837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3.gif"/><Relationship Id="rId7" Type="http://schemas.openxmlformats.org/officeDocument/2006/relationships/image" Target="../media/image27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gif"/><Relationship Id="rId11" Type="http://schemas.openxmlformats.org/officeDocument/2006/relationships/image" Target="../media/image31.gif"/><Relationship Id="rId5" Type="http://schemas.openxmlformats.org/officeDocument/2006/relationships/image" Target="../media/image25.gif"/><Relationship Id="rId10" Type="http://schemas.openxmlformats.org/officeDocument/2006/relationships/image" Target="../media/image30.gif"/><Relationship Id="rId4" Type="http://schemas.openxmlformats.org/officeDocument/2006/relationships/image" Target="../media/image24.gif"/><Relationship Id="rId9" Type="http://schemas.openxmlformats.org/officeDocument/2006/relationships/image" Target="../media/image2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33.gif"/><Relationship Id="rId7" Type="http://schemas.openxmlformats.org/officeDocument/2006/relationships/image" Target="../media/image36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gif"/><Relationship Id="rId11" Type="http://schemas.openxmlformats.org/officeDocument/2006/relationships/image" Target="../media/image40.gif"/><Relationship Id="rId5" Type="http://schemas.openxmlformats.org/officeDocument/2006/relationships/image" Target="../media/image35.gif"/><Relationship Id="rId10" Type="http://schemas.openxmlformats.org/officeDocument/2006/relationships/image" Target="../media/image39.gif"/><Relationship Id="rId4" Type="http://schemas.openxmlformats.org/officeDocument/2006/relationships/image" Target="../media/image34.gif"/><Relationship Id="rId9" Type="http://schemas.openxmlformats.org/officeDocument/2006/relationships/image" Target="../media/image3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3E441-9CE9-467E-A45E-81261F83965F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423AE3-B395-2150-FD27-B556CE92FA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GB" sz="3900" b="0" i="0" dirty="0">
              <a:solidFill>
                <a:srgbClr val="CB6D04"/>
              </a:solidFill>
              <a:effectLst/>
              <a:latin typeface="Liberation Sans"/>
            </a:endParaRPr>
          </a:p>
          <a:p>
            <a:pPr marL="0" indent="0" algn="ctr">
              <a:buNone/>
            </a:pPr>
            <a:endParaRPr lang="en-GB" sz="3900" b="0" i="0" dirty="0">
              <a:solidFill>
                <a:srgbClr val="CB6D04"/>
              </a:solidFill>
              <a:effectLst/>
              <a:latin typeface="Liberation Sans"/>
            </a:endParaRPr>
          </a:p>
          <a:p>
            <a:pPr marL="0" indent="0" algn="ctr">
              <a:buNone/>
            </a:pPr>
            <a:r>
              <a:rPr lang="en-GB" sz="3900" b="0" i="0" dirty="0" err="1">
                <a:solidFill>
                  <a:srgbClr val="CB6D04"/>
                </a:solidFill>
                <a:effectLst/>
                <a:latin typeface="Liberation Sans"/>
              </a:rPr>
              <a:t>Modeling</a:t>
            </a:r>
            <a:r>
              <a:rPr lang="en-GB" sz="3900" b="0" i="0" dirty="0">
                <a:solidFill>
                  <a:srgbClr val="CB6D04"/>
                </a:solidFill>
                <a:effectLst/>
                <a:latin typeface="Liberation Sans"/>
              </a:rPr>
              <a:t> resonance spectra in heavy-ion collisions at HADES</a:t>
            </a:r>
          </a:p>
          <a:p>
            <a:pPr marL="0" indent="0" algn="ctr">
              <a:buNone/>
            </a:pPr>
            <a:endParaRPr lang="en-GB" dirty="0">
              <a:solidFill>
                <a:srgbClr val="CB6D04"/>
              </a:solidFill>
              <a:latin typeface="Liberation Sans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2"/>
                </a:solidFill>
                <a:latin typeface="Liberation Sans"/>
              </a:rPr>
              <a:t>Szymon Harabasz (IJCLab Orsay) for the HADES Collaboration</a:t>
            </a:r>
          </a:p>
          <a:p>
            <a:pPr marL="0" indent="0" algn="ctr">
              <a:buNone/>
            </a:pPr>
            <a:endParaRPr lang="en-GB" dirty="0">
              <a:solidFill>
                <a:srgbClr val="CB6D04"/>
              </a:solidFill>
              <a:latin typeface="Liberatio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XVII Polish Workshop on Relativistic Heavy-Ion Collisions (Warsaw 2024)</a:t>
            </a:r>
          </a:p>
        </p:txBody>
      </p:sp>
    </p:spTree>
    <p:extLst>
      <p:ext uri="{BB962C8B-B14F-4D97-AF65-F5344CB8AC3E}">
        <p14:creationId xmlns:p14="http://schemas.microsoft.com/office/powerpoint/2010/main" val="64281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D636C-5251-E4C6-4DEB-506702151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Multi-Differential Spectra vs. Transport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3E6C8-1469-C59C-8E1E-EEDA9B5F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478C8-07C4-B3CD-DC2B-5FE219BE8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293A8-B238-3941-6965-740DE229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84D62-1748-D374-2805-8D4C0A7DA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5036892"/>
            <a:ext cx="10308112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Larger discrepancy at higher pair transverse momenta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9D0CCC-C705-6AA1-1753-B42F24EEB7AC}"/>
              </a:ext>
            </a:extLst>
          </p:cNvPr>
          <p:cNvGrpSpPr/>
          <p:nvPr/>
        </p:nvGrpSpPr>
        <p:grpSpPr>
          <a:xfrm>
            <a:off x="67167" y="924966"/>
            <a:ext cx="10705608" cy="4120521"/>
            <a:chOff x="201811" y="797496"/>
            <a:chExt cx="11223876" cy="4319999"/>
          </a:xfrm>
        </p:grpSpPr>
        <p:pic>
          <p:nvPicPr>
            <p:cNvPr id="7" name="Picture 6" descr="A graph of a graph of a scientific experiment&#10;&#10;Description automatically generated with medium confidence">
              <a:extLst>
                <a:ext uri="{FF2B5EF4-FFF2-40B4-BE49-F238E27FC236}">
                  <a16:creationId xmlns:a16="http://schemas.microsoft.com/office/drawing/2014/main" id="{5DA92B75-3D4E-52DF-D93A-760ECBF3D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811" y="797496"/>
              <a:ext cx="2309334" cy="21857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E2E64E-CAEE-4C66-663F-928AE74F3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30446" y="797496"/>
              <a:ext cx="2309334" cy="218573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E3C8C2-D448-275D-6BAF-8E892751B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9082" y="797496"/>
              <a:ext cx="2309334" cy="218573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E883124-1EB1-989F-D2A3-DC6A215BD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87717" y="797496"/>
              <a:ext cx="2309334" cy="21857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E51E27-004A-726B-A7B0-7B7D70264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16353" y="797496"/>
              <a:ext cx="2309334" cy="218573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83E8D17-1F8F-6A5D-D68A-F8CE8B6CB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1811" y="2931760"/>
              <a:ext cx="2309334" cy="218573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E8A7DD9-6008-A403-FF9A-279F60160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30446" y="2931760"/>
              <a:ext cx="2309334" cy="218573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8D43964-66E5-92C8-F506-4D2F2BEF8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9082" y="2931760"/>
              <a:ext cx="2309334" cy="218573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14FF155-0409-02AD-1EA7-3FFE96845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87717" y="2931760"/>
              <a:ext cx="2309334" cy="218573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8CB8F9-8DE4-9DE4-AEA5-164B40DAA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16353" y="2931760"/>
              <a:ext cx="2309334" cy="2185735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6350F4C-4D1F-AD05-93FD-97F889C739CF}"/>
              </a:ext>
            </a:extLst>
          </p:cNvPr>
          <p:cNvSpPr txBox="1"/>
          <p:nvPr/>
        </p:nvSpPr>
        <p:spPr>
          <a:xfrm>
            <a:off x="1013018" y="634316"/>
            <a:ext cx="77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π</a:t>
            </a:r>
            <a:r>
              <a:rPr lang="el-GR" sz="2800" baseline="30000" dirty="0"/>
              <a:t>+</a:t>
            </a:r>
            <a:r>
              <a:rPr lang="pl-PL" sz="2800" dirty="0"/>
              <a:t>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833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D636C-5251-E4C6-4DEB-506702151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Multi-Differential Spectra vs. Transport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3E6C8-1469-C59C-8E1E-EEDA9B5F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478C8-07C4-B3CD-DC2B-5FE219BE8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293A8-B238-3941-6965-740DE229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84D62-1748-D374-2805-8D4C0A7DA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5036892"/>
            <a:ext cx="10308112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Larger discrepancy at higher pair transverse momenta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A92B75-3D4E-52DF-D93A-760ECBF3D8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1883" y="924966"/>
            <a:ext cx="2193267" cy="2084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E2E64E-CAEE-4C66-663F-928AE74F31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97610" y="924966"/>
            <a:ext cx="2193266" cy="20848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3C8C2-D448-275D-6BAF-8E892751BD1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318621" y="926204"/>
            <a:ext cx="2202699" cy="2082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883124-1EB1-989F-D2A3-DC6A215BD3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49064" y="924966"/>
            <a:ext cx="2193266" cy="20848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E51E27-004A-726B-A7B0-7B7D702648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70076" y="924966"/>
            <a:ext cx="2202699" cy="20848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3E8D17-1F8F-6A5D-D68A-F8CE8B6CB54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1883" y="2960679"/>
            <a:ext cx="2193266" cy="20848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8A7DD9-6008-A403-FF9A-279F601600D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197610" y="2960679"/>
            <a:ext cx="2193266" cy="20848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D43964-66E5-92C8-F506-4D2F2BEF8AB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318621" y="2961917"/>
            <a:ext cx="2202699" cy="20823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4FF155-0409-02AD-1EA7-3FFE968454A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449064" y="2960679"/>
            <a:ext cx="2193266" cy="20848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8CB8F9-8DE4-9DE4-AEA5-164B40DAAF4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8570076" y="2961917"/>
            <a:ext cx="2202699" cy="20823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2658784-F0DB-E097-7364-FAF59FFB2FCC}"/>
              </a:ext>
            </a:extLst>
          </p:cNvPr>
          <p:cNvSpPr txBox="1"/>
          <p:nvPr/>
        </p:nvSpPr>
        <p:spPr>
          <a:xfrm>
            <a:off x="1013018" y="634316"/>
            <a:ext cx="77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π</a:t>
            </a:r>
            <a:r>
              <a:rPr lang="el-GR" sz="2800" baseline="30000" dirty="0"/>
              <a:t>−</a:t>
            </a:r>
            <a:r>
              <a:rPr lang="pl-PL" sz="2800" dirty="0"/>
              <a:t>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5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09D9-2AFF-8ADF-562E-0C617605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Momentum Spectra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62F86-7B2B-4DA7-E50C-430E86288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6CB01-2F82-5A3A-D4E4-15F57C725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6AEE3-91A5-F80C-6B2F-E45D05906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16" name="Picture 15" descr="A graph of a graph of a scientific experiment&#10;&#10;Description automatically generated">
            <a:extLst>
              <a:ext uri="{FF2B5EF4-FFF2-40B4-BE49-F238E27FC236}">
                <a16:creationId xmlns:a16="http://schemas.microsoft.com/office/drawing/2014/main" id="{9A326910-5FA2-B471-DCB4-E97EFAF49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676" y="725488"/>
            <a:ext cx="3330403" cy="3199432"/>
          </a:xfrm>
          <a:prstGeom prst="rect">
            <a:avLst/>
          </a:prstGeom>
        </p:spPr>
      </p:pic>
      <p:pic>
        <p:nvPicPr>
          <p:cNvPr id="18" name="Picture 1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A8C1005-63E1-FB08-45B7-9F96E0AE8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568" y="725488"/>
            <a:ext cx="3330403" cy="3199432"/>
          </a:xfrm>
          <a:prstGeom prst="rect">
            <a:avLst/>
          </a:prstGeom>
        </p:spPr>
      </p:pic>
      <p:pic>
        <p:nvPicPr>
          <p:cNvPr id="20" name="Picture 19" descr="A graph of a graph of a scientific experiment&#10;&#10;Description automatically generated">
            <a:extLst>
              <a:ext uri="{FF2B5EF4-FFF2-40B4-BE49-F238E27FC236}">
                <a16:creationId xmlns:a16="http://schemas.microsoft.com/office/drawing/2014/main" id="{E8A91341-D235-B669-9285-2A974ED49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784" y="725488"/>
            <a:ext cx="3330403" cy="3199432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5592A082-302B-9746-5E89-8CD7B9E1C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3830909"/>
            <a:ext cx="10308112" cy="179112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Low temperature (</a:t>
            </a:r>
            <a:r>
              <a:rPr lang="en-US" dirty="0" err="1"/>
              <a:t>CaseA</a:t>
            </a:r>
            <a:r>
              <a:rPr lang="en-US" dirty="0"/>
              <a:t>): resonances have higher transverse momentum than in experiment:</a:t>
            </a:r>
          </a:p>
          <a:p>
            <a:pPr lvl="1"/>
            <a:r>
              <a:rPr lang="en-US" dirty="0"/>
              <a:t>But it is closest to the </a:t>
            </a:r>
            <a:r>
              <a:rPr lang="en-US" dirty="0" err="1"/>
              <a:t>contribuition</a:t>
            </a:r>
            <a:r>
              <a:rPr lang="en-US" dirty="0"/>
              <a:t> ”without scattering” in transport</a:t>
            </a:r>
          </a:p>
          <a:p>
            <a:r>
              <a:rPr lang="en-US" dirty="0"/>
              <a:t>Scattering reduces resonance transverse momentum in transport</a:t>
            </a:r>
          </a:p>
          <a:p>
            <a:r>
              <a:rPr lang="en-US" dirty="0"/>
              <a:t>Again, the contribution of cases “with scattering” has:</a:t>
            </a:r>
          </a:p>
          <a:p>
            <a:pPr lvl="1"/>
            <a:r>
              <a:rPr lang="en-US" dirty="0"/>
              <a:t>Too low yield</a:t>
            </a:r>
          </a:p>
          <a:p>
            <a:pPr lvl="1"/>
            <a:r>
              <a:rPr lang="en-US" dirty="0"/>
              <a:t>The week shift in energy/momentum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8F78A31-DC65-A81A-2EBC-FFAC6A8D2C44}"/>
              </a:ext>
            </a:extLst>
          </p:cNvPr>
          <p:cNvCxnSpPr/>
          <p:nvPr/>
        </p:nvCxnSpPr>
        <p:spPr>
          <a:xfrm>
            <a:off x="1641971" y="1157536"/>
            <a:ext cx="0" cy="223224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172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0C357-DA69-0860-F27E-E8A3B146E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Hints from Dileptons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BBD01-A970-3D89-8407-C1E6C6FC8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860" y="5714820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86D11-118C-4ECA-4846-D0E54EAF2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4091B-AB4E-C9F6-37AA-7EEA1446D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Obraz 17">
            <a:extLst>
              <a:ext uri="{FF2B5EF4-FFF2-40B4-BE49-F238E27FC236}">
                <a16:creationId xmlns:a16="http://schemas.microsoft.com/office/drawing/2014/main" id="{AD58F69B-4657-0D6C-ADFC-7B164AD46D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5"/>
          <a:stretch/>
        </p:blipFill>
        <p:spPr>
          <a:xfrm>
            <a:off x="652815" y="2019264"/>
            <a:ext cx="3638060" cy="33147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46BE1E-4868-E420-DD7D-CE005B9948D6}"/>
              </a:ext>
            </a:extLst>
          </p:cNvPr>
          <p:cNvSpPr txBox="1"/>
          <p:nvPr/>
        </p:nvSpPr>
        <p:spPr>
          <a:xfrm>
            <a:off x="3041591" y="857718"/>
            <a:ext cx="262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Collisional broadening and Bremsstrahlung not effective enough in “melting” </a:t>
            </a:r>
            <a:r>
              <a:rPr lang="en-US" sz="1600" dirty="0" err="1"/>
              <a:t>ρ</a:t>
            </a:r>
            <a:r>
              <a:rPr lang="en-US" sz="1600" dirty="0"/>
              <a:t> meson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A7B84C-83D4-00AC-306E-91F62A8E2457}"/>
              </a:ext>
            </a:extLst>
          </p:cNvPr>
          <p:cNvSpPr txBox="1"/>
          <p:nvPr/>
        </p:nvSpPr>
        <p:spPr>
          <a:xfrm>
            <a:off x="4426918" y="4430995"/>
            <a:ext cx="5567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Many-body calculation of </a:t>
            </a:r>
            <a:r>
              <a:rPr lang="en-US" sz="1600" dirty="0" err="1"/>
              <a:t>ρ</a:t>
            </a:r>
            <a:r>
              <a:rPr lang="en-US" sz="1600" dirty="0"/>
              <a:t> spectral function + CG (local thermal equilibrium) + thermal dilepton </a:t>
            </a:r>
            <a:r>
              <a:rPr lang="en-US" sz="1600" dirty="0" err="1"/>
              <a:t>emmission</a:t>
            </a:r>
            <a:r>
              <a:rPr lang="en-US" sz="1600" dirty="0"/>
              <a:t> rates:</a:t>
            </a:r>
          </a:p>
          <a:p>
            <a:r>
              <a:rPr lang="en-US" sz="1600" dirty="0"/>
              <a:t>→ Practically structureless spectrum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3CF0ED-5041-FCDF-0B71-C475FC967851}"/>
              </a:ext>
            </a:extLst>
          </p:cNvPr>
          <p:cNvCxnSpPr>
            <a:cxnSpLocks/>
          </p:cNvCxnSpPr>
          <p:nvPr/>
        </p:nvCxnSpPr>
        <p:spPr>
          <a:xfrm flipH="1">
            <a:off x="3370164" y="2019264"/>
            <a:ext cx="144015" cy="1915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4ED26C-FDE0-FA7C-5B78-43A24EC82A94}"/>
              </a:ext>
            </a:extLst>
          </p:cNvPr>
          <p:cNvCxnSpPr>
            <a:cxnSpLocks/>
          </p:cNvCxnSpPr>
          <p:nvPr/>
        </p:nvCxnSpPr>
        <p:spPr>
          <a:xfrm flipH="1" flipV="1">
            <a:off x="3514179" y="4253880"/>
            <a:ext cx="776696" cy="32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F840D045-2588-ABFC-BF85-99B5A4965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538" y="1583579"/>
            <a:ext cx="3638061" cy="2670301"/>
          </a:xfrm>
          <a:prstGeom prst="rect">
            <a:avLst/>
          </a:prstGeom>
        </p:spPr>
      </p:pic>
      <p:sp>
        <p:nvSpPr>
          <p:cNvPr id="20" name="Prostokąt 2">
            <a:extLst>
              <a:ext uri="{FF2B5EF4-FFF2-40B4-BE49-F238E27FC236}">
                <a16:creationId xmlns:a16="http://schemas.microsoft.com/office/drawing/2014/main" id="{F12FBE3C-3C63-9335-84B2-4D672A2ABC2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915890" y="1626424"/>
            <a:ext cx="2087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9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H. van </a:t>
            </a:r>
            <a:r>
              <a:rPr lang="pl-PL" sz="900" dirty="0" err="1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Hees</a:t>
            </a:r>
            <a:r>
              <a:rPr lang="pl-PL" sz="9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and R. </a:t>
            </a:r>
            <a:r>
              <a:rPr lang="pl-PL" sz="900" dirty="0" err="1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Rapp</a:t>
            </a:r>
            <a:r>
              <a:rPr lang="pl-PL" sz="9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, PLB </a:t>
            </a:r>
            <a:r>
              <a:rPr lang="pl-PL" sz="900" b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606</a:t>
            </a:r>
            <a:r>
              <a:rPr lang="pl-PL" sz="9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(2005) 59-66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9D2F14-26ED-1630-FFA8-D2896272A86C}"/>
              </a:ext>
            </a:extLst>
          </p:cNvPr>
          <p:cNvSpPr txBox="1"/>
          <p:nvPr/>
        </p:nvSpPr>
        <p:spPr>
          <a:xfrm>
            <a:off x="6743570" y="994212"/>
            <a:ext cx="3755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Possible perspective: </a:t>
            </a:r>
            <a:br>
              <a:rPr lang="en-US" sz="1600" dirty="0"/>
            </a:br>
            <a:r>
              <a:rPr lang="en-US" sz="1600" dirty="0"/>
              <a:t>using in-medium </a:t>
            </a:r>
            <a:r>
              <a:rPr lang="el-GR" sz="1600" dirty="0"/>
              <a:t>Δ</a:t>
            </a:r>
            <a:r>
              <a:rPr lang="en-US" sz="1600" dirty="0"/>
              <a:t> spectral function</a:t>
            </a:r>
          </a:p>
        </p:txBody>
      </p:sp>
    </p:spTree>
    <p:extLst>
      <p:ext uri="{BB962C8B-B14F-4D97-AF65-F5344CB8AC3E}">
        <p14:creationId xmlns:p14="http://schemas.microsoft.com/office/powerpoint/2010/main" val="335298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0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A5DBE-5E8B-7FDB-55B3-7EE2E065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58502"/>
            <a:ext cx="6984776" cy="432048"/>
          </a:xfrm>
        </p:spPr>
        <p:txBody>
          <a:bodyPr>
            <a:normAutofit/>
          </a:bodyPr>
          <a:lstStyle/>
          <a:p>
            <a:r>
              <a:rPr lang="en-US" dirty="0"/>
              <a:t>Solver for “Coulomb” Interaction After Freeze-Out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20D93-7387-A7AA-E56D-D88C01A4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23897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C0523-90FF-ECDA-EEDC-01D28870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23897"/>
            <a:ext cx="4896544" cy="322263"/>
          </a:xfrm>
        </p:spPr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FAFD9-6CA2-5525-B110-2375AD44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238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ADB617C-36DE-A1C0-544A-ACF541F92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7" y="1454645"/>
            <a:ext cx="6998817" cy="332998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6B896-FFE8-9984-1354-2E450BA4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82531" y="1598661"/>
            <a:ext cx="4062828" cy="4671443"/>
          </a:xfrm>
        </p:spPr>
        <p:txBody>
          <a:bodyPr/>
          <a:lstStyle/>
          <a:p>
            <a:r>
              <a:rPr lang="en-DE" sz="1800" dirty="0">
                <a:solidFill>
                  <a:schemeClr val="tx2"/>
                </a:solidFill>
              </a:rPr>
              <a:t> </a:t>
            </a:r>
            <a:r>
              <a:rPr lang="en-US" sz="1800" dirty="0">
                <a:solidFill>
                  <a:schemeClr val="tx2"/>
                </a:solidFill>
              </a:rPr>
              <a:t>In experimental data:​</a:t>
            </a:r>
          </a:p>
          <a:p>
            <a:pPr lvl="1"/>
            <a:r>
              <a:rPr lang="en-US" dirty="0"/>
              <a:t>π</a:t>
            </a:r>
            <a:r>
              <a:rPr lang="en-US" baseline="30000" dirty="0"/>
              <a:t>+</a:t>
            </a:r>
            <a:r>
              <a:rPr lang="en-US" dirty="0"/>
              <a:t> shifted to a higher momentum​</a:t>
            </a:r>
          </a:p>
          <a:p>
            <a:pPr lvl="1"/>
            <a:r>
              <a:rPr lang="en-US" dirty="0"/>
              <a:t>π</a:t>
            </a:r>
            <a:r>
              <a:rPr lang="en-US" baseline="30000" dirty="0"/>
              <a:t>-</a:t>
            </a:r>
            <a:r>
              <a:rPr lang="en-US" dirty="0"/>
              <a:t> shifted to a lower momentum​</a:t>
            </a:r>
          </a:p>
          <a:p>
            <a:r>
              <a:rPr lang="en-US" sz="1800" dirty="0">
                <a:solidFill>
                  <a:schemeClr val="tx2"/>
                </a:solidFill>
              </a:rPr>
              <a:t>Interaction with the positive-charged fireball</a:t>
            </a:r>
          </a:p>
          <a:p>
            <a:r>
              <a:rPr lang="en-US" sz="1800" dirty="0">
                <a:solidFill>
                  <a:schemeClr val="tx2"/>
                </a:solidFill>
              </a:rPr>
              <a:t>Implemented with propagating particles in </a:t>
            </a:r>
            <a:r>
              <a:rPr lang="en-US" sz="1800" dirty="0" err="1">
                <a:solidFill>
                  <a:schemeClr val="tx2"/>
                </a:solidFill>
              </a:rPr>
              <a:t>Liénard-Wiechert</a:t>
            </a:r>
            <a:r>
              <a:rPr lang="en-US" sz="1800" dirty="0">
                <a:solidFill>
                  <a:schemeClr val="tx2"/>
                </a:solidFill>
              </a:rPr>
              <a:t> potentials</a:t>
            </a:r>
          </a:p>
          <a:p>
            <a:r>
              <a:rPr lang="en-US" sz="1800" dirty="0">
                <a:solidFill>
                  <a:schemeClr val="tx2"/>
                </a:solidFill>
              </a:rPr>
              <a:t>How long the simulation should run?</a:t>
            </a:r>
          </a:p>
          <a:p>
            <a:pPr lvl="1"/>
            <a:r>
              <a:rPr lang="en-US" sz="1400" dirty="0"/>
              <a:t>No big change in the spectra after 100 fm/c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90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A5DBE-5E8B-7FDB-55B3-7EE2E065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58502"/>
            <a:ext cx="6984776" cy="432048"/>
          </a:xfrm>
        </p:spPr>
        <p:txBody>
          <a:bodyPr>
            <a:normAutofit/>
          </a:bodyPr>
          <a:lstStyle/>
          <a:p>
            <a:r>
              <a:rPr lang="en-US" dirty="0"/>
              <a:t>Solver for “Coulomb” Interaction After Freeze-Out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20D93-7387-A7AA-E56D-D88C01A4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23897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C0523-90FF-ECDA-EEDC-01D28870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23897"/>
            <a:ext cx="4896544" cy="322263"/>
          </a:xfrm>
        </p:spPr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FAFD9-6CA2-5525-B110-2375AD44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238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DB617C-36DE-A1C0-544A-ACF541F926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474" y="1454645"/>
            <a:ext cx="6962702" cy="332998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6B896-FFE8-9984-1354-2E450BA4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4541" y="1598661"/>
            <a:ext cx="3990818" cy="4671443"/>
          </a:xfrm>
        </p:spPr>
        <p:txBody>
          <a:bodyPr/>
          <a:lstStyle/>
          <a:p>
            <a:r>
              <a:rPr lang="pl-PL" sz="1800" dirty="0" err="1">
                <a:solidFill>
                  <a:schemeClr val="tx2"/>
                </a:solidFill>
              </a:rPr>
              <a:t>Other</a:t>
            </a:r>
            <a:r>
              <a:rPr lang="pl-PL" sz="1800" dirty="0">
                <a:solidFill>
                  <a:schemeClr val="tx2"/>
                </a:solidFill>
              </a:rPr>
              <a:t> </a:t>
            </a:r>
            <a:r>
              <a:rPr lang="pl-PL" sz="1800" dirty="0" err="1">
                <a:solidFill>
                  <a:schemeClr val="tx2"/>
                </a:solidFill>
              </a:rPr>
              <a:t>check</a:t>
            </a:r>
            <a:r>
              <a:rPr lang="pl-PL" sz="1800" dirty="0">
                <a:solidFill>
                  <a:schemeClr val="tx2"/>
                </a:solidFill>
              </a:rPr>
              <a:t>: </a:t>
            </a:r>
            <a:r>
              <a:rPr lang="pl-PL" sz="1800" dirty="0" err="1">
                <a:solidFill>
                  <a:schemeClr val="tx2"/>
                </a:solidFill>
              </a:rPr>
              <a:t>what</a:t>
            </a:r>
            <a:r>
              <a:rPr lang="pl-PL" sz="1800" dirty="0">
                <a:solidFill>
                  <a:schemeClr val="tx2"/>
                </a:solidFill>
              </a:rPr>
              <a:t> </a:t>
            </a:r>
            <a:r>
              <a:rPr lang="pl-PL" sz="1800" dirty="0" err="1">
                <a:solidFill>
                  <a:schemeClr val="tx2"/>
                </a:solidFill>
              </a:rPr>
              <a:t>is</a:t>
            </a:r>
            <a:r>
              <a:rPr lang="pl-PL" sz="1800" dirty="0">
                <a:solidFill>
                  <a:schemeClr val="tx2"/>
                </a:solidFill>
              </a:rPr>
              <a:t> the </a:t>
            </a:r>
            <a:r>
              <a:rPr lang="pl-PL" sz="1800" dirty="0" err="1">
                <a:solidFill>
                  <a:schemeClr val="tx2"/>
                </a:solidFill>
              </a:rPr>
              <a:t>maximal</a:t>
            </a:r>
            <a:r>
              <a:rPr lang="pl-PL" sz="1800" dirty="0">
                <a:solidFill>
                  <a:schemeClr val="tx2"/>
                </a:solidFill>
              </a:rPr>
              <a:t> </a:t>
            </a:r>
            <a:r>
              <a:rPr lang="pl-PL" sz="1800" dirty="0" err="1">
                <a:solidFill>
                  <a:schemeClr val="tx2"/>
                </a:solidFill>
              </a:rPr>
              <a:t>useful</a:t>
            </a:r>
            <a:endParaRPr lang="pl-PL" sz="1800" dirty="0">
              <a:solidFill>
                <a:schemeClr val="tx2"/>
              </a:solidFill>
            </a:endParaRPr>
          </a:p>
          <a:p>
            <a:pPr lvl="1"/>
            <a:r>
              <a:rPr lang="pl-PL" sz="1400" dirty="0"/>
              <a:t>4.0 fm/c </a:t>
            </a:r>
            <a:r>
              <a:rPr lang="pl-PL" sz="1400" dirty="0" err="1"/>
              <a:t>is</a:t>
            </a:r>
            <a:r>
              <a:rPr lang="pl-PL" sz="1400" dirty="0"/>
              <a:t> </a:t>
            </a:r>
            <a:r>
              <a:rPr lang="pl-PL" sz="1400" dirty="0" err="1"/>
              <a:t>already</a:t>
            </a:r>
            <a:r>
              <a:rPr lang="pl-PL" sz="1400" dirty="0"/>
              <a:t> </a:t>
            </a:r>
            <a:r>
              <a:rPr lang="pl-PL" sz="1400" dirty="0" err="1"/>
              <a:t>too</a:t>
            </a:r>
            <a:r>
              <a:rPr lang="pl-PL" sz="1400" dirty="0"/>
              <a:t> </a:t>
            </a:r>
            <a:r>
              <a:rPr lang="pl-PL" sz="1400" dirty="0" err="1"/>
              <a:t>long</a:t>
            </a:r>
            <a:endParaRPr lang="pl-PL" sz="1400" dirty="0"/>
          </a:p>
          <a:p>
            <a:pPr lvl="1"/>
            <a:r>
              <a:rPr lang="pl-PL" sz="1400" dirty="0"/>
              <a:t>1.0 fm/c </a:t>
            </a:r>
            <a:r>
              <a:rPr lang="pl-PL" sz="1400" dirty="0" err="1"/>
              <a:t>will</a:t>
            </a:r>
            <a:r>
              <a:rPr lang="pl-PL" sz="1400" dirty="0"/>
              <a:t> be </a:t>
            </a:r>
            <a:r>
              <a:rPr lang="pl-PL" sz="1400" dirty="0" err="1"/>
              <a:t>used</a:t>
            </a:r>
            <a:r>
              <a:rPr lang="pl-PL" sz="1400" dirty="0"/>
              <a:t> </a:t>
            </a:r>
            <a:r>
              <a:rPr lang="pl-PL" sz="1400" dirty="0" err="1"/>
              <a:t>later</a:t>
            </a:r>
            <a:r>
              <a:rPr lang="pl-PL" sz="1400" dirty="0"/>
              <a:t> on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959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A5DBE-5E8B-7FDB-55B3-7EE2E065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58502"/>
            <a:ext cx="6984776" cy="432048"/>
          </a:xfrm>
        </p:spPr>
        <p:txBody>
          <a:bodyPr>
            <a:normAutofit/>
          </a:bodyPr>
          <a:lstStyle/>
          <a:p>
            <a:r>
              <a:rPr lang="en-US" dirty="0"/>
              <a:t>Comparison to Experimental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20D93-7387-A7AA-E56D-D88C01A4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23897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C0523-90FF-ECDA-EEDC-01D28870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23897"/>
            <a:ext cx="4896544" cy="322263"/>
          </a:xfrm>
        </p:spPr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FAFD9-6CA2-5525-B110-2375AD44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238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DB617C-36DE-A1C0-544A-ACF541F926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7417" y="1454645"/>
            <a:ext cx="6998816" cy="332998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6B896-FFE8-9984-1354-2E450BA4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4541" y="1598661"/>
            <a:ext cx="3990818" cy="4671443"/>
          </a:xfrm>
        </p:spPr>
        <p:txBody>
          <a:bodyPr/>
          <a:lstStyle/>
          <a:p>
            <a:r>
              <a:rPr lang="en-DE" sz="1800" dirty="0">
                <a:solidFill>
                  <a:schemeClr val="tx2"/>
                </a:solidFill>
              </a:rPr>
              <a:t>Influence of the “Coulomb” interaction on the data reproduced qualitatively </a:t>
            </a:r>
          </a:p>
          <a:p>
            <a:r>
              <a:rPr lang="en-US" sz="1800" dirty="0">
                <a:solidFill>
                  <a:schemeClr val="tx2"/>
                </a:solidFill>
              </a:rPr>
              <a:t>Different sets of parameters (“cases”) represented by the fireball radius</a:t>
            </a:r>
          </a:p>
          <a:p>
            <a:r>
              <a:rPr lang="en-US" sz="1800" dirty="0">
                <a:solidFill>
                  <a:schemeClr val="tx2"/>
                </a:solidFill>
              </a:rPr>
              <a:t>Which of them is preferred, depends on pion charge and momentum:</a:t>
            </a:r>
          </a:p>
          <a:p>
            <a:pPr lvl="1"/>
            <a:r>
              <a:rPr lang="en-US" sz="1400" dirty="0"/>
              <a:t>More sophisticated picture is needed than “single freeze-out”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7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A5DBE-5E8B-7FDB-55B3-7EE2E065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58502"/>
            <a:ext cx="6984776" cy="432048"/>
          </a:xfrm>
        </p:spPr>
        <p:txBody>
          <a:bodyPr>
            <a:normAutofit/>
          </a:bodyPr>
          <a:lstStyle/>
          <a:p>
            <a:r>
              <a:rPr lang="en-US" dirty="0"/>
              <a:t>Not Only Light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20D93-7387-A7AA-E56D-D88C01A4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23897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C0523-90FF-ECDA-EEDC-01D28870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23897"/>
            <a:ext cx="4896544" cy="322263"/>
          </a:xfrm>
        </p:spPr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FAFD9-6CA2-5525-B110-2375AD44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238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6B896-FFE8-9984-1354-2E450BA4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4541" y="1598661"/>
            <a:ext cx="3990818" cy="4671443"/>
          </a:xfrm>
        </p:spPr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Protons spectra are also affected</a:t>
            </a:r>
          </a:p>
          <a:p>
            <a:r>
              <a:rPr lang="en-US" sz="1800" dirty="0">
                <a:solidFill>
                  <a:schemeClr val="tx2"/>
                </a:solidFill>
              </a:rPr>
              <a:t>Effect visible thanks to the representation of transverse momentum without any weight</a:t>
            </a:r>
          </a:p>
          <a:p>
            <a:r>
              <a:rPr lang="en-US" sz="1800" dirty="0">
                <a:solidFill>
                  <a:schemeClr val="tx2"/>
                </a:solidFill>
              </a:rPr>
              <a:t>Outlook: compare to final HADES data when published</a:t>
            </a:r>
          </a:p>
          <a:p>
            <a:endParaRPr lang="en-US" dirty="0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405E443A-E353-F2FC-0340-FFE519504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9" y="1445568"/>
            <a:ext cx="3301290" cy="3168352"/>
          </a:xfrm>
          <a:prstGeom prst="rect">
            <a:avLst/>
          </a:prstGeom>
        </p:spPr>
      </p:pic>
      <p:pic>
        <p:nvPicPr>
          <p:cNvPr id="11" name="Picture 10" descr="A graph of steps and steps&#10;&#10;Description automatically generated">
            <a:extLst>
              <a:ext uri="{FF2B5EF4-FFF2-40B4-BE49-F238E27FC236}">
                <a16:creationId xmlns:a16="http://schemas.microsoft.com/office/drawing/2014/main" id="{5838E636-5690-5BDF-6B02-FC6DF89D0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179" y="1445568"/>
            <a:ext cx="330129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05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A5DBE-5E8B-7FDB-55B3-7EE2E065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58502"/>
            <a:ext cx="6984776" cy="432048"/>
          </a:xfrm>
        </p:spPr>
        <p:txBody>
          <a:bodyPr>
            <a:normAutofit/>
          </a:bodyPr>
          <a:lstStyle/>
          <a:p>
            <a:r>
              <a:rPr lang="en-US" dirty="0"/>
              <a:t>Modification of Resonance Spectra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20D93-7387-A7AA-E56D-D88C01A4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23897"/>
            <a:ext cx="2411556" cy="322263"/>
          </a:xfrm>
        </p:spPr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C0523-90FF-ECDA-EEDC-01D28870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23897"/>
            <a:ext cx="4896544" cy="322263"/>
          </a:xfrm>
        </p:spPr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FAFD9-6CA2-5525-B110-2375AD44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238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DB617C-36DE-A1C0-544A-ACF541F926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7417" y="1454645"/>
            <a:ext cx="6998816" cy="332998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6B896-FFE8-9984-1354-2E450BA4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4541" y="1598661"/>
            <a:ext cx="3990818" cy="4671443"/>
          </a:xfrm>
        </p:spPr>
        <p:txBody>
          <a:bodyPr/>
          <a:lstStyle/>
          <a:p>
            <a:r>
              <a:rPr lang="en-GB" sz="1800" dirty="0">
                <a:solidFill>
                  <a:schemeClr val="tx2"/>
                </a:solidFill>
              </a:rPr>
              <a:t>Stronger effect for pairs of the same sign</a:t>
            </a:r>
          </a:p>
          <a:p>
            <a:r>
              <a:rPr lang="en-GB" sz="1800" dirty="0">
                <a:solidFill>
                  <a:schemeClr val="tx2"/>
                </a:solidFill>
              </a:rPr>
              <a:t>Outlook: merge “Coulomb” and “improved resonances” </a:t>
            </a:r>
            <a:r>
              <a:rPr lang="en-GB" sz="1800">
                <a:solidFill>
                  <a:schemeClr val="tx2"/>
                </a:solidFill>
              </a:rPr>
              <a:t>code branches</a:t>
            </a: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182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B228-868A-B2FC-74C7-E21A0286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B85F9-271C-56E8-6BFE-433A63679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9EC68-9DC5-86F4-CA6A-7746B50C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7EF87-F9F6-89E4-BB5D-99E558C91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B064B0-6FF8-7A71-3BA4-50EB0B089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797496"/>
            <a:ext cx="7200799" cy="4671443"/>
          </a:xfrm>
        </p:spPr>
        <p:txBody>
          <a:bodyPr/>
          <a:lstStyle/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Heavy-ion collisions study QCD matter at extreme temperatures and densities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At relatively low energy, the system is dominated by baryons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Baryonic resonances and their interactions play an important role in the dynamics</a:t>
            </a:r>
          </a:p>
          <a:p>
            <a:pPr marL="745193" lvl="1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/>
              <a:t>Their understanding is essential even for most common observables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HADES experiment offers a rich data set of pion-proton resonances reconstructed in Au-Au collisions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Current models are not sufficient to explain the data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One should use in-medium spectral function of </a:t>
            </a:r>
            <a:r>
              <a:rPr lang="el-GR" dirty="0">
                <a:solidFill>
                  <a:schemeClr val="tx2"/>
                </a:solidFill>
              </a:rPr>
              <a:t>Δ</a:t>
            </a:r>
            <a:r>
              <a:rPr lang="en-US" dirty="0">
                <a:solidFill>
                  <a:schemeClr val="tx2"/>
                </a:solidFill>
              </a:rPr>
              <a:t>?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Implementation of “Coulomb” effect is available</a:t>
            </a:r>
          </a:p>
          <a:p>
            <a:pPr marL="745193" lvl="1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Now used for interaction of one particle with the fireball, but can also be applied to </a:t>
            </a:r>
            <a:r>
              <a:rPr lang="en-US">
                <a:solidFill>
                  <a:schemeClr val="tx2"/>
                </a:solidFill>
              </a:rPr>
              <a:t>correlation analysis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2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Energy edge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7114580" y="3841435"/>
            <a:ext cx="3658196" cy="2016224"/>
          </a:xfrm>
        </p:spPr>
        <p:txBody>
          <a:bodyPr/>
          <a:lstStyle/>
          <a:p>
            <a:r>
              <a:rPr lang="en-US" sz="1800" dirty="0"/>
              <a:t>Not so strong Lorentz contraction but low transparency</a:t>
            </a:r>
          </a:p>
          <a:p>
            <a:r>
              <a:rPr lang="en-US" sz="1800" dirty="0"/>
              <a:t>We detect mostly nucleons:</a:t>
            </a:r>
          </a:p>
          <a:p>
            <a:pPr lvl="1"/>
            <a:r>
              <a:rPr lang="en-US" sz="1600" dirty="0">
                <a:solidFill>
                  <a:srgbClr val="00284A"/>
                </a:solidFill>
              </a:rPr>
              <a:t>Incoming nuclei</a:t>
            </a:r>
          </a:p>
          <a:p>
            <a:pPr lvl="1"/>
            <a:r>
              <a:rPr lang="en-US" sz="1600" dirty="0">
                <a:solidFill>
                  <a:srgbClr val="00284A"/>
                </a:solidFill>
              </a:rPr>
              <a:t>Decays </a:t>
            </a:r>
            <a:r>
              <a:rPr lang="en-US" sz="1600" dirty="0"/>
              <a:t>of baryonic resonances</a:t>
            </a:r>
          </a:p>
          <a:p>
            <a:pPr lvl="1"/>
            <a:r>
              <a:rPr lang="en-US" sz="1600" b="1" dirty="0"/>
              <a:t>Baryon-dominated matter</a:t>
            </a:r>
          </a:p>
          <a:p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8CF8B7-F66B-A60C-777C-D2DB1A69F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476" y="920369"/>
            <a:ext cx="3001463" cy="292106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9A39EBE-AAF8-9A1C-5450-AC212DEA1628}"/>
              </a:ext>
            </a:extLst>
          </p:cNvPr>
          <p:cNvSpPr txBox="1">
            <a:spLocks/>
          </p:cNvSpPr>
          <p:nvPr/>
        </p:nvSpPr>
        <p:spPr>
          <a:xfrm>
            <a:off x="8054535" y="740369"/>
            <a:ext cx="1818941" cy="6446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600" dirty="0"/>
              <a:t>ρ</a:t>
            </a:r>
            <a:r>
              <a:rPr lang="pl-PL" sz="1600" baseline="-25000" dirty="0"/>
              <a:t>B</a:t>
            </a:r>
            <a:r>
              <a:rPr lang="pl-PL" sz="1600" dirty="0"/>
              <a:t>/</a:t>
            </a:r>
            <a:r>
              <a:rPr lang="el-GR" sz="1600" dirty="0"/>
              <a:t>ρ</a:t>
            </a:r>
            <a:r>
              <a:rPr lang="pl-PL" sz="1600" baseline="-25000" dirty="0"/>
              <a:t>0</a:t>
            </a:r>
            <a:r>
              <a:rPr lang="pl-PL" sz="1600" dirty="0"/>
              <a:t>, UrQMD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A95D7E-0BBD-B9E4-9806-F205CC538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3128"/>
            <a:ext cx="7134906" cy="3402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503CCA-8C01-78A3-BA70-889646099B27}"/>
                  </a:ext>
                </a:extLst>
              </p:cNvPr>
              <p:cNvSpPr txBox="1"/>
              <p:nvPr/>
            </p:nvSpPr>
            <p:spPr>
              <a:xfrm>
                <a:off x="4234259" y="1157537"/>
                <a:ext cx="2757208" cy="26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Au-Au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pl-PL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pl-PL" sz="12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1200" dirty="0"/>
                  <a:t>=2.42 GeV, 0-10% centrality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503CCA-8C01-78A3-BA70-889646099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259" y="1157537"/>
                <a:ext cx="2757208" cy="266870"/>
              </a:xfrm>
              <a:prstGeom prst="rect">
                <a:avLst/>
              </a:prstGeom>
              <a:blipFill>
                <a:blip r:embed="rId4"/>
                <a:stretch>
                  <a:fillRect t="-4545" r="-458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2FD6693-4B16-A8C8-9F39-29BF7DC6FE75}"/>
              </a:ext>
            </a:extLst>
          </p:cNvPr>
          <p:cNvSpPr txBox="1"/>
          <p:nvPr/>
        </p:nvSpPr>
        <p:spPr>
          <a:xfrm>
            <a:off x="416540" y="1181699"/>
            <a:ext cx="3385671" cy="218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B0F0"/>
                </a:solidFill>
              </a:rPr>
              <a:t>A. </a:t>
            </a:r>
            <a:r>
              <a:rPr lang="en-US" sz="900" dirty="0" err="1">
                <a:solidFill>
                  <a:srgbClr val="00B0F0"/>
                </a:solidFill>
              </a:rPr>
              <a:t>Motornenko</a:t>
            </a:r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i="1" dirty="0">
                <a:solidFill>
                  <a:srgbClr val="00B0F0"/>
                </a:solidFill>
              </a:rPr>
              <a:t>et al.</a:t>
            </a:r>
            <a:r>
              <a:rPr lang="en-US" sz="900" dirty="0">
                <a:solidFill>
                  <a:srgbClr val="00B0F0"/>
                </a:solidFill>
              </a:rPr>
              <a:t>, PLB </a:t>
            </a:r>
            <a:r>
              <a:rPr lang="en-US" sz="900" b="1" dirty="0">
                <a:solidFill>
                  <a:srgbClr val="00B0F0"/>
                </a:solidFill>
              </a:rPr>
              <a:t>822</a:t>
            </a:r>
            <a:r>
              <a:rPr lang="en-US" sz="900" dirty="0">
                <a:solidFill>
                  <a:srgbClr val="00B0F0"/>
                </a:solidFill>
              </a:rPr>
              <a:t> (2021) 136703</a:t>
            </a:r>
          </a:p>
        </p:txBody>
      </p:sp>
    </p:spTree>
    <p:extLst>
      <p:ext uri="{BB962C8B-B14F-4D97-AF65-F5344CB8AC3E}">
        <p14:creationId xmlns:p14="http://schemas.microsoft.com/office/powerpoint/2010/main" val="322737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CDD20-AA5E-9CE0-16F9-38CEA079E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freeze-out scenario at RHIC energies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5F1BA-88BE-FD78-D466-26A51645B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58931-F28F-795F-E9F5-A68CED13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EFE928-D87E-D685-67F9-51B5297C0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87416583-4D16-A1FD-7CEC-BDA2BBD53FA2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129803" y="1301552"/>
            <a:ext cx="4115663" cy="2945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900" dirty="0">
                <a:solidFill>
                  <a:srgbClr val="00B0F0"/>
                </a:solidFill>
              </a:rPr>
              <a:t>W. </a:t>
            </a:r>
            <a:r>
              <a:rPr lang="en-US" sz="900" dirty="0" err="1">
                <a:solidFill>
                  <a:srgbClr val="00B0F0"/>
                </a:solidFill>
              </a:rPr>
              <a:t>Broniowski</a:t>
            </a:r>
            <a:r>
              <a:rPr lang="en-US" sz="900" dirty="0">
                <a:solidFill>
                  <a:srgbClr val="00B0F0"/>
                </a:solidFill>
              </a:rPr>
              <a:t> and W. </a:t>
            </a:r>
            <a:r>
              <a:rPr lang="en-US" sz="900" dirty="0" err="1">
                <a:solidFill>
                  <a:srgbClr val="00B0F0"/>
                </a:solidFill>
              </a:rPr>
              <a:t>Florkowski</a:t>
            </a:r>
            <a:r>
              <a:rPr lang="en-US" sz="900" dirty="0">
                <a:solidFill>
                  <a:srgbClr val="00B0F0"/>
                </a:solidFill>
              </a:rPr>
              <a:t>, PRL </a:t>
            </a:r>
            <a:r>
              <a:rPr lang="en-US" sz="900" b="1" dirty="0">
                <a:solidFill>
                  <a:srgbClr val="00B0F0"/>
                </a:solidFill>
              </a:rPr>
              <a:t>87</a:t>
            </a:r>
            <a:r>
              <a:rPr lang="en-US" sz="900" dirty="0">
                <a:solidFill>
                  <a:srgbClr val="00B0F0"/>
                </a:solidFill>
              </a:rPr>
              <a:t> (2001) 272302 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Chemical (= particle abundances fixed) and kinetic (= particle momenta fixed) freeze-outs coincide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Hadron yields are given by the integrals of hadron spectra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Feed-down from resonance decays included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Implemented in the event generator </a:t>
            </a:r>
            <a:r>
              <a:rPr lang="en-US" sz="1600" dirty="0" err="1">
                <a:solidFill>
                  <a:schemeClr val="tx2"/>
                </a:solidFill>
              </a:rPr>
              <a:t>Therminator</a:t>
            </a:r>
            <a:r>
              <a:rPr lang="en-US" sz="1600" dirty="0">
                <a:solidFill>
                  <a:schemeClr val="tx2"/>
                </a:solidFill>
              </a:rPr>
              <a:t> 2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Successful at RHIC, does it work at SIS18 energies?</a:t>
            </a:r>
          </a:p>
        </p:txBody>
      </p:sp>
      <p:pic>
        <p:nvPicPr>
          <p:cNvPr id="8" name="Screenshot 2021-02-09 at 10.17.49.png" descr="Screenshot 2021-02-09 at 10.17.49.png">
            <a:extLst>
              <a:ext uri="{FF2B5EF4-FFF2-40B4-BE49-F238E27FC236}">
                <a16:creationId xmlns:a16="http://schemas.microsoft.com/office/drawing/2014/main" id="{6165292C-B9EC-7CB9-ADA9-41BB2518C7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85" t="37033" r="5249" b="5437"/>
          <a:stretch/>
        </p:blipFill>
        <p:spPr>
          <a:xfrm>
            <a:off x="4245467" y="1347856"/>
            <a:ext cx="6336465" cy="384042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95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5EC9C-5C25-40F2-8CC6-96C7B6BE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Thermal Event Generator (</a:t>
            </a:r>
            <a:r>
              <a:rPr lang="en-US" dirty="0" err="1"/>
              <a:t>Therminator</a:t>
            </a:r>
            <a:r>
              <a:rPr lang="en-US" dirty="0"/>
              <a:t> 2)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B458F-5ECD-4F7F-E97F-173C3D7E6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5B251-3BC4-0332-E1F1-C3A89796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2D718-32A2-5A22-0E26-F836258C3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pole tekstowe 5">
            <a:extLst>
              <a:ext uri="{FF2B5EF4-FFF2-40B4-BE49-F238E27FC236}">
                <a16:creationId xmlns:a16="http://schemas.microsoft.com/office/drawing/2014/main" id="{4F8C5888-BA06-5053-755F-4458B3BA02E7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273820" y="797497"/>
            <a:ext cx="5112567" cy="1360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/>
              <a:t>Ingredients of the method:</a:t>
            </a:r>
          </a:p>
          <a:p>
            <a:pPr marL="287993" indent="-287993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Fix parameters with particle multiplicity ratios: </a:t>
            </a:r>
          </a:p>
          <a:p>
            <a:pPr marL="575986" lvl="1" indent="-287993">
              <a:spcBef>
                <a:spcPts val="800"/>
              </a:spcBef>
              <a:buFont typeface="Arial" panose="020B0604020202020204" pitchFamily="34" charset="0"/>
              <a:buChar char="—"/>
            </a:pPr>
            <a:r>
              <a:rPr lang="en-US" sz="1600" dirty="0"/>
              <a:t>Six equations for six parameters:</a:t>
            </a:r>
          </a:p>
          <a:p>
            <a:pPr>
              <a:spcBef>
                <a:spcPts val="800"/>
              </a:spcBef>
            </a:pPr>
            <a:endParaRPr lang="en-US" sz="2133" dirty="0"/>
          </a:p>
        </p:txBody>
      </p:sp>
      <p:sp>
        <p:nvSpPr>
          <p:cNvPr id="8" name="Prostokąt 9">
            <a:extLst>
              <a:ext uri="{FF2B5EF4-FFF2-40B4-BE49-F238E27FC236}">
                <a16:creationId xmlns:a16="http://schemas.microsoft.com/office/drawing/2014/main" id="{B1A67D51-4FBC-F472-9F5C-A8CB50503930}"/>
              </a:ext>
            </a:extLst>
          </p:cNvPr>
          <p:cNvSpPr/>
          <p:nvPr/>
        </p:nvSpPr>
        <p:spPr>
          <a:xfrm>
            <a:off x="6306649" y="1036348"/>
            <a:ext cx="46843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B0F0"/>
                </a:solidFill>
              </a:rPr>
              <a:t>M. </a:t>
            </a:r>
            <a:r>
              <a:rPr lang="en-US" sz="900" dirty="0" err="1">
                <a:solidFill>
                  <a:srgbClr val="00B0F0"/>
                </a:solidFill>
              </a:rPr>
              <a:t>Chojnacki</a:t>
            </a:r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i="1" dirty="0">
                <a:solidFill>
                  <a:srgbClr val="00B0F0"/>
                </a:solidFill>
              </a:rPr>
              <a:t>et al.</a:t>
            </a:r>
            <a:r>
              <a:rPr lang="en-US" sz="900" dirty="0">
                <a:solidFill>
                  <a:srgbClr val="00B0F0"/>
                </a:solidFill>
              </a:rPr>
              <a:t>, </a:t>
            </a:r>
            <a:r>
              <a:rPr lang="en-US" sz="900" dirty="0" err="1">
                <a:solidFill>
                  <a:srgbClr val="00B0F0"/>
                </a:solidFill>
              </a:rPr>
              <a:t>Comput</a:t>
            </a:r>
            <a:r>
              <a:rPr lang="en-US" sz="900" dirty="0">
                <a:solidFill>
                  <a:srgbClr val="00B0F0"/>
                </a:solidFill>
              </a:rPr>
              <a:t>. Phys. Comm. </a:t>
            </a:r>
            <a:r>
              <a:rPr lang="en-US" sz="900" b="1" dirty="0">
                <a:solidFill>
                  <a:srgbClr val="00B0F0"/>
                </a:solidFill>
              </a:rPr>
              <a:t>103</a:t>
            </a:r>
            <a:r>
              <a:rPr lang="en-US" sz="900" dirty="0">
                <a:solidFill>
                  <a:srgbClr val="00B0F0"/>
                </a:solidFill>
              </a:rPr>
              <a:t> (2012) 746-773</a:t>
            </a:r>
          </a:p>
          <a:p>
            <a:r>
              <a:rPr lang="en-US" sz="900" dirty="0">
                <a:solidFill>
                  <a:srgbClr val="00B0F0"/>
                </a:solidFill>
              </a:rPr>
              <a:t>SH, W. </a:t>
            </a:r>
            <a:r>
              <a:rPr lang="en-US" sz="900" dirty="0" err="1">
                <a:solidFill>
                  <a:srgbClr val="00B0F0"/>
                </a:solidFill>
              </a:rPr>
              <a:t>Florkowski</a:t>
            </a:r>
            <a:r>
              <a:rPr lang="en-US" sz="900" dirty="0">
                <a:solidFill>
                  <a:srgbClr val="00B0F0"/>
                </a:solidFill>
              </a:rPr>
              <a:t>, T. Galatyuk</a:t>
            </a:r>
            <a:r>
              <a:rPr lang="en-US" sz="900" i="1" dirty="0">
                <a:solidFill>
                  <a:srgbClr val="00B0F0"/>
                </a:solidFill>
              </a:rPr>
              <a:t> et al.,</a:t>
            </a:r>
            <a:r>
              <a:rPr lang="en-US" sz="900" dirty="0">
                <a:solidFill>
                  <a:srgbClr val="00B0F0"/>
                </a:solidFill>
              </a:rPr>
              <a:t> PRC </a:t>
            </a:r>
            <a:r>
              <a:rPr lang="en-US" sz="900" b="1" dirty="0">
                <a:solidFill>
                  <a:srgbClr val="00B0F0"/>
                </a:solidFill>
              </a:rPr>
              <a:t>102</a:t>
            </a:r>
            <a:r>
              <a:rPr lang="en-US" sz="900" dirty="0">
                <a:solidFill>
                  <a:srgbClr val="00B0F0"/>
                </a:solidFill>
              </a:rPr>
              <a:t> (2020) 5, 054903</a:t>
            </a:r>
          </a:p>
          <a:p>
            <a:r>
              <a:rPr lang="en-US" sz="900" dirty="0">
                <a:solidFill>
                  <a:srgbClr val="00B0F0"/>
                </a:solidFill>
              </a:rPr>
              <a:t>SH, W. </a:t>
            </a:r>
            <a:r>
              <a:rPr lang="en-US" sz="900" dirty="0" err="1">
                <a:solidFill>
                  <a:srgbClr val="00B0F0"/>
                </a:solidFill>
              </a:rPr>
              <a:t>Florkowski</a:t>
            </a:r>
            <a:r>
              <a:rPr lang="en-US" sz="900" dirty="0">
                <a:solidFill>
                  <a:srgbClr val="00B0F0"/>
                </a:solidFill>
              </a:rPr>
              <a:t>, T. Galatyuk</a:t>
            </a:r>
            <a:r>
              <a:rPr lang="en-US" sz="900" i="1" dirty="0">
                <a:solidFill>
                  <a:srgbClr val="00B0F0"/>
                </a:solidFill>
              </a:rPr>
              <a:t> et al.,</a:t>
            </a:r>
            <a:r>
              <a:rPr lang="en-US" sz="900" dirty="0">
                <a:solidFill>
                  <a:srgbClr val="00B0F0"/>
                </a:solidFill>
              </a:rPr>
              <a:t> PRC </a:t>
            </a:r>
            <a:r>
              <a:rPr lang="en-US" sz="900" b="1" dirty="0">
                <a:solidFill>
                  <a:srgbClr val="00B0F0"/>
                </a:solidFill>
              </a:rPr>
              <a:t>107</a:t>
            </a:r>
            <a:r>
              <a:rPr lang="en-US" sz="900" dirty="0">
                <a:solidFill>
                  <a:srgbClr val="00B0F0"/>
                </a:solidFill>
              </a:rPr>
              <a:t> (2023) 3, 034917</a:t>
            </a:r>
          </a:p>
        </p:txBody>
      </p:sp>
      <p:sp>
        <p:nvSpPr>
          <p:cNvPr id="11" name="pole tekstowe 5">
            <a:extLst>
              <a:ext uri="{FF2B5EF4-FFF2-40B4-BE49-F238E27FC236}">
                <a16:creationId xmlns:a16="http://schemas.microsoft.com/office/drawing/2014/main" id="{EC500342-AD0A-4CC7-4644-4A667827F5CC}"/>
              </a:ext>
            </a:extLst>
          </p:cNvPr>
          <p:cNvSpPr txBox="1"/>
          <p:nvPr/>
        </p:nvSpPr>
        <p:spPr>
          <a:xfrm>
            <a:off x="143339" y="4030437"/>
            <a:ext cx="6721288" cy="3139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defTabSz="91440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600">
                <a:solidFill>
                  <a:srgbClr val="FF6700"/>
                </a:solidFill>
                <a:latin typeface="+mn-lt"/>
                <a:cs typeface="+mn-cs"/>
              </a:defRPr>
            </a:lvl1pPr>
            <a:lvl2pPr marL="575986" lvl="1" indent="-287993" defTabSz="91440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—"/>
              <a:defRPr sz="1600">
                <a:solidFill>
                  <a:srgbClr val="00294B"/>
                </a:solidFill>
                <a:latin typeface="+mn-lt"/>
                <a:cs typeface="+mn-cs"/>
              </a:defRPr>
            </a:lvl2pPr>
            <a:lvl3pPr marL="11430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456487"/>
                </a:solidFill>
                <a:latin typeface="+mn-lt"/>
                <a:cs typeface="+mn-cs"/>
              </a:defRPr>
            </a:lvl3pPr>
            <a:lvl4pPr marL="16002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56487"/>
                </a:solidFill>
                <a:latin typeface="+mn-lt"/>
                <a:cs typeface="+mn-cs"/>
              </a:defRPr>
            </a:lvl4pPr>
            <a:lvl5pPr marL="20574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56487"/>
                </a:solidFill>
                <a:latin typeface="+mn-lt"/>
                <a:cs typeface="+mn-cs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9pPr>
          </a:lstStyle>
          <a:p>
            <a:r>
              <a:rPr lang="en-US" i="1" dirty="0" err="1">
                <a:solidFill>
                  <a:schemeClr val="tx2"/>
                </a:solidFill>
              </a:rPr>
              <a:t>m</a:t>
            </a:r>
            <a:r>
              <a:rPr lang="en-US" baseline="-25000" dirty="0" err="1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spectra of p and </a:t>
            </a:r>
            <a:r>
              <a:rPr lang="el-GR" dirty="0">
                <a:solidFill>
                  <a:schemeClr val="tx2"/>
                </a:solidFill>
              </a:rPr>
              <a:t>π</a:t>
            </a:r>
            <a:r>
              <a:rPr lang="en-US" dirty="0">
                <a:solidFill>
                  <a:schemeClr val="tx2"/>
                </a:solidFill>
              </a:rPr>
              <a:t> in five rapidity bins</a:t>
            </a:r>
          </a:p>
        </p:txBody>
      </p:sp>
      <p:sp>
        <p:nvSpPr>
          <p:cNvPr id="12" name="pole tekstowe 5">
            <a:extLst>
              <a:ext uri="{FF2B5EF4-FFF2-40B4-BE49-F238E27FC236}">
                <a16:creationId xmlns:a16="http://schemas.microsoft.com/office/drawing/2014/main" id="{A4997871-860C-3379-6E6B-FCB4A7DC0220}"/>
              </a:ext>
            </a:extLst>
          </p:cNvPr>
          <p:cNvSpPr txBox="1"/>
          <p:nvPr/>
        </p:nvSpPr>
        <p:spPr>
          <a:xfrm>
            <a:off x="143339" y="4989124"/>
            <a:ext cx="6721288" cy="3139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defTabSz="91440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600">
                <a:solidFill>
                  <a:srgbClr val="FF6700"/>
                </a:solidFill>
                <a:latin typeface="+mn-lt"/>
                <a:cs typeface="+mn-cs"/>
              </a:defRPr>
            </a:lvl1pPr>
            <a:lvl2pPr marL="575986" lvl="1" indent="-287993" defTabSz="91440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—"/>
              <a:defRPr sz="1600">
                <a:solidFill>
                  <a:srgbClr val="00294B"/>
                </a:solidFill>
                <a:latin typeface="+mn-lt"/>
                <a:cs typeface="+mn-cs"/>
              </a:defRPr>
            </a:lvl2pPr>
            <a:lvl3pPr marL="11430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456487"/>
                </a:solidFill>
                <a:latin typeface="+mn-lt"/>
                <a:cs typeface="+mn-cs"/>
              </a:defRPr>
            </a:lvl3pPr>
            <a:lvl4pPr marL="16002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56487"/>
                </a:solidFill>
                <a:latin typeface="+mn-lt"/>
                <a:cs typeface="+mn-cs"/>
              </a:defRPr>
            </a:lvl4pPr>
            <a:lvl5pPr marL="20574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56487"/>
                </a:solidFill>
                <a:latin typeface="+mn-lt"/>
                <a:cs typeface="+mn-cs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9pPr>
          </a:lstStyle>
          <a:p>
            <a:r>
              <a:rPr lang="pl-PL" dirty="0">
                <a:solidFill>
                  <a:schemeClr val="tx2"/>
                </a:solidFill>
              </a:rPr>
              <a:t>Femtoscopic </a:t>
            </a:r>
            <a:r>
              <a:rPr lang="pl-PL" dirty="0" err="1">
                <a:solidFill>
                  <a:schemeClr val="tx2"/>
                </a:solidFill>
              </a:rPr>
              <a:t>radii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Prostokąt 8">
            <a:extLst>
              <a:ext uri="{FF2B5EF4-FFF2-40B4-BE49-F238E27FC236}">
                <a16:creationId xmlns:a16="http://schemas.microsoft.com/office/drawing/2014/main" id="{14C70F00-5A90-EE5F-4634-DAFB1B8AAE56}"/>
              </a:ext>
            </a:extLst>
          </p:cNvPr>
          <p:cNvSpPr/>
          <p:nvPr/>
        </p:nvSpPr>
        <p:spPr>
          <a:xfrm>
            <a:off x="455983" y="187761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/>
              <a:t>protons</a:t>
            </a:r>
            <a:r>
              <a:rPr lang="en-US" sz="1600" dirty="0"/>
              <a:t> </a:t>
            </a:r>
            <a:r>
              <a:rPr lang="en-US" sz="1200" dirty="0"/>
              <a:t>(incl. those bound in light nuclei)</a:t>
            </a:r>
            <a:r>
              <a:rPr lang="en-US" sz="1600" dirty="0"/>
              <a:t>: 124.1</a:t>
            </a:r>
            <a:r>
              <a:rPr lang="en-US" sz="1200" dirty="0"/>
              <a:t> </a:t>
            </a:r>
          </a:p>
          <a:p>
            <a:r>
              <a:rPr lang="en-US" sz="1600" b="1" dirty="0">
                <a:latin typeface="Symbol" pitchFamily="2" charset="2"/>
              </a:rPr>
              <a:t>p</a:t>
            </a:r>
            <a:r>
              <a:rPr lang="en-US" sz="1600" b="1" baseline="30000" dirty="0">
                <a:latin typeface="Symbol" pitchFamily="2" charset="2"/>
              </a:rPr>
              <a:t>+</a:t>
            </a:r>
            <a:r>
              <a:rPr lang="en-US" sz="1600" dirty="0">
                <a:latin typeface="+mj-lt"/>
              </a:rPr>
              <a:t>: 	9.3</a:t>
            </a:r>
          </a:p>
          <a:p>
            <a:r>
              <a:rPr lang="en-US" sz="1600" b="1" dirty="0">
                <a:latin typeface="Symbol" pitchFamily="2" charset="2"/>
              </a:rPr>
              <a:t>p</a:t>
            </a:r>
            <a:r>
              <a:rPr lang="en-US" sz="1600" b="1" baseline="30000" dirty="0">
                <a:latin typeface="Symbol" pitchFamily="2" charset="2"/>
              </a:rPr>
              <a:t>-</a:t>
            </a:r>
            <a:r>
              <a:rPr lang="en-US" sz="1600" dirty="0">
                <a:latin typeface="+mj-lt"/>
              </a:rPr>
              <a:t>: 	17.1</a:t>
            </a:r>
          </a:p>
          <a:p>
            <a:r>
              <a:rPr lang="en-US" sz="1600" b="1" dirty="0">
                <a:latin typeface="+mj-lt"/>
              </a:rPr>
              <a:t>K</a:t>
            </a:r>
            <a:r>
              <a:rPr lang="en-US" sz="1600" b="1" baseline="30000" dirty="0">
                <a:latin typeface="Symbol" pitchFamily="2" charset="2"/>
              </a:rPr>
              <a:t>+</a:t>
            </a:r>
            <a:r>
              <a:rPr lang="en-US" sz="1600" dirty="0">
                <a:latin typeface="+mj-lt"/>
              </a:rPr>
              <a:t>: 	0.0598</a:t>
            </a:r>
          </a:p>
          <a:p>
            <a:r>
              <a:rPr lang="en-US" sz="1600" b="1" dirty="0">
                <a:latin typeface="+mj-lt"/>
              </a:rPr>
              <a:t>K</a:t>
            </a:r>
            <a:r>
              <a:rPr lang="en-US" sz="1600" b="1" baseline="30000" dirty="0">
                <a:latin typeface="Symbol" pitchFamily="2" charset="2"/>
              </a:rPr>
              <a:t>-</a:t>
            </a:r>
            <a:r>
              <a:rPr lang="en-US" sz="1600" dirty="0">
                <a:latin typeface="+mj-lt"/>
              </a:rPr>
              <a:t>: 	0.00056	</a:t>
            </a:r>
          </a:p>
          <a:p>
            <a:r>
              <a:rPr lang="en-US" sz="1600" b="1" dirty="0">
                <a:latin typeface="Symbol" pitchFamily="2" charset="2"/>
              </a:rPr>
              <a:t>L</a:t>
            </a:r>
            <a:r>
              <a:rPr lang="en-US" sz="1600" dirty="0">
                <a:latin typeface="+mj-lt"/>
              </a:rPr>
              <a:t>: 	0.0822</a:t>
            </a:r>
          </a:p>
        </p:txBody>
      </p:sp>
      <p:sp>
        <p:nvSpPr>
          <p:cNvPr id="14" name="pole tekstowe 6">
            <a:extLst>
              <a:ext uri="{FF2B5EF4-FFF2-40B4-BE49-F238E27FC236}">
                <a16:creationId xmlns:a16="http://schemas.microsoft.com/office/drawing/2014/main" id="{5D859396-01D0-3B06-BE0A-16E8014F1935}"/>
              </a:ext>
            </a:extLst>
          </p:cNvPr>
          <p:cNvSpPr txBox="1"/>
          <p:nvPr/>
        </p:nvSpPr>
        <p:spPr>
          <a:xfrm>
            <a:off x="6377984" y="2388910"/>
            <a:ext cx="362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3200" b="1" i="1" dirty="0"/>
              <a:t>T  </a:t>
            </a:r>
            <a:r>
              <a:rPr lang="en-US" sz="3200" b="1" i="1" dirty="0" err="1">
                <a:latin typeface="Symbol" pitchFamily="2" charset="2"/>
              </a:rPr>
              <a:t>m</a:t>
            </a:r>
            <a:r>
              <a:rPr lang="en-US" sz="3200" b="1" baseline="-25000" dirty="0" err="1"/>
              <a:t>B</a:t>
            </a:r>
            <a:r>
              <a:rPr lang="en-US" sz="3200" b="1" baseline="-25000" dirty="0"/>
              <a:t>  </a:t>
            </a:r>
            <a:r>
              <a:rPr lang="en-US" sz="3200" b="1" i="1" dirty="0">
                <a:latin typeface="Symbol" pitchFamily="2" charset="2"/>
              </a:rPr>
              <a:t>m</a:t>
            </a:r>
            <a:r>
              <a:rPr lang="en-US" sz="3200" b="1" baseline="-25000" dirty="0"/>
              <a:t>I3  </a:t>
            </a:r>
            <a:r>
              <a:rPr lang="en-US" sz="3200" b="1" i="1" dirty="0">
                <a:latin typeface="Symbol" pitchFamily="2" charset="2"/>
              </a:rPr>
              <a:t>m</a:t>
            </a:r>
            <a:r>
              <a:rPr lang="en-US" sz="3200" b="1" baseline="-25000" dirty="0"/>
              <a:t>S  </a:t>
            </a:r>
            <a:r>
              <a:rPr lang="en-US" sz="3200" b="1" i="1" dirty="0" err="1">
                <a:latin typeface="Symbol" pitchFamily="2" charset="2"/>
              </a:rPr>
              <a:t>g</a:t>
            </a:r>
            <a:r>
              <a:rPr lang="en-US" sz="3200" b="1" baseline="-25000" dirty="0" err="1"/>
              <a:t>S</a:t>
            </a:r>
            <a:r>
              <a:rPr lang="en-US" sz="3200" b="1" baseline="-25000" dirty="0"/>
              <a:t>  </a:t>
            </a:r>
            <a:r>
              <a:rPr lang="en-US" sz="3200" b="1" i="1" dirty="0"/>
              <a:t>R</a:t>
            </a:r>
            <a:endParaRPr lang="en-US" sz="3200" b="1" dirty="0"/>
          </a:p>
        </p:txBody>
      </p:sp>
      <p:sp>
        <p:nvSpPr>
          <p:cNvPr id="15" name="Strzałka w prawo 7">
            <a:extLst>
              <a:ext uri="{FF2B5EF4-FFF2-40B4-BE49-F238E27FC236}">
                <a16:creationId xmlns:a16="http://schemas.microsoft.com/office/drawing/2014/main" id="{F27FAECC-31DF-B8E4-ED5C-8256657EB12C}"/>
              </a:ext>
            </a:extLst>
          </p:cNvPr>
          <p:cNvSpPr/>
          <p:nvPr/>
        </p:nvSpPr>
        <p:spPr>
          <a:xfrm>
            <a:off x="4450283" y="2392489"/>
            <a:ext cx="1695811" cy="6720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6" name="pole tekstowe 5">
            <a:extLst>
              <a:ext uri="{FF2B5EF4-FFF2-40B4-BE49-F238E27FC236}">
                <a16:creationId xmlns:a16="http://schemas.microsoft.com/office/drawing/2014/main" id="{5B1FCA10-42FF-4981-57C7-531DC080AB50}"/>
              </a:ext>
            </a:extLst>
          </p:cNvPr>
          <p:cNvSpPr txBox="1"/>
          <p:nvPr/>
        </p:nvSpPr>
        <p:spPr>
          <a:xfrm>
            <a:off x="6473995" y="3749824"/>
            <a:ext cx="5376597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pl-PL" sz="1600" b="1" i="1" dirty="0"/>
              <a:t>H</a:t>
            </a:r>
            <a:r>
              <a:rPr lang="pl-PL" sz="1600" i="1" dirty="0"/>
              <a:t> </a:t>
            </a:r>
            <a:r>
              <a:rPr lang="pl-PL" sz="1600" dirty="0"/>
              <a:t>in Hubble-</a:t>
            </a:r>
            <a:r>
              <a:rPr lang="pl-PL" sz="1600" dirty="0" err="1"/>
              <a:t>like</a:t>
            </a:r>
            <a:r>
              <a:rPr lang="pl-PL" sz="1600" dirty="0"/>
              <a:t> </a:t>
            </a:r>
            <a:r>
              <a:rPr lang="pl-PL" sz="1600" dirty="0" err="1"/>
              <a:t>expansion</a:t>
            </a:r>
            <a:r>
              <a:rPr lang="pl-PL" sz="1600" dirty="0"/>
              <a:t> </a:t>
            </a:r>
            <a:r>
              <a:rPr lang="pl-PL" sz="1600" i="1" dirty="0"/>
              <a:t>v</a:t>
            </a:r>
            <a:r>
              <a:rPr lang="pl-PL" sz="1600" dirty="0"/>
              <a:t> = </a:t>
            </a:r>
            <a:r>
              <a:rPr lang="pl-PL" sz="1600" dirty="0" err="1"/>
              <a:t>tanh</a:t>
            </a:r>
            <a:r>
              <a:rPr lang="pl-PL" sz="1600" dirty="0"/>
              <a:t>(</a:t>
            </a:r>
            <a:r>
              <a:rPr lang="pl-PL" sz="1600" i="1" dirty="0" err="1"/>
              <a:t>Hr</a:t>
            </a:r>
            <a:r>
              <a:rPr lang="pl-PL" sz="1600" dirty="0"/>
              <a:t>)</a:t>
            </a:r>
          </a:p>
          <a:p>
            <a:pPr>
              <a:spcBef>
                <a:spcPts val="800"/>
              </a:spcBef>
            </a:pPr>
            <a:r>
              <a:rPr lang="el-GR" sz="1600" b="1" dirty="0"/>
              <a:t>δ</a:t>
            </a:r>
            <a:r>
              <a:rPr lang="pl-PL" sz="1600" dirty="0"/>
              <a:t> - </a:t>
            </a:r>
            <a:r>
              <a:rPr lang="pl-PL" sz="1600" dirty="0" err="1"/>
              <a:t>eccentricity</a:t>
            </a:r>
            <a:r>
              <a:rPr lang="pl-PL" sz="1600" dirty="0"/>
              <a:t> </a:t>
            </a:r>
            <a:r>
              <a:rPr lang="pl-PL" sz="1600" dirty="0" err="1"/>
              <a:t>parameter</a:t>
            </a:r>
            <a:r>
              <a:rPr lang="pl-PL" sz="1600" dirty="0"/>
              <a:t> for the </a:t>
            </a:r>
            <a:r>
              <a:rPr lang="pl-PL" sz="1600" dirty="0" err="1"/>
              <a:t>spheroid</a:t>
            </a:r>
            <a:r>
              <a:rPr lang="pl-PL" sz="1600" dirty="0"/>
              <a:t> </a:t>
            </a:r>
            <a:br>
              <a:rPr lang="pl-PL" sz="1600" dirty="0"/>
            </a:br>
            <a:r>
              <a:rPr lang="pl-PL" sz="1600" dirty="0"/>
              <a:t>in the </a:t>
            </a:r>
            <a:r>
              <a:rPr lang="pl-PL" sz="1600" i="1" dirty="0" err="1"/>
              <a:t>momentum</a:t>
            </a:r>
            <a:r>
              <a:rPr lang="pl-PL" sz="1600" dirty="0"/>
              <a:t> </a:t>
            </a:r>
            <a:r>
              <a:rPr lang="pl-PL" sz="1600" dirty="0" err="1"/>
              <a:t>space</a:t>
            </a:r>
            <a:endParaRPr lang="en-US" sz="1600" dirty="0"/>
          </a:p>
        </p:txBody>
      </p:sp>
      <p:sp>
        <p:nvSpPr>
          <p:cNvPr id="17" name="Strzałka w prawo 7">
            <a:extLst>
              <a:ext uri="{FF2B5EF4-FFF2-40B4-BE49-F238E27FC236}">
                <a16:creationId xmlns:a16="http://schemas.microsoft.com/office/drawing/2014/main" id="{D8195516-3704-B52D-5A03-DEDFB898E31F}"/>
              </a:ext>
            </a:extLst>
          </p:cNvPr>
          <p:cNvSpPr/>
          <p:nvPr/>
        </p:nvSpPr>
        <p:spPr>
          <a:xfrm>
            <a:off x="4457500" y="3873131"/>
            <a:ext cx="1695811" cy="6720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8" name="Strzałka w prawo 7">
            <a:extLst>
              <a:ext uri="{FF2B5EF4-FFF2-40B4-BE49-F238E27FC236}">
                <a16:creationId xmlns:a16="http://schemas.microsoft.com/office/drawing/2014/main" id="{BC0AB014-4FA2-8B61-EF01-9365DBC9F37E}"/>
              </a:ext>
            </a:extLst>
          </p:cNvPr>
          <p:cNvSpPr/>
          <p:nvPr/>
        </p:nvSpPr>
        <p:spPr>
          <a:xfrm>
            <a:off x="4457500" y="4829944"/>
            <a:ext cx="1695811" cy="6720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pole tekstowe 5">
            <a:extLst>
              <a:ext uri="{FF2B5EF4-FFF2-40B4-BE49-F238E27FC236}">
                <a16:creationId xmlns:a16="http://schemas.microsoft.com/office/drawing/2014/main" id="{542DBCC8-0868-CD08-4555-46F13D85D127}"/>
              </a:ext>
            </a:extLst>
          </p:cNvPr>
          <p:cNvSpPr txBox="1"/>
          <p:nvPr/>
        </p:nvSpPr>
        <p:spPr>
          <a:xfrm>
            <a:off x="6489752" y="4867217"/>
            <a:ext cx="5376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l-GR" sz="1600" b="1" dirty="0"/>
              <a:t>ε</a:t>
            </a:r>
            <a:r>
              <a:rPr lang="pl-PL" sz="1600" dirty="0"/>
              <a:t> - </a:t>
            </a:r>
            <a:r>
              <a:rPr lang="pl-PL" sz="1600" dirty="0" err="1"/>
              <a:t>eccentricity</a:t>
            </a:r>
            <a:r>
              <a:rPr lang="pl-PL" sz="1600" dirty="0"/>
              <a:t> </a:t>
            </a:r>
            <a:r>
              <a:rPr lang="pl-PL" sz="1600" dirty="0" err="1"/>
              <a:t>parameter</a:t>
            </a:r>
            <a:r>
              <a:rPr lang="pl-PL" sz="1600" dirty="0"/>
              <a:t> for the </a:t>
            </a:r>
            <a:r>
              <a:rPr lang="pl-PL" sz="1600" dirty="0" err="1"/>
              <a:t>spheroid</a:t>
            </a:r>
            <a:r>
              <a:rPr lang="pl-PL" sz="1600" dirty="0"/>
              <a:t> </a:t>
            </a:r>
            <a:br>
              <a:rPr lang="pl-PL" sz="1600" dirty="0"/>
            </a:br>
            <a:r>
              <a:rPr lang="pl-PL" sz="1600" dirty="0"/>
              <a:t>in the </a:t>
            </a:r>
            <a:r>
              <a:rPr lang="pl-PL" sz="1600" i="1" dirty="0" err="1"/>
              <a:t>position</a:t>
            </a:r>
            <a:r>
              <a:rPr lang="pl-PL" sz="1600" dirty="0"/>
              <a:t> </a:t>
            </a:r>
            <a:r>
              <a:rPr lang="pl-PL" sz="1600" dirty="0" err="1"/>
              <a:t>space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9470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A81CC-E615-69DC-B344-EEF64CF5C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spectra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23C6BE-DA32-AFC2-A588-31B9FE48B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F32AAA-9DBD-E958-C9C4-1AEB14889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BC3318-780C-CCD9-1BA0-57C63D250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EE3CAE-6164-E428-7164-99F112505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0149" y="4685928"/>
            <a:ext cx="6030334" cy="792088"/>
          </a:xfrm>
        </p:spPr>
        <p:txBody>
          <a:bodyPr>
            <a:normAutofit fontScale="85000" lnSpcReduction="10000"/>
          </a:bodyPr>
          <a:lstStyle/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2"/>
                </a:solidFill>
              </a:rPr>
              <a:t>Good </a:t>
            </a:r>
            <a:r>
              <a:rPr lang="pl-PL" sz="2000" dirty="0" err="1">
                <a:solidFill>
                  <a:schemeClr val="tx2"/>
                </a:solidFill>
              </a:rPr>
              <a:t>agreement</a:t>
            </a:r>
            <a:r>
              <a:rPr lang="pl-PL" sz="2000" dirty="0">
                <a:solidFill>
                  <a:schemeClr val="tx2"/>
                </a:solidFill>
              </a:rPr>
              <a:t> for </a:t>
            </a:r>
            <a:r>
              <a:rPr lang="pl-PL" sz="2000" dirty="0" err="1">
                <a:solidFill>
                  <a:schemeClr val="tx2"/>
                </a:solidFill>
              </a:rPr>
              <a:t>such</a:t>
            </a:r>
            <a:r>
              <a:rPr lang="pl-PL" sz="2000" dirty="0">
                <a:solidFill>
                  <a:schemeClr val="tx2"/>
                </a:solidFill>
              </a:rPr>
              <a:t> a </a:t>
            </a:r>
            <a:r>
              <a:rPr lang="pl-PL" sz="2000" dirty="0" err="1">
                <a:solidFill>
                  <a:schemeClr val="tx2"/>
                </a:solidFill>
              </a:rPr>
              <a:t>simple</a:t>
            </a:r>
            <a:r>
              <a:rPr lang="pl-PL" sz="2000" dirty="0">
                <a:solidFill>
                  <a:schemeClr val="tx2"/>
                </a:solidFill>
              </a:rPr>
              <a:t> model</a:t>
            </a:r>
          </a:p>
          <a:p>
            <a:pPr marL="228594" indent="-228594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Extracting prolateness of the fireball (in momentum space)</a:t>
            </a:r>
          </a:p>
        </p:txBody>
      </p:sp>
      <p:graphicFrame>
        <p:nvGraphicFramePr>
          <p:cNvPr id="7" name="Table 47">
            <a:extLst>
              <a:ext uri="{FF2B5EF4-FFF2-40B4-BE49-F238E27FC236}">
                <a16:creationId xmlns:a16="http://schemas.microsoft.com/office/drawing/2014/main" id="{54C0E615-C37E-30E9-2C91-C4F810B704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948337"/>
              </p:ext>
            </p:extLst>
          </p:nvPr>
        </p:nvGraphicFramePr>
        <p:xfrm>
          <a:off x="947438" y="2014326"/>
          <a:ext cx="3070797" cy="2377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85236">
                  <a:extLst>
                    <a:ext uri="{9D8B030D-6E8A-4147-A177-3AD203B41FA5}">
                      <a16:colId xmlns:a16="http://schemas.microsoft.com/office/drawing/2014/main" val="4042356432"/>
                    </a:ext>
                  </a:extLst>
                </a:gridCol>
                <a:gridCol w="1385561">
                  <a:extLst>
                    <a:ext uri="{9D8B030D-6E8A-4147-A177-3AD203B41FA5}">
                      <a16:colId xmlns:a16="http://schemas.microsoft.com/office/drawing/2014/main" val="28802059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Value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180590245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T</a:t>
                      </a:r>
                      <a:r>
                        <a:rPr lang="en-US" sz="1800" dirty="0"/>
                        <a:t> (MeV)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70.3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35694151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R</a:t>
                      </a:r>
                      <a:r>
                        <a:rPr lang="en-US" sz="1800" dirty="0"/>
                        <a:t> (</a:t>
                      </a:r>
                      <a:r>
                        <a:rPr lang="en-US" sz="1800" dirty="0" err="1"/>
                        <a:t>fm</a:t>
                      </a:r>
                      <a:r>
                        <a:rPr lang="en-US" sz="1800" dirty="0"/>
                        <a:t>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6.06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39387415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l-GR" sz="1800" i="1" dirty="0"/>
                        <a:t>μ</a:t>
                      </a:r>
                      <a:r>
                        <a:rPr lang="en-US" sz="1800" baseline="-25000" dirty="0"/>
                        <a:t>B</a:t>
                      </a:r>
                      <a:r>
                        <a:rPr lang="en-US" sz="1800" dirty="0"/>
                        <a:t> (MeV)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876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22519182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H</a:t>
                      </a:r>
                      <a:r>
                        <a:rPr lang="en-US" sz="1800" dirty="0"/>
                        <a:t> (GeV)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0.0225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369371035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1" kern="1200" dirty="0">
                          <a:solidFill>
                            <a:schemeClr val="dk1"/>
                          </a:solidFill>
                        </a:rPr>
                        <a:t>δ</a:t>
                      </a:r>
                      <a:endParaRPr lang="en-US" sz="1800" b="0" i="1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0.4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val="1893365342"/>
                  </a:ext>
                </a:extLst>
              </a:tr>
            </a:tbl>
          </a:graphicData>
        </a:graphic>
      </p:graphicFrame>
      <p:sp>
        <p:nvSpPr>
          <p:cNvPr id="8" name="Textfeld 1">
            <a:extLst>
              <a:ext uri="{FF2B5EF4-FFF2-40B4-BE49-F238E27FC236}">
                <a16:creationId xmlns:a16="http://schemas.microsoft.com/office/drawing/2014/main" id="{33B7A135-A2AD-2C52-C2BC-D61955758F56}"/>
              </a:ext>
            </a:extLst>
          </p:cNvPr>
          <p:cNvSpPr txBox="1"/>
          <p:nvPr/>
        </p:nvSpPr>
        <p:spPr>
          <a:xfrm>
            <a:off x="713507" y="1646784"/>
            <a:ext cx="4888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rgbClr val="00B0F0"/>
                </a:solidFill>
              </a:rPr>
              <a:t>SH </a:t>
            </a:r>
            <a:r>
              <a:rPr lang="de-DE" sz="900" i="1" dirty="0">
                <a:solidFill>
                  <a:srgbClr val="00B0F0"/>
                </a:solidFill>
              </a:rPr>
              <a:t>et al.</a:t>
            </a:r>
            <a:r>
              <a:rPr lang="de-DE" sz="900" dirty="0">
                <a:solidFill>
                  <a:srgbClr val="00B0F0"/>
                </a:solidFill>
              </a:rPr>
              <a:t>, PRC </a:t>
            </a:r>
            <a:r>
              <a:rPr lang="de-DE" sz="900" b="1" dirty="0">
                <a:solidFill>
                  <a:srgbClr val="00B0F0"/>
                </a:solidFill>
              </a:rPr>
              <a:t>102</a:t>
            </a:r>
            <a:r>
              <a:rPr lang="de-DE" sz="900" dirty="0">
                <a:solidFill>
                  <a:srgbClr val="00B0F0"/>
                </a:solidFill>
              </a:rPr>
              <a:t> (2020) 5, 054903, PRC </a:t>
            </a:r>
            <a:r>
              <a:rPr lang="de-DE" sz="900" b="1" dirty="0">
                <a:solidFill>
                  <a:srgbClr val="00B0F0"/>
                </a:solidFill>
              </a:rPr>
              <a:t>107</a:t>
            </a:r>
            <a:r>
              <a:rPr lang="de-DE" sz="900" dirty="0">
                <a:solidFill>
                  <a:srgbClr val="00B0F0"/>
                </a:solidFill>
              </a:rPr>
              <a:t> (2023) 3, 034917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23618DC-468F-F3B2-7B26-FF3643F7437C}"/>
              </a:ext>
            </a:extLst>
          </p:cNvPr>
          <p:cNvGrpSpPr/>
          <p:nvPr/>
        </p:nvGrpSpPr>
        <p:grpSpPr>
          <a:xfrm>
            <a:off x="8593382" y="3120852"/>
            <a:ext cx="1895555" cy="2325299"/>
            <a:chOff x="8434583" y="3878373"/>
            <a:chExt cx="1981417" cy="243062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26DFB88-B1CE-6FCD-FCE1-2A561C9D6A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03" r="30540"/>
            <a:stretch/>
          </p:blipFill>
          <p:spPr>
            <a:xfrm>
              <a:off x="8919709" y="3878373"/>
              <a:ext cx="1496291" cy="2430627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2F039E5-E504-926D-C7EB-A4DADDEEF1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319"/>
            <a:stretch/>
          </p:blipFill>
          <p:spPr>
            <a:xfrm>
              <a:off x="8434583" y="3878373"/>
              <a:ext cx="485126" cy="2430627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12388B-035A-90BA-CB5E-E5B180894E23}"/>
              </a:ext>
            </a:extLst>
          </p:cNvPr>
          <p:cNvGrpSpPr/>
          <p:nvPr/>
        </p:nvGrpSpPr>
        <p:grpSpPr>
          <a:xfrm>
            <a:off x="5962452" y="3120852"/>
            <a:ext cx="1898371" cy="2325299"/>
            <a:chOff x="4835350" y="4604525"/>
            <a:chExt cx="1730504" cy="211968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A3068F1-4A28-ED6D-B50E-5942F9D5C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84" r="30596"/>
            <a:stretch/>
          </p:blipFill>
          <p:spPr>
            <a:xfrm>
              <a:off x="5262623" y="4604526"/>
              <a:ext cx="1303231" cy="211967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B1A9C20-6474-119F-D673-6CF5CCEE56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224"/>
            <a:stretch/>
          </p:blipFill>
          <p:spPr>
            <a:xfrm>
              <a:off x="4835350" y="4604525"/>
              <a:ext cx="427273" cy="211967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1BA330-6F3A-9A05-540F-D55A2F089EEE}"/>
              </a:ext>
            </a:extLst>
          </p:cNvPr>
          <p:cNvGrpSpPr/>
          <p:nvPr/>
        </p:nvGrpSpPr>
        <p:grpSpPr>
          <a:xfrm>
            <a:off x="8593382" y="865419"/>
            <a:ext cx="1905574" cy="2323447"/>
            <a:chOff x="5006037" y="3789000"/>
            <a:chExt cx="1991890" cy="242869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650310B-2E81-A574-8D97-7703CB3216A1}"/>
                </a:ext>
              </a:extLst>
            </p:cNvPr>
            <p:cNvGrpSpPr/>
            <p:nvPr/>
          </p:nvGrpSpPr>
          <p:grpSpPr>
            <a:xfrm>
              <a:off x="5006037" y="3789000"/>
              <a:ext cx="1991890" cy="2428692"/>
              <a:chOff x="7903085" y="1580632"/>
              <a:chExt cx="1991890" cy="2428692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D1F33624-EAAB-3173-1500-130D54FB9A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77" r="30555"/>
              <a:stretch/>
            </p:blipFill>
            <p:spPr>
              <a:xfrm>
                <a:off x="8399318" y="1580632"/>
                <a:ext cx="1495657" cy="2428692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4E697EC5-FE10-8F58-2594-476A217E00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0090"/>
              <a:stretch/>
            </p:blipFill>
            <p:spPr>
              <a:xfrm>
                <a:off x="7903085" y="1580632"/>
                <a:ext cx="496233" cy="2428692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912968A-4544-D5D1-268F-D1E8B159E6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40" t="10051" r="62244" b="66556"/>
            <a:stretch/>
          </p:blipFill>
          <p:spPr>
            <a:xfrm>
              <a:off x="6289367" y="4068121"/>
              <a:ext cx="686834" cy="568156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73B7D8-329E-34F2-7569-3688784C6CE8}"/>
              </a:ext>
            </a:extLst>
          </p:cNvPr>
          <p:cNvGrpSpPr/>
          <p:nvPr/>
        </p:nvGrpSpPr>
        <p:grpSpPr>
          <a:xfrm>
            <a:off x="5962452" y="865419"/>
            <a:ext cx="1907319" cy="2323447"/>
            <a:chOff x="5166549" y="1580632"/>
            <a:chExt cx="1993714" cy="242869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86AF0D4-3B92-0038-5782-1527B4DED1C3}"/>
                </a:ext>
              </a:extLst>
            </p:cNvPr>
            <p:cNvGrpSpPr/>
            <p:nvPr/>
          </p:nvGrpSpPr>
          <p:grpSpPr>
            <a:xfrm>
              <a:off x="5166549" y="1580632"/>
              <a:ext cx="1993714" cy="2428692"/>
              <a:chOff x="5166549" y="1580632"/>
              <a:chExt cx="1993714" cy="2428692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5B50DEE-0CAB-3B20-91DB-2F8BC6D654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43" r="30553"/>
              <a:stretch/>
            </p:blipFill>
            <p:spPr>
              <a:xfrm>
                <a:off x="5662783" y="1580632"/>
                <a:ext cx="1497480" cy="2428692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F0ADD1C-77E1-D0BC-5A97-47ACCDFDFC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0090"/>
              <a:stretch/>
            </p:blipFill>
            <p:spPr>
              <a:xfrm>
                <a:off x="5166549" y="1580632"/>
                <a:ext cx="496233" cy="2428692"/>
              </a:xfrm>
              <a:prstGeom prst="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0850C3F-701E-1021-EF67-BE48178435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72" t="10240" r="61347" b="65645"/>
            <a:stretch/>
          </p:blipFill>
          <p:spPr>
            <a:xfrm>
              <a:off x="6326332" y="1846757"/>
              <a:ext cx="811427" cy="510746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C0205EE-CF6D-76A7-AF8C-38D07EFDA1D8}"/>
              </a:ext>
            </a:extLst>
          </p:cNvPr>
          <p:cNvSpPr txBox="1"/>
          <p:nvPr/>
        </p:nvSpPr>
        <p:spPr>
          <a:xfrm>
            <a:off x="6864796" y="714683"/>
            <a:ext cx="459715" cy="383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π</a:t>
            </a:r>
            <a:r>
              <a:rPr lang="pl-PL" sz="1600" baseline="30000" dirty="0"/>
              <a:t>+</a:t>
            </a:r>
            <a:endParaRPr lang="en-US" sz="1600" baseline="30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D9B0DD-0A5B-1E06-2E62-8BD03CAC62D9}"/>
              </a:ext>
            </a:extLst>
          </p:cNvPr>
          <p:cNvSpPr txBox="1"/>
          <p:nvPr/>
        </p:nvSpPr>
        <p:spPr>
          <a:xfrm>
            <a:off x="9370239" y="714683"/>
            <a:ext cx="868232" cy="383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/>
              <a:t>proton</a:t>
            </a:r>
            <a:endParaRPr lang="en-US" sz="1600" baseline="30000" dirty="0"/>
          </a:p>
        </p:txBody>
      </p:sp>
      <p:sp>
        <p:nvSpPr>
          <p:cNvPr id="9" name="Prostokąt 12">
            <a:extLst>
              <a:ext uri="{FF2B5EF4-FFF2-40B4-BE49-F238E27FC236}">
                <a16:creationId xmlns:a16="http://schemas.microsoft.com/office/drawing/2014/main" id="{E255721C-9AA3-4C1E-40B8-AE3175BC23E9}"/>
              </a:ext>
            </a:extLst>
          </p:cNvPr>
          <p:cNvSpPr/>
          <p:nvPr/>
        </p:nvSpPr>
        <p:spPr>
          <a:xfrm>
            <a:off x="3942383" y="653480"/>
            <a:ext cx="46843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900" dirty="0"/>
              <a:t>HADES data:</a:t>
            </a:r>
            <a:br>
              <a:rPr lang="pl-PL" sz="900" dirty="0">
                <a:solidFill>
                  <a:srgbClr val="0070C0"/>
                </a:solidFill>
              </a:rPr>
            </a:br>
            <a:r>
              <a:rPr lang="pl-PL" sz="900" dirty="0">
                <a:solidFill>
                  <a:srgbClr val="00B0F0"/>
                </a:solidFill>
              </a:rPr>
              <a:t>M. Szala, Springer </a:t>
            </a:r>
            <a:r>
              <a:rPr lang="pl-PL" sz="900" dirty="0" err="1">
                <a:solidFill>
                  <a:srgbClr val="00B0F0"/>
                </a:solidFill>
              </a:rPr>
              <a:t>Proc.Phys</a:t>
            </a:r>
            <a:r>
              <a:rPr lang="pl-PL" sz="900" dirty="0">
                <a:solidFill>
                  <a:srgbClr val="00B0F0"/>
                </a:solidFill>
              </a:rPr>
              <a:t>. </a:t>
            </a:r>
            <a:r>
              <a:rPr lang="pl-PL" sz="900" b="1" dirty="0">
                <a:solidFill>
                  <a:srgbClr val="00B0F0"/>
                </a:solidFill>
              </a:rPr>
              <a:t>250</a:t>
            </a:r>
            <a:r>
              <a:rPr lang="pl-PL" sz="900" dirty="0">
                <a:solidFill>
                  <a:srgbClr val="00B0F0"/>
                </a:solidFill>
              </a:rPr>
              <a:t> (2020) 297-301</a:t>
            </a:r>
            <a:br>
              <a:rPr lang="pl-PL" sz="900" dirty="0">
                <a:solidFill>
                  <a:srgbClr val="00B0F0"/>
                </a:solidFill>
              </a:rPr>
            </a:br>
            <a:r>
              <a:rPr lang="pl-PL" sz="900" dirty="0">
                <a:solidFill>
                  <a:srgbClr val="00B0F0"/>
                </a:solidFill>
              </a:rPr>
              <a:t>EPJA </a:t>
            </a:r>
            <a:r>
              <a:rPr lang="pl-PL" sz="900" b="1" dirty="0">
                <a:solidFill>
                  <a:srgbClr val="00B0F0"/>
                </a:solidFill>
              </a:rPr>
              <a:t>56</a:t>
            </a:r>
            <a:r>
              <a:rPr lang="pl-PL" sz="900" dirty="0">
                <a:solidFill>
                  <a:srgbClr val="00B0F0"/>
                </a:solidFill>
              </a:rPr>
              <a:t> (2020) 10, 259</a:t>
            </a:r>
          </a:p>
          <a:p>
            <a:r>
              <a:rPr lang="pl-PL" sz="900" dirty="0">
                <a:solidFill>
                  <a:srgbClr val="00B0F0"/>
                </a:solidFill>
              </a:rPr>
              <a:t>PLB </a:t>
            </a:r>
            <a:r>
              <a:rPr lang="pl-PL" sz="900" b="1" dirty="0">
                <a:solidFill>
                  <a:srgbClr val="00B0F0"/>
                </a:solidFill>
              </a:rPr>
              <a:t>778</a:t>
            </a:r>
            <a:r>
              <a:rPr lang="pl-PL" sz="900" dirty="0">
                <a:solidFill>
                  <a:srgbClr val="00B0F0"/>
                </a:solidFill>
              </a:rPr>
              <a:t> (2018) 403-407</a:t>
            </a:r>
          </a:p>
          <a:p>
            <a:r>
              <a:rPr lang="pl-PL" sz="900" dirty="0">
                <a:solidFill>
                  <a:srgbClr val="00B0F0"/>
                </a:solidFill>
              </a:rPr>
              <a:t>PLB </a:t>
            </a:r>
            <a:r>
              <a:rPr lang="pl-PL" sz="900" b="1" dirty="0">
                <a:solidFill>
                  <a:srgbClr val="00B0F0"/>
                </a:solidFill>
              </a:rPr>
              <a:t>793</a:t>
            </a:r>
            <a:r>
              <a:rPr lang="pl-PL" sz="900" dirty="0">
                <a:solidFill>
                  <a:srgbClr val="00B0F0"/>
                </a:solidFill>
              </a:rPr>
              <a:t> (2019) 457-463</a:t>
            </a:r>
            <a:endParaRPr lang="en-US" sz="9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9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0C92C-36B0-4ECC-09CB-CC84A3A08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treatment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8A19A-112D-D92D-CD54-500D9B319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B488D-11DE-CC0E-AE15-5CFA07C19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DD18DD-91E5-9A01-5495-7EE81DEC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Obraz 3">
            <a:extLst>
              <a:ext uri="{FF2B5EF4-FFF2-40B4-BE49-F238E27FC236}">
                <a16:creationId xmlns:a16="http://schemas.microsoft.com/office/drawing/2014/main" id="{47EAD555-79A9-EC02-52B9-8B0305B2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13" y="2288331"/>
            <a:ext cx="4180323" cy="3117677"/>
          </a:xfrm>
          <a:prstGeom prst="rect">
            <a:avLst/>
          </a:prstGeom>
        </p:spPr>
      </p:pic>
      <p:sp>
        <p:nvSpPr>
          <p:cNvPr id="8" name="pole tekstowe 4">
            <a:extLst>
              <a:ext uri="{FF2B5EF4-FFF2-40B4-BE49-F238E27FC236}">
                <a16:creationId xmlns:a16="http://schemas.microsoft.com/office/drawing/2014/main" id="{B4343CDA-7B59-66F1-E819-202CD0174527}"/>
              </a:ext>
            </a:extLst>
          </p:cNvPr>
          <p:cNvSpPr txBox="1"/>
          <p:nvPr/>
        </p:nvSpPr>
        <p:spPr>
          <a:xfrm>
            <a:off x="1394349" y="1950595"/>
            <a:ext cx="26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rgbClr val="00B0F0"/>
                </a:solidFill>
              </a:rPr>
              <a:t>Pok</a:t>
            </a:r>
            <a:r>
              <a:rPr lang="en-US" sz="900" dirty="0">
                <a:solidFill>
                  <a:srgbClr val="00B0F0"/>
                </a:solidFill>
              </a:rPr>
              <a:t> Man Lo </a:t>
            </a:r>
            <a:r>
              <a:rPr lang="en-US" sz="900" i="1" dirty="0">
                <a:solidFill>
                  <a:srgbClr val="00B0F0"/>
                </a:solidFill>
              </a:rPr>
              <a:t>et al.</a:t>
            </a:r>
            <a:r>
              <a:rPr lang="en-US" sz="900" dirty="0">
                <a:solidFill>
                  <a:srgbClr val="00B0F0"/>
                </a:solidFill>
              </a:rPr>
              <a:t>, PRC </a:t>
            </a:r>
            <a:r>
              <a:rPr lang="en-US" sz="900" b="1" dirty="0">
                <a:solidFill>
                  <a:srgbClr val="00B0F0"/>
                </a:solidFill>
              </a:rPr>
              <a:t>96</a:t>
            </a:r>
            <a:r>
              <a:rPr lang="en-US" sz="900" dirty="0">
                <a:solidFill>
                  <a:srgbClr val="00B0F0"/>
                </a:solidFill>
              </a:rPr>
              <a:t>, 015207</a:t>
            </a:r>
            <a:br>
              <a:rPr lang="en-US" sz="900" dirty="0">
                <a:solidFill>
                  <a:srgbClr val="00B0F0"/>
                </a:solidFill>
              </a:rPr>
            </a:br>
            <a:r>
              <a:rPr lang="en-US" sz="900" dirty="0">
                <a:solidFill>
                  <a:srgbClr val="00B0F0"/>
                </a:solidFill>
              </a:rPr>
              <a:t>GW WI08: R.L. Workman </a:t>
            </a:r>
            <a:r>
              <a:rPr lang="en-US" sz="900" i="1" dirty="0">
                <a:solidFill>
                  <a:srgbClr val="00B0F0"/>
                </a:solidFill>
              </a:rPr>
              <a:t>et al.</a:t>
            </a:r>
            <a:r>
              <a:rPr lang="en-US" sz="900" dirty="0">
                <a:solidFill>
                  <a:srgbClr val="00B0F0"/>
                </a:solidFill>
              </a:rPr>
              <a:t> PRC </a:t>
            </a:r>
            <a:r>
              <a:rPr lang="en-US" sz="900" b="1" dirty="0">
                <a:solidFill>
                  <a:srgbClr val="00B0F0"/>
                </a:solidFill>
              </a:rPr>
              <a:t>86</a:t>
            </a:r>
            <a:r>
              <a:rPr lang="en-US" sz="900" dirty="0">
                <a:solidFill>
                  <a:srgbClr val="00B0F0"/>
                </a:solidFill>
              </a:rPr>
              <a:t>, 035202</a:t>
            </a:r>
          </a:p>
        </p:txBody>
      </p:sp>
      <p:sp>
        <p:nvSpPr>
          <p:cNvPr id="9" name="pole tekstowe 5">
            <a:extLst>
              <a:ext uri="{FF2B5EF4-FFF2-40B4-BE49-F238E27FC236}">
                <a16:creationId xmlns:a16="http://schemas.microsoft.com/office/drawing/2014/main" id="{C96C1D0D-2614-D174-8AF8-6D98418B7E9A}"/>
              </a:ext>
            </a:extLst>
          </p:cNvPr>
          <p:cNvSpPr txBox="1"/>
          <p:nvPr/>
        </p:nvSpPr>
        <p:spPr>
          <a:xfrm>
            <a:off x="719546" y="1517576"/>
            <a:ext cx="3172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Symbol" panose="05050102010706020507" pitchFamily="18" charset="2"/>
              </a:rPr>
              <a:t>p</a:t>
            </a:r>
            <a:r>
              <a:rPr lang="en-US" sz="1600" dirty="0" err="1"/>
              <a:t>N</a:t>
            </a:r>
            <a:r>
              <a:rPr lang="en-US" sz="1600" dirty="0"/>
              <a:t> phase shift in the P</a:t>
            </a:r>
            <a:r>
              <a:rPr lang="en-US" sz="1600" baseline="-25000" dirty="0"/>
              <a:t>33</a:t>
            </a:r>
            <a:r>
              <a:rPr lang="en-US" sz="1600" dirty="0"/>
              <a:t> channel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6">
                <a:extLst>
                  <a:ext uri="{FF2B5EF4-FFF2-40B4-BE49-F238E27FC236}">
                    <a16:creationId xmlns:a16="http://schemas.microsoft.com/office/drawing/2014/main" id="{63FDC500-54EB-F06A-8741-CF26229930EF}"/>
                  </a:ext>
                </a:extLst>
              </p:cNvPr>
              <p:cNvSpPr txBox="1"/>
              <p:nvPr/>
            </p:nvSpPr>
            <p:spPr>
              <a:xfrm>
                <a:off x="3946227" y="1684427"/>
                <a:ext cx="4178800" cy="44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Spectral function: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𝑑𝑀</m:t>
                        </m:r>
                      </m:den>
                    </m:f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pole tekstowe 6">
                <a:extLst>
                  <a:ext uri="{FF2B5EF4-FFF2-40B4-BE49-F238E27FC236}">
                    <a16:creationId xmlns:a16="http://schemas.microsoft.com/office/drawing/2014/main" id="{63FDC500-54EB-F06A-8741-CF2622993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227" y="1684427"/>
                <a:ext cx="4178800" cy="446917"/>
              </a:xfrm>
              <a:prstGeom prst="rect">
                <a:avLst/>
              </a:prstGeom>
              <a:blipFill>
                <a:blip r:embed="rId3"/>
                <a:stretch>
                  <a:fillRect l="-606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Obraz 8">
            <a:extLst>
              <a:ext uri="{FF2B5EF4-FFF2-40B4-BE49-F238E27FC236}">
                <a16:creationId xmlns:a16="http://schemas.microsoft.com/office/drawing/2014/main" id="{4AFEDA68-7E24-CD93-28C1-641F423B1B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238" y="2196177"/>
            <a:ext cx="3246141" cy="320983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5B25E54-6112-321D-32AB-40AE08480BFA}"/>
              </a:ext>
            </a:extLst>
          </p:cNvPr>
          <p:cNvSpPr/>
          <p:nvPr/>
        </p:nvSpPr>
        <p:spPr>
          <a:xfrm>
            <a:off x="4594299" y="941512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dirty="0">
                <a:solidFill>
                  <a:srgbClr val="00B0F0"/>
                </a:solidFill>
              </a:rPr>
              <a:t>R. </a:t>
            </a:r>
            <a:r>
              <a:rPr lang="en-US" sz="900" dirty="0" err="1">
                <a:solidFill>
                  <a:srgbClr val="00B0F0"/>
                </a:solidFill>
              </a:rPr>
              <a:t>Dashen</a:t>
            </a:r>
            <a:r>
              <a:rPr lang="en-US" sz="900" dirty="0">
                <a:solidFill>
                  <a:srgbClr val="00B0F0"/>
                </a:solidFill>
              </a:rPr>
              <a:t>, S. K. Ma and H. J. Bernstein, Phys. Rev. </a:t>
            </a:r>
            <a:r>
              <a:rPr lang="en-US" sz="900" b="1" dirty="0">
                <a:solidFill>
                  <a:srgbClr val="00B0F0"/>
                </a:solidFill>
              </a:rPr>
              <a:t>187</a:t>
            </a:r>
            <a:r>
              <a:rPr lang="en-US" sz="900" dirty="0">
                <a:solidFill>
                  <a:srgbClr val="00B0F0"/>
                </a:solidFill>
              </a:rPr>
              <a:t> (1969) 345 (1969)</a:t>
            </a:r>
          </a:p>
          <a:p>
            <a:pPr algn="r"/>
            <a:r>
              <a:rPr lang="en-US" sz="900" dirty="0" err="1">
                <a:solidFill>
                  <a:srgbClr val="00B0F0"/>
                </a:solidFill>
              </a:rPr>
              <a:t>R.Venugopalan</a:t>
            </a:r>
            <a:r>
              <a:rPr lang="en-US" sz="900" dirty="0">
                <a:solidFill>
                  <a:srgbClr val="00B0F0"/>
                </a:solidFill>
              </a:rPr>
              <a:t>, and M. Prakash,  NPA </a:t>
            </a:r>
            <a:r>
              <a:rPr lang="en-US" sz="900" b="1" dirty="0">
                <a:solidFill>
                  <a:srgbClr val="00B0F0"/>
                </a:solidFill>
              </a:rPr>
              <a:t>546</a:t>
            </a:r>
            <a:r>
              <a:rPr lang="en-US" sz="900" dirty="0">
                <a:solidFill>
                  <a:srgbClr val="00B0F0"/>
                </a:solidFill>
              </a:rPr>
              <a:t> (1992) 718</a:t>
            </a:r>
          </a:p>
          <a:p>
            <a:pPr algn="r"/>
            <a:r>
              <a:rPr lang="en-US" sz="900" dirty="0">
                <a:solidFill>
                  <a:srgbClr val="00B0F0"/>
                </a:solidFill>
              </a:rPr>
              <a:t>W. </a:t>
            </a:r>
            <a:r>
              <a:rPr lang="en-US" sz="900" dirty="0" err="1">
                <a:solidFill>
                  <a:srgbClr val="00B0F0"/>
                </a:solidFill>
              </a:rPr>
              <a:t>Weinhold</a:t>
            </a:r>
            <a:r>
              <a:rPr lang="en-US" sz="900" dirty="0">
                <a:solidFill>
                  <a:srgbClr val="00B0F0"/>
                </a:solidFill>
              </a:rPr>
              <a:t>, and B. </a:t>
            </a:r>
            <a:r>
              <a:rPr lang="en-US" sz="900" dirty="0" err="1">
                <a:solidFill>
                  <a:srgbClr val="00B0F0"/>
                </a:solidFill>
              </a:rPr>
              <a:t>Friman</a:t>
            </a:r>
            <a:r>
              <a:rPr lang="en-US" sz="900" dirty="0">
                <a:solidFill>
                  <a:srgbClr val="00B0F0"/>
                </a:solidFill>
              </a:rPr>
              <a:t>, PLB </a:t>
            </a:r>
            <a:r>
              <a:rPr lang="en-US" sz="900" b="1" dirty="0">
                <a:solidFill>
                  <a:srgbClr val="00B0F0"/>
                </a:solidFill>
              </a:rPr>
              <a:t>433</a:t>
            </a:r>
            <a:r>
              <a:rPr lang="en-US" sz="900" dirty="0">
                <a:solidFill>
                  <a:srgbClr val="00B0F0"/>
                </a:solidFill>
              </a:rPr>
              <a:t> (1998) 236</a:t>
            </a:r>
          </a:p>
          <a:p>
            <a:pPr algn="r"/>
            <a:r>
              <a:rPr lang="en-US" sz="900" dirty="0" err="1">
                <a:solidFill>
                  <a:srgbClr val="00B0F0"/>
                </a:solidFill>
              </a:rPr>
              <a:t>Pok</a:t>
            </a:r>
            <a:r>
              <a:rPr lang="en-US" sz="900" dirty="0">
                <a:solidFill>
                  <a:srgbClr val="00B0F0"/>
                </a:solidFill>
              </a:rPr>
              <a:t> Man Lo, EPJC </a:t>
            </a:r>
            <a:r>
              <a:rPr lang="en-US" sz="900" b="1" dirty="0">
                <a:solidFill>
                  <a:srgbClr val="00B0F0"/>
                </a:solidFill>
              </a:rPr>
              <a:t>77</a:t>
            </a:r>
            <a:r>
              <a:rPr lang="en-US" sz="900" dirty="0">
                <a:solidFill>
                  <a:srgbClr val="00B0F0"/>
                </a:solidFill>
              </a:rPr>
              <a:t> (2017) no.8, 533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11754D-5881-9BBE-406A-0EB03B2F3A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361672" y="2268172"/>
            <a:ext cx="3328627" cy="3005699"/>
          </a:xfrm>
          <a:prstGeom prst="rect">
            <a:avLst/>
          </a:prstGeom>
        </p:spPr>
      </p:pic>
      <p:sp>
        <p:nvSpPr>
          <p:cNvPr id="14" name="pole tekstowe 6">
            <a:extLst>
              <a:ext uri="{FF2B5EF4-FFF2-40B4-BE49-F238E27FC236}">
                <a16:creationId xmlns:a16="http://schemas.microsoft.com/office/drawing/2014/main" id="{FDCEFC51-14C3-D5F3-A7A2-12FD18F4F7FE}"/>
              </a:ext>
            </a:extLst>
          </p:cNvPr>
          <p:cNvSpPr txBox="1"/>
          <p:nvPr/>
        </p:nvSpPr>
        <p:spPr>
          <a:xfrm>
            <a:off x="7841725" y="1726474"/>
            <a:ext cx="3040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Sensitivity of hadron spectra</a:t>
            </a:r>
          </a:p>
        </p:txBody>
      </p:sp>
    </p:spTree>
    <p:extLst>
      <p:ext uri="{BB962C8B-B14F-4D97-AF65-F5344CB8AC3E}">
        <p14:creationId xmlns:p14="http://schemas.microsoft.com/office/powerpoint/2010/main" val="273334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5B173-FA93-5D5A-9537-52BC2FDAC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Extracting Broad Signals in Experimental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D0A85C-8B0F-F81E-6DE1-95A4767BC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57E126-F0D2-D82F-F8B4-A1AF6F98E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D5A6D-DBA5-0B1A-50C4-02773F5EB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425D8-CE3A-0F16-7939-FA447D386D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Unprecedented statistical and systematic precision, allowing for multi-differential analysis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D2D350-752D-69B1-09A0-80B701BB9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90588"/>
            <a:ext cx="4708948" cy="41819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7A3C04-2C97-A9E7-B0B8-B2AE6F5FD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679" y="1592188"/>
            <a:ext cx="5419300" cy="39985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173233-FFE7-8044-B6A1-5D4E9D64EB80}"/>
              </a:ext>
            </a:extLst>
          </p:cNvPr>
          <p:cNvSpPr txBox="1"/>
          <p:nvPr/>
        </p:nvSpPr>
        <p:spPr>
          <a:xfrm>
            <a:off x="489843" y="1229544"/>
            <a:ext cx="3074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B0F0"/>
                </a:solidFill>
              </a:rPr>
              <a:t>G. </a:t>
            </a:r>
            <a:r>
              <a:rPr lang="en-US" sz="900" dirty="0" err="1">
                <a:solidFill>
                  <a:srgbClr val="00B0F0"/>
                </a:solidFill>
              </a:rPr>
              <a:t>Kornakov</a:t>
            </a:r>
            <a:r>
              <a:rPr lang="en-US" sz="900" dirty="0">
                <a:solidFill>
                  <a:srgbClr val="00B0F0"/>
                </a:solidFill>
              </a:rPr>
              <a:t>, T. Galatyuk</a:t>
            </a:r>
            <a:r>
              <a:rPr lang="en-US" sz="900" i="1" dirty="0">
                <a:solidFill>
                  <a:srgbClr val="00B0F0"/>
                </a:solidFill>
              </a:rPr>
              <a:t>.</a:t>
            </a:r>
            <a:r>
              <a:rPr lang="en-US" sz="900" dirty="0">
                <a:solidFill>
                  <a:srgbClr val="00B0F0"/>
                </a:solidFill>
              </a:rPr>
              <a:t>, EPJA </a:t>
            </a:r>
            <a:r>
              <a:rPr lang="en-US" sz="900" b="1" dirty="0">
                <a:solidFill>
                  <a:srgbClr val="00B0F0"/>
                </a:solidFill>
              </a:rPr>
              <a:t>55</a:t>
            </a:r>
            <a:r>
              <a:rPr lang="en-US" sz="900" dirty="0">
                <a:solidFill>
                  <a:srgbClr val="00B0F0"/>
                </a:solidFill>
              </a:rPr>
              <a:t> (2019) 11, 204</a:t>
            </a:r>
            <a:br>
              <a:rPr lang="en-US" sz="900" dirty="0">
                <a:solidFill>
                  <a:srgbClr val="00B0F0"/>
                </a:solidFill>
              </a:rPr>
            </a:br>
            <a:r>
              <a:rPr lang="en-US" sz="900" dirty="0">
                <a:solidFill>
                  <a:srgbClr val="00B0F0"/>
                </a:solidFill>
              </a:rPr>
              <a:t>HADES, PLB </a:t>
            </a:r>
            <a:r>
              <a:rPr lang="en-US" sz="900" b="1" dirty="0">
                <a:solidFill>
                  <a:srgbClr val="00B0F0"/>
                </a:solidFill>
              </a:rPr>
              <a:t>819</a:t>
            </a:r>
            <a:r>
              <a:rPr lang="en-US" sz="900" dirty="0">
                <a:solidFill>
                  <a:srgbClr val="00B0F0"/>
                </a:solidFill>
              </a:rPr>
              <a:t> (2021) 136421</a:t>
            </a:r>
          </a:p>
        </p:txBody>
      </p:sp>
    </p:spTree>
    <p:extLst>
      <p:ext uri="{BB962C8B-B14F-4D97-AF65-F5344CB8AC3E}">
        <p14:creationId xmlns:p14="http://schemas.microsoft.com/office/powerpoint/2010/main" val="380210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DDE67-9FD1-2A68-31C1-23395C46D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thermal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0AF48-D376-48CD-9484-A40FCAC19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C1EE2F-F3E2-851F-F002-E0B1251C7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E3F31-9186-5D11-1E51-2FA7DBA9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AA9799-AF53-B36A-7520-BE3FBB68D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796" y="1094605"/>
            <a:ext cx="4536503" cy="4671443"/>
          </a:xfrm>
        </p:spPr>
        <p:txBody>
          <a:bodyPr>
            <a:normAutofit/>
          </a:bodyPr>
          <a:lstStyle/>
          <a:p>
            <a:r>
              <a:rPr lang="en-US" dirty="0"/>
              <a:t>Interplay of freeze-out parameters:</a:t>
            </a:r>
          </a:p>
          <a:p>
            <a:pPr lvl="1"/>
            <a:r>
              <a:rPr lang="en-US" b="1" dirty="0" err="1">
                <a:solidFill>
                  <a:srgbClr val="0000FF"/>
                </a:solidFill>
              </a:rPr>
              <a:t>caseA</a:t>
            </a:r>
            <a:r>
              <a:rPr lang="en-US" dirty="0"/>
              <a:t>: low T, low μ</a:t>
            </a:r>
            <a:r>
              <a:rPr lang="en-US" baseline="-25000" dirty="0"/>
              <a:t>B</a:t>
            </a:r>
            <a:r>
              <a:rPr lang="en-US" dirty="0"/>
              <a:t>, large volume (clusters produced by coalescence, first minimum)</a:t>
            </a:r>
          </a:p>
          <a:p>
            <a:pPr lvl="1"/>
            <a:r>
              <a:rPr lang="en-US" b="1" dirty="0" err="1">
                <a:solidFill>
                  <a:srgbClr val="DF1828"/>
                </a:solidFill>
              </a:rPr>
              <a:t>caseB</a:t>
            </a:r>
            <a:r>
              <a:rPr lang="en-US" dirty="0"/>
              <a:t>: high T, high μ</a:t>
            </a:r>
            <a:r>
              <a:rPr lang="en-US" baseline="-25000" dirty="0"/>
              <a:t>B</a:t>
            </a:r>
            <a:r>
              <a:rPr lang="en-US" dirty="0"/>
              <a:t>, small volume (clusters produced by coalescence, other minimum)</a:t>
            </a:r>
          </a:p>
          <a:p>
            <a:pPr lvl="1"/>
            <a:r>
              <a:rPr lang="en-US" b="1" dirty="0" err="1">
                <a:solidFill>
                  <a:srgbClr val="009C1B"/>
                </a:solidFill>
              </a:rPr>
              <a:t>caseC</a:t>
            </a:r>
            <a:r>
              <a:rPr lang="en-US" dirty="0"/>
              <a:t>: medium T, low μ</a:t>
            </a:r>
            <a:r>
              <a:rPr lang="en-US" baseline="-25000" dirty="0"/>
              <a:t>B</a:t>
            </a:r>
            <a:r>
              <a:rPr lang="en-US" dirty="0"/>
              <a:t>, medium volume (clusters produced thermally, unique, but bad, minimum)</a:t>
            </a:r>
          </a:p>
          <a:p>
            <a:r>
              <a:rPr lang="en-US" dirty="0"/>
              <a:t>Phase shift corresponds to vacuum spectral function</a:t>
            </a:r>
          </a:p>
          <a:p>
            <a:r>
              <a:rPr lang="en-US" dirty="0"/>
              <a:t>Particle production at the freeze-out only</a:t>
            </a:r>
          </a:p>
          <a:p>
            <a:pPr lvl="1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72D045-A239-1878-B3FA-7C5161976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99" y="1860785"/>
            <a:ext cx="6178476" cy="26811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576150-9672-37A3-987C-AB1FD2D14539}"/>
              </a:ext>
            </a:extLst>
          </p:cNvPr>
          <p:cNvSpPr txBox="1"/>
          <p:nvPr/>
        </p:nvSpPr>
        <p:spPr>
          <a:xfrm>
            <a:off x="81144" y="869504"/>
            <a:ext cx="415311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B0F0"/>
                </a:solidFill>
              </a:rPr>
              <a:t>M. Kurach, Master’s thesis, Warsaw University of Technology (2024)</a:t>
            </a:r>
          </a:p>
        </p:txBody>
      </p:sp>
    </p:spTree>
    <p:extLst>
      <p:ext uri="{BB962C8B-B14F-4D97-AF65-F5344CB8AC3E}">
        <p14:creationId xmlns:p14="http://schemas.microsoft.com/office/powerpoint/2010/main" val="229479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5E336-26E3-95D3-1A9B-9C719B33E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Kinetic transport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DC512-EAA1-01E0-43B2-6BFA1A0C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08E9EE-4B2C-CEE2-299E-437B0232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Szymon Harabasz | XVII Polish Workshop on </a:t>
            </a:r>
            <a:r>
              <a:rPr lang="fr-FR" dirty="0" err="1"/>
              <a:t>Relativistic</a:t>
            </a:r>
            <a:r>
              <a:rPr lang="fr-FR" dirty="0"/>
              <a:t> </a:t>
            </a:r>
            <a:r>
              <a:rPr lang="fr-FR" dirty="0" err="1"/>
              <a:t>HICs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2FEA1-98CA-DC53-4292-E0FD0C5D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6EE9A8-283D-E73B-7F98-273206015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5808" y="1491781"/>
            <a:ext cx="6516723" cy="39142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Calculation with public UrQMD version 3.4</a:t>
            </a:r>
          </a:p>
          <a:p>
            <a:r>
              <a:rPr lang="en-US" dirty="0">
                <a:solidFill>
                  <a:schemeClr val="tx2"/>
                </a:solidFill>
              </a:rPr>
              <a:t>If one of the daughter particles rescatters, the shape starts to resemble experimental data</a:t>
            </a:r>
          </a:p>
          <a:p>
            <a:pPr lvl="1"/>
            <a:r>
              <a:rPr lang="en-US" dirty="0"/>
              <a:t>Dashed line</a:t>
            </a:r>
          </a:p>
          <a:p>
            <a:pPr lvl="1"/>
            <a:r>
              <a:rPr lang="en-US" dirty="0"/>
              <a:t>Effect still too weak</a:t>
            </a:r>
          </a:p>
          <a:p>
            <a:pPr lvl="1"/>
            <a:r>
              <a:rPr lang="en-US" dirty="0"/>
              <a:t>In most cases, none of the daughters rescatter</a:t>
            </a:r>
          </a:p>
          <a:p>
            <a:r>
              <a:rPr lang="en-US" dirty="0">
                <a:solidFill>
                  <a:schemeClr val="tx2"/>
                </a:solidFill>
              </a:rPr>
              <a:t>Shape without scattering similar to the thermal model</a:t>
            </a:r>
          </a:p>
          <a:p>
            <a:pPr lvl="1"/>
            <a:r>
              <a:rPr lang="en-US" dirty="0"/>
              <a:t>Enhancement of thermal model at low mass</a:t>
            </a:r>
          </a:p>
          <a:p>
            <a:pPr lvl="1"/>
            <a:r>
              <a:rPr lang="en-US" dirty="0"/>
              <a:t>Role of the thermal factor?</a:t>
            </a:r>
          </a:p>
          <a:p>
            <a:pPr lvl="1"/>
            <a:r>
              <a:rPr lang="en-US" dirty="0"/>
              <a:t>Non-resonant part of the phase shift?</a:t>
            </a:r>
          </a:p>
          <a:p>
            <a:r>
              <a:rPr lang="en-US" dirty="0">
                <a:solidFill>
                  <a:schemeClr val="tx2"/>
                </a:solidFill>
              </a:rPr>
              <a:t>In-medium effects are too small in the kinetic transport.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5919C3-65C0-EB3F-5DB3-F29A48B3F7B3}"/>
              </a:ext>
            </a:extLst>
          </p:cNvPr>
          <p:cNvSpPr txBox="1"/>
          <p:nvPr/>
        </p:nvSpPr>
        <p:spPr>
          <a:xfrm>
            <a:off x="2506067" y="767926"/>
            <a:ext cx="5040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HADES data:</a:t>
            </a:r>
            <a:r>
              <a:rPr lang="en-US" sz="900" dirty="0">
                <a:solidFill>
                  <a:srgbClr val="00B0F0"/>
                </a:solidFill>
              </a:rPr>
              <a:t> PLB </a:t>
            </a:r>
            <a:r>
              <a:rPr lang="en-US" sz="900" b="1" dirty="0">
                <a:solidFill>
                  <a:srgbClr val="00B0F0"/>
                </a:solidFill>
              </a:rPr>
              <a:t>819</a:t>
            </a:r>
            <a:r>
              <a:rPr lang="en-US" sz="900" dirty="0">
                <a:solidFill>
                  <a:srgbClr val="00B0F0"/>
                </a:solidFill>
              </a:rPr>
              <a:t> (2021) 136421</a:t>
            </a:r>
          </a:p>
          <a:p>
            <a:r>
              <a:rPr lang="en-US" sz="900" dirty="0"/>
              <a:t>Thermal model:</a:t>
            </a:r>
            <a:r>
              <a:rPr lang="en-US" sz="900" dirty="0">
                <a:solidFill>
                  <a:srgbClr val="00B0F0"/>
                </a:solidFill>
              </a:rPr>
              <a:t> M. Kurach, Master’s thesis, Warsaw University of Technology (in preparation)</a:t>
            </a:r>
          </a:p>
          <a:p>
            <a:r>
              <a:rPr lang="en-US" sz="900" dirty="0"/>
              <a:t>UrQMD:</a:t>
            </a:r>
            <a:r>
              <a:rPr lang="en-US" sz="900" dirty="0">
                <a:solidFill>
                  <a:srgbClr val="00B0F0"/>
                </a:solidFill>
              </a:rPr>
              <a:t> T. Reichert et al., J. Phys G </a:t>
            </a:r>
            <a:r>
              <a:rPr lang="en-US" sz="900" b="1" dirty="0">
                <a:solidFill>
                  <a:srgbClr val="00B0F0"/>
                </a:solidFill>
              </a:rPr>
              <a:t>46</a:t>
            </a:r>
            <a:r>
              <a:rPr lang="en-US" sz="900" dirty="0">
                <a:solidFill>
                  <a:srgbClr val="00B0F0"/>
                </a:solidFill>
              </a:rPr>
              <a:t> (2019) 105107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BEEA7F-E343-950F-8EE6-6A4005586380}"/>
              </a:ext>
            </a:extLst>
          </p:cNvPr>
          <p:cNvGrpSpPr/>
          <p:nvPr/>
        </p:nvGrpSpPr>
        <p:grpSpPr>
          <a:xfrm>
            <a:off x="7762651" y="795950"/>
            <a:ext cx="2609079" cy="4826082"/>
            <a:chOff x="7790997" y="888738"/>
            <a:chExt cx="2981778" cy="5515474"/>
          </a:xfrm>
        </p:grpSpPr>
        <p:pic>
          <p:nvPicPr>
            <p:cNvPr id="8" name="Picture 7" descr="A graph of 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061EEF3F-3FCA-028F-D1A1-A91A2F295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0997" y="888738"/>
              <a:ext cx="2981778" cy="2805887"/>
            </a:xfrm>
            <a:prstGeom prst="rect">
              <a:avLst/>
            </a:prstGeom>
          </p:spPr>
        </p:pic>
        <p:pic>
          <p:nvPicPr>
            <p:cNvPr id="9" name="Picture 8" descr="A graph of 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6C206AE4-3609-0990-39CF-C7C202BFC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0997" y="3598325"/>
              <a:ext cx="2981778" cy="28058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17367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7"/>
</p:tagLst>
</file>

<file path=ppt/theme/theme1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22434</TotalTime>
  <Words>1451</Words>
  <Application>Microsoft Macintosh PowerPoint</Application>
  <PresentationFormat>Custom</PresentationFormat>
  <Paragraphs>205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Liberation Sans</vt:lpstr>
      <vt:lpstr>Symbol</vt:lpstr>
      <vt:lpstr>Wingdings</vt:lpstr>
      <vt:lpstr>Masque IJCLab standard</vt:lpstr>
      <vt:lpstr>PowerPoint Presentation</vt:lpstr>
      <vt:lpstr>Low Energy edge</vt:lpstr>
      <vt:lpstr>Single freeze-out scenario at RHIC energies</vt:lpstr>
      <vt:lpstr>Thermal Event Generator (Therminator 2)</vt:lpstr>
      <vt:lpstr>Hadron spectra</vt:lpstr>
      <vt:lpstr>Resonance treatment</vt:lpstr>
      <vt:lpstr>Extracting Broad Signals in Experimental Data</vt:lpstr>
      <vt:lpstr>Comparison to thermal model</vt:lpstr>
      <vt:lpstr>Adding Kinetic transport model</vt:lpstr>
      <vt:lpstr>Multi-Differential Spectra vs. Transport</vt:lpstr>
      <vt:lpstr>Multi-Differential Spectra vs. Transport</vt:lpstr>
      <vt:lpstr>Transverse Momentum Spectra</vt:lpstr>
      <vt:lpstr>Hints from Dileptons</vt:lpstr>
      <vt:lpstr>Solver for “Coulomb” Interaction After Freeze-Out</vt:lpstr>
      <vt:lpstr>Solver for “Coulomb” Interaction After Freeze-Out</vt:lpstr>
      <vt:lpstr>Comparison to Experimental Data</vt:lpstr>
      <vt:lpstr>Not Only Light Particles</vt:lpstr>
      <vt:lpstr>Modification of Resonance Spectra</vt:lpstr>
      <vt:lpstr>Summary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Szymon Harabasz</cp:lastModifiedBy>
  <cp:revision>1550</cp:revision>
  <dcterms:created xsi:type="dcterms:W3CDTF">2011-03-09T16:37:49Z</dcterms:created>
  <dcterms:modified xsi:type="dcterms:W3CDTF">2024-12-14T16:33:49Z</dcterms:modified>
</cp:coreProperties>
</file>