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9" r:id="rId1"/>
  </p:sldMasterIdLst>
  <p:notesMasterIdLst>
    <p:notesMasterId r:id="rId22"/>
  </p:notesMasterIdLst>
  <p:sldIdLst>
    <p:sldId id="257" r:id="rId2"/>
    <p:sldId id="304" r:id="rId3"/>
    <p:sldId id="305" r:id="rId4"/>
    <p:sldId id="307" r:id="rId5"/>
    <p:sldId id="310" r:id="rId6"/>
    <p:sldId id="308" r:id="rId7"/>
    <p:sldId id="269" r:id="rId8"/>
    <p:sldId id="289" r:id="rId9"/>
    <p:sldId id="302" r:id="rId10"/>
    <p:sldId id="303" r:id="rId11"/>
    <p:sldId id="300" r:id="rId12"/>
    <p:sldId id="301" r:id="rId13"/>
    <p:sldId id="312" r:id="rId14"/>
    <p:sldId id="313" r:id="rId15"/>
    <p:sldId id="314" r:id="rId16"/>
    <p:sldId id="292" r:id="rId17"/>
    <p:sldId id="267" r:id="rId18"/>
    <p:sldId id="273" r:id="rId19"/>
    <p:sldId id="279" r:id="rId20"/>
    <p:sldId id="27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0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6FA3D-663D-4C45-B69D-402AD0E8D12B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ABA78F-C631-4F4E-B3B8-B5D2F6C3EF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35973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ABA78F-C631-4F4E-B3B8-B5D2F6C3EF8E}" type="slidenum">
              <a:rPr lang="en-ZA" smtClean="0"/>
              <a:t>13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799745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65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8BB05F-6FF3-4AE9-89B3-5420695A4AFA}" type="slidenum">
              <a:rPr lang="en-ZA" altLang="en-US" smtClean="0"/>
              <a:pPr>
                <a:defRPr/>
              </a:pPr>
              <a:t>19</a:t>
            </a:fld>
            <a:endParaRPr lang="en-ZA" altLang="en-US"/>
          </a:p>
        </p:txBody>
      </p:sp>
    </p:spTree>
    <p:extLst>
      <p:ext uri="{BB962C8B-B14F-4D97-AF65-F5344CB8AC3E}">
        <p14:creationId xmlns:p14="http://schemas.microsoft.com/office/powerpoint/2010/main" val="13897880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93C7875-FDEA-46B9-A9ED-E4BA64B8DF54}" type="slidenum">
              <a:rPr lang="en-US" altLang="en-US" smtClean="0">
                <a:solidFill>
                  <a:srgbClr val="000000"/>
                </a:solidFill>
                <a:ea typeface="MS PGothic" panose="020B0600070205080204" pitchFamily="34" charset="-128"/>
              </a:rPr>
              <a:pPr/>
              <a:t>20</a:t>
            </a:fld>
            <a:endParaRPr lang="en-US" altLang="en-US">
              <a:solidFill>
                <a:srgbClr val="000000"/>
              </a:solidFill>
              <a:ea typeface="MS PGothic" panose="020B0600070205080204" pitchFamily="34" charset="-128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36829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9361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57286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27614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6634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27360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79988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67603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11875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35856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1" y="107951"/>
            <a:ext cx="10680700" cy="423863"/>
          </a:xfrm>
          <a:prstGeom prst="rect">
            <a:avLst/>
          </a:prstGeom>
          <a:gradFill flip="none" rotWithShape="1">
            <a:gsLst>
              <a:gs pos="50000">
                <a:srgbClr val="FF6600"/>
              </a:gs>
              <a:gs pos="100000">
                <a:srgbClr val="FFFFFF">
                  <a:alpha val="75000"/>
                </a:srgbClr>
              </a:gs>
            </a:gsLst>
            <a:lin ang="0" scaled="1"/>
            <a:tileRect/>
          </a:gradFill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r>
              <a:rPr lang="en-US"/>
              <a:t>August 2016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r>
              <a:rPr lang="en-US"/>
              <a:t>Forum Day :  ASP 2016 : Rwanda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defTabSz="914400" eaLnBrk="0" hangingPunct="0">
              <a:defRPr/>
            </a:lvl1pPr>
          </a:lstStyle>
          <a:p>
            <a:pPr>
              <a:defRPr/>
            </a:pPr>
            <a:fld id="{48C6965B-2DD0-4828-9AF7-B5DAA8CF1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433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94415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6340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80299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2530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525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23050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20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6648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81F95BD-7D0F-43AB-BD16-2F49C9D1BB6D}" type="datetimeFigureOut">
              <a:rPr lang="en-ZA" smtClean="0"/>
              <a:t>2024/12/14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9D8FCD6-48DE-47DF-85E9-310022517F2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56699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br>
              <a:rPr lang="en-ZA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ZA" sz="2800" b="1" cap="all" dirty="0">
                <a:ea typeface="Calibri" panose="020F0502020204030204" pitchFamily="34" charset="0"/>
                <a:cs typeface="Arial" panose="020B0604020202020204" pitchFamily="34" charset="0"/>
              </a:rPr>
              <a:t>Physics Education Working Group</a:t>
            </a:r>
            <a:endParaRPr lang="en-ZA" sz="2800" cap="all" dirty="0"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latin typeface="+mj-lt"/>
                <a:cs typeface="Arial" panose="020B0604020202020204" pitchFamily="34" charset="0"/>
              </a:rPr>
              <a:t>Sam Ramaila, University of Johannesburg, South Africa</a:t>
            </a:r>
          </a:p>
          <a:p>
            <a:pPr marL="0" indent="0" algn="ctr">
              <a:buNone/>
            </a:pPr>
            <a:r>
              <a:rPr lang="en-US" dirty="0">
                <a:latin typeface="+mj-lt"/>
                <a:cs typeface="Arial" panose="020B0604020202020204" pitchFamily="34" charset="0"/>
              </a:rPr>
              <a:t>Ulrich Raich, retired from CERN, Geneva, Switzerland</a:t>
            </a:r>
          </a:p>
          <a:p>
            <a:pPr marL="0" indent="0" algn="ctr">
              <a:buNone/>
            </a:pPr>
            <a:r>
              <a:rPr lang="en-US" dirty="0">
                <a:latin typeface="+mj-lt"/>
                <a:cs typeface="Arial" panose="020B0604020202020204" pitchFamily="34" charset="0"/>
              </a:rPr>
              <a:t>Bertrand </a:t>
            </a:r>
            <a:r>
              <a:rPr lang="en-US" dirty="0" err="1">
                <a:latin typeface="+mj-lt"/>
                <a:cs typeface="Arial" panose="020B0604020202020204" pitchFamily="34" charset="0"/>
              </a:rPr>
              <a:t>Tschanche</a:t>
            </a:r>
            <a:r>
              <a:rPr lang="en-US" dirty="0">
                <a:latin typeface="+mj-lt"/>
                <a:cs typeface="Arial" panose="020B0604020202020204" pitchFamily="34" charset="0"/>
              </a:rPr>
              <a:t> </a:t>
            </a:r>
            <a:r>
              <a:rPr lang="en-US" dirty="0" err="1">
                <a:latin typeface="+mj-lt"/>
                <a:cs typeface="Arial" panose="020B0604020202020204" pitchFamily="34" charset="0"/>
              </a:rPr>
              <a:t>Fankam</a:t>
            </a:r>
            <a:r>
              <a:rPr lang="en-US" dirty="0">
                <a:latin typeface="+mj-lt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+mj-lt"/>
                <a:cs typeface="Arial" panose="020B0604020202020204" pitchFamily="34" charset="0"/>
              </a:rPr>
              <a:t>Alioune</a:t>
            </a:r>
            <a:r>
              <a:rPr lang="en-US" dirty="0">
                <a:latin typeface="+mj-lt"/>
                <a:cs typeface="Arial" panose="020B0604020202020204" pitchFamily="34" charset="0"/>
              </a:rPr>
              <a:t> Diop University, Senegal</a:t>
            </a:r>
            <a:endParaRPr lang="en-ZA" dirty="0"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7123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1800" b="1" dirty="0">
                <a:latin typeface="Arial" panose="020B0604020202020204" pitchFamily="34" charset="0"/>
                <a:cs typeface="Arial" panose="020B0604020202020204" pitchFamily="34" charset="0"/>
              </a:rPr>
              <a:t>Number of doctoral degree graduates per million of population per year, 2010 – 2017</a:t>
            </a:r>
            <a:br>
              <a:rPr lang="en-ZA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ZA" sz="1800" b="1" dirty="0">
                <a:latin typeface="Arial" panose="020B0604020202020204" pitchFamily="34" charset="0"/>
                <a:cs typeface="Arial" panose="020B0604020202020204" pitchFamily="34" charset="0"/>
              </a:rPr>
              <a:t>(Source: DHET, 2017)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90655" y="2768526"/>
            <a:ext cx="6610690" cy="2895749"/>
          </a:xfrm>
          <a:prstGeom prst="rect">
            <a:avLst/>
          </a:prstGeom>
        </p:spPr>
      </p:pic>
      <p:sp>
        <p:nvSpPr>
          <p:cNvPr id="5" name="Text Box 139"/>
          <p:cNvSpPr txBox="1">
            <a:spLocks noChangeArrowheads="1"/>
          </p:cNvSpPr>
          <p:nvPr/>
        </p:nvSpPr>
        <p:spPr bwMode="auto">
          <a:xfrm>
            <a:off x="2900516" y="2644877"/>
            <a:ext cx="206478" cy="2497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vert270" wrap="square" lIns="0" tIns="0" rIns="0" bIns="0" anchor="t" anchorCtr="0" upright="1">
            <a:noAutofit/>
          </a:bodyPr>
          <a:lstStyle/>
          <a:p>
            <a:pPr marL="12700">
              <a:lnSpc>
                <a:spcPts val="1015"/>
              </a:lnSpc>
              <a:spcAft>
                <a:spcPts val="0"/>
              </a:spcAft>
            </a:pPr>
            <a:r>
              <a:rPr lang="en-US" sz="900" dirty="0">
                <a:solidFill>
                  <a:srgbClr val="585858"/>
                </a:solidFill>
                <a:effectLst/>
                <a:latin typeface="Carlito"/>
                <a:ea typeface="Carlito"/>
                <a:cs typeface="Carlito"/>
              </a:rPr>
              <a:t>Number of doctoral graduates per million</a:t>
            </a:r>
            <a:endParaRPr lang="en-ZA" sz="1100" dirty="0">
              <a:effectLst/>
              <a:latin typeface="Carlito"/>
              <a:ea typeface="Carlito"/>
              <a:cs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38254614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2400" b="1" dirty="0">
                <a:latin typeface="Arial" panose="020B0604020202020204" pitchFamily="34" charset="0"/>
                <a:cs typeface="Arial" panose="020B0604020202020204" pitchFamily="34" charset="0"/>
              </a:rPr>
              <a:t>Number of doctoral degree graduates by country, 2015 </a:t>
            </a:r>
            <a:br>
              <a:rPr lang="en-ZA" sz="2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2400" b="1" dirty="0">
                <a:latin typeface="Arial" panose="020B0604020202020204" pitchFamily="34" charset="0"/>
                <a:cs typeface="Arial" panose="020B0604020202020204" pitchFamily="34" charset="0"/>
              </a:rPr>
              <a:t>(Source: UNESCO Institute for Statistics)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39279" y="2557993"/>
            <a:ext cx="6313442" cy="331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235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Carlito"/>
                <a:cs typeface="Arial" panose="020B0604020202020204" pitchFamily="34" charset="0"/>
              </a:rPr>
              <a:t>Share of academic staff with a PHD in South African universities, 2010 – 2017</a:t>
            </a:r>
            <a:br>
              <a:rPr lang="en-US" sz="1600" b="1" dirty="0">
                <a:latin typeface="Arial" panose="020B0604020202020204" pitchFamily="34" charset="0"/>
                <a:ea typeface="Carlito"/>
                <a:cs typeface="Arial" panose="020B0604020202020204" pitchFamily="34" charset="0"/>
              </a:rPr>
            </a:br>
            <a:r>
              <a:rPr lang="en-US" sz="1600" b="1" dirty="0">
                <a:latin typeface="Arial" panose="020B0604020202020204" pitchFamily="34" charset="0"/>
                <a:ea typeface="Carlito"/>
                <a:cs typeface="Arial" panose="020B0604020202020204" pitchFamily="34" charset="0"/>
              </a:rPr>
              <a:t> (</a:t>
            </a:r>
            <a:r>
              <a:rPr lang="en-US" sz="1600" b="1" i="1" dirty="0">
                <a:latin typeface="Arial" panose="020B0604020202020204" pitchFamily="34" charset="0"/>
                <a:cs typeface="Arial" panose="020B0604020202020204" pitchFamily="34" charset="0"/>
              </a:rPr>
              <a:t>Source: DHET HEMIS database, 2010-2017) </a:t>
            </a:r>
            <a:endParaRPr lang="en-ZA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3073786" y="2844800"/>
            <a:ext cx="6358345" cy="2743200"/>
            <a:chOff x="1440" y="493"/>
            <a:chExt cx="8910" cy="4320"/>
          </a:xfrm>
        </p:grpSpPr>
        <p:sp>
          <p:nvSpPr>
            <p:cNvPr id="5" name="AutoShape 29"/>
            <p:cNvSpPr>
              <a:spLocks/>
            </p:cNvSpPr>
            <p:nvPr/>
          </p:nvSpPr>
          <p:spPr bwMode="auto">
            <a:xfrm>
              <a:off x="2584" y="1077"/>
              <a:ext cx="7546" cy="2909"/>
            </a:xfrm>
            <a:custGeom>
              <a:avLst/>
              <a:gdLst>
                <a:gd name="T0" fmla="+- 0 2584 2584"/>
                <a:gd name="T1" fmla="*/ T0 w 7546"/>
                <a:gd name="T2" fmla="+- 0 3986 1077"/>
                <a:gd name="T3" fmla="*/ 3986 h 2909"/>
                <a:gd name="T4" fmla="+- 0 10130 2584"/>
                <a:gd name="T5" fmla="*/ T4 w 7546"/>
                <a:gd name="T6" fmla="+- 0 3986 1077"/>
                <a:gd name="T7" fmla="*/ 3986 h 2909"/>
                <a:gd name="T8" fmla="+- 0 2584 2584"/>
                <a:gd name="T9" fmla="*/ T8 w 7546"/>
                <a:gd name="T10" fmla="+- 0 3624 1077"/>
                <a:gd name="T11" fmla="*/ 3624 h 2909"/>
                <a:gd name="T12" fmla="+- 0 10130 2584"/>
                <a:gd name="T13" fmla="*/ T12 w 7546"/>
                <a:gd name="T14" fmla="+- 0 3624 1077"/>
                <a:gd name="T15" fmla="*/ 3624 h 2909"/>
                <a:gd name="T16" fmla="+- 0 2584 2584"/>
                <a:gd name="T17" fmla="*/ T16 w 7546"/>
                <a:gd name="T18" fmla="+- 0 3259 1077"/>
                <a:gd name="T19" fmla="*/ 3259 h 2909"/>
                <a:gd name="T20" fmla="+- 0 10130 2584"/>
                <a:gd name="T21" fmla="*/ T20 w 7546"/>
                <a:gd name="T22" fmla="+- 0 3259 1077"/>
                <a:gd name="T23" fmla="*/ 3259 h 2909"/>
                <a:gd name="T24" fmla="+- 0 2584 2584"/>
                <a:gd name="T25" fmla="*/ T24 w 7546"/>
                <a:gd name="T26" fmla="+- 0 2896 1077"/>
                <a:gd name="T27" fmla="*/ 2896 h 2909"/>
                <a:gd name="T28" fmla="+- 0 10130 2584"/>
                <a:gd name="T29" fmla="*/ T28 w 7546"/>
                <a:gd name="T30" fmla="+- 0 2896 1077"/>
                <a:gd name="T31" fmla="*/ 2896 h 2909"/>
                <a:gd name="T32" fmla="+- 0 2584 2584"/>
                <a:gd name="T33" fmla="*/ T32 w 7546"/>
                <a:gd name="T34" fmla="+- 0 2532 1077"/>
                <a:gd name="T35" fmla="*/ 2532 h 2909"/>
                <a:gd name="T36" fmla="+- 0 10130 2584"/>
                <a:gd name="T37" fmla="*/ T36 w 7546"/>
                <a:gd name="T38" fmla="+- 0 2532 1077"/>
                <a:gd name="T39" fmla="*/ 2532 h 2909"/>
                <a:gd name="T40" fmla="+- 0 2584 2584"/>
                <a:gd name="T41" fmla="*/ T40 w 7546"/>
                <a:gd name="T42" fmla="+- 0 2169 1077"/>
                <a:gd name="T43" fmla="*/ 2169 h 2909"/>
                <a:gd name="T44" fmla="+- 0 10130 2584"/>
                <a:gd name="T45" fmla="*/ T44 w 7546"/>
                <a:gd name="T46" fmla="+- 0 2169 1077"/>
                <a:gd name="T47" fmla="*/ 2169 h 2909"/>
                <a:gd name="T48" fmla="+- 0 2584 2584"/>
                <a:gd name="T49" fmla="*/ T48 w 7546"/>
                <a:gd name="T50" fmla="+- 0 1804 1077"/>
                <a:gd name="T51" fmla="*/ 1804 h 2909"/>
                <a:gd name="T52" fmla="+- 0 10130 2584"/>
                <a:gd name="T53" fmla="*/ T52 w 7546"/>
                <a:gd name="T54" fmla="+- 0 1804 1077"/>
                <a:gd name="T55" fmla="*/ 1804 h 2909"/>
                <a:gd name="T56" fmla="+- 0 2584 2584"/>
                <a:gd name="T57" fmla="*/ T56 w 7546"/>
                <a:gd name="T58" fmla="+- 0 1442 1077"/>
                <a:gd name="T59" fmla="*/ 1442 h 2909"/>
                <a:gd name="T60" fmla="+- 0 10130 2584"/>
                <a:gd name="T61" fmla="*/ T60 w 7546"/>
                <a:gd name="T62" fmla="+- 0 1442 1077"/>
                <a:gd name="T63" fmla="*/ 1442 h 2909"/>
                <a:gd name="T64" fmla="+- 0 2584 2584"/>
                <a:gd name="T65" fmla="*/ T64 w 7546"/>
                <a:gd name="T66" fmla="+- 0 1077 1077"/>
                <a:gd name="T67" fmla="*/ 1077 h 2909"/>
                <a:gd name="T68" fmla="+- 0 10130 2584"/>
                <a:gd name="T69" fmla="*/ T68 w 7546"/>
                <a:gd name="T70" fmla="+- 0 1077 1077"/>
                <a:gd name="T71" fmla="*/ 1077 h 29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  <a:cxn ang="0">
                  <a:pos x="T61" y="T63"/>
                </a:cxn>
                <a:cxn ang="0">
                  <a:pos x="T65" y="T67"/>
                </a:cxn>
                <a:cxn ang="0">
                  <a:pos x="T69" y="T71"/>
                </a:cxn>
              </a:cxnLst>
              <a:rect l="0" t="0" r="r" b="b"/>
              <a:pathLst>
                <a:path w="7546" h="2909">
                  <a:moveTo>
                    <a:pt x="0" y="2909"/>
                  </a:moveTo>
                  <a:lnTo>
                    <a:pt x="7546" y="2909"/>
                  </a:lnTo>
                  <a:moveTo>
                    <a:pt x="0" y="2547"/>
                  </a:moveTo>
                  <a:lnTo>
                    <a:pt x="7546" y="2547"/>
                  </a:lnTo>
                  <a:moveTo>
                    <a:pt x="0" y="2182"/>
                  </a:moveTo>
                  <a:lnTo>
                    <a:pt x="7546" y="2182"/>
                  </a:lnTo>
                  <a:moveTo>
                    <a:pt x="0" y="1819"/>
                  </a:moveTo>
                  <a:lnTo>
                    <a:pt x="7546" y="1819"/>
                  </a:lnTo>
                  <a:moveTo>
                    <a:pt x="0" y="1455"/>
                  </a:moveTo>
                  <a:lnTo>
                    <a:pt x="7546" y="1455"/>
                  </a:lnTo>
                  <a:moveTo>
                    <a:pt x="0" y="1092"/>
                  </a:moveTo>
                  <a:lnTo>
                    <a:pt x="7546" y="1092"/>
                  </a:lnTo>
                  <a:moveTo>
                    <a:pt x="0" y="727"/>
                  </a:moveTo>
                  <a:lnTo>
                    <a:pt x="7546" y="727"/>
                  </a:lnTo>
                  <a:moveTo>
                    <a:pt x="0" y="365"/>
                  </a:moveTo>
                  <a:lnTo>
                    <a:pt x="7546" y="365"/>
                  </a:lnTo>
                  <a:moveTo>
                    <a:pt x="0" y="0"/>
                  </a:moveTo>
                  <a:lnTo>
                    <a:pt x="7546" y="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ZA"/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52" y="971"/>
              <a:ext cx="7210" cy="3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12" y="995"/>
              <a:ext cx="7088" cy="33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Line 26"/>
            <p:cNvCxnSpPr>
              <a:cxnSpLocks noChangeShapeType="1"/>
            </p:cNvCxnSpPr>
            <p:nvPr/>
          </p:nvCxnSpPr>
          <p:spPr bwMode="auto">
            <a:xfrm>
              <a:off x="2584" y="4350"/>
              <a:ext cx="7546" cy="0"/>
            </a:xfrm>
            <a:prstGeom prst="line">
              <a:avLst/>
            </a:prstGeom>
            <a:noFill/>
            <a:ln w="12700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Line 25"/>
            <p:cNvCxnSpPr>
              <a:cxnSpLocks noChangeShapeType="1"/>
            </p:cNvCxnSpPr>
            <p:nvPr/>
          </p:nvCxnSpPr>
          <p:spPr bwMode="auto">
            <a:xfrm>
              <a:off x="2584" y="714"/>
              <a:ext cx="7546" cy="0"/>
            </a:xfrm>
            <a:prstGeom prst="line">
              <a:avLst/>
            </a:prstGeom>
            <a:noFill/>
            <a:ln w="9525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440" y="493"/>
              <a:ext cx="8910" cy="4320"/>
            </a:xfrm>
            <a:prstGeom prst="rect">
              <a:avLst/>
            </a:prstGeom>
            <a:noFill/>
            <a:ln w="9525">
              <a:solidFill>
                <a:srgbClr val="D9D9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ZA"/>
            </a:p>
          </p:txBody>
        </p:sp>
        <p:sp>
          <p:nvSpPr>
            <p:cNvPr id="11" name="Text Box 23"/>
            <p:cNvSpPr txBox="1">
              <a:spLocks noChangeArrowheads="1"/>
            </p:cNvSpPr>
            <p:nvPr/>
          </p:nvSpPr>
          <p:spPr bwMode="auto">
            <a:xfrm>
              <a:off x="1969" y="630"/>
              <a:ext cx="47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50.0%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2" name="Text Box 22"/>
            <p:cNvSpPr txBox="1">
              <a:spLocks noChangeArrowheads="1"/>
            </p:cNvSpPr>
            <p:nvPr/>
          </p:nvSpPr>
          <p:spPr bwMode="auto">
            <a:xfrm>
              <a:off x="9436" y="730"/>
              <a:ext cx="46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404040"/>
                  </a:solidFill>
                  <a:effectLst/>
                  <a:latin typeface="Carlito"/>
                  <a:ea typeface="Carlito"/>
                  <a:cs typeface="Carlito"/>
                </a:rPr>
                <a:t>46.0%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3" name="Text Box 21"/>
            <p:cNvSpPr txBox="1">
              <a:spLocks noChangeArrowheads="1"/>
            </p:cNvSpPr>
            <p:nvPr/>
          </p:nvSpPr>
          <p:spPr bwMode="auto">
            <a:xfrm>
              <a:off x="1969" y="993"/>
              <a:ext cx="47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45.0%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4" name="Text Box 20"/>
            <p:cNvSpPr txBox="1">
              <a:spLocks noChangeArrowheads="1"/>
            </p:cNvSpPr>
            <p:nvPr/>
          </p:nvSpPr>
          <p:spPr bwMode="auto">
            <a:xfrm>
              <a:off x="7550" y="889"/>
              <a:ext cx="46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404040"/>
                  </a:solidFill>
                  <a:effectLst/>
                  <a:latin typeface="Carlito"/>
                  <a:ea typeface="Carlito"/>
                  <a:cs typeface="Carlito"/>
                </a:rPr>
                <a:t>43.8%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5" name="Text Box 19"/>
            <p:cNvSpPr txBox="1">
              <a:spLocks noChangeArrowheads="1"/>
            </p:cNvSpPr>
            <p:nvPr/>
          </p:nvSpPr>
          <p:spPr bwMode="auto">
            <a:xfrm>
              <a:off x="8493" y="811"/>
              <a:ext cx="46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404040"/>
                  </a:solidFill>
                  <a:effectLst/>
                  <a:latin typeface="Carlito"/>
                  <a:ea typeface="Carlito"/>
                  <a:cs typeface="Carlito"/>
                </a:rPr>
                <a:t>44.9%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5663" y="1084"/>
              <a:ext cx="46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404040"/>
                  </a:solidFill>
                  <a:effectLst/>
                  <a:latin typeface="Carlito"/>
                  <a:ea typeface="Carlito"/>
                  <a:cs typeface="Carlito"/>
                </a:rPr>
                <a:t>41.1%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6606" y="958"/>
              <a:ext cx="46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404040"/>
                  </a:solidFill>
                  <a:effectLst/>
                  <a:latin typeface="Carlito"/>
                  <a:ea typeface="Carlito"/>
                  <a:cs typeface="Carlito"/>
                </a:rPr>
                <a:t>42.9%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1969" y="1357"/>
              <a:ext cx="471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40.0%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9" name="Text Box 15"/>
            <p:cNvSpPr txBox="1">
              <a:spLocks noChangeArrowheads="1"/>
            </p:cNvSpPr>
            <p:nvPr/>
          </p:nvSpPr>
          <p:spPr bwMode="auto">
            <a:xfrm>
              <a:off x="4719" y="1266"/>
              <a:ext cx="46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404040"/>
                  </a:solidFill>
                  <a:effectLst/>
                  <a:latin typeface="Carlito"/>
                  <a:ea typeface="Carlito"/>
                  <a:cs typeface="Carlito"/>
                </a:rPr>
                <a:t>38.6%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0" name="Text Box 14"/>
            <p:cNvSpPr txBox="1">
              <a:spLocks noChangeArrowheads="1"/>
            </p:cNvSpPr>
            <p:nvPr/>
          </p:nvSpPr>
          <p:spPr bwMode="auto">
            <a:xfrm>
              <a:off x="2833" y="1480"/>
              <a:ext cx="46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404040"/>
                  </a:solidFill>
                  <a:effectLst/>
                  <a:latin typeface="Carlito"/>
                  <a:ea typeface="Carlito"/>
                  <a:cs typeface="Carlito"/>
                </a:rPr>
                <a:t>35.7%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1" name="Text Box 13"/>
            <p:cNvSpPr txBox="1">
              <a:spLocks noChangeArrowheads="1"/>
            </p:cNvSpPr>
            <p:nvPr/>
          </p:nvSpPr>
          <p:spPr bwMode="auto">
            <a:xfrm>
              <a:off x="3776" y="1351"/>
              <a:ext cx="46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404040"/>
                  </a:solidFill>
                  <a:effectLst/>
                  <a:latin typeface="Carlito"/>
                  <a:ea typeface="Carlito"/>
                  <a:cs typeface="Carlito"/>
                </a:rPr>
                <a:t>37.5%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2" name="Text Box 12"/>
            <p:cNvSpPr txBox="1">
              <a:spLocks noChangeArrowheads="1"/>
            </p:cNvSpPr>
            <p:nvPr/>
          </p:nvSpPr>
          <p:spPr bwMode="auto">
            <a:xfrm>
              <a:off x="1969" y="1721"/>
              <a:ext cx="471" cy="2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15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35.0%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  <a:p>
              <a:pPr>
                <a:spcBef>
                  <a:spcPts val="715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30.0%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  <a:p>
              <a:pPr>
                <a:spcBef>
                  <a:spcPts val="72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25.0%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  <a:p>
              <a:pPr>
                <a:spcBef>
                  <a:spcPts val="72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20.0%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  <a:p>
              <a:pPr>
                <a:spcBef>
                  <a:spcPts val="72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15.0%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  <a:p>
              <a:pPr>
                <a:spcBef>
                  <a:spcPts val="72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10.0%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  <a:p>
              <a:pPr marL="57785">
                <a:spcBef>
                  <a:spcPts val="72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5.0%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  <a:p>
              <a:pPr marL="57785">
                <a:lnSpc>
                  <a:spcPts val="1080"/>
                </a:lnSpc>
                <a:spcBef>
                  <a:spcPts val="720"/>
                </a:spcBef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0.0%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2874" y="4501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2010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4" name="Text Box 10"/>
            <p:cNvSpPr txBox="1">
              <a:spLocks noChangeArrowheads="1"/>
            </p:cNvSpPr>
            <p:nvPr/>
          </p:nvSpPr>
          <p:spPr bwMode="auto">
            <a:xfrm>
              <a:off x="3817" y="4501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2011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5" name="Text Box 9"/>
            <p:cNvSpPr txBox="1">
              <a:spLocks noChangeArrowheads="1"/>
            </p:cNvSpPr>
            <p:nvPr/>
          </p:nvSpPr>
          <p:spPr bwMode="auto">
            <a:xfrm>
              <a:off x="4761" y="4501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2012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6" name="Text Box 8"/>
            <p:cNvSpPr txBox="1">
              <a:spLocks noChangeArrowheads="1"/>
            </p:cNvSpPr>
            <p:nvPr/>
          </p:nvSpPr>
          <p:spPr bwMode="auto">
            <a:xfrm>
              <a:off x="5704" y="4501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2013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7" name="Text Box 7"/>
            <p:cNvSpPr txBox="1">
              <a:spLocks noChangeArrowheads="1"/>
            </p:cNvSpPr>
            <p:nvPr/>
          </p:nvSpPr>
          <p:spPr bwMode="auto">
            <a:xfrm>
              <a:off x="6648" y="4501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2014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8" name="Text Box 6"/>
            <p:cNvSpPr txBox="1">
              <a:spLocks noChangeArrowheads="1"/>
            </p:cNvSpPr>
            <p:nvPr/>
          </p:nvSpPr>
          <p:spPr bwMode="auto">
            <a:xfrm>
              <a:off x="7591" y="4501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2015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9" name="Text Box 5"/>
            <p:cNvSpPr txBox="1">
              <a:spLocks noChangeArrowheads="1"/>
            </p:cNvSpPr>
            <p:nvPr/>
          </p:nvSpPr>
          <p:spPr bwMode="auto">
            <a:xfrm>
              <a:off x="8534" y="4501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2016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30" name="Text Box 4"/>
            <p:cNvSpPr txBox="1">
              <a:spLocks noChangeArrowheads="1"/>
            </p:cNvSpPr>
            <p:nvPr/>
          </p:nvSpPr>
          <p:spPr bwMode="auto">
            <a:xfrm>
              <a:off x="9478" y="4501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>
                <a:lnSpc>
                  <a:spcPts val="900"/>
                </a:lnSpc>
                <a:spcAft>
                  <a:spcPts val="0"/>
                </a:spcAft>
              </a:pPr>
              <a:r>
                <a:rPr lang="en-US" sz="900">
                  <a:solidFill>
                    <a:srgbClr val="585858"/>
                  </a:solidFill>
                  <a:effectLst/>
                  <a:latin typeface="Carlito"/>
                  <a:ea typeface="Carlito"/>
                  <a:cs typeface="Carlito"/>
                </a:rPr>
                <a:t>2017</a:t>
              </a:r>
              <a:endParaRPr lang="en-ZA" sz="1100">
                <a:effectLst/>
                <a:latin typeface="Carlito"/>
                <a:ea typeface="Carlito"/>
                <a:cs typeface="Carlito"/>
              </a:endParaRPr>
            </a:p>
          </p:txBody>
        </p:sp>
      </p:grpSp>
      <p:sp>
        <p:nvSpPr>
          <p:cNvPr id="31" name="Text 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3182838" y="1554902"/>
            <a:ext cx="9601196" cy="331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vert270" wrap="square" lIns="0" tIns="0" rIns="0" bIns="0" anchor="t" anchorCtr="0" upright="1">
            <a:noAutofit/>
          </a:bodyPr>
          <a:lstStyle/>
          <a:p>
            <a:pPr marL="12700">
              <a:lnSpc>
                <a:spcPts val="1015"/>
              </a:lnSpc>
              <a:spcAft>
                <a:spcPts val="0"/>
              </a:spcAft>
            </a:pPr>
            <a:r>
              <a:rPr lang="en-US" sz="900" dirty="0">
                <a:solidFill>
                  <a:srgbClr val="585858"/>
                </a:solidFill>
                <a:effectLst/>
                <a:latin typeface="Carlito"/>
                <a:ea typeface="Carlito"/>
                <a:cs typeface="Carlito"/>
              </a:rPr>
              <a:t>Share of academic staff</a:t>
            </a:r>
            <a:endParaRPr lang="en-ZA" sz="1100" dirty="0">
              <a:effectLst/>
              <a:latin typeface="Carlito"/>
              <a:ea typeface="Carlito"/>
              <a:cs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27588553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AE0B97-85DA-EAD6-8941-DA603F916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Physics Education on an International Level </a:t>
            </a:r>
            <a:endParaRPr lang="en-ZA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10E82-467D-8ABB-550B-43591273915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Leveraging Global Best Practices in Physics Education</a:t>
            </a:r>
          </a:p>
          <a:p>
            <a:pPr algn="just"/>
            <a:r>
              <a:rPr lang="en-US" dirty="0"/>
              <a:t>Fostering International Collaboration and Research Partnerships</a:t>
            </a:r>
          </a:p>
          <a:p>
            <a:pPr algn="just"/>
            <a:r>
              <a:rPr lang="en-US" dirty="0"/>
              <a:t>Addressing Global Challenges through Physics Education</a:t>
            </a:r>
          </a:p>
          <a:p>
            <a:pPr algn="just"/>
            <a:r>
              <a:rPr lang="en-US" dirty="0"/>
              <a:t>Promoting Mobility and Knowledge Exchange</a:t>
            </a:r>
          </a:p>
          <a:p>
            <a:pPr algn="just"/>
            <a:r>
              <a:rPr lang="en-US" dirty="0"/>
              <a:t>Aligning with Global Standards in Physics Education</a:t>
            </a:r>
          </a:p>
          <a:p>
            <a:endParaRPr lang="en-Z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5AEDD9-3DD5-FA5F-3EB6-221AD0853EE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Enhancing Digital Learning and Open Science Initiatives</a:t>
            </a:r>
          </a:p>
          <a:p>
            <a:pPr algn="just"/>
            <a:r>
              <a:rPr lang="en-US" dirty="0"/>
              <a:t>Supporting Teacher Development through Global Professional Networks</a:t>
            </a:r>
          </a:p>
          <a:p>
            <a:pPr algn="just"/>
            <a:r>
              <a:rPr lang="en-US" dirty="0"/>
              <a:t>Encouraging International Recognition of African Contributions to Physics</a:t>
            </a:r>
          </a:p>
          <a:p>
            <a:pPr algn="just"/>
            <a:r>
              <a:rPr lang="en-US" dirty="0"/>
              <a:t>Facilitating Global Engagement in Space and High-Energy Physics</a:t>
            </a:r>
          </a:p>
          <a:p>
            <a:pPr algn="just"/>
            <a:r>
              <a:rPr lang="en-US" dirty="0"/>
              <a:t>Addressing the Global STEM Gender Gap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40760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23CFB-B5F8-38DA-E00A-81692BE565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2800" b="1" dirty="0"/>
              <a:t>Africa as a Global Contributor to Physics Education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6F43D-71BE-71BE-E295-29837421EA6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/>
            <a:r>
              <a:rPr lang="en-US" dirty="0"/>
              <a:t>Africa is an active participant in the global physics community</a:t>
            </a:r>
          </a:p>
          <a:p>
            <a:pPr algn="just"/>
            <a:r>
              <a:rPr lang="en-US" dirty="0"/>
              <a:t>Contributing to and benefiting from international advancements in science and education</a:t>
            </a:r>
          </a:p>
          <a:p>
            <a:pPr algn="just"/>
            <a:r>
              <a:rPr lang="en-US" dirty="0"/>
              <a:t>Encouraging the mobility of students and researchers</a:t>
            </a:r>
            <a:endParaRPr lang="en-Z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6DB075-69D2-D91A-3D4F-DB9B2FEF677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/>
            <a:r>
              <a:rPr lang="en-US" dirty="0"/>
              <a:t>Positioning Africa as a key player in the global scientific arena</a:t>
            </a:r>
          </a:p>
          <a:p>
            <a:pPr algn="just"/>
            <a:r>
              <a:rPr lang="en-US" dirty="0"/>
              <a:t>Contribute to solving global challenges through the power of physics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749566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C2472-881D-F703-BAA8-FF70A433D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/>
              <a:t>Tackling Challenges for a Stronger Physics Education Ecosystem</a:t>
            </a:r>
            <a:endParaRPr lang="en-ZA" sz="24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433541-93FE-2725-66B9-40A763A37E7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Physics Laboratories in High Schools </a:t>
            </a:r>
          </a:p>
          <a:p>
            <a:pPr algn="just"/>
            <a:r>
              <a:rPr lang="en-US" sz="2000" dirty="0"/>
              <a:t>Importance of Laboratories in Physics Education</a:t>
            </a:r>
          </a:p>
          <a:p>
            <a:pPr algn="just"/>
            <a:r>
              <a:rPr lang="en-US" sz="2000" dirty="0"/>
              <a:t>Current Challenges Facing High School Physics Laboratories in Africa</a:t>
            </a:r>
            <a:endParaRPr lang="en-ZA" sz="20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11C6E9-F8DD-500F-E493-D7403683575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2000" dirty="0"/>
              <a:t>Recommendations for Improving Physics Laboratories in High Schools</a:t>
            </a:r>
          </a:p>
          <a:p>
            <a:pPr algn="just"/>
            <a:r>
              <a:rPr lang="en-US" sz="2000" dirty="0"/>
              <a:t>The Role of Laboratories in Promoting Careers in Physics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28809203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b="1" cap="all" dirty="0"/>
              <a:t>Existing interventions</a:t>
            </a:r>
            <a:endParaRPr lang="en-ZA" b="1" cap="all" dirty="0"/>
          </a:p>
        </p:txBody>
      </p:sp>
    </p:spTree>
    <p:extLst>
      <p:ext uri="{BB962C8B-B14F-4D97-AF65-F5344CB8AC3E}">
        <p14:creationId xmlns:p14="http://schemas.microsoft.com/office/powerpoint/2010/main" val="36262258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en-ZA" dirty="0"/>
            </a:br>
            <a:br>
              <a:rPr lang="en-ZA" dirty="0"/>
            </a:br>
            <a:r>
              <a:rPr lang="en-ZA" sz="3100" b="1" dirty="0"/>
              <a:t>SAIP Teacher Development Project</a:t>
            </a:r>
            <a:br>
              <a:rPr lang="en-ZA" sz="3100" b="1" dirty="0"/>
            </a:br>
            <a:br>
              <a:rPr lang="en-ZA" dirty="0"/>
            </a:b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910" y="2040731"/>
            <a:ext cx="7543800" cy="383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90424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SAIP Teacher Development Project Accreditation</a:t>
            </a:r>
            <a:endParaRPr lang="en-Z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ZA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Accredited by South African Council for Educators (SACE)</a:t>
            </a:r>
          </a:p>
          <a:p>
            <a:pPr>
              <a:lnSpc>
                <a:spcPct val="150000"/>
              </a:lnSpc>
            </a:pPr>
            <a:r>
              <a:rPr lang="en-ZA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Continuous Professional Development (CPD) Points </a:t>
            </a:r>
          </a:p>
          <a:p>
            <a:pPr>
              <a:lnSpc>
                <a:spcPct val="150000"/>
              </a:lnSpc>
            </a:pPr>
            <a:r>
              <a:rPr lang="en-US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Career enhancement</a:t>
            </a:r>
            <a:endParaRPr lang="en-ZA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9432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>
                <a:ea typeface="ＭＳ Ｐゴシック" charset="0"/>
              </a:rPr>
              <a:t>Beyond Capacity Building </a:t>
            </a:r>
            <a:r>
              <a:rPr lang="en-US" sz="1600" dirty="0">
                <a:ea typeface="ＭＳ Ｐゴシック" charset="0"/>
              </a:rPr>
              <a:t>– reverse the African Science Diaspora</a:t>
            </a:r>
          </a:p>
        </p:txBody>
      </p:sp>
      <p:sp>
        <p:nvSpPr>
          <p:cNvPr id="246789" name="TextBox 6"/>
          <p:cNvSpPr txBox="1">
            <a:spLocks noChangeArrowheads="1"/>
          </p:cNvSpPr>
          <p:nvPr/>
        </p:nvSpPr>
        <p:spPr bwMode="auto">
          <a:xfrm>
            <a:off x="1779589" y="750889"/>
            <a:ext cx="68151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defRPr/>
            </a:pPr>
            <a:r>
              <a:rPr lang="en-US" altLang="en-US" b="1" dirty="0">
                <a:solidFill>
                  <a:srgbClr val="000000"/>
                </a:solidFill>
                <a:latin typeface="+mj-lt"/>
              </a:rPr>
              <a:t>African School of Fundamental Physics and Applications</a:t>
            </a:r>
            <a:endParaRPr lang="en-ZA" altLang="en-US" b="1" dirty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235526" name="TextBox 7"/>
          <p:cNvSpPr txBox="1">
            <a:spLocks noChangeArrowheads="1"/>
          </p:cNvSpPr>
          <p:nvPr/>
        </p:nvSpPr>
        <p:spPr bwMode="auto">
          <a:xfrm>
            <a:off x="1905000" y="4079875"/>
            <a:ext cx="4876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00"/>
                </a:solidFill>
                <a:ea typeface="Geneva"/>
                <a:cs typeface="Arial" panose="020B0604020202020204" pitchFamily="34" charset="0"/>
              </a:rPr>
              <a:t>The students progress successfully.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FF0000"/>
                </a:solidFill>
                <a:ea typeface="Geneva"/>
                <a:cs typeface="Arial" panose="020B0604020202020204" pitchFamily="34" charset="0"/>
              </a:rPr>
              <a:t>Where are the students now?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000000"/>
                </a:solidFill>
                <a:ea typeface="Geneva"/>
                <a:cs typeface="Arial" panose="020B0604020202020204" pitchFamily="34" charset="0"/>
              </a:rPr>
              <a:t>.....  For some ...   The African Science Diaspora</a:t>
            </a:r>
            <a:endParaRPr lang="en-ZA" altLang="en-US" sz="1600" b="1">
              <a:solidFill>
                <a:srgbClr val="000000"/>
              </a:solidFill>
              <a:ea typeface="Geneva"/>
              <a:cs typeface="Arial" panose="020B0604020202020204" pitchFamily="34" charset="0"/>
            </a:endParaRPr>
          </a:p>
        </p:txBody>
      </p:sp>
      <p:pic>
        <p:nvPicPr>
          <p:cNvPr id="235527" name="Picture 5" descr="africa-school_ima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838" y="1243013"/>
            <a:ext cx="2792412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28" name="Picture 9" descr="ASP2016-GroupPhoto-Week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850" y="3411539"/>
            <a:ext cx="3175000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29" name="Picture 10" descr="5163170751_8a95e6ddb8_b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2059"/>
          <a:stretch>
            <a:fillRect/>
          </a:stretch>
        </p:blipFill>
        <p:spPr bwMode="auto">
          <a:xfrm>
            <a:off x="1582738" y="1243013"/>
            <a:ext cx="320040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30" name="Picture 11" descr="15607598406_ed550f64ab_k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5850" y="1243013"/>
            <a:ext cx="3175000" cy="210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31" name="TextBox 12"/>
          <p:cNvSpPr txBox="1">
            <a:spLocks noChangeArrowheads="1"/>
          </p:cNvSpPr>
          <p:nvPr/>
        </p:nvSpPr>
        <p:spPr bwMode="auto">
          <a:xfrm>
            <a:off x="2465389" y="2884489"/>
            <a:ext cx="1520825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alibri" panose="020F0502020204030204" pitchFamily="34" charset="0"/>
                <a:ea typeface="Geneva"/>
                <a:cs typeface="Geneva"/>
              </a:rPr>
              <a:t> South Africa 2010</a:t>
            </a:r>
          </a:p>
        </p:txBody>
      </p:sp>
      <p:sp>
        <p:nvSpPr>
          <p:cNvPr id="235532" name="TextBox 13"/>
          <p:cNvSpPr txBox="1">
            <a:spLocks noChangeArrowheads="1"/>
          </p:cNvSpPr>
          <p:nvPr/>
        </p:nvSpPr>
        <p:spPr bwMode="auto">
          <a:xfrm>
            <a:off x="5581650" y="2884489"/>
            <a:ext cx="1062038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alibri" panose="020F0502020204030204" pitchFamily="34" charset="0"/>
                <a:ea typeface="Geneva"/>
                <a:cs typeface="Geneva"/>
              </a:rPr>
              <a:t>Ghana 2012</a:t>
            </a:r>
          </a:p>
        </p:txBody>
      </p:sp>
      <p:sp>
        <p:nvSpPr>
          <p:cNvPr id="235533" name="TextBox 14"/>
          <p:cNvSpPr txBox="1">
            <a:spLocks noChangeArrowheads="1"/>
          </p:cNvSpPr>
          <p:nvPr/>
        </p:nvSpPr>
        <p:spPr bwMode="auto">
          <a:xfrm>
            <a:off x="8351839" y="2884489"/>
            <a:ext cx="1158875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alibri" panose="020F0502020204030204" pitchFamily="34" charset="0"/>
                <a:ea typeface="Geneva"/>
                <a:cs typeface="Geneva"/>
              </a:rPr>
              <a:t>Senegal 2014</a:t>
            </a:r>
          </a:p>
        </p:txBody>
      </p:sp>
      <p:sp>
        <p:nvSpPr>
          <p:cNvPr id="235534" name="TextBox 15"/>
          <p:cNvSpPr txBox="1">
            <a:spLocks noChangeArrowheads="1"/>
          </p:cNvSpPr>
          <p:nvPr/>
        </p:nvSpPr>
        <p:spPr bwMode="auto">
          <a:xfrm>
            <a:off x="8502650" y="5089526"/>
            <a:ext cx="1174750" cy="307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Calibri" panose="020F0502020204030204" pitchFamily="34" charset="0"/>
                <a:ea typeface="Geneva"/>
                <a:cs typeface="Geneva"/>
              </a:rPr>
              <a:t>Rwanda 2016</a:t>
            </a:r>
          </a:p>
        </p:txBody>
      </p:sp>
    </p:spTree>
    <p:extLst>
      <p:ext uri="{BB962C8B-B14F-4D97-AF65-F5344CB8AC3E}">
        <p14:creationId xmlns:p14="http://schemas.microsoft.com/office/powerpoint/2010/main" val="1975628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2BA50-5D9C-5D28-DAAC-19245629B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Context</a:t>
            </a:r>
            <a:endParaRPr lang="en-ZA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5C9FA3-22C5-025D-D265-963F287EC8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ASFAP initiative brought together physicists from Africa and beyond to address critical issues in physics education across the continent.</a:t>
            </a:r>
          </a:p>
          <a:p>
            <a:pPr algn="just"/>
            <a:r>
              <a:rPr lang="en-US" dirty="0"/>
              <a:t>A series of meetings held within the physics education group.</a:t>
            </a:r>
          </a:p>
          <a:p>
            <a:pPr algn="just"/>
            <a:r>
              <a:rPr lang="en-US" dirty="0"/>
              <a:t>Letters of Intent (LOIs) were submitted.</a:t>
            </a:r>
          </a:p>
          <a:p>
            <a:pPr algn="just"/>
            <a:r>
              <a:rPr lang="en-US" dirty="0"/>
              <a:t>Several strategic proposals emerged from discussions and LOIs.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988300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2860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endParaRPr lang="en-US" altLang="en-US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3886200"/>
            <a:ext cx="6400800" cy="1752600"/>
          </a:xfrm>
        </p:spPr>
        <p:txBody>
          <a:bodyPr/>
          <a:lstStyle/>
          <a:p>
            <a:pPr eaLnBrk="1" hangingPunct="1"/>
            <a:endParaRPr lang="en-US" altLang="en-US"/>
          </a:p>
        </p:txBody>
      </p:sp>
      <p:pic>
        <p:nvPicPr>
          <p:cNvPr id="44036" name="Picture 4" descr="Peninsula_Flying_Ey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677" y="294968"/>
            <a:ext cx="9144000" cy="6304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2835276" y="784226"/>
            <a:ext cx="52054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800">
              <a:solidFill>
                <a:srgbClr val="FFFFFF"/>
              </a:solidFill>
              <a:ea typeface="Geneva"/>
              <a:cs typeface="Geneva"/>
            </a:endParaRP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2819400" y="6019800"/>
            <a:ext cx="67691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tx2"/>
              </a:buClr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ZA" altLang="en-US">
                <a:solidFill>
                  <a:srgbClr val="FFFF00"/>
                </a:solidFill>
                <a:ea typeface="Geneva"/>
                <a:cs typeface="Geneva"/>
              </a:rPr>
              <a:t>Thank You</a:t>
            </a:r>
            <a:endParaRPr lang="en-US" altLang="en-US">
              <a:solidFill>
                <a:srgbClr val="FFFF00"/>
              </a:solidFill>
              <a:ea typeface="Geneva"/>
              <a:cs typeface="Geneva"/>
            </a:endParaRPr>
          </a:p>
        </p:txBody>
      </p:sp>
    </p:spTree>
    <p:extLst>
      <p:ext uri="{BB962C8B-B14F-4D97-AF65-F5344CB8AC3E}">
        <p14:creationId xmlns:p14="http://schemas.microsoft.com/office/powerpoint/2010/main" val="19704435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BFB4C-98C1-D0C5-3A5C-B8908850E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2800" b="1" dirty="0"/>
              <a:t>Proposed Initiatives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B033B7-92AF-D968-47B2-18F12A42E4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n-US" dirty="0"/>
              <a:t>Build stronger educational frameworks</a:t>
            </a:r>
          </a:p>
          <a:p>
            <a:pPr algn="just"/>
            <a:r>
              <a:rPr lang="en-US" dirty="0"/>
              <a:t>Increase access to resources</a:t>
            </a:r>
          </a:p>
          <a:p>
            <a:pPr algn="just"/>
            <a:r>
              <a:rPr lang="en-US" dirty="0"/>
              <a:t>Promote innovation in teaching and research</a:t>
            </a:r>
          </a:p>
          <a:p>
            <a:pPr algn="just"/>
            <a:r>
              <a:rPr lang="en-US" dirty="0"/>
              <a:t>Contributing to the growth of physics education and scientific advancement in Africa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58847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A6688C-A256-55EE-0B2F-56D32935E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ZA" sz="2800" b="1" dirty="0"/>
              <a:t>Physics Education Goals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B3314C-B1FC-3C2B-CCD1-632FA848048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Cultivating Scientific and Technological Literacy</a:t>
            </a:r>
          </a:p>
          <a:p>
            <a:pPr algn="just"/>
            <a:r>
              <a:rPr lang="en-US" dirty="0"/>
              <a:t>Developing 21st-Century Skills</a:t>
            </a:r>
          </a:p>
          <a:p>
            <a:pPr algn="just"/>
            <a:r>
              <a:rPr lang="en-US" dirty="0"/>
              <a:t>Enhancing Africa’s Capacity for Innovation</a:t>
            </a:r>
          </a:p>
          <a:p>
            <a:pPr algn="just"/>
            <a:r>
              <a:rPr lang="en-US" dirty="0"/>
              <a:t>Promoting Sustainable Development</a:t>
            </a:r>
          </a:p>
          <a:p>
            <a:pPr algn="just"/>
            <a:r>
              <a:rPr lang="en-US" dirty="0"/>
              <a:t>Addressing the STEM Gender Gap</a:t>
            </a:r>
          </a:p>
          <a:p>
            <a:endParaRPr lang="en-Z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0BD18-9907-2CF5-FC19-B0215FC347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8298" y="3286124"/>
            <a:ext cx="4718304" cy="263260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n-US" dirty="0"/>
              <a:t>Supporting Teacher Training and Professional Development</a:t>
            </a:r>
          </a:p>
          <a:p>
            <a:pPr algn="just"/>
            <a:r>
              <a:rPr lang="en-US" dirty="0"/>
              <a:t>Fostering International Collaboration and Knowledge Exchange</a:t>
            </a:r>
          </a:p>
          <a:p>
            <a:pPr algn="just"/>
            <a:r>
              <a:rPr lang="en-US" dirty="0"/>
              <a:t>Bridging the Gap Between Education and Industry</a:t>
            </a:r>
          </a:p>
          <a:p>
            <a:pPr algn="just"/>
            <a:r>
              <a:rPr lang="en-US" dirty="0"/>
              <a:t>Leveraging Technology for Inclusive Education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57704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DF80C-A758-15A4-4CBD-FB2732DF5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Physics as a Catalyst for Africa’s Future</a:t>
            </a:r>
            <a:endParaRPr lang="en-ZA" sz="28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D2ED75-CFAB-F90D-30D3-3E73366F9C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ASFAP envisions physics education as a catalyst for Africa’s scientific, technological, and economic future</a:t>
            </a:r>
          </a:p>
          <a:p>
            <a:pPr algn="just"/>
            <a:r>
              <a:rPr lang="en-US" dirty="0"/>
              <a:t>Physics education to play a transformative role in achieving the continent’s long-term goals</a:t>
            </a:r>
          </a:p>
          <a:p>
            <a:pPr algn="just"/>
            <a:r>
              <a:rPr lang="en-US" dirty="0"/>
              <a:t>Concerted effort to reform physics education</a:t>
            </a:r>
          </a:p>
          <a:p>
            <a:pPr algn="just"/>
            <a:r>
              <a:rPr lang="en-US" dirty="0"/>
              <a:t>Addressing structural challenges</a:t>
            </a:r>
          </a:p>
          <a:p>
            <a:endParaRPr lang="en-ZA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FE9EED-AC1E-1BE9-62BB-D50E3B2E71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n-US" dirty="0"/>
              <a:t>Ensuring that every African student can engage with and excel in the subject</a:t>
            </a:r>
          </a:p>
          <a:p>
            <a:pPr algn="just"/>
            <a:r>
              <a:rPr lang="en-US" dirty="0"/>
              <a:t>Africa is poised to become a global leader in fundamental and applied physics</a:t>
            </a:r>
          </a:p>
          <a:p>
            <a:pPr algn="just"/>
            <a:r>
              <a:rPr lang="en-US" dirty="0"/>
              <a:t>Driving innovation and progress for generations to come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516718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0DFFB-AB58-BECC-555A-EFB1B7D106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/>
              <a:t>Learning Approach and Challenges for Physics Education </a:t>
            </a:r>
            <a:endParaRPr lang="en-ZA" sz="2800" b="1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A68E53-7293-5539-76DA-6C233D912D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ZA" dirty="0"/>
              <a:t>Learning Approach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09D3CC-25F5-437A-5A3E-E58E701351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US" dirty="0"/>
              <a:t>Contextualized and Culturally Relevant Pedagogy</a:t>
            </a:r>
          </a:p>
          <a:p>
            <a:pPr algn="just"/>
            <a:r>
              <a:rPr lang="en-US" dirty="0"/>
              <a:t>Inquiry-Based Learning and Hands-On Experiments</a:t>
            </a:r>
          </a:p>
          <a:p>
            <a:pPr algn="just"/>
            <a:r>
              <a:rPr lang="en-US" dirty="0"/>
              <a:t>Leveraging Technology for Physics Education</a:t>
            </a:r>
          </a:p>
          <a:p>
            <a:pPr algn="just"/>
            <a:r>
              <a:rPr lang="en-US" dirty="0"/>
              <a:t>Collaboration and Professional Development for Educators</a:t>
            </a:r>
          </a:p>
          <a:p>
            <a:pPr algn="just"/>
            <a:r>
              <a:rPr lang="en-US" dirty="0"/>
              <a:t>Active Learning</a:t>
            </a:r>
            <a:endParaRPr lang="en-ZA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73AAD6-94B3-1881-4ED2-57E703FFBF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ZA" dirty="0"/>
              <a:t>Challenges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F68BD6-F779-CBE9-61A7-99839AA308E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n-ZA" dirty="0"/>
              <a:t>Resource Constraints and Infrastructure Deficits</a:t>
            </a:r>
          </a:p>
          <a:p>
            <a:pPr algn="just"/>
            <a:r>
              <a:rPr lang="en-US" dirty="0"/>
              <a:t>Teacher Shortages and Capacity Building</a:t>
            </a:r>
          </a:p>
          <a:p>
            <a:pPr algn="just"/>
            <a:r>
              <a:rPr lang="en-ZA" dirty="0"/>
              <a:t>Gender Disparities in STEM Education</a:t>
            </a:r>
          </a:p>
          <a:p>
            <a:pPr algn="just"/>
            <a:r>
              <a:rPr lang="en-ZA" dirty="0"/>
              <a:t>Curriculum Rigidities and Examination Pressures</a:t>
            </a:r>
          </a:p>
          <a:p>
            <a:pPr algn="just"/>
            <a:r>
              <a:rPr lang="en-US" dirty="0"/>
              <a:t>Language Barriers and Cognitive Load</a:t>
            </a:r>
          </a:p>
          <a:p>
            <a:pPr algn="just"/>
            <a:r>
              <a:rPr lang="en-ZA" dirty="0"/>
              <a:t>Inequitable Access to Technology</a:t>
            </a:r>
          </a:p>
        </p:txBody>
      </p:sp>
    </p:spTree>
    <p:extLst>
      <p:ext uri="{BB962C8B-B14F-4D97-AF65-F5344CB8AC3E}">
        <p14:creationId xmlns:p14="http://schemas.microsoft.com/office/powerpoint/2010/main" val="25496126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1785938" y="0"/>
            <a:ext cx="8216900" cy="1028700"/>
          </a:xfrm>
        </p:spPr>
        <p:txBody>
          <a:bodyPr rtlCol="0">
            <a:noAutofit/>
          </a:bodyPr>
          <a:lstStyle/>
          <a:p>
            <a:pPr algn="ctr">
              <a:defRPr/>
            </a:pPr>
            <a:r>
              <a:rPr lang="en-ZA" sz="1800" b="1" dirty="0">
                <a:solidFill>
                  <a:srgbClr val="000000"/>
                </a:solidFill>
                <a:latin typeface="+mn-lt"/>
              </a:rPr>
              <a:t> </a:t>
            </a:r>
            <a:br>
              <a:rPr lang="en-ZA" sz="1800" b="1" dirty="0">
                <a:solidFill>
                  <a:srgbClr val="000000"/>
                </a:solidFill>
                <a:latin typeface="+mn-lt"/>
              </a:rPr>
            </a:br>
            <a:br>
              <a:rPr lang="en-ZA" sz="1800" b="1" dirty="0">
                <a:solidFill>
                  <a:srgbClr val="000000"/>
                </a:solidFill>
                <a:latin typeface="+mn-lt"/>
              </a:rPr>
            </a:br>
            <a:r>
              <a:rPr lang="en-ZA" sz="1800" b="1" dirty="0">
                <a:solidFill>
                  <a:srgbClr val="000000"/>
                </a:solidFill>
                <a:latin typeface="+mn-lt"/>
              </a:rPr>
              <a:t>PhD enrolments and graduates in SA: 1996-2012 [Source: DHET (2013)]</a:t>
            </a:r>
            <a:endParaRPr lang="en-US" sz="1800" b="1" dirty="0">
              <a:solidFill>
                <a:srgbClr val="000000"/>
              </a:solidFill>
              <a:latin typeface="+mn-lt"/>
            </a:endParaRPr>
          </a:p>
        </p:txBody>
      </p:sp>
      <p:graphicFrame>
        <p:nvGraphicFramePr>
          <p:cNvPr id="26627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545157090"/>
              </p:ext>
            </p:extLst>
          </p:nvPr>
        </p:nvGraphicFramePr>
        <p:xfrm>
          <a:off x="1604335" y="1168831"/>
          <a:ext cx="8788400" cy="49137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2" imgW="8797290" imgH="5749026" progId="Excel.Chart.8">
                  <p:embed/>
                </p:oleObj>
              </mc:Choice>
              <mc:Fallback>
                <p:oleObj name="Chart" r:id="rId2" imgW="8797290" imgH="5749026" progId="Excel.Chart.8">
                  <p:embed/>
                  <p:pic>
                    <p:nvPicPr>
                      <p:cNvPr id="26627" name="Content Placeholder 4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4335" y="1168831"/>
                        <a:ext cx="8788400" cy="49137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08594781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algn="ctr">
              <a:lnSpc>
                <a:spcPct val="150000"/>
              </a:lnSpc>
              <a:defRPr/>
            </a:pPr>
            <a:br>
              <a:rPr lang="en-ZA" sz="1800" b="1" dirty="0">
                <a:latin typeface="+mn-lt"/>
              </a:rPr>
            </a:br>
            <a:r>
              <a:rPr lang="en-ZA" sz="1800" b="1" dirty="0">
                <a:latin typeface="+mn-lt"/>
              </a:rPr>
              <a:t>Doctoral enrolments, doctoral graduates </a:t>
            </a:r>
            <a:br>
              <a:rPr lang="en-ZA" sz="1800" b="1" dirty="0">
                <a:latin typeface="+mn-lt"/>
              </a:rPr>
            </a:br>
            <a:r>
              <a:rPr lang="en-ZA" sz="1800" b="1" dirty="0">
                <a:latin typeface="+mn-lt"/>
              </a:rPr>
              <a:t>and research publications in SA</a:t>
            </a:r>
            <a:endParaRPr lang="en-US" sz="1800" b="1" dirty="0">
              <a:latin typeface="+mn-lt"/>
              <a:cs typeface="Arial" panose="020B0604020202020204" pitchFamily="34" charset="0"/>
            </a:endParaRPr>
          </a:p>
        </p:txBody>
      </p:sp>
      <p:pic>
        <p:nvPicPr>
          <p:cNvPr id="2765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38400" y="1722439"/>
            <a:ext cx="7696200" cy="4175125"/>
          </a:xfrm>
        </p:spPr>
      </p:pic>
    </p:spTree>
    <p:extLst>
      <p:ext uri="{BB962C8B-B14F-4D97-AF65-F5344CB8AC3E}">
        <p14:creationId xmlns:p14="http://schemas.microsoft.com/office/powerpoint/2010/main" val="2385817828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76200">
              <a:spcBef>
                <a:spcPts val="1055"/>
              </a:spcBef>
              <a:spcAft>
                <a:spcPts val="0"/>
              </a:spcAft>
            </a:pPr>
            <a:r>
              <a:rPr lang="en-ZA" sz="1600" b="1" dirty="0">
                <a:latin typeface="Arial" panose="020B0604020202020204" pitchFamily="34" charset="0"/>
                <a:cs typeface="Arial" panose="020B0604020202020204" pitchFamily="34" charset="0"/>
              </a:rPr>
              <a:t>Number of doctoral degree graduates in South African universities, 2010 – 2017 </a:t>
            </a:r>
            <a:br>
              <a:rPr lang="en-ZA" sz="16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ZA" sz="1600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600" b="1" i="1" dirty="0">
                <a:latin typeface="Arial" panose="020B0604020202020204" pitchFamily="34" charset="0"/>
                <a:ea typeface="Carlito"/>
                <a:cs typeface="Arial" panose="020B0604020202020204" pitchFamily="34" charset="0"/>
              </a:rPr>
              <a:t>Source: Statistics on Post-School Education and Training in South Africa, 2017)</a:t>
            </a:r>
            <a:endParaRPr lang="en-ZA" sz="1600" b="1" dirty="0">
              <a:latin typeface="Arial" panose="020B0604020202020204" pitchFamily="34" charset="0"/>
              <a:ea typeface="Carlito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2897754" y="2735509"/>
            <a:ext cx="6396489" cy="2743200"/>
            <a:chOff x="1440" y="537"/>
            <a:chExt cx="9000" cy="4320"/>
          </a:xfrm>
        </p:grpSpPr>
        <p:sp>
          <p:nvSpPr>
            <p:cNvPr id="5" name="AutoShape 105"/>
            <p:cNvSpPr>
              <a:spLocks/>
            </p:cNvSpPr>
            <p:nvPr/>
          </p:nvSpPr>
          <p:spPr bwMode="auto">
            <a:xfrm>
              <a:off x="2546" y="1277"/>
              <a:ext cx="7674" cy="2597"/>
            </a:xfrm>
            <a:custGeom>
              <a:avLst/>
              <a:gdLst>
                <a:gd name="T0" fmla="+- 0 2546 2546"/>
                <a:gd name="T1" fmla="*/ T0 w 7674"/>
                <a:gd name="T2" fmla="+- 0 3874 1277"/>
                <a:gd name="T3" fmla="*/ 3874 h 2597"/>
                <a:gd name="T4" fmla="+- 0 10220 2546"/>
                <a:gd name="T5" fmla="*/ T4 w 7674"/>
                <a:gd name="T6" fmla="+- 0 3874 1277"/>
                <a:gd name="T7" fmla="*/ 3874 h 2597"/>
                <a:gd name="T8" fmla="+- 0 2546 2546"/>
                <a:gd name="T9" fmla="*/ T8 w 7674"/>
                <a:gd name="T10" fmla="+- 0 3356 1277"/>
                <a:gd name="T11" fmla="*/ 3356 h 2597"/>
                <a:gd name="T12" fmla="+- 0 10220 2546"/>
                <a:gd name="T13" fmla="*/ T12 w 7674"/>
                <a:gd name="T14" fmla="+- 0 3356 1277"/>
                <a:gd name="T15" fmla="*/ 3356 h 2597"/>
                <a:gd name="T16" fmla="+- 0 2546 2546"/>
                <a:gd name="T17" fmla="*/ T16 w 7674"/>
                <a:gd name="T18" fmla="+- 0 2835 1277"/>
                <a:gd name="T19" fmla="*/ 2835 h 2597"/>
                <a:gd name="T20" fmla="+- 0 10220 2546"/>
                <a:gd name="T21" fmla="*/ T20 w 7674"/>
                <a:gd name="T22" fmla="+- 0 2835 1277"/>
                <a:gd name="T23" fmla="*/ 2835 h 2597"/>
                <a:gd name="T24" fmla="+- 0 2546 2546"/>
                <a:gd name="T25" fmla="*/ T24 w 7674"/>
                <a:gd name="T26" fmla="+- 0 2317 1277"/>
                <a:gd name="T27" fmla="*/ 2317 h 2597"/>
                <a:gd name="T28" fmla="+- 0 10220 2546"/>
                <a:gd name="T29" fmla="*/ T28 w 7674"/>
                <a:gd name="T30" fmla="+- 0 2317 1277"/>
                <a:gd name="T31" fmla="*/ 2317 h 2597"/>
                <a:gd name="T32" fmla="+- 0 2546 2546"/>
                <a:gd name="T33" fmla="*/ T32 w 7674"/>
                <a:gd name="T34" fmla="+- 0 1796 1277"/>
                <a:gd name="T35" fmla="*/ 1796 h 2597"/>
                <a:gd name="T36" fmla="+- 0 10220 2546"/>
                <a:gd name="T37" fmla="*/ T36 w 7674"/>
                <a:gd name="T38" fmla="+- 0 1796 1277"/>
                <a:gd name="T39" fmla="*/ 1796 h 2597"/>
                <a:gd name="T40" fmla="+- 0 2546 2546"/>
                <a:gd name="T41" fmla="*/ T40 w 7674"/>
                <a:gd name="T42" fmla="+- 0 1277 1277"/>
                <a:gd name="T43" fmla="*/ 1277 h 2597"/>
                <a:gd name="T44" fmla="+- 0 10220 2546"/>
                <a:gd name="T45" fmla="*/ T44 w 7674"/>
                <a:gd name="T46" fmla="+- 0 1277 1277"/>
                <a:gd name="T47" fmla="*/ 1277 h 259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</a:cxnLst>
              <a:rect l="0" t="0" r="r" b="b"/>
              <a:pathLst>
                <a:path w="7674" h="2597">
                  <a:moveTo>
                    <a:pt x="0" y="2597"/>
                  </a:moveTo>
                  <a:lnTo>
                    <a:pt x="7674" y="2597"/>
                  </a:lnTo>
                  <a:moveTo>
                    <a:pt x="0" y="2079"/>
                  </a:moveTo>
                  <a:lnTo>
                    <a:pt x="7674" y="2079"/>
                  </a:lnTo>
                  <a:moveTo>
                    <a:pt x="0" y="1558"/>
                  </a:moveTo>
                  <a:lnTo>
                    <a:pt x="7674" y="1558"/>
                  </a:lnTo>
                  <a:moveTo>
                    <a:pt x="0" y="1040"/>
                  </a:moveTo>
                  <a:lnTo>
                    <a:pt x="7674" y="1040"/>
                  </a:lnTo>
                  <a:moveTo>
                    <a:pt x="0" y="519"/>
                  </a:moveTo>
                  <a:lnTo>
                    <a:pt x="7674" y="519"/>
                  </a:lnTo>
                  <a:moveTo>
                    <a:pt x="0" y="0"/>
                  </a:moveTo>
                  <a:lnTo>
                    <a:pt x="7674" y="0"/>
                  </a:lnTo>
                </a:path>
              </a:pathLst>
            </a:custGeom>
            <a:noFill/>
            <a:ln w="9525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9" y="1186"/>
              <a:ext cx="7328" cy="3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9" y="1210"/>
              <a:ext cx="7205" cy="31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Line 102"/>
            <p:cNvCxnSpPr>
              <a:cxnSpLocks noChangeShapeType="1"/>
            </p:cNvCxnSpPr>
            <p:nvPr/>
          </p:nvCxnSpPr>
          <p:spPr bwMode="auto">
            <a:xfrm>
              <a:off x="2546" y="4394"/>
              <a:ext cx="7674" cy="0"/>
            </a:xfrm>
            <a:prstGeom prst="line">
              <a:avLst/>
            </a:prstGeom>
            <a:noFill/>
            <a:ln w="12700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9" name="Line 101"/>
            <p:cNvCxnSpPr>
              <a:cxnSpLocks noChangeShapeType="1"/>
            </p:cNvCxnSpPr>
            <p:nvPr/>
          </p:nvCxnSpPr>
          <p:spPr bwMode="auto">
            <a:xfrm>
              <a:off x="2546" y="758"/>
              <a:ext cx="7674" cy="0"/>
            </a:xfrm>
            <a:prstGeom prst="line">
              <a:avLst/>
            </a:prstGeom>
            <a:noFill/>
            <a:ln w="9525">
              <a:solidFill>
                <a:srgbClr val="D9D9D9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440" y="537"/>
              <a:ext cx="9000" cy="4320"/>
            </a:xfrm>
            <a:prstGeom prst="rect">
              <a:avLst/>
            </a:prstGeom>
            <a:noFill/>
            <a:ln w="9525">
              <a:solidFill>
                <a:srgbClr val="D9D9D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ZA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Text Box 99"/>
            <p:cNvSpPr txBox="1">
              <a:spLocks noChangeArrowheads="1"/>
            </p:cNvSpPr>
            <p:nvPr/>
          </p:nvSpPr>
          <p:spPr bwMode="auto">
            <a:xfrm>
              <a:off x="1969" y="674"/>
              <a:ext cx="43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3,500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2" name="Text Box 98"/>
            <p:cNvSpPr txBox="1">
              <a:spLocks noChangeArrowheads="1"/>
            </p:cNvSpPr>
            <p:nvPr/>
          </p:nvSpPr>
          <p:spPr bwMode="auto">
            <a:xfrm>
              <a:off x="9560" y="945"/>
              <a:ext cx="426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3 057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3" name="Text Box 97"/>
            <p:cNvSpPr txBox="1">
              <a:spLocks noChangeArrowheads="1"/>
            </p:cNvSpPr>
            <p:nvPr/>
          </p:nvSpPr>
          <p:spPr bwMode="auto">
            <a:xfrm>
              <a:off x="1969" y="1194"/>
              <a:ext cx="43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3,000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4" name="Text Box 96"/>
            <p:cNvSpPr txBox="1">
              <a:spLocks noChangeArrowheads="1"/>
            </p:cNvSpPr>
            <p:nvPr/>
          </p:nvSpPr>
          <p:spPr bwMode="auto">
            <a:xfrm>
              <a:off x="8600" y="1215"/>
              <a:ext cx="426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2 797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5" name="Text Box 95"/>
            <p:cNvSpPr txBox="1">
              <a:spLocks noChangeArrowheads="1"/>
            </p:cNvSpPr>
            <p:nvPr/>
          </p:nvSpPr>
          <p:spPr bwMode="auto">
            <a:xfrm>
              <a:off x="7641" y="1492"/>
              <a:ext cx="426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2 530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6" name="Text Box 94"/>
            <p:cNvSpPr txBox="1">
              <a:spLocks noChangeArrowheads="1"/>
            </p:cNvSpPr>
            <p:nvPr/>
          </p:nvSpPr>
          <p:spPr bwMode="auto">
            <a:xfrm>
              <a:off x="1969" y="1713"/>
              <a:ext cx="43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2,500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7" name="Text Box 93"/>
            <p:cNvSpPr txBox="1">
              <a:spLocks noChangeArrowheads="1"/>
            </p:cNvSpPr>
            <p:nvPr/>
          </p:nvSpPr>
          <p:spPr bwMode="auto">
            <a:xfrm>
              <a:off x="6682" y="1774"/>
              <a:ext cx="426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2 258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8" name="Text Box 92"/>
            <p:cNvSpPr txBox="1">
              <a:spLocks noChangeArrowheads="1"/>
            </p:cNvSpPr>
            <p:nvPr/>
          </p:nvSpPr>
          <p:spPr bwMode="auto">
            <a:xfrm>
              <a:off x="5722" y="1989"/>
              <a:ext cx="427" cy="1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2 051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19" name="Text Box 91"/>
            <p:cNvSpPr txBox="1">
              <a:spLocks noChangeArrowheads="1"/>
            </p:cNvSpPr>
            <p:nvPr/>
          </p:nvSpPr>
          <p:spPr bwMode="auto">
            <a:xfrm>
              <a:off x="1969" y="2233"/>
              <a:ext cx="43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2,000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0" name="Text Box 90"/>
            <p:cNvSpPr txBox="1">
              <a:spLocks noChangeArrowheads="1"/>
            </p:cNvSpPr>
            <p:nvPr/>
          </p:nvSpPr>
          <p:spPr bwMode="auto">
            <a:xfrm>
              <a:off x="4763" y="2169"/>
              <a:ext cx="426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1 879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1" name="Text Box 89"/>
            <p:cNvSpPr txBox="1">
              <a:spLocks noChangeArrowheads="1"/>
            </p:cNvSpPr>
            <p:nvPr/>
          </p:nvSpPr>
          <p:spPr bwMode="auto">
            <a:xfrm>
              <a:off x="3803" y="2483"/>
              <a:ext cx="426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1 576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2" name="Text Box 88"/>
            <p:cNvSpPr txBox="1">
              <a:spLocks noChangeArrowheads="1"/>
            </p:cNvSpPr>
            <p:nvPr/>
          </p:nvSpPr>
          <p:spPr bwMode="auto">
            <a:xfrm>
              <a:off x="1969" y="2752"/>
              <a:ext cx="433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1,500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3" name="Text Box 87"/>
            <p:cNvSpPr txBox="1">
              <a:spLocks noChangeArrowheads="1"/>
            </p:cNvSpPr>
            <p:nvPr/>
          </p:nvSpPr>
          <p:spPr bwMode="auto">
            <a:xfrm>
              <a:off x="2844" y="2644"/>
              <a:ext cx="42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404040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1 421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4" name="Text Box 86"/>
            <p:cNvSpPr txBox="1">
              <a:spLocks noChangeArrowheads="1"/>
            </p:cNvSpPr>
            <p:nvPr/>
          </p:nvSpPr>
          <p:spPr bwMode="auto">
            <a:xfrm>
              <a:off x="1969" y="3272"/>
              <a:ext cx="433" cy="1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11430" lvl="0" indent="0" algn="r" defTabSz="914400" eaLnBrk="1" fontAlgn="auto" latinLnBrk="0" hangingPunct="1">
                <a:lnSpc>
                  <a:spcPts val="915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1,000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3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 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  <a:p>
              <a:pPr marL="8636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500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3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 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  <a:p>
              <a:pPr marL="0" marR="12700" lvl="0" indent="0" algn="r" defTabSz="914400" eaLnBrk="1" fontAlgn="auto" latinLnBrk="0" hangingPunct="1">
                <a:lnSpc>
                  <a:spcPts val="1080"/>
                </a:lnSpc>
                <a:spcBef>
                  <a:spcPts val="5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0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5" name="Text Box 85"/>
            <p:cNvSpPr txBox="1">
              <a:spLocks noChangeArrowheads="1"/>
            </p:cNvSpPr>
            <p:nvPr/>
          </p:nvSpPr>
          <p:spPr bwMode="auto">
            <a:xfrm>
              <a:off x="2844" y="4545"/>
              <a:ext cx="387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2010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6" name="Text Box 84"/>
            <p:cNvSpPr txBox="1">
              <a:spLocks noChangeArrowheads="1"/>
            </p:cNvSpPr>
            <p:nvPr/>
          </p:nvSpPr>
          <p:spPr bwMode="auto">
            <a:xfrm>
              <a:off x="3803" y="4545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2011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7" name="Text Box 83"/>
            <p:cNvSpPr txBox="1">
              <a:spLocks noChangeArrowheads="1"/>
            </p:cNvSpPr>
            <p:nvPr/>
          </p:nvSpPr>
          <p:spPr bwMode="auto">
            <a:xfrm>
              <a:off x="4763" y="4545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2012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8" name="Text Box 82"/>
            <p:cNvSpPr txBox="1">
              <a:spLocks noChangeArrowheads="1"/>
            </p:cNvSpPr>
            <p:nvPr/>
          </p:nvSpPr>
          <p:spPr bwMode="auto">
            <a:xfrm>
              <a:off x="5722" y="4545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2013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29" name="Text Box 81"/>
            <p:cNvSpPr txBox="1">
              <a:spLocks noChangeArrowheads="1"/>
            </p:cNvSpPr>
            <p:nvPr/>
          </p:nvSpPr>
          <p:spPr bwMode="auto">
            <a:xfrm>
              <a:off x="6682" y="4545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2014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30" name="Text Box 80"/>
            <p:cNvSpPr txBox="1">
              <a:spLocks noChangeArrowheads="1"/>
            </p:cNvSpPr>
            <p:nvPr/>
          </p:nvSpPr>
          <p:spPr bwMode="auto">
            <a:xfrm>
              <a:off x="7641" y="4545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2015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31" name="Text Box 79"/>
            <p:cNvSpPr txBox="1">
              <a:spLocks noChangeArrowheads="1"/>
            </p:cNvSpPr>
            <p:nvPr/>
          </p:nvSpPr>
          <p:spPr bwMode="auto">
            <a:xfrm>
              <a:off x="8600" y="4545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2016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  <p:sp>
          <p:nvSpPr>
            <p:cNvPr id="32" name="Text Box 78"/>
            <p:cNvSpPr txBox="1">
              <a:spLocks noChangeArrowheads="1"/>
            </p:cNvSpPr>
            <p:nvPr/>
          </p:nvSpPr>
          <p:spPr bwMode="auto">
            <a:xfrm>
              <a:off x="9560" y="4545"/>
              <a:ext cx="385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ts val="9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>
                  <a:ln>
                    <a:noFill/>
                  </a:ln>
                  <a:solidFill>
                    <a:srgbClr val="585858"/>
                  </a:solidFill>
                  <a:effectLst/>
                  <a:uLnTx/>
                  <a:uFillTx/>
                  <a:latin typeface="Carlito"/>
                  <a:ea typeface="Carlito"/>
                  <a:cs typeface="Carlito"/>
                </a:rPr>
                <a:t>2017</a:t>
              </a:r>
              <a:endParaRPr kumimoji="0" lang="en-ZA" sz="11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rlito"/>
                <a:ea typeface="Carlito"/>
                <a:cs typeface="Carlito"/>
              </a:endParaRPr>
            </a:p>
          </p:txBody>
        </p:sp>
      </p:grpSp>
      <p:sp>
        <p:nvSpPr>
          <p:cNvPr id="33" name="Text Box 76"/>
          <p:cNvSpPr txBox="1">
            <a:spLocks noGrp="1" noChangeArrowheads="1"/>
          </p:cNvSpPr>
          <p:nvPr>
            <p:ph idx="1"/>
          </p:nvPr>
        </p:nvSpPr>
        <p:spPr bwMode="auto">
          <a:xfrm>
            <a:off x="3065207" y="1998061"/>
            <a:ext cx="9601196" cy="3318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vert270" wrap="square" lIns="0" tIns="0" rIns="0" bIns="0" anchor="t" anchorCtr="0" upright="1">
            <a:noAutofit/>
          </a:bodyPr>
          <a:lstStyle/>
          <a:p>
            <a:pPr marL="12700">
              <a:lnSpc>
                <a:spcPts val="1015"/>
              </a:lnSpc>
              <a:spcAft>
                <a:spcPts val="0"/>
              </a:spcAft>
            </a:pPr>
            <a:r>
              <a:rPr lang="en-US" sz="900" dirty="0">
                <a:solidFill>
                  <a:srgbClr val="585858"/>
                </a:solidFill>
                <a:effectLst/>
                <a:latin typeface="Carlito"/>
                <a:ea typeface="Carlito"/>
                <a:cs typeface="Carlito"/>
              </a:rPr>
              <a:t>Number of doctoral degrees graduates</a:t>
            </a:r>
            <a:endParaRPr lang="en-ZA" sz="1100" dirty="0">
              <a:effectLst/>
              <a:latin typeface="Carlito"/>
              <a:ea typeface="Carlito"/>
              <a:cs typeface="Carlito"/>
            </a:endParaRPr>
          </a:p>
        </p:txBody>
      </p:sp>
    </p:spTree>
    <p:extLst>
      <p:ext uri="{BB962C8B-B14F-4D97-AF65-F5344CB8AC3E}">
        <p14:creationId xmlns:p14="http://schemas.microsoft.com/office/powerpoint/2010/main" val="39518447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400</TotalTime>
  <Words>781</Words>
  <Application>Microsoft Office PowerPoint</Application>
  <PresentationFormat>Widescreen</PresentationFormat>
  <Paragraphs>153</Paragraphs>
  <Slides>20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MS PGothic</vt:lpstr>
      <vt:lpstr>MS PGothic</vt:lpstr>
      <vt:lpstr>Arial</vt:lpstr>
      <vt:lpstr>Calibri</vt:lpstr>
      <vt:lpstr>Carlito</vt:lpstr>
      <vt:lpstr>Garamond</vt:lpstr>
      <vt:lpstr>Geneva</vt:lpstr>
      <vt:lpstr>Times New Roman</vt:lpstr>
      <vt:lpstr>Organic</vt:lpstr>
      <vt:lpstr>Chart</vt:lpstr>
      <vt:lpstr> Physics Education Working Group</vt:lpstr>
      <vt:lpstr>Context</vt:lpstr>
      <vt:lpstr>Proposed Initiatives </vt:lpstr>
      <vt:lpstr>Physics Education Goals </vt:lpstr>
      <vt:lpstr>Physics as a Catalyst for Africa’s Future</vt:lpstr>
      <vt:lpstr>Learning Approach and Challenges for Physics Education </vt:lpstr>
      <vt:lpstr>   PhD enrolments and graduates in SA: 1996-2012 [Source: DHET (2013)]</vt:lpstr>
      <vt:lpstr> Doctoral enrolments, doctoral graduates  and research publications in SA</vt:lpstr>
      <vt:lpstr>Number of doctoral degree graduates in South African universities, 2010 – 2017  (Source: Statistics on Post-School Education and Training in South Africa, 2017)</vt:lpstr>
      <vt:lpstr>Number of doctoral degree graduates per million of population per year, 2010 – 2017  (Source: DHET, 2017)</vt:lpstr>
      <vt:lpstr>Number of doctoral degree graduates by country, 2015  (Source: UNESCO Institute for Statistics)</vt:lpstr>
      <vt:lpstr>Share of academic staff with a PHD in South African universities, 2010 – 2017  (Source: DHET HEMIS database, 2010-2017) </vt:lpstr>
      <vt:lpstr>Physics Education on an International Level </vt:lpstr>
      <vt:lpstr>Africa as a Global Contributor to Physics Education</vt:lpstr>
      <vt:lpstr>Tackling Challenges for a Stronger Physics Education Ecosystem</vt:lpstr>
      <vt:lpstr>PowerPoint Presentation</vt:lpstr>
      <vt:lpstr>  SAIP Teacher Development Project  </vt:lpstr>
      <vt:lpstr>SAIP Teacher Development Project Accreditation</vt:lpstr>
      <vt:lpstr>Beyond Capacity Building – reverse the African Science Diaspora</vt:lpstr>
      <vt:lpstr>PowerPoint Presentation</vt:lpstr>
    </vt:vector>
  </TitlesOfParts>
  <Company>University of Johannesburg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 2022</dc:title>
  <dc:creator>Ramaila, Sam</dc:creator>
  <cp:lastModifiedBy>Ramaila, Sam</cp:lastModifiedBy>
  <cp:revision>62</cp:revision>
  <dcterms:created xsi:type="dcterms:W3CDTF">2022-02-03T09:37:53Z</dcterms:created>
  <dcterms:modified xsi:type="dcterms:W3CDTF">2024-12-14T13:56:43Z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0d31be4-bb77-46d3-b866-62153466896a_Enabled">
    <vt:lpwstr>true</vt:lpwstr>
  </property>
  <property fmtid="{D5CDD505-2E9C-101B-9397-08002B2CF9AE}" pid="3" name="MSIP_Label_b0d31be4-bb77-46d3-b866-62153466896a_SetDate">
    <vt:lpwstr>2024-10-07T05:17:17Z</vt:lpwstr>
  </property>
  <property fmtid="{D5CDD505-2E9C-101B-9397-08002B2CF9AE}" pid="4" name="MSIP_Label_b0d31be4-bb77-46d3-b866-62153466896a_Method">
    <vt:lpwstr>Standard</vt:lpwstr>
  </property>
  <property fmtid="{D5CDD505-2E9C-101B-9397-08002B2CF9AE}" pid="5" name="MSIP_Label_b0d31be4-bb77-46d3-b866-62153466896a_Name">
    <vt:lpwstr>Public</vt:lpwstr>
  </property>
  <property fmtid="{D5CDD505-2E9C-101B-9397-08002B2CF9AE}" pid="6" name="MSIP_Label_b0d31be4-bb77-46d3-b866-62153466896a_SiteId">
    <vt:lpwstr>fa785acd-36ef-41bc-8a94-89841327e045</vt:lpwstr>
  </property>
  <property fmtid="{D5CDD505-2E9C-101B-9397-08002B2CF9AE}" pid="7" name="MSIP_Label_b0d31be4-bb77-46d3-b866-62153466896a_ActionId">
    <vt:lpwstr>3f6b1675-6d8f-451c-9cbc-a204d8f0607c</vt:lpwstr>
  </property>
  <property fmtid="{D5CDD505-2E9C-101B-9397-08002B2CF9AE}" pid="8" name="MSIP_Label_b0d31be4-bb77-46d3-b866-62153466896a_ContentBits">
    <vt:lpwstr>0</vt:lpwstr>
  </property>
</Properties>
</file>