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62" r:id="rId3"/>
    <p:sldId id="276" r:id="rId4"/>
    <p:sldId id="277" r:id="rId5"/>
    <p:sldId id="278" r:id="rId6"/>
    <p:sldId id="279" r:id="rId7"/>
    <p:sldId id="294" r:id="rId8"/>
    <p:sldId id="295" r:id="rId9"/>
    <p:sldId id="296" r:id="rId10"/>
    <p:sldId id="293" r:id="rId11"/>
    <p:sldId id="280" r:id="rId12"/>
    <p:sldId id="281" r:id="rId13"/>
    <p:sldId id="282" r:id="rId14"/>
    <p:sldId id="283" r:id="rId15"/>
    <p:sldId id="284" r:id="rId16"/>
    <p:sldId id="285" r:id="rId17"/>
    <p:sldId id="289" r:id="rId18"/>
    <p:sldId id="286" r:id="rId19"/>
    <p:sldId id="287" r:id="rId20"/>
    <p:sldId id="288" r:id="rId21"/>
    <p:sldId id="290"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32" autoAdjust="0"/>
    <p:restoredTop sz="93219" autoAdjust="0"/>
  </p:normalViewPr>
  <p:slideViewPr>
    <p:cSldViewPr snapToGrid="0">
      <p:cViewPr varScale="1">
        <p:scale>
          <a:sx n="118" d="100"/>
          <a:sy n="118" d="100"/>
        </p:scale>
        <p:origin x="240" y="20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91EB7B-9971-4D26-BF7B-E530E916826A}" type="datetimeFigureOut">
              <a:rPr lang="en-ZA" smtClean="0"/>
              <a:t>2024/12/15</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985625-32A3-4A79-B45E-A4867CDAAD19}" type="slidenum">
              <a:rPr lang="en-ZA" smtClean="0"/>
              <a:t>‹#›</a:t>
            </a:fld>
            <a:endParaRPr lang="en-ZA"/>
          </a:p>
        </p:txBody>
      </p:sp>
    </p:spTree>
    <p:extLst>
      <p:ext uri="{BB962C8B-B14F-4D97-AF65-F5344CB8AC3E}">
        <p14:creationId xmlns:p14="http://schemas.microsoft.com/office/powerpoint/2010/main" val="33428346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un.org/en/about-us/universal-declaration-of-human-rights"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physicsworld.com/a/ion-based-quantum-computers-could-boost-battery-performance-how-fuel-cells-are-decarbonizing-energy/"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stem.org.uk/stem-ambassadors"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www.ukri.org/"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0F985625-32A3-4A79-B45E-A4867CDAAD19}" type="slidenum">
              <a:rPr lang="en-ZA" smtClean="0"/>
              <a:t>1</a:t>
            </a:fld>
            <a:endParaRPr lang="en-ZA"/>
          </a:p>
        </p:txBody>
      </p:sp>
    </p:spTree>
    <p:extLst>
      <p:ext uri="{BB962C8B-B14F-4D97-AF65-F5344CB8AC3E}">
        <p14:creationId xmlns:p14="http://schemas.microsoft.com/office/powerpoint/2010/main" val="11727697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60734F-C3B5-AC80-2D1A-174A60FB03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20E6CE-BC7A-E90A-09E2-9C5A46B097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605A9C-4960-21EB-1B17-971D90D0E9BA}"/>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DADB584A-720B-A103-7726-3D8C26877497}"/>
              </a:ext>
            </a:extLst>
          </p:cNvPr>
          <p:cNvSpPr>
            <a:spLocks noGrp="1"/>
          </p:cNvSpPr>
          <p:nvPr>
            <p:ph type="sldNum" sz="quarter" idx="5"/>
          </p:nvPr>
        </p:nvSpPr>
        <p:spPr/>
        <p:txBody>
          <a:bodyPr/>
          <a:lstStyle/>
          <a:p>
            <a:fld id="{0F985625-32A3-4A79-B45E-A4867CDAAD19}" type="slidenum">
              <a:rPr lang="en-ZA" smtClean="0"/>
              <a:t>15</a:t>
            </a:fld>
            <a:endParaRPr lang="en-ZA"/>
          </a:p>
        </p:txBody>
      </p:sp>
    </p:spTree>
    <p:extLst>
      <p:ext uri="{BB962C8B-B14F-4D97-AF65-F5344CB8AC3E}">
        <p14:creationId xmlns:p14="http://schemas.microsoft.com/office/powerpoint/2010/main" val="21844433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443B8D-A45A-4E79-FBAE-3F6A5A04FC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8A6C9B-90C9-4EE0-1C02-66B174DB224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9AD483-21E4-3E54-2928-E5B2B6482EC2}"/>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FD0DE38B-1407-8E02-147A-698C16BF610D}"/>
              </a:ext>
            </a:extLst>
          </p:cNvPr>
          <p:cNvSpPr>
            <a:spLocks noGrp="1"/>
          </p:cNvSpPr>
          <p:nvPr>
            <p:ph type="sldNum" sz="quarter" idx="5"/>
          </p:nvPr>
        </p:nvSpPr>
        <p:spPr/>
        <p:txBody>
          <a:bodyPr/>
          <a:lstStyle/>
          <a:p>
            <a:fld id="{0F985625-32A3-4A79-B45E-A4867CDAAD19}" type="slidenum">
              <a:rPr lang="en-ZA" smtClean="0"/>
              <a:t>16</a:t>
            </a:fld>
            <a:endParaRPr lang="en-ZA"/>
          </a:p>
        </p:txBody>
      </p:sp>
    </p:spTree>
    <p:extLst>
      <p:ext uri="{BB962C8B-B14F-4D97-AF65-F5344CB8AC3E}">
        <p14:creationId xmlns:p14="http://schemas.microsoft.com/office/powerpoint/2010/main" val="40566293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473691-47C0-A59B-3E2F-CFA54978C4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EC3FEE-A20D-493F-C9AA-1153B7FE6E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F9D910-8557-037C-36DE-23121E3473D7}"/>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3D4CD4D5-E389-57F5-DC07-EB039239C02D}"/>
              </a:ext>
            </a:extLst>
          </p:cNvPr>
          <p:cNvSpPr>
            <a:spLocks noGrp="1"/>
          </p:cNvSpPr>
          <p:nvPr>
            <p:ph type="sldNum" sz="quarter" idx="5"/>
          </p:nvPr>
        </p:nvSpPr>
        <p:spPr/>
        <p:txBody>
          <a:bodyPr/>
          <a:lstStyle/>
          <a:p>
            <a:fld id="{0F985625-32A3-4A79-B45E-A4867CDAAD19}" type="slidenum">
              <a:rPr lang="en-ZA" smtClean="0"/>
              <a:t>17</a:t>
            </a:fld>
            <a:endParaRPr lang="en-ZA"/>
          </a:p>
        </p:txBody>
      </p:sp>
    </p:spTree>
    <p:extLst>
      <p:ext uri="{BB962C8B-B14F-4D97-AF65-F5344CB8AC3E}">
        <p14:creationId xmlns:p14="http://schemas.microsoft.com/office/powerpoint/2010/main" val="24013533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DC98F5-3DBA-05AA-ED40-3C82C4901F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9601D0-8F0F-9026-A1DD-26BE803CD3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05A78E-5C3F-5648-EF7C-4A14F02EC283}"/>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E5382DA4-8D85-5ACA-F5BB-F12EF34F874C}"/>
              </a:ext>
            </a:extLst>
          </p:cNvPr>
          <p:cNvSpPr>
            <a:spLocks noGrp="1"/>
          </p:cNvSpPr>
          <p:nvPr>
            <p:ph type="sldNum" sz="quarter" idx="5"/>
          </p:nvPr>
        </p:nvSpPr>
        <p:spPr/>
        <p:txBody>
          <a:bodyPr/>
          <a:lstStyle/>
          <a:p>
            <a:fld id="{0F985625-32A3-4A79-B45E-A4867CDAAD19}" type="slidenum">
              <a:rPr lang="en-ZA" smtClean="0"/>
              <a:t>18</a:t>
            </a:fld>
            <a:endParaRPr lang="en-ZA"/>
          </a:p>
        </p:txBody>
      </p:sp>
    </p:spTree>
    <p:extLst>
      <p:ext uri="{BB962C8B-B14F-4D97-AF65-F5344CB8AC3E}">
        <p14:creationId xmlns:p14="http://schemas.microsoft.com/office/powerpoint/2010/main" val="36091583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36C29D-0CC9-ED4B-9673-2634FB8A80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D79CB7-E1D7-1F67-C39A-7D9EF92001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D50CAD9-407C-A2CA-70E5-D415413E2608}"/>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B39C4858-5006-119B-7C68-D02A61EF60C1}"/>
              </a:ext>
            </a:extLst>
          </p:cNvPr>
          <p:cNvSpPr>
            <a:spLocks noGrp="1"/>
          </p:cNvSpPr>
          <p:nvPr>
            <p:ph type="sldNum" sz="quarter" idx="5"/>
          </p:nvPr>
        </p:nvSpPr>
        <p:spPr/>
        <p:txBody>
          <a:bodyPr/>
          <a:lstStyle/>
          <a:p>
            <a:fld id="{0F985625-32A3-4A79-B45E-A4867CDAAD19}" type="slidenum">
              <a:rPr lang="en-ZA" smtClean="0"/>
              <a:t>19</a:t>
            </a:fld>
            <a:endParaRPr lang="en-ZA"/>
          </a:p>
        </p:txBody>
      </p:sp>
    </p:spTree>
    <p:extLst>
      <p:ext uri="{BB962C8B-B14F-4D97-AF65-F5344CB8AC3E}">
        <p14:creationId xmlns:p14="http://schemas.microsoft.com/office/powerpoint/2010/main" val="11946410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E173B7-66FB-FFDB-D4E0-5EE5A555BC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4194B1-23A4-6DC7-96A9-DAC70FDE04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F81F04-C11B-6B46-9792-0A7B6DC234A6}"/>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1DD1D35F-FDDD-14D4-F2FF-16668CC76FF3}"/>
              </a:ext>
            </a:extLst>
          </p:cNvPr>
          <p:cNvSpPr>
            <a:spLocks noGrp="1"/>
          </p:cNvSpPr>
          <p:nvPr>
            <p:ph type="sldNum" sz="quarter" idx="5"/>
          </p:nvPr>
        </p:nvSpPr>
        <p:spPr/>
        <p:txBody>
          <a:bodyPr/>
          <a:lstStyle/>
          <a:p>
            <a:fld id="{0F985625-32A3-4A79-B45E-A4867CDAAD19}" type="slidenum">
              <a:rPr lang="en-ZA" smtClean="0"/>
              <a:t>20</a:t>
            </a:fld>
            <a:endParaRPr lang="en-ZA"/>
          </a:p>
        </p:txBody>
      </p:sp>
    </p:spTree>
    <p:extLst>
      <p:ext uri="{BB962C8B-B14F-4D97-AF65-F5344CB8AC3E}">
        <p14:creationId xmlns:p14="http://schemas.microsoft.com/office/powerpoint/2010/main" val="34542309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C002C7-860F-0D2C-AC6F-FB29A0A3D9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FF6F51-C614-090B-25B1-04CAE23DC5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D82494-1893-769C-E016-682F0494C10A}"/>
              </a:ext>
            </a:extLst>
          </p:cNvPr>
          <p:cNvSpPr>
            <a:spLocks noGrp="1"/>
          </p:cNvSpPr>
          <p:nvPr>
            <p:ph type="body" idx="1"/>
          </p:nvPr>
        </p:nvSpPr>
        <p:spPr/>
        <p:txBody>
          <a:bodyPr/>
          <a:lstStyle/>
          <a:p>
            <a:pPr algn="l"/>
            <a:r>
              <a:rPr lang="en-US" b="1" i="0" dirty="0">
                <a:solidFill>
                  <a:srgbClr val="212121"/>
                </a:solidFill>
                <a:effectLst/>
                <a:latin typeface="Inter"/>
              </a:rPr>
              <a:t>UNESCO on Open Science:</a:t>
            </a:r>
          </a:p>
          <a:p>
            <a:pPr algn="l"/>
            <a:r>
              <a:rPr lang="en-US" b="0" i="0" dirty="0">
                <a:solidFill>
                  <a:srgbClr val="212121"/>
                </a:solidFill>
                <a:effectLst/>
                <a:latin typeface="Inter"/>
              </a:rPr>
              <a:t>Open science has the potential of making the scientific process more transparent, inclusive and democratic. </a:t>
            </a:r>
          </a:p>
          <a:p>
            <a:pPr algn="l"/>
            <a:endParaRPr lang="en-US" b="0" i="0" dirty="0">
              <a:solidFill>
                <a:srgbClr val="212121"/>
              </a:solidFill>
              <a:effectLst/>
              <a:latin typeface="Inter"/>
            </a:endParaRPr>
          </a:p>
          <a:p>
            <a:pPr algn="l"/>
            <a:r>
              <a:rPr lang="en-US" b="1" i="0" dirty="0">
                <a:solidFill>
                  <a:srgbClr val="212121"/>
                </a:solidFill>
                <a:effectLst/>
                <a:latin typeface="Inter"/>
              </a:rPr>
              <a:t>Open science:</a:t>
            </a:r>
          </a:p>
          <a:p>
            <a:pPr lvl="1" algn="l">
              <a:buFont typeface="Arial" panose="020B0604020202020204" pitchFamily="34" charset="0"/>
              <a:buChar char="•"/>
            </a:pPr>
            <a:r>
              <a:rPr lang="en-US" b="0" i="0" dirty="0">
                <a:solidFill>
                  <a:srgbClr val="212121"/>
                </a:solidFill>
                <a:effectLst/>
                <a:latin typeface="Inter"/>
              </a:rPr>
              <a:t> increases scientific collaborations and sharing of information for the benefits of science and society;</a:t>
            </a:r>
          </a:p>
          <a:p>
            <a:pPr lvl="1" algn="l">
              <a:buFont typeface="Arial" panose="020B0604020202020204" pitchFamily="34" charset="0"/>
              <a:buChar char="•"/>
            </a:pPr>
            <a:r>
              <a:rPr lang="en-US" b="0" i="0" dirty="0">
                <a:solidFill>
                  <a:srgbClr val="212121"/>
                </a:solidFill>
                <a:effectLst/>
                <a:latin typeface="Inter"/>
              </a:rPr>
              <a:t> makes multilingual scientific knowledge openly available, accessible and reusable for everyone; and</a:t>
            </a:r>
          </a:p>
          <a:p>
            <a:pPr lvl="1" algn="l">
              <a:buFont typeface="Arial" panose="020B0604020202020204" pitchFamily="34" charset="0"/>
              <a:buChar char="•"/>
            </a:pPr>
            <a:r>
              <a:rPr lang="en-US" b="0" i="0" dirty="0">
                <a:solidFill>
                  <a:srgbClr val="212121"/>
                </a:solidFill>
                <a:effectLst/>
                <a:latin typeface="Inter"/>
              </a:rPr>
              <a:t> opens the processes of scientific knowledge creation, evaluation and communication to societal actors beyond the traditional scientific community.</a:t>
            </a:r>
          </a:p>
          <a:p>
            <a:pPr algn="l"/>
            <a:r>
              <a:rPr lang="en-US" b="0" i="0" dirty="0">
                <a:solidFill>
                  <a:srgbClr val="212121"/>
                </a:solidFill>
                <a:effectLst/>
                <a:latin typeface="Inter"/>
              </a:rPr>
              <a:t>Our interconnected world needs open science to help solve complex social, environmental, and economic challenges and achieve the Sustainable Development Goals.</a:t>
            </a:r>
          </a:p>
          <a:p>
            <a:pPr algn="l"/>
            <a:endParaRPr lang="en-US" b="0" i="0" dirty="0">
              <a:solidFill>
                <a:srgbClr val="212121"/>
              </a:solidFill>
              <a:effectLst/>
              <a:latin typeface="Inter"/>
            </a:endParaRPr>
          </a:p>
          <a:p>
            <a:pPr algn="l"/>
            <a:r>
              <a:rPr lang="en-US" b="0" i="0" dirty="0">
                <a:solidFill>
                  <a:srgbClr val="212121"/>
                </a:solidFill>
                <a:effectLst/>
                <a:latin typeface="Inter"/>
              </a:rPr>
              <a:t>By promoting science that is more accessible, inclusive and transparent, open science furthers the right of everyone to share in scientific advancement and its benefits as stated in Article 27.1 of the </a:t>
            </a:r>
            <a:r>
              <a:rPr lang="en-US" b="0" i="0" u="sng" dirty="0">
                <a:solidFill>
                  <a:srgbClr val="212121"/>
                </a:solidFill>
                <a:effectLst/>
                <a:latin typeface="Inter"/>
                <a:hlinkClick r:id="rId3"/>
              </a:rPr>
              <a:t>Universal Declaration of Human Rights</a:t>
            </a:r>
            <a:r>
              <a:rPr lang="en-US" b="0" i="0" dirty="0">
                <a:solidFill>
                  <a:srgbClr val="212121"/>
                </a:solidFill>
                <a:effectLst/>
                <a:latin typeface="Inter"/>
              </a:rPr>
              <a:t>. </a:t>
            </a:r>
          </a:p>
          <a:p>
            <a:pPr algn="l"/>
            <a:r>
              <a:rPr lang="en-US" b="0" i="0" dirty="0">
                <a:solidFill>
                  <a:srgbClr val="212121"/>
                </a:solidFill>
                <a:effectLst/>
                <a:latin typeface="Inter"/>
              </a:rPr>
              <a:t>https://www.unesco.org/en/open-science/about?hub=686  </a:t>
            </a:r>
          </a:p>
          <a:p>
            <a:endParaRPr lang="en-ZA" dirty="0"/>
          </a:p>
        </p:txBody>
      </p:sp>
      <p:sp>
        <p:nvSpPr>
          <p:cNvPr id="4" name="Slide Number Placeholder 3">
            <a:extLst>
              <a:ext uri="{FF2B5EF4-FFF2-40B4-BE49-F238E27FC236}">
                <a16:creationId xmlns:a16="http://schemas.microsoft.com/office/drawing/2014/main" id="{30621024-06DB-7579-D331-8729BBDF771A}"/>
              </a:ext>
            </a:extLst>
          </p:cNvPr>
          <p:cNvSpPr>
            <a:spLocks noGrp="1"/>
          </p:cNvSpPr>
          <p:nvPr>
            <p:ph type="sldNum" sz="quarter" idx="5"/>
          </p:nvPr>
        </p:nvSpPr>
        <p:spPr/>
        <p:txBody>
          <a:bodyPr/>
          <a:lstStyle/>
          <a:p>
            <a:fld id="{0F985625-32A3-4A79-B45E-A4867CDAAD19}" type="slidenum">
              <a:rPr lang="en-ZA" smtClean="0"/>
              <a:t>21</a:t>
            </a:fld>
            <a:endParaRPr lang="en-ZA"/>
          </a:p>
        </p:txBody>
      </p:sp>
    </p:spTree>
    <p:extLst>
      <p:ext uri="{BB962C8B-B14F-4D97-AF65-F5344CB8AC3E}">
        <p14:creationId xmlns:p14="http://schemas.microsoft.com/office/powerpoint/2010/main" val="2289857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ZA" sz="1200" b="0" i="0" u="none" strike="noStrike" baseline="0" dirty="0">
                <a:latin typeface="Roboto" panose="02000000000000000000" pitchFamily="2" charset="0"/>
              </a:rPr>
              <a:t>Evidence</a:t>
            </a:r>
            <a:r>
              <a:rPr lang="en-US" sz="1200" b="0" i="0" u="none" strike="noStrike" baseline="0" dirty="0">
                <a:latin typeface="Roboto" panose="02000000000000000000" pitchFamily="2" charset="0"/>
              </a:rPr>
              <a:t>s</a:t>
            </a:r>
            <a:r>
              <a:rPr lang="en-ZA" sz="1200" b="0" i="0" u="none" strike="noStrike" baseline="0" dirty="0">
                <a:latin typeface="Roboto" panose="02000000000000000000" pitchFamily="2" charset="0"/>
              </a:rPr>
              <a:t> shows that, on average, each additional year of education boosts a person’s income by 10 percent and increases a country’s GDP by 18 per cent. </a:t>
            </a:r>
            <a:endParaRPr lang="en-US" sz="1200" b="0" i="0" u="none" strike="noStrike" baseline="0" dirty="0">
              <a:latin typeface="Roboto" panose="02000000000000000000" pitchFamily="2" charset="0"/>
            </a:endParaRPr>
          </a:p>
          <a:p>
            <a:pPr marL="171450" indent="-171450">
              <a:buFont typeface="Arial" panose="020B0604020202020204" pitchFamily="34" charset="0"/>
              <a:buChar char="•"/>
            </a:pPr>
            <a:r>
              <a:rPr lang="en-ZA" sz="1200" b="0" i="0" u="none" strike="noStrike" baseline="0" dirty="0">
                <a:latin typeface="Roboto" panose="02000000000000000000" pitchFamily="2" charset="0"/>
              </a:rPr>
              <a:t>Some researchers estimate that if every child </a:t>
            </a:r>
            <a:r>
              <a:rPr lang="en-US" sz="1200" b="0" i="0" u="none" strike="noStrike" baseline="0" dirty="0">
                <a:latin typeface="Roboto" panose="02000000000000000000" pitchFamily="2" charset="0"/>
              </a:rPr>
              <a:t>learn to</a:t>
            </a:r>
            <a:r>
              <a:rPr lang="en-ZA" sz="1200" b="0" i="0" u="none" strike="noStrike" baseline="0" dirty="0">
                <a:latin typeface="Roboto" panose="02000000000000000000" pitchFamily="2" charset="0"/>
              </a:rPr>
              <a:t> read, around 170 million fewer people would live in poverty. (UNICEF Blog)</a:t>
            </a:r>
            <a:endParaRPr lang="en-ZA" dirty="0"/>
          </a:p>
          <a:p>
            <a:endParaRPr lang="en-ZA" dirty="0"/>
          </a:p>
        </p:txBody>
      </p:sp>
      <p:sp>
        <p:nvSpPr>
          <p:cNvPr id="4" name="Slide Number Placeholder 3"/>
          <p:cNvSpPr>
            <a:spLocks noGrp="1"/>
          </p:cNvSpPr>
          <p:nvPr>
            <p:ph type="sldNum" sz="quarter" idx="5"/>
          </p:nvPr>
        </p:nvSpPr>
        <p:spPr/>
        <p:txBody>
          <a:bodyPr/>
          <a:lstStyle/>
          <a:p>
            <a:fld id="{0F985625-32A3-4A79-B45E-A4867CDAAD19}" type="slidenum">
              <a:rPr lang="en-ZA" smtClean="0"/>
              <a:t>5</a:t>
            </a:fld>
            <a:endParaRPr lang="en-ZA"/>
          </a:p>
        </p:txBody>
      </p:sp>
    </p:spTree>
    <p:extLst>
      <p:ext uri="{BB962C8B-B14F-4D97-AF65-F5344CB8AC3E}">
        <p14:creationId xmlns:p14="http://schemas.microsoft.com/office/powerpoint/2010/main" val="3676316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IoT = Internet of Things</a:t>
            </a:r>
            <a:endParaRPr lang="en-ZA" dirty="0"/>
          </a:p>
        </p:txBody>
      </p:sp>
      <p:sp>
        <p:nvSpPr>
          <p:cNvPr id="4" name="Slide Number Placeholder 3"/>
          <p:cNvSpPr>
            <a:spLocks noGrp="1"/>
          </p:cNvSpPr>
          <p:nvPr>
            <p:ph type="sldNum" sz="quarter" idx="5"/>
          </p:nvPr>
        </p:nvSpPr>
        <p:spPr/>
        <p:txBody>
          <a:bodyPr/>
          <a:lstStyle/>
          <a:p>
            <a:fld id="{0F985625-32A3-4A79-B45E-A4867CDAAD19}" type="slidenum">
              <a:rPr lang="en-ZA" smtClean="0"/>
              <a:t>7</a:t>
            </a:fld>
            <a:endParaRPr lang="en-ZA"/>
          </a:p>
        </p:txBody>
      </p:sp>
    </p:spTree>
    <p:extLst>
      <p:ext uri="{BB962C8B-B14F-4D97-AF65-F5344CB8AC3E}">
        <p14:creationId xmlns:p14="http://schemas.microsoft.com/office/powerpoint/2010/main" val="753191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spcAft>
                <a:spcPts val="750"/>
              </a:spcAft>
              <a:buFont typeface="Arial" panose="020B0604020202020204" pitchFamily="34" charset="0"/>
              <a:buChar char="•"/>
            </a:pPr>
            <a:r>
              <a:rPr lang="en-US" b="0" i="0" dirty="0">
                <a:solidFill>
                  <a:srgbClr val="333333"/>
                </a:solidFill>
                <a:effectLst/>
                <a:latin typeface="Open Sans" panose="020B0606030504020204" pitchFamily="34" charset="0"/>
              </a:rPr>
              <a:t>Launched in 2023, by the IAEA and the Food and Agriculture Organization of the United Nations (FAO), </a:t>
            </a:r>
            <a:r>
              <a:rPr lang="en-US" b="1" i="0" dirty="0">
                <a:solidFill>
                  <a:srgbClr val="333333"/>
                </a:solidFill>
                <a:effectLst/>
                <a:latin typeface="Open Sans" panose="020B0606030504020204" pitchFamily="34" charset="0"/>
              </a:rPr>
              <a:t>Atoms4Food</a:t>
            </a:r>
            <a:r>
              <a:rPr lang="en-US" b="0" i="0" dirty="0">
                <a:solidFill>
                  <a:srgbClr val="333333"/>
                </a:solidFill>
                <a:effectLst/>
                <a:latin typeface="Open Sans" panose="020B0606030504020204" pitchFamily="34" charset="0"/>
              </a:rPr>
              <a:t> was created </a:t>
            </a:r>
            <a:r>
              <a:rPr lang="en-US" b="1" i="0" dirty="0">
                <a:solidFill>
                  <a:srgbClr val="333333"/>
                </a:solidFill>
                <a:effectLst/>
                <a:latin typeface="Open Sans" panose="020B0606030504020204" pitchFamily="34" charset="0"/>
              </a:rPr>
              <a:t>to help countries boost food security and tackle hunger</a:t>
            </a:r>
            <a:r>
              <a:rPr lang="en-US" b="0" i="0" dirty="0">
                <a:solidFill>
                  <a:srgbClr val="333333"/>
                </a:solidFill>
                <a:effectLst/>
                <a:latin typeface="Open Sans" panose="020B0606030504020204" pitchFamily="34" charset="0"/>
              </a:rPr>
              <a:t>. It provides countries with tailored solutions to enhance their agricultural productivity, reduce food loss, ensure food safety, improve nutrition and adapt to climate change.</a:t>
            </a:r>
          </a:p>
          <a:p>
            <a:pPr marL="171450" indent="-171450" algn="l">
              <a:spcAft>
                <a:spcPts val="750"/>
              </a:spcAft>
              <a:buFont typeface="Arial" panose="020B0604020202020204" pitchFamily="34" charset="0"/>
              <a:buChar char="•"/>
            </a:pPr>
            <a:endParaRPr lang="en-US" b="0" i="0" dirty="0">
              <a:solidFill>
                <a:srgbClr val="333333"/>
              </a:solidFill>
              <a:effectLst/>
              <a:latin typeface="Open Sans" panose="020B0606030504020204" pitchFamily="34" charset="0"/>
            </a:endParaRPr>
          </a:p>
          <a:p>
            <a:pPr marL="171450" indent="-171450" algn="l">
              <a:spcAft>
                <a:spcPts val="750"/>
              </a:spcAft>
              <a:buFont typeface="Arial" panose="020B0604020202020204" pitchFamily="34" charset="0"/>
              <a:buChar char="•"/>
            </a:pPr>
            <a:r>
              <a:rPr lang="en-US" b="1" i="0" dirty="0">
                <a:solidFill>
                  <a:srgbClr val="333333"/>
                </a:solidFill>
                <a:effectLst/>
                <a:latin typeface="Open Sans" panose="020B0606030504020204" pitchFamily="34" charset="0"/>
              </a:rPr>
              <a:t>At the heart of Atoms4Food is nuclear science</a:t>
            </a:r>
            <a:r>
              <a:rPr lang="en-US" b="0" i="0" dirty="0">
                <a:solidFill>
                  <a:srgbClr val="333333"/>
                </a:solidFill>
                <a:effectLst/>
                <a:latin typeface="Open Sans" panose="020B0606030504020204" pitchFamily="34" charset="0"/>
              </a:rPr>
              <a:t>. It brings a level of precision, accuracy and predictability rarely seen in the world of food production, where the large number of unpredictable variables — including seeds, weather and soil — can make it difficult to achieve reliable outcomes. </a:t>
            </a:r>
            <a:r>
              <a:rPr lang="en-US" b="0" i="0" dirty="0">
                <a:solidFill>
                  <a:srgbClr val="1A1A1A"/>
                </a:solidFill>
                <a:effectLst/>
                <a:latin typeface="Open Sans" panose="020B0606030504020204" pitchFamily="34" charset="0"/>
              </a:rPr>
              <a:t>https://www.iaea.org/services/key-programmes/atoms4food   </a:t>
            </a:r>
            <a:endParaRPr lang="en-ZA" dirty="0"/>
          </a:p>
        </p:txBody>
      </p:sp>
      <p:sp>
        <p:nvSpPr>
          <p:cNvPr id="4" name="Slide Number Placeholder 3"/>
          <p:cNvSpPr>
            <a:spLocks noGrp="1"/>
          </p:cNvSpPr>
          <p:nvPr>
            <p:ph type="sldNum" sz="quarter" idx="5"/>
          </p:nvPr>
        </p:nvSpPr>
        <p:spPr/>
        <p:txBody>
          <a:bodyPr/>
          <a:lstStyle/>
          <a:p>
            <a:fld id="{0F985625-32A3-4A79-B45E-A4867CDAAD19}" type="slidenum">
              <a:rPr lang="en-ZA" smtClean="0"/>
              <a:t>8</a:t>
            </a:fld>
            <a:endParaRPr lang="en-ZA"/>
          </a:p>
        </p:txBody>
      </p:sp>
    </p:spTree>
    <p:extLst>
      <p:ext uri="{BB962C8B-B14F-4D97-AF65-F5344CB8AC3E}">
        <p14:creationId xmlns:p14="http://schemas.microsoft.com/office/powerpoint/2010/main" val="3559476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2250"/>
              </a:spcBef>
              <a:spcAft>
                <a:spcPts val="750"/>
              </a:spcAft>
            </a:pPr>
            <a:r>
              <a:rPr lang="en-US" dirty="0">
                <a:hlinkClick r:id="rId3"/>
              </a:rPr>
              <a:t>Ion-based quantum computers could boost battery performance, how fuel cells are decarbonizing energy – Physics World</a:t>
            </a:r>
            <a:endParaRPr lang="en-US" dirty="0"/>
          </a:p>
          <a:p>
            <a:pPr>
              <a:spcBef>
                <a:spcPts val="2250"/>
              </a:spcBef>
              <a:spcAft>
                <a:spcPts val="750"/>
              </a:spcAft>
            </a:pPr>
            <a:endParaRPr lang="en-US" b="1" i="0" u="sng" dirty="0">
              <a:solidFill>
                <a:srgbClr val="000000"/>
              </a:solidFill>
              <a:effectLst/>
              <a:latin typeface="Arial" panose="020B0604020202020204" pitchFamily="34" charset="0"/>
            </a:endParaRPr>
          </a:p>
          <a:p>
            <a:pPr>
              <a:spcBef>
                <a:spcPts val="2250"/>
              </a:spcBef>
              <a:spcAft>
                <a:spcPts val="750"/>
              </a:spcAft>
            </a:pPr>
            <a:r>
              <a:rPr lang="en-US" b="1" i="0" u="sng" dirty="0">
                <a:solidFill>
                  <a:srgbClr val="000000"/>
                </a:solidFill>
                <a:effectLst/>
                <a:latin typeface="Arial" panose="020B0604020202020204" pitchFamily="34" charset="0"/>
              </a:rPr>
              <a:t>Abstract:</a:t>
            </a:r>
          </a:p>
          <a:p>
            <a:pPr algn="just"/>
            <a:r>
              <a:rPr lang="en-US" dirty="0">
                <a:effectLst/>
              </a:rPr>
              <a:t>A modern renewable energy forecasting system blends physical models with artificial intelligence to aid in system operation and grid integration. This paper describes such a system being developed for the </a:t>
            </a:r>
            <a:r>
              <a:rPr lang="en-US" dirty="0" err="1">
                <a:effectLst/>
              </a:rPr>
              <a:t>Shagaya</a:t>
            </a:r>
            <a:r>
              <a:rPr lang="en-US" dirty="0">
                <a:effectLst/>
              </a:rPr>
              <a:t> Renewable Energy Park, which is being developed by the State of Kuwait. The park contains wind turbines, photovoltaic panels, and concentrated solar renewable energy technologies with storage capabilities. The fully operational Kuwait Renewable Energy Prediction System (KREPS) employs artificial intelligence (AI) in multiple portions of the forecasting structure and processes, both for short-range forecasting (i.e., the next six hours) as well as for forecasts several days out. These AI methods work synergistically with the dynamical/physical models employed. This paper briefly describes the methodology used for each of the AI methods, how they are blended, and provides a preliminary assessment of their relative value to the prediction system. Each operational AI component adds value to the system. KREPS is an example of a fully integrated state-of-the-science forecasting system for renewable energy.</a:t>
            </a:r>
          </a:p>
          <a:p>
            <a:pPr algn="just">
              <a:spcBef>
                <a:spcPts val="375"/>
              </a:spcBef>
            </a:pPr>
            <a:endParaRPr lang="en-US" b="1" i="0" dirty="0">
              <a:solidFill>
                <a:srgbClr val="222222"/>
              </a:solidFill>
              <a:effectLst/>
              <a:latin typeface="Arial" panose="020B0604020202020204" pitchFamily="34" charset="0"/>
            </a:endParaRPr>
          </a:p>
          <a:p>
            <a:pPr algn="just">
              <a:spcBef>
                <a:spcPts val="375"/>
              </a:spcBef>
            </a:pPr>
            <a:r>
              <a:rPr lang="en-ZA" b="0" i="0" dirty="0">
                <a:solidFill>
                  <a:srgbClr val="222222"/>
                </a:solidFill>
                <a:effectLst/>
                <a:latin typeface="Helvetica Neue"/>
              </a:rPr>
              <a:t>Haupt SE, McCandless TC, </a:t>
            </a:r>
            <a:r>
              <a:rPr lang="en-ZA" b="0" i="0" dirty="0" err="1">
                <a:solidFill>
                  <a:srgbClr val="222222"/>
                </a:solidFill>
                <a:effectLst/>
                <a:latin typeface="Helvetica Neue"/>
              </a:rPr>
              <a:t>Dettling</a:t>
            </a:r>
            <a:r>
              <a:rPr lang="en-ZA" b="0" i="0" dirty="0">
                <a:solidFill>
                  <a:srgbClr val="222222"/>
                </a:solidFill>
                <a:effectLst/>
                <a:latin typeface="Helvetica Neue"/>
              </a:rPr>
              <a:t> S, Alessandrini S, Lee JA, Linden S, Petzke W, </a:t>
            </a:r>
            <a:r>
              <a:rPr lang="en-ZA" b="0" i="0" dirty="0" err="1">
                <a:solidFill>
                  <a:srgbClr val="222222"/>
                </a:solidFill>
                <a:effectLst/>
                <a:latin typeface="Helvetica Neue"/>
              </a:rPr>
              <a:t>Brummet</a:t>
            </a:r>
            <a:r>
              <a:rPr lang="en-ZA" b="0" i="0" dirty="0">
                <a:solidFill>
                  <a:srgbClr val="222222"/>
                </a:solidFill>
                <a:effectLst/>
                <a:latin typeface="Helvetica Neue"/>
              </a:rPr>
              <a:t> T, Nguyen N, </a:t>
            </a:r>
            <a:r>
              <a:rPr lang="en-ZA" b="0" i="0" dirty="0" err="1">
                <a:solidFill>
                  <a:srgbClr val="222222"/>
                </a:solidFill>
                <a:effectLst/>
                <a:latin typeface="Helvetica Neue"/>
              </a:rPr>
              <a:t>Kosović</a:t>
            </a:r>
            <a:r>
              <a:rPr lang="en-ZA" b="0" i="0" dirty="0">
                <a:solidFill>
                  <a:srgbClr val="222222"/>
                </a:solidFill>
                <a:effectLst/>
                <a:latin typeface="Helvetica Neue"/>
              </a:rPr>
              <a:t> B, et al. Combining Artificial Intelligence with Physics-Based Methods for Probabilistic Renewable Energy Forecasting. </a:t>
            </a:r>
            <a:r>
              <a:rPr lang="en-ZA" b="0" i="1" dirty="0">
                <a:solidFill>
                  <a:srgbClr val="222222"/>
                </a:solidFill>
                <a:effectLst/>
                <a:latin typeface="Helvetica Neue"/>
              </a:rPr>
              <a:t>Energies</a:t>
            </a:r>
            <a:r>
              <a:rPr lang="en-ZA" b="0" i="0" dirty="0">
                <a:solidFill>
                  <a:srgbClr val="222222"/>
                </a:solidFill>
                <a:effectLst/>
                <a:latin typeface="Helvetica Neue"/>
              </a:rPr>
              <a:t>. 2020; 13(8):1979. https://doi.org/10.3390/en13081979  </a:t>
            </a:r>
            <a:endParaRPr lang="en-US" b="0" i="0" dirty="0">
              <a:solidFill>
                <a:srgbClr val="222222"/>
              </a:solidFill>
              <a:effectLst/>
              <a:latin typeface="Arial" panose="020B0604020202020204" pitchFamily="34" charset="0"/>
            </a:endParaRPr>
          </a:p>
          <a:p>
            <a:endParaRPr lang="en-ZA" dirty="0"/>
          </a:p>
        </p:txBody>
      </p:sp>
      <p:sp>
        <p:nvSpPr>
          <p:cNvPr id="4" name="Slide Number Placeholder 3"/>
          <p:cNvSpPr>
            <a:spLocks noGrp="1"/>
          </p:cNvSpPr>
          <p:nvPr>
            <p:ph type="sldNum" sz="quarter" idx="5"/>
          </p:nvPr>
        </p:nvSpPr>
        <p:spPr/>
        <p:txBody>
          <a:bodyPr/>
          <a:lstStyle/>
          <a:p>
            <a:fld id="{0F985625-32A3-4A79-B45E-A4867CDAAD19}" type="slidenum">
              <a:rPr lang="en-ZA" smtClean="0"/>
              <a:t>9</a:t>
            </a:fld>
            <a:endParaRPr lang="en-ZA"/>
          </a:p>
        </p:txBody>
      </p:sp>
    </p:spTree>
    <p:extLst>
      <p:ext uri="{BB962C8B-B14F-4D97-AF65-F5344CB8AC3E}">
        <p14:creationId xmlns:p14="http://schemas.microsoft.com/office/powerpoint/2010/main" val="14438555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en-US" b="0" i="0" dirty="0">
                <a:solidFill>
                  <a:srgbClr val="000000"/>
                </a:solidFill>
                <a:effectLst/>
                <a:latin typeface="Roboto" panose="02000000000000000000" pitchFamily="2" charset="0"/>
              </a:rPr>
              <a:t>The STEM Ambassador is a community </a:t>
            </a:r>
            <a:r>
              <a:rPr lang="en-US" b="0" i="0" dirty="0" err="1">
                <a:solidFill>
                  <a:srgbClr val="000000"/>
                </a:solidFill>
                <a:effectLst/>
                <a:latin typeface="Roboto" panose="02000000000000000000" pitchFamily="2" charset="0"/>
              </a:rPr>
              <a:t>programme</a:t>
            </a:r>
            <a:r>
              <a:rPr lang="en-US" b="0" i="0" dirty="0">
                <a:solidFill>
                  <a:srgbClr val="000000"/>
                </a:solidFill>
                <a:effectLst/>
                <a:latin typeface="Roboto" panose="02000000000000000000" pitchFamily="2" charset="0"/>
              </a:rPr>
              <a:t> that supports a network of thousands of amazing volunteers to bring real-life examples of STEM careers into schools, colleges, and universities across the UK. They help to break stereotypes and offer engaging activities to inspire the next generation into the infinite possibilities of STEM pathways. </a:t>
            </a:r>
            <a:r>
              <a:rPr lang="en-ZA" dirty="0">
                <a:hlinkClick r:id="rId3"/>
              </a:rPr>
              <a:t>STEM Ambassadors</a:t>
            </a:r>
            <a:br>
              <a:rPr lang="en-US" b="0" i="0" dirty="0">
                <a:solidFill>
                  <a:srgbClr val="000000"/>
                </a:solidFill>
                <a:effectLst/>
                <a:latin typeface="Roboto" panose="02000000000000000000" pitchFamily="2" charset="0"/>
              </a:rPr>
            </a:br>
            <a:endParaRPr lang="en-US" b="0" i="0" dirty="0">
              <a:solidFill>
                <a:srgbClr val="000000"/>
              </a:solidFill>
              <a:effectLst/>
              <a:latin typeface="Roboto" panose="02000000000000000000" pitchFamily="2" charset="0"/>
            </a:endParaRPr>
          </a:p>
          <a:p>
            <a:pPr marL="171450" indent="-171450" algn="l">
              <a:buFont typeface="Arial" panose="020B0604020202020204" pitchFamily="34" charset="0"/>
              <a:buChar char="•"/>
            </a:pPr>
            <a:r>
              <a:rPr lang="en-US" b="0" i="0" dirty="0">
                <a:solidFill>
                  <a:srgbClr val="000000"/>
                </a:solidFill>
                <a:effectLst/>
                <a:latin typeface="Roboto" panose="02000000000000000000" pitchFamily="2" charset="0"/>
              </a:rPr>
              <a:t>The STEM Ambassador </a:t>
            </a:r>
            <a:r>
              <a:rPr lang="en-US" b="0" i="0" dirty="0" err="1">
                <a:solidFill>
                  <a:srgbClr val="000000"/>
                </a:solidFill>
                <a:effectLst/>
                <a:latin typeface="Roboto" panose="02000000000000000000" pitchFamily="2" charset="0"/>
              </a:rPr>
              <a:t>programme</a:t>
            </a:r>
            <a:r>
              <a:rPr lang="en-US" b="0" i="0" dirty="0">
                <a:solidFill>
                  <a:srgbClr val="000000"/>
                </a:solidFill>
                <a:effectLst/>
                <a:latin typeface="Roboto" panose="02000000000000000000" pitchFamily="2" charset="0"/>
              </a:rPr>
              <a:t> is </a:t>
            </a:r>
            <a:r>
              <a:rPr lang="en-US" b="1" i="0" dirty="0">
                <a:solidFill>
                  <a:srgbClr val="000000"/>
                </a:solidFill>
                <a:effectLst/>
                <a:latin typeface="Roboto" panose="02000000000000000000" pitchFamily="2" charset="0"/>
              </a:rPr>
              <a:t>powered by STEM Learning</a:t>
            </a:r>
            <a:r>
              <a:rPr lang="en-US" b="0" i="0" dirty="0">
                <a:solidFill>
                  <a:srgbClr val="000000"/>
                </a:solidFill>
                <a:effectLst/>
                <a:latin typeface="Roboto" panose="02000000000000000000" pitchFamily="2" charset="0"/>
              </a:rPr>
              <a:t> and funded by </a:t>
            </a:r>
            <a:r>
              <a:rPr lang="en-US" b="1" i="0" u="sng" dirty="0">
                <a:solidFill>
                  <a:srgbClr val="000000"/>
                </a:solidFill>
                <a:effectLst/>
                <a:latin typeface="Roboto" panose="02000000000000000000" pitchFamily="2" charset="0"/>
                <a:hlinkClick r:id="rId4"/>
              </a:rPr>
              <a:t>UK Research and Innovation</a:t>
            </a:r>
            <a:r>
              <a:rPr lang="en-US" b="1" i="0" dirty="0">
                <a:solidFill>
                  <a:srgbClr val="000000"/>
                </a:solidFill>
                <a:effectLst/>
                <a:latin typeface="Roboto" panose="02000000000000000000" pitchFamily="2" charset="0"/>
              </a:rPr>
              <a:t>.</a:t>
            </a:r>
            <a:endParaRPr lang="en-US" b="0" i="0" dirty="0">
              <a:solidFill>
                <a:srgbClr val="000000"/>
              </a:solidFill>
              <a:effectLst/>
              <a:latin typeface="Roboto" panose="02000000000000000000" pitchFamily="2" charset="0"/>
            </a:endParaRPr>
          </a:p>
          <a:p>
            <a:endParaRPr lang="en-ZA" dirty="0"/>
          </a:p>
        </p:txBody>
      </p:sp>
      <p:sp>
        <p:nvSpPr>
          <p:cNvPr id="4" name="Slide Number Placeholder 3"/>
          <p:cNvSpPr>
            <a:spLocks noGrp="1"/>
          </p:cNvSpPr>
          <p:nvPr>
            <p:ph type="sldNum" sz="quarter" idx="5"/>
          </p:nvPr>
        </p:nvSpPr>
        <p:spPr/>
        <p:txBody>
          <a:bodyPr/>
          <a:lstStyle/>
          <a:p>
            <a:fld id="{0F985625-32A3-4A79-B45E-A4867CDAAD19}" type="slidenum">
              <a:rPr lang="en-ZA" smtClean="0"/>
              <a:t>11</a:t>
            </a:fld>
            <a:endParaRPr lang="en-ZA"/>
          </a:p>
        </p:txBody>
      </p:sp>
    </p:spTree>
    <p:extLst>
      <p:ext uri="{BB962C8B-B14F-4D97-AF65-F5344CB8AC3E}">
        <p14:creationId xmlns:p14="http://schemas.microsoft.com/office/powerpoint/2010/main" val="34504698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0F985625-32A3-4A79-B45E-A4867CDAAD19}" type="slidenum">
              <a:rPr lang="en-ZA" smtClean="0"/>
              <a:t>12</a:t>
            </a:fld>
            <a:endParaRPr lang="en-ZA"/>
          </a:p>
        </p:txBody>
      </p:sp>
    </p:spTree>
    <p:extLst>
      <p:ext uri="{BB962C8B-B14F-4D97-AF65-F5344CB8AC3E}">
        <p14:creationId xmlns:p14="http://schemas.microsoft.com/office/powerpoint/2010/main" val="38150670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25F08D-364F-7E25-B4D9-E057D7B5389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85E127-EE65-3F90-1150-0ED8D711E9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96D3849-7D31-2F17-A5F3-92CC52A55409}"/>
              </a:ext>
            </a:extLst>
          </p:cNvPr>
          <p:cNvSpPr>
            <a:spLocks noGrp="1"/>
          </p:cNvSpPr>
          <p:nvPr>
            <p:ph type="body" idx="1"/>
          </p:nvPr>
        </p:nvSpPr>
        <p:spPr/>
        <p:txBody>
          <a:bodyPr/>
          <a:lstStyle/>
          <a:p>
            <a:r>
              <a:rPr lang="en-US" dirty="0"/>
              <a:t>In summary, community engagement and capacity building are intertwined in their efforts to empower</a:t>
            </a:r>
          </a:p>
          <a:p>
            <a:r>
              <a:rPr lang="en-US" dirty="0"/>
              <a:t>individuals, promote collaborative learning, and foster sustainable development. By combining these two</a:t>
            </a:r>
          </a:p>
          <a:p>
            <a:r>
              <a:rPr lang="en-US" dirty="0"/>
              <a:t>approaches, communities can harness their collective potential and drive positive change in various aspects</a:t>
            </a:r>
          </a:p>
          <a:p>
            <a:r>
              <a:rPr lang="en-US" dirty="0"/>
              <a:t>of Physics education in Africa.</a:t>
            </a:r>
            <a:endParaRPr lang="en-ZA" dirty="0"/>
          </a:p>
        </p:txBody>
      </p:sp>
      <p:sp>
        <p:nvSpPr>
          <p:cNvPr id="4" name="Slide Number Placeholder 3">
            <a:extLst>
              <a:ext uri="{FF2B5EF4-FFF2-40B4-BE49-F238E27FC236}">
                <a16:creationId xmlns:a16="http://schemas.microsoft.com/office/drawing/2014/main" id="{CF091355-E770-9391-9F5F-DE68EC939DCD}"/>
              </a:ext>
            </a:extLst>
          </p:cNvPr>
          <p:cNvSpPr>
            <a:spLocks noGrp="1"/>
          </p:cNvSpPr>
          <p:nvPr>
            <p:ph type="sldNum" sz="quarter" idx="5"/>
          </p:nvPr>
        </p:nvSpPr>
        <p:spPr/>
        <p:txBody>
          <a:bodyPr/>
          <a:lstStyle/>
          <a:p>
            <a:fld id="{0F985625-32A3-4A79-B45E-A4867CDAAD19}" type="slidenum">
              <a:rPr lang="en-ZA" smtClean="0"/>
              <a:t>13</a:t>
            </a:fld>
            <a:endParaRPr lang="en-ZA"/>
          </a:p>
        </p:txBody>
      </p:sp>
    </p:spTree>
    <p:extLst>
      <p:ext uri="{BB962C8B-B14F-4D97-AF65-F5344CB8AC3E}">
        <p14:creationId xmlns:p14="http://schemas.microsoft.com/office/powerpoint/2010/main" val="455945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F7F5BB-1AC9-B047-8ECC-D57C0EBC50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BF0CA9-74A1-9C29-1D87-633E7B0585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F914F2-70B9-3C2C-3877-18F475F9791B}"/>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E4B3FCEF-254A-0ABF-26D8-C826D1945C5E}"/>
              </a:ext>
            </a:extLst>
          </p:cNvPr>
          <p:cNvSpPr>
            <a:spLocks noGrp="1"/>
          </p:cNvSpPr>
          <p:nvPr>
            <p:ph type="sldNum" sz="quarter" idx="5"/>
          </p:nvPr>
        </p:nvSpPr>
        <p:spPr/>
        <p:txBody>
          <a:bodyPr/>
          <a:lstStyle/>
          <a:p>
            <a:fld id="{0F985625-32A3-4A79-B45E-A4867CDAAD19}" type="slidenum">
              <a:rPr lang="en-ZA" smtClean="0"/>
              <a:t>14</a:t>
            </a:fld>
            <a:endParaRPr lang="en-ZA"/>
          </a:p>
        </p:txBody>
      </p:sp>
    </p:spTree>
    <p:extLst>
      <p:ext uri="{BB962C8B-B14F-4D97-AF65-F5344CB8AC3E}">
        <p14:creationId xmlns:p14="http://schemas.microsoft.com/office/powerpoint/2010/main" val="895105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B024AB-883D-407D-86C1-A5DC0D7506C7}" type="datetimeFigureOut">
              <a:rPr lang="en-ZA" smtClean="0"/>
              <a:t>2024/12/15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8351720-B69E-462B-9EF8-5D117B4D2D31}" type="slidenum">
              <a:rPr lang="en-ZA" smtClean="0"/>
              <a:t>‹#›</a:t>
            </a:fld>
            <a:endParaRPr lang="en-ZA"/>
          </a:p>
        </p:txBody>
      </p:sp>
    </p:spTree>
    <p:extLst>
      <p:ext uri="{BB962C8B-B14F-4D97-AF65-F5344CB8AC3E}">
        <p14:creationId xmlns:p14="http://schemas.microsoft.com/office/powerpoint/2010/main" val="3482005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B024AB-883D-407D-86C1-A5DC0D7506C7}" type="datetimeFigureOut">
              <a:rPr lang="en-ZA" smtClean="0"/>
              <a:t>2024/12/15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8351720-B69E-462B-9EF8-5D117B4D2D31}" type="slidenum">
              <a:rPr lang="en-ZA" smtClean="0"/>
              <a:t>‹#›</a:t>
            </a:fld>
            <a:endParaRPr lang="en-ZA"/>
          </a:p>
        </p:txBody>
      </p:sp>
    </p:spTree>
    <p:extLst>
      <p:ext uri="{BB962C8B-B14F-4D97-AF65-F5344CB8AC3E}">
        <p14:creationId xmlns:p14="http://schemas.microsoft.com/office/powerpoint/2010/main" val="571314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B024AB-883D-407D-86C1-A5DC0D7506C7}" type="datetimeFigureOut">
              <a:rPr lang="en-ZA" smtClean="0"/>
              <a:t>2024/12/15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8351720-B69E-462B-9EF8-5D117B4D2D31}" type="slidenum">
              <a:rPr lang="en-ZA" smtClean="0"/>
              <a:t>‹#›</a:t>
            </a:fld>
            <a:endParaRPr lang="en-ZA"/>
          </a:p>
        </p:txBody>
      </p:sp>
    </p:spTree>
    <p:extLst>
      <p:ext uri="{BB962C8B-B14F-4D97-AF65-F5344CB8AC3E}">
        <p14:creationId xmlns:p14="http://schemas.microsoft.com/office/powerpoint/2010/main" val="301269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B024AB-883D-407D-86C1-A5DC0D7506C7}" type="datetimeFigureOut">
              <a:rPr lang="en-ZA" smtClean="0"/>
              <a:t>2024/12/15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8351720-B69E-462B-9EF8-5D117B4D2D31}" type="slidenum">
              <a:rPr lang="en-ZA" smtClean="0"/>
              <a:t>‹#›</a:t>
            </a:fld>
            <a:endParaRPr lang="en-ZA"/>
          </a:p>
        </p:txBody>
      </p:sp>
    </p:spTree>
    <p:extLst>
      <p:ext uri="{BB962C8B-B14F-4D97-AF65-F5344CB8AC3E}">
        <p14:creationId xmlns:p14="http://schemas.microsoft.com/office/powerpoint/2010/main" val="3919960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B024AB-883D-407D-86C1-A5DC0D7506C7}" type="datetimeFigureOut">
              <a:rPr lang="en-ZA" smtClean="0"/>
              <a:t>2024/12/15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8351720-B69E-462B-9EF8-5D117B4D2D31}" type="slidenum">
              <a:rPr lang="en-ZA" smtClean="0"/>
              <a:t>‹#›</a:t>
            </a:fld>
            <a:endParaRPr lang="en-ZA"/>
          </a:p>
        </p:txBody>
      </p:sp>
    </p:spTree>
    <p:extLst>
      <p:ext uri="{BB962C8B-B14F-4D97-AF65-F5344CB8AC3E}">
        <p14:creationId xmlns:p14="http://schemas.microsoft.com/office/powerpoint/2010/main" val="3994573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B024AB-883D-407D-86C1-A5DC0D7506C7}" type="datetimeFigureOut">
              <a:rPr lang="en-ZA" smtClean="0"/>
              <a:t>2024/12/15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58351720-B69E-462B-9EF8-5D117B4D2D31}" type="slidenum">
              <a:rPr lang="en-ZA" smtClean="0"/>
              <a:t>‹#›</a:t>
            </a:fld>
            <a:endParaRPr lang="en-ZA"/>
          </a:p>
        </p:txBody>
      </p:sp>
    </p:spTree>
    <p:extLst>
      <p:ext uri="{BB962C8B-B14F-4D97-AF65-F5344CB8AC3E}">
        <p14:creationId xmlns:p14="http://schemas.microsoft.com/office/powerpoint/2010/main" val="2427563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B024AB-883D-407D-86C1-A5DC0D7506C7}" type="datetimeFigureOut">
              <a:rPr lang="en-ZA" smtClean="0"/>
              <a:t>2024/12/15</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58351720-B69E-462B-9EF8-5D117B4D2D31}" type="slidenum">
              <a:rPr lang="en-ZA" smtClean="0"/>
              <a:t>‹#›</a:t>
            </a:fld>
            <a:endParaRPr lang="en-ZA"/>
          </a:p>
        </p:txBody>
      </p:sp>
    </p:spTree>
    <p:extLst>
      <p:ext uri="{BB962C8B-B14F-4D97-AF65-F5344CB8AC3E}">
        <p14:creationId xmlns:p14="http://schemas.microsoft.com/office/powerpoint/2010/main" val="431236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B024AB-883D-407D-86C1-A5DC0D7506C7}" type="datetimeFigureOut">
              <a:rPr lang="en-ZA" smtClean="0"/>
              <a:t>2024/12/15</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58351720-B69E-462B-9EF8-5D117B4D2D31}" type="slidenum">
              <a:rPr lang="en-ZA" smtClean="0"/>
              <a:t>‹#›</a:t>
            </a:fld>
            <a:endParaRPr lang="en-ZA"/>
          </a:p>
        </p:txBody>
      </p:sp>
    </p:spTree>
    <p:extLst>
      <p:ext uri="{BB962C8B-B14F-4D97-AF65-F5344CB8AC3E}">
        <p14:creationId xmlns:p14="http://schemas.microsoft.com/office/powerpoint/2010/main" val="3281424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B024AB-883D-407D-86C1-A5DC0D7506C7}" type="datetimeFigureOut">
              <a:rPr lang="en-ZA" smtClean="0"/>
              <a:t>2024/12/15</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58351720-B69E-462B-9EF8-5D117B4D2D31}" type="slidenum">
              <a:rPr lang="en-ZA" smtClean="0"/>
              <a:t>‹#›</a:t>
            </a:fld>
            <a:endParaRPr lang="en-ZA"/>
          </a:p>
        </p:txBody>
      </p:sp>
    </p:spTree>
    <p:extLst>
      <p:ext uri="{BB962C8B-B14F-4D97-AF65-F5344CB8AC3E}">
        <p14:creationId xmlns:p14="http://schemas.microsoft.com/office/powerpoint/2010/main" val="2524648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B024AB-883D-407D-86C1-A5DC0D7506C7}" type="datetimeFigureOut">
              <a:rPr lang="en-ZA" smtClean="0"/>
              <a:t>2024/12/15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58351720-B69E-462B-9EF8-5D117B4D2D31}" type="slidenum">
              <a:rPr lang="en-ZA" smtClean="0"/>
              <a:t>‹#›</a:t>
            </a:fld>
            <a:endParaRPr lang="en-ZA"/>
          </a:p>
        </p:txBody>
      </p:sp>
    </p:spTree>
    <p:extLst>
      <p:ext uri="{BB962C8B-B14F-4D97-AF65-F5344CB8AC3E}">
        <p14:creationId xmlns:p14="http://schemas.microsoft.com/office/powerpoint/2010/main" val="2964802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B024AB-883D-407D-86C1-A5DC0D7506C7}" type="datetimeFigureOut">
              <a:rPr lang="en-ZA" smtClean="0"/>
              <a:t>2024/12/15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58351720-B69E-462B-9EF8-5D117B4D2D31}" type="slidenum">
              <a:rPr lang="en-ZA" smtClean="0"/>
              <a:t>‹#›</a:t>
            </a:fld>
            <a:endParaRPr lang="en-ZA"/>
          </a:p>
        </p:txBody>
      </p:sp>
    </p:spTree>
    <p:extLst>
      <p:ext uri="{BB962C8B-B14F-4D97-AF65-F5344CB8AC3E}">
        <p14:creationId xmlns:p14="http://schemas.microsoft.com/office/powerpoint/2010/main" val="3443002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B024AB-883D-407D-86C1-A5DC0D7506C7}" type="datetimeFigureOut">
              <a:rPr lang="en-ZA" smtClean="0"/>
              <a:t>2024/12/15</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351720-B69E-462B-9EF8-5D117B4D2D31}" type="slidenum">
              <a:rPr lang="en-ZA" smtClean="0"/>
              <a:t>‹#›</a:t>
            </a:fld>
            <a:endParaRPr lang="en-ZA"/>
          </a:p>
        </p:txBody>
      </p:sp>
    </p:spTree>
    <p:extLst>
      <p:ext uri="{BB962C8B-B14F-4D97-AF65-F5344CB8AC3E}">
        <p14:creationId xmlns:p14="http://schemas.microsoft.com/office/powerpoint/2010/main" val="26137406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bing.com/images/search?q=Community+Capacity-Building+Clip+Art&amp;form=IRIBIP&amp;first=1&amp;selectedindex=1&amp;id=FDBC8C9581380278CD0429B2F34EF844E6D8EF77&amp;ccid=v4RKfDAq&amp;simid=608044065845496932&amp;ck=BD4DC73B57A61B3D071CE57E4724DA95&amp;thid=OIP.v4RKfDAqh04k93C0qsIULQAAAA&amp;mediaurl=https://www.ndmc.gov.za/PublishingImages/Branches/CapacityImg.gif&amp;exph=200&amp;expw=200&amp;pivotparams=insightsToken=ccid_fRTvB6nt*cp_710F7190DD56BC8784A71D87C2F0506C*mid_85E50B5173A2EAD54D97E4E8C6C0D0F56CD9B162*simid_608004603668137729*thid_OIP.fRTvB6ntLh5FeCp2fZerXQAAAA&amp;vt=0&amp;sim=11&amp;cdnurl=https://th.bing.com/th/id/R.bf844a7c302a874e24f770b4aac2142d?rik=d+/Y5kT4TvOyKQ&amp;pid=ImgRaw&amp;r=0" TargetMode="External"/><Relationship Id="rId5" Type="http://schemas.openxmlformats.org/officeDocument/2006/relationships/image" Target="../media/image13.png"/><Relationship Id="rId4" Type="http://schemas.openxmlformats.org/officeDocument/2006/relationships/hyperlink" Target="https://www.bing.com/images/search?view=detailV2&amp;ccid=7UdEjHOM&amp;id=46EF2ED5DDC38D47E9882475794AB7E6AD6A0037&amp;thid=OIP.7UdEjHOMovK8JexahhwgCQAAAA&amp;mediaurl=https://thumbs.dreamstime.com/z/diverse-people-circle-community-concept-43888196.jpg?w=360&amp;cdnurl=https://th.bing.com/th/id/R.ed47448c738ca2f2bc25ec5a861c2009?rik=NwBqrea3Snl1JA&amp;pid=ImgRaw&amp;r=0&amp;exph=328&amp;expw=360&amp;q=Community+Building+Activities+Clip+Art&amp;simid=608044963488222731&amp;form=IRPRST&amp;ck=C15AE3D38D705F0777E6DD2AB34AB21A&amp;selectedindex=7&amp;itb=0&amp;ajaxhist=0&amp;ajaxserp=0&amp;pivotparams=insightsToken=ccid_ng17XGQO*cp_5EAC3B2594797D77E7E41F20D626FBE0*mid_3C7A2092B57A6DD386C509DB2492887732BFD041*simid_608050568422055379*thid_OIP.ng17XGQOuPzKz6VaIXcd7wHaEh&amp;vt=0&amp;sim=11&amp;iss=VSI&amp;ajaxhist=0&amp;ajaxserp=0"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un.org/en/sustainable-development-goals"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s://artsculturesa.wordpress.com/2014/06/05/the-10-most-powerful-nelson-mandela-quote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doi.org/10.3390/en13081979"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CCA30-E6A6-4439-893D-E88CD7F6E270}"/>
              </a:ext>
            </a:extLst>
          </p:cNvPr>
          <p:cNvSpPr>
            <a:spLocks noGrp="1"/>
          </p:cNvSpPr>
          <p:nvPr>
            <p:ph type="ctrTitle"/>
          </p:nvPr>
        </p:nvSpPr>
        <p:spPr>
          <a:xfrm>
            <a:off x="1146025" y="3062529"/>
            <a:ext cx="10058400" cy="1698955"/>
          </a:xfrm>
          <a:prstGeom prst="horizontalScroll">
            <a:avLst/>
          </a:prstGeom>
          <a:solidFill>
            <a:schemeClr val="accent5">
              <a:lumMod val="50000"/>
            </a:schemeClr>
          </a:solidFill>
        </p:spPr>
        <p:txBody>
          <a:bodyPr>
            <a:noAutofit/>
          </a:bodyPr>
          <a:lstStyle/>
          <a:p>
            <a:r>
              <a:rPr lang="en-ZA" sz="4000" b="1" dirty="0">
                <a:solidFill>
                  <a:schemeClr val="bg1"/>
                </a:solidFill>
              </a:rPr>
              <a:t>ASFAP Final Report Workshop </a:t>
            </a:r>
            <a:br>
              <a:rPr lang="en-ZA" sz="4000" b="1" dirty="0">
                <a:solidFill>
                  <a:schemeClr val="bg1"/>
                </a:solidFill>
              </a:rPr>
            </a:br>
            <a:r>
              <a:rPr lang="en-ZA" sz="4000" b="1" dirty="0">
                <a:solidFill>
                  <a:schemeClr val="bg1"/>
                </a:solidFill>
              </a:rPr>
              <a:t>15 – 17 December 2024</a:t>
            </a:r>
          </a:p>
        </p:txBody>
      </p:sp>
      <p:sp>
        <p:nvSpPr>
          <p:cNvPr id="3" name="Subtitle 2">
            <a:extLst>
              <a:ext uri="{FF2B5EF4-FFF2-40B4-BE49-F238E27FC236}">
                <a16:creationId xmlns:a16="http://schemas.microsoft.com/office/drawing/2014/main" id="{E7756BF2-C135-4DFA-89C3-FCA7EC7B9BBE}"/>
              </a:ext>
            </a:extLst>
          </p:cNvPr>
          <p:cNvSpPr>
            <a:spLocks noGrp="1"/>
          </p:cNvSpPr>
          <p:nvPr>
            <p:ph type="subTitle" idx="1"/>
          </p:nvPr>
        </p:nvSpPr>
        <p:spPr>
          <a:xfrm>
            <a:off x="1562097" y="4771764"/>
            <a:ext cx="9226257" cy="810992"/>
          </a:xfrm>
          <a:prstGeom prst="doubleWave">
            <a:avLst/>
          </a:prstGeom>
          <a:solidFill>
            <a:schemeClr val="accent2">
              <a:lumMod val="40000"/>
              <a:lumOff val="60000"/>
            </a:schemeClr>
          </a:solidFill>
        </p:spPr>
        <p:txBody>
          <a:bodyPr>
            <a:normAutofit lnSpcReduction="10000"/>
          </a:bodyPr>
          <a:lstStyle/>
          <a:p>
            <a:r>
              <a:rPr lang="en-ZA" sz="4000" dirty="0"/>
              <a:t>Community Engagement Contribution</a:t>
            </a:r>
          </a:p>
        </p:txBody>
      </p:sp>
      <p:sp>
        <p:nvSpPr>
          <p:cNvPr id="4" name="TextBox 3">
            <a:extLst>
              <a:ext uri="{FF2B5EF4-FFF2-40B4-BE49-F238E27FC236}">
                <a16:creationId xmlns:a16="http://schemas.microsoft.com/office/drawing/2014/main" id="{9A6262D6-3463-44BA-88A9-63B05E093EF0}"/>
              </a:ext>
            </a:extLst>
          </p:cNvPr>
          <p:cNvSpPr txBox="1"/>
          <p:nvPr/>
        </p:nvSpPr>
        <p:spPr>
          <a:xfrm>
            <a:off x="1335012" y="5819468"/>
            <a:ext cx="9680429" cy="707886"/>
          </a:xfrm>
          <a:prstGeom prst="rect">
            <a:avLst/>
          </a:prstGeom>
          <a:noFill/>
        </p:spPr>
        <p:txBody>
          <a:bodyPr wrap="square" rtlCol="0">
            <a:spAutoFit/>
          </a:bodyPr>
          <a:lstStyle/>
          <a:p>
            <a:pPr algn="ctr"/>
            <a:r>
              <a:rPr lang="en-ZA" sz="2000" dirty="0" err="1"/>
              <a:t>Dr.</a:t>
            </a:r>
            <a:r>
              <a:rPr lang="en-ZA" sz="2000" dirty="0"/>
              <a:t> Marie </a:t>
            </a:r>
            <a:r>
              <a:rPr lang="en-ZA" sz="2000" dirty="0" err="1"/>
              <a:t>Clémentine</a:t>
            </a:r>
            <a:r>
              <a:rPr lang="en-ZA" sz="2000" dirty="0"/>
              <a:t> Nibamureke* (South Africa); Prof. Ndeye Arame Boye Faye (Senegal); </a:t>
            </a:r>
            <a:r>
              <a:rPr lang="en-ZA" sz="2000" dirty="0" err="1"/>
              <a:t>Dr.</a:t>
            </a:r>
            <a:r>
              <a:rPr lang="en-ZA" sz="2000" dirty="0"/>
              <a:t> </a:t>
            </a:r>
            <a:r>
              <a:rPr lang="en-ZA" sz="2000" dirty="0" err="1"/>
              <a:t>Iroka</a:t>
            </a:r>
            <a:r>
              <a:rPr lang="en-ZA" sz="2000" dirty="0"/>
              <a:t> </a:t>
            </a:r>
            <a:r>
              <a:rPr lang="en-ZA" sz="2000" dirty="0" err="1"/>
              <a:t>Chidinma</a:t>
            </a:r>
            <a:r>
              <a:rPr lang="en-ZA" sz="2000" dirty="0"/>
              <a:t> Joy (Nigeria); Prof. Jamal </a:t>
            </a:r>
            <a:r>
              <a:rPr lang="en-ZA" sz="2000" dirty="0" err="1"/>
              <a:t>Mimouni</a:t>
            </a:r>
            <a:r>
              <a:rPr lang="en-ZA" sz="2000" dirty="0"/>
              <a:t> (Algeria) </a:t>
            </a:r>
          </a:p>
        </p:txBody>
      </p:sp>
      <p:pic>
        <p:nvPicPr>
          <p:cNvPr id="6" name="Picture 5">
            <a:extLst>
              <a:ext uri="{FF2B5EF4-FFF2-40B4-BE49-F238E27FC236}">
                <a16:creationId xmlns:a16="http://schemas.microsoft.com/office/drawing/2014/main" id="{A979F0C1-9297-4A26-9010-1D4597927F10}"/>
              </a:ext>
            </a:extLst>
          </p:cNvPr>
          <p:cNvPicPr>
            <a:picLocks noChangeAspect="1"/>
          </p:cNvPicPr>
          <p:nvPr/>
        </p:nvPicPr>
        <p:blipFill rotWithShape="1">
          <a:blip r:embed="rId3"/>
          <a:srcRect l="-691" t="-7123" r="78290" b="7123"/>
          <a:stretch/>
        </p:blipFill>
        <p:spPr>
          <a:xfrm>
            <a:off x="3863592" y="59615"/>
            <a:ext cx="4226548" cy="3062529"/>
          </a:xfrm>
          <a:prstGeom prst="rect">
            <a:avLst/>
          </a:prstGeom>
        </p:spPr>
      </p:pic>
    </p:spTree>
    <p:extLst>
      <p:ext uri="{BB962C8B-B14F-4D97-AF65-F5344CB8AC3E}">
        <p14:creationId xmlns:p14="http://schemas.microsoft.com/office/powerpoint/2010/main" val="29708238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388B094-5AFA-0C53-2C0E-8F40CCBD4C4D}"/>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FE41A99A-2788-B134-000A-2ABF4C8098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6C4D7D08-38A6-4940-0A2C-65FB2D7BCC14}"/>
              </a:ext>
            </a:extLst>
          </p:cNvPr>
          <p:cNvSpPr>
            <a:spLocks noGrp="1"/>
          </p:cNvSpPr>
          <p:nvPr>
            <p:ph type="title"/>
          </p:nvPr>
        </p:nvSpPr>
        <p:spPr>
          <a:xfrm>
            <a:off x="572493" y="238539"/>
            <a:ext cx="11293442" cy="1434415"/>
          </a:xfrm>
        </p:spPr>
        <p:txBody>
          <a:bodyPr anchor="b">
            <a:normAutofit/>
          </a:bodyPr>
          <a:lstStyle/>
          <a:p>
            <a:r>
              <a:rPr lang="en-US" sz="5400" dirty="0"/>
              <a:t>Problem with Physics Education in Africa</a:t>
            </a:r>
            <a:endParaRPr lang="en-ZA" sz="5400" dirty="0"/>
          </a:p>
        </p:txBody>
      </p:sp>
      <p:sp>
        <p:nvSpPr>
          <p:cNvPr id="8" name="sketchy line">
            <a:extLst>
              <a:ext uri="{FF2B5EF4-FFF2-40B4-BE49-F238E27FC236}">
                <a16:creationId xmlns:a16="http://schemas.microsoft.com/office/drawing/2014/main" id="{3C64AFAF-DE0E-5EEA-5167-B85DDA3C0A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D59B322-4A30-EE11-CABD-186EBD9FB7AF}"/>
              </a:ext>
            </a:extLst>
          </p:cNvPr>
          <p:cNvSpPr>
            <a:spLocks noGrp="1"/>
          </p:cNvSpPr>
          <p:nvPr>
            <p:ph idx="1"/>
          </p:nvPr>
        </p:nvSpPr>
        <p:spPr>
          <a:xfrm>
            <a:off x="397365" y="2054339"/>
            <a:ext cx="5825305" cy="4707967"/>
          </a:xfrm>
        </p:spPr>
        <p:txBody>
          <a:bodyPr anchor="t">
            <a:normAutofit/>
          </a:bodyPr>
          <a:lstStyle/>
          <a:p>
            <a:pPr>
              <a:lnSpc>
                <a:spcPct val="100000"/>
              </a:lnSpc>
              <a:spcAft>
                <a:spcPts val="800"/>
              </a:spcAft>
            </a:pPr>
            <a:r>
              <a:rPr lang="en-US" sz="2200" kern="100" dirty="0">
                <a:effectLst/>
                <a:latin typeface="Nunito Sans" pitchFamily="2" charset="0"/>
                <a:ea typeface="Aptos" panose="020B0004020202020204" pitchFamily="34" charset="0"/>
                <a:cs typeface="Times New Roman" panose="02020603050405020304" pitchFamily="18" charset="0"/>
              </a:rPr>
              <a:t>The main problems hindering physics education in Africa are:</a:t>
            </a:r>
          </a:p>
          <a:p>
            <a:pPr lvl="1">
              <a:lnSpc>
                <a:spcPct val="100000"/>
              </a:lnSpc>
              <a:spcAft>
                <a:spcPts val="800"/>
              </a:spcAft>
              <a:buFont typeface="Wingdings" panose="05000000000000000000" pitchFamily="2" charset="2"/>
              <a:buChar char="ü"/>
            </a:pPr>
            <a:r>
              <a:rPr lang="en-US" sz="2100" kern="100" dirty="0">
                <a:solidFill>
                  <a:srgbClr val="0070C0"/>
                </a:solidFill>
                <a:effectLst/>
                <a:latin typeface="Nunito Sans" pitchFamily="2" charset="0"/>
                <a:ea typeface="Aptos" panose="020B0004020202020204" pitchFamily="34" charset="0"/>
                <a:cs typeface="Times New Roman" panose="02020603050405020304" pitchFamily="18" charset="0"/>
              </a:rPr>
              <a:t>Low enrollment in Physical Sciences (high school </a:t>
            </a:r>
            <a:r>
              <a:rPr lang="en-US" sz="2100" kern="100" dirty="0">
                <a:solidFill>
                  <a:srgbClr val="0070C0"/>
                </a:solidFill>
                <a:latin typeface="Nunito Sans" pitchFamily="2" charset="0"/>
                <a:ea typeface="Aptos" panose="020B0004020202020204" pitchFamily="34" charset="0"/>
                <a:cs typeface="Times New Roman" panose="02020603050405020304" pitchFamily="18" charset="0"/>
              </a:rPr>
              <a:t>&amp; </a:t>
            </a:r>
            <a:r>
              <a:rPr lang="en-US" sz="2100" kern="100" dirty="0">
                <a:solidFill>
                  <a:srgbClr val="0070C0"/>
                </a:solidFill>
                <a:effectLst/>
                <a:latin typeface="Nunito Sans" pitchFamily="2" charset="0"/>
                <a:ea typeface="Aptos" panose="020B0004020202020204" pitchFamily="34" charset="0"/>
                <a:cs typeface="Times New Roman" panose="02020603050405020304" pitchFamily="18" charset="0"/>
              </a:rPr>
              <a:t>university.</a:t>
            </a:r>
          </a:p>
          <a:p>
            <a:pPr lvl="1">
              <a:lnSpc>
                <a:spcPct val="100000"/>
              </a:lnSpc>
              <a:spcAft>
                <a:spcPts val="800"/>
              </a:spcAft>
              <a:buFont typeface="Wingdings" panose="05000000000000000000" pitchFamily="2" charset="2"/>
              <a:buChar char="ü"/>
            </a:pPr>
            <a:r>
              <a:rPr lang="en-US" sz="2100" kern="100" dirty="0">
                <a:solidFill>
                  <a:srgbClr val="0070C0"/>
                </a:solidFill>
                <a:latin typeface="Nunito Sans" pitchFamily="2" charset="0"/>
                <a:ea typeface="Aptos" panose="020B0004020202020204" pitchFamily="34" charset="0"/>
                <a:cs typeface="Times New Roman" panose="02020603050405020304" pitchFamily="18" charset="0"/>
              </a:rPr>
              <a:t>Lack of proper facilities &amp; equipment</a:t>
            </a:r>
            <a:endParaRPr lang="en-US" sz="2100" kern="100" dirty="0">
              <a:solidFill>
                <a:srgbClr val="0070C0"/>
              </a:solidFill>
              <a:effectLst/>
              <a:latin typeface="Nunito Sans" pitchFamily="2" charset="0"/>
              <a:ea typeface="Aptos" panose="020B0004020202020204" pitchFamily="34" charset="0"/>
              <a:cs typeface="Times New Roman" panose="02020603050405020304" pitchFamily="18" charset="0"/>
            </a:endParaRPr>
          </a:p>
          <a:p>
            <a:pPr>
              <a:spcAft>
                <a:spcPts val="800"/>
              </a:spcAft>
            </a:pPr>
            <a:r>
              <a:rPr lang="en-US" sz="2200" kern="100" dirty="0">
                <a:effectLst/>
                <a:latin typeface="Nunito Sans" pitchFamily="2" charset="0"/>
                <a:ea typeface="Aptos" panose="020B0004020202020204" pitchFamily="34" charset="0"/>
                <a:cs typeface="Times New Roman" panose="02020603050405020304" pitchFamily="18" charset="0"/>
              </a:rPr>
              <a:t>To mitigate this, </a:t>
            </a:r>
            <a:r>
              <a:rPr lang="en-US" sz="2100" kern="100" dirty="0">
                <a:latin typeface="Nunito Sans" pitchFamily="2" charset="0"/>
                <a:ea typeface="Aptos" panose="020B0004020202020204" pitchFamily="34" charset="0"/>
                <a:cs typeface="Times New Roman" panose="02020603050405020304" pitchFamily="18" charset="0"/>
              </a:rPr>
              <a:t>we</a:t>
            </a:r>
            <a:r>
              <a:rPr lang="en-US" sz="2100" kern="100" dirty="0">
                <a:effectLst/>
                <a:latin typeface="Nunito Sans" pitchFamily="2" charset="0"/>
                <a:ea typeface="Aptos" panose="020B0004020202020204" pitchFamily="34" charset="0"/>
                <a:cs typeface="Times New Roman" panose="02020603050405020304" pitchFamily="18" charset="0"/>
              </a:rPr>
              <a:t> need collaboration among all stakeholders:</a:t>
            </a:r>
          </a:p>
          <a:p>
            <a:pPr lvl="1">
              <a:spcAft>
                <a:spcPts val="800"/>
              </a:spcAft>
              <a:buFont typeface="Wingdings" panose="05000000000000000000" pitchFamily="2" charset="2"/>
              <a:buChar char="ü"/>
            </a:pPr>
            <a:r>
              <a:rPr lang="en-US" sz="2100" kern="100" dirty="0">
                <a:solidFill>
                  <a:srgbClr val="00B050"/>
                </a:solidFill>
                <a:latin typeface="Nunito Sans" pitchFamily="2" charset="0"/>
                <a:ea typeface="Aptos" panose="020B0004020202020204" pitchFamily="34" charset="0"/>
                <a:cs typeface="Times New Roman" panose="02020603050405020304" pitchFamily="18" charset="0"/>
              </a:rPr>
              <a:t>l</a:t>
            </a:r>
            <a:r>
              <a:rPr lang="en-US" sz="2100" kern="100" dirty="0">
                <a:solidFill>
                  <a:srgbClr val="00B050"/>
                </a:solidFill>
                <a:effectLst/>
                <a:latin typeface="Nunito Sans" pitchFamily="2" charset="0"/>
                <a:ea typeface="Aptos" panose="020B0004020202020204" pitchFamily="34" charset="0"/>
                <a:cs typeface="Times New Roman" panose="02020603050405020304" pitchFamily="18" charset="0"/>
              </a:rPr>
              <a:t>ocal communities, </a:t>
            </a:r>
          </a:p>
          <a:p>
            <a:pPr lvl="1">
              <a:spcAft>
                <a:spcPts val="800"/>
              </a:spcAft>
              <a:buFont typeface="Wingdings" panose="05000000000000000000" pitchFamily="2" charset="2"/>
              <a:buChar char="ü"/>
            </a:pPr>
            <a:r>
              <a:rPr lang="en-US" sz="2100" kern="100" dirty="0">
                <a:solidFill>
                  <a:srgbClr val="00B050"/>
                </a:solidFill>
                <a:effectLst/>
                <a:latin typeface="Nunito Sans" pitchFamily="2" charset="0"/>
                <a:ea typeface="Aptos" panose="020B0004020202020204" pitchFamily="34" charset="0"/>
                <a:cs typeface="Times New Roman" panose="02020603050405020304" pitchFamily="18" charset="0"/>
              </a:rPr>
              <a:t>scientists, </a:t>
            </a:r>
          </a:p>
          <a:p>
            <a:pPr lvl="1">
              <a:spcAft>
                <a:spcPts val="800"/>
              </a:spcAft>
              <a:buFont typeface="Wingdings" panose="05000000000000000000" pitchFamily="2" charset="2"/>
              <a:buChar char="ü"/>
            </a:pPr>
            <a:r>
              <a:rPr lang="en-US" sz="2100" kern="100" dirty="0">
                <a:solidFill>
                  <a:srgbClr val="00B050"/>
                </a:solidFill>
                <a:effectLst/>
                <a:latin typeface="Nunito Sans" pitchFamily="2" charset="0"/>
                <a:ea typeface="Aptos" panose="020B0004020202020204" pitchFamily="34" charset="0"/>
                <a:cs typeface="Times New Roman" panose="02020603050405020304" pitchFamily="18" charset="0"/>
              </a:rPr>
              <a:t>policymakers, </a:t>
            </a:r>
          </a:p>
          <a:p>
            <a:pPr lvl="1">
              <a:spcAft>
                <a:spcPts val="800"/>
              </a:spcAft>
              <a:buFont typeface="Wingdings" panose="05000000000000000000" pitchFamily="2" charset="2"/>
              <a:buChar char="ü"/>
            </a:pPr>
            <a:r>
              <a:rPr lang="en-US" sz="2100" kern="100" dirty="0">
                <a:solidFill>
                  <a:srgbClr val="00B050"/>
                </a:solidFill>
                <a:effectLst/>
                <a:latin typeface="Nunito Sans" pitchFamily="2" charset="0"/>
                <a:ea typeface="Aptos" panose="020B0004020202020204" pitchFamily="34" charset="0"/>
                <a:cs typeface="Times New Roman" panose="02020603050405020304" pitchFamily="18" charset="0"/>
              </a:rPr>
              <a:t>international partners. </a:t>
            </a:r>
            <a:r>
              <a:rPr lang="en-US" sz="1600" kern="100" dirty="0">
                <a:effectLst/>
                <a:latin typeface="Nunito Sans" pitchFamily="2" charset="0"/>
                <a:ea typeface="Aptos" panose="020B0004020202020204" pitchFamily="34" charset="0"/>
                <a:cs typeface="Times New Roman" panose="02020603050405020304" pitchFamily="18" charset="0"/>
              </a:rPr>
              <a:t>(</a:t>
            </a:r>
            <a:r>
              <a:rPr lang="en-US" sz="1600" kern="100" dirty="0" err="1">
                <a:effectLst/>
                <a:latin typeface="Nunito Sans" pitchFamily="2" charset="0"/>
                <a:ea typeface="Aptos" panose="020B0004020202020204" pitchFamily="34" charset="0"/>
                <a:cs typeface="Times New Roman" panose="02020603050405020304" pitchFamily="18" charset="0"/>
              </a:rPr>
              <a:t>Sa’id</a:t>
            </a:r>
            <a:r>
              <a:rPr lang="en-US" sz="1600" kern="100" dirty="0">
                <a:effectLst/>
                <a:latin typeface="Nunito Sans" pitchFamily="2" charset="0"/>
                <a:ea typeface="Aptos" panose="020B0004020202020204" pitchFamily="34" charset="0"/>
                <a:cs typeface="Times New Roman" panose="02020603050405020304" pitchFamily="18" charset="0"/>
              </a:rPr>
              <a:t> et al., 2020)</a:t>
            </a:r>
          </a:p>
        </p:txBody>
      </p:sp>
      <p:grpSp>
        <p:nvGrpSpPr>
          <p:cNvPr id="15" name="Group 14">
            <a:extLst>
              <a:ext uri="{FF2B5EF4-FFF2-40B4-BE49-F238E27FC236}">
                <a16:creationId xmlns:a16="http://schemas.microsoft.com/office/drawing/2014/main" id="{3FE9C119-FD14-FB4D-8AD4-3813A899F1D9}"/>
              </a:ext>
            </a:extLst>
          </p:cNvPr>
          <p:cNvGrpSpPr/>
          <p:nvPr/>
        </p:nvGrpSpPr>
        <p:grpSpPr>
          <a:xfrm>
            <a:off x="6620034" y="2547877"/>
            <a:ext cx="5504001" cy="3703061"/>
            <a:chOff x="6620034" y="2547877"/>
            <a:chExt cx="5504001" cy="3703061"/>
          </a:xfrm>
        </p:grpSpPr>
        <p:pic>
          <p:nvPicPr>
            <p:cNvPr id="6" name="Picture 5">
              <a:extLst>
                <a:ext uri="{FF2B5EF4-FFF2-40B4-BE49-F238E27FC236}">
                  <a16:creationId xmlns:a16="http://schemas.microsoft.com/office/drawing/2014/main" id="{BA29230F-EFE7-5DF5-1AA8-5FF27F8E1F89}"/>
                </a:ext>
              </a:extLst>
            </p:cNvPr>
            <p:cNvPicPr>
              <a:picLocks noChangeAspect="1"/>
            </p:cNvPicPr>
            <p:nvPr/>
          </p:nvPicPr>
          <p:blipFill>
            <a:blip r:embed="rId2"/>
            <a:stretch>
              <a:fillRect/>
            </a:stretch>
          </p:blipFill>
          <p:spPr>
            <a:xfrm>
              <a:off x="6620035" y="2547877"/>
              <a:ext cx="5504000" cy="3096000"/>
            </a:xfrm>
            <a:prstGeom prst="rect">
              <a:avLst/>
            </a:prstGeom>
          </p:spPr>
        </p:pic>
        <p:sp>
          <p:nvSpPr>
            <p:cNvPr id="14" name="TextBox 13">
              <a:extLst>
                <a:ext uri="{FF2B5EF4-FFF2-40B4-BE49-F238E27FC236}">
                  <a16:creationId xmlns:a16="http://schemas.microsoft.com/office/drawing/2014/main" id="{F506E003-CBB9-C841-E85D-0C9A60310733}"/>
                </a:ext>
              </a:extLst>
            </p:cNvPr>
            <p:cNvSpPr txBox="1"/>
            <p:nvPr/>
          </p:nvSpPr>
          <p:spPr>
            <a:xfrm>
              <a:off x="6620034" y="5696940"/>
              <a:ext cx="5503999" cy="553998"/>
            </a:xfrm>
            <a:prstGeom prst="rect">
              <a:avLst/>
            </a:prstGeom>
            <a:noFill/>
          </p:spPr>
          <p:txBody>
            <a:bodyPr wrap="square">
              <a:spAutoFit/>
            </a:bodyPr>
            <a:lstStyle/>
            <a:p>
              <a:pPr algn="ctr"/>
              <a:r>
                <a:rPr lang="en-ZA" sz="1000" dirty="0">
                  <a:solidFill>
                    <a:srgbClr val="00B0F0"/>
                  </a:solidFill>
                </a:rPr>
                <a:t>https://media.licdn.com/dms/image/D5612AQEg2Z1AolYdEA/article-cover_image-shrink_720_1280/0/1692354706286?e=2147483647&amp;v=beta&amp;t=XNiVx-g08Qmd90rWQe_JLqjzLBMZnqDRY0LmClEhiwk</a:t>
              </a:r>
            </a:p>
          </p:txBody>
        </p:sp>
      </p:grpSp>
    </p:spTree>
    <p:extLst>
      <p:ext uri="{BB962C8B-B14F-4D97-AF65-F5344CB8AC3E}">
        <p14:creationId xmlns:p14="http://schemas.microsoft.com/office/powerpoint/2010/main" val="1864858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A7F6D62-CE73-321E-0763-40F776A00799}"/>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2BB2B87B-962E-DD02-DBAA-B70CA12569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07B6CDAF-E26D-9251-CC0B-687B24503F82}"/>
              </a:ext>
            </a:extLst>
          </p:cNvPr>
          <p:cNvSpPr>
            <a:spLocks noGrp="1"/>
          </p:cNvSpPr>
          <p:nvPr>
            <p:ph type="title"/>
          </p:nvPr>
        </p:nvSpPr>
        <p:spPr>
          <a:xfrm>
            <a:off x="572493" y="238539"/>
            <a:ext cx="11293442" cy="1434415"/>
          </a:xfrm>
        </p:spPr>
        <p:txBody>
          <a:bodyPr anchor="b">
            <a:normAutofit fontScale="90000"/>
          </a:bodyPr>
          <a:lstStyle/>
          <a:p>
            <a:pPr algn="ctr"/>
            <a:r>
              <a:rPr lang="en-US" sz="5400" dirty="0"/>
              <a:t>Community Engagement and STEM Education </a:t>
            </a:r>
            <a:endParaRPr lang="en-ZA" sz="5400" dirty="0"/>
          </a:p>
        </p:txBody>
      </p:sp>
      <p:sp>
        <p:nvSpPr>
          <p:cNvPr id="8" name="sketchy line">
            <a:extLst>
              <a:ext uri="{FF2B5EF4-FFF2-40B4-BE49-F238E27FC236}">
                <a16:creationId xmlns:a16="http://schemas.microsoft.com/office/drawing/2014/main" id="{A8D04327-4877-6A10-CE1F-941C48F2EB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6D5469F-B04E-FCBA-0022-430B1522556A}"/>
              </a:ext>
            </a:extLst>
          </p:cNvPr>
          <p:cNvSpPr>
            <a:spLocks noGrp="1"/>
          </p:cNvSpPr>
          <p:nvPr>
            <p:ph idx="1"/>
          </p:nvPr>
        </p:nvSpPr>
        <p:spPr>
          <a:xfrm>
            <a:off x="276199" y="4378428"/>
            <a:ext cx="6103336" cy="2385393"/>
          </a:xfrm>
        </p:spPr>
        <p:txBody>
          <a:bodyPr anchor="t">
            <a:normAutofit/>
          </a:bodyPr>
          <a:lstStyle/>
          <a:p>
            <a:pPr>
              <a:lnSpc>
                <a:spcPct val="100000"/>
              </a:lnSpc>
              <a:spcAft>
                <a:spcPts val="800"/>
              </a:spcAft>
            </a:pPr>
            <a:r>
              <a:rPr lang="en-US" sz="2100" kern="100" dirty="0">
                <a:effectLst/>
                <a:latin typeface="Nunito Sans" pitchFamily="2" charset="0"/>
                <a:ea typeface="Aptos" panose="020B0004020202020204" pitchFamily="34" charset="0"/>
                <a:cs typeface="Times New Roman" panose="02020603050405020304" pitchFamily="18" charset="0"/>
              </a:rPr>
              <a:t>Community engagement initiatives can help to enhance STEM education by providing real-world applications.</a:t>
            </a:r>
          </a:p>
          <a:p>
            <a:pPr>
              <a:lnSpc>
                <a:spcPct val="100000"/>
              </a:lnSpc>
              <a:spcAft>
                <a:spcPts val="800"/>
              </a:spcAft>
            </a:pPr>
            <a:r>
              <a:rPr lang="en-US" sz="2100" kern="100" dirty="0">
                <a:effectLst/>
                <a:latin typeface="Nunito Sans" pitchFamily="2" charset="0"/>
                <a:ea typeface="Aptos" panose="020B0004020202020204" pitchFamily="34" charset="0"/>
                <a:cs typeface="Times New Roman" panose="02020603050405020304" pitchFamily="18" charset="0"/>
              </a:rPr>
              <a:t>These initiatives can empower the youth and make STEM subjects more accessible and interesting.</a:t>
            </a:r>
          </a:p>
          <a:p>
            <a:pPr lvl="1">
              <a:spcAft>
                <a:spcPts val="800"/>
              </a:spcAft>
              <a:buFont typeface="Wingdings" panose="05000000000000000000" pitchFamily="2" charset="2"/>
              <a:buChar char="ü"/>
            </a:pPr>
            <a:endParaRPr lang="en-US" sz="2100" kern="100" dirty="0">
              <a:effectLst/>
              <a:latin typeface="Nunito Sans" pitchFamily="2" charset="0"/>
              <a:ea typeface="Aptos" panose="020B0004020202020204" pitchFamily="34" charset="0"/>
              <a:cs typeface="Times New Roman" panose="02020603050405020304" pitchFamily="18" charset="0"/>
            </a:endParaRPr>
          </a:p>
        </p:txBody>
      </p:sp>
      <p:sp>
        <p:nvSpPr>
          <p:cNvPr id="2" name="Content Placeholder 2">
            <a:extLst>
              <a:ext uri="{FF2B5EF4-FFF2-40B4-BE49-F238E27FC236}">
                <a16:creationId xmlns:a16="http://schemas.microsoft.com/office/drawing/2014/main" id="{A8238B96-24BE-C7E9-0374-37117FD0C16C}"/>
              </a:ext>
            </a:extLst>
          </p:cNvPr>
          <p:cNvSpPr txBox="1">
            <a:spLocks/>
          </p:cNvSpPr>
          <p:nvPr/>
        </p:nvSpPr>
        <p:spPr>
          <a:xfrm>
            <a:off x="214804" y="2065655"/>
            <a:ext cx="6226126" cy="2224405"/>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Aft>
                <a:spcPts val="800"/>
              </a:spcAft>
              <a:buNone/>
            </a:pPr>
            <a:r>
              <a:rPr lang="en-US" sz="2200" kern="100" dirty="0">
                <a:latin typeface="Nunito Sans" pitchFamily="2" charset="0"/>
                <a:ea typeface="Aptos" panose="020B0004020202020204" pitchFamily="34" charset="0"/>
                <a:cs typeface="Times New Roman" panose="02020603050405020304" pitchFamily="18" charset="0"/>
              </a:rPr>
              <a:t>What is community engagement?</a:t>
            </a:r>
          </a:p>
          <a:p>
            <a:pPr marL="0" indent="0" algn="ctr" fontAlgn="t">
              <a:lnSpc>
                <a:spcPct val="110000"/>
              </a:lnSpc>
              <a:spcBef>
                <a:spcPts val="245"/>
              </a:spcBef>
              <a:buNone/>
            </a:pPr>
            <a:r>
              <a:rPr lang="en-US" sz="2100" kern="100" dirty="0">
                <a:latin typeface="Nunito Sans" pitchFamily="2" charset="0"/>
                <a:ea typeface="Aptos" panose="020B0004020202020204" pitchFamily="34" charset="0"/>
                <a:cs typeface="Times New Roman" panose="02020603050405020304" pitchFamily="18" charset="0"/>
              </a:rPr>
              <a:t>“</a:t>
            </a:r>
            <a:r>
              <a:rPr lang="en-US" sz="2100" i="1" kern="100" dirty="0">
                <a:solidFill>
                  <a:srgbClr val="0070C0"/>
                </a:solidFill>
                <a:latin typeface="Nunito Sans" pitchFamily="2" charset="0"/>
                <a:ea typeface="Aptos" panose="020B0004020202020204" pitchFamily="34" charset="0"/>
                <a:cs typeface="Times New Roman" panose="02020603050405020304" pitchFamily="18" charset="0"/>
              </a:rPr>
              <a:t>A process of working collaboratively with and through groups of people affiliated by geographic proximity, special interest, or similar situations to address issues affecting their well-being.</a:t>
            </a:r>
            <a:r>
              <a:rPr lang="en-US" sz="2100" kern="100" dirty="0">
                <a:latin typeface="Nunito Sans" pitchFamily="2" charset="0"/>
                <a:ea typeface="Aptos" panose="020B0004020202020204" pitchFamily="34" charset="0"/>
                <a:cs typeface="Times New Roman" panose="02020603050405020304" pitchFamily="18" charset="0"/>
              </a:rPr>
              <a:t>” </a:t>
            </a:r>
            <a:br>
              <a:rPr lang="en-US" sz="2100" kern="100" dirty="0">
                <a:latin typeface="Nunito Sans" pitchFamily="2" charset="0"/>
                <a:ea typeface="Aptos" panose="020B0004020202020204" pitchFamily="34" charset="0"/>
                <a:cs typeface="Times New Roman" panose="02020603050405020304" pitchFamily="18" charset="0"/>
              </a:rPr>
            </a:br>
            <a:r>
              <a:rPr lang="en-US" sz="1600" kern="100" dirty="0">
                <a:latin typeface="Nunito Sans" pitchFamily="2" charset="0"/>
                <a:ea typeface="Aptos" panose="020B0004020202020204" pitchFamily="34" charset="0"/>
                <a:cs typeface="Times New Roman" panose="02020603050405020304" pitchFamily="18" charset="0"/>
              </a:rPr>
              <a:t>(CDC, 1997)</a:t>
            </a:r>
            <a:endParaRPr lang="en-US" sz="2200" kern="100" dirty="0">
              <a:latin typeface="Nunito Sans" pitchFamily="2" charset="0"/>
              <a:ea typeface="Aptos" panose="020B0004020202020204" pitchFamily="34" charset="0"/>
              <a:cs typeface="Times New Roman" panose="02020603050405020304" pitchFamily="18" charset="0"/>
            </a:endParaRPr>
          </a:p>
          <a:p>
            <a:pPr lvl="1">
              <a:spcAft>
                <a:spcPts val="800"/>
              </a:spcAft>
              <a:buFont typeface="Wingdings" panose="05000000000000000000" pitchFamily="2" charset="2"/>
              <a:buChar char="ü"/>
            </a:pPr>
            <a:endParaRPr lang="en-US" sz="1600" kern="100" dirty="0">
              <a:latin typeface="Nunito Sans" pitchFamily="2" charset="0"/>
              <a:ea typeface="Aptos" panose="020B0004020202020204" pitchFamily="34" charset="0"/>
              <a:cs typeface="Times New Roman" panose="02020603050405020304" pitchFamily="18" charset="0"/>
            </a:endParaRPr>
          </a:p>
        </p:txBody>
      </p:sp>
      <p:grpSp>
        <p:nvGrpSpPr>
          <p:cNvPr id="13" name="Group 12">
            <a:extLst>
              <a:ext uri="{FF2B5EF4-FFF2-40B4-BE49-F238E27FC236}">
                <a16:creationId xmlns:a16="http://schemas.microsoft.com/office/drawing/2014/main" id="{241B5482-BCE0-ACBE-E8B8-141092024395}"/>
              </a:ext>
            </a:extLst>
          </p:cNvPr>
          <p:cNvGrpSpPr/>
          <p:nvPr/>
        </p:nvGrpSpPr>
        <p:grpSpPr>
          <a:xfrm>
            <a:off x="6587860" y="2226472"/>
            <a:ext cx="5454161" cy="3532110"/>
            <a:chOff x="6618558" y="2439124"/>
            <a:chExt cx="5454161" cy="3532110"/>
          </a:xfrm>
        </p:grpSpPr>
        <p:pic>
          <p:nvPicPr>
            <p:cNvPr id="10" name="Picture 9">
              <a:extLst>
                <a:ext uri="{FF2B5EF4-FFF2-40B4-BE49-F238E27FC236}">
                  <a16:creationId xmlns:a16="http://schemas.microsoft.com/office/drawing/2014/main" id="{102B6CF1-3798-A56E-B910-2FB4F1CD30B4}"/>
                </a:ext>
              </a:extLst>
            </p:cNvPr>
            <p:cNvPicPr>
              <a:picLocks noChangeAspect="1"/>
            </p:cNvPicPr>
            <p:nvPr/>
          </p:nvPicPr>
          <p:blipFill>
            <a:blip r:embed="rId3"/>
            <a:stretch>
              <a:fillRect/>
            </a:stretch>
          </p:blipFill>
          <p:spPr>
            <a:xfrm>
              <a:off x="6618558" y="2439124"/>
              <a:ext cx="5454161" cy="3132000"/>
            </a:xfrm>
            <a:prstGeom prst="rect">
              <a:avLst/>
            </a:prstGeom>
          </p:spPr>
        </p:pic>
        <p:sp>
          <p:nvSpPr>
            <p:cNvPr id="12" name="TextBox 11">
              <a:extLst>
                <a:ext uri="{FF2B5EF4-FFF2-40B4-BE49-F238E27FC236}">
                  <a16:creationId xmlns:a16="http://schemas.microsoft.com/office/drawing/2014/main" id="{724CB3CA-D997-72A3-E165-DC3CA4FA2B0D}"/>
                </a:ext>
              </a:extLst>
            </p:cNvPr>
            <p:cNvSpPr txBox="1"/>
            <p:nvPr/>
          </p:nvSpPr>
          <p:spPr>
            <a:xfrm>
              <a:off x="6655734" y="5571124"/>
              <a:ext cx="5278161" cy="400110"/>
            </a:xfrm>
            <a:prstGeom prst="rect">
              <a:avLst/>
            </a:prstGeom>
            <a:noFill/>
          </p:spPr>
          <p:txBody>
            <a:bodyPr wrap="square">
              <a:spAutoFit/>
            </a:bodyPr>
            <a:lstStyle/>
            <a:p>
              <a:r>
                <a:rPr lang="en-ZA" sz="1000" dirty="0">
                  <a:solidFill>
                    <a:srgbClr val="00B0F0"/>
                  </a:solidFill>
                </a:rPr>
                <a:t>https://www.redcliffeandtemplebid.co.uk/wp-content/uploads/2023/01/Untitled-design-3-e1673257974711.png</a:t>
              </a:r>
            </a:p>
          </p:txBody>
        </p:sp>
      </p:grpSp>
    </p:spTree>
    <p:extLst>
      <p:ext uri="{BB962C8B-B14F-4D97-AF65-F5344CB8AC3E}">
        <p14:creationId xmlns:p14="http://schemas.microsoft.com/office/powerpoint/2010/main" val="2056235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8E90BD6-1F72-1A68-168D-3A0A21BE5CBF}"/>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E44113ED-3E15-788D-6751-C32AF713CD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83A30C17-0247-F991-0BCA-6BF31D9944E7}"/>
              </a:ext>
            </a:extLst>
          </p:cNvPr>
          <p:cNvSpPr>
            <a:spLocks noGrp="1"/>
          </p:cNvSpPr>
          <p:nvPr>
            <p:ph type="title"/>
          </p:nvPr>
        </p:nvSpPr>
        <p:spPr>
          <a:xfrm>
            <a:off x="572493" y="238539"/>
            <a:ext cx="11293442" cy="1434415"/>
          </a:xfrm>
        </p:spPr>
        <p:txBody>
          <a:bodyPr anchor="b">
            <a:normAutofit fontScale="90000"/>
          </a:bodyPr>
          <a:lstStyle/>
          <a:p>
            <a:pPr algn="ctr"/>
            <a:r>
              <a:rPr lang="en-US" sz="5400" dirty="0"/>
              <a:t>Community Engagement and Physics Education </a:t>
            </a:r>
            <a:endParaRPr lang="en-ZA" sz="5400" dirty="0"/>
          </a:p>
        </p:txBody>
      </p:sp>
      <p:sp>
        <p:nvSpPr>
          <p:cNvPr id="8" name="sketchy line">
            <a:extLst>
              <a:ext uri="{FF2B5EF4-FFF2-40B4-BE49-F238E27FC236}">
                <a16:creationId xmlns:a16="http://schemas.microsoft.com/office/drawing/2014/main" id="{8DC6FD26-CE63-0B7A-A714-4156EDF3E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2">
            <a:extLst>
              <a:ext uri="{FF2B5EF4-FFF2-40B4-BE49-F238E27FC236}">
                <a16:creationId xmlns:a16="http://schemas.microsoft.com/office/drawing/2014/main" id="{E16B8202-1B77-0C92-D39C-7D597FA8BB58}"/>
              </a:ext>
            </a:extLst>
          </p:cNvPr>
          <p:cNvSpPr>
            <a:spLocks noGrp="1"/>
          </p:cNvSpPr>
          <p:nvPr>
            <p:ph idx="1"/>
          </p:nvPr>
        </p:nvSpPr>
        <p:spPr>
          <a:xfrm>
            <a:off x="801093" y="1911493"/>
            <a:ext cx="10515600" cy="4707968"/>
          </a:xfrm>
        </p:spPr>
        <p:txBody>
          <a:bodyPr anchor="ctr">
            <a:noAutofit/>
          </a:bodyPr>
          <a:lstStyle/>
          <a:p>
            <a:pPr>
              <a:lnSpc>
                <a:spcPct val="120000"/>
              </a:lnSpc>
            </a:pPr>
            <a:r>
              <a:rPr lang="en-ZA" sz="2100" dirty="0">
                <a:solidFill>
                  <a:schemeClr val="tx1">
                    <a:lumMod val="85000"/>
                    <a:lumOff val="15000"/>
                  </a:schemeClr>
                </a:solidFill>
                <a:effectLst/>
                <a:latin typeface="Nunito Sans" pitchFamily="2" charset="0"/>
                <a:ea typeface="Calibri" panose="020F0502020204030204" pitchFamily="34" charset="0"/>
              </a:rPr>
              <a:t>Community </a:t>
            </a:r>
            <a:r>
              <a:rPr lang="en-ZA" sz="2100" dirty="0">
                <a:solidFill>
                  <a:schemeClr val="tx1">
                    <a:lumMod val="85000"/>
                    <a:lumOff val="15000"/>
                  </a:schemeClr>
                </a:solidFill>
                <a:latin typeface="Nunito Sans" pitchFamily="2" charset="0"/>
                <a:ea typeface="Calibri" panose="020F0502020204030204" pitchFamily="34" charset="0"/>
              </a:rPr>
              <a:t>e</a:t>
            </a:r>
            <a:r>
              <a:rPr lang="en-ZA" sz="2100" dirty="0">
                <a:solidFill>
                  <a:schemeClr val="tx1">
                    <a:lumMod val="85000"/>
                    <a:lumOff val="15000"/>
                  </a:schemeClr>
                </a:solidFill>
                <a:effectLst/>
                <a:latin typeface="Nunito Sans" pitchFamily="2" charset="0"/>
                <a:ea typeface="Calibri" panose="020F0502020204030204" pitchFamily="34" charset="0"/>
              </a:rPr>
              <a:t>ngagement initiatives are </a:t>
            </a:r>
            <a:r>
              <a:rPr lang="en-ZA" sz="2100" i="1" dirty="0">
                <a:effectLst/>
                <a:latin typeface="Nunito Sans" pitchFamily="2" charset="0"/>
                <a:ea typeface="Calibri" panose="020F0502020204030204" pitchFamily="34" charset="0"/>
              </a:rPr>
              <a:t>“</a:t>
            </a:r>
            <a:r>
              <a:rPr lang="en-ZA" sz="2100" i="1" dirty="0">
                <a:solidFill>
                  <a:srgbClr val="00B050"/>
                </a:solidFill>
                <a:effectLst/>
                <a:latin typeface="Nunito Sans" pitchFamily="2" charset="0"/>
                <a:ea typeface="Calibri" panose="020F0502020204030204" pitchFamily="34" charset="0"/>
              </a:rPr>
              <a:t>powerful vehicles for bringing about environmental and </a:t>
            </a:r>
            <a:r>
              <a:rPr lang="en-ZA" sz="2100" i="1" dirty="0" err="1">
                <a:solidFill>
                  <a:srgbClr val="00B050"/>
                </a:solidFill>
                <a:effectLst/>
                <a:latin typeface="Nunito Sans" pitchFamily="2" charset="0"/>
                <a:ea typeface="Calibri" panose="020F0502020204030204" pitchFamily="34" charset="0"/>
              </a:rPr>
              <a:t>behavioral</a:t>
            </a:r>
            <a:r>
              <a:rPr lang="en-ZA" sz="2100" i="1" dirty="0">
                <a:solidFill>
                  <a:srgbClr val="00B050"/>
                </a:solidFill>
                <a:effectLst/>
                <a:latin typeface="Nunito Sans" pitchFamily="2" charset="0"/>
                <a:ea typeface="Calibri" panose="020F0502020204030204" pitchFamily="34" charset="0"/>
              </a:rPr>
              <a:t> changes</a:t>
            </a:r>
            <a:r>
              <a:rPr lang="en-ZA" sz="2100" i="1" dirty="0">
                <a:effectLst/>
                <a:latin typeface="Nunito Sans" pitchFamily="2" charset="0"/>
                <a:ea typeface="Calibri" panose="020F0502020204030204" pitchFamily="34" charset="0"/>
              </a:rPr>
              <a:t>”</a:t>
            </a:r>
            <a:r>
              <a:rPr lang="en-ZA" sz="2100" i="1" baseline="30000" dirty="0">
                <a:latin typeface="Nunito Sans" pitchFamily="2" charset="0"/>
                <a:ea typeface="Calibri" panose="020F0502020204030204" pitchFamily="34" charset="0"/>
              </a:rPr>
              <a:t> </a:t>
            </a:r>
            <a:r>
              <a:rPr lang="en-ZA" sz="1600" dirty="0">
                <a:latin typeface="Nunito Sans" pitchFamily="2" charset="0"/>
                <a:ea typeface="Calibri" panose="020F0502020204030204" pitchFamily="34" charset="0"/>
              </a:rPr>
              <a:t>(CDC, 1997)</a:t>
            </a:r>
          </a:p>
          <a:p>
            <a:pPr>
              <a:lnSpc>
                <a:spcPct val="120000"/>
              </a:lnSpc>
            </a:pPr>
            <a:r>
              <a:rPr lang="en-US" sz="2100" dirty="0">
                <a:latin typeface="Nunito Sans" pitchFamily="2" charset="0"/>
                <a:ea typeface="Calibri" panose="020F0502020204030204" pitchFamily="34" charset="0"/>
              </a:rPr>
              <a:t>“</a:t>
            </a:r>
            <a:r>
              <a:rPr lang="en-US" sz="2100" i="1" dirty="0">
                <a:solidFill>
                  <a:srgbClr val="00B050"/>
                </a:solidFill>
                <a:latin typeface="Nunito Sans" pitchFamily="2" charset="0"/>
                <a:ea typeface="Calibri" panose="020F0502020204030204" pitchFamily="34" charset="0"/>
              </a:rPr>
              <a:t>Communities count; they are key to improving everything from education and economic development to health care and race relations</a:t>
            </a:r>
            <a:r>
              <a:rPr lang="en-US" sz="2100" i="1" dirty="0">
                <a:latin typeface="Nunito Sans" pitchFamily="2" charset="0"/>
                <a:ea typeface="Calibri" panose="020F0502020204030204" pitchFamily="34" charset="0"/>
              </a:rPr>
              <a:t>.</a:t>
            </a:r>
            <a:r>
              <a:rPr lang="en-US" sz="2100" dirty="0">
                <a:latin typeface="Nunito Sans" pitchFamily="2" charset="0"/>
                <a:ea typeface="Calibri" panose="020F0502020204030204" pitchFamily="34" charset="0"/>
              </a:rPr>
              <a:t>” </a:t>
            </a:r>
            <a:r>
              <a:rPr lang="en-US" sz="1600" dirty="0">
                <a:latin typeface="Nunito Sans" pitchFamily="2" charset="0"/>
                <a:ea typeface="Calibri" panose="020F0502020204030204" pitchFamily="34" charset="0"/>
              </a:rPr>
              <a:t>(</a:t>
            </a:r>
            <a:r>
              <a:rPr lang="en-US" sz="1600" dirty="0" err="1">
                <a:latin typeface="Nunito Sans" pitchFamily="2" charset="0"/>
                <a:ea typeface="Calibri" panose="020F0502020204030204" pitchFamily="34" charset="0"/>
              </a:rPr>
              <a:t>Mattews</a:t>
            </a:r>
            <a:r>
              <a:rPr lang="en-US" sz="1600" dirty="0">
                <a:latin typeface="Nunito Sans" pitchFamily="2" charset="0"/>
                <a:ea typeface="Calibri" panose="020F0502020204030204" pitchFamily="34" charset="0"/>
              </a:rPr>
              <a:t>, 2008)</a:t>
            </a:r>
            <a:endParaRPr lang="en-ZA" sz="1600" dirty="0">
              <a:latin typeface="Nunito Sans" pitchFamily="2" charset="0"/>
              <a:ea typeface="Calibri" panose="020F0502020204030204" pitchFamily="34" charset="0"/>
            </a:endParaRPr>
          </a:p>
          <a:p>
            <a:pPr>
              <a:lnSpc>
                <a:spcPct val="120000"/>
              </a:lnSpc>
            </a:pPr>
            <a:r>
              <a:rPr lang="en-ZA" sz="2100" dirty="0">
                <a:solidFill>
                  <a:schemeClr val="tx1">
                    <a:lumMod val="85000"/>
                    <a:lumOff val="15000"/>
                  </a:schemeClr>
                </a:solidFill>
                <a:effectLst/>
                <a:latin typeface="Nunito Sans" pitchFamily="2" charset="0"/>
                <a:ea typeface="Calibri" panose="020F0502020204030204" pitchFamily="34" charset="0"/>
              </a:rPr>
              <a:t>In physics education, community engagement initiatives can help: </a:t>
            </a:r>
          </a:p>
          <a:p>
            <a:pPr lvl="2">
              <a:lnSpc>
                <a:spcPct val="120000"/>
              </a:lnSpc>
              <a:buFont typeface="Wingdings" panose="05000000000000000000" pitchFamily="2" charset="2"/>
              <a:buChar char="ü"/>
            </a:pPr>
            <a:r>
              <a:rPr lang="en-ZA" sz="2100" dirty="0">
                <a:solidFill>
                  <a:srgbClr val="0070C0"/>
                </a:solidFill>
                <a:effectLst/>
                <a:latin typeface="Nunito Sans" pitchFamily="2" charset="0"/>
                <a:ea typeface="Calibri" panose="020F0502020204030204" pitchFamily="34" charset="0"/>
              </a:rPr>
              <a:t>Improve the understanding and practice of Physics</a:t>
            </a:r>
          </a:p>
          <a:p>
            <a:pPr lvl="2">
              <a:lnSpc>
                <a:spcPct val="120000"/>
              </a:lnSpc>
              <a:buFont typeface="Wingdings" panose="05000000000000000000" pitchFamily="2" charset="2"/>
              <a:buChar char="ü"/>
            </a:pPr>
            <a:r>
              <a:rPr lang="en-ZA" sz="2100" dirty="0">
                <a:solidFill>
                  <a:srgbClr val="0070C0"/>
                </a:solidFill>
                <a:latin typeface="Nunito Sans" pitchFamily="2" charset="0"/>
                <a:ea typeface="Calibri" panose="020F0502020204030204" pitchFamily="34" charset="0"/>
              </a:rPr>
              <a:t>M</a:t>
            </a:r>
            <a:r>
              <a:rPr lang="en-ZA" sz="2100" dirty="0">
                <a:solidFill>
                  <a:srgbClr val="0070C0"/>
                </a:solidFill>
                <a:effectLst/>
                <a:latin typeface="Nunito Sans" pitchFamily="2" charset="0"/>
                <a:ea typeface="Calibri" panose="020F0502020204030204" pitchFamily="34" charset="0"/>
              </a:rPr>
              <a:t>obilize resources and influence </a:t>
            </a:r>
            <a:r>
              <a:rPr lang="en-ZA" sz="2100" dirty="0">
                <a:solidFill>
                  <a:srgbClr val="0070C0"/>
                </a:solidFill>
                <a:latin typeface="Nunito Sans" pitchFamily="2" charset="0"/>
                <a:ea typeface="Calibri" panose="020F0502020204030204" pitchFamily="34" charset="0"/>
              </a:rPr>
              <a:t>systems</a:t>
            </a:r>
            <a:r>
              <a:rPr lang="en-ZA" sz="2100" dirty="0">
                <a:solidFill>
                  <a:srgbClr val="0070C0"/>
                </a:solidFill>
                <a:effectLst/>
                <a:latin typeface="Nunito Sans" pitchFamily="2" charset="0"/>
                <a:ea typeface="Calibri" panose="020F0502020204030204" pitchFamily="34" charset="0"/>
              </a:rPr>
              <a:t> </a:t>
            </a:r>
          </a:p>
          <a:p>
            <a:pPr lvl="2">
              <a:lnSpc>
                <a:spcPct val="120000"/>
              </a:lnSpc>
              <a:buFont typeface="Wingdings" panose="05000000000000000000" pitchFamily="2" charset="2"/>
              <a:buChar char="ü"/>
            </a:pPr>
            <a:r>
              <a:rPr lang="en-ZA" sz="2100" dirty="0">
                <a:solidFill>
                  <a:srgbClr val="0070C0"/>
                </a:solidFill>
                <a:effectLst/>
                <a:latin typeface="Nunito Sans" pitchFamily="2" charset="0"/>
                <a:ea typeface="Calibri" panose="020F0502020204030204" pitchFamily="34" charset="0"/>
              </a:rPr>
              <a:t>Change policies</a:t>
            </a:r>
            <a:r>
              <a:rPr lang="en-ZA" sz="2100" dirty="0">
                <a:solidFill>
                  <a:srgbClr val="0070C0"/>
                </a:solidFill>
                <a:latin typeface="Nunito Sans" pitchFamily="2" charset="0"/>
                <a:ea typeface="Calibri" panose="020F0502020204030204" pitchFamily="34" charset="0"/>
              </a:rPr>
              <a:t> and </a:t>
            </a:r>
            <a:r>
              <a:rPr lang="en-ZA" sz="2100" dirty="0">
                <a:solidFill>
                  <a:srgbClr val="0070C0"/>
                </a:solidFill>
                <a:effectLst/>
                <a:latin typeface="Nunito Sans" pitchFamily="2" charset="0"/>
                <a:ea typeface="Calibri" panose="020F0502020204030204" pitchFamily="34" charset="0"/>
              </a:rPr>
              <a:t>programs</a:t>
            </a:r>
            <a:endParaRPr lang="en-ZA" sz="2100" baseline="30000" dirty="0">
              <a:solidFill>
                <a:srgbClr val="0070C0"/>
              </a:solidFill>
              <a:effectLst/>
              <a:latin typeface="Nunito Sans" pitchFamily="2" charset="0"/>
              <a:ea typeface="Calibri" panose="020F0502020204030204" pitchFamily="34" charset="0"/>
            </a:endParaRPr>
          </a:p>
          <a:p>
            <a:pPr lvl="2">
              <a:lnSpc>
                <a:spcPct val="120000"/>
              </a:lnSpc>
              <a:buFont typeface="Wingdings" panose="05000000000000000000" pitchFamily="2" charset="2"/>
              <a:buChar char="ü"/>
            </a:pPr>
            <a:r>
              <a:rPr lang="en-ZA" sz="2100" dirty="0">
                <a:solidFill>
                  <a:srgbClr val="0070C0"/>
                </a:solidFill>
                <a:latin typeface="Nunito Sans" pitchFamily="2" charset="0"/>
                <a:ea typeface="Calibri" panose="020F0502020204030204" pitchFamily="34" charset="0"/>
              </a:rPr>
              <a:t>Mobilise people on </a:t>
            </a:r>
            <a:r>
              <a:rPr lang="en-ZA" sz="2100" dirty="0">
                <a:solidFill>
                  <a:srgbClr val="0070C0"/>
                </a:solidFill>
                <a:effectLst/>
                <a:latin typeface="Nunito Sans" pitchFamily="2" charset="0"/>
                <a:ea typeface="Calibri" panose="020F0502020204030204" pitchFamily="34" charset="0"/>
              </a:rPr>
              <a:t>environmental problems</a:t>
            </a:r>
          </a:p>
          <a:p>
            <a:pPr lvl="2">
              <a:lnSpc>
                <a:spcPct val="120000"/>
              </a:lnSpc>
              <a:buFont typeface="Wingdings" panose="05000000000000000000" pitchFamily="2" charset="2"/>
              <a:buChar char="ü"/>
            </a:pPr>
            <a:r>
              <a:rPr lang="en-ZA" sz="2100" dirty="0">
                <a:solidFill>
                  <a:srgbClr val="0070C0"/>
                </a:solidFill>
                <a:effectLst/>
                <a:latin typeface="Nunito Sans" pitchFamily="2" charset="0"/>
                <a:ea typeface="Calibri" panose="020F0502020204030204" pitchFamily="34" charset="0"/>
              </a:rPr>
              <a:t>Break cultural bias on girls’ education. </a:t>
            </a:r>
          </a:p>
        </p:txBody>
      </p:sp>
    </p:spTree>
    <p:extLst>
      <p:ext uri="{BB962C8B-B14F-4D97-AF65-F5344CB8AC3E}">
        <p14:creationId xmlns:p14="http://schemas.microsoft.com/office/powerpoint/2010/main" val="12906927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13BD74D-25F7-263F-F776-FADE55C1ABEE}"/>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26565B4B-ABA5-BEE0-30BD-14C446D33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ketchy line">
            <a:extLst>
              <a:ext uri="{FF2B5EF4-FFF2-40B4-BE49-F238E27FC236}">
                <a16:creationId xmlns:a16="http://schemas.microsoft.com/office/drawing/2014/main" id="{D729BD83-9373-479C-6DF5-8106FB2479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2">
            <a:extLst>
              <a:ext uri="{FF2B5EF4-FFF2-40B4-BE49-F238E27FC236}">
                <a16:creationId xmlns:a16="http://schemas.microsoft.com/office/drawing/2014/main" id="{C252234F-1E13-FCE0-9378-0D338E96310D}"/>
              </a:ext>
            </a:extLst>
          </p:cNvPr>
          <p:cNvSpPr>
            <a:spLocks noGrp="1"/>
          </p:cNvSpPr>
          <p:nvPr>
            <p:ph idx="1"/>
          </p:nvPr>
        </p:nvSpPr>
        <p:spPr>
          <a:xfrm>
            <a:off x="249032" y="1951098"/>
            <a:ext cx="6770454" cy="4707968"/>
          </a:xfrm>
        </p:spPr>
        <p:txBody>
          <a:bodyPr anchor="ctr">
            <a:noAutofit/>
          </a:bodyPr>
          <a:lstStyle/>
          <a:p>
            <a:pPr>
              <a:lnSpc>
                <a:spcPct val="120000"/>
              </a:lnSpc>
            </a:pPr>
            <a:r>
              <a:rPr lang="en-US" sz="2100" dirty="0">
                <a:solidFill>
                  <a:schemeClr val="tx1">
                    <a:lumMod val="85000"/>
                    <a:lumOff val="15000"/>
                  </a:schemeClr>
                </a:solidFill>
                <a:effectLst/>
                <a:latin typeface="Nunito Sans" pitchFamily="2" charset="0"/>
                <a:ea typeface="Calibri" panose="020F0502020204030204" pitchFamily="34" charset="0"/>
              </a:rPr>
              <a:t>Each community engagement initiative involves capacity building of the concerned community. </a:t>
            </a:r>
          </a:p>
          <a:p>
            <a:pPr>
              <a:lnSpc>
                <a:spcPct val="120000"/>
              </a:lnSpc>
            </a:pPr>
            <a:r>
              <a:rPr lang="en-US" sz="2100" dirty="0">
                <a:solidFill>
                  <a:schemeClr val="tx1">
                    <a:lumMod val="85000"/>
                    <a:lumOff val="15000"/>
                  </a:schemeClr>
                </a:solidFill>
                <a:effectLst/>
                <a:latin typeface="Nunito Sans" pitchFamily="2" charset="0"/>
                <a:ea typeface="Calibri" panose="020F0502020204030204" pitchFamily="34" charset="0"/>
              </a:rPr>
              <a:t>Community engagement and capacity building are intertwined in their efforts to:</a:t>
            </a:r>
          </a:p>
          <a:p>
            <a:pPr lvl="1">
              <a:lnSpc>
                <a:spcPct val="120000"/>
              </a:lnSpc>
              <a:buFont typeface="Wingdings" panose="05000000000000000000" pitchFamily="2" charset="2"/>
              <a:buChar char="ü"/>
            </a:pPr>
            <a:r>
              <a:rPr lang="en-US" sz="2000" dirty="0">
                <a:solidFill>
                  <a:srgbClr val="0070C0"/>
                </a:solidFill>
                <a:effectLst/>
                <a:latin typeface="Nunito Sans" pitchFamily="2" charset="0"/>
                <a:ea typeface="Calibri" panose="020F0502020204030204" pitchFamily="34" charset="0"/>
              </a:rPr>
              <a:t>empower individuals, </a:t>
            </a:r>
          </a:p>
          <a:p>
            <a:pPr lvl="1">
              <a:lnSpc>
                <a:spcPct val="120000"/>
              </a:lnSpc>
              <a:buFont typeface="Wingdings" panose="05000000000000000000" pitchFamily="2" charset="2"/>
              <a:buChar char="ü"/>
            </a:pPr>
            <a:r>
              <a:rPr lang="en-US" sz="2000" dirty="0">
                <a:solidFill>
                  <a:srgbClr val="0070C0"/>
                </a:solidFill>
                <a:effectLst/>
                <a:latin typeface="Nunito Sans" pitchFamily="2" charset="0"/>
                <a:ea typeface="Calibri" panose="020F0502020204030204" pitchFamily="34" charset="0"/>
              </a:rPr>
              <a:t>promote collaborative learning</a:t>
            </a:r>
          </a:p>
          <a:p>
            <a:pPr lvl="1">
              <a:lnSpc>
                <a:spcPct val="120000"/>
              </a:lnSpc>
              <a:buFont typeface="Wingdings" panose="05000000000000000000" pitchFamily="2" charset="2"/>
              <a:buChar char="ü"/>
            </a:pPr>
            <a:r>
              <a:rPr lang="en-US" sz="2000" dirty="0">
                <a:solidFill>
                  <a:srgbClr val="0070C0"/>
                </a:solidFill>
                <a:effectLst/>
                <a:latin typeface="Nunito Sans" pitchFamily="2" charset="0"/>
                <a:ea typeface="Calibri" panose="020F0502020204030204" pitchFamily="34" charset="0"/>
              </a:rPr>
              <a:t>foster sustainable development.</a:t>
            </a:r>
          </a:p>
          <a:p>
            <a:pPr>
              <a:lnSpc>
                <a:spcPct val="120000"/>
              </a:lnSpc>
            </a:pPr>
            <a:r>
              <a:rPr lang="en-US" sz="2100" dirty="0">
                <a:solidFill>
                  <a:schemeClr val="tx1">
                    <a:lumMod val="85000"/>
                    <a:lumOff val="15000"/>
                  </a:schemeClr>
                </a:solidFill>
                <a:effectLst/>
                <a:latin typeface="Nunito Sans" pitchFamily="2" charset="0"/>
                <a:ea typeface="Calibri" panose="020F0502020204030204" pitchFamily="34" charset="0"/>
              </a:rPr>
              <a:t>By combining these approaches, </a:t>
            </a:r>
          </a:p>
          <a:p>
            <a:pPr lvl="1">
              <a:lnSpc>
                <a:spcPct val="120000"/>
              </a:lnSpc>
              <a:buFont typeface="Wingdings" panose="05000000000000000000" pitchFamily="2" charset="2"/>
              <a:buChar char="ü"/>
            </a:pPr>
            <a:r>
              <a:rPr lang="en-US" sz="2000" dirty="0">
                <a:solidFill>
                  <a:srgbClr val="0070C0"/>
                </a:solidFill>
                <a:effectLst/>
                <a:latin typeface="Nunito Sans" pitchFamily="2" charset="0"/>
                <a:ea typeface="Calibri" panose="020F0502020204030204" pitchFamily="34" charset="0"/>
              </a:rPr>
              <a:t>communities can harness their collective potential </a:t>
            </a:r>
          </a:p>
          <a:p>
            <a:pPr lvl="1">
              <a:lnSpc>
                <a:spcPct val="120000"/>
              </a:lnSpc>
              <a:buFont typeface="Wingdings" panose="05000000000000000000" pitchFamily="2" charset="2"/>
              <a:buChar char="ü"/>
            </a:pPr>
            <a:r>
              <a:rPr lang="en-US" sz="2000" dirty="0">
                <a:solidFill>
                  <a:srgbClr val="0070C0"/>
                </a:solidFill>
                <a:effectLst/>
                <a:latin typeface="Nunito Sans" pitchFamily="2" charset="0"/>
                <a:ea typeface="Calibri" panose="020F0502020204030204" pitchFamily="34" charset="0"/>
              </a:rPr>
              <a:t>drive positive change in Physics education in Africa.</a:t>
            </a:r>
          </a:p>
        </p:txBody>
      </p:sp>
      <p:grpSp>
        <p:nvGrpSpPr>
          <p:cNvPr id="9" name="Group 8">
            <a:extLst>
              <a:ext uri="{FF2B5EF4-FFF2-40B4-BE49-F238E27FC236}">
                <a16:creationId xmlns:a16="http://schemas.microsoft.com/office/drawing/2014/main" id="{56E5A080-06E7-CACF-3F73-6FA66D5FE1A5}"/>
              </a:ext>
            </a:extLst>
          </p:cNvPr>
          <p:cNvGrpSpPr/>
          <p:nvPr/>
        </p:nvGrpSpPr>
        <p:grpSpPr>
          <a:xfrm>
            <a:off x="7268518" y="3900862"/>
            <a:ext cx="4904874" cy="2987915"/>
            <a:chOff x="7268518" y="1871176"/>
            <a:chExt cx="4904874" cy="2987915"/>
          </a:xfrm>
        </p:grpSpPr>
        <p:pic>
          <p:nvPicPr>
            <p:cNvPr id="2" name="Picture 1">
              <a:extLst>
                <a:ext uri="{FF2B5EF4-FFF2-40B4-BE49-F238E27FC236}">
                  <a16:creationId xmlns:a16="http://schemas.microsoft.com/office/drawing/2014/main" id="{324D37A9-1332-3F6B-1636-1CBF7605FAFE}"/>
                </a:ext>
              </a:extLst>
            </p:cNvPr>
            <p:cNvPicPr>
              <a:picLocks noChangeAspect="1"/>
            </p:cNvPicPr>
            <p:nvPr/>
          </p:nvPicPr>
          <p:blipFill>
            <a:blip r:embed="rId3"/>
            <a:stretch>
              <a:fillRect/>
            </a:stretch>
          </p:blipFill>
          <p:spPr>
            <a:xfrm>
              <a:off x="7268518" y="1871176"/>
              <a:ext cx="4904874" cy="2772000"/>
            </a:xfrm>
            <a:prstGeom prst="rect">
              <a:avLst/>
            </a:prstGeom>
          </p:spPr>
        </p:pic>
        <p:sp>
          <p:nvSpPr>
            <p:cNvPr id="5" name="TextBox 4">
              <a:extLst>
                <a:ext uri="{FF2B5EF4-FFF2-40B4-BE49-F238E27FC236}">
                  <a16:creationId xmlns:a16="http://schemas.microsoft.com/office/drawing/2014/main" id="{2A520F3C-39AA-C5A4-F3BF-7C54C7E231A6}"/>
                </a:ext>
              </a:extLst>
            </p:cNvPr>
            <p:cNvSpPr txBox="1"/>
            <p:nvPr/>
          </p:nvSpPr>
          <p:spPr>
            <a:xfrm>
              <a:off x="8360841" y="4612870"/>
              <a:ext cx="3356238" cy="246221"/>
            </a:xfrm>
            <a:prstGeom prst="rect">
              <a:avLst/>
            </a:prstGeom>
            <a:noFill/>
          </p:spPr>
          <p:txBody>
            <a:bodyPr wrap="square">
              <a:spAutoFit/>
            </a:bodyPr>
            <a:lstStyle/>
            <a:p>
              <a:r>
                <a:rPr lang="en-US" sz="1000" dirty="0">
                  <a:hlinkClick r:id="rId4"/>
                </a:rPr>
                <a:t>Community Building Activities Clip Art - Search Images</a:t>
              </a:r>
              <a:endParaRPr lang="en-ZA" sz="1000" dirty="0">
                <a:solidFill>
                  <a:srgbClr val="002060"/>
                </a:solidFill>
              </a:endParaRPr>
            </a:p>
          </p:txBody>
        </p:sp>
      </p:grpSp>
      <p:pic>
        <p:nvPicPr>
          <p:cNvPr id="6" name="Picture 5">
            <a:extLst>
              <a:ext uri="{FF2B5EF4-FFF2-40B4-BE49-F238E27FC236}">
                <a16:creationId xmlns:a16="http://schemas.microsoft.com/office/drawing/2014/main" id="{7BE1104F-4A0B-F715-0695-DA5B50B0DD86}"/>
              </a:ext>
            </a:extLst>
          </p:cNvPr>
          <p:cNvPicPr>
            <a:picLocks noChangeAspect="1"/>
          </p:cNvPicPr>
          <p:nvPr/>
        </p:nvPicPr>
        <p:blipFill>
          <a:blip r:embed="rId5"/>
          <a:srcRect l="8308" t="1660" r="14012" b="8400"/>
          <a:stretch/>
        </p:blipFill>
        <p:spPr>
          <a:xfrm>
            <a:off x="10582355" y="1401249"/>
            <a:ext cx="1591037" cy="2160000"/>
          </a:xfrm>
          <a:prstGeom prst="rect">
            <a:avLst/>
          </a:prstGeom>
        </p:spPr>
      </p:pic>
      <p:sp>
        <p:nvSpPr>
          <p:cNvPr id="4" name="Title 1">
            <a:extLst>
              <a:ext uri="{FF2B5EF4-FFF2-40B4-BE49-F238E27FC236}">
                <a16:creationId xmlns:a16="http://schemas.microsoft.com/office/drawing/2014/main" id="{F69D3FFB-0A33-AF4C-0AD1-71FB39379D1F}"/>
              </a:ext>
            </a:extLst>
          </p:cNvPr>
          <p:cNvSpPr>
            <a:spLocks noGrp="1"/>
          </p:cNvSpPr>
          <p:nvPr>
            <p:ph type="title"/>
          </p:nvPr>
        </p:nvSpPr>
        <p:spPr>
          <a:xfrm>
            <a:off x="94028" y="238645"/>
            <a:ext cx="11451265" cy="1434415"/>
          </a:xfrm>
        </p:spPr>
        <p:txBody>
          <a:bodyPr anchor="b">
            <a:normAutofit fontScale="90000"/>
          </a:bodyPr>
          <a:lstStyle/>
          <a:p>
            <a:pPr algn="ctr"/>
            <a:r>
              <a:rPr lang="en-US" sz="5400" dirty="0"/>
              <a:t>Community Engagement &amp; Capacity Building</a:t>
            </a:r>
            <a:endParaRPr lang="en-ZA" sz="5400" dirty="0"/>
          </a:p>
        </p:txBody>
      </p:sp>
      <p:sp>
        <p:nvSpPr>
          <p:cNvPr id="13" name="TextBox 12">
            <a:extLst>
              <a:ext uri="{FF2B5EF4-FFF2-40B4-BE49-F238E27FC236}">
                <a16:creationId xmlns:a16="http://schemas.microsoft.com/office/drawing/2014/main" id="{2441DF66-1EFB-5664-C030-D4EF94163C43}"/>
              </a:ext>
            </a:extLst>
          </p:cNvPr>
          <p:cNvSpPr txBox="1"/>
          <p:nvPr/>
        </p:nvSpPr>
        <p:spPr>
          <a:xfrm>
            <a:off x="9689056" y="3515923"/>
            <a:ext cx="2658165" cy="246221"/>
          </a:xfrm>
          <a:prstGeom prst="rect">
            <a:avLst/>
          </a:prstGeom>
          <a:noFill/>
        </p:spPr>
        <p:txBody>
          <a:bodyPr wrap="square">
            <a:spAutoFit/>
          </a:bodyPr>
          <a:lstStyle/>
          <a:p>
            <a:r>
              <a:rPr lang="en-US" sz="1000" dirty="0">
                <a:hlinkClick r:id="rId6"/>
              </a:rPr>
              <a:t>Community Capacity-Building Clip Art - Search</a:t>
            </a:r>
            <a:endParaRPr lang="en-ZA" sz="1000" dirty="0">
              <a:solidFill>
                <a:srgbClr val="002060"/>
              </a:solidFill>
            </a:endParaRPr>
          </a:p>
        </p:txBody>
      </p:sp>
    </p:spTree>
    <p:extLst>
      <p:ext uri="{BB962C8B-B14F-4D97-AF65-F5344CB8AC3E}">
        <p14:creationId xmlns:p14="http://schemas.microsoft.com/office/powerpoint/2010/main" val="20382487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623AA6B-663D-12F8-C2F2-E253B1DEF735}"/>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34DAE90D-2397-8C72-DCE7-D8FC0D9AC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6B9C10C6-5F31-944B-8BAC-F46EB4E587E3}"/>
              </a:ext>
            </a:extLst>
          </p:cNvPr>
          <p:cNvSpPr>
            <a:spLocks noGrp="1"/>
          </p:cNvSpPr>
          <p:nvPr>
            <p:ph type="title"/>
          </p:nvPr>
        </p:nvSpPr>
        <p:spPr>
          <a:xfrm>
            <a:off x="572493" y="154495"/>
            <a:ext cx="11089758" cy="1434415"/>
          </a:xfrm>
        </p:spPr>
        <p:txBody>
          <a:bodyPr anchor="b">
            <a:normAutofit fontScale="90000"/>
          </a:bodyPr>
          <a:lstStyle/>
          <a:p>
            <a:pPr algn="ctr"/>
            <a:r>
              <a:rPr lang="en-US" sz="5400" dirty="0"/>
              <a:t>The ASFAP Community Engagement Working Group</a:t>
            </a:r>
          </a:p>
        </p:txBody>
      </p:sp>
      <p:sp>
        <p:nvSpPr>
          <p:cNvPr id="8" name="sketchy line">
            <a:extLst>
              <a:ext uri="{FF2B5EF4-FFF2-40B4-BE49-F238E27FC236}">
                <a16:creationId xmlns:a16="http://schemas.microsoft.com/office/drawing/2014/main" id="{71163F02-0B5B-691A-38D3-43668A47D3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CD21B650-C57E-C8E1-0080-1F5DA6C3EF21}"/>
              </a:ext>
            </a:extLst>
          </p:cNvPr>
          <p:cNvGrpSpPr/>
          <p:nvPr/>
        </p:nvGrpSpPr>
        <p:grpSpPr>
          <a:xfrm>
            <a:off x="1945757" y="1830045"/>
            <a:ext cx="10246243" cy="5179844"/>
            <a:chOff x="2881899" y="1823341"/>
            <a:chExt cx="8496304" cy="5179844"/>
          </a:xfrm>
        </p:grpSpPr>
        <p:sp>
          <p:nvSpPr>
            <p:cNvPr id="11" name="Freeform: Shape 10">
              <a:extLst>
                <a:ext uri="{FF2B5EF4-FFF2-40B4-BE49-F238E27FC236}">
                  <a16:creationId xmlns:a16="http://schemas.microsoft.com/office/drawing/2014/main" id="{376E4F4D-E2B2-BAE4-1C3A-719E79F81AA2}"/>
                </a:ext>
              </a:extLst>
            </p:cNvPr>
            <p:cNvSpPr/>
            <p:nvPr/>
          </p:nvSpPr>
          <p:spPr>
            <a:xfrm>
              <a:off x="2881899" y="3345914"/>
              <a:ext cx="4345750" cy="823965"/>
            </a:xfrm>
            <a:custGeom>
              <a:avLst/>
              <a:gdLst>
                <a:gd name="connsiteX0" fmla="*/ 0 w 5338454"/>
                <a:gd name="connsiteY0" fmla="*/ 0 h 1460561"/>
                <a:gd name="connsiteX1" fmla="*/ 5338454 w 5338454"/>
                <a:gd name="connsiteY1" fmla="*/ 0 h 1460561"/>
                <a:gd name="connsiteX2" fmla="*/ 5338454 w 5338454"/>
                <a:gd name="connsiteY2" fmla="*/ 1460561 h 1460561"/>
                <a:gd name="connsiteX3" fmla="*/ 0 w 5338454"/>
                <a:gd name="connsiteY3" fmla="*/ 1460561 h 1460561"/>
                <a:gd name="connsiteX4" fmla="*/ 0 w 5338454"/>
                <a:gd name="connsiteY4" fmla="*/ 0 h 1460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8454" h="1460561">
                  <a:moveTo>
                    <a:pt x="0" y="0"/>
                  </a:moveTo>
                  <a:lnTo>
                    <a:pt x="5338454" y="0"/>
                  </a:lnTo>
                  <a:lnTo>
                    <a:pt x="5338454" y="1460561"/>
                  </a:lnTo>
                  <a:lnTo>
                    <a:pt x="0" y="1460561"/>
                  </a:lnTo>
                  <a:lnTo>
                    <a:pt x="0" y="0"/>
                  </a:lnTo>
                  <a:close/>
                </a:path>
              </a:pathLst>
            </a:custGeom>
            <a:noFill/>
            <a:ln>
              <a:noFill/>
            </a:ln>
          </p:spPr>
          <p:style>
            <a:lnRef idx="1">
              <a:schemeClr val="accent2">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832313" tIns="76200" rIns="76200" bIns="76200" numCol="1" spcCol="1270" anchor="ctr" anchorCtr="0">
              <a:noAutofit/>
            </a:bodyPr>
            <a:lstStyle/>
            <a:p>
              <a:pPr marL="0" lvl="0" indent="0" algn="l" defTabSz="889000">
                <a:lnSpc>
                  <a:spcPct val="90000"/>
                </a:lnSpc>
                <a:spcBef>
                  <a:spcPct val="0"/>
                </a:spcBef>
                <a:spcAft>
                  <a:spcPct val="35000"/>
                </a:spcAft>
                <a:buNone/>
              </a:pPr>
              <a:r>
                <a:rPr lang="en-ZA" sz="2000" b="1" kern="1200" dirty="0">
                  <a:latin typeface="Nunito Sans" pitchFamily="2" charset="0"/>
                </a:rPr>
                <a:t>Dr. Marie </a:t>
              </a:r>
              <a:r>
                <a:rPr lang="en-ZA" sz="2000" b="1" kern="1200" dirty="0" err="1">
                  <a:latin typeface="Nunito Sans" pitchFamily="2" charset="0"/>
                </a:rPr>
                <a:t>Clémentine</a:t>
              </a:r>
              <a:r>
                <a:rPr lang="en-ZA" sz="2000" b="1" kern="1200" dirty="0">
                  <a:latin typeface="Nunito Sans" pitchFamily="2" charset="0"/>
                </a:rPr>
                <a:t> Nibamureke</a:t>
              </a:r>
              <a:endParaRPr lang="en-ZA" kern="1200" dirty="0">
                <a:latin typeface="Nunito Sans" pitchFamily="2" charset="0"/>
              </a:endParaRPr>
            </a:p>
            <a:p>
              <a:pPr marL="0" lvl="0" indent="0" algn="l" defTabSz="889000">
                <a:lnSpc>
                  <a:spcPct val="90000"/>
                </a:lnSpc>
                <a:spcBef>
                  <a:spcPct val="0"/>
                </a:spcBef>
                <a:spcAft>
                  <a:spcPct val="35000"/>
                </a:spcAft>
                <a:buNone/>
              </a:pPr>
              <a:r>
                <a:rPr lang="en-ZA" kern="1200" dirty="0">
                  <a:latin typeface="Nunito Sans" pitchFamily="2" charset="0"/>
                </a:rPr>
                <a:t>University of </a:t>
              </a:r>
              <a:r>
                <a:rPr lang="en-ZA" dirty="0">
                  <a:latin typeface="Nunito Sans" pitchFamily="2" charset="0"/>
                </a:rPr>
                <a:t>Venda</a:t>
              </a:r>
              <a:r>
                <a:rPr lang="en-ZA" kern="1200" dirty="0">
                  <a:latin typeface="Nunito Sans" pitchFamily="2" charset="0"/>
                </a:rPr>
                <a:t> (South Africa)</a:t>
              </a:r>
            </a:p>
          </p:txBody>
        </p:sp>
        <p:sp>
          <p:nvSpPr>
            <p:cNvPr id="12" name="Rectangle 11">
              <a:extLst>
                <a:ext uri="{FF2B5EF4-FFF2-40B4-BE49-F238E27FC236}">
                  <a16:creationId xmlns:a16="http://schemas.microsoft.com/office/drawing/2014/main" id="{FE0411D0-A97D-2AC2-BD4A-EB45953BD86D}"/>
                </a:ext>
              </a:extLst>
            </p:cNvPr>
            <p:cNvSpPr/>
            <p:nvPr/>
          </p:nvSpPr>
          <p:spPr>
            <a:xfrm>
              <a:off x="3606365" y="1823341"/>
              <a:ext cx="1068252" cy="1483046"/>
            </a:xfrm>
            <a:prstGeom prst="rect">
              <a:avLst/>
            </a:prstGeom>
            <a:blipFill>
              <a:blip r:embed="rId3" cstate="print">
                <a:extLst>
                  <a:ext uri="{28A0092B-C50C-407E-A947-70E740481C1C}">
                    <a14:useLocalDpi xmlns:a14="http://schemas.microsoft.com/office/drawing/2010/main" val="0"/>
                  </a:ext>
                </a:extLst>
              </a:blip>
              <a:stretch>
                <a:fillRect/>
              </a:stretch>
            </a:blipFill>
            <a:ln>
              <a:noFill/>
            </a:ln>
          </p:spPr>
          <p:style>
            <a:lnRef idx="2">
              <a:schemeClr val="lt1">
                <a:hueOff val="0"/>
                <a:satOff val="0"/>
                <a:lumOff val="0"/>
                <a:alphaOff val="0"/>
              </a:schemeClr>
            </a:lnRef>
            <a:fillRef idx="1">
              <a:scrgbClr r="0" g="0" b="0"/>
            </a:fillRef>
            <a:effectRef idx="0">
              <a:schemeClr val="accent3">
                <a:tint val="50000"/>
                <a:hueOff val="0"/>
                <a:satOff val="0"/>
                <a:lumOff val="0"/>
                <a:alphaOff val="0"/>
              </a:schemeClr>
            </a:effectRef>
            <a:fontRef idx="minor">
              <a:schemeClr val="lt1">
                <a:hueOff val="0"/>
                <a:satOff val="0"/>
                <a:lumOff val="0"/>
                <a:alphaOff val="0"/>
              </a:schemeClr>
            </a:fontRef>
          </p:style>
          <p:txBody>
            <a:bodyPr/>
            <a:lstStyle/>
            <a:p>
              <a:endParaRPr lang="en-ZA" sz="2000">
                <a:latin typeface="Nunito Sans" pitchFamily="2" charset="0"/>
              </a:endParaRPr>
            </a:p>
          </p:txBody>
        </p:sp>
        <p:sp>
          <p:nvSpPr>
            <p:cNvPr id="13" name="Freeform: Shape 12">
              <a:extLst>
                <a:ext uri="{FF2B5EF4-FFF2-40B4-BE49-F238E27FC236}">
                  <a16:creationId xmlns:a16="http://schemas.microsoft.com/office/drawing/2014/main" id="{B0D944C6-299C-D9AA-E77B-A4C6D84366B8}"/>
                </a:ext>
              </a:extLst>
            </p:cNvPr>
            <p:cNvSpPr/>
            <p:nvPr/>
          </p:nvSpPr>
          <p:spPr>
            <a:xfrm>
              <a:off x="7329077" y="3278447"/>
              <a:ext cx="4041801" cy="831357"/>
            </a:xfrm>
            <a:custGeom>
              <a:avLst/>
              <a:gdLst>
                <a:gd name="connsiteX0" fmla="*/ 0 w 6027491"/>
                <a:gd name="connsiteY0" fmla="*/ 0 h 1806286"/>
                <a:gd name="connsiteX1" fmla="*/ 6027491 w 6027491"/>
                <a:gd name="connsiteY1" fmla="*/ 0 h 1806286"/>
                <a:gd name="connsiteX2" fmla="*/ 6027491 w 6027491"/>
                <a:gd name="connsiteY2" fmla="*/ 1806286 h 1806286"/>
                <a:gd name="connsiteX3" fmla="*/ 0 w 6027491"/>
                <a:gd name="connsiteY3" fmla="*/ 1806286 h 1806286"/>
                <a:gd name="connsiteX4" fmla="*/ 0 w 6027491"/>
                <a:gd name="connsiteY4" fmla="*/ 0 h 1806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27491" h="1806286">
                  <a:moveTo>
                    <a:pt x="0" y="0"/>
                  </a:moveTo>
                  <a:lnTo>
                    <a:pt x="6027491" y="0"/>
                  </a:lnTo>
                  <a:lnTo>
                    <a:pt x="6027491" y="1806286"/>
                  </a:lnTo>
                  <a:lnTo>
                    <a:pt x="0" y="1806286"/>
                  </a:lnTo>
                  <a:lnTo>
                    <a:pt x="0" y="0"/>
                  </a:lnTo>
                  <a:close/>
                </a:path>
              </a:pathLst>
            </a:custGeom>
            <a:noFill/>
            <a:ln>
              <a:noFill/>
            </a:ln>
          </p:spPr>
          <p:style>
            <a:lnRef idx="1">
              <a:schemeClr val="accent2">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832313" tIns="76200" rIns="76200" bIns="76200" numCol="1" spcCol="1270" anchor="ctr" anchorCtr="0">
              <a:noAutofit/>
            </a:bodyPr>
            <a:lstStyle/>
            <a:p>
              <a:pPr marL="0" lvl="0" indent="0" algn="l" defTabSz="889000">
                <a:lnSpc>
                  <a:spcPct val="90000"/>
                </a:lnSpc>
                <a:spcBef>
                  <a:spcPct val="0"/>
                </a:spcBef>
                <a:spcAft>
                  <a:spcPct val="35000"/>
                </a:spcAft>
                <a:buNone/>
              </a:pPr>
              <a:endParaRPr lang="en-ZA" sz="2000" kern="1200" dirty="0">
                <a:latin typeface="Nunito Sans" pitchFamily="2" charset="0"/>
              </a:endParaRPr>
            </a:p>
            <a:p>
              <a:pPr marL="0" lvl="0" indent="0" algn="l" defTabSz="889000">
                <a:spcBef>
                  <a:spcPct val="0"/>
                </a:spcBef>
                <a:spcAft>
                  <a:spcPct val="35000"/>
                </a:spcAft>
                <a:buNone/>
              </a:pPr>
              <a:r>
                <a:rPr lang="en-ZA" sz="2000" b="1" kern="1200" dirty="0">
                  <a:latin typeface="Nunito Sans" pitchFamily="2" charset="0"/>
                </a:rPr>
                <a:t>Prof. Ndeye Arame Boye Faye </a:t>
              </a:r>
            </a:p>
            <a:p>
              <a:pPr marL="0" lvl="0" indent="0" algn="l" defTabSz="889000">
                <a:spcBef>
                  <a:spcPct val="0"/>
                </a:spcBef>
                <a:spcAft>
                  <a:spcPct val="35000"/>
                </a:spcAft>
                <a:buNone/>
              </a:pPr>
              <a:r>
                <a:rPr lang="en-ZA" kern="1200" dirty="0">
                  <a:latin typeface="Nunito Sans" pitchFamily="2" charset="0"/>
                </a:rPr>
                <a:t>Cheikh Anta Diop University (Senegal)</a:t>
              </a:r>
            </a:p>
            <a:p>
              <a:pPr marL="0" lvl="0" indent="0" algn="l" defTabSz="889000">
                <a:lnSpc>
                  <a:spcPct val="90000"/>
                </a:lnSpc>
                <a:spcBef>
                  <a:spcPct val="0"/>
                </a:spcBef>
                <a:spcAft>
                  <a:spcPct val="35000"/>
                </a:spcAft>
                <a:buNone/>
              </a:pPr>
              <a:endParaRPr lang="en-ZA" sz="2000" kern="1200" dirty="0">
                <a:latin typeface="Nunito Sans" pitchFamily="2" charset="0"/>
              </a:endParaRPr>
            </a:p>
          </p:txBody>
        </p:sp>
        <p:sp>
          <p:nvSpPr>
            <p:cNvPr id="14" name="Rectangle 13">
              <a:extLst>
                <a:ext uri="{FF2B5EF4-FFF2-40B4-BE49-F238E27FC236}">
                  <a16:creationId xmlns:a16="http://schemas.microsoft.com/office/drawing/2014/main" id="{68662FDF-51F4-CD87-6033-EC004C947EDF}"/>
                </a:ext>
              </a:extLst>
            </p:cNvPr>
            <p:cNvSpPr/>
            <p:nvPr/>
          </p:nvSpPr>
          <p:spPr>
            <a:xfrm>
              <a:off x="8653677" y="1870102"/>
              <a:ext cx="1268297" cy="1290248"/>
            </a:xfrm>
            <a:prstGeom prst="rect">
              <a:avLst/>
            </a:prstGeom>
            <a:blipFill rotWithShape="1">
              <a:blip r:embed="rId4"/>
              <a:srcRect/>
              <a:stretch>
                <a:fillRect t="-10000" b="-10000"/>
              </a:stretch>
            </a:blipFill>
            <a:ln>
              <a:noFill/>
            </a:ln>
          </p:spPr>
          <p:style>
            <a:lnRef idx="2">
              <a:schemeClr val="lt1">
                <a:hueOff val="0"/>
                <a:satOff val="0"/>
                <a:lumOff val="0"/>
                <a:alphaOff val="0"/>
              </a:schemeClr>
            </a:lnRef>
            <a:fillRef idx="1">
              <a:scrgbClr r="0" g="0" b="0"/>
            </a:fillRef>
            <a:effectRef idx="0">
              <a:schemeClr val="accent3">
                <a:tint val="50000"/>
                <a:hueOff val="536893"/>
                <a:satOff val="-9864"/>
                <a:lumOff val="-1629"/>
                <a:alphaOff val="0"/>
              </a:schemeClr>
            </a:effectRef>
            <a:fontRef idx="minor">
              <a:schemeClr val="lt1">
                <a:hueOff val="0"/>
                <a:satOff val="0"/>
                <a:lumOff val="0"/>
                <a:alphaOff val="0"/>
              </a:schemeClr>
            </a:fontRef>
          </p:style>
          <p:txBody>
            <a:bodyPr/>
            <a:lstStyle/>
            <a:p>
              <a:endParaRPr lang="en-ZA" sz="2000">
                <a:latin typeface="Nunito Sans" pitchFamily="2" charset="0"/>
              </a:endParaRPr>
            </a:p>
          </p:txBody>
        </p:sp>
        <p:sp>
          <p:nvSpPr>
            <p:cNvPr id="15" name="Freeform: Shape 14">
              <a:extLst>
                <a:ext uri="{FF2B5EF4-FFF2-40B4-BE49-F238E27FC236}">
                  <a16:creationId xmlns:a16="http://schemas.microsoft.com/office/drawing/2014/main" id="{7043796F-7AD5-33D3-CE08-6254E7180B3C}"/>
                </a:ext>
              </a:extLst>
            </p:cNvPr>
            <p:cNvSpPr/>
            <p:nvPr/>
          </p:nvSpPr>
          <p:spPr>
            <a:xfrm>
              <a:off x="5943802" y="5822665"/>
              <a:ext cx="5434401" cy="1180520"/>
            </a:xfrm>
            <a:custGeom>
              <a:avLst/>
              <a:gdLst>
                <a:gd name="connsiteX0" fmla="*/ 0 w 3783078"/>
                <a:gd name="connsiteY0" fmla="*/ 0 h 1539131"/>
                <a:gd name="connsiteX1" fmla="*/ 3783078 w 3783078"/>
                <a:gd name="connsiteY1" fmla="*/ 0 h 1539131"/>
                <a:gd name="connsiteX2" fmla="*/ 3783078 w 3783078"/>
                <a:gd name="connsiteY2" fmla="*/ 1539131 h 1539131"/>
                <a:gd name="connsiteX3" fmla="*/ 0 w 3783078"/>
                <a:gd name="connsiteY3" fmla="*/ 1539131 h 1539131"/>
                <a:gd name="connsiteX4" fmla="*/ 0 w 3783078"/>
                <a:gd name="connsiteY4" fmla="*/ 0 h 1539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3078" h="1539131">
                  <a:moveTo>
                    <a:pt x="0" y="0"/>
                  </a:moveTo>
                  <a:lnTo>
                    <a:pt x="3783078" y="0"/>
                  </a:lnTo>
                  <a:lnTo>
                    <a:pt x="3783078" y="1539131"/>
                  </a:lnTo>
                  <a:lnTo>
                    <a:pt x="0" y="1539131"/>
                  </a:lnTo>
                  <a:lnTo>
                    <a:pt x="0" y="0"/>
                  </a:lnTo>
                  <a:close/>
                </a:path>
              </a:pathLst>
            </a:custGeom>
            <a:noFill/>
            <a:ln>
              <a:noFill/>
            </a:ln>
          </p:spPr>
          <p:style>
            <a:lnRef idx="1">
              <a:schemeClr val="accent2">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832313" tIns="76200" rIns="76200" bIns="76200" numCol="1" spcCol="1270" anchor="ctr" anchorCtr="0">
              <a:noAutofit/>
            </a:bodyPr>
            <a:lstStyle/>
            <a:p>
              <a:pPr marL="0" lvl="0" indent="0" algn="l" defTabSz="889000">
                <a:lnSpc>
                  <a:spcPct val="90000"/>
                </a:lnSpc>
                <a:spcBef>
                  <a:spcPct val="0"/>
                </a:spcBef>
                <a:spcAft>
                  <a:spcPct val="35000"/>
                </a:spcAft>
                <a:buNone/>
              </a:pPr>
              <a:r>
                <a:rPr lang="en-ZA" sz="2000" b="1" kern="1200" dirty="0">
                  <a:latin typeface="Nunito Sans" pitchFamily="2" charset="0"/>
                </a:rPr>
                <a:t>Prof. Jamal </a:t>
              </a:r>
              <a:r>
                <a:rPr lang="en-ZA" sz="2000" b="1" kern="1200" dirty="0" err="1">
                  <a:latin typeface="Nunito Sans" pitchFamily="2" charset="0"/>
                </a:rPr>
                <a:t>Mimouni</a:t>
              </a:r>
              <a:endParaRPr lang="en-ZA" sz="2000" b="1" kern="1200" dirty="0">
                <a:latin typeface="Nunito Sans" pitchFamily="2" charset="0"/>
              </a:endParaRPr>
            </a:p>
            <a:p>
              <a:pPr marL="0" lvl="0" indent="0" algn="l" defTabSz="889000">
                <a:lnSpc>
                  <a:spcPct val="90000"/>
                </a:lnSpc>
                <a:spcBef>
                  <a:spcPct val="0"/>
                </a:spcBef>
                <a:spcAft>
                  <a:spcPct val="35000"/>
                </a:spcAft>
                <a:buNone/>
              </a:pPr>
              <a:r>
                <a:rPr lang="en-ZA" kern="1200" dirty="0">
                  <a:latin typeface="Nunito Sans" pitchFamily="2" charset="0"/>
                </a:rPr>
                <a:t>University of Constantine -1, Constantine, (Algeria)</a:t>
              </a:r>
            </a:p>
          </p:txBody>
        </p:sp>
        <p:sp>
          <p:nvSpPr>
            <p:cNvPr id="16" name="Rectangle 15">
              <a:extLst>
                <a:ext uri="{FF2B5EF4-FFF2-40B4-BE49-F238E27FC236}">
                  <a16:creationId xmlns:a16="http://schemas.microsoft.com/office/drawing/2014/main" id="{22147D7E-37D7-094B-C7D4-A92FB59F0908}"/>
                </a:ext>
              </a:extLst>
            </p:cNvPr>
            <p:cNvSpPr/>
            <p:nvPr/>
          </p:nvSpPr>
          <p:spPr>
            <a:xfrm>
              <a:off x="6646913" y="4691200"/>
              <a:ext cx="1364328" cy="1358440"/>
            </a:xfrm>
            <a:prstGeom prst="rect">
              <a:avLst/>
            </a:prstGeom>
            <a:blipFill>
              <a:blip r:embed="rId5" cstate="print">
                <a:extLst>
                  <a:ext uri="{28A0092B-C50C-407E-A947-70E740481C1C}">
                    <a14:useLocalDpi xmlns:a14="http://schemas.microsoft.com/office/drawing/2010/main" val="0"/>
                  </a:ext>
                </a:extLst>
              </a:blip>
              <a:srcRect/>
              <a:stretch>
                <a:fillRect t="-12000" b="-12000"/>
              </a:stretch>
            </a:blipFill>
            <a:ln>
              <a:noFill/>
            </a:ln>
          </p:spPr>
          <p:style>
            <a:lnRef idx="2">
              <a:schemeClr val="lt1">
                <a:hueOff val="0"/>
                <a:satOff val="0"/>
                <a:lumOff val="0"/>
                <a:alphaOff val="0"/>
              </a:schemeClr>
            </a:lnRef>
            <a:fillRef idx="1">
              <a:scrgbClr r="0" g="0" b="0"/>
            </a:fillRef>
            <a:effectRef idx="0">
              <a:schemeClr val="accent3">
                <a:tint val="50000"/>
                <a:hueOff val="1073785"/>
                <a:satOff val="-19727"/>
                <a:lumOff val="-3259"/>
                <a:alphaOff val="0"/>
              </a:schemeClr>
            </a:effectRef>
            <a:fontRef idx="minor">
              <a:schemeClr val="lt1">
                <a:hueOff val="0"/>
                <a:satOff val="0"/>
                <a:lumOff val="0"/>
                <a:alphaOff val="0"/>
              </a:schemeClr>
            </a:fontRef>
          </p:style>
          <p:txBody>
            <a:bodyPr/>
            <a:lstStyle/>
            <a:p>
              <a:endParaRPr lang="en-ZA" sz="2000">
                <a:latin typeface="Nunito Sans" pitchFamily="2" charset="0"/>
              </a:endParaRPr>
            </a:p>
          </p:txBody>
        </p:sp>
      </p:grpSp>
      <p:sp>
        <p:nvSpPr>
          <p:cNvPr id="18" name="TextBox 17">
            <a:extLst>
              <a:ext uri="{FF2B5EF4-FFF2-40B4-BE49-F238E27FC236}">
                <a16:creationId xmlns:a16="http://schemas.microsoft.com/office/drawing/2014/main" id="{A297B381-CA12-A542-B1BC-6C62EFAD22DD}"/>
              </a:ext>
            </a:extLst>
          </p:cNvPr>
          <p:cNvSpPr txBox="1"/>
          <p:nvPr/>
        </p:nvSpPr>
        <p:spPr>
          <a:xfrm>
            <a:off x="285722" y="5700701"/>
            <a:ext cx="4583004" cy="1015663"/>
          </a:xfrm>
          <a:prstGeom prst="rect">
            <a:avLst/>
          </a:prstGeom>
          <a:noFill/>
        </p:spPr>
        <p:txBody>
          <a:bodyPr wrap="square" rtlCol="0">
            <a:spAutoFit/>
          </a:bodyPr>
          <a:lstStyle/>
          <a:p>
            <a:r>
              <a:rPr lang="en-US" sz="2000" b="1" dirty="0"/>
              <a:t>Dr. </a:t>
            </a:r>
            <a:r>
              <a:rPr lang="en-US" sz="2000" b="1" dirty="0" err="1"/>
              <a:t>Iroka</a:t>
            </a:r>
            <a:r>
              <a:rPr lang="en-US" sz="2000" b="1" dirty="0"/>
              <a:t> </a:t>
            </a:r>
            <a:r>
              <a:rPr lang="en-US" sz="2000" b="1" dirty="0" err="1"/>
              <a:t>Chidinma</a:t>
            </a:r>
            <a:r>
              <a:rPr lang="en-US" sz="2000" b="1" dirty="0"/>
              <a:t> Joy</a:t>
            </a:r>
          </a:p>
          <a:p>
            <a:r>
              <a:rPr lang="en-US" sz="2000" dirty="0"/>
              <a:t>National Space Research and Development Agency (NASRDA), Nigeria</a:t>
            </a:r>
            <a:endParaRPr lang="en-ZA" sz="2000" dirty="0"/>
          </a:p>
        </p:txBody>
      </p:sp>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3851" y="3764600"/>
            <a:ext cx="1743652" cy="1799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2790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51E5A74-4768-AD62-EB25-E22704510B10}"/>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FD207A09-53FF-AFFC-9CE2-423DED2EFC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C6236825-3B3D-EF57-8096-FF6B2450E561}"/>
              </a:ext>
            </a:extLst>
          </p:cNvPr>
          <p:cNvSpPr>
            <a:spLocks noGrp="1"/>
          </p:cNvSpPr>
          <p:nvPr>
            <p:ph type="title"/>
          </p:nvPr>
        </p:nvSpPr>
        <p:spPr>
          <a:xfrm>
            <a:off x="572493" y="154495"/>
            <a:ext cx="11089758" cy="1434415"/>
          </a:xfrm>
        </p:spPr>
        <p:txBody>
          <a:bodyPr anchor="b">
            <a:normAutofit fontScale="90000"/>
          </a:bodyPr>
          <a:lstStyle/>
          <a:p>
            <a:pPr algn="ctr"/>
            <a:r>
              <a:rPr lang="en-US" sz="5400" dirty="0"/>
              <a:t>The ASFAP Community Engagement Working Group</a:t>
            </a:r>
          </a:p>
        </p:txBody>
      </p:sp>
      <p:sp>
        <p:nvSpPr>
          <p:cNvPr id="8" name="sketchy line">
            <a:extLst>
              <a:ext uri="{FF2B5EF4-FFF2-40B4-BE49-F238E27FC236}">
                <a16:creationId xmlns:a16="http://schemas.microsoft.com/office/drawing/2014/main" id="{31C9BF91-355E-AEF9-C84F-69CD819EF3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2">
            <a:extLst>
              <a:ext uri="{FF2B5EF4-FFF2-40B4-BE49-F238E27FC236}">
                <a16:creationId xmlns:a16="http://schemas.microsoft.com/office/drawing/2014/main" id="{456451F6-6574-9A7F-E664-7EB7A0C8EA30}"/>
              </a:ext>
            </a:extLst>
          </p:cNvPr>
          <p:cNvSpPr>
            <a:spLocks noGrp="1"/>
          </p:cNvSpPr>
          <p:nvPr>
            <p:ph idx="1"/>
          </p:nvPr>
        </p:nvSpPr>
        <p:spPr>
          <a:xfrm>
            <a:off x="529749" y="1551504"/>
            <a:ext cx="11015544" cy="5460991"/>
          </a:xfrm>
        </p:spPr>
        <p:txBody>
          <a:bodyPr anchor="ctr">
            <a:noAutofit/>
          </a:bodyPr>
          <a:lstStyle/>
          <a:p>
            <a:pPr>
              <a:lnSpc>
                <a:spcPct val="120000"/>
              </a:lnSpc>
            </a:pPr>
            <a:r>
              <a:rPr lang="en-US" sz="2000" b="1" dirty="0">
                <a:solidFill>
                  <a:schemeClr val="tx1">
                    <a:lumMod val="85000"/>
                    <a:lumOff val="15000"/>
                  </a:schemeClr>
                </a:solidFill>
                <a:effectLst/>
                <a:latin typeface="Nunito Sans" pitchFamily="2" charset="0"/>
                <a:ea typeface="Calibri" panose="020F0502020204030204" pitchFamily="34" charset="0"/>
              </a:rPr>
              <a:t>Objective: </a:t>
            </a:r>
          </a:p>
          <a:p>
            <a:pPr lvl="1">
              <a:lnSpc>
                <a:spcPct val="120000"/>
              </a:lnSpc>
              <a:buFont typeface="Courier New" panose="02070309020205020404" pitchFamily="49" charset="0"/>
              <a:buChar char="o"/>
            </a:pPr>
            <a:r>
              <a:rPr lang="en-US" sz="1800" dirty="0">
                <a:solidFill>
                  <a:srgbClr val="00B050"/>
                </a:solidFill>
                <a:latin typeface="Nunito Sans" pitchFamily="2" charset="0"/>
                <a:ea typeface="Calibri" panose="020F0502020204030204" pitchFamily="34" charset="0"/>
              </a:rPr>
              <a:t>T</a:t>
            </a:r>
            <a:r>
              <a:rPr lang="en-US" sz="1800" dirty="0">
                <a:solidFill>
                  <a:srgbClr val="00B050"/>
                </a:solidFill>
                <a:effectLst/>
                <a:latin typeface="Nunito Sans" pitchFamily="2" charset="0"/>
                <a:ea typeface="Calibri" panose="020F0502020204030204" pitchFamily="34" charset="0"/>
              </a:rPr>
              <a:t>o draw a broader engagement and participation of communities in the development of the African Strategy. </a:t>
            </a:r>
          </a:p>
          <a:p>
            <a:pPr lvl="1">
              <a:lnSpc>
                <a:spcPct val="120000"/>
              </a:lnSpc>
              <a:buFont typeface="Courier New" panose="02070309020205020404" pitchFamily="49" charset="0"/>
              <a:buChar char="o"/>
            </a:pPr>
            <a:r>
              <a:rPr lang="en-US" sz="1800" dirty="0">
                <a:solidFill>
                  <a:srgbClr val="00B050"/>
                </a:solidFill>
                <a:latin typeface="Nunito Sans" pitchFamily="2" charset="0"/>
                <a:ea typeface="Calibri" panose="020F0502020204030204" pitchFamily="34" charset="0"/>
              </a:rPr>
              <a:t>To </a:t>
            </a:r>
            <a:r>
              <a:rPr lang="en-US" sz="1800" dirty="0">
                <a:solidFill>
                  <a:srgbClr val="00B050"/>
                </a:solidFill>
                <a:effectLst/>
                <a:latin typeface="Nunito Sans" pitchFamily="2" charset="0"/>
                <a:ea typeface="Calibri" panose="020F0502020204030204" pitchFamily="34" charset="0"/>
              </a:rPr>
              <a:t>address issues of physics education and research collaborations.</a:t>
            </a:r>
          </a:p>
          <a:p>
            <a:pPr>
              <a:lnSpc>
                <a:spcPct val="120000"/>
              </a:lnSpc>
            </a:pPr>
            <a:r>
              <a:rPr lang="en-US" sz="2000" dirty="0">
                <a:solidFill>
                  <a:schemeClr val="tx1">
                    <a:lumMod val="85000"/>
                    <a:lumOff val="15000"/>
                  </a:schemeClr>
                </a:solidFill>
                <a:effectLst/>
                <a:latin typeface="Nunito Sans" pitchFamily="2" charset="0"/>
                <a:ea typeface="Calibri" panose="020F0502020204030204" pitchFamily="34" charset="0"/>
              </a:rPr>
              <a:t>We had 12 working topics</a:t>
            </a:r>
            <a:r>
              <a:rPr lang="en-US" sz="2000" dirty="0">
                <a:solidFill>
                  <a:schemeClr val="tx1">
                    <a:lumMod val="85000"/>
                    <a:lumOff val="15000"/>
                  </a:schemeClr>
                </a:solidFill>
                <a:latin typeface="Nunito Sans" pitchFamily="2" charset="0"/>
                <a:ea typeface="Calibri" panose="020F0502020204030204" pitchFamily="34" charset="0"/>
              </a:rPr>
              <a:t>; </a:t>
            </a:r>
            <a:r>
              <a:rPr lang="en-US" sz="2000" dirty="0">
                <a:solidFill>
                  <a:schemeClr val="tx1">
                    <a:lumMod val="85000"/>
                    <a:lumOff val="15000"/>
                  </a:schemeClr>
                </a:solidFill>
                <a:effectLst/>
                <a:latin typeface="Nunito Sans" pitchFamily="2" charset="0"/>
                <a:ea typeface="Calibri" panose="020F0502020204030204" pitchFamily="34" charset="0"/>
              </a:rPr>
              <a:t>we were able to identify seven potential areas of possible common action:</a:t>
            </a:r>
          </a:p>
          <a:p>
            <a:pPr marL="800100" lvl="1" indent="-342900">
              <a:lnSpc>
                <a:spcPct val="120000"/>
              </a:lnSpc>
              <a:buFont typeface="+mj-lt"/>
              <a:buAutoNum type="arabicPeriod"/>
            </a:pPr>
            <a:r>
              <a:rPr lang="en-US" sz="1800" dirty="0">
                <a:solidFill>
                  <a:srgbClr val="0070C0"/>
                </a:solidFill>
                <a:latin typeface="Nunito Sans" pitchFamily="2" charset="0"/>
                <a:ea typeface="Calibri" panose="020F0502020204030204" pitchFamily="34" charset="0"/>
              </a:rPr>
              <a:t>Physics communication and outreach </a:t>
            </a:r>
          </a:p>
          <a:p>
            <a:pPr marL="800100" lvl="1" indent="-342900">
              <a:lnSpc>
                <a:spcPct val="120000"/>
              </a:lnSpc>
              <a:buFont typeface="+mj-lt"/>
              <a:buAutoNum type="arabicPeriod"/>
            </a:pPr>
            <a:r>
              <a:rPr lang="en-US" sz="1800" dirty="0">
                <a:solidFill>
                  <a:srgbClr val="0070C0"/>
                </a:solidFill>
                <a:latin typeface="Nunito Sans" pitchFamily="2" charset="0"/>
                <a:ea typeface="Calibri" panose="020F0502020204030204" pitchFamily="34" charset="0"/>
              </a:rPr>
              <a:t>Technology transfer; internet connectivity/ internet start-up resources applications and industry</a:t>
            </a:r>
          </a:p>
          <a:p>
            <a:pPr marL="800100" lvl="1" indent="-342900">
              <a:lnSpc>
                <a:spcPct val="120000"/>
              </a:lnSpc>
              <a:buFont typeface="+mj-lt"/>
              <a:buAutoNum type="arabicPeriod"/>
            </a:pPr>
            <a:r>
              <a:rPr lang="en-US" sz="1800" dirty="0">
                <a:solidFill>
                  <a:srgbClr val="0070C0"/>
                </a:solidFill>
                <a:latin typeface="Nunito Sans" pitchFamily="2" charset="0"/>
                <a:ea typeface="Calibri" panose="020F0502020204030204" pitchFamily="34" charset="0"/>
              </a:rPr>
              <a:t>E-lab &amp; e-learning</a:t>
            </a:r>
          </a:p>
          <a:p>
            <a:pPr marL="800100" lvl="1" indent="-342900">
              <a:lnSpc>
                <a:spcPct val="120000"/>
              </a:lnSpc>
              <a:buFont typeface="+mj-lt"/>
              <a:buAutoNum type="arabicPeriod"/>
            </a:pPr>
            <a:r>
              <a:rPr lang="en-US" sz="1800" dirty="0">
                <a:solidFill>
                  <a:srgbClr val="0070C0"/>
                </a:solidFill>
                <a:latin typeface="Nunito Sans" pitchFamily="2" charset="0"/>
                <a:ea typeface="Calibri" panose="020F0502020204030204" pitchFamily="34" charset="0"/>
              </a:rPr>
              <a:t>Business development and entrepreneurism</a:t>
            </a:r>
          </a:p>
          <a:p>
            <a:pPr marL="800100" lvl="1" indent="-342900">
              <a:lnSpc>
                <a:spcPct val="120000"/>
              </a:lnSpc>
              <a:buFont typeface="+mj-lt"/>
              <a:buAutoNum type="arabicPeriod"/>
            </a:pPr>
            <a:r>
              <a:rPr lang="en-US" sz="1800" dirty="0">
                <a:solidFill>
                  <a:srgbClr val="0070C0"/>
                </a:solidFill>
                <a:latin typeface="Nunito Sans" pitchFamily="2" charset="0"/>
                <a:ea typeface="Calibri" panose="020F0502020204030204" pitchFamily="34" charset="0"/>
              </a:rPr>
              <a:t>Public education and outreach; diversity, inclusion and equity</a:t>
            </a:r>
          </a:p>
          <a:p>
            <a:pPr marL="800100" lvl="1" indent="-342900">
              <a:lnSpc>
                <a:spcPct val="120000"/>
              </a:lnSpc>
              <a:buFont typeface="+mj-lt"/>
              <a:buAutoNum type="arabicPeriod"/>
            </a:pPr>
            <a:r>
              <a:rPr lang="en-US" sz="1800" dirty="0">
                <a:solidFill>
                  <a:srgbClr val="0070C0"/>
                </a:solidFill>
                <a:latin typeface="Nunito Sans" pitchFamily="2" charset="0"/>
                <a:ea typeface="Calibri" panose="020F0502020204030204" pitchFamily="34" charset="0"/>
              </a:rPr>
              <a:t>Government engagement and public policy</a:t>
            </a:r>
          </a:p>
          <a:p>
            <a:pPr marL="800100" lvl="1" indent="-342900">
              <a:lnSpc>
                <a:spcPct val="120000"/>
              </a:lnSpc>
              <a:buFont typeface="+mj-lt"/>
              <a:buAutoNum type="arabicPeriod"/>
            </a:pPr>
            <a:r>
              <a:rPr lang="en-US" sz="1800" dirty="0">
                <a:solidFill>
                  <a:srgbClr val="0070C0"/>
                </a:solidFill>
                <a:latin typeface="Nunito Sans" pitchFamily="2" charset="0"/>
                <a:ea typeface="Calibri" panose="020F0502020204030204" pitchFamily="34" charset="0"/>
              </a:rPr>
              <a:t>Career pipelines &amp; development; retention; capacity development.</a:t>
            </a:r>
          </a:p>
        </p:txBody>
      </p:sp>
    </p:spTree>
    <p:extLst>
      <p:ext uri="{BB962C8B-B14F-4D97-AF65-F5344CB8AC3E}">
        <p14:creationId xmlns:p14="http://schemas.microsoft.com/office/powerpoint/2010/main" val="42781504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87EE647-F9AE-AF84-85A8-2B8CE2A1BF48}"/>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A546097F-BC94-EA4B-E975-0AC343CBA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1AAB1309-0223-2639-87E5-8362AED34465}"/>
              </a:ext>
            </a:extLst>
          </p:cNvPr>
          <p:cNvSpPr>
            <a:spLocks noGrp="1"/>
          </p:cNvSpPr>
          <p:nvPr>
            <p:ph type="title"/>
          </p:nvPr>
        </p:nvSpPr>
        <p:spPr>
          <a:xfrm>
            <a:off x="572493" y="154495"/>
            <a:ext cx="11089758" cy="1434415"/>
          </a:xfrm>
        </p:spPr>
        <p:txBody>
          <a:bodyPr anchor="b">
            <a:normAutofit/>
          </a:bodyPr>
          <a:lstStyle/>
          <a:p>
            <a:pPr algn="ctr"/>
            <a:r>
              <a:rPr lang="en-US" sz="5400" dirty="0"/>
              <a:t>Physics at the service of communities</a:t>
            </a:r>
          </a:p>
        </p:txBody>
      </p:sp>
      <p:sp>
        <p:nvSpPr>
          <p:cNvPr id="8" name="sketchy line">
            <a:extLst>
              <a:ext uri="{FF2B5EF4-FFF2-40B4-BE49-F238E27FC236}">
                <a16:creationId xmlns:a16="http://schemas.microsoft.com/office/drawing/2014/main" id="{DA9E6C4B-0B40-C2C1-B70C-467A2552D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7B0BCC2-57CD-5424-519F-5C618BD88031}"/>
              </a:ext>
            </a:extLst>
          </p:cNvPr>
          <p:cNvSpPr>
            <a:spLocks noGrp="1"/>
          </p:cNvSpPr>
          <p:nvPr>
            <p:ph idx="1"/>
          </p:nvPr>
        </p:nvSpPr>
        <p:spPr>
          <a:xfrm>
            <a:off x="731876" y="1951056"/>
            <a:ext cx="7837968" cy="4655719"/>
          </a:xfrm>
        </p:spPr>
        <p:txBody>
          <a:bodyPr/>
          <a:lstStyle/>
          <a:p>
            <a:pPr>
              <a:lnSpc>
                <a:spcPct val="100000"/>
              </a:lnSpc>
            </a:pPr>
            <a:r>
              <a:rPr lang="en-US" sz="2100" dirty="0">
                <a:latin typeface="Nunito Sans" pitchFamily="2" charset="0"/>
              </a:rPr>
              <a:t>The C.E Group discussed some areas where the community can be involved in using physics to solve societal problems.</a:t>
            </a:r>
          </a:p>
          <a:p>
            <a:pPr marL="0" indent="0">
              <a:lnSpc>
                <a:spcPct val="100000"/>
              </a:lnSpc>
              <a:buNone/>
            </a:pPr>
            <a:endParaRPr lang="en-US" sz="2100" dirty="0">
              <a:latin typeface="Nunito Sans" pitchFamily="2" charset="0"/>
            </a:endParaRPr>
          </a:p>
          <a:p>
            <a:pPr lvl="2">
              <a:lnSpc>
                <a:spcPct val="100000"/>
              </a:lnSpc>
              <a:buFont typeface="Courier New" panose="02070309020205020404" pitchFamily="49" charset="0"/>
              <a:buChar char="o"/>
            </a:pPr>
            <a:r>
              <a:rPr lang="en-US" sz="2100" dirty="0">
                <a:latin typeface="Nunito Sans" pitchFamily="2" charset="0"/>
              </a:rPr>
              <a:t>Fight environmental pollution &amp; climate change</a:t>
            </a:r>
          </a:p>
          <a:p>
            <a:pPr lvl="2">
              <a:lnSpc>
                <a:spcPct val="100000"/>
              </a:lnSpc>
              <a:buFont typeface="Courier New" panose="02070309020205020404" pitchFamily="49" charset="0"/>
              <a:buChar char="o"/>
            </a:pPr>
            <a:r>
              <a:rPr lang="en-US" sz="2100" dirty="0">
                <a:latin typeface="Nunito Sans" pitchFamily="2" charset="0"/>
              </a:rPr>
              <a:t>Education outreach activities </a:t>
            </a:r>
          </a:p>
          <a:p>
            <a:pPr lvl="2">
              <a:lnSpc>
                <a:spcPct val="100000"/>
              </a:lnSpc>
              <a:buFont typeface="Courier New" panose="02070309020205020404" pitchFamily="49" charset="0"/>
              <a:buChar char="o"/>
            </a:pPr>
            <a:r>
              <a:rPr lang="en-US" sz="2100" dirty="0">
                <a:latin typeface="Nunito Sans" pitchFamily="2" charset="0"/>
              </a:rPr>
              <a:t>Introduce astronomy to the people/communities</a:t>
            </a:r>
          </a:p>
          <a:p>
            <a:pPr lvl="2">
              <a:lnSpc>
                <a:spcPct val="100000"/>
              </a:lnSpc>
              <a:buFont typeface="Courier New" panose="02070309020205020404" pitchFamily="49" charset="0"/>
              <a:buChar char="o"/>
            </a:pPr>
            <a:r>
              <a:rPr lang="en-US" sz="2100" dirty="0">
                <a:latin typeface="Nunito Sans" pitchFamily="2" charset="0"/>
              </a:rPr>
              <a:t>Introduce the ASFAP initiative to local governments </a:t>
            </a:r>
          </a:p>
          <a:p>
            <a:pPr lvl="2">
              <a:lnSpc>
                <a:spcPct val="100000"/>
              </a:lnSpc>
              <a:buFont typeface="Courier New" panose="02070309020205020404" pitchFamily="49" charset="0"/>
              <a:buChar char="o"/>
            </a:pPr>
            <a:r>
              <a:rPr lang="en-US" sz="2100" dirty="0">
                <a:solidFill>
                  <a:srgbClr val="00B050"/>
                </a:solidFill>
                <a:latin typeface="Nunito Sans" pitchFamily="2" charset="0"/>
              </a:rPr>
              <a:t>Invest in open science?</a:t>
            </a:r>
            <a:endParaRPr lang="en-ZA" sz="2100" dirty="0">
              <a:solidFill>
                <a:srgbClr val="00B050"/>
              </a:solidFill>
              <a:latin typeface="Nunito Sans" pitchFamily="2" charset="0"/>
            </a:endParaRPr>
          </a:p>
        </p:txBody>
      </p:sp>
    </p:spTree>
    <p:extLst>
      <p:ext uri="{BB962C8B-B14F-4D97-AF65-F5344CB8AC3E}">
        <p14:creationId xmlns:p14="http://schemas.microsoft.com/office/powerpoint/2010/main" val="32895168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A98E991-6801-3A8C-E979-88685D15E1D9}"/>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BEE09796-4464-7CF8-7CD4-D6E3D41AE0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EC3FE968-101D-9D1E-7A10-A941BC039528}"/>
              </a:ext>
            </a:extLst>
          </p:cNvPr>
          <p:cNvSpPr>
            <a:spLocks noGrp="1"/>
          </p:cNvSpPr>
          <p:nvPr>
            <p:ph type="title"/>
          </p:nvPr>
        </p:nvSpPr>
        <p:spPr>
          <a:xfrm>
            <a:off x="572493" y="154495"/>
            <a:ext cx="11089758" cy="1434415"/>
          </a:xfrm>
        </p:spPr>
        <p:txBody>
          <a:bodyPr anchor="b">
            <a:normAutofit/>
          </a:bodyPr>
          <a:lstStyle/>
          <a:p>
            <a:pPr algn="ctr"/>
            <a:r>
              <a:rPr lang="en-US" sz="5400" dirty="0"/>
              <a:t>Physics and environmental problems</a:t>
            </a:r>
          </a:p>
        </p:txBody>
      </p:sp>
      <p:sp>
        <p:nvSpPr>
          <p:cNvPr id="8" name="sketchy line">
            <a:extLst>
              <a:ext uri="{FF2B5EF4-FFF2-40B4-BE49-F238E27FC236}">
                <a16:creationId xmlns:a16="http://schemas.microsoft.com/office/drawing/2014/main" id="{0ED87BCB-FA2C-A50E-1AC2-C5F0EEE77E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a:extLst>
              <a:ext uri="{FF2B5EF4-FFF2-40B4-BE49-F238E27FC236}">
                <a16:creationId xmlns:a16="http://schemas.microsoft.com/office/drawing/2014/main" id="{85D59E6D-C8D5-BB76-A165-12EB4BA3B8A7}"/>
              </a:ext>
            </a:extLst>
          </p:cNvPr>
          <p:cNvSpPr>
            <a:spLocks noGrp="1"/>
          </p:cNvSpPr>
          <p:nvPr>
            <p:ph idx="1"/>
          </p:nvPr>
        </p:nvSpPr>
        <p:spPr>
          <a:xfrm>
            <a:off x="838200" y="1825625"/>
            <a:ext cx="10515600" cy="4877880"/>
          </a:xfrm>
        </p:spPr>
        <p:txBody>
          <a:bodyPr>
            <a:normAutofit lnSpcReduction="10000"/>
          </a:bodyPr>
          <a:lstStyle/>
          <a:p>
            <a:pPr marL="0" indent="0" algn="ctr">
              <a:lnSpc>
                <a:spcPct val="100000"/>
              </a:lnSpc>
              <a:buNone/>
            </a:pPr>
            <a:r>
              <a:rPr lang="en-US" sz="2100" b="1" dirty="0">
                <a:latin typeface="Nunito Sans" pitchFamily="2" charset="0"/>
              </a:rPr>
              <a:t>How can we use physics to resolve the problems of environmental pollution and climate change? </a:t>
            </a:r>
          </a:p>
          <a:p>
            <a:pPr>
              <a:lnSpc>
                <a:spcPct val="150000"/>
              </a:lnSpc>
            </a:pPr>
            <a:r>
              <a:rPr lang="en-US" sz="2100" dirty="0">
                <a:latin typeface="Nunito Sans" pitchFamily="2" charset="0"/>
              </a:rPr>
              <a:t>Physics can be used to find solutions to reduce plastic and pharmaceutical pollution.</a:t>
            </a:r>
          </a:p>
          <a:p>
            <a:pPr lvl="1">
              <a:lnSpc>
                <a:spcPct val="150000"/>
              </a:lnSpc>
              <a:buFont typeface="Wingdings" panose="05000000000000000000" pitchFamily="2" charset="2"/>
              <a:buChar char="ü"/>
            </a:pPr>
            <a:r>
              <a:rPr lang="en-US" sz="2100" dirty="0">
                <a:latin typeface="Nunito Sans" pitchFamily="2" charset="0"/>
              </a:rPr>
              <a:t>Recycling methods for plastics</a:t>
            </a:r>
          </a:p>
          <a:p>
            <a:pPr lvl="1">
              <a:lnSpc>
                <a:spcPct val="150000"/>
              </a:lnSpc>
              <a:buFont typeface="Wingdings" panose="05000000000000000000" pitchFamily="2" charset="2"/>
              <a:buChar char="ü"/>
            </a:pPr>
            <a:r>
              <a:rPr lang="en-US" sz="2100" dirty="0">
                <a:latin typeface="Nunito Sans" pitchFamily="2" charset="0"/>
              </a:rPr>
              <a:t>Waste burning facilities (e.g., incineration of pharmaceutical wastes)</a:t>
            </a:r>
          </a:p>
          <a:p>
            <a:pPr lvl="1">
              <a:lnSpc>
                <a:spcPct val="150000"/>
              </a:lnSpc>
              <a:buFont typeface="Wingdings" panose="05000000000000000000" pitchFamily="2" charset="2"/>
              <a:buChar char="ü"/>
            </a:pPr>
            <a:r>
              <a:rPr lang="en-US" sz="2100" dirty="0">
                <a:latin typeface="Nunito Sans" pitchFamily="2" charset="0"/>
              </a:rPr>
              <a:t>Pharmaceuticals return to pharmacists or clinics</a:t>
            </a:r>
          </a:p>
          <a:p>
            <a:pPr lvl="1">
              <a:lnSpc>
                <a:spcPct val="150000"/>
              </a:lnSpc>
              <a:buFont typeface="Wingdings" panose="05000000000000000000" pitchFamily="2" charset="2"/>
              <a:buChar char="ü"/>
            </a:pPr>
            <a:r>
              <a:rPr lang="en-US" sz="2100" dirty="0">
                <a:latin typeface="Nunito Sans" pitchFamily="2" charset="0"/>
              </a:rPr>
              <a:t>Special collection programs for pharmaceutical waste (old and unused)</a:t>
            </a:r>
          </a:p>
          <a:p>
            <a:pPr lvl="1">
              <a:lnSpc>
                <a:spcPct val="150000"/>
              </a:lnSpc>
              <a:buFont typeface="Wingdings" panose="05000000000000000000" pitchFamily="2" charset="2"/>
              <a:buChar char="ü"/>
            </a:pPr>
            <a:r>
              <a:rPr lang="en-US" sz="2100" dirty="0">
                <a:latin typeface="Nunito Sans" pitchFamily="2" charset="0"/>
              </a:rPr>
              <a:t>Education and Awareness campaigns on the safe disposal of plastics and pharmaceutical</a:t>
            </a:r>
          </a:p>
          <a:p>
            <a:pPr>
              <a:lnSpc>
                <a:spcPct val="150000"/>
              </a:lnSpc>
            </a:pPr>
            <a:r>
              <a:rPr lang="en-ZA" sz="2100" dirty="0">
                <a:latin typeface="Nunito Sans" pitchFamily="2" charset="0"/>
              </a:rPr>
              <a:t>Physics can be used to fight climate change?</a:t>
            </a:r>
          </a:p>
        </p:txBody>
      </p:sp>
    </p:spTree>
    <p:extLst>
      <p:ext uri="{BB962C8B-B14F-4D97-AF65-F5344CB8AC3E}">
        <p14:creationId xmlns:p14="http://schemas.microsoft.com/office/powerpoint/2010/main" val="2657276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BA81FD6-3706-207A-E9B6-1F7E0B342C03}"/>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789488C4-A2E0-5320-F721-103ECB9003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52D692CA-CD18-B56A-F3A4-E35450F824FF}"/>
              </a:ext>
            </a:extLst>
          </p:cNvPr>
          <p:cNvSpPr>
            <a:spLocks noGrp="1"/>
          </p:cNvSpPr>
          <p:nvPr>
            <p:ph type="title"/>
          </p:nvPr>
        </p:nvSpPr>
        <p:spPr>
          <a:xfrm>
            <a:off x="572493" y="154495"/>
            <a:ext cx="11089758" cy="1434415"/>
          </a:xfrm>
        </p:spPr>
        <p:txBody>
          <a:bodyPr anchor="b">
            <a:normAutofit/>
          </a:bodyPr>
          <a:lstStyle/>
          <a:p>
            <a:pPr algn="ctr"/>
            <a:r>
              <a:rPr lang="en-US" sz="5400" dirty="0"/>
              <a:t>Physics outreach and education</a:t>
            </a:r>
          </a:p>
        </p:txBody>
      </p:sp>
      <p:sp>
        <p:nvSpPr>
          <p:cNvPr id="8" name="sketchy line">
            <a:extLst>
              <a:ext uri="{FF2B5EF4-FFF2-40B4-BE49-F238E27FC236}">
                <a16:creationId xmlns:a16="http://schemas.microsoft.com/office/drawing/2014/main" id="{A3CA9CE4-0267-4403-0D12-958C4B4884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1C80227-2306-7132-713C-28F4F33D313E}"/>
              </a:ext>
            </a:extLst>
          </p:cNvPr>
          <p:cNvSpPr>
            <a:spLocks noGrp="1"/>
          </p:cNvSpPr>
          <p:nvPr>
            <p:ph idx="1"/>
          </p:nvPr>
        </p:nvSpPr>
        <p:spPr>
          <a:xfrm>
            <a:off x="838200" y="1825625"/>
            <a:ext cx="10515600" cy="4877880"/>
          </a:xfrm>
        </p:spPr>
        <p:txBody>
          <a:bodyPr>
            <a:noAutofit/>
          </a:bodyPr>
          <a:lstStyle/>
          <a:p>
            <a:pPr marL="0" indent="0">
              <a:lnSpc>
                <a:spcPct val="120000"/>
              </a:lnSpc>
              <a:buNone/>
            </a:pPr>
            <a:r>
              <a:rPr lang="en-US" sz="2100" dirty="0">
                <a:latin typeface="Nunito Sans" pitchFamily="2" charset="0"/>
              </a:rPr>
              <a:t>To create awareness and broaden the community’s understanding of Physics</a:t>
            </a:r>
          </a:p>
          <a:p>
            <a:pPr>
              <a:lnSpc>
                <a:spcPct val="120000"/>
              </a:lnSpc>
            </a:pPr>
            <a:r>
              <a:rPr lang="en-US" sz="2100" dirty="0">
                <a:latin typeface="Nunito Sans" pitchFamily="2" charset="0"/>
              </a:rPr>
              <a:t>Survey on the views of physics teachers in Africa</a:t>
            </a:r>
          </a:p>
          <a:p>
            <a:pPr>
              <a:lnSpc>
                <a:spcPct val="120000"/>
              </a:lnSpc>
            </a:pPr>
            <a:r>
              <a:rPr lang="en-US" sz="2100" dirty="0">
                <a:latin typeface="Nunito Sans" pitchFamily="2" charset="0"/>
              </a:rPr>
              <a:t>Periodic Training of physics teachers in Africa</a:t>
            </a:r>
          </a:p>
          <a:p>
            <a:pPr>
              <a:lnSpc>
                <a:spcPct val="120000"/>
              </a:lnSpc>
            </a:pPr>
            <a:r>
              <a:rPr lang="en-US" sz="2100" i="1" dirty="0">
                <a:latin typeface="Nunito Sans" pitchFamily="2" charset="0"/>
              </a:rPr>
              <a:t>Virtual Physics laboratories: </a:t>
            </a:r>
            <a:r>
              <a:rPr lang="en-US" sz="2100" dirty="0">
                <a:latin typeface="Nunito Sans" pitchFamily="2" charset="0"/>
              </a:rPr>
              <a:t>for those schools where there is no access to laboratories (+ internet access): classroom demonstrations for teachers and students;</a:t>
            </a:r>
          </a:p>
          <a:p>
            <a:pPr>
              <a:lnSpc>
                <a:spcPct val="120000"/>
              </a:lnSpc>
            </a:pPr>
            <a:r>
              <a:rPr lang="en-US" sz="2100" i="1" dirty="0">
                <a:latin typeface="Nunito Sans" pitchFamily="2" charset="0"/>
              </a:rPr>
              <a:t>Annual Physics community fairs</a:t>
            </a:r>
            <a:r>
              <a:rPr lang="en-US" sz="2100" dirty="0">
                <a:latin typeface="Nunito Sans" pitchFamily="2" charset="0"/>
              </a:rPr>
              <a:t>: to show the local community how Physics can help them in everyday life and introduce children to the fun of Physics;</a:t>
            </a:r>
          </a:p>
          <a:p>
            <a:pPr>
              <a:lnSpc>
                <a:spcPct val="120000"/>
              </a:lnSpc>
            </a:pPr>
            <a:r>
              <a:rPr lang="en-US" sz="2100" i="1" dirty="0">
                <a:latin typeface="Nunito Sans" pitchFamily="2" charset="0"/>
              </a:rPr>
              <a:t>Campus visits </a:t>
            </a:r>
            <a:r>
              <a:rPr lang="en-US" sz="2100" dirty="0">
                <a:latin typeface="Nunito Sans" pitchFamily="2" charset="0"/>
              </a:rPr>
              <a:t>for high school children to observe some fun physics experiments; Weekend and holiday science classes</a:t>
            </a:r>
            <a:endParaRPr lang="en-ZA" sz="2100" dirty="0">
              <a:latin typeface="Nunito Sans" pitchFamily="2" charset="0"/>
            </a:endParaRPr>
          </a:p>
        </p:txBody>
      </p:sp>
    </p:spTree>
    <p:extLst>
      <p:ext uri="{BB962C8B-B14F-4D97-AF65-F5344CB8AC3E}">
        <p14:creationId xmlns:p14="http://schemas.microsoft.com/office/powerpoint/2010/main" val="24557839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4E82D47-2F72-6A44-B269-15507D7DD10B}"/>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462AECD2-1CAC-1FB3-5C1B-127A5DF95B53}"/>
              </a:ext>
            </a:extLst>
          </p:cNvPr>
          <p:cNvSpPr>
            <a:spLocks noGrp="1"/>
          </p:cNvSpPr>
          <p:nvPr>
            <p:ph type="title"/>
          </p:nvPr>
        </p:nvSpPr>
        <p:spPr>
          <a:xfrm>
            <a:off x="630936" y="640080"/>
            <a:ext cx="4818888" cy="1481328"/>
          </a:xfrm>
        </p:spPr>
        <p:txBody>
          <a:bodyPr anchor="b">
            <a:normAutofit/>
          </a:bodyPr>
          <a:lstStyle/>
          <a:p>
            <a:r>
              <a:rPr lang="en-US" sz="4600"/>
              <a:t>Bring astronomy to local communities</a:t>
            </a:r>
          </a:p>
        </p:txBody>
      </p:sp>
      <p:sp>
        <p:nvSpPr>
          <p:cNvPr id="15"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510FBFF-6574-94EE-FA4F-9E7C5AE26CDB}"/>
              </a:ext>
            </a:extLst>
          </p:cNvPr>
          <p:cNvSpPr>
            <a:spLocks noGrp="1"/>
          </p:cNvSpPr>
          <p:nvPr>
            <p:ph idx="1"/>
          </p:nvPr>
        </p:nvSpPr>
        <p:spPr>
          <a:xfrm>
            <a:off x="630936" y="2660904"/>
            <a:ext cx="5465064" cy="3547872"/>
          </a:xfrm>
        </p:spPr>
        <p:txBody>
          <a:bodyPr anchor="t">
            <a:normAutofit/>
          </a:bodyPr>
          <a:lstStyle/>
          <a:p>
            <a:r>
              <a:rPr lang="en-US" sz="2200" dirty="0">
                <a:latin typeface="Nunito Sans" pitchFamily="2" charset="0"/>
              </a:rPr>
              <a:t>The cosmos is the largest laboratory in the World </a:t>
            </a:r>
          </a:p>
          <a:p>
            <a:r>
              <a:rPr lang="en-US" sz="2200" dirty="0">
                <a:latin typeface="Nunito Sans" pitchFamily="2" charset="0"/>
              </a:rPr>
              <a:t>It is a great stage to use various physics branches to illustrate its cognitive.</a:t>
            </a:r>
          </a:p>
          <a:p>
            <a:r>
              <a:rPr lang="en-US" sz="2200" dirty="0">
                <a:latin typeface="Nunito Sans" pitchFamily="2" charset="0"/>
              </a:rPr>
              <a:t>Local facilities such as community telescopes can bring physics to people so they can observe the universe.</a:t>
            </a:r>
          </a:p>
          <a:p>
            <a:r>
              <a:rPr lang="en-US" sz="2200" dirty="0">
                <a:latin typeface="Nunito Sans" pitchFamily="2" charset="0"/>
              </a:rPr>
              <a:t>Astronomy can be used to help people with mental health problems.</a:t>
            </a:r>
          </a:p>
          <a:p>
            <a:endParaRPr lang="en-ZA" sz="2200" dirty="0">
              <a:latin typeface="Nunito Sans" pitchFamily="2" charset="0"/>
            </a:endParaRPr>
          </a:p>
        </p:txBody>
      </p:sp>
      <p:pic>
        <p:nvPicPr>
          <p:cNvPr id="2" name="Picture 1" descr="A galaxy with many stars&#10;&#10;Description automatically generated with medium confidence">
            <a:extLst>
              <a:ext uri="{FF2B5EF4-FFF2-40B4-BE49-F238E27FC236}">
                <a16:creationId xmlns:a16="http://schemas.microsoft.com/office/drawing/2014/main" id="{5FB39CFC-A914-DF0B-F675-246334B31BF4}"/>
              </a:ext>
            </a:extLst>
          </p:cNvPr>
          <p:cNvPicPr>
            <a:picLocks noChangeAspect="1"/>
          </p:cNvPicPr>
          <p:nvPr/>
        </p:nvPicPr>
        <p:blipFill>
          <a:blip r:embed="rId3"/>
          <a:stretch>
            <a:fillRect/>
          </a:stretch>
        </p:blipFill>
        <p:spPr>
          <a:xfrm>
            <a:off x="6318504" y="640080"/>
            <a:ext cx="5020056" cy="5577840"/>
          </a:xfrm>
          <a:prstGeom prst="rect">
            <a:avLst/>
          </a:prstGeom>
        </p:spPr>
      </p:pic>
      <p:sp>
        <p:nvSpPr>
          <p:cNvPr id="6" name="TextBox 5">
            <a:extLst>
              <a:ext uri="{FF2B5EF4-FFF2-40B4-BE49-F238E27FC236}">
                <a16:creationId xmlns:a16="http://schemas.microsoft.com/office/drawing/2014/main" id="{C5BFDE1C-E39B-00A3-F45C-E122DE1EA36F}"/>
              </a:ext>
            </a:extLst>
          </p:cNvPr>
          <p:cNvSpPr txBox="1"/>
          <p:nvPr/>
        </p:nvSpPr>
        <p:spPr>
          <a:xfrm>
            <a:off x="6318504" y="6217920"/>
            <a:ext cx="5020055" cy="400110"/>
          </a:xfrm>
          <a:prstGeom prst="rect">
            <a:avLst/>
          </a:prstGeom>
          <a:noFill/>
        </p:spPr>
        <p:txBody>
          <a:bodyPr wrap="square">
            <a:spAutoFit/>
          </a:bodyPr>
          <a:lstStyle/>
          <a:p>
            <a:r>
              <a:rPr lang="en-ZA" sz="1000" dirty="0"/>
              <a:t>https://science.nasa.gov/mission/hubble/impacts-and-benefits/astronomical-community-impacts/</a:t>
            </a:r>
          </a:p>
        </p:txBody>
      </p:sp>
    </p:spTree>
    <p:extLst>
      <p:ext uri="{BB962C8B-B14F-4D97-AF65-F5344CB8AC3E}">
        <p14:creationId xmlns:p14="http://schemas.microsoft.com/office/powerpoint/2010/main" val="2203276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40064485-0234-4D64-B820-B86B14D5C312}"/>
              </a:ext>
            </a:extLst>
          </p:cNvPr>
          <p:cNvSpPr>
            <a:spLocks noGrp="1"/>
          </p:cNvSpPr>
          <p:nvPr>
            <p:ph type="title"/>
          </p:nvPr>
        </p:nvSpPr>
        <p:spPr>
          <a:xfrm>
            <a:off x="572493" y="238539"/>
            <a:ext cx="11018520" cy="1434415"/>
          </a:xfrm>
        </p:spPr>
        <p:txBody>
          <a:bodyPr anchor="b">
            <a:normAutofit/>
          </a:bodyPr>
          <a:lstStyle/>
          <a:p>
            <a:r>
              <a:rPr lang="en-US" sz="5400" dirty="0"/>
              <a:t>INTRODUCTION</a:t>
            </a:r>
            <a:endParaRPr lang="en-ZA" sz="5400" dirty="0"/>
          </a:p>
        </p:txBody>
      </p:sp>
      <p:sp>
        <p:nvSpPr>
          <p:cNvPr id="8"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FBCCB9B-3B8D-4E78-B683-2154E4DEB01F}"/>
              </a:ext>
            </a:extLst>
          </p:cNvPr>
          <p:cNvSpPr>
            <a:spLocks noGrp="1"/>
          </p:cNvSpPr>
          <p:nvPr>
            <p:ph idx="1"/>
          </p:nvPr>
        </p:nvSpPr>
        <p:spPr>
          <a:xfrm>
            <a:off x="95693" y="2071316"/>
            <a:ext cx="5560828" cy="4608908"/>
          </a:xfrm>
        </p:spPr>
        <p:txBody>
          <a:bodyPr anchor="t">
            <a:normAutofit lnSpcReduction="10000"/>
          </a:bodyPr>
          <a:lstStyle/>
          <a:p>
            <a:pPr lvl="1">
              <a:lnSpc>
                <a:spcPct val="120000"/>
              </a:lnSpc>
            </a:pPr>
            <a:r>
              <a:rPr lang="en-US" sz="2100" dirty="0">
                <a:solidFill>
                  <a:srgbClr val="231E20"/>
                </a:solidFill>
                <a:latin typeface="Nunito Sans"/>
              </a:rPr>
              <a:t>In 2015, countries adopted the UN 2030 Sustainable Development Goals to end poverty.</a:t>
            </a:r>
          </a:p>
          <a:p>
            <a:pPr marL="457200" lvl="1" indent="0">
              <a:lnSpc>
                <a:spcPct val="120000"/>
              </a:lnSpc>
              <a:buNone/>
            </a:pPr>
            <a:endParaRPr lang="en-US" sz="2100" dirty="0">
              <a:solidFill>
                <a:srgbClr val="231E20"/>
              </a:solidFill>
              <a:latin typeface="Nunito Sans"/>
            </a:endParaRPr>
          </a:p>
          <a:p>
            <a:pPr lvl="1">
              <a:lnSpc>
                <a:spcPct val="120000"/>
              </a:lnSpc>
            </a:pPr>
            <a:r>
              <a:rPr lang="en-US" sz="2100" dirty="0">
                <a:solidFill>
                  <a:srgbClr val="231E20"/>
                </a:solidFill>
                <a:latin typeface="Nunito Sans"/>
              </a:rPr>
              <a:t>Poverty is a major challenge in Africa, with 80% of those in extreme poverty located in Sub-Saharan Africa.</a:t>
            </a:r>
          </a:p>
          <a:p>
            <a:pPr lvl="1">
              <a:lnSpc>
                <a:spcPct val="120000"/>
              </a:lnSpc>
            </a:pPr>
            <a:endParaRPr lang="en-US" sz="2100" dirty="0">
              <a:solidFill>
                <a:srgbClr val="231E20"/>
              </a:solidFill>
              <a:latin typeface="Nunito Sans"/>
            </a:endParaRPr>
          </a:p>
          <a:p>
            <a:pPr lvl="1">
              <a:lnSpc>
                <a:spcPct val="120000"/>
              </a:lnSpc>
            </a:pPr>
            <a:r>
              <a:rPr lang="en-US" sz="2100" dirty="0">
                <a:solidFill>
                  <a:srgbClr val="231E20"/>
                </a:solidFill>
                <a:latin typeface="Nunito Sans"/>
              </a:rPr>
              <a:t>Africa has the potential to end poverty due to its young population and vast natural resources.  </a:t>
            </a:r>
            <a:r>
              <a:rPr lang="en-US" sz="1700" dirty="0">
                <a:solidFill>
                  <a:srgbClr val="231E20"/>
                </a:solidFill>
                <a:latin typeface="Nunito Sans"/>
              </a:rPr>
              <a:t>(Coulibaly &amp; </a:t>
            </a:r>
            <a:r>
              <a:rPr lang="en-US" sz="1700" dirty="0" err="1">
                <a:solidFill>
                  <a:srgbClr val="231E20"/>
                </a:solidFill>
                <a:latin typeface="Nunito Sans"/>
              </a:rPr>
              <a:t>Golubski</a:t>
            </a:r>
            <a:r>
              <a:rPr lang="en-US" sz="1700" dirty="0">
                <a:solidFill>
                  <a:srgbClr val="231E20"/>
                </a:solidFill>
                <a:latin typeface="Nunito Sans"/>
              </a:rPr>
              <a:t>, 2020).</a:t>
            </a:r>
          </a:p>
        </p:txBody>
      </p:sp>
      <p:grpSp>
        <p:nvGrpSpPr>
          <p:cNvPr id="6" name="Group 5">
            <a:extLst>
              <a:ext uri="{FF2B5EF4-FFF2-40B4-BE49-F238E27FC236}">
                <a16:creationId xmlns:a16="http://schemas.microsoft.com/office/drawing/2014/main" id="{A3DF8B20-6D62-40B9-A0E8-183FB4F26B8C}"/>
              </a:ext>
            </a:extLst>
          </p:cNvPr>
          <p:cNvGrpSpPr/>
          <p:nvPr/>
        </p:nvGrpSpPr>
        <p:grpSpPr>
          <a:xfrm>
            <a:off x="6751720" y="2582802"/>
            <a:ext cx="5227153" cy="3338471"/>
            <a:chOff x="6911209" y="1635313"/>
            <a:chExt cx="5227153" cy="3338471"/>
          </a:xfrm>
        </p:grpSpPr>
        <p:pic>
          <p:nvPicPr>
            <p:cNvPr id="9" name="Picture 8">
              <a:extLst>
                <a:ext uri="{FF2B5EF4-FFF2-40B4-BE49-F238E27FC236}">
                  <a16:creationId xmlns:a16="http://schemas.microsoft.com/office/drawing/2014/main" id="{402937FC-BE15-5B2A-A54D-DE1879FD1CD7}"/>
                </a:ext>
              </a:extLst>
            </p:cNvPr>
            <p:cNvPicPr>
              <a:picLocks noChangeAspect="1"/>
            </p:cNvPicPr>
            <p:nvPr/>
          </p:nvPicPr>
          <p:blipFill rotWithShape="1">
            <a:blip r:embed="rId2"/>
            <a:srcRect l="3228" r="3223"/>
            <a:stretch/>
          </p:blipFill>
          <p:spPr>
            <a:xfrm>
              <a:off x="6911209" y="1635313"/>
              <a:ext cx="5137078" cy="3075131"/>
            </a:xfrm>
            <a:prstGeom prst="rect">
              <a:avLst/>
            </a:prstGeom>
          </p:spPr>
        </p:pic>
        <p:sp>
          <p:nvSpPr>
            <p:cNvPr id="11" name="TextBox 10">
              <a:extLst>
                <a:ext uri="{FF2B5EF4-FFF2-40B4-BE49-F238E27FC236}">
                  <a16:creationId xmlns:a16="http://schemas.microsoft.com/office/drawing/2014/main" id="{5A67B6EE-4620-F216-93CC-CAFAC75E6ABA}"/>
                </a:ext>
              </a:extLst>
            </p:cNvPr>
            <p:cNvSpPr txBox="1"/>
            <p:nvPr/>
          </p:nvSpPr>
          <p:spPr>
            <a:xfrm>
              <a:off x="7001284" y="4710445"/>
              <a:ext cx="5137078" cy="263339"/>
            </a:xfrm>
            <a:prstGeom prst="rect">
              <a:avLst/>
            </a:prstGeom>
            <a:noFill/>
          </p:spPr>
          <p:txBody>
            <a:bodyPr wrap="square">
              <a:spAutoFit/>
            </a:bodyPr>
            <a:lstStyle/>
            <a:p>
              <a:pPr algn="ctr"/>
              <a:r>
                <a:rPr lang="en-ZA" sz="1100" dirty="0">
                  <a:latin typeface="Times New Roman" panose="02020603050405020304" pitchFamily="18" charset="0"/>
                  <a:cs typeface="Times New Roman" panose="02020603050405020304" pitchFamily="18" charset="0"/>
                  <a:hlinkClick r:id="rId3"/>
                </a:rPr>
                <a:t>https://www.un.org/en/sustainable-development-goals</a:t>
              </a:r>
              <a:r>
                <a:rPr lang="en-ZA" sz="1100" dirty="0">
                  <a:latin typeface="Times New Roman" panose="02020603050405020304" pitchFamily="18" charset="0"/>
                  <a:cs typeface="Times New Roman" panose="02020603050405020304" pitchFamily="18" charset="0"/>
                </a:rPr>
                <a:t> </a:t>
              </a:r>
            </a:p>
          </p:txBody>
        </p:sp>
      </p:grpSp>
    </p:spTree>
    <p:extLst>
      <p:ext uri="{BB962C8B-B14F-4D97-AF65-F5344CB8AC3E}">
        <p14:creationId xmlns:p14="http://schemas.microsoft.com/office/powerpoint/2010/main" val="29912801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4D87E62-51C8-8EE8-2AF3-87415753C697}"/>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0D7EFFAD-E36F-1A04-BBA4-CBCDF8DC2E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3106BEE8-0C97-2F25-AF10-3EC3F120D698}"/>
              </a:ext>
            </a:extLst>
          </p:cNvPr>
          <p:cNvSpPr>
            <a:spLocks noGrp="1"/>
          </p:cNvSpPr>
          <p:nvPr>
            <p:ph type="title"/>
          </p:nvPr>
        </p:nvSpPr>
        <p:spPr>
          <a:xfrm>
            <a:off x="572493" y="154495"/>
            <a:ext cx="7847238" cy="1434415"/>
          </a:xfrm>
        </p:spPr>
        <p:txBody>
          <a:bodyPr anchor="b">
            <a:normAutofit fontScale="90000"/>
          </a:bodyPr>
          <a:lstStyle/>
          <a:p>
            <a:pPr algn="ctr"/>
            <a:r>
              <a:rPr lang="en-US" sz="5400" dirty="0"/>
              <a:t>Introduce the ASFAP initiative to local governments </a:t>
            </a:r>
          </a:p>
        </p:txBody>
      </p:sp>
      <p:sp>
        <p:nvSpPr>
          <p:cNvPr id="8" name="sketchy line">
            <a:extLst>
              <a:ext uri="{FF2B5EF4-FFF2-40B4-BE49-F238E27FC236}">
                <a16:creationId xmlns:a16="http://schemas.microsoft.com/office/drawing/2014/main" id="{CF9FCFE1-4EE5-73A3-31C0-F70D03A77E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F9AD96C-F500-B6DF-7557-A7AB9BFBF0E3}"/>
              </a:ext>
            </a:extLst>
          </p:cNvPr>
          <p:cNvSpPr>
            <a:spLocks noGrp="1"/>
          </p:cNvSpPr>
          <p:nvPr>
            <p:ph idx="1"/>
          </p:nvPr>
        </p:nvSpPr>
        <p:spPr>
          <a:xfrm>
            <a:off x="572493" y="2103247"/>
            <a:ext cx="7529516" cy="4351338"/>
          </a:xfrm>
        </p:spPr>
        <p:txBody>
          <a:bodyPr>
            <a:normAutofit/>
          </a:bodyPr>
          <a:lstStyle/>
          <a:p>
            <a:pPr>
              <a:lnSpc>
                <a:spcPct val="100000"/>
              </a:lnSpc>
            </a:pPr>
            <a:r>
              <a:rPr lang="en-US" sz="2400" dirty="0">
                <a:latin typeface="Nunito Sans" pitchFamily="2" charset="0"/>
              </a:rPr>
              <a:t>Develop a blueprint for engaging various physicist bodies or governments at in each country. </a:t>
            </a:r>
          </a:p>
          <a:p>
            <a:pPr>
              <a:lnSpc>
                <a:spcPct val="100000"/>
              </a:lnSpc>
            </a:pPr>
            <a:r>
              <a:rPr lang="en-US" sz="2400" dirty="0">
                <a:latin typeface="Nunito Sans" pitchFamily="2" charset="0"/>
              </a:rPr>
              <a:t>This task needs strong connections, and we did not attempt to engage with those important actors as it needs members in various countries and regions we did not have.</a:t>
            </a:r>
          </a:p>
          <a:p>
            <a:pPr>
              <a:lnSpc>
                <a:spcPct val="100000"/>
              </a:lnSpc>
            </a:pPr>
            <a:r>
              <a:rPr lang="en-US" sz="2400" dirty="0">
                <a:latin typeface="Nunito Sans" pitchFamily="2" charset="0"/>
              </a:rPr>
              <a:t>The ASFAP initiative should inform the African Agenda 2063 Goals.</a:t>
            </a:r>
          </a:p>
          <a:p>
            <a:pPr marL="0" indent="0">
              <a:lnSpc>
                <a:spcPct val="100000"/>
              </a:lnSpc>
              <a:buNone/>
            </a:pPr>
            <a:endParaRPr lang="en-ZA" sz="2400" dirty="0">
              <a:latin typeface="Nunito Sans" pitchFamily="2" charset="0"/>
            </a:endParaRPr>
          </a:p>
        </p:txBody>
      </p:sp>
      <p:pic>
        <p:nvPicPr>
          <p:cNvPr id="1026" name="Picture 2" descr="No photo description available.">
            <a:extLst>
              <a:ext uri="{FF2B5EF4-FFF2-40B4-BE49-F238E27FC236}">
                <a16:creationId xmlns:a16="http://schemas.microsoft.com/office/drawing/2014/main" id="{BAEDFD4A-A5E8-2D09-8EA6-5C3D0E11412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60499" y="2322000"/>
            <a:ext cx="3204621" cy="453600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03014120-1EAF-316D-890F-2F02EDDE0996}"/>
              </a:ext>
            </a:extLst>
          </p:cNvPr>
          <p:cNvPicPr>
            <a:picLocks noChangeAspect="1"/>
          </p:cNvPicPr>
          <p:nvPr/>
        </p:nvPicPr>
        <p:blipFill rotWithShape="1">
          <a:blip r:embed="rId4"/>
          <a:srcRect l="-691" t="-7123" r="78290" b="7123"/>
          <a:stretch/>
        </p:blipFill>
        <p:spPr>
          <a:xfrm>
            <a:off x="8960499" y="-128753"/>
            <a:ext cx="3080349" cy="2232000"/>
          </a:xfrm>
          <a:prstGeom prst="rect">
            <a:avLst/>
          </a:prstGeom>
        </p:spPr>
      </p:pic>
    </p:spTree>
    <p:extLst>
      <p:ext uri="{BB962C8B-B14F-4D97-AF65-F5344CB8AC3E}">
        <p14:creationId xmlns:p14="http://schemas.microsoft.com/office/powerpoint/2010/main" val="9658806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B6A0AFE-3C8C-3B6F-8EA0-7387D605FC8B}"/>
            </a:ext>
          </a:extLst>
        </p:cNvPr>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352BEC0E-22F8-46D0-9632-375DB541B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0756BFFE-CE02-40EC-BD9F-F97EDABEF2A7}"/>
              </a:ext>
            </a:extLst>
          </p:cNvPr>
          <p:cNvSpPr>
            <a:spLocks noGrp="1"/>
          </p:cNvSpPr>
          <p:nvPr>
            <p:ph type="title"/>
          </p:nvPr>
        </p:nvSpPr>
        <p:spPr>
          <a:xfrm>
            <a:off x="640080" y="329184"/>
            <a:ext cx="6894576" cy="1783080"/>
          </a:xfrm>
        </p:spPr>
        <p:txBody>
          <a:bodyPr anchor="b">
            <a:normAutofit/>
          </a:bodyPr>
          <a:lstStyle/>
          <a:p>
            <a:r>
              <a:rPr lang="en-US" sz="5400" dirty="0"/>
              <a:t>Community Goals and Priorities</a:t>
            </a:r>
          </a:p>
        </p:txBody>
      </p:sp>
      <p:sp>
        <p:nvSpPr>
          <p:cNvPr id="16"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2E5B3FA-4C4F-8FA3-0578-0A9C194340D3}"/>
              </a:ext>
            </a:extLst>
          </p:cNvPr>
          <p:cNvSpPr>
            <a:spLocks noGrp="1"/>
          </p:cNvSpPr>
          <p:nvPr>
            <p:ph idx="1"/>
          </p:nvPr>
        </p:nvSpPr>
        <p:spPr>
          <a:xfrm>
            <a:off x="298791" y="2483289"/>
            <a:ext cx="8000006" cy="4374711"/>
          </a:xfrm>
        </p:spPr>
        <p:txBody>
          <a:bodyPr>
            <a:noAutofit/>
          </a:bodyPr>
          <a:lstStyle/>
          <a:p>
            <a:pPr>
              <a:lnSpc>
                <a:spcPct val="100000"/>
              </a:lnSpc>
            </a:pPr>
            <a:r>
              <a:rPr lang="en-US" sz="1800" dirty="0">
                <a:solidFill>
                  <a:srgbClr val="0070C0"/>
                </a:solidFill>
                <a:latin typeface="Nunito Sans" pitchFamily="2" charset="0"/>
              </a:rPr>
              <a:t>The C.E received letters of intent (LOIs) identifying Key community goals to focus on for promoting Physics Education in Africa:</a:t>
            </a:r>
          </a:p>
          <a:p>
            <a:pPr lvl="2">
              <a:buFont typeface="Courier New" panose="02070309020205020404" pitchFamily="49" charset="0"/>
              <a:buChar char="o"/>
            </a:pPr>
            <a:r>
              <a:rPr lang="en-US" sz="1800" dirty="0">
                <a:latin typeface="Nunito Sans" pitchFamily="2" charset="0"/>
              </a:rPr>
              <a:t>Accessible and inclusive education.</a:t>
            </a:r>
          </a:p>
          <a:p>
            <a:pPr lvl="2">
              <a:buFont typeface="Courier New" panose="02070309020205020404" pitchFamily="49" charset="0"/>
              <a:buChar char="o"/>
            </a:pPr>
            <a:r>
              <a:rPr lang="en-US" sz="1800" dirty="0">
                <a:latin typeface="Nunito Sans" pitchFamily="2" charset="0"/>
              </a:rPr>
              <a:t>Local relevance of Physics education.</a:t>
            </a:r>
          </a:p>
          <a:p>
            <a:pPr lvl="2">
              <a:buFont typeface="Courier New" panose="02070309020205020404" pitchFamily="49" charset="0"/>
              <a:buChar char="o"/>
            </a:pPr>
            <a:r>
              <a:rPr lang="en-US" sz="1800" dirty="0">
                <a:latin typeface="Nunito Sans" pitchFamily="2" charset="0"/>
              </a:rPr>
              <a:t>Teacher training and professional development.</a:t>
            </a:r>
          </a:p>
          <a:p>
            <a:pPr lvl="2">
              <a:buFont typeface="Courier New" panose="02070309020205020404" pitchFamily="49" charset="0"/>
              <a:buChar char="o"/>
            </a:pPr>
            <a:r>
              <a:rPr lang="en-US" sz="1800" dirty="0">
                <a:latin typeface="Nunito Sans" pitchFamily="2" charset="0"/>
              </a:rPr>
              <a:t>Gender equity and inclusion.</a:t>
            </a:r>
          </a:p>
          <a:p>
            <a:pPr lvl="2">
              <a:buFont typeface="Courier New" panose="02070309020205020404" pitchFamily="49" charset="0"/>
              <a:buChar char="o"/>
            </a:pPr>
            <a:r>
              <a:rPr lang="en-US" sz="1800" dirty="0">
                <a:latin typeface="Nunito Sans" pitchFamily="2" charset="0"/>
              </a:rPr>
              <a:t>Practical learning and laboratories.</a:t>
            </a:r>
          </a:p>
          <a:p>
            <a:pPr lvl="2">
              <a:buFont typeface="Courier New" panose="02070309020205020404" pitchFamily="49" charset="0"/>
              <a:buChar char="o"/>
            </a:pPr>
            <a:r>
              <a:rPr lang="en-US" sz="1800" dirty="0">
                <a:latin typeface="Nunito Sans" pitchFamily="2" charset="0"/>
              </a:rPr>
              <a:t>Collaboration with local industries.</a:t>
            </a:r>
          </a:p>
          <a:p>
            <a:pPr lvl="2">
              <a:buFont typeface="Courier New" panose="02070309020205020404" pitchFamily="49" charset="0"/>
              <a:buChar char="o"/>
            </a:pPr>
            <a:r>
              <a:rPr lang="en-US" sz="1800" dirty="0">
                <a:latin typeface="Nunito Sans" pitchFamily="2" charset="0"/>
              </a:rPr>
              <a:t>Public awareness and outreach activities.</a:t>
            </a:r>
          </a:p>
          <a:p>
            <a:pPr lvl="2">
              <a:buFont typeface="Courier New" panose="02070309020205020404" pitchFamily="49" charset="0"/>
              <a:buChar char="o"/>
            </a:pPr>
            <a:r>
              <a:rPr lang="en-US" sz="1800" dirty="0">
                <a:latin typeface="Nunito Sans" pitchFamily="2" charset="0"/>
              </a:rPr>
              <a:t>Scholarships and financial support.</a:t>
            </a:r>
          </a:p>
          <a:p>
            <a:pPr lvl="2">
              <a:buFont typeface="Courier New" panose="02070309020205020404" pitchFamily="49" charset="0"/>
              <a:buChar char="o"/>
            </a:pPr>
            <a:r>
              <a:rPr lang="en-US" sz="1800" dirty="0">
                <a:latin typeface="Nunito Sans" pitchFamily="2" charset="0"/>
              </a:rPr>
              <a:t>Research and innovation.</a:t>
            </a:r>
          </a:p>
          <a:p>
            <a:pPr lvl="2">
              <a:buFont typeface="Courier New" panose="02070309020205020404" pitchFamily="49" charset="0"/>
              <a:buChar char="o"/>
            </a:pPr>
            <a:r>
              <a:rPr lang="en-US" sz="1800" dirty="0">
                <a:latin typeface="Nunito Sans" pitchFamily="2" charset="0"/>
              </a:rPr>
              <a:t>Sustainable development.</a:t>
            </a:r>
          </a:p>
          <a:p>
            <a:pPr lvl="2">
              <a:buFont typeface="Courier New" panose="02070309020205020404" pitchFamily="49" charset="0"/>
              <a:buChar char="o"/>
            </a:pPr>
            <a:r>
              <a:rPr lang="en-US" sz="1800" dirty="0">
                <a:latin typeface="Nunito Sans" pitchFamily="2" charset="0"/>
              </a:rPr>
              <a:t>Stopping the brain drain.</a:t>
            </a:r>
          </a:p>
          <a:p>
            <a:pPr lvl="2">
              <a:buFont typeface="Courier New" panose="02070309020205020404" pitchFamily="49" charset="0"/>
              <a:buChar char="o"/>
            </a:pPr>
            <a:r>
              <a:rPr lang="en-US" sz="1800" b="1" dirty="0">
                <a:solidFill>
                  <a:srgbClr val="00B050"/>
                </a:solidFill>
                <a:latin typeface="Nunito Sans" pitchFamily="2" charset="0"/>
              </a:rPr>
              <a:t>Open Science</a:t>
            </a:r>
          </a:p>
        </p:txBody>
      </p:sp>
      <p:grpSp>
        <p:nvGrpSpPr>
          <p:cNvPr id="5" name="Group 4">
            <a:extLst>
              <a:ext uri="{FF2B5EF4-FFF2-40B4-BE49-F238E27FC236}">
                <a16:creationId xmlns:a16="http://schemas.microsoft.com/office/drawing/2014/main" id="{D58AB66F-3A15-3EE2-D7DC-C93C217FDBC1}"/>
              </a:ext>
            </a:extLst>
          </p:cNvPr>
          <p:cNvGrpSpPr/>
          <p:nvPr/>
        </p:nvGrpSpPr>
        <p:grpSpPr>
          <a:xfrm>
            <a:off x="9561250" y="107241"/>
            <a:ext cx="2450430" cy="3612858"/>
            <a:chOff x="8987379" y="1794125"/>
            <a:chExt cx="3204621" cy="5296962"/>
          </a:xfrm>
        </p:grpSpPr>
        <p:pic>
          <p:nvPicPr>
            <p:cNvPr id="2" name="Picture 2" descr="No photo description available.">
              <a:extLst>
                <a:ext uri="{FF2B5EF4-FFF2-40B4-BE49-F238E27FC236}">
                  <a16:creationId xmlns:a16="http://schemas.microsoft.com/office/drawing/2014/main" id="{CD4A5504-350B-A6FB-E600-BB092151465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87379" y="1794125"/>
              <a:ext cx="3204621" cy="4536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4C481F6-9A88-E0DA-5405-8AE1951A71A8}"/>
                </a:ext>
              </a:extLst>
            </p:cNvPr>
            <p:cNvSpPr txBox="1"/>
            <p:nvPr/>
          </p:nvSpPr>
          <p:spPr>
            <a:xfrm>
              <a:off x="9148014" y="6289282"/>
              <a:ext cx="2988505" cy="801805"/>
            </a:xfrm>
            <a:prstGeom prst="rect">
              <a:avLst/>
            </a:prstGeom>
            <a:noFill/>
          </p:spPr>
          <p:txBody>
            <a:bodyPr wrap="square">
              <a:spAutoFit/>
            </a:bodyPr>
            <a:lstStyle/>
            <a:p>
              <a:pPr defTabSz="411480">
                <a:spcAft>
                  <a:spcPts val="600"/>
                </a:spcAft>
              </a:pPr>
              <a:r>
                <a:rPr lang="en-ZA" sz="900" kern="1200" dirty="0">
                  <a:solidFill>
                    <a:srgbClr val="0070C0"/>
                  </a:solidFill>
                  <a:latin typeface="+mn-lt"/>
                  <a:ea typeface="+mn-ea"/>
                  <a:cs typeface="+mn-cs"/>
                </a:rPr>
                <a:t>https://thelawyer.africa/2024/02/22/problems-hindering-realization-of-agenda-2063/</a:t>
              </a:r>
              <a:endParaRPr lang="en-ZA" sz="1000" dirty="0">
                <a:solidFill>
                  <a:srgbClr val="0070C0"/>
                </a:solidFill>
              </a:endParaRPr>
            </a:p>
          </p:txBody>
        </p:sp>
      </p:grpSp>
      <p:grpSp>
        <p:nvGrpSpPr>
          <p:cNvPr id="12" name="Group 11">
            <a:extLst>
              <a:ext uri="{FF2B5EF4-FFF2-40B4-BE49-F238E27FC236}">
                <a16:creationId xmlns:a16="http://schemas.microsoft.com/office/drawing/2014/main" id="{490CA5E5-C720-C51E-DFD7-74B13FAC75EA}"/>
              </a:ext>
            </a:extLst>
          </p:cNvPr>
          <p:cNvGrpSpPr/>
          <p:nvPr/>
        </p:nvGrpSpPr>
        <p:grpSpPr>
          <a:xfrm>
            <a:off x="9197264" y="3600157"/>
            <a:ext cx="2961319" cy="3093835"/>
            <a:chOff x="9421634" y="3876927"/>
            <a:chExt cx="2770366" cy="2981073"/>
          </a:xfrm>
        </p:grpSpPr>
        <p:pic>
          <p:nvPicPr>
            <p:cNvPr id="9" name="Picture 8" descr="A diagram of a science&#10;&#10;Description automatically generated">
              <a:extLst>
                <a:ext uri="{FF2B5EF4-FFF2-40B4-BE49-F238E27FC236}">
                  <a16:creationId xmlns:a16="http://schemas.microsoft.com/office/drawing/2014/main" id="{8E3D6C13-60AE-3B67-B830-A4C3E0211CF9}"/>
                </a:ext>
              </a:extLst>
            </p:cNvPr>
            <p:cNvPicPr>
              <a:picLocks noChangeAspect="1"/>
            </p:cNvPicPr>
            <p:nvPr/>
          </p:nvPicPr>
          <p:blipFill>
            <a:blip r:embed="rId4"/>
            <a:stretch>
              <a:fillRect/>
            </a:stretch>
          </p:blipFill>
          <p:spPr>
            <a:xfrm>
              <a:off x="9421634" y="3876927"/>
              <a:ext cx="2770366" cy="2770366"/>
            </a:xfrm>
            <a:prstGeom prst="rect">
              <a:avLst/>
            </a:prstGeom>
          </p:spPr>
        </p:pic>
        <p:sp>
          <p:nvSpPr>
            <p:cNvPr id="11" name="TextBox 10">
              <a:extLst>
                <a:ext uri="{FF2B5EF4-FFF2-40B4-BE49-F238E27FC236}">
                  <a16:creationId xmlns:a16="http://schemas.microsoft.com/office/drawing/2014/main" id="{9A16A30C-EEA0-199B-AA6B-57D2CF877D0B}"/>
                </a:ext>
              </a:extLst>
            </p:cNvPr>
            <p:cNvSpPr txBox="1"/>
            <p:nvPr/>
          </p:nvSpPr>
          <p:spPr>
            <a:xfrm>
              <a:off x="9561250" y="6627168"/>
              <a:ext cx="2630750" cy="230832"/>
            </a:xfrm>
            <a:prstGeom prst="rect">
              <a:avLst/>
            </a:prstGeom>
            <a:noFill/>
          </p:spPr>
          <p:txBody>
            <a:bodyPr wrap="square">
              <a:spAutoFit/>
            </a:bodyPr>
            <a:lstStyle/>
            <a:p>
              <a:pPr algn="ctr"/>
              <a:r>
                <a:rPr lang="en-ZA" sz="900" dirty="0">
                  <a:solidFill>
                    <a:srgbClr val="0070C0"/>
                  </a:solidFill>
                </a:rPr>
                <a:t>https://en.wikipedia.org/wiki/Open_science</a:t>
              </a:r>
            </a:p>
          </p:txBody>
        </p:sp>
      </p:grpSp>
    </p:spTree>
    <p:extLst>
      <p:ext uri="{BB962C8B-B14F-4D97-AF65-F5344CB8AC3E}">
        <p14:creationId xmlns:p14="http://schemas.microsoft.com/office/powerpoint/2010/main" val="3393342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FEA9319-BCFF-AAF2-298D-4C1797457109}"/>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C86E5FEA-670E-B15E-0B1A-249C97D634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A778391D-9C2E-C18C-5F58-657C3BD2B2FA}"/>
              </a:ext>
            </a:extLst>
          </p:cNvPr>
          <p:cNvSpPr>
            <a:spLocks noGrp="1"/>
          </p:cNvSpPr>
          <p:nvPr>
            <p:ph type="title"/>
          </p:nvPr>
        </p:nvSpPr>
        <p:spPr>
          <a:xfrm>
            <a:off x="572493" y="238539"/>
            <a:ext cx="11018520" cy="1434415"/>
          </a:xfrm>
        </p:spPr>
        <p:txBody>
          <a:bodyPr anchor="b">
            <a:normAutofit/>
          </a:bodyPr>
          <a:lstStyle/>
          <a:p>
            <a:r>
              <a:rPr lang="en-US" sz="5400" dirty="0"/>
              <a:t>INTRODUCTION</a:t>
            </a:r>
            <a:endParaRPr lang="en-ZA" sz="5400" dirty="0"/>
          </a:p>
        </p:txBody>
      </p:sp>
      <p:sp>
        <p:nvSpPr>
          <p:cNvPr id="8" name="sketchy line">
            <a:extLst>
              <a:ext uri="{FF2B5EF4-FFF2-40B4-BE49-F238E27FC236}">
                <a16:creationId xmlns:a16="http://schemas.microsoft.com/office/drawing/2014/main" id="{B39E8DAF-4583-BD55-D289-9E336E6BCF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3F1C83C-C8EB-604C-59BB-C64E14E2C82C}"/>
              </a:ext>
            </a:extLst>
          </p:cNvPr>
          <p:cNvSpPr>
            <a:spLocks noGrp="1"/>
          </p:cNvSpPr>
          <p:nvPr>
            <p:ph idx="1"/>
          </p:nvPr>
        </p:nvSpPr>
        <p:spPr>
          <a:xfrm>
            <a:off x="407997" y="1911493"/>
            <a:ext cx="6859665" cy="4707967"/>
          </a:xfrm>
        </p:spPr>
        <p:txBody>
          <a:bodyPr anchor="t">
            <a:normAutofit fontScale="92500"/>
          </a:bodyPr>
          <a:lstStyle/>
          <a:p>
            <a:pPr>
              <a:spcAft>
                <a:spcPts val="800"/>
              </a:spcAft>
            </a:pPr>
            <a:r>
              <a:rPr lang="en-US" sz="2100" kern="100" dirty="0">
                <a:effectLst/>
                <a:latin typeface="Nunito Sans" pitchFamily="2" charset="0"/>
                <a:ea typeface="Aptos" panose="020B0004020202020204" pitchFamily="34" charset="0"/>
                <a:cs typeface="Times New Roman" panose="02020603050405020304" pitchFamily="18" charset="0"/>
              </a:rPr>
              <a:t>Factors contributing to poverty in Africa</a:t>
            </a:r>
            <a:r>
              <a:rPr lang="en-ZA" sz="2100" kern="100" dirty="0">
                <a:effectLst/>
                <a:latin typeface="Nunito Sans" pitchFamily="2" charset="0"/>
                <a:ea typeface="Aptos" panose="020B0004020202020204" pitchFamily="34" charset="0"/>
                <a:cs typeface="Times New Roman" panose="02020603050405020304" pitchFamily="18" charset="0"/>
              </a:rPr>
              <a:t>:</a:t>
            </a:r>
          </a:p>
          <a:p>
            <a:pPr lvl="1">
              <a:spcAft>
                <a:spcPts val="800"/>
              </a:spcAft>
              <a:buFont typeface="Wingdings" panose="05000000000000000000" pitchFamily="2" charset="2"/>
              <a:buChar char="ü"/>
            </a:pPr>
            <a:r>
              <a:rPr lang="en-US" sz="2100" kern="100" dirty="0">
                <a:latin typeface="Nunito Sans" pitchFamily="2" charset="0"/>
                <a:ea typeface="Aptos" panose="020B0004020202020204" pitchFamily="34" charset="0"/>
                <a:cs typeface="Times New Roman" panose="02020603050405020304" pitchFamily="18" charset="0"/>
              </a:rPr>
              <a:t>I</a:t>
            </a:r>
            <a:r>
              <a:rPr lang="en-US" sz="2100" kern="100" dirty="0">
                <a:effectLst/>
                <a:latin typeface="Nunito Sans" pitchFamily="2" charset="0"/>
                <a:ea typeface="Aptos" panose="020B0004020202020204" pitchFamily="34" charset="0"/>
                <a:cs typeface="Times New Roman" panose="02020603050405020304" pitchFamily="18" charset="0"/>
              </a:rPr>
              <a:t>nadequate infrastructure &amp; resource management. </a:t>
            </a:r>
          </a:p>
          <a:p>
            <a:pPr lvl="2">
              <a:spcAft>
                <a:spcPts val="800"/>
              </a:spcAft>
              <a:buFont typeface="Courier New" panose="02070309020205020404" pitchFamily="49" charset="0"/>
              <a:buChar char="o"/>
            </a:pPr>
            <a:r>
              <a:rPr lang="en-US" sz="2100" kern="100" dirty="0">
                <a:solidFill>
                  <a:srgbClr val="0070C0"/>
                </a:solidFill>
                <a:effectLst/>
                <a:latin typeface="Nunito Sans" pitchFamily="2" charset="0"/>
                <a:ea typeface="Aptos" panose="020B0004020202020204" pitchFamily="34" charset="0"/>
                <a:cs typeface="Times New Roman" panose="02020603050405020304" pitchFamily="18" charset="0"/>
              </a:rPr>
              <a:t>Water pollution; climate change; etc.</a:t>
            </a:r>
          </a:p>
          <a:p>
            <a:pPr lvl="1">
              <a:spcAft>
                <a:spcPts val="800"/>
              </a:spcAft>
              <a:buFont typeface="Wingdings" panose="05000000000000000000" pitchFamily="2" charset="2"/>
              <a:buChar char="ü"/>
            </a:pPr>
            <a:r>
              <a:rPr lang="en-US" sz="2100" kern="100" dirty="0">
                <a:latin typeface="Nunito Sans" pitchFamily="2" charset="0"/>
                <a:ea typeface="Aptos" panose="020B0004020202020204" pitchFamily="34" charset="0"/>
                <a:cs typeface="Times New Roman" panose="02020603050405020304" pitchFamily="18" charset="0"/>
              </a:rPr>
              <a:t>P</a:t>
            </a:r>
            <a:r>
              <a:rPr lang="en-US" sz="2100" kern="100" dirty="0">
                <a:effectLst/>
                <a:latin typeface="Nunito Sans" pitchFamily="2" charset="0"/>
                <a:ea typeface="Aptos" panose="020B0004020202020204" pitchFamily="34" charset="0"/>
                <a:cs typeface="Times New Roman" panose="02020603050405020304" pitchFamily="18" charset="0"/>
              </a:rPr>
              <a:t>oor education systems. </a:t>
            </a:r>
            <a:r>
              <a:rPr lang="en-US" sz="2100" kern="100" dirty="0">
                <a:latin typeface="Nunito Sans" pitchFamily="2" charset="0"/>
                <a:ea typeface="Aptos" panose="020B0004020202020204" pitchFamily="34" charset="0"/>
                <a:cs typeface="Times New Roman" panose="02020603050405020304" pitchFamily="18" charset="0"/>
              </a:rPr>
              <a:t> </a:t>
            </a:r>
            <a:r>
              <a:rPr lang="en-US" sz="1700" kern="100" dirty="0">
                <a:effectLst/>
                <a:latin typeface="Nunito Sans" pitchFamily="2" charset="0"/>
                <a:ea typeface="Aptos" panose="020B0004020202020204" pitchFamily="34" charset="0"/>
                <a:cs typeface="Times New Roman" panose="02020603050405020304" pitchFamily="18" charset="0"/>
              </a:rPr>
              <a:t>(Heckman, 2004)</a:t>
            </a:r>
          </a:p>
          <a:p>
            <a:pPr lvl="1">
              <a:spcAft>
                <a:spcPts val="800"/>
              </a:spcAft>
              <a:buFont typeface="Wingdings" panose="05000000000000000000" pitchFamily="2" charset="2"/>
              <a:buChar char="ü"/>
            </a:pPr>
            <a:r>
              <a:rPr lang="en-US" sz="2100" kern="100" dirty="0">
                <a:solidFill>
                  <a:srgbClr val="00B050"/>
                </a:solidFill>
                <a:latin typeface="Nunito Sans" pitchFamily="2" charset="0"/>
                <a:ea typeface="Aptos" panose="020B0004020202020204" pitchFamily="34" charset="0"/>
                <a:cs typeface="Times New Roman" panose="02020603050405020304" pitchFamily="18" charset="0"/>
              </a:rPr>
              <a:t>Inadequate s</a:t>
            </a:r>
            <a:r>
              <a:rPr lang="en-US" sz="2100" kern="100" dirty="0">
                <a:solidFill>
                  <a:srgbClr val="00B050"/>
                </a:solidFill>
                <a:effectLst/>
                <a:latin typeface="Nunito Sans" pitchFamily="2" charset="0"/>
                <a:ea typeface="Aptos" panose="020B0004020202020204" pitchFamily="34" charset="0"/>
                <a:cs typeface="Times New Roman" panose="02020603050405020304" pitchFamily="18" charset="0"/>
              </a:rPr>
              <a:t>cience and technology </a:t>
            </a:r>
            <a:r>
              <a:rPr lang="en-US" sz="2100" kern="100" dirty="0">
                <a:solidFill>
                  <a:srgbClr val="00B050"/>
                </a:solidFill>
                <a:latin typeface="Nunito Sans" pitchFamily="2" charset="0"/>
                <a:ea typeface="Aptos" panose="020B0004020202020204" pitchFamily="34" charset="0"/>
                <a:cs typeface="Times New Roman" panose="02020603050405020304" pitchFamily="18" charset="0"/>
              </a:rPr>
              <a:t>e</a:t>
            </a:r>
            <a:r>
              <a:rPr lang="en-US" sz="2100" kern="100" dirty="0">
                <a:solidFill>
                  <a:srgbClr val="00B050"/>
                </a:solidFill>
                <a:effectLst/>
                <a:latin typeface="Nunito Sans" pitchFamily="2" charset="0"/>
                <a:ea typeface="Aptos" panose="020B0004020202020204" pitchFamily="34" charset="0"/>
                <a:cs typeface="Times New Roman" panose="02020603050405020304" pitchFamily="18" charset="0"/>
              </a:rPr>
              <a:t>ducation.</a:t>
            </a:r>
            <a:endParaRPr lang="en-US" sz="2100" kern="100" dirty="0">
              <a:solidFill>
                <a:srgbClr val="00B050"/>
              </a:solidFill>
              <a:latin typeface="Nunito Sans" pitchFamily="2" charset="0"/>
              <a:ea typeface="Aptos" panose="020B0004020202020204" pitchFamily="34" charset="0"/>
              <a:cs typeface="Times New Roman" panose="02020603050405020304" pitchFamily="18" charset="0"/>
            </a:endParaRPr>
          </a:p>
          <a:p>
            <a:pPr>
              <a:lnSpc>
                <a:spcPct val="110000"/>
              </a:lnSpc>
              <a:spcAft>
                <a:spcPts val="800"/>
              </a:spcAft>
            </a:pPr>
            <a:r>
              <a:rPr lang="en-US" sz="2100" kern="100" dirty="0">
                <a:effectLst/>
                <a:latin typeface="Nunito Sans" pitchFamily="2" charset="0"/>
                <a:ea typeface="Aptos" panose="020B0004020202020204" pitchFamily="34" charset="0"/>
                <a:cs typeface="Times New Roman" panose="02020603050405020304" pitchFamily="18" charset="0"/>
              </a:rPr>
              <a:t>Adequate education in STEM subjects is essential to unlock sustainable development. </a:t>
            </a:r>
          </a:p>
          <a:p>
            <a:pPr>
              <a:lnSpc>
                <a:spcPct val="110000"/>
              </a:lnSpc>
              <a:spcAft>
                <a:spcPts val="800"/>
              </a:spcAft>
            </a:pPr>
            <a:r>
              <a:rPr lang="en-US" sz="2100" kern="100" dirty="0">
                <a:effectLst/>
                <a:latin typeface="Nunito Sans" pitchFamily="2" charset="0"/>
                <a:ea typeface="Aptos" panose="020B0004020202020204" pitchFamily="34" charset="0"/>
                <a:cs typeface="Times New Roman" panose="02020603050405020304" pitchFamily="18" charset="0"/>
              </a:rPr>
              <a:t>We need to address the gaps in science and technology skills. </a:t>
            </a:r>
          </a:p>
          <a:p>
            <a:pPr lvl="1">
              <a:lnSpc>
                <a:spcPct val="110000"/>
              </a:lnSpc>
              <a:spcAft>
                <a:spcPts val="800"/>
              </a:spcAft>
            </a:pPr>
            <a:r>
              <a:rPr lang="en-US" sz="2100" kern="100" dirty="0">
                <a:solidFill>
                  <a:srgbClr val="00B050"/>
                </a:solidFill>
                <a:latin typeface="Nunito Sans" pitchFamily="2" charset="0"/>
                <a:ea typeface="Aptos" panose="020B0004020202020204" pitchFamily="34" charset="0"/>
                <a:cs typeface="Times New Roman" panose="02020603050405020304" pitchFamily="18" charset="0"/>
              </a:rPr>
              <a:t>I</a:t>
            </a:r>
            <a:r>
              <a:rPr lang="en-US" sz="2100" kern="100" dirty="0">
                <a:solidFill>
                  <a:srgbClr val="00B050"/>
                </a:solidFill>
                <a:effectLst/>
                <a:latin typeface="Nunito Sans" pitchFamily="2" charset="0"/>
                <a:ea typeface="Aptos" panose="020B0004020202020204" pitchFamily="34" charset="0"/>
                <a:cs typeface="Times New Roman" panose="02020603050405020304" pitchFamily="18" charset="0"/>
              </a:rPr>
              <a:t>mproving the teaching and learning of Physics. </a:t>
            </a:r>
            <a:r>
              <a:rPr lang="en-US" sz="1700" kern="100" dirty="0">
                <a:effectLst/>
                <a:latin typeface="Nunito Sans" pitchFamily="2" charset="0"/>
                <a:ea typeface="Aptos" panose="020B0004020202020204" pitchFamily="34" charset="0"/>
                <a:cs typeface="Times New Roman" panose="02020603050405020304" pitchFamily="18" charset="0"/>
              </a:rPr>
              <a:t>(Babalola and </a:t>
            </a:r>
            <a:r>
              <a:rPr lang="en-US" sz="1700" kern="100" dirty="0" err="1">
                <a:effectLst/>
                <a:latin typeface="Nunito Sans" pitchFamily="2" charset="0"/>
                <a:ea typeface="Aptos" panose="020B0004020202020204" pitchFamily="34" charset="0"/>
                <a:cs typeface="Times New Roman" panose="02020603050405020304" pitchFamily="18" charset="0"/>
              </a:rPr>
              <a:t>Folasade</a:t>
            </a:r>
            <a:r>
              <a:rPr lang="en-US" sz="1700" kern="100" dirty="0">
                <a:effectLst/>
                <a:latin typeface="Nunito Sans" pitchFamily="2" charset="0"/>
                <a:ea typeface="Aptos" panose="020B0004020202020204" pitchFamily="34" charset="0"/>
                <a:cs typeface="Times New Roman" panose="02020603050405020304" pitchFamily="18" charset="0"/>
              </a:rPr>
              <a:t>, 2022) </a:t>
            </a:r>
            <a:endParaRPr lang="en-ZA" sz="1700" kern="100" dirty="0">
              <a:effectLst/>
              <a:latin typeface="Nunito Sans" pitchFamily="2" charset="0"/>
              <a:ea typeface="Aptos" panose="020B0004020202020204" pitchFamily="34" charset="0"/>
              <a:cs typeface="Times New Roman" panose="02020603050405020304" pitchFamily="18" charset="0"/>
            </a:endParaRPr>
          </a:p>
        </p:txBody>
      </p:sp>
      <p:grpSp>
        <p:nvGrpSpPr>
          <p:cNvPr id="9" name="Group 8">
            <a:extLst>
              <a:ext uri="{FF2B5EF4-FFF2-40B4-BE49-F238E27FC236}">
                <a16:creationId xmlns:a16="http://schemas.microsoft.com/office/drawing/2014/main" id="{8EE650B2-AEC4-0808-D96D-2E5A0B6AD393}"/>
              </a:ext>
            </a:extLst>
          </p:cNvPr>
          <p:cNvGrpSpPr/>
          <p:nvPr/>
        </p:nvGrpSpPr>
        <p:grpSpPr>
          <a:xfrm>
            <a:off x="8478753" y="53904"/>
            <a:ext cx="3713247" cy="3817729"/>
            <a:chOff x="7912763" y="2131931"/>
            <a:chExt cx="3713247" cy="3817729"/>
          </a:xfrm>
        </p:grpSpPr>
        <p:pic>
          <p:nvPicPr>
            <p:cNvPr id="5" name="Picture 4">
              <a:extLst>
                <a:ext uri="{FF2B5EF4-FFF2-40B4-BE49-F238E27FC236}">
                  <a16:creationId xmlns:a16="http://schemas.microsoft.com/office/drawing/2014/main" id="{90C459BC-2A45-98E4-482A-C0370B848946}"/>
                </a:ext>
              </a:extLst>
            </p:cNvPr>
            <p:cNvPicPr>
              <a:picLocks noChangeAspect="1"/>
            </p:cNvPicPr>
            <p:nvPr/>
          </p:nvPicPr>
          <p:blipFill>
            <a:blip r:embed="rId2"/>
            <a:srcRect l="20722" r="15062" b="2"/>
            <a:stretch/>
          </p:blipFill>
          <p:spPr>
            <a:xfrm>
              <a:off x="7960954" y="2131931"/>
              <a:ext cx="3636562" cy="3780000"/>
            </a:xfrm>
            <a:prstGeom prst="rect">
              <a:avLst/>
            </a:prstGeom>
          </p:spPr>
        </p:pic>
        <p:sp>
          <p:nvSpPr>
            <p:cNvPr id="6" name="TextBox 5">
              <a:extLst>
                <a:ext uri="{FF2B5EF4-FFF2-40B4-BE49-F238E27FC236}">
                  <a16:creationId xmlns:a16="http://schemas.microsoft.com/office/drawing/2014/main" id="{8255282F-BCDF-C611-1D33-A8EEBEBAEFCC}"/>
                </a:ext>
              </a:extLst>
            </p:cNvPr>
            <p:cNvSpPr txBox="1"/>
            <p:nvPr/>
          </p:nvSpPr>
          <p:spPr>
            <a:xfrm>
              <a:off x="7912763" y="5549550"/>
              <a:ext cx="3713247" cy="400110"/>
            </a:xfrm>
            <a:prstGeom prst="rect">
              <a:avLst/>
            </a:prstGeom>
            <a:noFill/>
          </p:spPr>
          <p:txBody>
            <a:bodyPr wrap="square">
              <a:spAutoFit/>
            </a:bodyPr>
            <a:lstStyle/>
            <a:p>
              <a:r>
                <a:rPr lang="en-ZA" sz="1000" dirty="0">
                  <a:solidFill>
                    <a:schemeClr val="bg1"/>
                  </a:solidFill>
                </a:rPr>
                <a:t>https://ultranode.ca/wp-content/uploads/2022/06/water-pollution-in-Africa.jpg</a:t>
              </a:r>
            </a:p>
          </p:txBody>
        </p:sp>
      </p:grpSp>
      <p:grpSp>
        <p:nvGrpSpPr>
          <p:cNvPr id="13" name="Group 12">
            <a:extLst>
              <a:ext uri="{FF2B5EF4-FFF2-40B4-BE49-F238E27FC236}">
                <a16:creationId xmlns:a16="http://schemas.microsoft.com/office/drawing/2014/main" id="{BA0A39EC-BC0A-7829-34E2-E14DC2F8602F}"/>
              </a:ext>
            </a:extLst>
          </p:cNvPr>
          <p:cNvGrpSpPr/>
          <p:nvPr/>
        </p:nvGrpSpPr>
        <p:grpSpPr>
          <a:xfrm>
            <a:off x="7989612" y="3931275"/>
            <a:ext cx="4177848" cy="2926725"/>
            <a:chOff x="7989612" y="3931275"/>
            <a:chExt cx="4177848" cy="2926725"/>
          </a:xfrm>
        </p:grpSpPr>
        <p:pic>
          <p:nvPicPr>
            <p:cNvPr id="10" name="Picture 9">
              <a:extLst>
                <a:ext uri="{FF2B5EF4-FFF2-40B4-BE49-F238E27FC236}">
                  <a16:creationId xmlns:a16="http://schemas.microsoft.com/office/drawing/2014/main" id="{FBEA3819-9F15-01D6-EDAF-C0A21237B6D1}"/>
                </a:ext>
              </a:extLst>
            </p:cNvPr>
            <p:cNvPicPr>
              <a:picLocks noChangeAspect="1"/>
            </p:cNvPicPr>
            <p:nvPr/>
          </p:nvPicPr>
          <p:blipFill>
            <a:blip r:embed="rId3"/>
            <a:stretch>
              <a:fillRect/>
            </a:stretch>
          </p:blipFill>
          <p:spPr>
            <a:xfrm>
              <a:off x="7992660" y="3931275"/>
              <a:ext cx="4174800" cy="2556000"/>
            </a:xfrm>
            <a:prstGeom prst="rect">
              <a:avLst/>
            </a:prstGeom>
          </p:spPr>
        </p:pic>
        <p:sp>
          <p:nvSpPr>
            <p:cNvPr id="12" name="TextBox 11">
              <a:extLst>
                <a:ext uri="{FF2B5EF4-FFF2-40B4-BE49-F238E27FC236}">
                  <a16:creationId xmlns:a16="http://schemas.microsoft.com/office/drawing/2014/main" id="{80E30123-FBBE-8D4B-C0FF-6262A5B85807}"/>
                </a:ext>
              </a:extLst>
            </p:cNvPr>
            <p:cNvSpPr txBox="1"/>
            <p:nvPr/>
          </p:nvSpPr>
          <p:spPr>
            <a:xfrm>
              <a:off x="7989612" y="6457890"/>
              <a:ext cx="4141112" cy="400110"/>
            </a:xfrm>
            <a:prstGeom prst="rect">
              <a:avLst/>
            </a:prstGeom>
            <a:noFill/>
          </p:spPr>
          <p:txBody>
            <a:bodyPr wrap="square">
              <a:spAutoFit/>
            </a:bodyPr>
            <a:lstStyle/>
            <a:p>
              <a:r>
                <a:rPr lang="en-ZA" sz="1000" dirty="0">
                  <a:solidFill>
                    <a:srgbClr val="00B0F0"/>
                  </a:solidFill>
                </a:rPr>
                <a:t>https://cdn08.allafrica.com/download/pic/main/main/csiid/00631855:781626d66db0b3cddfa4a9475efe1547:arc614x376:w735:us1.jpg</a:t>
              </a:r>
            </a:p>
          </p:txBody>
        </p:sp>
      </p:grpSp>
    </p:spTree>
    <p:extLst>
      <p:ext uri="{BB962C8B-B14F-4D97-AF65-F5344CB8AC3E}">
        <p14:creationId xmlns:p14="http://schemas.microsoft.com/office/powerpoint/2010/main" val="3822897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DA47C9A-A9E1-B148-FBBD-2FCB11B783C9}"/>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CB1DBF70-8B85-8405-0899-19C649ED58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B67D1AA5-3130-CA4D-2094-3FF605450C12}"/>
              </a:ext>
            </a:extLst>
          </p:cNvPr>
          <p:cNvSpPr>
            <a:spLocks noGrp="1"/>
          </p:cNvSpPr>
          <p:nvPr>
            <p:ph type="title"/>
          </p:nvPr>
        </p:nvSpPr>
        <p:spPr>
          <a:xfrm>
            <a:off x="572493" y="238539"/>
            <a:ext cx="11293442" cy="1434415"/>
          </a:xfrm>
        </p:spPr>
        <p:txBody>
          <a:bodyPr anchor="b">
            <a:normAutofit/>
          </a:bodyPr>
          <a:lstStyle/>
          <a:p>
            <a:r>
              <a:rPr lang="en-US" sz="5400" dirty="0"/>
              <a:t>Importance of STEM education in Africa</a:t>
            </a:r>
            <a:endParaRPr lang="en-ZA" sz="5400" dirty="0"/>
          </a:p>
        </p:txBody>
      </p:sp>
      <p:sp>
        <p:nvSpPr>
          <p:cNvPr id="8" name="sketchy line">
            <a:extLst>
              <a:ext uri="{FF2B5EF4-FFF2-40B4-BE49-F238E27FC236}">
                <a16:creationId xmlns:a16="http://schemas.microsoft.com/office/drawing/2014/main" id="{5E70EABF-D656-E485-F8D3-A317E60CD2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4F2FDFB-E68D-4F78-BD5C-6E8E1B4811BF}"/>
              </a:ext>
            </a:extLst>
          </p:cNvPr>
          <p:cNvSpPr>
            <a:spLocks noGrp="1"/>
          </p:cNvSpPr>
          <p:nvPr>
            <p:ph idx="1"/>
          </p:nvPr>
        </p:nvSpPr>
        <p:spPr>
          <a:xfrm>
            <a:off x="397366" y="2054339"/>
            <a:ext cx="6279882" cy="4707967"/>
          </a:xfrm>
        </p:spPr>
        <p:txBody>
          <a:bodyPr anchor="t">
            <a:normAutofit lnSpcReduction="10000"/>
          </a:bodyPr>
          <a:lstStyle/>
          <a:p>
            <a:pPr>
              <a:spcAft>
                <a:spcPts val="800"/>
              </a:spcAft>
            </a:pPr>
            <a:r>
              <a:rPr lang="en-US" sz="2300" kern="100" dirty="0">
                <a:effectLst/>
                <a:latin typeface="Nunito Sans" pitchFamily="2" charset="0"/>
                <a:ea typeface="Aptos" panose="020B0004020202020204" pitchFamily="34" charset="0"/>
                <a:cs typeface="Times New Roman" panose="02020603050405020304" pitchFamily="18" charset="0"/>
              </a:rPr>
              <a:t>Adequate STEM education is essential for sustainable development.</a:t>
            </a:r>
          </a:p>
          <a:p>
            <a:pPr>
              <a:spcAft>
                <a:spcPts val="800"/>
              </a:spcAft>
            </a:pPr>
            <a:r>
              <a:rPr lang="en-US" sz="2300" kern="100" dirty="0">
                <a:effectLst/>
                <a:latin typeface="Nunito Sans" pitchFamily="2" charset="0"/>
                <a:ea typeface="Aptos" panose="020B0004020202020204" pitchFamily="34" charset="0"/>
                <a:cs typeface="Times New Roman" panose="02020603050405020304" pitchFamily="18" charset="0"/>
              </a:rPr>
              <a:t>Investing in education has a payoff in terms of income. </a:t>
            </a:r>
            <a:r>
              <a:rPr lang="en-US" sz="1600" kern="100" dirty="0">
                <a:effectLst/>
                <a:latin typeface="Nunito Sans" pitchFamily="2" charset="0"/>
                <a:ea typeface="Aptos" panose="020B0004020202020204" pitchFamily="34" charset="0"/>
                <a:cs typeface="Times New Roman" panose="02020603050405020304" pitchFamily="18" charset="0"/>
              </a:rPr>
              <a:t>(Heckman, 2006)</a:t>
            </a:r>
          </a:p>
          <a:p>
            <a:pPr>
              <a:spcAft>
                <a:spcPts val="800"/>
              </a:spcAft>
            </a:pPr>
            <a:r>
              <a:rPr lang="en-US" sz="2300" kern="100" dirty="0">
                <a:effectLst/>
                <a:latin typeface="Nunito Sans" pitchFamily="2" charset="0"/>
                <a:ea typeface="Aptos" panose="020B0004020202020204" pitchFamily="34" charset="0"/>
                <a:cs typeface="Times New Roman" panose="02020603050405020304" pitchFamily="18" charset="0"/>
              </a:rPr>
              <a:t>Improving Physics education can help break the cycle of poverty in Africa. </a:t>
            </a:r>
          </a:p>
          <a:p>
            <a:pPr lvl="1">
              <a:spcAft>
                <a:spcPts val="800"/>
              </a:spcAft>
            </a:pPr>
            <a:r>
              <a:rPr lang="en-US" sz="2100" kern="100" dirty="0">
                <a:solidFill>
                  <a:srgbClr val="0070C0"/>
                </a:solidFill>
                <a:effectLst/>
                <a:latin typeface="Nunito Sans" pitchFamily="2" charset="0"/>
                <a:ea typeface="Aptos" panose="020B0004020202020204" pitchFamily="34" charset="0"/>
                <a:cs typeface="Times New Roman" panose="02020603050405020304" pitchFamily="18" charset="0"/>
              </a:rPr>
              <a:t>by addressing social and environmental issues such as:</a:t>
            </a:r>
          </a:p>
          <a:p>
            <a:pPr lvl="2">
              <a:spcAft>
                <a:spcPts val="800"/>
              </a:spcAft>
            </a:pPr>
            <a:r>
              <a:rPr lang="en-US" sz="2100" kern="100" dirty="0">
                <a:solidFill>
                  <a:srgbClr val="00B050"/>
                </a:solidFill>
                <a:latin typeface="Nunito Sans" pitchFamily="2" charset="0"/>
                <a:ea typeface="Aptos" panose="020B0004020202020204" pitchFamily="34" charset="0"/>
                <a:cs typeface="Times New Roman" panose="02020603050405020304" pitchFamily="18" charset="0"/>
              </a:rPr>
              <a:t>Water pollution</a:t>
            </a:r>
          </a:p>
          <a:p>
            <a:pPr lvl="2">
              <a:spcAft>
                <a:spcPts val="800"/>
              </a:spcAft>
            </a:pPr>
            <a:r>
              <a:rPr lang="en-US" sz="2100" kern="100" dirty="0">
                <a:solidFill>
                  <a:srgbClr val="00B050"/>
                </a:solidFill>
                <a:effectLst/>
                <a:latin typeface="Nunito Sans" pitchFamily="2" charset="0"/>
                <a:ea typeface="Aptos" panose="020B0004020202020204" pitchFamily="34" charset="0"/>
                <a:cs typeface="Times New Roman" panose="02020603050405020304" pitchFamily="18" charset="0"/>
              </a:rPr>
              <a:t>Climate change</a:t>
            </a:r>
          </a:p>
          <a:p>
            <a:pPr lvl="2">
              <a:spcAft>
                <a:spcPts val="800"/>
              </a:spcAft>
            </a:pPr>
            <a:r>
              <a:rPr lang="en-US" sz="2100" kern="100" dirty="0">
                <a:solidFill>
                  <a:srgbClr val="00B050"/>
                </a:solidFill>
                <a:latin typeface="Nunito Sans" pitchFamily="2" charset="0"/>
                <a:ea typeface="Aptos" panose="020B0004020202020204" pitchFamily="34" charset="0"/>
                <a:cs typeface="Times New Roman" panose="02020603050405020304" pitchFamily="18" charset="0"/>
              </a:rPr>
              <a:t>Food shortage</a:t>
            </a:r>
          </a:p>
          <a:p>
            <a:pPr lvl="2">
              <a:spcAft>
                <a:spcPts val="800"/>
              </a:spcAft>
            </a:pPr>
            <a:r>
              <a:rPr lang="en-US" sz="2100" kern="100" dirty="0">
                <a:solidFill>
                  <a:srgbClr val="00B050"/>
                </a:solidFill>
                <a:latin typeface="Nunito Sans" pitchFamily="2" charset="0"/>
                <a:ea typeface="Aptos" panose="020B0004020202020204" pitchFamily="34" charset="0"/>
                <a:cs typeface="Times New Roman" panose="02020603050405020304" pitchFamily="18" charset="0"/>
              </a:rPr>
              <a:t>e</a:t>
            </a:r>
            <a:r>
              <a:rPr lang="en-US" sz="2100" kern="100" dirty="0">
                <a:solidFill>
                  <a:srgbClr val="00B050"/>
                </a:solidFill>
                <a:effectLst/>
                <a:latin typeface="Nunito Sans" pitchFamily="2" charset="0"/>
                <a:ea typeface="Aptos" panose="020B0004020202020204" pitchFamily="34" charset="0"/>
                <a:cs typeface="Times New Roman" panose="02020603050405020304" pitchFamily="18" charset="0"/>
              </a:rPr>
              <a:t>tc.</a:t>
            </a:r>
          </a:p>
        </p:txBody>
      </p:sp>
      <p:grpSp>
        <p:nvGrpSpPr>
          <p:cNvPr id="13" name="Group 12">
            <a:extLst>
              <a:ext uri="{FF2B5EF4-FFF2-40B4-BE49-F238E27FC236}">
                <a16:creationId xmlns:a16="http://schemas.microsoft.com/office/drawing/2014/main" id="{A2F06EB5-AE1D-B295-7F59-0E85DE02F625}"/>
              </a:ext>
            </a:extLst>
          </p:cNvPr>
          <p:cNvGrpSpPr/>
          <p:nvPr/>
        </p:nvGrpSpPr>
        <p:grpSpPr>
          <a:xfrm>
            <a:off x="7989854" y="3931275"/>
            <a:ext cx="4177606" cy="2972752"/>
            <a:chOff x="7989854" y="3931275"/>
            <a:chExt cx="4177606" cy="2972752"/>
          </a:xfrm>
        </p:grpSpPr>
        <p:pic>
          <p:nvPicPr>
            <p:cNvPr id="10" name="Picture 9">
              <a:extLst>
                <a:ext uri="{FF2B5EF4-FFF2-40B4-BE49-F238E27FC236}">
                  <a16:creationId xmlns:a16="http://schemas.microsoft.com/office/drawing/2014/main" id="{93F0679F-BA93-0220-816B-78703269476E}"/>
                </a:ext>
              </a:extLst>
            </p:cNvPr>
            <p:cNvPicPr>
              <a:picLocks noChangeAspect="1"/>
            </p:cNvPicPr>
            <p:nvPr/>
          </p:nvPicPr>
          <p:blipFill>
            <a:blip r:embed="rId2"/>
            <a:stretch>
              <a:fillRect/>
            </a:stretch>
          </p:blipFill>
          <p:spPr>
            <a:xfrm>
              <a:off x="7992660" y="3931275"/>
              <a:ext cx="4174800" cy="2556000"/>
            </a:xfrm>
            <a:prstGeom prst="rect">
              <a:avLst/>
            </a:prstGeom>
          </p:spPr>
        </p:pic>
        <p:sp>
          <p:nvSpPr>
            <p:cNvPr id="12" name="TextBox 11">
              <a:extLst>
                <a:ext uri="{FF2B5EF4-FFF2-40B4-BE49-F238E27FC236}">
                  <a16:creationId xmlns:a16="http://schemas.microsoft.com/office/drawing/2014/main" id="{6F37DC13-7E6F-AA69-DF91-8C0FCEB905C9}"/>
                </a:ext>
              </a:extLst>
            </p:cNvPr>
            <p:cNvSpPr txBox="1"/>
            <p:nvPr/>
          </p:nvSpPr>
          <p:spPr>
            <a:xfrm>
              <a:off x="7989854" y="6503917"/>
              <a:ext cx="4141112" cy="400110"/>
            </a:xfrm>
            <a:prstGeom prst="rect">
              <a:avLst/>
            </a:prstGeom>
            <a:noFill/>
          </p:spPr>
          <p:txBody>
            <a:bodyPr wrap="square">
              <a:spAutoFit/>
            </a:bodyPr>
            <a:lstStyle/>
            <a:p>
              <a:r>
                <a:rPr lang="en-ZA" sz="1000" dirty="0">
                  <a:solidFill>
                    <a:srgbClr val="00B0F0"/>
                  </a:solidFill>
                </a:rPr>
                <a:t>https://cdn08.allafrica.com/download/pic/main/main/csiid/00631855:781626d66db0b3cddfa4a9475efe1547:arc614x376:w735:us1.jpg</a:t>
              </a:r>
            </a:p>
          </p:txBody>
        </p:sp>
      </p:grpSp>
      <p:pic>
        <p:nvPicPr>
          <p:cNvPr id="2" name="Picture 1">
            <a:extLst>
              <a:ext uri="{FF2B5EF4-FFF2-40B4-BE49-F238E27FC236}">
                <a16:creationId xmlns:a16="http://schemas.microsoft.com/office/drawing/2014/main" id="{13BDCD1A-F0F5-F6BE-C29A-895500F3F02D}"/>
              </a:ext>
            </a:extLst>
          </p:cNvPr>
          <p:cNvPicPr>
            <a:picLocks noChangeAspect="1"/>
          </p:cNvPicPr>
          <p:nvPr/>
        </p:nvPicPr>
        <p:blipFill>
          <a:blip r:embed="rId3"/>
          <a:stretch>
            <a:fillRect/>
          </a:stretch>
        </p:blipFill>
        <p:spPr>
          <a:xfrm>
            <a:off x="8008774" y="1719531"/>
            <a:ext cx="4103273" cy="2223978"/>
          </a:xfrm>
          <a:prstGeom prst="rect">
            <a:avLst/>
          </a:prstGeom>
        </p:spPr>
      </p:pic>
      <p:sp>
        <p:nvSpPr>
          <p:cNvPr id="11" name="TextBox 10">
            <a:extLst>
              <a:ext uri="{FF2B5EF4-FFF2-40B4-BE49-F238E27FC236}">
                <a16:creationId xmlns:a16="http://schemas.microsoft.com/office/drawing/2014/main" id="{DDC0FE20-4A7D-664D-75D4-C0B9D6F62783}"/>
              </a:ext>
            </a:extLst>
          </p:cNvPr>
          <p:cNvSpPr txBox="1"/>
          <p:nvPr/>
        </p:nvSpPr>
        <p:spPr>
          <a:xfrm>
            <a:off x="8019521" y="3586696"/>
            <a:ext cx="4103272" cy="376512"/>
          </a:xfrm>
          <a:prstGeom prst="rect">
            <a:avLst/>
          </a:prstGeom>
          <a:noFill/>
        </p:spPr>
        <p:txBody>
          <a:bodyPr wrap="square">
            <a:spAutoFit/>
          </a:bodyPr>
          <a:lstStyle/>
          <a:p>
            <a:r>
              <a:rPr lang="en-ZA" sz="900" dirty="0">
                <a:latin typeface="Times New Roman" panose="02020603050405020304" pitchFamily="18" charset="0"/>
                <a:cs typeface="Times New Roman" panose="02020603050405020304" pitchFamily="18" charset="0"/>
                <a:hlinkClick r:id="rId4"/>
              </a:rPr>
              <a:t>https://artsculturesa.wordpress.com/2014/06/05/the-10-most-powerful-nelson-mandela-quotes/</a:t>
            </a:r>
            <a:r>
              <a:rPr lang="en-ZA" sz="9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716171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36017C1-9D43-C45B-7203-DF2A192BEB8C}"/>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36ED975A-0921-4300-DCE6-FB9DEB0E1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AAEA6252-38E6-4CE3-D139-27B828DBF182}"/>
              </a:ext>
            </a:extLst>
          </p:cNvPr>
          <p:cNvSpPr>
            <a:spLocks noGrp="1"/>
          </p:cNvSpPr>
          <p:nvPr>
            <p:ph type="title"/>
          </p:nvPr>
        </p:nvSpPr>
        <p:spPr>
          <a:xfrm>
            <a:off x="572493" y="238539"/>
            <a:ext cx="11293442" cy="1434415"/>
          </a:xfrm>
        </p:spPr>
        <p:txBody>
          <a:bodyPr anchor="b">
            <a:normAutofit/>
          </a:bodyPr>
          <a:lstStyle/>
          <a:p>
            <a:r>
              <a:rPr lang="en-US" sz="5400" dirty="0"/>
              <a:t>Why Physics Education?</a:t>
            </a:r>
            <a:endParaRPr lang="en-ZA" sz="5400" dirty="0"/>
          </a:p>
        </p:txBody>
      </p:sp>
      <p:sp>
        <p:nvSpPr>
          <p:cNvPr id="8" name="sketchy line">
            <a:extLst>
              <a:ext uri="{FF2B5EF4-FFF2-40B4-BE49-F238E27FC236}">
                <a16:creationId xmlns:a16="http://schemas.microsoft.com/office/drawing/2014/main" id="{1A198F44-6F08-85FF-18E7-E123F91E67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BA1F9E6-7C3C-28B7-FA02-BCD8DEE831CD}"/>
              </a:ext>
            </a:extLst>
          </p:cNvPr>
          <p:cNvSpPr>
            <a:spLocks noGrp="1"/>
          </p:cNvSpPr>
          <p:nvPr>
            <p:ph idx="1"/>
          </p:nvPr>
        </p:nvSpPr>
        <p:spPr>
          <a:xfrm>
            <a:off x="407996" y="1796903"/>
            <a:ext cx="7438831" cy="4822558"/>
          </a:xfrm>
        </p:spPr>
        <p:txBody>
          <a:bodyPr anchor="t">
            <a:normAutofit fontScale="92500" lnSpcReduction="10000"/>
          </a:bodyPr>
          <a:lstStyle/>
          <a:p>
            <a:pPr eaLnBrk="1" hangingPunct="1">
              <a:lnSpc>
                <a:spcPct val="100000"/>
              </a:lnSpc>
            </a:pPr>
            <a:r>
              <a:rPr lang="en-US" altLang="x-none" sz="2300" dirty="0">
                <a:latin typeface="Nunito Sans" pitchFamily="2" charset="0"/>
                <a:cs typeface="Times New Roman" panose="02020603050405020304" pitchFamily="18" charset="0"/>
              </a:rPr>
              <a:t>Physics is a fundamental science; </a:t>
            </a:r>
            <a:r>
              <a:rPr lang="en-US" altLang="x-none" sz="2300" dirty="0">
                <a:solidFill>
                  <a:srgbClr val="00B050"/>
                </a:solidFill>
                <a:latin typeface="Nunito Sans" pitchFamily="2" charset="0"/>
                <a:cs typeface="Times New Roman" panose="02020603050405020304" pitchFamily="18" charset="0"/>
              </a:rPr>
              <a:t>it tries to explain fundamental concepts that govern the universe.</a:t>
            </a:r>
          </a:p>
          <a:p>
            <a:pPr eaLnBrk="1" hangingPunct="1">
              <a:lnSpc>
                <a:spcPct val="100000"/>
              </a:lnSpc>
            </a:pPr>
            <a:r>
              <a:rPr lang="en-US" altLang="x-none" sz="2300" dirty="0">
                <a:latin typeface="Nunito Sans" pitchFamily="2" charset="0"/>
                <a:cs typeface="Times New Roman" panose="02020603050405020304" pitchFamily="18" charset="0"/>
              </a:rPr>
              <a:t>Whatever we do, physics is involved: </a:t>
            </a:r>
          </a:p>
          <a:p>
            <a:pPr lvl="2">
              <a:lnSpc>
                <a:spcPct val="100000"/>
              </a:lnSpc>
              <a:buFont typeface="Wingdings" panose="05000000000000000000" pitchFamily="2" charset="2"/>
              <a:buChar char="ü"/>
            </a:pPr>
            <a:r>
              <a:rPr lang="en-US" altLang="x-none" sz="2300" dirty="0">
                <a:solidFill>
                  <a:srgbClr val="00B050"/>
                </a:solidFill>
                <a:latin typeface="Nunito Sans" pitchFamily="2" charset="0"/>
                <a:cs typeface="Times New Roman" panose="02020603050405020304" pitchFamily="18" charset="0"/>
              </a:rPr>
              <a:t>For everyday living </a:t>
            </a:r>
          </a:p>
          <a:p>
            <a:pPr lvl="2">
              <a:lnSpc>
                <a:spcPct val="100000"/>
              </a:lnSpc>
              <a:buFont typeface="Wingdings" panose="05000000000000000000" pitchFamily="2" charset="2"/>
              <a:buChar char="ü"/>
            </a:pPr>
            <a:r>
              <a:rPr lang="en-US" altLang="x-none" sz="2300" dirty="0">
                <a:solidFill>
                  <a:srgbClr val="0070C0"/>
                </a:solidFill>
                <a:latin typeface="Nunito Sans" pitchFamily="2" charset="0"/>
                <a:cs typeface="Times New Roman" panose="02020603050405020304" pitchFamily="18" charset="0"/>
              </a:rPr>
              <a:t>All the technologies exploit the rules of physics: </a:t>
            </a:r>
            <a:r>
              <a:rPr lang="en-US" altLang="x-none" sz="2300" dirty="0">
                <a:latin typeface="Nunito Sans" pitchFamily="2" charset="0"/>
                <a:cs typeface="Times New Roman" panose="02020603050405020304" pitchFamily="18" charset="0"/>
              </a:rPr>
              <a:t>mechanical devices, transportation, communications, telematics, food technology, etc.</a:t>
            </a:r>
          </a:p>
          <a:p>
            <a:pPr eaLnBrk="1" hangingPunct="1">
              <a:lnSpc>
                <a:spcPct val="100000"/>
              </a:lnSpc>
            </a:pPr>
            <a:r>
              <a:rPr lang="en-US" altLang="x-none" sz="2300" dirty="0">
                <a:latin typeface="Nunito Sans" pitchFamily="2" charset="0"/>
                <a:cs typeface="Times New Roman" panose="02020603050405020304" pitchFamily="18" charset="0"/>
              </a:rPr>
              <a:t>It is considered as </a:t>
            </a:r>
            <a:r>
              <a:rPr lang="en-US" altLang="x-none" sz="2300" dirty="0">
                <a:solidFill>
                  <a:srgbClr val="00B050"/>
                </a:solidFill>
                <a:latin typeface="Nunito Sans" pitchFamily="2" charset="0"/>
                <a:cs typeface="Times New Roman" panose="02020603050405020304" pitchFamily="18" charset="0"/>
              </a:rPr>
              <a:t>the foundation of many other disciplines</a:t>
            </a:r>
            <a:r>
              <a:rPr lang="en-US" altLang="x-none" sz="2300" dirty="0">
                <a:latin typeface="Nunito Sans" pitchFamily="2" charset="0"/>
                <a:cs typeface="Times New Roman" panose="02020603050405020304" pitchFamily="18" charset="0"/>
              </a:rPr>
              <a:t>:</a:t>
            </a:r>
          </a:p>
          <a:p>
            <a:pPr lvl="2">
              <a:lnSpc>
                <a:spcPct val="100000"/>
              </a:lnSpc>
              <a:buFont typeface="Wingdings" panose="05000000000000000000" pitchFamily="2" charset="2"/>
              <a:buChar char="ü"/>
            </a:pPr>
            <a:r>
              <a:rPr lang="en-US" altLang="x-none" sz="2300" dirty="0">
                <a:solidFill>
                  <a:srgbClr val="002060"/>
                </a:solidFill>
                <a:latin typeface="Nunito Sans" pitchFamily="2" charset="0"/>
                <a:cs typeface="Times New Roman" panose="02020603050405020304" pitchFamily="18" charset="0"/>
              </a:rPr>
              <a:t>The Material Sciences </a:t>
            </a:r>
          </a:p>
          <a:p>
            <a:pPr lvl="2">
              <a:lnSpc>
                <a:spcPct val="100000"/>
              </a:lnSpc>
              <a:buFont typeface="Wingdings" panose="05000000000000000000" pitchFamily="2" charset="2"/>
              <a:buChar char="ü"/>
            </a:pPr>
            <a:r>
              <a:rPr lang="en-US" altLang="x-none" sz="2300" dirty="0">
                <a:solidFill>
                  <a:srgbClr val="002060"/>
                </a:solidFill>
                <a:latin typeface="Nunito Sans" pitchFamily="2" charset="0"/>
                <a:cs typeface="Times New Roman" panose="02020603050405020304" pitchFamily="18" charset="0"/>
              </a:rPr>
              <a:t>The Earth Sciences</a:t>
            </a:r>
          </a:p>
          <a:p>
            <a:pPr lvl="2">
              <a:lnSpc>
                <a:spcPct val="100000"/>
              </a:lnSpc>
              <a:buFont typeface="Wingdings" panose="05000000000000000000" pitchFamily="2" charset="2"/>
              <a:buChar char="ü"/>
            </a:pPr>
            <a:r>
              <a:rPr lang="en-US" altLang="x-none" sz="2300" dirty="0">
                <a:solidFill>
                  <a:srgbClr val="002060"/>
                </a:solidFill>
                <a:latin typeface="Nunito Sans" pitchFamily="2" charset="0"/>
                <a:cs typeface="Times New Roman" panose="02020603050405020304" pitchFamily="18" charset="0"/>
              </a:rPr>
              <a:t>The Biological Sciences</a:t>
            </a:r>
          </a:p>
          <a:p>
            <a:pPr lvl="2">
              <a:lnSpc>
                <a:spcPct val="100000"/>
              </a:lnSpc>
              <a:buFont typeface="Wingdings" panose="05000000000000000000" pitchFamily="2" charset="2"/>
              <a:buChar char="ü"/>
            </a:pPr>
            <a:r>
              <a:rPr lang="en-US" altLang="x-none" sz="2300" dirty="0">
                <a:solidFill>
                  <a:srgbClr val="002060"/>
                </a:solidFill>
                <a:latin typeface="Nunito Sans" pitchFamily="2" charset="0"/>
                <a:cs typeface="Times New Roman" panose="02020603050405020304" pitchFamily="18" charset="0"/>
              </a:rPr>
              <a:t>The Sciences of the Universe</a:t>
            </a:r>
          </a:p>
          <a:p>
            <a:pPr lvl="2">
              <a:lnSpc>
                <a:spcPct val="100000"/>
              </a:lnSpc>
              <a:buFont typeface="Wingdings" panose="05000000000000000000" pitchFamily="2" charset="2"/>
              <a:buChar char="ü"/>
            </a:pPr>
            <a:r>
              <a:rPr lang="en-US" altLang="x-none" sz="2300" dirty="0">
                <a:solidFill>
                  <a:srgbClr val="002060"/>
                </a:solidFill>
                <a:latin typeface="Nunito Sans" pitchFamily="2" charset="0"/>
                <a:cs typeface="Times New Roman" panose="02020603050405020304" pitchFamily="18" charset="0"/>
              </a:rPr>
              <a:t>Engineering, etc.</a:t>
            </a:r>
          </a:p>
          <a:p>
            <a:pPr>
              <a:lnSpc>
                <a:spcPct val="100000"/>
              </a:lnSpc>
            </a:pPr>
            <a:endParaRPr lang="en-US" altLang="x-none" sz="2900" dirty="0">
              <a:solidFill>
                <a:srgbClr val="002060"/>
              </a:solidFill>
              <a:latin typeface="Nunito Sans" pitchFamily="2" charset="0"/>
              <a:cs typeface="Times New Roman" panose="02020603050405020304" pitchFamily="18" charset="0"/>
            </a:endParaRPr>
          </a:p>
          <a:p>
            <a:pPr marL="914400" lvl="2" indent="0">
              <a:lnSpc>
                <a:spcPct val="100000"/>
              </a:lnSpc>
              <a:buNone/>
            </a:pPr>
            <a:endParaRPr lang="en-US" altLang="x-none" sz="2100" dirty="0">
              <a:latin typeface="Nunito Sans" pitchFamily="2" charset="0"/>
              <a:cs typeface="Times New Roman" panose="02020603050405020304" pitchFamily="18" charset="0"/>
            </a:endParaRPr>
          </a:p>
          <a:p>
            <a:pPr algn="ctr" eaLnBrk="1" hangingPunct="1">
              <a:lnSpc>
                <a:spcPct val="100000"/>
              </a:lnSpc>
              <a:buNone/>
            </a:pPr>
            <a:endParaRPr lang="en-US" altLang="x-none" sz="2400" b="1" i="1" dirty="0">
              <a:solidFill>
                <a:srgbClr val="00B050"/>
              </a:solidFill>
              <a:latin typeface="Nunito Sans" pitchFamily="2" charset="0"/>
              <a:cs typeface="Times New Roman" panose="02020603050405020304" pitchFamily="18" charset="0"/>
            </a:endParaRPr>
          </a:p>
        </p:txBody>
      </p:sp>
      <p:grpSp>
        <p:nvGrpSpPr>
          <p:cNvPr id="16" name="Group 15">
            <a:extLst>
              <a:ext uri="{FF2B5EF4-FFF2-40B4-BE49-F238E27FC236}">
                <a16:creationId xmlns:a16="http://schemas.microsoft.com/office/drawing/2014/main" id="{0B6A1246-BCD6-4982-DF58-A8C6B4AE6A0F}"/>
              </a:ext>
            </a:extLst>
          </p:cNvPr>
          <p:cNvGrpSpPr/>
          <p:nvPr/>
        </p:nvGrpSpPr>
        <p:grpSpPr>
          <a:xfrm>
            <a:off x="8870757" y="54982"/>
            <a:ext cx="3321243" cy="3229429"/>
            <a:chOff x="8870757" y="54982"/>
            <a:chExt cx="3321243" cy="3229429"/>
          </a:xfrm>
        </p:grpSpPr>
        <p:pic>
          <p:nvPicPr>
            <p:cNvPr id="5" name="Picture 2" descr="E:\Files\lpmps\TEDx\SunRotating.gif">
              <a:extLst>
                <a:ext uri="{FF2B5EF4-FFF2-40B4-BE49-F238E27FC236}">
                  <a16:creationId xmlns:a16="http://schemas.microsoft.com/office/drawing/2014/main" id="{7CFB873A-937D-AE1A-5415-8763E2C517FD}"/>
                </a:ext>
              </a:extLst>
            </p:cNvPr>
            <p:cNvPicPr>
              <a:picLocks noChangeAspect="1"/>
            </p:cNvPicPr>
            <p:nvPr/>
          </p:nvPicPr>
          <p:blipFill>
            <a:blip r:embed="rId3"/>
            <a:srcRect/>
            <a:stretch>
              <a:fillRect/>
            </a:stretch>
          </p:blipFill>
          <p:spPr>
            <a:xfrm>
              <a:off x="8936479" y="54982"/>
              <a:ext cx="3197644" cy="2844000"/>
            </a:xfrm>
            <a:prstGeom prst="rect">
              <a:avLst/>
            </a:prstGeom>
            <a:noFill/>
            <a:ln w="9525">
              <a:noFill/>
            </a:ln>
          </p:spPr>
        </p:pic>
        <p:sp>
          <p:nvSpPr>
            <p:cNvPr id="9" name="TextBox 8">
              <a:extLst>
                <a:ext uri="{FF2B5EF4-FFF2-40B4-BE49-F238E27FC236}">
                  <a16:creationId xmlns:a16="http://schemas.microsoft.com/office/drawing/2014/main" id="{BB293259-DFC3-91C4-6AE5-2D442D2C9D88}"/>
                </a:ext>
              </a:extLst>
            </p:cNvPr>
            <p:cNvSpPr txBox="1"/>
            <p:nvPr/>
          </p:nvSpPr>
          <p:spPr>
            <a:xfrm>
              <a:off x="8870757" y="2884301"/>
              <a:ext cx="3321243" cy="400110"/>
            </a:xfrm>
            <a:prstGeom prst="rect">
              <a:avLst/>
            </a:prstGeom>
            <a:noFill/>
          </p:spPr>
          <p:txBody>
            <a:bodyPr wrap="square">
              <a:spAutoFit/>
            </a:bodyPr>
            <a:lstStyle/>
            <a:p>
              <a:r>
                <a:rPr lang="en-ZA" sz="1000" dirty="0">
                  <a:solidFill>
                    <a:srgbClr val="00B0F0"/>
                  </a:solidFill>
                </a:rPr>
                <a:t>https://visibleearth.nasa.gov/images/45072/solar-storm-on-august-1-2010</a:t>
              </a:r>
            </a:p>
          </p:txBody>
        </p:sp>
      </p:grpSp>
      <p:grpSp>
        <p:nvGrpSpPr>
          <p:cNvPr id="15" name="Group 14">
            <a:extLst>
              <a:ext uri="{FF2B5EF4-FFF2-40B4-BE49-F238E27FC236}">
                <a16:creationId xmlns:a16="http://schemas.microsoft.com/office/drawing/2014/main" id="{81956780-EF1B-BEA3-1F97-F622A859CB1B}"/>
              </a:ext>
            </a:extLst>
          </p:cNvPr>
          <p:cNvGrpSpPr/>
          <p:nvPr/>
        </p:nvGrpSpPr>
        <p:grpSpPr>
          <a:xfrm>
            <a:off x="7984366" y="3569575"/>
            <a:ext cx="4149757" cy="3007354"/>
            <a:chOff x="7984366" y="3569575"/>
            <a:chExt cx="4149757" cy="3007354"/>
          </a:xfrm>
        </p:grpSpPr>
        <p:pic>
          <p:nvPicPr>
            <p:cNvPr id="2" name="Picture 1">
              <a:extLst>
                <a:ext uri="{FF2B5EF4-FFF2-40B4-BE49-F238E27FC236}">
                  <a16:creationId xmlns:a16="http://schemas.microsoft.com/office/drawing/2014/main" id="{C492059B-866F-FE2B-D9C3-9BF698769DDF}"/>
                </a:ext>
              </a:extLst>
            </p:cNvPr>
            <p:cNvPicPr>
              <a:picLocks noChangeAspect="1"/>
            </p:cNvPicPr>
            <p:nvPr/>
          </p:nvPicPr>
          <p:blipFill>
            <a:blip r:embed="rId4"/>
            <a:stretch>
              <a:fillRect/>
            </a:stretch>
          </p:blipFill>
          <p:spPr>
            <a:xfrm>
              <a:off x="7984367" y="3569575"/>
              <a:ext cx="4149756" cy="2592000"/>
            </a:xfrm>
            <a:prstGeom prst="rect">
              <a:avLst/>
            </a:prstGeom>
          </p:spPr>
        </p:pic>
        <p:sp>
          <p:nvSpPr>
            <p:cNvPr id="14" name="TextBox 13">
              <a:extLst>
                <a:ext uri="{FF2B5EF4-FFF2-40B4-BE49-F238E27FC236}">
                  <a16:creationId xmlns:a16="http://schemas.microsoft.com/office/drawing/2014/main" id="{A0053B7E-8660-3D9B-1828-37023A0D4CF2}"/>
                </a:ext>
              </a:extLst>
            </p:cNvPr>
            <p:cNvSpPr txBox="1"/>
            <p:nvPr/>
          </p:nvSpPr>
          <p:spPr>
            <a:xfrm>
              <a:off x="7984366" y="6176819"/>
              <a:ext cx="4149757" cy="400110"/>
            </a:xfrm>
            <a:prstGeom prst="rect">
              <a:avLst/>
            </a:prstGeom>
            <a:noFill/>
          </p:spPr>
          <p:txBody>
            <a:bodyPr wrap="square">
              <a:spAutoFit/>
            </a:bodyPr>
            <a:lstStyle/>
            <a:p>
              <a:r>
                <a:rPr lang="en-ZA" sz="1000" dirty="0">
                  <a:solidFill>
                    <a:srgbClr val="00B0F0"/>
                  </a:solidFill>
                </a:rPr>
                <a:t>https://c8.alamy.com/comp/G35G7K/physics-science-school-education-blackboard-G35G7K.jpg</a:t>
              </a:r>
            </a:p>
          </p:txBody>
        </p:sp>
      </p:grpSp>
    </p:spTree>
    <p:extLst>
      <p:ext uri="{BB962C8B-B14F-4D97-AF65-F5344CB8AC3E}">
        <p14:creationId xmlns:p14="http://schemas.microsoft.com/office/powerpoint/2010/main" val="14695920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85C87B6-0E96-80AF-6E2A-D17A211AAB27}"/>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DF8EACAC-2AEE-4809-AB3C-8724097085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2BB21094-B1A5-9496-2E20-53951E567646}"/>
              </a:ext>
            </a:extLst>
          </p:cNvPr>
          <p:cNvSpPr>
            <a:spLocks noGrp="1"/>
          </p:cNvSpPr>
          <p:nvPr>
            <p:ph type="title"/>
          </p:nvPr>
        </p:nvSpPr>
        <p:spPr>
          <a:xfrm>
            <a:off x="572493" y="238539"/>
            <a:ext cx="11293442" cy="1434415"/>
          </a:xfrm>
        </p:spPr>
        <p:txBody>
          <a:bodyPr anchor="b">
            <a:normAutofit/>
          </a:bodyPr>
          <a:lstStyle/>
          <a:p>
            <a:r>
              <a:rPr lang="en-US" sz="5400" dirty="0"/>
              <a:t>Importance of Physics in development</a:t>
            </a:r>
            <a:endParaRPr lang="en-ZA" sz="5400" dirty="0"/>
          </a:p>
        </p:txBody>
      </p:sp>
      <p:sp>
        <p:nvSpPr>
          <p:cNvPr id="8" name="sketchy line">
            <a:extLst>
              <a:ext uri="{FF2B5EF4-FFF2-40B4-BE49-F238E27FC236}">
                <a16:creationId xmlns:a16="http://schemas.microsoft.com/office/drawing/2014/main" id="{FB71D55E-7CB8-E540-FCD9-3D893A1A16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3525478-7167-2813-E26A-55398AEB479B}"/>
              </a:ext>
            </a:extLst>
          </p:cNvPr>
          <p:cNvSpPr>
            <a:spLocks noGrp="1"/>
          </p:cNvSpPr>
          <p:nvPr>
            <p:ph idx="1"/>
          </p:nvPr>
        </p:nvSpPr>
        <p:spPr>
          <a:xfrm>
            <a:off x="482183" y="2151587"/>
            <a:ext cx="6083209" cy="4385578"/>
          </a:xfrm>
        </p:spPr>
        <p:txBody>
          <a:bodyPr anchor="t">
            <a:normAutofit/>
          </a:bodyPr>
          <a:lstStyle/>
          <a:p>
            <a:pPr marL="228600" marR="0" lvl="0" fontAlgn="auto">
              <a:spcBef>
                <a:spcPts val="1000"/>
              </a:spcBef>
              <a:spcAft>
                <a:spcPts val="0"/>
              </a:spcAft>
              <a:buClrTx/>
              <a:buSzTx/>
              <a:buFont typeface="Arial" panose="020B0604020202020204" pitchFamily="34" charset="0"/>
              <a:buChar char="•"/>
              <a:tabLst/>
              <a:defRPr/>
            </a:pPr>
            <a:r>
              <a:rPr lang="en-US" altLang="x-none" sz="2100" dirty="0">
                <a:latin typeface="Nunito Sans" pitchFamily="2" charset="0"/>
                <a:cs typeface="Times New Roman" panose="02020603050405020304" pitchFamily="18" charset="0"/>
              </a:rPr>
              <a:t>Physics </a:t>
            </a:r>
            <a:r>
              <a:rPr lang="en-US" altLang="x-none" sz="2100" dirty="0">
                <a:solidFill>
                  <a:srgbClr val="00B050"/>
                </a:solidFill>
                <a:latin typeface="Nunito Sans" pitchFamily="2" charset="0"/>
                <a:cs typeface="Times New Roman" panose="02020603050405020304" pitchFamily="18" charset="0"/>
              </a:rPr>
              <a:t>can help break the cycle of perpetual poverty </a:t>
            </a:r>
            <a:r>
              <a:rPr lang="en-US" altLang="x-none" sz="2100" dirty="0">
                <a:latin typeface="Nunito Sans" pitchFamily="2" charset="0"/>
                <a:cs typeface="Times New Roman" panose="02020603050405020304" pitchFamily="18" charset="0"/>
              </a:rPr>
              <a:t>in Africa </a:t>
            </a:r>
          </a:p>
          <a:p>
            <a:pPr>
              <a:spcAft>
                <a:spcPts val="800"/>
              </a:spcAft>
            </a:pPr>
            <a:r>
              <a:rPr lang="en-US" sz="2100" dirty="0">
                <a:latin typeface="Nunito Sans" pitchFamily="2" charset="0"/>
                <a:cs typeface="Times New Roman" panose="02020603050405020304" pitchFamily="18" charset="0"/>
              </a:rPr>
              <a:t>Physics </a:t>
            </a:r>
            <a:r>
              <a:rPr lang="en-US" sz="2100" dirty="0">
                <a:solidFill>
                  <a:srgbClr val="00B050"/>
                </a:solidFill>
                <a:latin typeface="Nunito Sans" pitchFamily="2" charset="0"/>
                <a:cs typeface="Times New Roman" panose="02020603050405020304" pitchFamily="18" charset="0"/>
              </a:rPr>
              <a:t>is a cross-cutting discipline </a:t>
            </a:r>
            <a:r>
              <a:rPr lang="en-US" sz="2100" dirty="0">
                <a:latin typeface="Nunito Sans" pitchFamily="2" charset="0"/>
                <a:cs typeface="Times New Roman" panose="02020603050405020304" pitchFamily="18" charset="0"/>
              </a:rPr>
              <a:t>with applications in many economic development sectors: </a:t>
            </a:r>
          </a:p>
          <a:p>
            <a:pPr lvl="2">
              <a:spcAft>
                <a:spcPts val="800"/>
              </a:spcAft>
              <a:buFont typeface="Wingdings" panose="05000000000000000000" pitchFamily="2" charset="2"/>
              <a:buChar char="ü"/>
            </a:pPr>
            <a:r>
              <a:rPr lang="en-US" sz="2100" dirty="0">
                <a:latin typeface="Nunito Sans" pitchFamily="2" charset="0"/>
                <a:cs typeface="Times New Roman" panose="02020603050405020304" pitchFamily="18" charset="0"/>
              </a:rPr>
              <a:t>Health (e.g. </a:t>
            </a:r>
            <a:r>
              <a:rPr lang="en-US" sz="2100" dirty="0">
                <a:solidFill>
                  <a:srgbClr val="00B050"/>
                </a:solidFill>
                <a:latin typeface="Nunito Sans" pitchFamily="2" charset="0"/>
                <a:cs typeface="Times New Roman" panose="02020603050405020304" pitchFamily="18" charset="0"/>
              </a:rPr>
              <a:t>cancer treatment</a:t>
            </a:r>
            <a:r>
              <a:rPr lang="en-US" sz="2100" dirty="0">
                <a:latin typeface="Nunito Sans" pitchFamily="2" charset="0"/>
                <a:cs typeface="Times New Roman" panose="02020603050405020304" pitchFamily="18" charset="0"/>
              </a:rPr>
              <a:t>), </a:t>
            </a:r>
          </a:p>
          <a:p>
            <a:pPr lvl="2">
              <a:spcAft>
                <a:spcPts val="800"/>
              </a:spcAft>
              <a:buFont typeface="Wingdings" panose="05000000000000000000" pitchFamily="2" charset="2"/>
              <a:buChar char="ü"/>
            </a:pPr>
            <a:r>
              <a:rPr lang="en-US" sz="2100" dirty="0">
                <a:latin typeface="Nunito Sans" pitchFamily="2" charset="0"/>
                <a:cs typeface="Times New Roman" panose="02020603050405020304" pitchFamily="18" charset="0"/>
              </a:rPr>
              <a:t>Agriculture, </a:t>
            </a:r>
          </a:p>
          <a:p>
            <a:pPr lvl="2">
              <a:spcAft>
                <a:spcPts val="800"/>
              </a:spcAft>
              <a:buFont typeface="Wingdings" panose="05000000000000000000" pitchFamily="2" charset="2"/>
              <a:buChar char="ü"/>
            </a:pPr>
            <a:r>
              <a:rPr lang="en-US" sz="2100" dirty="0">
                <a:latin typeface="Nunito Sans" pitchFamily="2" charset="0"/>
                <a:cs typeface="Times New Roman" panose="02020603050405020304" pitchFamily="18" charset="0"/>
              </a:rPr>
              <a:t>Environment (climate change; water pollution; etc.), </a:t>
            </a:r>
          </a:p>
          <a:p>
            <a:pPr lvl="2">
              <a:spcAft>
                <a:spcPts val="800"/>
              </a:spcAft>
              <a:buFont typeface="Wingdings" panose="05000000000000000000" pitchFamily="2" charset="2"/>
              <a:buChar char="ü"/>
            </a:pPr>
            <a:r>
              <a:rPr lang="en-US" sz="2100" dirty="0">
                <a:latin typeface="Nunito Sans" pitchFamily="2" charset="0"/>
                <a:cs typeface="Times New Roman" panose="02020603050405020304" pitchFamily="18" charset="0"/>
              </a:rPr>
              <a:t>Energy (renewable energy), </a:t>
            </a:r>
          </a:p>
          <a:p>
            <a:pPr lvl="2">
              <a:spcAft>
                <a:spcPts val="800"/>
              </a:spcAft>
              <a:buFont typeface="Wingdings" panose="05000000000000000000" pitchFamily="2" charset="2"/>
              <a:buChar char="ü"/>
            </a:pPr>
            <a:r>
              <a:rPr lang="en-US" sz="2100" dirty="0">
                <a:latin typeface="Nunito Sans" pitchFamily="2" charset="0"/>
                <a:cs typeface="Times New Roman" panose="02020603050405020304" pitchFamily="18" charset="0"/>
              </a:rPr>
              <a:t>Information technology, etc.</a:t>
            </a:r>
          </a:p>
        </p:txBody>
      </p:sp>
      <p:sp>
        <p:nvSpPr>
          <p:cNvPr id="2" name="Speech Bubble: Rectangle with Corners Rounded 1">
            <a:extLst>
              <a:ext uri="{FF2B5EF4-FFF2-40B4-BE49-F238E27FC236}">
                <a16:creationId xmlns:a16="http://schemas.microsoft.com/office/drawing/2014/main" id="{80BD7567-391B-AF2D-E649-CB5743772085}"/>
              </a:ext>
            </a:extLst>
          </p:cNvPr>
          <p:cNvSpPr/>
          <p:nvPr/>
        </p:nvSpPr>
        <p:spPr>
          <a:xfrm>
            <a:off x="6967975" y="2345533"/>
            <a:ext cx="4818393" cy="3166824"/>
          </a:xfrm>
          <a:prstGeom prst="wedgeRoundRectCallout">
            <a:avLst/>
          </a:prstGeom>
          <a:solidFill>
            <a:schemeClr val="accent6">
              <a:lumMod val="20000"/>
              <a:lumOff val="80000"/>
            </a:schemeClr>
          </a:solidFill>
          <a:ln>
            <a:solidFill>
              <a:schemeClr val="accent6">
                <a:lumMod val="20000"/>
                <a:lumOff val="80000"/>
              </a:schemeClr>
            </a:solidFill>
          </a:ln>
        </p:spPr>
        <p:txBody>
          <a:bodyPr wrap="square">
            <a:spAutoFit/>
          </a:bodyPr>
          <a:lstStyle/>
          <a:p>
            <a:pPr algn="ctr"/>
            <a:r>
              <a:rPr lang="en-US" altLang="fr-FR" sz="2000" i="1" dirty="0">
                <a:solidFill>
                  <a:srgbClr val="002060"/>
                </a:solidFill>
                <a:latin typeface="Nunito Sans" pitchFamily="2" charset="0"/>
              </a:rPr>
              <a:t>“Physics improves our quality of life by providing the basic understanding necessary for developing new instrumentation and techniques for medical applications, such as computer tomography, magnetic resonance imaging, positron emission tomography, ultrasonic imaging, and laser surgery.”</a:t>
            </a:r>
          </a:p>
        </p:txBody>
      </p:sp>
      <p:sp>
        <p:nvSpPr>
          <p:cNvPr id="9" name="TextBox 8">
            <a:extLst>
              <a:ext uri="{FF2B5EF4-FFF2-40B4-BE49-F238E27FC236}">
                <a16:creationId xmlns:a16="http://schemas.microsoft.com/office/drawing/2014/main" id="{921B3A68-C8A6-63FC-0E60-D9CE92513BDD}"/>
              </a:ext>
            </a:extLst>
          </p:cNvPr>
          <p:cNvSpPr txBox="1"/>
          <p:nvPr/>
        </p:nvSpPr>
        <p:spPr>
          <a:xfrm>
            <a:off x="7128191" y="6084943"/>
            <a:ext cx="4658177" cy="338554"/>
          </a:xfrm>
          <a:prstGeom prst="rect">
            <a:avLst/>
          </a:prstGeom>
          <a:noFill/>
        </p:spPr>
        <p:txBody>
          <a:bodyPr wrap="square">
            <a:spAutoFit/>
          </a:bodyPr>
          <a:lstStyle/>
          <a:p>
            <a:pPr algn="ctr"/>
            <a:r>
              <a:rPr lang="en-US" altLang="fr-FR" sz="1600" dirty="0">
                <a:latin typeface="Nunito Sans" pitchFamily="2" charset="0"/>
              </a:rPr>
              <a:t>Statement adopted by IUPAP, March 1999</a:t>
            </a:r>
          </a:p>
        </p:txBody>
      </p:sp>
    </p:spTree>
    <p:extLst>
      <p:ext uri="{BB962C8B-B14F-4D97-AF65-F5344CB8AC3E}">
        <p14:creationId xmlns:p14="http://schemas.microsoft.com/office/powerpoint/2010/main" val="928775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87CA0F9-11C4-00BD-3903-CA78957A8ED7}"/>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FD1F7FC0-5569-2387-33F6-2A6A3EE9F1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995CEB39-A101-820A-7896-D15154A01DF8}"/>
              </a:ext>
            </a:extLst>
          </p:cNvPr>
          <p:cNvSpPr>
            <a:spLocks noGrp="1"/>
          </p:cNvSpPr>
          <p:nvPr>
            <p:ph type="title"/>
          </p:nvPr>
        </p:nvSpPr>
        <p:spPr>
          <a:xfrm>
            <a:off x="572493" y="238539"/>
            <a:ext cx="11293442" cy="1434415"/>
          </a:xfrm>
        </p:spPr>
        <p:txBody>
          <a:bodyPr anchor="b">
            <a:normAutofit fontScale="90000"/>
          </a:bodyPr>
          <a:lstStyle/>
          <a:p>
            <a:r>
              <a:rPr lang="en-US" sz="5400" dirty="0"/>
              <a:t>Potential Contribution of Physics to Meet Development Objectives</a:t>
            </a:r>
            <a:endParaRPr lang="en-ZA" sz="5400" dirty="0"/>
          </a:p>
        </p:txBody>
      </p:sp>
      <p:sp>
        <p:nvSpPr>
          <p:cNvPr id="8" name="sketchy line">
            <a:extLst>
              <a:ext uri="{FF2B5EF4-FFF2-40B4-BE49-F238E27FC236}">
                <a16:creationId xmlns:a16="http://schemas.microsoft.com/office/drawing/2014/main" id="{84B6D7A2-3EF1-A805-D381-1713FB7537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11AC12C-4588-D43E-EC2D-69541D16868D}"/>
              </a:ext>
            </a:extLst>
          </p:cNvPr>
          <p:cNvSpPr>
            <a:spLocks noGrp="1"/>
          </p:cNvSpPr>
          <p:nvPr>
            <p:ph idx="1"/>
          </p:nvPr>
        </p:nvSpPr>
        <p:spPr>
          <a:xfrm>
            <a:off x="206079" y="1708422"/>
            <a:ext cx="7923412" cy="5158168"/>
          </a:xfrm>
        </p:spPr>
        <p:txBody>
          <a:bodyPr anchor="t">
            <a:noAutofit/>
          </a:bodyPr>
          <a:lstStyle/>
          <a:p>
            <a:pPr algn="just">
              <a:lnSpc>
                <a:spcPct val="100000"/>
              </a:lnSpc>
              <a:spcAft>
                <a:spcPts val="800"/>
              </a:spcAft>
              <a:buFont typeface="Wingdings" panose="05000000000000000000" pitchFamily="2" charset="2"/>
              <a:buChar char="v"/>
            </a:pPr>
            <a:r>
              <a:rPr lang="en-US" sz="2000" b="1" kern="100" dirty="0">
                <a:solidFill>
                  <a:srgbClr val="00B050"/>
                </a:solidFill>
                <a:effectLst/>
                <a:latin typeface="Nunito Sans" pitchFamily="2" charset="0"/>
                <a:ea typeface="Aptos" panose="020B0004020202020204" pitchFamily="34" charset="0"/>
                <a:cs typeface="Times New Roman" panose="02020603050405020304" pitchFamily="18" charset="0"/>
              </a:rPr>
              <a:t> Agriculture</a:t>
            </a:r>
            <a:r>
              <a:rPr lang="en-US" sz="2000" b="1" kern="100" dirty="0">
                <a:solidFill>
                  <a:srgbClr val="00B050"/>
                </a:solidFill>
                <a:latin typeface="Nunito Sans" pitchFamily="2" charset="0"/>
                <a:ea typeface="Aptos" panose="020B0004020202020204" pitchFamily="34" charset="0"/>
                <a:cs typeface="Times New Roman" panose="02020603050405020304" pitchFamily="18" charset="0"/>
              </a:rPr>
              <a:t> </a:t>
            </a:r>
          </a:p>
          <a:p>
            <a:pPr lvl="1" algn="just">
              <a:lnSpc>
                <a:spcPct val="100000"/>
              </a:lnSpc>
              <a:spcAft>
                <a:spcPts val="800"/>
              </a:spcAft>
            </a:pPr>
            <a:r>
              <a:rPr lang="en-US" sz="2000" kern="100" dirty="0">
                <a:effectLst/>
                <a:latin typeface="Nunito Sans" pitchFamily="2" charset="0"/>
                <a:ea typeface="Aptos" panose="020B0004020202020204" pitchFamily="34" charset="0"/>
                <a:cs typeface="Times New Roman" panose="02020603050405020304" pitchFamily="18" charset="0"/>
              </a:rPr>
              <a:t>Agriculture accounts for 32% of Africa’s GDP. </a:t>
            </a:r>
            <a:r>
              <a:rPr lang="en-US" sz="2000" kern="100" dirty="0">
                <a:latin typeface="Nunito Sans" pitchFamily="2" charset="0"/>
                <a:ea typeface="Aptos" panose="020B0004020202020204" pitchFamily="34" charset="0"/>
                <a:cs typeface="Times New Roman" panose="02020603050405020304" pitchFamily="18" charset="0"/>
              </a:rPr>
              <a:t>T</a:t>
            </a:r>
            <a:r>
              <a:rPr lang="en-US" sz="2000" kern="100" dirty="0">
                <a:effectLst/>
                <a:latin typeface="Nunito Sans" pitchFamily="2" charset="0"/>
                <a:ea typeface="Aptos" panose="020B0004020202020204" pitchFamily="34" charset="0"/>
                <a:cs typeface="Times New Roman" panose="02020603050405020304" pitchFamily="18" charset="0"/>
              </a:rPr>
              <a:t>he sector offers the greatest potential for poverty reduction and job creation:</a:t>
            </a:r>
          </a:p>
          <a:p>
            <a:pPr lvl="1" algn="just">
              <a:lnSpc>
                <a:spcPct val="100000"/>
              </a:lnSpc>
              <a:spcAft>
                <a:spcPts val="800"/>
              </a:spcAft>
              <a:buFont typeface="Wingdings" panose="05000000000000000000" pitchFamily="2" charset="2"/>
              <a:buChar char="ü"/>
            </a:pPr>
            <a:r>
              <a:rPr lang="en-US" sz="2000" kern="100" dirty="0">
                <a:solidFill>
                  <a:srgbClr val="00B050"/>
                </a:solidFill>
                <a:effectLst/>
                <a:latin typeface="Nunito Sans" pitchFamily="2" charset="0"/>
                <a:ea typeface="Aptos" panose="020B0004020202020204" pitchFamily="34" charset="0"/>
                <a:cs typeface="Times New Roman" panose="02020603050405020304" pitchFamily="18" charset="0"/>
              </a:rPr>
              <a:t>Digital agriculture: </a:t>
            </a:r>
            <a:r>
              <a:rPr lang="en-US" sz="2000" kern="100" dirty="0">
                <a:effectLst/>
                <a:latin typeface="Nunito Sans" pitchFamily="2" charset="0"/>
                <a:ea typeface="Aptos" panose="020B0004020202020204" pitchFamily="34" charset="0"/>
                <a:cs typeface="Times New Roman" panose="02020603050405020304" pitchFamily="18" charset="0"/>
              </a:rPr>
              <a:t>IoT can be important in introducing “</a:t>
            </a:r>
            <a:r>
              <a:rPr lang="en-US" sz="2000" kern="100" dirty="0">
                <a:solidFill>
                  <a:srgbClr val="0070C0"/>
                </a:solidFill>
                <a:effectLst/>
                <a:latin typeface="Nunito Sans" pitchFamily="2" charset="0"/>
                <a:ea typeface="Aptos" panose="020B0004020202020204" pitchFamily="34" charset="0"/>
                <a:cs typeface="Times New Roman" panose="02020603050405020304" pitchFamily="18" charset="0"/>
              </a:rPr>
              <a:t>Smart Agriculture</a:t>
            </a:r>
            <a:r>
              <a:rPr lang="en-US" sz="2000" kern="100" dirty="0">
                <a:effectLst/>
                <a:latin typeface="Nunito Sans" pitchFamily="2" charset="0"/>
                <a:ea typeface="Aptos" panose="020B0004020202020204" pitchFamily="34" charset="0"/>
                <a:cs typeface="Times New Roman" panose="02020603050405020304" pitchFamily="18" charset="0"/>
              </a:rPr>
              <a:t>” to farmers (automating the irrigation system, monitoring the fields with sensors, etc.). </a:t>
            </a:r>
          </a:p>
          <a:p>
            <a:pPr lvl="1" algn="just">
              <a:lnSpc>
                <a:spcPct val="100000"/>
              </a:lnSpc>
              <a:spcAft>
                <a:spcPts val="800"/>
              </a:spcAft>
              <a:buFont typeface="Wingdings" panose="05000000000000000000" pitchFamily="2" charset="2"/>
              <a:buChar char="ü"/>
            </a:pPr>
            <a:r>
              <a:rPr lang="en-US" sz="2000" kern="100" dirty="0">
                <a:solidFill>
                  <a:srgbClr val="00B050"/>
                </a:solidFill>
                <a:effectLst/>
                <a:latin typeface="Nunito Sans" pitchFamily="2" charset="0"/>
                <a:ea typeface="Aptos" panose="020B0004020202020204" pitchFamily="34" charset="0"/>
                <a:cs typeface="Times New Roman" panose="02020603050405020304" pitchFamily="18" charset="0"/>
              </a:rPr>
              <a:t>Agrophysics:</a:t>
            </a:r>
            <a:r>
              <a:rPr lang="en-US" sz="2000" kern="100" dirty="0">
                <a:effectLst/>
                <a:latin typeface="Nunito Sans" pitchFamily="2" charset="0"/>
                <a:ea typeface="Aptos" panose="020B0004020202020204" pitchFamily="34" charset="0"/>
                <a:cs typeface="Times New Roman" panose="02020603050405020304" pitchFamily="18" charset="0"/>
              </a:rPr>
              <a:t> one of the branches of natural sciences dealing with applying physics in agriculture. It </a:t>
            </a:r>
            <a:r>
              <a:rPr lang="en-US" sz="2000" kern="100" dirty="0">
                <a:latin typeface="Nunito Sans" pitchFamily="2" charset="0"/>
                <a:ea typeface="Aptos" panose="020B0004020202020204" pitchFamily="34" charset="0"/>
                <a:cs typeface="Times New Roman" panose="02020603050405020304" pitchFamily="18" charset="0"/>
              </a:rPr>
              <a:t>can help</a:t>
            </a:r>
            <a:r>
              <a:rPr lang="en-US" sz="2000" kern="100" dirty="0">
                <a:effectLst/>
                <a:latin typeface="Nunito Sans" pitchFamily="2" charset="0"/>
                <a:ea typeface="Aptos" panose="020B0004020202020204" pitchFamily="34" charset="0"/>
                <a:cs typeface="Times New Roman" panose="02020603050405020304" pitchFamily="18" charset="0"/>
              </a:rPr>
              <a:t> limit hazards to agricultural objects and the environment. It uses </a:t>
            </a:r>
            <a:r>
              <a:rPr lang="en-US" sz="2000" kern="100" dirty="0">
                <a:latin typeface="Nunito Sans" pitchFamily="2" charset="0"/>
                <a:ea typeface="Aptos" panose="020B0004020202020204" pitchFamily="34" charset="0"/>
                <a:cs typeface="Times New Roman" panose="02020603050405020304" pitchFamily="18" charset="0"/>
              </a:rPr>
              <a:t>different </a:t>
            </a:r>
            <a:r>
              <a:rPr lang="en-US" sz="2000" kern="100" dirty="0">
                <a:effectLst/>
                <a:latin typeface="Nunito Sans" pitchFamily="2" charset="0"/>
                <a:ea typeface="Aptos" panose="020B0004020202020204" pitchFamily="34" charset="0"/>
                <a:cs typeface="Times New Roman" panose="02020603050405020304" pitchFamily="18" charset="0"/>
              </a:rPr>
              <a:t>tools, from electron microscopes to satellites. </a:t>
            </a:r>
          </a:p>
          <a:p>
            <a:pPr lvl="3">
              <a:lnSpc>
                <a:spcPct val="100000"/>
              </a:lnSpc>
              <a:spcBef>
                <a:spcPts val="0"/>
              </a:spcBef>
              <a:buFont typeface="Courier New" panose="02070309020205020404" pitchFamily="49" charset="0"/>
              <a:buChar char="o"/>
            </a:pPr>
            <a:r>
              <a:rPr lang="en-US" kern="100" dirty="0">
                <a:solidFill>
                  <a:srgbClr val="0070C0"/>
                </a:solidFill>
                <a:effectLst/>
                <a:latin typeface="Nunito Sans" pitchFamily="2" charset="0"/>
                <a:ea typeface="Aptos" panose="020B0004020202020204" pitchFamily="34" charset="0"/>
                <a:cs typeface="Times New Roman" panose="02020603050405020304" pitchFamily="18" charset="0"/>
              </a:rPr>
              <a:t>Using ZnO-Nanomaterials for Enhancing Value-Added Agricultural Products,</a:t>
            </a:r>
          </a:p>
          <a:p>
            <a:pPr lvl="3">
              <a:lnSpc>
                <a:spcPct val="100000"/>
              </a:lnSpc>
              <a:spcBef>
                <a:spcPts val="0"/>
              </a:spcBef>
              <a:spcAft>
                <a:spcPts val="800"/>
              </a:spcAft>
              <a:buFont typeface="Courier New" panose="02070309020205020404" pitchFamily="49" charset="0"/>
              <a:buChar char="o"/>
            </a:pPr>
            <a:r>
              <a:rPr lang="en-US" kern="100" dirty="0">
                <a:solidFill>
                  <a:srgbClr val="0070C0"/>
                </a:solidFill>
                <a:effectLst/>
                <a:latin typeface="Nunito Sans" pitchFamily="2" charset="0"/>
                <a:ea typeface="Aptos" panose="020B0004020202020204" pitchFamily="34" charset="0"/>
                <a:cs typeface="Times New Roman" panose="02020603050405020304" pitchFamily="18" charset="0"/>
              </a:rPr>
              <a:t>Using ion beams generated by a compact low-energy ion accelerator to induce rice mutants.</a:t>
            </a:r>
          </a:p>
        </p:txBody>
      </p:sp>
      <p:sp>
        <p:nvSpPr>
          <p:cNvPr id="5" name="TextBox 4">
            <a:extLst>
              <a:ext uri="{FF2B5EF4-FFF2-40B4-BE49-F238E27FC236}">
                <a16:creationId xmlns:a16="http://schemas.microsoft.com/office/drawing/2014/main" id="{42D71B48-CA3D-72B4-BB9A-F671B41930D9}"/>
              </a:ext>
            </a:extLst>
          </p:cNvPr>
          <p:cNvSpPr txBox="1"/>
          <p:nvPr/>
        </p:nvSpPr>
        <p:spPr>
          <a:xfrm>
            <a:off x="8513503" y="3101100"/>
            <a:ext cx="3582790" cy="2826306"/>
          </a:xfrm>
          <a:prstGeom prst="wedgeRoundRectCallout">
            <a:avLst/>
          </a:prstGeom>
          <a:solidFill>
            <a:schemeClr val="accent2">
              <a:lumMod val="20000"/>
              <a:lumOff val="80000"/>
            </a:schemeClr>
          </a:solidFill>
          <a:ln>
            <a:solidFill>
              <a:schemeClr val="accent2"/>
            </a:solidFill>
          </a:ln>
        </p:spPr>
        <p:txBody>
          <a:bodyPr wrap="square">
            <a:spAutoFit/>
          </a:bodyPr>
          <a:lstStyle/>
          <a:p>
            <a:pPr algn="ctr"/>
            <a:r>
              <a:rPr lang="en-US" sz="2000" i="1" dirty="0">
                <a:latin typeface="Nunito Sans" pitchFamily="2" charset="0"/>
              </a:rPr>
              <a:t>“To transform Africa from simply being a raw materials supplier for the rest of the world to a continent that actively uses its own resources to ensure the economic development of Africans.”</a:t>
            </a:r>
          </a:p>
        </p:txBody>
      </p:sp>
      <p:sp>
        <p:nvSpPr>
          <p:cNvPr id="9" name="TextBox 8">
            <a:extLst>
              <a:ext uri="{FF2B5EF4-FFF2-40B4-BE49-F238E27FC236}">
                <a16:creationId xmlns:a16="http://schemas.microsoft.com/office/drawing/2014/main" id="{E5CFA54E-7581-EB15-EA59-7F3ADCDC1661}"/>
              </a:ext>
            </a:extLst>
          </p:cNvPr>
          <p:cNvSpPr txBox="1"/>
          <p:nvPr/>
        </p:nvSpPr>
        <p:spPr>
          <a:xfrm>
            <a:off x="8685320" y="6421223"/>
            <a:ext cx="3506680" cy="338554"/>
          </a:xfrm>
          <a:prstGeom prst="rect">
            <a:avLst/>
          </a:prstGeom>
          <a:noFill/>
        </p:spPr>
        <p:txBody>
          <a:bodyPr wrap="square" rtlCol="0">
            <a:spAutoFit/>
          </a:bodyPr>
          <a:lstStyle/>
          <a:p>
            <a:pPr algn="ctr"/>
            <a:r>
              <a:rPr lang="en-US" sz="1600" b="0" i="0" dirty="0">
                <a:solidFill>
                  <a:srgbClr val="002060"/>
                </a:solidFill>
                <a:effectLst/>
                <a:latin typeface="Nunito Sans" pitchFamily="2" charset="0"/>
              </a:rPr>
              <a:t>The African Union's Agenda 2063</a:t>
            </a:r>
            <a:endParaRPr lang="en-ZA" sz="1600" dirty="0">
              <a:solidFill>
                <a:srgbClr val="002060"/>
              </a:solidFill>
              <a:latin typeface="Nunito Sans" pitchFamily="2" charset="0"/>
            </a:endParaRPr>
          </a:p>
        </p:txBody>
      </p:sp>
      <p:pic>
        <p:nvPicPr>
          <p:cNvPr id="10" name="Picture 9">
            <a:extLst>
              <a:ext uri="{FF2B5EF4-FFF2-40B4-BE49-F238E27FC236}">
                <a16:creationId xmlns:a16="http://schemas.microsoft.com/office/drawing/2014/main" id="{7BEF51AB-8397-E2E7-D133-6505873B7B15}"/>
              </a:ext>
            </a:extLst>
          </p:cNvPr>
          <p:cNvPicPr>
            <a:picLocks noChangeAspect="1"/>
          </p:cNvPicPr>
          <p:nvPr/>
        </p:nvPicPr>
        <p:blipFill>
          <a:blip r:embed="rId3"/>
          <a:stretch>
            <a:fillRect/>
          </a:stretch>
        </p:blipFill>
        <p:spPr>
          <a:xfrm>
            <a:off x="10173798" y="1464771"/>
            <a:ext cx="1915875" cy="1404000"/>
          </a:xfrm>
          <a:prstGeom prst="rect">
            <a:avLst/>
          </a:prstGeom>
        </p:spPr>
      </p:pic>
    </p:spTree>
    <p:extLst>
      <p:ext uri="{BB962C8B-B14F-4D97-AF65-F5344CB8AC3E}">
        <p14:creationId xmlns:p14="http://schemas.microsoft.com/office/powerpoint/2010/main" val="3817663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3A04AE1-8680-9778-B200-B361880EC258}"/>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39493683-AC76-ECAD-E561-72C5C74CC5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CF3A916A-FA90-E539-E801-4CD191C4DF7A}"/>
              </a:ext>
            </a:extLst>
          </p:cNvPr>
          <p:cNvSpPr>
            <a:spLocks noGrp="1"/>
          </p:cNvSpPr>
          <p:nvPr>
            <p:ph type="title"/>
          </p:nvPr>
        </p:nvSpPr>
        <p:spPr>
          <a:xfrm>
            <a:off x="572493" y="238539"/>
            <a:ext cx="11293442" cy="1434415"/>
          </a:xfrm>
        </p:spPr>
        <p:txBody>
          <a:bodyPr anchor="b">
            <a:normAutofit fontScale="90000"/>
          </a:bodyPr>
          <a:lstStyle/>
          <a:p>
            <a:r>
              <a:rPr lang="en-US" sz="5400" dirty="0"/>
              <a:t>Potential Contribution of Physics to Meet Development Objectives</a:t>
            </a:r>
            <a:endParaRPr lang="en-ZA" sz="5400" dirty="0"/>
          </a:p>
        </p:txBody>
      </p:sp>
      <p:sp>
        <p:nvSpPr>
          <p:cNvPr id="8" name="sketchy line">
            <a:extLst>
              <a:ext uri="{FF2B5EF4-FFF2-40B4-BE49-F238E27FC236}">
                <a16:creationId xmlns:a16="http://schemas.microsoft.com/office/drawing/2014/main" id="{3D00837B-7356-6388-7E6B-40FC2F8447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523E8F7-6BE1-9D97-DEB5-820A7EC7405E}"/>
              </a:ext>
            </a:extLst>
          </p:cNvPr>
          <p:cNvSpPr>
            <a:spLocks noGrp="1"/>
          </p:cNvSpPr>
          <p:nvPr>
            <p:ph idx="1"/>
          </p:nvPr>
        </p:nvSpPr>
        <p:spPr>
          <a:xfrm>
            <a:off x="323103" y="1877271"/>
            <a:ext cx="9368346" cy="4742190"/>
          </a:xfrm>
        </p:spPr>
        <p:txBody>
          <a:bodyPr anchor="t">
            <a:noAutofit/>
          </a:bodyPr>
          <a:lstStyle/>
          <a:p>
            <a:pPr algn="just">
              <a:lnSpc>
                <a:spcPct val="100000"/>
              </a:lnSpc>
              <a:spcAft>
                <a:spcPts val="600"/>
              </a:spcAft>
              <a:buFont typeface="Wingdings" panose="05000000000000000000" pitchFamily="2" charset="2"/>
              <a:buChar char="v"/>
            </a:pPr>
            <a:r>
              <a:rPr lang="en-US" sz="2000" kern="100" dirty="0">
                <a:effectLst/>
                <a:latin typeface="Nunito Sans" pitchFamily="2" charset="0"/>
                <a:ea typeface="Aptos" panose="020B0004020202020204" pitchFamily="34" charset="0"/>
                <a:cs typeface="Times New Roman" panose="02020603050405020304" pitchFamily="18" charset="0"/>
              </a:rPr>
              <a:t> </a:t>
            </a:r>
            <a:r>
              <a:rPr lang="en-US" sz="2000" b="1" kern="100" dirty="0">
                <a:solidFill>
                  <a:srgbClr val="00B050"/>
                </a:solidFill>
                <a:effectLst/>
                <a:latin typeface="Nunito Sans" pitchFamily="2" charset="0"/>
                <a:ea typeface="Aptos" panose="020B0004020202020204" pitchFamily="34" charset="0"/>
                <a:cs typeface="Times New Roman" panose="02020603050405020304" pitchFamily="18" charset="0"/>
              </a:rPr>
              <a:t>Nuclear technology </a:t>
            </a:r>
          </a:p>
          <a:p>
            <a:pPr algn="just">
              <a:lnSpc>
                <a:spcPct val="100000"/>
              </a:lnSpc>
              <a:spcAft>
                <a:spcPts val="600"/>
              </a:spcAft>
            </a:pPr>
            <a:r>
              <a:rPr lang="en-US" sz="2000" kern="100" dirty="0">
                <a:latin typeface="Nunito Sans" pitchFamily="2" charset="0"/>
                <a:ea typeface="Aptos" panose="020B0004020202020204" pitchFamily="34" charset="0"/>
                <a:cs typeface="Times New Roman" panose="02020603050405020304" pitchFamily="18" charset="0"/>
              </a:rPr>
              <a:t>Can be used to</a:t>
            </a:r>
            <a:r>
              <a:rPr lang="en-US" sz="2000" kern="100" dirty="0">
                <a:effectLst/>
                <a:latin typeface="Nunito Sans" pitchFamily="2" charset="0"/>
                <a:ea typeface="Aptos" panose="020B0004020202020204" pitchFamily="34" charset="0"/>
                <a:cs typeface="Times New Roman" panose="02020603050405020304" pitchFamily="18" charset="0"/>
              </a:rPr>
              <a:t> improve agricultural practices</a:t>
            </a:r>
          </a:p>
          <a:p>
            <a:pPr lvl="1" algn="just">
              <a:lnSpc>
                <a:spcPct val="100000"/>
              </a:lnSpc>
              <a:spcAft>
                <a:spcPts val="600"/>
              </a:spcAft>
              <a:buFont typeface="Wingdings" panose="05000000000000000000" pitchFamily="2" charset="2"/>
              <a:buChar char="ü"/>
            </a:pPr>
            <a:r>
              <a:rPr lang="en-US" sz="2000" kern="100" dirty="0">
                <a:solidFill>
                  <a:srgbClr val="00B050"/>
                </a:solidFill>
                <a:latin typeface="Nunito Sans" pitchFamily="2" charset="0"/>
                <a:ea typeface="Aptos" panose="020B0004020202020204" pitchFamily="34" charset="0"/>
                <a:cs typeface="Times New Roman" panose="02020603050405020304" pitchFamily="18" charset="0"/>
              </a:rPr>
              <a:t>U</a:t>
            </a:r>
            <a:r>
              <a:rPr lang="en-US" sz="2000" kern="100" dirty="0">
                <a:solidFill>
                  <a:srgbClr val="00B050"/>
                </a:solidFill>
                <a:effectLst/>
                <a:latin typeface="Nunito Sans" pitchFamily="2" charset="0"/>
                <a:ea typeface="Aptos" panose="020B0004020202020204" pitchFamily="34" charset="0"/>
                <a:cs typeface="Times New Roman" panose="02020603050405020304" pitchFamily="18" charset="0"/>
              </a:rPr>
              <a:t>sing isotopes or radiation techniques to control pests and diseases</a:t>
            </a:r>
            <a:r>
              <a:rPr lang="en-US" sz="2000" kern="100" dirty="0">
                <a:effectLst/>
                <a:latin typeface="Nunito Sans" pitchFamily="2" charset="0"/>
                <a:ea typeface="Aptos" panose="020B0004020202020204" pitchFamily="34" charset="0"/>
                <a:cs typeface="Times New Roman" panose="02020603050405020304" pitchFamily="18" charset="0"/>
              </a:rPr>
              <a:t>, increase crop production, protect land and water resources and ensure food safety. </a:t>
            </a:r>
          </a:p>
          <a:p>
            <a:pPr lvl="2" algn="just">
              <a:lnSpc>
                <a:spcPct val="100000"/>
              </a:lnSpc>
              <a:spcAft>
                <a:spcPts val="600"/>
              </a:spcAft>
              <a:buFont typeface="Courier New" panose="02070309020205020404" pitchFamily="49" charset="0"/>
              <a:buChar char="o"/>
            </a:pPr>
            <a:r>
              <a:rPr lang="en-US" sz="1800" kern="100" dirty="0">
                <a:effectLst/>
                <a:latin typeface="Nunito Sans" pitchFamily="2" charset="0"/>
                <a:ea typeface="Aptos" panose="020B0004020202020204" pitchFamily="34" charset="0"/>
                <a:cs typeface="Times New Roman" panose="02020603050405020304" pitchFamily="18" charset="0"/>
              </a:rPr>
              <a:t>Launch of a new initiative, ”</a:t>
            </a:r>
            <a:r>
              <a:rPr lang="en-US" sz="1800" b="1" kern="100" dirty="0">
                <a:solidFill>
                  <a:srgbClr val="00B050"/>
                </a:solidFill>
                <a:effectLst/>
                <a:latin typeface="Nunito Sans" pitchFamily="2" charset="0"/>
                <a:ea typeface="Aptos" panose="020B0004020202020204" pitchFamily="34" charset="0"/>
                <a:cs typeface="Times New Roman" panose="02020603050405020304" pitchFamily="18" charset="0"/>
              </a:rPr>
              <a:t>Atoms4food</a:t>
            </a:r>
            <a:r>
              <a:rPr lang="en-US" sz="1800" kern="100" dirty="0">
                <a:effectLst/>
                <a:latin typeface="Nunito Sans" pitchFamily="2" charset="0"/>
                <a:ea typeface="Aptos" panose="020B0004020202020204" pitchFamily="34" charset="0"/>
                <a:cs typeface="Times New Roman" panose="02020603050405020304" pitchFamily="18" charset="0"/>
              </a:rPr>
              <a:t>”, by the AIEA and FAO in 2023.</a:t>
            </a:r>
          </a:p>
          <a:p>
            <a:pPr lvl="2" algn="just">
              <a:lnSpc>
                <a:spcPct val="100000"/>
              </a:lnSpc>
              <a:spcAft>
                <a:spcPts val="600"/>
              </a:spcAft>
              <a:buFont typeface="Courier New" panose="02070309020205020404" pitchFamily="49" charset="0"/>
              <a:buChar char="o"/>
            </a:pPr>
            <a:r>
              <a:rPr lang="en-US" sz="1800" kern="100" dirty="0">
                <a:latin typeface="Nunito Sans" pitchFamily="2" charset="0"/>
                <a:ea typeface="Aptos" panose="020B0004020202020204" pitchFamily="34" charset="0"/>
                <a:cs typeface="Times New Roman" panose="02020603050405020304" pitchFamily="18" charset="0"/>
              </a:rPr>
              <a:t>T</a:t>
            </a:r>
            <a:r>
              <a:rPr lang="en-US" sz="1800" kern="100" dirty="0">
                <a:effectLst/>
                <a:latin typeface="Nunito Sans" pitchFamily="2" charset="0"/>
                <a:ea typeface="Aptos" panose="020B0004020202020204" pitchFamily="34" charset="0"/>
                <a:cs typeface="Times New Roman" panose="02020603050405020304" pitchFamily="18" charset="0"/>
              </a:rPr>
              <a:t>he World Bank, under the West Africa Agricultural Transformation Project, </a:t>
            </a:r>
            <a:br>
              <a:rPr lang="en-US" sz="1800" kern="100" dirty="0">
                <a:effectLst/>
                <a:latin typeface="Nunito Sans" pitchFamily="2" charset="0"/>
                <a:ea typeface="Aptos" panose="020B0004020202020204" pitchFamily="34" charset="0"/>
                <a:cs typeface="Times New Roman" panose="02020603050405020304" pitchFamily="18" charset="0"/>
              </a:rPr>
            </a:br>
            <a:r>
              <a:rPr lang="en-US" sz="1800" kern="100" dirty="0">
                <a:effectLst/>
                <a:latin typeface="Nunito Sans" pitchFamily="2" charset="0"/>
                <a:ea typeface="Aptos" panose="020B0004020202020204" pitchFamily="34" charset="0"/>
                <a:cs typeface="Times New Roman" panose="02020603050405020304" pitchFamily="18" charset="0"/>
              </a:rPr>
              <a:t>is using nuclear technology to combat disease-causing pests as part of its Pest Management Plan (PMP) to increase food security nationwide.</a:t>
            </a:r>
          </a:p>
          <a:p>
            <a:pPr lvl="1" algn="just">
              <a:lnSpc>
                <a:spcPct val="100000"/>
              </a:lnSpc>
              <a:spcAft>
                <a:spcPts val="600"/>
              </a:spcAft>
              <a:buFont typeface="Wingdings" panose="05000000000000000000" pitchFamily="2" charset="2"/>
              <a:buChar char="ü"/>
            </a:pPr>
            <a:r>
              <a:rPr lang="en-US" sz="2000" kern="100" dirty="0">
                <a:solidFill>
                  <a:srgbClr val="00B050"/>
                </a:solidFill>
                <a:latin typeface="Nunito Sans" pitchFamily="2" charset="0"/>
                <a:ea typeface="Aptos" panose="020B0004020202020204" pitchFamily="34" charset="0"/>
                <a:cs typeface="Times New Roman" panose="02020603050405020304" pitchFamily="18" charset="0"/>
              </a:rPr>
              <a:t>U</a:t>
            </a:r>
            <a:r>
              <a:rPr lang="en-US" sz="2000" kern="100" dirty="0">
                <a:solidFill>
                  <a:srgbClr val="00B050"/>
                </a:solidFill>
                <a:effectLst/>
                <a:latin typeface="Nunito Sans" pitchFamily="2" charset="0"/>
                <a:ea typeface="Aptos" panose="020B0004020202020204" pitchFamily="34" charset="0"/>
                <a:cs typeface="Times New Roman" panose="02020603050405020304" pitchFamily="18" charset="0"/>
              </a:rPr>
              <a:t>sing stable isotopes for fertilizers </a:t>
            </a:r>
            <a:r>
              <a:rPr lang="en-US" sz="2000" kern="100" dirty="0">
                <a:solidFill>
                  <a:srgbClr val="00B050"/>
                </a:solidFill>
                <a:latin typeface="Nunito Sans" pitchFamily="2" charset="0"/>
                <a:ea typeface="Aptos" panose="020B0004020202020204" pitchFamily="34" charset="0"/>
                <a:cs typeface="Times New Roman" panose="02020603050405020304" pitchFamily="18" charset="0"/>
              </a:rPr>
              <a:t>to i</a:t>
            </a:r>
            <a:r>
              <a:rPr lang="en-US" sz="2000" kern="100" dirty="0">
                <a:solidFill>
                  <a:srgbClr val="00B050"/>
                </a:solidFill>
                <a:effectLst/>
                <a:latin typeface="Nunito Sans" pitchFamily="2" charset="0"/>
                <a:ea typeface="Aptos" panose="020B0004020202020204" pitchFamily="34" charset="0"/>
                <a:cs typeface="Times New Roman" panose="02020603050405020304" pitchFamily="18" charset="0"/>
              </a:rPr>
              <a:t>mprove soil and water management </a:t>
            </a:r>
            <a:r>
              <a:rPr lang="en-US" sz="2000" kern="100" dirty="0">
                <a:effectLst/>
                <a:latin typeface="Nunito Sans" pitchFamily="2" charset="0"/>
                <a:ea typeface="Aptos" panose="020B0004020202020204" pitchFamily="34" charset="0"/>
                <a:cs typeface="Times New Roman" panose="02020603050405020304" pitchFamily="18" charset="0"/>
              </a:rPr>
              <a:t>and monitor fertilizer uptake.</a:t>
            </a:r>
          </a:p>
          <a:p>
            <a:pPr lvl="1" algn="just">
              <a:lnSpc>
                <a:spcPct val="100000"/>
              </a:lnSpc>
              <a:spcAft>
                <a:spcPts val="600"/>
              </a:spcAft>
              <a:buFont typeface="Wingdings" panose="05000000000000000000" pitchFamily="2" charset="2"/>
              <a:buChar char="ü"/>
            </a:pPr>
            <a:r>
              <a:rPr lang="en-US" sz="2000" kern="100" dirty="0">
                <a:solidFill>
                  <a:srgbClr val="00B050"/>
                </a:solidFill>
                <a:effectLst/>
                <a:latin typeface="Nunito Sans" pitchFamily="2" charset="0"/>
                <a:ea typeface="Aptos" panose="020B0004020202020204" pitchFamily="34" charset="0"/>
                <a:cs typeface="Times New Roman" panose="02020603050405020304" pitchFamily="18" charset="0"/>
              </a:rPr>
              <a:t>Plant Breeding and Genetics: </a:t>
            </a:r>
            <a:r>
              <a:rPr lang="en-US" sz="2000" kern="100" dirty="0">
                <a:effectLst/>
                <a:latin typeface="Nunito Sans" pitchFamily="2" charset="0"/>
                <a:ea typeface="Aptos" panose="020B0004020202020204" pitchFamily="34" charset="0"/>
                <a:cs typeface="Times New Roman" panose="02020603050405020304" pitchFamily="18" charset="0"/>
              </a:rPr>
              <a:t>seeds can be irradiated with gamma rays, </a:t>
            </a:r>
            <a:br>
              <a:rPr lang="en-US" sz="2000" kern="100" dirty="0">
                <a:effectLst/>
                <a:latin typeface="Nunito Sans" pitchFamily="2" charset="0"/>
                <a:ea typeface="Aptos" panose="020B0004020202020204" pitchFamily="34" charset="0"/>
                <a:cs typeface="Times New Roman" panose="02020603050405020304" pitchFamily="18" charset="0"/>
              </a:rPr>
            </a:br>
            <a:r>
              <a:rPr lang="en-US" sz="2000" kern="100" dirty="0">
                <a:effectLst/>
                <a:latin typeface="Nunito Sans" pitchFamily="2" charset="0"/>
                <a:ea typeface="Aptos" panose="020B0004020202020204" pitchFamily="34" charset="0"/>
                <a:cs typeface="Times New Roman" panose="02020603050405020304" pitchFamily="18" charset="0"/>
              </a:rPr>
              <a:t>X-rays, ions or electron beams to initiate genetic changes</a:t>
            </a:r>
            <a:r>
              <a:rPr lang="en-US" sz="2000" kern="100" dirty="0">
                <a:latin typeface="Nunito Sans" pitchFamily="2" charset="0"/>
                <a:ea typeface="Aptos" panose="020B0004020202020204" pitchFamily="34" charset="0"/>
                <a:cs typeface="Times New Roman" panose="02020603050405020304" pitchFamily="18" charset="0"/>
              </a:rPr>
              <a:t>.</a:t>
            </a:r>
            <a:endParaRPr lang="en-US" sz="2000" kern="100" dirty="0">
              <a:effectLst/>
              <a:latin typeface="Nunito Sans" pitchFamily="2" charset="0"/>
              <a:ea typeface="Aptos" panose="020B0004020202020204" pitchFamily="34" charset="0"/>
              <a:cs typeface="Times New Roman" panose="02020603050405020304" pitchFamily="18" charset="0"/>
            </a:endParaRPr>
          </a:p>
        </p:txBody>
      </p:sp>
      <p:grpSp>
        <p:nvGrpSpPr>
          <p:cNvPr id="12" name="Group 11">
            <a:extLst>
              <a:ext uri="{FF2B5EF4-FFF2-40B4-BE49-F238E27FC236}">
                <a16:creationId xmlns:a16="http://schemas.microsoft.com/office/drawing/2014/main" id="{AF6A7CC6-EA89-9612-6EB2-E65DA9613C3B}"/>
              </a:ext>
            </a:extLst>
          </p:cNvPr>
          <p:cNvGrpSpPr/>
          <p:nvPr/>
        </p:nvGrpSpPr>
        <p:grpSpPr>
          <a:xfrm>
            <a:off x="9808127" y="2521726"/>
            <a:ext cx="2290546" cy="3614915"/>
            <a:chOff x="9808127" y="2521726"/>
            <a:chExt cx="2290546" cy="3614915"/>
          </a:xfrm>
        </p:grpSpPr>
        <p:pic>
          <p:nvPicPr>
            <p:cNvPr id="6" name="Picture 5">
              <a:extLst>
                <a:ext uri="{FF2B5EF4-FFF2-40B4-BE49-F238E27FC236}">
                  <a16:creationId xmlns:a16="http://schemas.microsoft.com/office/drawing/2014/main" id="{DE51B96B-60D2-5937-4856-EF48EEEE86FC}"/>
                </a:ext>
              </a:extLst>
            </p:cNvPr>
            <p:cNvPicPr>
              <a:picLocks noChangeAspect="1"/>
            </p:cNvPicPr>
            <p:nvPr/>
          </p:nvPicPr>
          <p:blipFill>
            <a:blip r:embed="rId3"/>
            <a:stretch>
              <a:fillRect/>
            </a:stretch>
          </p:blipFill>
          <p:spPr>
            <a:xfrm>
              <a:off x="9808128" y="2521726"/>
              <a:ext cx="2290545" cy="3240000"/>
            </a:xfrm>
            <a:prstGeom prst="rect">
              <a:avLst/>
            </a:prstGeom>
          </p:spPr>
        </p:pic>
        <p:sp>
          <p:nvSpPr>
            <p:cNvPr id="11" name="TextBox 10">
              <a:extLst>
                <a:ext uri="{FF2B5EF4-FFF2-40B4-BE49-F238E27FC236}">
                  <a16:creationId xmlns:a16="http://schemas.microsoft.com/office/drawing/2014/main" id="{10A85E83-74F7-273C-E3C4-D06165EDDE6B}"/>
                </a:ext>
              </a:extLst>
            </p:cNvPr>
            <p:cNvSpPr txBox="1"/>
            <p:nvPr/>
          </p:nvSpPr>
          <p:spPr>
            <a:xfrm>
              <a:off x="9808127" y="5736531"/>
              <a:ext cx="2290545" cy="400110"/>
            </a:xfrm>
            <a:prstGeom prst="rect">
              <a:avLst/>
            </a:prstGeom>
            <a:noFill/>
          </p:spPr>
          <p:txBody>
            <a:bodyPr wrap="square">
              <a:spAutoFit/>
            </a:bodyPr>
            <a:lstStyle/>
            <a:p>
              <a:r>
                <a:rPr lang="en-ZA" sz="1000" dirty="0">
                  <a:solidFill>
                    <a:srgbClr val="00B0F0"/>
                  </a:solidFill>
                </a:rPr>
                <a:t>https://www.iaea.org/services/key-programmes/atoms4food</a:t>
              </a:r>
            </a:p>
          </p:txBody>
        </p:sp>
      </p:grpSp>
    </p:spTree>
    <p:extLst>
      <p:ext uri="{BB962C8B-B14F-4D97-AF65-F5344CB8AC3E}">
        <p14:creationId xmlns:p14="http://schemas.microsoft.com/office/powerpoint/2010/main" val="57521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03A3698-6555-67BB-FD6F-7234563C58B7}"/>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2576372-A555-7B55-D56A-F7745A989E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9EBE3BDB-6F19-43B8-B697-9172CC4796A4}"/>
              </a:ext>
            </a:extLst>
          </p:cNvPr>
          <p:cNvSpPr>
            <a:spLocks noGrp="1"/>
          </p:cNvSpPr>
          <p:nvPr>
            <p:ph type="title"/>
          </p:nvPr>
        </p:nvSpPr>
        <p:spPr>
          <a:xfrm>
            <a:off x="572493" y="238539"/>
            <a:ext cx="11293442" cy="1434415"/>
          </a:xfrm>
        </p:spPr>
        <p:txBody>
          <a:bodyPr anchor="b">
            <a:normAutofit fontScale="90000"/>
          </a:bodyPr>
          <a:lstStyle/>
          <a:p>
            <a:r>
              <a:rPr lang="en-US" sz="5400" dirty="0"/>
              <a:t>Potential Contribution of Physics to Meet Development Objectives</a:t>
            </a:r>
            <a:endParaRPr lang="en-ZA" sz="5400" dirty="0"/>
          </a:p>
        </p:txBody>
      </p:sp>
      <p:sp>
        <p:nvSpPr>
          <p:cNvPr id="8" name="sketchy line">
            <a:extLst>
              <a:ext uri="{FF2B5EF4-FFF2-40B4-BE49-F238E27FC236}">
                <a16:creationId xmlns:a16="http://schemas.microsoft.com/office/drawing/2014/main" id="{E141930A-1F90-647F-BFC1-DBD19434EF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3F5855B-E94A-F9A4-FB4D-86119A13047D}"/>
              </a:ext>
            </a:extLst>
          </p:cNvPr>
          <p:cNvSpPr>
            <a:spLocks noGrp="1"/>
          </p:cNvSpPr>
          <p:nvPr>
            <p:ph idx="1"/>
          </p:nvPr>
        </p:nvSpPr>
        <p:spPr>
          <a:xfrm>
            <a:off x="412171" y="1810231"/>
            <a:ext cx="11293443" cy="4937370"/>
          </a:xfrm>
        </p:spPr>
        <p:txBody>
          <a:bodyPr anchor="t">
            <a:noAutofit/>
          </a:bodyPr>
          <a:lstStyle/>
          <a:p>
            <a:pPr marR="0" lvl="0" algn="just" defTabSz="914400" rtl="0" eaLnBrk="1" fontAlgn="auto" latinLnBrk="0" hangingPunct="1">
              <a:lnSpc>
                <a:spcPct val="100000"/>
              </a:lnSpc>
              <a:spcBef>
                <a:spcPts val="1000"/>
              </a:spcBef>
              <a:spcAft>
                <a:spcPts val="0"/>
              </a:spcAft>
              <a:buClrTx/>
              <a:buSzTx/>
              <a:buFont typeface="Wingdings" panose="05000000000000000000" pitchFamily="2" charset="2"/>
              <a:buChar char="v"/>
              <a:tabLst/>
              <a:defRPr/>
            </a:pPr>
            <a:r>
              <a:rPr kumimoji="0" lang="en-US" sz="2100" b="1" i="0" u="none" strike="noStrike" kern="1200" cap="none" spc="0" normalizeH="0" baseline="0" noProof="0" dirty="0">
                <a:ln>
                  <a:noFill/>
                </a:ln>
                <a:solidFill>
                  <a:srgbClr val="00B050"/>
                </a:solidFill>
                <a:effectLst/>
                <a:uLnTx/>
                <a:uFillTx/>
                <a:latin typeface="Nunito Sans" pitchFamily="2" charset="0"/>
                <a:cs typeface="Arial" panose="020B0604020202020204" pitchFamily="34" charset="0"/>
              </a:rPr>
              <a:t> Energy: </a:t>
            </a:r>
            <a:r>
              <a:rPr kumimoji="0" lang="fr-FR" altLang="x-none" sz="2000" i="0" u="none" strike="noStrike" kern="1200" cap="none" spc="0" normalizeH="0" baseline="0" noProof="0" dirty="0">
                <a:ln>
                  <a:noFill/>
                </a:ln>
                <a:solidFill>
                  <a:prstClr val="black"/>
                </a:solidFill>
                <a:effectLst/>
                <a:uLnTx/>
                <a:uFillTx/>
                <a:latin typeface="Nunito Sans" pitchFamily="2" charset="0"/>
                <a:ea typeface="Arial" charset="0"/>
                <a:cs typeface="Arial" charset="0"/>
              </a:rPr>
              <a:t>From</a:t>
            </a:r>
            <a:r>
              <a:rPr lang="fr-FR" altLang="x-none" sz="2000" dirty="0">
                <a:solidFill>
                  <a:prstClr val="black"/>
                </a:solidFill>
                <a:latin typeface="Nunito Sans" pitchFamily="2" charset="0"/>
                <a:ea typeface="Arial" charset="0"/>
                <a:cs typeface="Arial" charset="0"/>
              </a:rPr>
              <a:t> </a:t>
            </a:r>
            <a:r>
              <a:rPr kumimoji="0" lang="fr-FR" altLang="x-none" sz="2000" i="0" u="none" strike="noStrike" kern="1200" cap="none" spc="0" normalizeH="0" baseline="0" noProof="0" dirty="0" err="1">
                <a:ln>
                  <a:noFill/>
                </a:ln>
                <a:solidFill>
                  <a:prstClr val="black"/>
                </a:solidFill>
                <a:effectLst/>
                <a:uLnTx/>
                <a:uFillTx/>
                <a:latin typeface="Nunito Sans" pitchFamily="2" charset="0"/>
                <a:ea typeface="Arial" charset="0"/>
                <a:cs typeface="Arial" charset="0"/>
              </a:rPr>
              <a:t>energy</a:t>
            </a:r>
            <a:r>
              <a:rPr lang="fr-FR" altLang="x-none" sz="2000" dirty="0">
                <a:solidFill>
                  <a:prstClr val="black"/>
                </a:solidFill>
                <a:latin typeface="Nunito Sans" pitchFamily="2" charset="0"/>
                <a:ea typeface="Arial" charset="0"/>
                <a:cs typeface="Arial" charset="0"/>
              </a:rPr>
              <a:t> </a:t>
            </a:r>
            <a:r>
              <a:rPr kumimoji="0" lang="fr-FR" altLang="x-none" sz="2000" i="0" u="none" strike="noStrike" kern="1200" cap="none" spc="0" normalizeH="0" baseline="0" noProof="0" dirty="0">
                <a:ln>
                  <a:noFill/>
                </a:ln>
                <a:solidFill>
                  <a:prstClr val="black"/>
                </a:solidFill>
                <a:effectLst/>
                <a:uLnTx/>
                <a:uFillTx/>
                <a:latin typeface="Nunito Sans" pitchFamily="2" charset="0"/>
                <a:ea typeface="Arial" charset="0"/>
                <a:cs typeface="Arial" charset="0"/>
              </a:rPr>
              <a:t>generation, conversion and storage to sustainability and resources,</a:t>
            </a:r>
            <a:br>
              <a:rPr kumimoji="0" lang="fr-FR" altLang="x-none" sz="2000" i="0" u="none" strike="noStrike" kern="1200" cap="none" spc="0" normalizeH="0" baseline="0" noProof="0" dirty="0">
                <a:ln>
                  <a:noFill/>
                </a:ln>
                <a:solidFill>
                  <a:prstClr val="black"/>
                </a:solidFill>
                <a:effectLst/>
                <a:uLnTx/>
                <a:uFillTx/>
                <a:latin typeface="Nunito Sans" pitchFamily="2" charset="0"/>
                <a:ea typeface="Arial" charset="0"/>
                <a:cs typeface="Arial" charset="0"/>
              </a:rPr>
            </a:br>
            <a:r>
              <a:rPr kumimoji="0" lang="fr-FR" altLang="x-none" sz="2000" i="0" u="none" strike="noStrike" kern="1200" cap="none" spc="0" normalizeH="0" baseline="0" noProof="0" dirty="0">
                <a:ln>
                  <a:noFill/>
                </a:ln>
                <a:solidFill>
                  <a:prstClr val="black"/>
                </a:solidFill>
                <a:effectLst/>
                <a:uLnTx/>
                <a:uFillTx/>
                <a:latin typeface="Nunito Sans" pitchFamily="2" charset="0"/>
                <a:ea typeface="Arial" charset="0"/>
                <a:cs typeface="Arial" charset="0"/>
              </a:rPr>
              <a:t>                  physicists </a:t>
            </a:r>
            <a:r>
              <a:rPr kumimoji="0" lang="fr-FR" altLang="x-none" sz="2000" i="0" u="none" strike="noStrike" kern="1200" cap="none" spc="0" normalizeH="0" baseline="0" noProof="0" dirty="0" err="1">
                <a:ln>
                  <a:noFill/>
                </a:ln>
                <a:solidFill>
                  <a:prstClr val="black"/>
                </a:solidFill>
                <a:effectLst/>
                <a:uLnTx/>
                <a:uFillTx/>
                <a:latin typeface="Nunito Sans" pitchFamily="2" charset="0"/>
                <a:ea typeface="Arial" charset="0"/>
                <a:cs typeface="Arial" charset="0"/>
              </a:rPr>
              <a:t>play</a:t>
            </a:r>
            <a:r>
              <a:rPr kumimoji="0" lang="fr-FR" altLang="x-none" sz="2000" i="0" u="none" strike="noStrike" kern="1200" cap="none" spc="0" normalizeH="0" baseline="0" noProof="0" dirty="0">
                <a:ln>
                  <a:noFill/>
                </a:ln>
                <a:solidFill>
                  <a:prstClr val="black"/>
                </a:solidFill>
                <a:effectLst/>
                <a:uLnTx/>
                <a:uFillTx/>
                <a:latin typeface="Nunito Sans" pitchFamily="2" charset="0"/>
                <a:ea typeface="Arial" charset="0"/>
                <a:cs typeface="Arial" charset="0"/>
              </a:rPr>
              <a:t> a key </a:t>
            </a:r>
            <a:r>
              <a:rPr kumimoji="0" lang="fr-FR" altLang="x-none" sz="2000" i="0" u="none" strike="noStrike" kern="1200" cap="none" spc="0" normalizeH="0" baseline="0" noProof="0" dirty="0" err="1">
                <a:ln>
                  <a:noFill/>
                </a:ln>
                <a:solidFill>
                  <a:prstClr val="black"/>
                </a:solidFill>
                <a:effectLst/>
                <a:uLnTx/>
                <a:uFillTx/>
                <a:latin typeface="Nunito Sans" pitchFamily="2" charset="0"/>
                <a:ea typeface="Arial" charset="0"/>
                <a:cs typeface="Arial" charset="0"/>
              </a:rPr>
              <a:t>role</a:t>
            </a:r>
            <a:r>
              <a:rPr kumimoji="0" lang="fr-FR" altLang="x-none" sz="2000" i="0" u="none" strike="noStrike" kern="1200" cap="none" spc="0" normalizeH="0" baseline="0" noProof="0" dirty="0">
                <a:ln>
                  <a:noFill/>
                </a:ln>
                <a:solidFill>
                  <a:prstClr val="black"/>
                </a:solidFill>
                <a:effectLst/>
                <a:uLnTx/>
                <a:uFillTx/>
                <a:latin typeface="Nunito Sans" pitchFamily="2" charset="0"/>
                <a:ea typeface="Arial" charset="0"/>
                <a:cs typeface="Arial" charset="0"/>
              </a:rPr>
              <a:t>:</a:t>
            </a:r>
          </a:p>
          <a:p>
            <a:pPr lvl="3" algn="just">
              <a:lnSpc>
                <a:spcPct val="100000"/>
              </a:lnSpc>
              <a:buClr>
                <a:srgbClr val="00B050"/>
              </a:buClr>
              <a:buFont typeface="Wingdings" panose="05000000000000000000" pitchFamily="2" charset="2"/>
              <a:buChar char="ü"/>
              <a:defRPr/>
            </a:pP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Photovoltaic and solar fuel sciences; Wind/ </a:t>
            </a:r>
            <a:r>
              <a:rPr kumimoji="0" lang="fr-FR" altLang="x-none" i="0" u="none" strike="noStrike" kern="1200" cap="none" spc="0" normalizeH="0" baseline="0" noProof="0" dirty="0" err="1">
                <a:ln>
                  <a:noFill/>
                </a:ln>
                <a:solidFill>
                  <a:srgbClr val="00B050"/>
                </a:solidFill>
                <a:effectLst/>
                <a:uLnTx/>
                <a:uFillTx/>
                <a:latin typeface="Nunito Sans" pitchFamily="2" charset="0"/>
                <a:ea typeface="Arial" charset="0"/>
                <a:cs typeface="Arial" charset="0"/>
              </a:rPr>
              <a:t>wave</a:t>
            </a: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 tidal/ </a:t>
            </a:r>
            <a:r>
              <a:rPr kumimoji="0" lang="fr-FR" altLang="x-none" i="0" u="none" strike="noStrike" kern="1200" cap="none" spc="0" normalizeH="0" baseline="0" noProof="0" dirty="0" err="1">
                <a:ln>
                  <a:noFill/>
                </a:ln>
                <a:solidFill>
                  <a:srgbClr val="00B050"/>
                </a:solidFill>
                <a:effectLst/>
                <a:uLnTx/>
                <a:uFillTx/>
                <a:latin typeface="Nunito Sans" pitchFamily="2" charset="0"/>
                <a:ea typeface="Arial" charset="0"/>
                <a:cs typeface="Arial" charset="0"/>
              </a:rPr>
              <a:t>oceanic</a:t>
            </a: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 hydro-</a:t>
            </a:r>
            <a:r>
              <a:rPr kumimoji="0" lang="fr-FR" altLang="x-none" i="0" u="none" strike="noStrike" kern="1200" cap="none" spc="0" normalizeH="0" baseline="0" noProof="0" dirty="0" err="1">
                <a:ln>
                  <a:noFill/>
                </a:ln>
                <a:solidFill>
                  <a:srgbClr val="00B050"/>
                </a:solidFill>
                <a:effectLst/>
                <a:uLnTx/>
                <a:uFillTx/>
                <a:latin typeface="Nunito Sans" pitchFamily="2" charset="0"/>
                <a:ea typeface="Arial" charset="0"/>
                <a:cs typeface="Arial" charset="0"/>
              </a:rPr>
              <a:t>based</a:t>
            </a: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 power sources;</a:t>
            </a:r>
          </a:p>
          <a:p>
            <a:pPr lvl="3" algn="just">
              <a:lnSpc>
                <a:spcPct val="100000"/>
              </a:lnSpc>
              <a:buFont typeface="Wingdings" panose="05000000000000000000" pitchFamily="2" charset="2"/>
              <a:buChar char="ü"/>
              <a:defRPr/>
            </a:pP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Energy harvesting and storage technologies; </a:t>
            </a:r>
            <a:r>
              <a:rPr kumimoji="0" lang="fr-FR" altLang="x-none" i="0" u="none" strike="noStrike" kern="1200" cap="none" spc="0" normalizeH="0" baseline="0" noProof="0" dirty="0" err="1">
                <a:ln>
                  <a:noFill/>
                </a:ln>
                <a:solidFill>
                  <a:srgbClr val="00B050"/>
                </a:solidFill>
                <a:effectLst/>
                <a:uLnTx/>
                <a:uFillTx/>
                <a:latin typeface="Nunito Sans" pitchFamily="2" charset="0"/>
                <a:ea typeface="Arial" charset="0"/>
                <a:cs typeface="Arial" charset="0"/>
              </a:rPr>
              <a:t>Hydrogen</a:t>
            </a: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 production and fuel </a:t>
            </a:r>
            <a:r>
              <a:rPr kumimoji="0" lang="fr-FR" altLang="x-none" i="0" u="none" strike="noStrike" kern="1200" cap="none" spc="0" normalizeH="0" baseline="0" noProof="0" dirty="0" err="1">
                <a:ln>
                  <a:noFill/>
                </a:ln>
                <a:solidFill>
                  <a:srgbClr val="00B050"/>
                </a:solidFill>
                <a:effectLst/>
                <a:uLnTx/>
                <a:uFillTx/>
                <a:latin typeface="Nunito Sans" pitchFamily="2" charset="0"/>
                <a:ea typeface="Arial" charset="0"/>
                <a:cs typeface="Arial" charset="0"/>
              </a:rPr>
              <a:t>cells</a:t>
            </a: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a:t>
            </a:r>
          </a:p>
          <a:p>
            <a:pPr lvl="3" algn="just">
              <a:lnSpc>
                <a:spcPct val="100000"/>
              </a:lnSpc>
              <a:buFont typeface="Wingdings" panose="05000000000000000000" pitchFamily="2" charset="2"/>
              <a:buChar char="ü"/>
              <a:defRPr/>
            </a:pP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Geothermal power and </a:t>
            </a:r>
            <a:r>
              <a:rPr kumimoji="0" lang="fr-FR" altLang="x-none" i="0" u="none" strike="noStrike" kern="1200" cap="none" spc="0" normalizeH="0" baseline="0" noProof="0" dirty="0" err="1">
                <a:ln>
                  <a:noFill/>
                </a:ln>
                <a:solidFill>
                  <a:srgbClr val="00B050"/>
                </a:solidFill>
                <a:effectLst/>
                <a:uLnTx/>
                <a:uFillTx/>
                <a:latin typeface="Nunito Sans" pitchFamily="2" charset="0"/>
                <a:ea typeface="Arial" charset="0"/>
                <a:cs typeface="Arial" charset="0"/>
              </a:rPr>
              <a:t>heat</a:t>
            </a: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 </a:t>
            </a:r>
            <a:r>
              <a:rPr kumimoji="0" lang="fr-FR" altLang="x-none" i="0" u="none" strike="noStrike" kern="1200" cap="none" spc="0" normalizeH="0" baseline="0" noProof="0" dirty="0" err="1">
                <a:ln>
                  <a:noFill/>
                </a:ln>
                <a:solidFill>
                  <a:srgbClr val="00B050"/>
                </a:solidFill>
                <a:effectLst/>
                <a:uLnTx/>
                <a:uFillTx/>
                <a:latin typeface="Nunito Sans" pitchFamily="2" charset="0"/>
                <a:ea typeface="Arial" charset="0"/>
                <a:cs typeface="Arial" charset="0"/>
              </a:rPr>
              <a:t>pumps</a:t>
            </a:r>
            <a:r>
              <a:rPr lang="fr-FR" altLang="x-none" dirty="0">
                <a:solidFill>
                  <a:srgbClr val="00B050"/>
                </a:solidFill>
                <a:latin typeface="Nunito Sans" pitchFamily="2" charset="0"/>
                <a:ea typeface="Arial" charset="0"/>
                <a:cs typeface="Arial" charset="0"/>
              </a:rPr>
              <a:t>; </a:t>
            </a:r>
            <a:r>
              <a:rPr kumimoji="0" lang="fr-FR" altLang="x-none" i="0" u="none" strike="noStrike" kern="1200" cap="none" spc="0" normalizeH="0" baseline="0" noProof="0" dirty="0" err="1">
                <a:ln>
                  <a:noFill/>
                </a:ln>
                <a:solidFill>
                  <a:srgbClr val="00B050"/>
                </a:solidFill>
                <a:effectLst/>
                <a:uLnTx/>
                <a:uFillTx/>
                <a:latin typeface="Nunito Sans" pitchFamily="2" charset="0"/>
                <a:ea typeface="Arial" charset="0"/>
                <a:cs typeface="Arial" charset="0"/>
              </a:rPr>
              <a:t>Nuclear</a:t>
            </a: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-sciences-</a:t>
            </a:r>
            <a:r>
              <a:rPr kumimoji="0" lang="fr-FR" altLang="x-none" i="0" u="none" strike="noStrike" kern="1200" cap="none" spc="0" normalizeH="0" baseline="0" noProof="0" dirty="0" err="1">
                <a:ln>
                  <a:noFill/>
                </a:ln>
                <a:solidFill>
                  <a:srgbClr val="00B050"/>
                </a:solidFill>
                <a:effectLst/>
                <a:uLnTx/>
                <a:uFillTx/>
                <a:latin typeface="Nunito Sans" pitchFamily="2" charset="0"/>
                <a:ea typeface="Arial" charset="0"/>
                <a:cs typeface="Arial" charset="0"/>
              </a:rPr>
              <a:t>based</a:t>
            </a: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 power cycle; </a:t>
            </a:r>
          </a:p>
          <a:p>
            <a:pPr lvl="3" algn="just">
              <a:lnSpc>
                <a:spcPct val="100000"/>
              </a:lnSpc>
              <a:buFont typeface="Wingdings" panose="05000000000000000000" pitchFamily="2" charset="2"/>
              <a:buChar char="ü"/>
              <a:defRPr/>
            </a:pP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Desalination and water </a:t>
            </a:r>
            <a:r>
              <a:rPr kumimoji="0" lang="fr-FR" altLang="x-none" i="0" u="none" strike="noStrike" kern="1200" cap="none" spc="0" normalizeH="0" baseline="0" noProof="0" dirty="0" err="1">
                <a:ln>
                  <a:noFill/>
                </a:ln>
                <a:solidFill>
                  <a:srgbClr val="00B050"/>
                </a:solidFill>
                <a:effectLst/>
                <a:uLnTx/>
                <a:uFillTx/>
                <a:latin typeface="Nunito Sans" pitchFamily="2" charset="0"/>
                <a:ea typeface="Arial" charset="0"/>
                <a:cs typeface="Arial" charset="0"/>
              </a:rPr>
              <a:t>treatment</a:t>
            </a:r>
            <a:r>
              <a:rPr lang="fr-FR" altLang="x-none" dirty="0">
                <a:solidFill>
                  <a:srgbClr val="00B050"/>
                </a:solidFill>
                <a:latin typeface="Nunito Sans" pitchFamily="2" charset="0"/>
                <a:ea typeface="Arial" charset="0"/>
                <a:cs typeface="Arial" charset="0"/>
              </a:rPr>
              <a:t>; </a:t>
            </a: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Carbon-capture sciences;</a:t>
            </a:r>
          </a:p>
          <a:p>
            <a:pPr lvl="3" algn="just">
              <a:lnSpc>
                <a:spcPct val="100000"/>
              </a:lnSpc>
              <a:buFont typeface="Wingdings" panose="05000000000000000000" pitchFamily="2" charset="2"/>
              <a:buChar char="ü"/>
              <a:defRPr/>
            </a:pP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Recyclable, </a:t>
            </a:r>
            <a:r>
              <a:rPr kumimoji="0" lang="fr-FR" altLang="x-none" i="0" u="none" strike="noStrike" kern="1200" cap="none" spc="0" normalizeH="0" baseline="0" noProof="0" dirty="0" err="1">
                <a:ln>
                  <a:noFill/>
                </a:ln>
                <a:solidFill>
                  <a:srgbClr val="00B050"/>
                </a:solidFill>
                <a:effectLst/>
                <a:uLnTx/>
                <a:uFillTx/>
                <a:latin typeface="Nunito Sans" pitchFamily="2" charset="0"/>
                <a:ea typeface="Arial" charset="0"/>
                <a:cs typeface="Arial" charset="0"/>
              </a:rPr>
              <a:t>biodegradable</a:t>
            </a: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 </a:t>
            </a:r>
            <a:r>
              <a:rPr kumimoji="0" lang="fr-FR" altLang="x-none" i="0" u="none" strike="noStrike" kern="1200" cap="none" spc="0" normalizeH="0" baseline="0" noProof="0" dirty="0" err="1">
                <a:ln>
                  <a:noFill/>
                </a:ln>
                <a:solidFill>
                  <a:srgbClr val="00B050"/>
                </a:solidFill>
                <a:effectLst/>
                <a:uLnTx/>
                <a:uFillTx/>
                <a:latin typeface="Nunito Sans" pitchFamily="2" charset="0"/>
                <a:ea typeface="Arial" charset="0"/>
                <a:cs typeface="Arial" charset="0"/>
              </a:rPr>
              <a:t>low-toxicity</a:t>
            </a: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 and </a:t>
            </a:r>
            <a:r>
              <a:rPr kumimoji="0" lang="fr-FR" altLang="x-none" i="0" u="none" strike="noStrike" kern="1200" cap="none" spc="0" normalizeH="0" baseline="0" noProof="0" dirty="0" err="1">
                <a:ln>
                  <a:noFill/>
                </a:ln>
                <a:solidFill>
                  <a:srgbClr val="00B050"/>
                </a:solidFill>
                <a:effectLst/>
                <a:uLnTx/>
                <a:uFillTx/>
                <a:latin typeface="Nunito Sans" pitchFamily="2" charset="0"/>
                <a:ea typeface="Arial" charset="0"/>
                <a:cs typeface="Arial" charset="0"/>
              </a:rPr>
              <a:t>sustainable</a:t>
            </a: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 </a:t>
            </a:r>
            <a:r>
              <a:rPr kumimoji="0" lang="fr-FR" altLang="x-none" i="0" u="none" strike="noStrike" kern="1200" cap="none" spc="0" normalizeH="0" baseline="0" noProof="0" dirty="0" err="1">
                <a:ln>
                  <a:noFill/>
                </a:ln>
                <a:solidFill>
                  <a:srgbClr val="00B050"/>
                </a:solidFill>
                <a:effectLst/>
                <a:uLnTx/>
                <a:uFillTx/>
                <a:latin typeface="Nunito Sans" pitchFamily="2" charset="0"/>
                <a:ea typeface="Arial" charset="0"/>
                <a:cs typeface="Arial" charset="0"/>
              </a:rPr>
              <a:t>materials</a:t>
            </a:r>
            <a:r>
              <a:rPr kumimoji="0" lang="fr-FR" altLang="x-none" i="0" u="none" strike="noStrike" kern="1200" cap="none" spc="0" normalizeH="0" baseline="0" noProof="0" dirty="0">
                <a:ln>
                  <a:noFill/>
                </a:ln>
                <a:solidFill>
                  <a:srgbClr val="00B050"/>
                </a:solidFill>
                <a:effectLst/>
                <a:uLnTx/>
                <a:uFillTx/>
                <a:latin typeface="Nunito Sans" pitchFamily="2" charset="0"/>
                <a:ea typeface="Arial" charset="0"/>
                <a:cs typeface="Arial" charset="0"/>
              </a:rPr>
              <a:t>. </a:t>
            </a:r>
            <a:endParaRPr lang="fr-FR" altLang="x-none" dirty="0">
              <a:solidFill>
                <a:srgbClr val="00B050"/>
              </a:solidFill>
              <a:latin typeface="Nunito Sans" pitchFamily="2" charset="0"/>
              <a:ea typeface="Arial" charset="0"/>
              <a:cs typeface="Arial" charset="0"/>
            </a:endParaRPr>
          </a:p>
          <a:p>
            <a:pPr algn="just">
              <a:lnSpc>
                <a:spcPct val="100000"/>
              </a:lnSpc>
              <a:spcBef>
                <a:spcPts val="500"/>
              </a:spcBef>
              <a:defRPr/>
            </a:pPr>
            <a:r>
              <a:rPr kumimoji="0" lang="en-US" sz="2000" i="0" u="none" strike="noStrike" kern="1200" cap="none" spc="0" normalizeH="0" baseline="0" noProof="0" dirty="0">
                <a:ln>
                  <a:noFill/>
                </a:ln>
                <a:effectLst/>
                <a:uLnTx/>
                <a:uFillTx/>
                <a:latin typeface="Nunito Sans" pitchFamily="2" charset="0"/>
                <a:ea typeface="Arial" charset="0"/>
                <a:cs typeface="Arial" charset="0"/>
              </a:rPr>
              <a:t>A new generation of far smaller and cheaper nuclear technologies may offer more appropriate options for African countries to accelerate the deployment of reliable, low-carbon electricity (Small Modular Reactors (SMRs) and microreactors).</a:t>
            </a:r>
            <a:endParaRPr kumimoji="0" lang="en-US" sz="2000" i="0" u="none" strike="noStrike" kern="1200" cap="none" spc="0" normalizeH="0" baseline="0" noProof="0" dirty="0">
              <a:ln>
                <a:noFill/>
              </a:ln>
              <a:solidFill>
                <a:prstClr val="black"/>
              </a:solidFill>
              <a:effectLst/>
              <a:uLnTx/>
              <a:uFillTx/>
              <a:latin typeface="Nunito Sans" pitchFamily="2" charset="0"/>
              <a:ea typeface="Arial" charset="0"/>
              <a:cs typeface="Arial" charset="0"/>
            </a:endParaRPr>
          </a:p>
          <a:p>
            <a:pPr lvl="3" algn="just">
              <a:lnSpc>
                <a:spcPct val="100000"/>
              </a:lnSpc>
              <a:buFont typeface="Courier New" panose="02070309020205020404" pitchFamily="49" charset="0"/>
              <a:buChar char="o"/>
              <a:defRPr/>
            </a:pPr>
            <a:r>
              <a:rPr kumimoji="0" lang="en-US" u="none" strike="noStrike" kern="1200" cap="none" spc="0" normalizeH="0" baseline="0" noProof="0" dirty="0">
                <a:ln>
                  <a:noFill/>
                </a:ln>
                <a:solidFill>
                  <a:srgbClr val="00B050"/>
                </a:solidFill>
                <a:effectLst/>
                <a:uLnTx/>
                <a:uFillTx/>
                <a:latin typeface="Nunito Sans" pitchFamily="2" charset="0"/>
                <a:ea typeface="Arial" charset="0"/>
                <a:cs typeface="Arial" charset="0"/>
              </a:rPr>
              <a:t>Ion-based quantum computers could boost battery performance: How fuel cells are decarbonizing energy. </a:t>
            </a:r>
            <a:r>
              <a:rPr kumimoji="0" lang="en-US" sz="1400" u="none" strike="noStrike" kern="1200" cap="none" spc="0" normalizeH="0" baseline="0" noProof="0" dirty="0">
                <a:ln>
                  <a:noFill/>
                </a:ln>
                <a:solidFill>
                  <a:srgbClr val="002060"/>
                </a:solidFill>
                <a:effectLst/>
                <a:uLnTx/>
                <a:uFillTx/>
                <a:latin typeface="Nunito Sans" pitchFamily="2" charset="0"/>
                <a:ea typeface="Arial" charset="0"/>
                <a:cs typeface="Arial" charset="0"/>
              </a:rPr>
              <a:t>‘’</a:t>
            </a:r>
            <a:r>
              <a:rPr kumimoji="0" lang="fr-FR" sz="1400" i="1" u="none" strike="noStrike" kern="1200" cap="none" spc="0" normalizeH="0" baseline="0" noProof="0" dirty="0" err="1">
                <a:ln>
                  <a:noFill/>
                </a:ln>
                <a:solidFill>
                  <a:srgbClr val="002060"/>
                </a:solidFill>
                <a:effectLst/>
                <a:uLnTx/>
                <a:uFillTx/>
                <a:latin typeface="Nunito Sans" pitchFamily="2" charset="0"/>
                <a:ea typeface="Arial" charset="0"/>
                <a:cs typeface="Arial" charset="0"/>
              </a:rPr>
              <a:t>Physics</a:t>
            </a:r>
            <a:r>
              <a:rPr kumimoji="0" lang="fr-FR" sz="1400" i="1" u="none" strike="noStrike" kern="1200" cap="none" spc="0" normalizeH="0" baseline="0" noProof="0" dirty="0">
                <a:ln>
                  <a:noFill/>
                </a:ln>
                <a:solidFill>
                  <a:srgbClr val="002060"/>
                </a:solidFill>
                <a:effectLst/>
                <a:uLnTx/>
                <a:uFillTx/>
                <a:latin typeface="Nunito Sans" pitchFamily="2" charset="0"/>
                <a:ea typeface="Arial" charset="0"/>
                <a:cs typeface="Arial" charset="0"/>
              </a:rPr>
              <a:t> World’’, </a:t>
            </a:r>
            <a:r>
              <a:rPr kumimoji="0" lang="fr-FR" sz="1400" u="none" strike="noStrike" kern="1200" cap="none" spc="0" normalizeH="0" baseline="0" noProof="0" dirty="0">
                <a:ln>
                  <a:noFill/>
                </a:ln>
                <a:solidFill>
                  <a:srgbClr val="002060"/>
                </a:solidFill>
                <a:effectLst/>
                <a:uLnTx/>
                <a:uFillTx/>
                <a:latin typeface="Nunito Sans" pitchFamily="2" charset="0"/>
                <a:ea typeface="Arial" charset="0"/>
                <a:cs typeface="Arial" charset="0"/>
              </a:rPr>
              <a:t>Weekly Podcast, </a:t>
            </a:r>
            <a:r>
              <a:rPr kumimoji="0" lang="fr-FR" sz="1400" u="none" strike="noStrike" kern="1200" cap="none" spc="0" normalizeH="0" baseline="0" noProof="0" dirty="0" err="1">
                <a:ln>
                  <a:noFill/>
                </a:ln>
                <a:solidFill>
                  <a:srgbClr val="002060"/>
                </a:solidFill>
                <a:effectLst/>
                <a:uLnTx/>
                <a:uFillTx/>
                <a:latin typeface="Nunito Sans" pitchFamily="2" charset="0"/>
                <a:ea typeface="Arial" charset="0"/>
                <a:cs typeface="Arial" charset="0"/>
              </a:rPr>
              <a:t>February</a:t>
            </a:r>
            <a:r>
              <a:rPr kumimoji="0" lang="fr-FR" sz="1400" u="none" strike="noStrike" kern="1200" cap="none" spc="0" normalizeH="0" baseline="0" noProof="0" dirty="0">
                <a:ln>
                  <a:noFill/>
                </a:ln>
                <a:solidFill>
                  <a:srgbClr val="002060"/>
                </a:solidFill>
                <a:effectLst/>
                <a:uLnTx/>
                <a:uFillTx/>
                <a:latin typeface="Nunito Sans" pitchFamily="2" charset="0"/>
                <a:ea typeface="Arial" charset="0"/>
                <a:cs typeface="Arial" charset="0"/>
              </a:rPr>
              <a:t> 10, 2022) </a:t>
            </a:r>
          </a:p>
          <a:p>
            <a:pPr lvl="3" algn="just">
              <a:lnSpc>
                <a:spcPct val="100000"/>
              </a:lnSpc>
              <a:buFont typeface="Courier New" panose="02070309020205020404" pitchFamily="49" charset="0"/>
              <a:buChar char="o"/>
              <a:defRPr/>
            </a:pPr>
            <a:r>
              <a:rPr kumimoji="0" lang="en-US" i="0" u="none" strike="noStrike" kern="1200" cap="none" spc="0" normalizeH="0" baseline="0" noProof="0" dirty="0">
                <a:ln>
                  <a:noFill/>
                </a:ln>
                <a:solidFill>
                  <a:srgbClr val="00B050"/>
                </a:solidFill>
                <a:effectLst/>
                <a:uLnTx/>
                <a:uFillTx/>
                <a:latin typeface="Nunito Sans" pitchFamily="2" charset="0"/>
                <a:ea typeface="Arial" charset="0"/>
                <a:cs typeface="Arial" charset="0"/>
              </a:rPr>
              <a:t>Combining Artificial Intelligence with Physics-Based Methods for Probabilistic Renewable Energy Forecasting.</a:t>
            </a:r>
            <a:r>
              <a:rPr kumimoji="0" lang="fr-FR" i="0" u="none" strike="noStrike" kern="1200" cap="none" spc="0" normalizeH="0" baseline="0" noProof="0" dirty="0">
                <a:ln>
                  <a:noFill/>
                </a:ln>
                <a:solidFill>
                  <a:srgbClr val="00B050"/>
                </a:solidFill>
                <a:effectLst/>
                <a:uLnTx/>
                <a:uFillTx/>
                <a:latin typeface="Nunito Sans" pitchFamily="2" charset="0"/>
                <a:ea typeface="Arial" charset="0"/>
                <a:cs typeface="Arial" charset="0"/>
              </a:rPr>
              <a:t> </a:t>
            </a:r>
            <a:r>
              <a:rPr kumimoji="0" lang="fr-FR" sz="1400" i="1" u="none" strike="noStrike" kern="1200" cap="none" spc="0" normalizeH="0" baseline="0" noProof="0" dirty="0">
                <a:ln>
                  <a:noFill/>
                </a:ln>
                <a:solidFill>
                  <a:srgbClr val="002060"/>
                </a:solidFill>
                <a:effectLst/>
                <a:uLnTx/>
                <a:uFillTx/>
                <a:latin typeface="Nunito Sans" pitchFamily="2" charset="0"/>
                <a:ea typeface="Arial" charset="0"/>
                <a:cs typeface="Arial" charset="0"/>
              </a:rPr>
              <a:t>Energies</a:t>
            </a:r>
            <a:r>
              <a:rPr kumimoji="0" lang="fr-FR" sz="1400" i="0" u="none" strike="noStrike" kern="1200" cap="none" spc="0" normalizeH="0" baseline="0" noProof="0" dirty="0">
                <a:ln>
                  <a:noFill/>
                </a:ln>
                <a:solidFill>
                  <a:srgbClr val="002060"/>
                </a:solidFill>
                <a:effectLst/>
                <a:uLnTx/>
                <a:uFillTx/>
                <a:latin typeface="Nunito Sans" pitchFamily="2" charset="0"/>
                <a:ea typeface="Arial" charset="0"/>
                <a:cs typeface="Arial" charset="0"/>
              </a:rPr>
              <a:t> 2020, 13(8), 1979. </a:t>
            </a:r>
            <a:r>
              <a:rPr kumimoji="0" lang="fr-FR" sz="1400" i="0" u="none" strike="noStrike" kern="1200" cap="none" spc="0" normalizeH="0" baseline="0" noProof="0" dirty="0">
                <a:ln>
                  <a:noFill/>
                </a:ln>
                <a:solidFill>
                  <a:srgbClr val="002060"/>
                </a:solidFill>
                <a:effectLst/>
                <a:uLnTx/>
                <a:uFillTx/>
                <a:latin typeface="Nunito Sans" pitchFamily="2" charset="0"/>
                <a:ea typeface="Arial" charset="0"/>
                <a:cs typeface="Arial" charset="0"/>
                <a:hlinkClick r:id="rId3"/>
              </a:rPr>
              <a:t>https://doi.org/10.3390/en13081979</a:t>
            </a:r>
            <a:r>
              <a:rPr kumimoji="0" lang="fr-FR" sz="1400" i="0" u="none" strike="noStrike" kern="1200" cap="none" spc="0" normalizeH="0" baseline="0" noProof="0" dirty="0">
                <a:ln>
                  <a:noFill/>
                </a:ln>
                <a:solidFill>
                  <a:srgbClr val="002060"/>
                </a:solidFill>
                <a:effectLst/>
                <a:uLnTx/>
                <a:uFillTx/>
                <a:latin typeface="Nunito Sans" pitchFamily="2" charset="0"/>
                <a:ea typeface="Arial" charset="0"/>
                <a:cs typeface="Arial" charset="0"/>
              </a:rPr>
              <a:t> </a:t>
            </a:r>
          </a:p>
        </p:txBody>
      </p:sp>
    </p:spTree>
    <p:extLst>
      <p:ext uri="{BB962C8B-B14F-4D97-AF65-F5344CB8AC3E}">
        <p14:creationId xmlns:p14="http://schemas.microsoft.com/office/powerpoint/2010/main" val="3856933217"/>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2013 - 2022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5817</TotalTime>
  <Words>2815</Words>
  <Application>Microsoft Macintosh PowerPoint</Application>
  <PresentationFormat>Widescreen</PresentationFormat>
  <Paragraphs>237</Paragraphs>
  <Slides>21</Slides>
  <Notes>16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21</vt:i4>
      </vt:variant>
    </vt:vector>
  </HeadingPairs>
  <TitlesOfParts>
    <vt:vector size="33" baseType="lpstr">
      <vt:lpstr>Arial</vt:lpstr>
      <vt:lpstr>Calibri</vt:lpstr>
      <vt:lpstr>Calibri Light</vt:lpstr>
      <vt:lpstr>Courier New</vt:lpstr>
      <vt:lpstr>Helvetica Neue</vt:lpstr>
      <vt:lpstr>Inter</vt:lpstr>
      <vt:lpstr>Nunito Sans</vt:lpstr>
      <vt:lpstr>Open Sans</vt:lpstr>
      <vt:lpstr>Roboto</vt:lpstr>
      <vt:lpstr>Times New Roman</vt:lpstr>
      <vt:lpstr>Wingdings</vt:lpstr>
      <vt:lpstr>Office 2013 - 2022 Theme</vt:lpstr>
      <vt:lpstr>ASFAP Final Report Workshop  15 – 17 December 2024</vt:lpstr>
      <vt:lpstr>INTRODUCTION</vt:lpstr>
      <vt:lpstr>INTRODUCTION</vt:lpstr>
      <vt:lpstr>Importance of STEM education in Africa</vt:lpstr>
      <vt:lpstr>Why Physics Education?</vt:lpstr>
      <vt:lpstr>Importance of Physics in development</vt:lpstr>
      <vt:lpstr>Potential Contribution of Physics to Meet Development Objectives</vt:lpstr>
      <vt:lpstr>Potential Contribution of Physics to Meet Development Objectives</vt:lpstr>
      <vt:lpstr>Potential Contribution of Physics to Meet Development Objectives</vt:lpstr>
      <vt:lpstr>Problem with Physics Education in Africa</vt:lpstr>
      <vt:lpstr>Community Engagement and STEM Education </vt:lpstr>
      <vt:lpstr>Community Engagement and Physics Education </vt:lpstr>
      <vt:lpstr>Community Engagement &amp; Capacity Building</vt:lpstr>
      <vt:lpstr>The ASFAP Community Engagement Working Group</vt:lpstr>
      <vt:lpstr>The ASFAP Community Engagement Working Group</vt:lpstr>
      <vt:lpstr>Physics at the service of communities</vt:lpstr>
      <vt:lpstr>Physics and environmental problems</vt:lpstr>
      <vt:lpstr>Physics outreach and education</vt:lpstr>
      <vt:lpstr>Bring astronomy to local communities</vt:lpstr>
      <vt:lpstr>Introduce the ASFAP initiative to local governments </vt:lpstr>
      <vt:lpstr>Community Goals and Priorities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ASFAP Community Town Hall 12 – 15 July 2021</dc:title>
  <dc:creator>uwineza marie</dc:creator>
  <cp:lastModifiedBy>Ketevi Adikle Assamagan</cp:lastModifiedBy>
  <cp:revision>31</cp:revision>
  <dcterms:created xsi:type="dcterms:W3CDTF">2021-07-09T15:21:46Z</dcterms:created>
  <dcterms:modified xsi:type="dcterms:W3CDTF">2024-12-15T04:29:16Z</dcterms:modified>
</cp:coreProperties>
</file>