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4" r:id="rId1"/>
  </p:sldMasterIdLst>
  <p:notesMasterIdLst>
    <p:notesMasterId r:id="rId25"/>
  </p:notesMasterIdLst>
  <p:sldIdLst>
    <p:sldId id="267" r:id="rId2"/>
    <p:sldId id="259" r:id="rId3"/>
    <p:sldId id="271" r:id="rId4"/>
    <p:sldId id="260" r:id="rId5"/>
    <p:sldId id="272" r:id="rId6"/>
    <p:sldId id="273" r:id="rId7"/>
    <p:sldId id="274" r:id="rId8"/>
    <p:sldId id="286" r:id="rId9"/>
    <p:sldId id="261" r:id="rId10"/>
    <p:sldId id="287" r:id="rId11"/>
    <p:sldId id="275" r:id="rId12"/>
    <p:sldId id="26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70" r:id="rId24"/>
  </p:sldIdLst>
  <p:sldSz cx="10080625" cy="7559675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/>
    <p:restoredTop sz="94643"/>
  </p:normalViewPr>
  <p:slideViewPr>
    <p:cSldViewPr>
      <p:cViewPr varScale="1">
        <p:scale>
          <a:sx n="73" d="100"/>
          <a:sy n="73" d="100"/>
        </p:scale>
        <p:origin x="1560" y="18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20FF7-CB0A-4029-9EB8-6FF97318BA0B}" type="datetimeFigureOut">
              <a:rPr lang="en-IE" smtClean="0"/>
              <a:pPr/>
              <a:t>15/12/2024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754063"/>
            <a:ext cx="5029200" cy="377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778375"/>
            <a:ext cx="621665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AEB47-5EE3-4F8A-BAF5-C5113A5D9111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8AEB47-5EE3-4F8A-BAF5-C5113A5D9111}" type="slidenum">
              <a:rPr lang="en-IE" smtClean="0"/>
              <a:pPr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6313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37197"/>
            <a:ext cx="856853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3970580"/>
            <a:ext cx="7560469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12/15/24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869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02483"/>
            <a:ext cx="2173635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02483"/>
            <a:ext cx="6394896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08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459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884671"/>
            <a:ext cx="869453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059035"/>
            <a:ext cx="869453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12/15/24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17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12414"/>
            <a:ext cx="4284266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12414"/>
            <a:ext cx="4284266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12/15/24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3179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02484"/>
            <a:ext cx="869453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53171"/>
            <a:ext cx="4264576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761381"/>
            <a:ext cx="4264576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53171"/>
            <a:ext cx="4285579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761381"/>
            <a:ext cx="4285579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12/15/24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6571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12/15/24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2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12/15/24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24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088455"/>
            <a:ext cx="5103316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12/15/24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6897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088455"/>
            <a:ext cx="5103316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12/15/24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94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02484"/>
            <a:ext cx="869453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12414"/>
            <a:ext cx="869453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006700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12/15/24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006700"/>
            <a:ext cx="340221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006700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32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2379DE-D2CC-A94D-B4A3-B132853E53F0}"/>
              </a:ext>
            </a:extLst>
          </p:cNvPr>
          <p:cNvSpPr txBox="1"/>
          <p:nvPr/>
        </p:nvSpPr>
        <p:spPr>
          <a:xfrm>
            <a:off x="1041221" y="3270497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ASFAP MEETING: TOWARDS THE FINAL REPORT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DC2734-91AD-F343-810D-100EFA07E13F}"/>
              </a:ext>
            </a:extLst>
          </p:cNvPr>
          <p:cNvSpPr txBox="1"/>
          <p:nvPr/>
        </p:nvSpPr>
        <p:spPr>
          <a:xfrm>
            <a:off x="1010518" y="6660157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Tuesday, December 17</a:t>
            </a:r>
            <a:r>
              <a:rPr lang="en-GB" sz="2000" baseline="30000" dirty="0"/>
              <a:t>th</a:t>
            </a:r>
            <a:r>
              <a:rPr lang="en-GB" sz="2000" dirty="0"/>
              <a:t> 2024</a:t>
            </a:r>
          </a:p>
        </p:txBody>
      </p:sp>
      <p:pic>
        <p:nvPicPr>
          <p:cNvPr id="3" name="Picture 2" descr="May be an image of text">
            <a:extLst>
              <a:ext uri="{FF2B5EF4-FFF2-40B4-BE49-F238E27FC236}">
                <a16:creationId xmlns:a16="http://schemas.microsoft.com/office/drawing/2014/main" id="{737EC302-187D-8841-BC75-F14F1FCE02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-36587"/>
            <a:ext cx="10080626" cy="192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645501C-CAE6-4E44-82D6-BE3354EFF81B}"/>
              </a:ext>
            </a:extLst>
          </p:cNvPr>
          <p:cNvSpPr txBox="1"/>
          <p:nvPr/>
        </p:nvSpPr>
        <p:spPr>
          <a:xfrm>
            <a:off x="1041221" y="5580037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Stephane </a:t>
            </a:r>
            <a:r>
              <a:rPr lang="en-GB" sz="2000" dirty="0" err="1"/>
              <a:t>Kenmoe</a:t>
            </a:r>
            <a:r>
              <a:rPr lang="en-GB" sz="2000" dirty="0"/>
              <a:t> and Obinna Abah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03A627-B671-5C84-C8F9-F9A7541ED125}"/>
              </a:ext>
            </a:extLst>
          </p:cNvPr>
          <p:cNvSpPr txBox="1"/>
          <p:nvPr/>
        </p:nvSpPr>
        <p:spPr>
          <a:xfrm>
            <a:off x="1038216" y="4456044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Zewail City of Science, Cairo, Egypt </a:t>
            </a:r>
          </a:p>
        </p:txBody>
      </p:sp>
    </p:spTree>
    <p:extLst>
      <p:ext uri="{BB962C8B-B14F-4D97-AF65-F5344CB8AC3E}">
        <p14:creationId xmlns:p14="http://schemas.microsoft.com/office/powerpoint/2010/main" val="2359699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37AE0A-A89F-865F-31F1-A991C5956CED}"/>
              </a:ext>
            </a:extLst>
          </p:cNvPr>
          <p:cNvSpPr txBox="1"/>
          <p:nvPr/>
        </p:nvSpPr>
        <p:spPr>
          <a:xfrm>
            <a:off x="253122" y="220688"/>
            <a:ext cx="8387590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4320" marR="0" indent="-274320" algn="just">
              <a:spcBef>
                <a:spcPts val="1200"/>
              </a:spcBef>
              <a:spcAft>
                <a:spcPts val="600"/>
              </a:spcAft>
            </a:pPr>
            <a:r>
              <a:rPr lang="en-US" sz="1800" b="1" i="1" kern="0" dirty="0">
                <a:effectLst/>
                <a:latin typeface="Arial" panose="020B0604020202020204" pitchFamily="34" charset="0"/>
                <a:ea typeface="Noto Sans CJK SC Regular"/>
                <a:cs typeface="FreeSans"/>
              </a:rPr>
              <a:t>The Atomic Molecular Spectroscopy and Applications Laboratory of the      </a:t>
            </a:r>
          </a:p>
          <a:p>
            <a:pPr marL="274320" marR="0" indent="-274320" algn="just">
              <a:spcBef>
                <a:spcPts val="1200"/>
              </a:spcBef>
              <a:spcAft>
                <a:spcPts val="600"/>
              </a:spcAft>
            </a:pPr>
            <a:r>
              <a:rPr lang="en-US" sz="1800" b="1" i="1" kern="0" dirty="0">
                <a:effectLst/>
                <a:latin typeface="Arial" panose="020B0604020202020204" pitchFamily="34" charset="0"/>
                <a:ea typeface="Noto Sans CJK SC Regular"/>
                <a:cs typeface="FreeSans"/>
              </a:rPr>
              <a:t>University of Tunis-El Manar: the pride of Tunisia</a:t>
            </a:r>
            <a:endParaRPr lang="en-US" sz="2800" b="1" kern="0" dirty="0">
              <a:effectLst/>
              <a:latin typeface="Liberation Sans"/>
              <a:ea typeface="Noto Sans CJK SC Regular"/>
              <a:cs typeface="FreeSan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BDEC9E-B7D7-53BE-7AA7-74D9FBBB713A}"/>
              </a:ext>
            </a:extLst>
          </p:cNvPr>
          <p:cNvSpPr txBox="1"/>
          <p:nvPr/>
        </p:nvSpPr>
        <p:spPr>
          <a:xfrm>
            <a:off x="211535" y="1763613"/>
            <a:ext cx="8136904" cy="8785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Fluorescence Spectroscopy to study the impact of environmental conditions on herbal drug integrity in Cape Coast Ghana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06FEF2-79E0-3CBF-64D2-013E00C1EBBE}"/>
              </a:ext>
            </a:extLst>
          </p:cNvPr>
          <p:cNvSpPr txBox="1"/>
          <p:nvPr/>
        </p:nvSpPr>
        <p:spPr>
          <a:xfrm>
            <a:off x="155073" y="4917512"/>
            <a:ext cx="6981416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Challenge for low-cost experimental physics in Cameroon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737D68-0777-8369-6B6E-7C93C4B8FD9B}"/>
              </a:ext>
            </a:extLst>
          </p:cNvPr>
          <p:cNvSpPr txBox="1"/>
          <p:nvPr/>
        </p:nvSpPr>
        <p:spPr>
          <a:xfrm>
            <a:off x="171672" y="6374246"/>
            <a:ext cx="8861225" cy="968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burst of pride in the Republic of Congo: the laboratory for nanomaterials</a:t>
            </a:r>
          </a:p>
          <a:p>
            <a:pPr marL="0" marR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nanotechnologies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3555D0-3E0A-5AFE-08A4-7D33EE2AE764}"/>
              </a:ext>
            </a:extLst>
          </p:cNvPr>
          <p:cNvSpPr txBox="1"/>
          <p:nvPr/>
        </p:nvSpPr>
        <p:spPr>
          <a:xfrm>
            <a:off x="171672" y="3556637"/>
            <a:ext cx="7349058" cy="367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4320" marR="0" indent="-274320" algn="just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lv-LV" sz="1800" b="1" i="1" kern="0" dirty="0">
                <a:effectLst/>
                <a:latin typeface="Arial" panose="020B0604020202020204" pitchFamily="34" charset="0"/>
                <a:ea typeface="Noto Sans CJK SC Regular"/>
                <a:cs typeface="FreeSans"/>
              </a:rPr>
              <a:t>The Africa Microscopy Initiative in </a:t>
            </a:r>
            <a:r>
              <a:rPr lang="lv-LV" sz="1800" b="1" i="1" kern="0" dirty="0" err="1">
                <a:effectLst/>
                <a:latin typeface="Arial" panose="020B0604020202020204" pitchFamily="34" charset="0"/>
                <a:ea typeface="Noto Sans CJK SC Regular"/>
                <a:cs typeface="FreeSans"/>
              </a:rPr>
              <a:t>Cape</a:t>
            </a:r>
            <a:r>
              <a:rPr lang="lv-LV" sz="1800" b="1" i="1" kern="0" dirty="0">
                <a:effectLst/>
                <a:latin typeface="Arial" panose="020B0604020202020204" pitchFamily="34" charset="0"/>
                <a:ea typeface="Noto Sans CJK SC Regular"/>
                <a:cs typeface="FreeSans"/>
              </a:rPr>
              <a:t> </a:t>
            </a:r>
            <a:r>
              <a:rPr lang="lv-LV" sz="1800" b="1" i="1" kern="0" dirty="0" err="1">
                <a:effectLst/>
                <a:latin typeface="Arial" panose="020B0604020202020204" pitchFamily="34" charset="0"/>
                <a:ea typeface="Noto Sans CJK SC Regular"/>
                <a:cs typeface="FreeSans"/>
              </a:rPr>
              <a:t>Town</a:t>
            </a:r>
            <a:r>
              <a:rPr lang="lv-LV" sz="1800" b="1" i="1" kern="0" dirty="0">
                <a:effectLst/>
                <a:latin typeface="Arial" panose="020B0604020202020204" pitchFamily="34" charset="0"/>
                <a:ea typeface="Noto Sans CJK SC Regular"/>
                <a:cs typeface="FreeSans"/>
              </a:rPr>
              <a:t> South Africa</a:t>
            </a:r>
            <a:endParaRPr lang="en-US" sz="2800" b="1" kern="0" dirty="0">
              <a:effectLst/>
              <a:latin typeface="Liberation Sans"/>
              <a:ea typeface="Noto Sans CJK SC Regular"/>
              <a:cs typeface="FreeSans"/>
            </a:endParaRPr>
          </a:p>
        </p:txBody>
      </p:sp>
    </p:spTree>
    <p:extLst>
      <p:ext uri="{BB962C8B-B14F-4D97-AF65-F5344CB8AC3E}">
        <p14:creationId xmlns:p14="http://schemas.microsoft.com/office/powerpoint/2010/main" val="1935098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00342-842E-0934-209E-719B07E00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61217A-5488-10A2-D7DF-1FDCAE015AE2}"/>
              </a:ext>
            </a:extLst>
          </p:cNvPr>
          <p:cNvSpPr txBox="1"/>
          <p:nvPr/>
        </p:nvSpPr>
        <p:spPr>
          <a:xfrm>
            <a:off x="-144140" y="3275781"/>
            <a:ext cx="10368904" cy="658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3600" b="1" kern="0" dirty="0">
                <a:ea typeface="Noto Sans CJK SC Regular"/>
                <a:cs typeface="FreeSans"/>
              </a:rPr>
              <a:t>3.2</a:t>
            </a:r>
            <a:r>
              <a:rPr lang="en-US" sz="3600" b="1" kern="0" dirty="0">
                <a:effectLst/>
                <a:ea typeface="Noto Sans CJK SC Regular"/>
                <a:cs typeface="FreeSans"/>
              </a:rPr>
              <a:t> Commendable efforts at the theoretical level</a:t>
            </a:r>
          </a:p>
        </p:txBody>
      </p:sp>
    </p:spTree>
    <p:extLst>
      <p:ext uri="{BB962C8B-B14F-4D97-AF65-F5344CB8AC3E}">
        <p14:creationId xmlns:p14="http://schemas.microsoft.com/office/powerpoint/2010/main" val="1297969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2379DE-D2CC-A94D-B4A3-B132853E53F0}"/>
              </a:ext>
            </a:extLst>
          </p:cNvPr>
          <p:cNvSpPr txBox="1"/>
          <p:nvPr/>
        </p:nvSpPr>
        <p:spPr>
          <a:xfrm>
            <a:off x="1859142" y="465020"/>
            <a:ext cx="5989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THEORY: </a:t>
            </a:r>
            <a:r>
              <a:rPr lang="en-GB" sz="2400" b="1" dirty="0"/>
              <a:t>WHICH SCHRODINGER EQUATION FOR AFRICA ?</a:t>
            </a:r>
          </a:p>
        </p:txBody>
      </p:sp>
      <p:pic>
        <p:nvPicPr>
          <p:cNvPr id="13" name="Picture 2" descr="May be an image of text">
            <a:extLst>
              <a:ext uri="{FF2B5EF4-FFF2-40B4-BE49-F238E27FC236}">
                <a16:creationId xmlns:a16="http://schemas.microsoft.com/office/drawing/2014/main" id="{ED4345C7-8DDA-774F-8842-3ABB906581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87" b="-2611"/>
          <a:stretch/>
        </p:blipFill>
        <p:spPr bwMode="auto">
          <a:xfrm>
            <a:off x="8307607" y="8607"/>
            <a:ext cx="1773018" cy="16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577D97-1CA2-6C49-A40A-48785921367D}"/>
              </a:ext>
            </a:extLst>
          </p:cNvPr>
          <p:cNvSpPr txBox="1"/>
          <p:nvPr/>
        </p:nvSpPr>
        <p:spPr>
          <a:xfrm>
            <a:off x="5771605" y="4846196"/>
            <a:ext cx="306730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 </a:t>
            </a:r>
            <a:r>
              <a:rPr lang="en-GB" sz="2400" b="1" u="sng" dirty="0"/>
              <a:t>Resources</a:t>
            </a:r>
          </a:p>
          <a:p>
            <a:pPr algn="ctr"/>
            <a:endParaRPr lang="en-GB" sz="1600" b="1" u="sng" dirty="0"/>
          </a:p>
          <a:p>
            <a:pPr algn="ctr"/>
            <a:r>
              <a:rPr lang="en-GB" sz="2400" b="1" dirty="0"/>
              <a:t>  </a:t>
            </a:r>
            <a:r>
              <a:rPr lang="en-GB" b="1" dirty="0"/>
              <a:t>ICTP, South Africa, Egypt, Morocco</a:t>
            </a:r>
          </a:p>
          <a:p>
            <a:pPr algn="ctr"/>
            <a:r>
              <a:rPr lang="en-GB" b="1" dirty="0"/>
              <a:t> Tunisia, Algeria</a:t>
            </a:r>
          </a:p>
          <a:p>
            <a:pPr algn="ctr"/>
            <a:r>
              <a:rPr lang="en-GB" b="1" dirty="0"/>
              <a:t>     </a:t>
            </a:r>
            <a:r>
              <a:rPr lang="en-GB" b="1" dirty="0">
                <a:solidFill>
                  <a:srgbClr val="FF0000"/>
                </a:solidFill>
              </a:rPr>
              <a:t>Ivory Coast</a:t>
            </a:r>
            <a:r>
              <a:rPr lang="en-GB" b="1" dirty="0"/>
              <a:t>, </a:t>
            </a:r>
            <a:r>
              <a:rPr lang="en-GB" b="1" dirty="0">
                <a:solidFill>
                  <a:srgbClr val="FF0000"/>
                </a:solidFill>
              </a:rPr>
              <a:t>Rwanda? </a:t>
            </a:r>
          </a:p>
        </p:txBody>
      </p:sp>
      <p:pic>
        <p:nvPicPr>
          <p:cNvPr id="3" name="Picture 2" descr="May be an image of text">
            <a:extLst>
              <a:ext uri="{FF2B5EF4-FFF2-40B4-BE49-F238E27FC236}">
                <a16:creationId xmlns:a16="http://schemas.microsoft.com/office/drawing/2014/main" id="{39E523BA-4B02-504D-B416-82C6AEEBE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72" y="2058760"/>
            <a:ext cx="2472372" cy="185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upercomputer magnitUDE">
            <a:extLst>
              <a:ext uri="{FF2B5EF4-FFF2-40B4-BE49-F238E27FC236}">
                <a16:creationId xmlns:a16="http://schemas.microsoft.com/office/drawing/2014/main" id="{DAB19E66-2670-C340-B05B-88D7A523A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85" y="4755234"/>
            <a:ext cx="2657829" cy="19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815628-2ECE-9249-B5BA-0B07D54AC308}"/>
              </a:ext>
            </a:extLst>
          </p:cNvPr>
          <p:cNvSpPr txBox="1"/>
          <p:nvPr/>
        </p:nvSpPr>
        <p:spPr>
          <a:xfrm>
            <a:off x="645955" y="6754411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High performance computing</a:t>
            </a:r>
          </a:p>
        </p:txBody>
      </p:sp>
      <p:pic>
        <p:nvPicPr>
          <p:cNvPr id="14" name="Picture 2" descr="The difference between Paradigm and Theory | Difference Between">
            <a:extLst>
              <a:ext uri="{FF2B5EF4-FFF2-40B4-BE49-F238E27FC236}">
                <a16:creationId xmlns:a16="http://schemas.microsoft.com/office/drawing/2014/main" id="{B3B11113-47E4-0044-BBF5-171236B2E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2" y="2101145"/>
            <a:ext cx="2996336" cy="185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10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EC5D40-8E21-1F13-88B2-7AABC605C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Slide Background">
            <a:extLst>
              <a:ext uri="{FF2B5EF4-FFF2-40B4-BE49-F238E27FC236}">
                <a16:creationId xmlns:a16="http://schemas.microsoft.com/office/drawing/2014/main" id="{80FF5399-FA23-473F-85C9-264D3BE152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080625" cy="75596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64" name="Rectangle 2063">
            <a:extLst>
              <a:ext uri="{FF2B5EF4-FFF2-40B4-BE49-F238E27FC236}">
                <a16:creationId xmlns:a16="http://schemas.microsoft.com/office/drawing/2014/main" id="{C7131595-FDDB-7A19-5010-FB35011F3B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9147"/>
            <a:ext cx="10080624" cy="2521735"/>
          </a:xfrm>
          <a:prstGeom prst="rect">
            <a:avLst/>
          </a:prstGeom>
          <a:ln>
            <a:noFill/>
          </a:ln>
          <a:effectLst>
            <a:outerShdw blurRad="317500" dist="203200" dir="7140000" sx="89000" sy="89000" algn="t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B12314-36D1-D670-EA53-F47090548C64}"/>
              </a:ext>
            </a:extLst>
          </p:cNvPr>
          <p:cNvSpPr txBox="1"/>
          <p:nvPr/>
        </p:nvSpPr>
        <p:spPr>
          <a:xfrm>
            <a:off x="274916" y="233115"/>
            <a:ext cx="5352406" cy="15788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i="1" dirty="0">
                <a:effectLst/>
                <a:latin typeface="+mj-lt"/>
                <a:ea typeface="+mj-ea"/>
                <a:cs typeface="+mj-cs"/>
              </a:rPr>
              <a:t>Cameroon &amp; Congo take the lead in sub-Saharan Africa</a:t>
            </a:r>
            <a:r>
              <a:rPr lang="en-US" sz="3200" dirty="0">
                <a:effectLst/>
                <a:latin typeface="+mj-lt"/>
                <a:ea typeface="+mj-ea"/>
                <a:cs typeface="+mj-cs"/>
              </a:rPr>
              <a:t> </a:t>
            </a:r>
            <a:endParaRPr lang="en-US" sz="3200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2B773B-E43A-277D-1A45-C52127E511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3" t="-1" r="49067" b="51833"/>
          <a:stretch/>
        </p:blipFill>
        <p:spPr>
          <a:xfrm>
            <a:off x="6387019" y="987852"/>
            <a:ext cx="3382312" cy="28911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27784E-67F3-1669-B6C2-604D4C79B95E}"/>
              </a:ext>
            </a:extLst>
          </p:cNvPr>
          <p:cNvSpPr txBox="1"/>
          <p:nvPr/>
        </p:nvSpPr>
        <p:spPr>
          <a:xfrm>
            <a:off x="137175" y="5835301"/>
            <a:ext cx="5035721" cy="1175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i="1" dirty="0">
                <a:effectLst/>
                <a:latin typeface="+mj-lt"/>
                <a:ea typeface="+mj-ea"/>
                <a:cs typeface="+mj-cs"/>
              </a:rPr>
              <a:t>Nigeria, Ghana &amp; Kenya on the track (Abeokuta, Nairobi)</a:t>
            </a:r>
            <a:endParaRPr lang="en-US" sz="3200" dirty="0"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Scientists call for accessibility to traditional medicines">
            <a:extLst>
              <a:ext uri="{FF2B5EF4-FFF2-40B4-BE49-F238E27FC236}">
                <a16:creationId xmlns:a16="http://schemas.microsoft.com/office/drawing/2014/main" id="{1645D387-FD42-2CDF-7159-0732D1F99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203" y="4857735"/>
            <a:ext cx="4127788" cy="260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869D67-31E2-3BBD-2518-B9AF236317A6}"/>
              </a:ext>
            </a:extLst>
          </p:cNvPr>
          <p:cNvSpPr txBox="1"/>
          <p:nvPr/>
        </p:nvSpPr>
        <p:spPr>
          <a:xfrm>
            <a:off x="1997373" y="2285748"/>
            <a:ext cx="1696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Brazzaville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82CF25-E438-59A4-B368-46D58EB52F92}"/>
              </a:ext>
            </a:extLst>
          </p:cNvPr>
          <p:cNvSpPr txBox="1"/>
          <p:nvPr/>
        </p:nvSpPr>
        <p:spPr>
          <a:xfrm>
            <a:off x="7618754" y="4334515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Buea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6D74536-154C-C44F-7118-89EA2D69A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343" y="2915741"/>
            <a:ext cx="5370294" cy="22116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679EA95-0E2F-8BFE-32A3-739CDE1FAA64}"/>
              </a:ext>
            </a:extLst>
          </p:cNvPr>
          <p:cNvSpPr txBox="1"/>
          <p:nvPr/>
        </p:nvSpPr>
        <p:spPr>
          <a:xfrm>
            <a:off x="7183246" y="426348"/>
            <a:ext cx="1208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Douala</a:t>
            </a:r>
          </a:p>
        </p:txBody>
      </p:sp>
    </p:spTree>
    <p:extLst>
      <p:ext uri="{BB962C8B-B14F-4D97-AF65-F5344CB8AC3E}">
        <p14:creationId xmlns:p14="http://schemas.microsoft.com/office/powerpoint/2010/main" val="2423745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8A845-5545-B93A-B431-C38B03FAD3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F7ED58-A2C7-6B71-4EE0-2FA19476BF46}"/>
              </a:ext>
            </a:extLst>
          </p:cNvPr>
          <p:cNvSpPr txBox="1"/>
          <p:nvPr/>
        </p:nvSpPr>
        <p:spPr>
          <a:xfrm>
            <a:off x="1367904" y="3275781"/>
            <a:ext cx="7272808" cy="658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3600" b="1" kern="0" dirty="0">
                <a:ea typeface="Noto Sans CJK SC Regular"/>
                <a:cs typeface="FreeSans"/>
              </a:rPr>
              <a:t>3.3</a:t>
            </a:r>
            <a:r>
              <a:rPr lang="en-US" sz="3600" b="1" kern="0" dirty="0">
                <a:effectLst/>
                <a:ea typeface="Noto Sans CJK SC Regular"/>
                <a:cs typeface="FreeSans"/>
              </a:rPr>
              <a:t> Intra-continental synergies</a:t>
            </a:r>
          </a:p>
        </p:txBody>
      </p:sp>
    </p:spTree>
    <p:extLst>
      <p:ext uri="{BB962C8B-B14F-4D97-AF65-F5344CB8AC3E}">
        <p14:creationId xmlns:p14="http://schemas.microsoft.com/office/powerpoint/2010/main" val="3378694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C9CB82-1A71-9D93-A1E8-ADD734D33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233AAFC4-F8B8-A044-08DE-ECBBBA87026B}"/>
              </a:ext>
            </a:extLst>
          </p:cNvPr>
          <p:cNvGrpSpPr/>
          <p:nvPr/>
        </p:nvGrpSpPr>
        <p:grpSpPr>
          <a:xfrm>
            <a:off x="360562" y="117955"/>
            <a:ext cx="3744416" cy="3916770"/>
            <a:chOff x="503808" y="1835621"/>
            <a:chExt cx="2974994" cy="3207216"/>
          </a:xfrm>
        </p:grpSpPr>
        <p:pic>
          <p:nvPicPr>
            <p:cNvPr id="4" name="Picture 4" descr="Africa Continent Map Drawing , Png Download - African Map Color Pages,  Transparent Png , Transparent Png Image - PNGitem">
              <a:extLst>
                <a:ext uri="{FF2B5EF4-FFF2-40B4-BE49-F238E27FC236}">
                  <a16:creationId xmlns:a16="http://schemas.microsoft.com/office/drawing/2014/main" id="{340EF7B7-30BA-A45C-0F43-E91411CAD3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97" t="4671" r="13580" b="4429"/>
            <a:stretch/>
          </p:blipFill>
          <p:spPr bwMode="auto">
            <a:xfrm>
              <a:off x="503808" y="1835621"/>
              <a:ext cx="2974994" cy="3207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AE2DED8-78B9-A021-D13E-C916276FAC15}"/>
                </a:ext>
              </a:extLst>
            </p:cNvPr>
            <p:cNvSpPr/>
            <p:nvPr/>
          </p:nvSpPr>
          <p:spPr>
            <a:xfrm>
              <a:off x="1727942" y="3170629"/>
              <a:ext cx="144016" cy="122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8F4E61B-CAC6-3D13-825E-19BFF28C35BD}"/>
                </a:ext>
              </a:extLst>
            </p:cNvPr>
            <p:cNvSpPr/>
            <p:nvPr/>
          </p:nvSpPr>
          <p:spPr>
            <a:xfrm>
              <a:off x="2159990" y="4682797"/>
              <a:ext cx="144016" cy="122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7D234BB-AEC1-AE1E-2AAB-0DFD8D5F041C}"/>
                </a:ext>
              </a:extLst>
            </p:cNvPr>
            <p:cNvSpPr/>
            <p:nvPr/>
          </p:nvSpPr>
          <p:spPr>
            <a:xfrm>
              <a:off x="1871958" y="3387095"/>
              <a:ext cx="144016" cy="122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4582248-B0C3-F981-9CC9-2601B059250A}"/>
                </a:ext>
              </a:extLst>
            </p:cNvPr>
            <p:cNvSpPr/>
            <p:nvPr/>
          </p:nvSpPr>
          <p:spPr>
            <a:xfrm>
              <a:off x="1799950" y="1937176"/>
              <a:ext cx="144016" cy="122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Up Arrow 27">
              <a:extLst>
                <a:ext uri="{FF2B5EF4-FFF2-40B4-BE49-F238E27FC236}">
                  <a16:creationId xmlns:a16="http://schemas.microsoft.com/office/drawing/2014/main" id="{F712B858-D625-3AE6-F515-D3FE397DEA15}"/>
                </a:ext>
              </a:extLst>
            </p:cNvPr>
            <p:cNvSpPr/>
            <p:nvPr/>
          </p:nvSpPr>
          <p:spPr>
            <a:xfrm rot="257024">
              <a:off x="1683052" y="2241222"/>
              <a:ext cx="288030" cy="736798"/>
            </a:xfrm>
            <a:prstGeom prst="up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Down Arrow 28">
              <a:extLst>
                <a:ext uri="{FF2B5EF4-FFF2-40B4-BE49-F238E27FC236}">
                  <a16:creationId xmlns:a16="http://schemas.microsoft.com/office/drawing/2014/main" id="{808C458F-815F-10E7-DC17-4756A76328CF}"/>
                </a:ext>
              </a:extLst>
            </p:cNvPr>
            <p:cNvSpPr/>
            <p:nvPr/>
          </p:nvSpPr>
          <p:spPr>
            <a:xfrm rot="20895803">
              <a:off x="1945605" y="3735283"/>
              <a:ext cx="291696" cy="712376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2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63588E3-B123-8F92-DFAD-4536C7C66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540" y="117955"/>
            <a:ext cx="4261576" cy="2837326"/>
          </a:xfrm>
          <a:prstGeom prst="rect">
            <a:avLst/>
          </a:prstGeom>
        </p:spPr>
      </p:pic>
      <p:pic>
        <p:nvPicPr>
          <p:cNvPr id="31" name="Picture 30" descr="A graph of different countries/regions&#10;&#10;Description automatically generated">
            <a:extLst>
              <a:ext uri="{FF2B5EF4-FFF2-40B4-BE49-F238E27FC236}">
                <a16:creationId xmlns:a16="http://schemas.microsoft.com/office/drawing/2014/main" id="{3B3D4F13-F997-AAD4-FA56-C6C2E419F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8926" y="4316937"/>
            <a:ext cx="4549922" cy="308979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6EDC9CA7-300A-D401-E315-645084EABBB2}"/>
              </a:ext>
            </a:extLst>
          </p:cNvPr>
          <p:cNvSpPr txBox="1"/>
          <p:nvPr/>
        </p:nvSpPr>
        <p:spPr>
          <a:xfrm>
            <a:off x="5311163" y="7183212"/>
            <a:ext cx="4749415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Scopus – accessed October 8, 2022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559AFF1-945C-00D0-6577-6681677ADEC1}"/>
              </a:ext>
            </a:extLst>
          </p:cNvPr>
          <p:cNvSpPr txBox="1"/>
          <p:nvPr/>
        </p:nvSpPr>
        <p:spPr>
          <a:xfrm>
            <a:off x="191948" y="5249677"/>
            <a:ext cx="5046784" cy="17113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Aft>
                <a:spcPts val="700"/>
              </a:spcAft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otal articles published by African scientists (Algeria, Cameroon, Congo, Egypt, Ethiopia, Ghana, Kenya, Morocco, Nigeria, South Africa, Tunisia) compared western countries (Germany and UK) and India.</a:t>
            </a:r>
            <a:endParaRPr lang="en-US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9546F3-7840-B894-A145-9B07A7DA9F9D}"/>
              </a:ext>
            </a:extLst>
          </p:cNvPr>
          <p:cNvSpPr txBox="1"/>
          <p:nvPr/>
        </p:nvSpPr>
        <p:spPr>
          <a:xfrm>
            <a:off x="1249191" y="4142419"/>
            <a:ext cx="2391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Meridional flow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8816693-41B1-3CCB-5105-FAD83D87521A}"/>
              </a:ext>
            </a:extLst>
          </p:cNvPr>
          <p:cNvSpPr txBox="1"/>
          <p:nvPr/>
        </p:nvSpPr>
        <p:spPr>
          <a:xfrm>
            <a:off x="5441361" y="2955281"/>
            <a:ext cx="395975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umber of articles published by some African countries (Egypt, Nigeria, South Africa) compared to Brazil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137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A8332-F2D8-7F25-F291-7B522002D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2462FB4-9066-46E0-35FD-0ED5EC88D812}"/>
              </a:ext>
            </a:extLst>
          </p:cNvPr>
          <p:cNvSpPr txBox="1"/>
          <p:nvPr/>
        </p:nvSpPr>
        <p:spPr>
          <a:xfrm>
            <a:off x="0" y="2699717"/>
            <a:ext cx="10080625" cy="1353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3200" b="1" kern="0" dirty="0">
                <a:ea typeface="Noto Sans CJK SC Regular"/>
                <a:cs typeface="FreeSans"/>
              </a:rPr>
              <a:t>3.4</a:t>
            </a:r>
            <a:r>
              <a:rPr lang="en-US" sz="3200" b="1" kern="0" dirty="0">
                <a:effectLst/>
                <a:ea typeface="Noto Sans CJK SC Regular"/>
                <a:cs typeface="FreeSans"/>
              </a:rPr>
              <a:t> Capacity building: </a:t>
            </a:r>
          </a:p>
          <a:p>
            <a:pPr lvl="1" algn="just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3200" b="1" kern="0" dirty="0">
                <a:ea typeface="Noto Sans CJK SC Regular"/>
                <a:cs typeface="FreeSans"/>
              </a:rPr>
              <a:t>                                      </a:t>
            </a:r>
            <a:r>
              <a:rPr lang="en-US" sz="3200" b="1" kern="0" dirty="0">
                <a:effectLst/>
                <a:ea typeface="Noto Sans CJK SC Regular"/>
                <a:cs typeface="FreeSans"/>
              </a:rPr>
              <a:t>regional and continental initiatives</a:t>
            </a:r>
          </a:p>
        </p:txBody>
      </p:sp>
    </p:spTree>
    <p:extLst>
      <p:ext uri="{BB962C8B-B14F-4D97-AF65-F5344CB8AC3E}">
        <p14:creationId xmlns:p14="http://schemas.microsoft.com/office/powerpoint/2010/main" val="602107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D7923-220F-A1E5-8DE6-0D9785FE17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356B6B-9E69-9D13-98F0-466294CEE82D}"/>
              </a:ext>
            </a:extLst>
          </p:cNvPr>
          <p:cNvSpPr txBox="1"/>
          <p:nvPr/>
        </p:nvSpPr>
        <p:spPr>
          <a:xfrm>
            <a:off x="-45114" y="4571925"/>
            <a:ext cx="5688632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CASESMA initiative as a remarkable multiplier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994D6E-7964-A167-8F21-64D5E740446E}"/>
              </a:ext>
            </a:extLst>
          </p:cNvPr>
          <p:cNvSpPr txBox="1"/>
          <p:nvPr/>
        </p:nvSpPr>
        <p:spPr>
          <a:xfrm>
            <a:off x="1797647" y="0"/>
            <a:ext cx="4860812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ASESMA and ASESMANET initiatives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4D1490-EE45-D84C-6F1C-D1FA2CD41685}"/>
              </a:ext>
            </a:extLst>
          </p:cNvPr>
          <p:cNvSpPr txBox="1"/>
          <p:nvPr/>
        </p:nvSpPr>
        <p:spPr>
          <a:xfrm>
            <a:off x="6753084" y="4198059"/>
            <a:ext cx="3407696" cy="421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Aft>
                <a:spcPts val="700"/>
              </a:spcAft>
            </a:pPr>
            <a:r>
              <a:rPr lang="en-US" sz="16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pivotal role of CEPAMOQ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2E4ED80-C173-D8F1-361F-671FF416D248}"/>
              </a:ext>
            </a:extLst>
          </p:cNvPr>
          <p:cNvGrpSpPr/>
          <p:nvPr/>
        </p:nvGrpSpPr>
        <p:grpSpPr>
          <a:xfrm>
            <a:off x="6726351" y="4571925"/>
            <a:ext cx="3024336" cy="2987750"/>
            <a:chOff x="6408464" y="4571925"/>
            <a:chExt cx="3024336" cy="2987750"/>
          </a:xfrm>
        </p:grpSpPr>
        <p:pic>
          <p:nvPicPr>
            <p:cNvPr id="10" name="Picture 4" descr="Africa Continent Map Drawing , Png Download - African Map Color Pages,  Transparent Png , Transparent Png Image - PNGitem">
              <a:extLst>
                <a:ext uri="{FF2B5EF4-FFF2-40B4-BE49-F238E27FC236}">
                  <a16:creationId xmlns:a16="http://schemas.microsoft.com/office/drawing/2014/main" id="{D875583D-9C25-9809-F92E-AAD58A6F3D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97" t="4671" r="13580" b="4429"/>
            <a:stretch/>
          </p:blipFill>
          <p:spPr bwMode="auto">
            <a:xfrm>
              <a:off x="6408464" y="4571925"/>
              <a:ext cx="3024336" cy="298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A776818-C04E-0886-5870-B9B4A96B7F8C}"/>
                </a:ext>
              </a:extLst>
            </p:cNvPr>
            <p:cNvGrpSpPr/>
            <p:nvPr/>
          </p:nvGrpSpPr>
          <p:grpSpPr>
            <a:xfrm>
              <a:off x="7113760" y="5498192"/>
              <a:ext cx="1457332" cy="772250"/>
              <a:chOff x="3466529" y="5311343"/>
              <a:chExt cx="1433556" cy="828976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7BD9079A-3844-8C2D-C508-975134C83E5F}"/>
                  </a:ext>
                </a:extLst>
              </p:cNvPr>
              <p:cNvSpPr/>
              <p:nvPr/>
            </p:nvSpPr>
            <p:spPr>
              <a:xfrm>
                <a:off x="3996873" y="5652045"/>
                <a:ext cx="144016" cy="12231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A2559D09-0F8D-5D2C-0093-8C56406F6522}"/>
                  </a:ext>
                </a:extLst>
              </p:cNvPr>
              <p:cNvSpPr/>
              <p:nvPr/>
            </p:nvSpPr>
            <p:spPr>
              <a:xfrm>
                <a:off x="4140889" y="5868511"/>
                <a:ext cx="144016" cy="12231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2805EFE-2D16-AA37-31DB-77274B4EE965}"/>
                  </a:ext>
                </a:extLst>
              </p:cNvPr>
              <p:cNvGrpSpPr/>
              <p:nvPr/>
            </p:nvGrpSpPr>
            <p:grpSpPr>
              <a:xfrm>
                <a:off x="3466529" y="5311343"/>
                <a:ext cx="1433556" cy="828976"/>
                <a:chOff x="7678319" y="5239335"/>
                <a:chExt cx="1433556" cy="828976"/>
              </a:xfrm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10122719-189E-1BD8-3972-565529301988}"/>
                    </a:ext>
                  </a:extLst>
                </p:cNvPr>
                <p:cNvSpPr/>
                <p:nvPr/>
              </p:nvSpPr>
              <p:spPr>
                <a:xfrm flipH="1">
                  <a:off x="7678319" y="5457725"/>
                  <a:ext cx="98296" cy="1223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29F901CC-FC71-2FC2-DC99-1083E8BD4A39}"/>
                    </a:ext>
                  </a:extLst>
                </p:cNvPr>
                <p:cNvSpPr/>
                <p:nvPr/>
              </p:nvSpPr>
              <p:spPr>
                <a:xfrm>
                  <a:off x="8967859" y="5900557"/>
                  <a:ext cx="144016" cy="1223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38110B1B-38AC-117F-9778-88AB2E566855}"/>
                    </a:ext>
                  </a:extLst>
                </p:cNvPr>
                <p:cNvSpPr/>
                <p:nvPr/>
              </p:nvSpPr>
              <p:spPr>
                <a:xfrm>
                  <a:off x="8640711" y="5945999"/>
                  <a:ext cx="144016" cy="1223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084F9B83-2277-D567-3C09-5ADA34F24165}"/>
                    </a:ext>
                  </a:extLst>
                </p:cNvPr>
                <p:cNvSpPr/>
                <p:nvPr/>
              </p:nvSpPr>
              <p:spPr>
                <a:xfrm>
                  <a:off x="7800923" y="5421999"/>
                  <a:ext cx="144016" cy="1223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5D7E46D6-FF24-4989-A018-0F1BA9257AB9}"/>
                    </a:ext>
                  </a:extLst>
                </p:cNvPr>
                <p:cNvSpPr/>
                <p:nvPr/>
              </p:nvSpPr>
              <p:spPr>
                <a:xfrm>
                  <a:off x="8172368" y="5852103"/>
                  <a:ext cx="144016" cy="1223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E275FA7F-D9EE-C508-0641-253DCD4CAEA3}"/>
                    </a:ext>
                  </a:extLst>
                </p:cNvPr>
                <p:cNvSpPr/>
                <p:nvPr/>
              </p:nvSpPr>
              <p:spPr>
                <a:xfrm>
                  <a:off x="7727467" y="5239335"/>
                  <a:ext cx="144016" cy="12231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59C4267-3840-68E8-EDCA-BC1927ABCE88}"/>
                </a:ext>
              </a:extLst>
            </p:cNvPr>
            <p:cNvSpPr/>
            <p:nvPr/>
          </p:nvSpPr>
          <p:spPr>
            <a:xfrm>
              <a:off x="7951704" y="5436021"/>
              <a:ext cx="146405" cy="1139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E2539EE-044F-A88E-2CB0-91AB2ABBEBE2}"/>
                </a:ext>
              </a:extLst>
            </p:cNvPr>
            <p:cNvSpPr/>
            <p:nvPr/>
          </p:nvSpPr>
          <p:spPr>
            <a:xfrm>
              <a:off x="7992640" y="5754127"/>
              <a:ext cx="146405" cy="1139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074" name="Picture 2" descr="ASESMA 2023">
            <a:extLst>
              <a:ext uri="{FF2B5EF4-FFF2-40B4-BE49-F238E27FC236}">
                <a16:creationId xmlns:a16="http://schemas.microsoft.com/office/drawing/2014/main" id="{B2BF3F8F-B621-D8F3-19CB-B8C5E664F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3" y="1345601"/>
            <a:ext cx="3208590" cy="240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No alternative text description for this image">
            <a:extLst>
              <a:ext uri="{FF2B5EF4-FFF2-40B4-BE49-F238E27FC236}">
                <a16:creationId xmlns:a16="http://schemas.microsoft.com/office/drawing/2014/main" id="{EDBD93F9-1A42-F6AB-3998-D7A363C43C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8" t="4931" r="22793" b="3781"/>
          <a:stretch/>
        </p:blipFill>
        <p:spPr bwMode="auto">
          <a:xfrm>
            <a:off x="7368215" y="603027"/>
            <a:ext cx="2730643" cy="308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No alternative text description for this image">
            <a:extLst>
              <a:ext uri="{FF2B5EF4-FFF2-40B4-BE49-F238E27FC236}">
                <a16:creationId xmlns:a16="http://schemas.microsoft.com/office/drawing/2014/main" id="{54DBF738-7F74-31ED-F05F-997769C97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253" y="2100375"/>
            <a:ext cx="4632175" cy="223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14EB18A-F7CE-57AA-68CF-4F3187783ED2}"/>
              </a:ext>
            </a:extLst>
          </p:cNvPr>
          <p:cNvSpPr txBox="1"/>
          <p:nvPr/>
        </p:nvSpPr>
        <p:spPr>
          <a:xfrm>
            <a:off x="4203957" y="1496256"/>
            <a:ext cx="3106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Map of tutors and participants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F2024F-A40E-D860-A499-0724769F8A50}"/>
              </a:ext>
            </a:extLst>
          </p:cNvPr>
          <p:cNvSpPr txBox="1"/>
          <p:nvPr/>
        </p:nvSpPr>
        <p:spPr>
          <a:xfrm>
            <a:off x="8139045" y="233695"/>
            <a:ext cx="181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Map participants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7BEBAB-011B-4698-B7A7-5A415D324D72}"/>
              </a:ext>
            </a:extLst>
          </p:cNvPr>
          <p:cNvSpPr txBox="1"/>
          <p:nvPr/>
        </p:nvSpPr>
        <p:spPr>
          <a:xfrm>
            <a:off x="521322" y="989621"/>
            <a:ext cx="21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Credit: Nicola Seriani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8731A4-8901-48DF-4D77-20A856DB8F3F}"/>
              </a:ext>
            </a:extLst>
          </p:cNvPr>
          <p:cNvSpPr txBox="1"/>
          <p:nvPr/>
        </p:nvSpPr>
        <p:spPr>
          <a:xfrm>
            <a:off x="5282921" y="983790"/>
            <a:ext cx="1514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ASESMA 2023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616F484-EA39-A377-F4D3-10E2256E0D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4917" y="5111285"/>
            <a:ext cx="2684004" cy="226895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6FA94838-6729-30DE-CB2B-7B873C09B0ED}"/>
              </a:ext>
            </a:extLst>
          </p:cNvPr>
          <p:cNvSpPr txBox="1"/>
          <p:nvPr/>
        </p:nvSpPr>
        <p:spPr>
          <a:xfrm>
            <a:off x="115198" y="5739184"/>
            <a:ext cx="2684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screw-driver to solve the</a:t>
            </a:r>
          </a:p>
          <a:p>
            <a:r>
              <a:rPr lang="en-US" dirty="0"/>
              <a:t> Schoedinger equation !!!</a:t>
            </a:r>
          </a:p>
        </p:txBody>
      </p:sp>
    </p:spTree>
    <p:extLst>
      <p:ext uri="{BB962C8B-B14F-4D97-AF65-F5344CB8AC3E}">
        <p14:creationId xmlns:p14="http://schemas.microsoft.com/office/powerpoint/2010/main" val="2680045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7EB408-F61D-F86C-3F67-0520760EA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5A5B92-E757-48E4-EAD5-70B4C426E26F}"/>
              </a:ext>
            </a:extLst>
          </p:cNvPr>
          <p:cNvSpPr txBox="1"/>
          <p:nvPr/>
        </p:nvSpPr>
        <p:spPr>
          <a:xfrm>
            <a:off x="179896" y="2915741"/>
            <a:ext cx="9720832" cy="1122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3200" b="1" kern="0" dirty="0">
                <a:ea typeface="Noto Sans CJK SC Regular"/>
                <a:cs typeface="FreeSans"/>
              </a:rPr>
              <a:t>3.5  </a:t>
            </a:r>
            <a:r>
              <a:rPr lang="en-US" sz="3200" b="1" kern="0" dirty="0">
                <a:effectLst/>
                <a:ea typeface="Noto Sans CJK SC Regular"/>
                <a:cs typeface="FreeSans"/>
              </a:rPr>
              <a:t> </a:t>
            </a:r>
            <a:r>
              <a:rPr lang="en-US" sz="3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Supercomputers and High-performance computing in sub-Saharan Africa: an imperative need</a:t>
            </a:r>
            <a:endParaRPr lang="en-US" sz="3200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003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CFD11D-C92C-E16E-4786-4908EB9FD5B9}"/>
              </a:ext>
            </a:extLst>
          </p:cNvPr>
          <p:cNvSpPr txBox="1"/>
          <p:nvPr/>
        </p:nvSpPr>
        <p:spPr>
          <a:xfrm>
            <a:off x="1511920" y="9380"/>
            <a:ext cx="7848872" cy="669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Aft>
                <a:spcPts val="700"/>
              </a:spcAft>
            </a:pPr>
            <a:r>
              <a:rPr lang="en-US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 do we run calculations?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7626EE-AB00-5BC7-6EDD-9C4F85A9E265}"/>
              </a:ext>
            </a:extLst>
          </p:cNvPr>
          <p:cNvGrpSpPr/>
          <p:nvPr/>
        </p:nvGrpSpPr>
        <p:grpSpPr>
          <a:xfrm>
            <a:off x="215776" y="1763613"/>
            <a:ext cx="4343400" cy="4464496"/>
            <a:chOff x="719832" y="2123653"/>
            <a:chExt cx="3744416" cy="391677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47C83EF-1CCA-3662-D9EC-0E4593EEFE2E}"/>
                </a:ext>
              </a:extLst>
            </p:cNvPr>
            <p:cNvGrpSpPr/>
            <p:nvPr/>
          </p:nvGrpSpPr>
          <p:grpSpPr>
            <a:xfrm>
              <a:off x="719832" y="2123653"/>
              <a:ext cx="3744416" cy="3916770"/>
              <a:chOff x="503808" y="1835621"/>
              <a:chExt cx="2974994" cy="3207216"/>
            </a:xfrm>
          </p:grpSpPr>
          <p:pic>
            <p:nvPicPr>
              <p:cNvPr id="4" name="Picture 4" descr="Africa Continent Map Drawing , Png Download - African Map Color Pages,  Transparent Png , Transparent Png Image - PNGitem">
                <a:extLst>
                  <a:ext uri="{FF2B5EF4-FFF2-40B4-BE49-F238E27FC236}">
                    <a16:creationId xmlns:a16="http://schemas.microsoft.com/office/drawing/2014/main" id="{2963F94E-88F9-717E-13D3-73C1B4F293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597" t="4671" r="13580" b="4429"/>
              <a:stretch/>
            </p:blipFill>
            <p:spPr bwMode="auto">
              <a:xfrm>
                <a:off x="503808" y="1835621"/>
                <a:ext cx="2974994" cy="32072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181E25E-BFA3-3ABA-85AC-7F3DDC0DD941}"/>
                  </a:ext>
                </a:extLst>
              </p:cNvPr>
              <p:cNvSpPr/>
              <p:nvPr/>
            </p:nvSpPr>
            <p:spPr>
              <a:xfrm>
                <a:off x="1727942" y="3170629"/>
                <a:ext cx="144016" cy="12231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1751DE99-3D1B-FB4E-3B11-D807E42C8404}"/>
                  </a:ext>
                </a:extLst>
              </p:cNvPr>
              <p:cNvSpPr/>
              <p:nvPr/>
            </p:nvSpPr>
            <p:spPr>
              <a:xfrm>
                <a:off x="2159990" y="4682797"/>
                <a:ext cx="144016" cy="12231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B260D14-E6BE-0E62-BA43-5EA4040953E0}"/>
                  </a:ext>
                </a:extLst>
              </p:cNvPr>
              <p:cNvSpPr/>
              <p:nvPr/>
            </p:nvSpPr>
            <p:spPr>
              <a:xfrm>
                <a:off x="1871958" y="3387095"/>
                <a:ext cx="144016" cy="12231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Up Arrow 8">
                <a:extLst>
                  <a:ext uri="{FF2B5EF4-FFF2-40B4-BE49-F238E27FC236}">
                    <a16:creationId xmlns:a16="http://schemas.microsoft.com/office/drawing/2014/main" id="{1F5E6249-ED64-89C7-CCC8-63A180F0762F}"/>
                  </a:ext>
                </a:extLst>
              </p:cNvPr>
              <p:cNvSpPr/>
              <p:nvPr/>
            </p:nvSpPr>
            <p:spPr>
              <a:xfrm rot="19498598">
                <a:off x="1428288" y="2140180"/>
                <a:ext cx="288030" cy="736798"/>
              </a:xfrm>
              <a:prstGeom prst="up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Down Arrow 9">
                <a:extLst>
                  <a:ext uri="{FF2B5EF4-FFF2-40B4-BE49-F238E27FC236}">
                    <a16:creationId xmlns:a16="http://schemas.microsoft.com/office/drawing/2014/main" id="{749C79B5-CFFD-196F-8FF6-9FA9D9189956}"/>
                  </a:ext>
                </a:extLst>
              </p:cNvPr>
              <p:cNvSpPr/>
              <p:nvPr/>
            </p:nvSpPr>
            <p:spPr>
              <a:xfrm rot="20374461">
                <a:off x="1826287" y="3363153"/>
                <a:ext cx="267516" cy="1291184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E0EFFA6-9FE2-9A50-7730-5D7AC19420A6}"/>
                </a:ext>
              </a:extLst>
            </p:cNvPr>
            <p:cNvSpPr/>
            <p:nvPr/>
          </p:nvSpPr>
          <p:spPr>
            <a:xfrm flipH="1">
              <a:off x="1583928" y="2339677"/>
              <a:ext cx="144016" cy="16400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02A2A11-1066-6DDC-FB75-FC80098A3657}"/>
                </a:ext>
              </a:extLst>
            </p:cNvPr>
            <p:cNvSpPr/>
            <p:nvPr/>
          </p:nvSpPr>
          <p:spPr>
            <a:xfrm>
              <a:off x="3634913" y="4062513"/>
              <a:ext cx="181263" cy="1493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56D5507-4DD4-9876-FA4A-664928D72D3B}"/>
                </a:ext>
              </a:extLst>
            </p:cNvPr>
            <p:cNvSpPr/>
            <p:nvPr/>
          </p:nvSpPr>
          <p:spPr>
            <a:xfrm>
              <a:off x="2015976" y="3491805"/>
              <a:ext cx="181263" cy="1493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6DA5D20-A1C3-9C69-F836-328578011D0B}"/>
                </a:ext>
              </a:extLst>
            </p:cNvPr>
            <p:cNvSpPr/>
            <p:nvPr/>
          </p:nvSpPr>
          <p:spPr>
            <a:xfrm>
              <a:off x="2842825" y="4134521"/>
              <a:ext cx="181263" cy="1493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Down Arrow 14">
              <a:extLst>
                <a:ext uri="{FF2B5EF4-FFF2-40B4-BE49-F238E27FC236}">
                  <a16:creationId xmlns:a16="http://schemas.microsoft.com/office/drawing/2014/main" id="{0C5756DC-0C52-66D1-3C14-873C3B280AF0}"/>
                </a:ext>
              </a:extLst>
            </p:cNvPr>
            <p:cNvSpPr/>
            <p:nvPr/>
          </p:nvSpPr>
          <p:spPr>
            <a:xfrm rot="1559371">
              <a:off x="3179431" y="4262981"/>
              <a:ext cx="356818" cy="1359943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wn Arrow 15">
              <a:extLst>
                <a:ext uri="{FF2B5EF4-FFF2-40B4-BE49-F238E27FC236}">
                  <a16:creationId xmlns:a16="http://schemas.microsoft.com/office/drawing/2014/main" id="{583DEA7D-2DE5-78F6-F1CA-C12B8A349EA0}"/>
                </a:ext>
              </a:extLst>
            </p:cNvPr>
            <p:cNvSpPr/>
            <p:nvPr/>
          </p:nvSpPr>
          <p:spPr>
            <a:xfrm rot="21419800">
              <a:off x="2765199" y="4369536"/>
              <a:ext cx="319759" cy="1120832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FA6DF4-989D-ED03-95B8-C4FC62F61EA4}"/>
                </a:ext>
              </a:extLst>
            </p:cNvPr>
            <p:cNvSpPr txBox="1"/>
            <p:nvPr/>
          </p:nvSpPr>
          <p:spPr>
            <a:xfrm>
              <a:off x="1774713" y="2319020"/>
              <a:ext cx="506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???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575CB487-EB9F-69AC-2E5C-644E10934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799" y="1410912"/>
            <a:ext cx="5046637" cy="317259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2A8C4D4-8F2A-E426-47A3-0F42392FEB05}"/>
              </a:ext>
            </a:extLst>
          </p:cNvPr>
          <p:cNvSpPr txBox="1"/>
          <p:nvPr/>
        </p:nvSpPr>
        <p:spPr>
          <a:xfrm>
            <a:off x="4754176" y="4662415"/>
            <a:ext cx="526926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000" dirty="0"/>
          </a:p>
          <a:p>
            <a:r>
              <a:rPr lang="en-US" sz="2000" dirty="0"/>
              <a:t>Centre for High Performance Computing (CHPC),</a:t>
            </a:r>
          </a:p>
          <a:p>
            <a:r>
              <a:rPr lang="en-US" sz="2000" dirty="0"/>
              <a:t>in Cape Town, South Africa: </a:t>
            </a:r>
            <a:r>
              <a:rPr lang="en-US" sz="2000" b="1" dirty="0" err="1"/>
              <a:t>Lengau</a:t>
            </a:r>
            <a:r>
              <a:rPr lang="en-US" sz="2000" b="1" dirty="0"/>
              <a:t> Cluster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University Mohammed VI Polytechnic (UM6P) Morocco: </a:t>
            </a:r>
            <a:r>
              <a:rPr lang="en-US" sz="2000" b="1" dirty="0"/>
              <a:t>Toubkal supercomputer</a:t>
            </a:r>
            <a:r>
              <a:rPr lang="en-US" sz="2000" dirty="0"/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8A02311-ADD8-DE05-2B65-E1D252A1AE5D}"/>
              </a:ext>
            </a:extLst>
          </p:cNvPr>
          <p:cNvSpPr txBox="1"/>
          <p:nvPr/>
        </p:nvSpPr>
        <p:spPr>
          <a:xfrm>
            <a:off x="6486634" y="1036377"/>
            <a:ext cx="2643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Credit: B.J. Odetayo, CERN</a:t>
            </a:r>
          </a:p>
        </p:txBody>
      </p:sp>
    </p:spTree>
    <p:extLst>
      <p:ext uri="{BB962C8B-B14F-4D97-AF65-F5344CB8AC3E}">
        <p14:creationId xmlns:p14="http://schemas.microsoft.com/office/powerpoint/2010/main" val="1723086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34291B2-8569-6241-94D3-3B8FE58E93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417" y="2011359"/>
            <a:ext cx="3888432" cy="21872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BC81B6-B0D8-AF45-898A-0EFC018DBF06}"/>
              </a:ext>
            </a:extLst>
          </p:cNvPr>
          <p:cNvSpPr txBox="1"/>
          <p:nvPr/>
        </p:nvSpPr>
        <p:spPr>
          <a:xfrm>
            <a:off x="6290218" y="4321075"/>
            <a:ext cx="32608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Stephane Kenmoe, Cameroon</a:t>
            </a:r>
          </a:p>
          <a:p>
            <a:pPr algn="ctr"/>
            <a:r>
              <a:rPr lang="en-GB" sz="1600" dirty="0"/>
              <a:t>Computational Physical chemistry</a:t>
            </a:r>
          </a:p>
          <a:p>
            <a:pPr algn="ctr"/>
            <a:r>
              <a:rPr lang="en-GB" sz="1600" dirty="0"/>
              <a:t>University of Duisburg-Essen,</a:t>
            </a:r>
          </a:p>
          <a:p>
            <a:pPr algn="ctr"/>
            <a:r>
              <a:rPr lang="en-GB" sz="1600" dirty="0"/>
              <a:t>Essen, Germany</a:t>
            </a:r>
          </a:p>
        </p:txBody>
      </p:sp>
      <p:pic>
        <p:nvPicPr>
          <p:cNvPr id="13" name="Picture 2" descr="May be an image of text">
            <a:extLst>
              <a:ext uri="{FF2B5EF4-FFF2-40B4-BE49-F238E27FC236}">
                <a16:creationId xmlns:a16="http://schemas.microsoft.com/office/drawing/2014/main" id="{ED4345C7-8DDA-774F-8842-3ABB906581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87" b="-2611"/>
          <a:stretch/>
        </p:blipFill>
        <p:spPr bwMode="auto">
          <a:xfrm>
            <a:off x="8221483" y="8607"/>
            <a:ext cx="1859142" cy="175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1EE10A7-F60E-2C42-B8FF-0C53CB867190}"/>
              </a:ext>
            </a:extLst>
          </p:cNvPr>
          <p:cNvSpPr txBox="1"/>
          <p:nvPr/>
        </p:nvSpPr>
        <p:spPr>
          <a:xfrm>
            <a:off x="1048086" y="4442178"/>
            <a:ext cx="19558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Obinna Abah, Nigeria</a:t>
            </a:r>
          </a:p>
          <a:p>
            <a:pPr algn="ctr"/>
            <a:r>
              <a:rPr lang="en-GB" sz="1600" dirty="0"/>
              <a:t>Theoretical Physics</a:t>
            </a:r>
          </a:p>
          <a:p>
            <a:pPr algn="ctr"/>
            <a:r>
              <a:rPr lang="en-GB" sz="1600" dirty="0"/>
              <a:t>Newcastle University</a:t>
            </a:r>
          </a:p>
          <a:p>
            <a:pPr algn="ctr"/>
            <a:r>
              <a:rPr lang="en-GB" sz="1600" dirty="0"/>
              <a:t>England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C81676-8743-D04F-B94F-F4F967F05C0E}"/>
              </a:ext>
            </a:extLst>
          </p:cNvPr>
          <p:cNvSpPr txBox="1"/>
          <p:nvPr/>
        </p:nvSpPr>
        <p:spPr>
          <a:xfrm>
            <a:off x="6414450" y="6723453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Energy and fuels production </a:t>
            </a:r>
          </a:p>
          <a:p>
            <a:pPr algn="ctr"/>
            <a:r>
              <a:rPr lang="en-GB" sz="1600" dirty="0"/>
              <a:t>from molecules decomposition 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8CBEFB2A-DBEC-EE47-918F-A78AD9CB89BC}"/>
              </a:ext>
            </a:extLst>
          </p:cNvPr>
          <p:cNvSpPr/>
          <p:nvPr/>
        </p:nvSpPr>
        <p:spPr>
          <a:xfrm>
            <a:off x="7704608" y="5728702"/>
            <a:ext cx="432048" cy="6643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EBC50BDA-9AC3-B043-95CC-7ECADD858766}"/>
              </a:ext>
            </a:extLst>
          </p:cNvPr>
          <p:cNvSpPr/>
          <p:nvPr/>
        </p:nvSpPr>
        <p:spPr>
          <a:xfrm>
            <a:off x="1809990" y="5758052"/>
            <a:ext cx="432048" cy="6643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4">
            <a:extLst>
              <a:ext uri="{FF2B5EF4-FFF2-40B4-BE49-F238E27FC236}">
                <a16:creationId xmlns:a16="http://schemas.microsoft.com/office/drawing/2014/main" id="{6F35F1DE-693C-9443-9085-78E7C86B5A27}"/>
              </a:ext>
            </a:extLst>
          </p:cNvPr>
          <p:cNvSpPr txBox="1"/>
          <p:nvPr/>
        </p:nvSpPr>
        <p:spPr>
          <a:xfrm>
            <a:off x="667592" y="6724663"/>
            <a:ext cx="318897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en-GB" sz="1600" dirty="0"/>
              <a:t>Quantum thermodynamics and</a:t>
            </a:r>
          </a:p>
          <a:p>
            <a:pPr algn="ctr"/>
            <a:r>
              <a:rPr lang="en-US" altLang="en-GB" sz="1600" dirty="0"/>
              <a:t>quantum control for technologies</a:t>
            </a:r>
            <a:r>
              <a:rPr lang="en-GB" sz="1600" dirty="0"/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2DB8A8-3EAB-C148-81FF-6ABB648D967A}"/>
              </a:ext>
            </a:extLst>
          </p:cNvPr>
          <p:cNvSpPr txBox="1"/>
          <p:nvPr/>
        </p:nvSpPr>
        <p:spPr>
          <a:xfrm>
            <a:off x="1631285" y="822699"/>
            <a:ext cx="6662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ATOMIC AND MOLECULAR PHYSICS WG</a:t>
            </a:r>
          </a:p>
        </p:txBody>
      </p:sp>
      <p:pic>
        <p:nvPicPr>
          <p:cNvPr id="5122" name="Picture 2" descr="Newcastle University">
            <a:extLst>
              <a:ext uri="{FF2B5EF4-FFF2-40B4-BE49-F238E27FC236}">
                <a16:creationId xmlns:a16="http://schemas.microsoft.com/office/drawing/2014/main" id="{E53590AB-345E-E301-B41E-7FF0F3952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06" y="1946603"/>
            <a:ext cx="2644897" cy="243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039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68E76-381C-0650-FBDA-7416DFE95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F95A3A7-C2E5-E5EC-7591-40928C217FA9}"/>
              </a:ext>
            </a:extLst>
          </p:cNvPr>
          <p:cNvSpPr txBox="1"/>
          <p:nvPr/>
        </p:nvSpPr>
        <p:spPr>
          <a:xfrm>
            <a:off x="179896" y="2915741"/>
            <a:ext cx="9720832" cy="595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3200" b="1" kern="0" dirty="0">
                <a:ea typeface="Noto Sans CJK SC Regular"/>
                <a:cs typeface="FreeSans"/>
              </a:rPr>
              <a:t>4.  </a:t>
            </a:r>
            <a:r>
              <a:rPr lang="en-US" sz="3200" b="1" kern="0" dirty="0">
                <a:effectLst/>
                <a:ea typeface="Noto Sans CJK SC Regular"/>
                <a:cs typeface="FreeSans"/>
              </a:rPr>
              <a:t> </a:t>
            </a:r>
            <a:r>
              <a:rPr lang="en-US" sz="3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Call for action: recommendations</a:t>
            </a:r>
            <a:endParaRPr lang="en-US" sz="3200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81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EDA2C6-4606-C462-84D2-97405961CEAF}"/>
              </a:ext>
            </a:extLst>
          </p:cNvPr>
          <p:cNvSpPr txBox="1"/>
          <p:nvPr/>
        </p:nvSpPr>
        <p:spPr>
          <a:xfrm>
            <a:off x="215776" y="323453"/>
            <a:ext cx="9649072" cy="6754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50000"/>
              </a:lnSpc>
              <a:spcAft>
                <a:spcPts val="7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 regional centers like CEPAMOQ or the UB-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CeDD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well as more frequent </a:t>
            </a: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capacity building initiatives like CASESMA in other regions are needed.</a:t>
            </a: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Replicate the Tunisian AMOP laboratory and implement its model of </a:t>
            </a: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collaboration throughout the continent.</a:t>
            </a: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Experimental facilities: STM, AFM, FTIR, spectrometers and other probes.</a:t>
            </a: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C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apacity building for instrument usage.</a:t>
            </a: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Aft>
                <a:spcPts val="700"/>
              </a:spcAft>
              <a:buAutoNum type="arabicPeriod" startAt="4"/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Supercomputers &amp; HPC centers: high peak density in South Africa. </a:t>
            </a: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Each region should have at least one computing infrastructure.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1740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59F511-451E-54B1-21AD-F9B364250419}"/>
              </a:ext>
            </a:extLst>
          </p:cNvPr>
          <p:cNvSpPr txBox="1"/>
          <p:nvPr/>
        </p:nvSpPr>
        <p:spPr>
          <a:xfrm>
            <a:off x="143768" y="374353"/>
            <a:ext cx="9576816" cy="6810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Promote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complementary research particularly in sub-Saharan Africa to rationalize experimental research</a:t>
            </a:r>
          </a:p>
          <a:p>
            <a:pPr marL="342900" marR="0" lvl="0" indent="-342900" algn="just">
              <a:lnSpc>
                <a:spcPct val="150000"/>
              </a:lnSpc>
              <a:spcAft>
                <a:spcPts val="700"/>
              </a:spcAft>
              <a:buFont typeface="+mj-lt"/>
              <a:buAutoNum type="arabicPeriod"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Aft>
                <a:spcPts val="700"/>
              </a:spcAft>
              <a:buFont typeface="+mj-lt"/>
              <a:buAutoNum type="arabicPeriod"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 Establish Collaborative Research Centers (CRC) e.g. via transregional research projects between theoretical centers in Cameroon and experimental groups in Ghana.</a:t>
            </a:r>
          </a:p>
          <a:p>
            <a:pPr marL="342900" marR="0" lvl="0" indent="-342900" algn="just">
              <a:lnSpc>
                <a:spcPct val="150000"/>
              </a:lnSpc>
              <a:spcAft>
                <a:spcPts val="700"/>
              </a:spcAft>
              <a:buFont typeface="+mj-lt"/>
              <a:buAutoNum type="arabicPeriod"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Aft>
                <a:spcPts val="700"/>
              </a:spcAft>
              <a:buFont typeface="+mj-lt"/>
              <a:buAutoNum type="arabicPeriod"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Align research to local needs: earth abundant hard and soft matter: heterogeneous catalytic supports, plants, dyes and others chemical compounds relevant for heath, pharmaceutical chemistry, agriculture or energy.</a:t>
            </a: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just">
              <a:lnSpc>
                <a:spcPct val="150000"/>
              </a:lnSpc>
              <a:spcAft>
                <a:spcPts val="7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  Promote locally funded research via tax incentives: this will allow making good use of the young scientists trained during regional and continental events and limit the brain drain.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6207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May be an image of text">
            <a:extLst>
              <a:ext uri="{FF2B5EF4-FFF2-40B4-BE49-F238E27FC236}">
                <a16:creationId xmlns:a16="http://schemas.microsoft.com/office/drawing/2014/main" id="{ED4345C7-8DDA-774F-8842-3ABB906581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87" b="-2611"/>
          <a:stretch/>
        </p:blipFill>
        <p:spPr bwMode="auto">
          <a:xfrm>
            <a:off x="8307607" y="8607"/>
            <a:ext cx="1773018" cy="16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8FA334-7A7E-7140-952D-FF96BA9A6F2B}"/>
              </a:ext>
            </a:extLst>
          </p:cNvPr>
          <p:cNvSpPr txBox="1"/>
          <p:nvPr/>
        </p:nvSpPr>
        <p:spPr>
          <a:xfrm>
            <a:off x="3528144" y="3059757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06250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B9BC68-9B76-7991-A8DB-5D1A36CCD079}"/>
              </a:ext>
            </a:extLst>
          </p:cNvPr>
          <p:cNvSpPr txBox="1"/>
          <p:nvPr/>
        </p:nvSpPr>
        <p:spPr>
          <a:xfrm>
            <a:off x="2304008" y="3397745"/>
            <a:ext cx="5472608" cy="7641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ctr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AutoNum type="arabicPeriod"/>
            </a:pPr>
            <a:r>
              <a:rPr lang="en-US" sz="4400" b="1" kern="0" dirty="0">
                <a:effectLst/>
                <a:latin typeface="Arial" panose="020B0604020202020204" pitchFamily="34" charset="0"/>
                <a:ea typeface="Noto Sans CJK SC Regular"/>
                <a:cs typeface="FreeSans"/>
              </a:rPr>
              <a:t>  Rationale</a:t>
            </a:r>
            <a:endParaRPr lang="en-US" sz="4400" b="1" kern="0" dirty="0">
              <a:effectLst/>
              <a:latin typeface="Liberation Sans"/>
              <a:ea typeface="Noto Sans CJK SC Regular"/>
              <a:cs typeface="FreeSans"/>
            </a:endParaRPr>
          </a:p>
        </p:txBody>
      </p:sp>
    </p:spTree>
    <p:extLst>
      <p:ext uri="{BB962C8B-B14F-4D97-AF65-F5344CB8AC3E}">
        <p14:creationId xmlns:p14="http://schemas.microsoft.com/office/powerpoint/2010/main" val="1554322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2379DE-D2CC-A94D-B4A3-B132853E53F0}"/>
              </a:ext>
            </a:extLst>
          </p:cNvPr>
          <p:cNvSpPr txBox="1"/>
          <p:nvPr/>
        </p:nvSpPr>
        <p:spPr>
          <a:xfrm>
            <a:off x="1859142" y="465020"/>
            <a:ext cx="5989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Interacting matter in the eV range</a:t>
            </a:r>
          </a:p>
        </p:txBody>
      </p:sp>
      <p:pic>
        <p:nvPicPr>
          <p:cNvPr id="2050" name="Picture 2" descr="May be an image of text">
            <a:extLst>
              <a:ext uri="{FF2B5EF4-FFF2-40B4-BE49-F238E27FC236}">
                <a16:creationId xmlns:a16="http://schemas.microsoft.com/office/drawing/2014/main" id="{50461312-E768-D14F-AAAB-FCA47176B0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87" b="-2611"/>
          <a:stretch/>
        </p:blipFill>
        <p:spPr bwMode="auto">
          <a:xfrm>
            <a:off x="0" y="8607"/>
            <a:ext cx="1859142" cy="175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May be an image of text">
            <a:extLst>
              <a:ext uri="{FF2B5EF4-FFF2-40B4-BE49-F238E27FC236}">
                <a16:creationId xmlns:a16="http://schemas.microsoft.com/office/drawing/2014/main" id="{ED4345C7-8DDA-774F-8842-3ABB906581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87" b="-2611"/>
          <a:stretch/>
        </p:blipFill>
        <p:spPr bwMode="auto">
          <a:xfrm>
            <a:off x="8307607" y="8607"/>
            <a:ext cx="1773018" cy="16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1EE10A7-F60E-2C42-B8FF-0C53CB867190}"/>
              </a:ext>
            </a:extLst>
          </p:cNvPr>
          <p:cNvSpPr txBox="1"/>
          <p:nvPr/>
        </p:nvSpPr>
        <p:spPr>
          <a:xfrm>
            <a:off x="1126780" y="1619597"/>
            <a:ext cx="189026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Atomic physics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6FA7E656-E785-5E4B-B139-7B4C27A7EE8B}"/>
              </a:ext>
            </a:extLst>
          </p:cNvPr>
          <p:cNvSpPr/>
          <p:nvPr/>
        </p:nvSpPr>
        <p:spPr>
          <a:xfrm>
            <a:off x="1866146" y="2179391"/>
            <a:ext cx="432048" cy="6643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8CBEFB2A-DBEC-EE47-918F-A78AD9CB89BC}"/>
              </a:ext>
            </a:extLst>
          </p:cNvPr>
          <p:cNvSpPr/>
          <p:nvPr/>
        </p:nvSpPr>
        <p:spPr>
          <a:xfrm>
            <a:off x="7416576" y="2195661"/>
            <a:ext cx="432048" cy="6643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1F582C-BAF6-F34E-BF6F-7494DD333144}"/>
              </a:ext>
            </a:extLst>
          </p:cNvPr>
          <p:cNvSpPr txBox="1"/>
          <p:nvPr/>
        </p:nvSpPr>
        <p:spPr>
          <a:xfrm>
            <a:off x="6510548" y="1619597"/>
            <a:ext cx="218521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Molecular physics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CE52B0-5DDD-844D-9C96-A0E85DDACF8B}"/>
              </a:ext>
            </a:extLst>
          </p:cNvPr>
          <p:cNvSpPr txBox="1"/>
          <p:nvPr/>
        </p:nvSpPr>
        <p:spPr>
          <a:xfrm>
            <a:off x="6113588" y="3131765"/>
            <a:ext cx="3105338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Quantum physics and chemistry</a:t>
            </a:r>
          </a:p>
          <a:p>
            <a:pPr algn="ctr"/>
            <a:r>
              <a:rPr lang="en-GB" sz="1600" dirty="0"/>
              <a:t>Dynamics, Spectroscopy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74FFAF-BB47-764B-BCB2-020D72491E27}"/>
              </a:ext>
            </a:extLst>
          </p:cNvPr>
          <p:cNvSpPr txBox="1"/>
          <p:nvPr/>
        </p:nvSpPr>
        <p:spPr>
          <a:xfrm>
            <a:off x="82878" y="4707230"/>
            <a:ext cx="956594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Biology, Medecine, Electronics, spintronics, heterogeneous catalysis…</a:t>
            </a: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F7AB0FC8-5B32-9047-A46C-105B2546A47B}"/>
              </a:ext>
            </a:extLst>
          </p:cNvPr>
          <p:cNvSpPr/>
          <p:nvPr/>
        </p:nvSpPr>
        <p:spPr>
          <a:xfrm>
            <a:off x="7416576" y="3851845"/>
            <a:ext cx="432048" cy="6643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5" descr="page2image2330879520">
            <a:extLst>
              <a:ext uri="{FF2B5EF4-FFF2-40B4-BE49-F238E27FC236}">
                <a16:creationId xmlns:a16="http://schemas.microsoft.com/office/drawing/2014/main" id="{DFD4BDA7-1EEC-0B4A-8CEE-4B55BC4644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7" t="14008" r="16637" b="40858"/>
          <a:stretch/>
        </p:blipFill>
        <p:spPr bwMode="auto">
          <a:xfrm>
            <a:off x="7629941" y="5681188"/>
            <a:ext cx="2234907" cy="108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0F4D7DC-7158-1449-91D1-CD0EE726B8C9}"/>
              </a:ext>
            </a:extLst>
          </p:cNvPr>
          <p:cNvSpPr txBox="1"/>
          <p:nvPr/>
        </p:nvSpPr>
        <p:spPr>
          <a:xfrm>
            <a:off x="7277350" y="6924477"/>
            <a:ext cx="2803275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Chemicals production, Energy, </a:t>
            </a:r>
          </a:p>
          <a:p>
            <a:pPr algn="ctr"/>
            <a:r>
              <a:rPr lang="en-GB" sz="1600" dirty="0"/>
              <a:t>Atmospheric, astrophysics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4AE0F7-B6CF-7540-8090-DC7867937B4C}"/>
              </a:ext>
            </a:extLst>
          </p:cNvPr>
          <p:cNvSpPr txBox="1"/>
          <p:nvPr/>
        </p:nvSpPr>
        <p:spPr>
          <a:xfrm>
            <a:off x="5760392" y="6940530"/>
            <a:ext cx="1628971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Single molecule</a:t>
            </a:r>
          </a:p>
          <a:p>
            <a:pPr algn="ctr"/>
            <a:r>
              <a:rPr lang="en-GB" sz="1600" dirty="0"/>
              <a:t> transistor</a:t>
            </a:r>
          </a:p>
        </p:txBody>
      </p:sp>
      <p:pic>
        <p:nvPicPr>
          <p:cNvPr id="3076" name="Picture 4" descr="Single-molecule transistors - Chemical Society Reviews (RSC Publishing)">
            <a:extLst>
              <a:ext uri="{FF2B5EF4-FFF2-40B4-BE49-F238E27FC236}">
                <a16:creationId xmlns:a16="http://schemas.microsoft.com/office/drawing/2014/main" id="{5F200508-6B83-3841-87B6-F84154EA30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662" y="5536880"/>
            <a:ext cx="1633771" cy="130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3A72768-EF0D-6349-BE31-9E4ABC17F08A}"/>
              </a:ext>
            </a:extLst>
          </p:cNvPr>
          <p:cNvCxnSpPr>
            <a:cxnSpLocks/>
          </p:cNvCxnSpPr>
          <p:nvPr/>
        </p:nvCxnSpPr>
        <p:spPr>
          <a:xfrm>
            <a:off x="3390972" y="1835621"/>
            <a:ext cx="265745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B6C945B-161E-0E4C-A68E-908753ACB453}"/>
              </a:ext>
            </a:extLst>
          </p:cNvPr>
          <p:cNvSpPr txBox="1"/>
          <p:nvPr/>
        </p:nvSpPr>
        <p:spPr>
          <a:xfrm>
            <a:off x="3677771" y="1439192"/>
            <a:ext cx="208262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Chemically bound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E63659-93B6-204D-B420-7A8EF4EFD30D}"/>
              </a:ext>
            </a:extLst>
          </p:cNvPr>
          <p:cNvSpPr txBox="1"/>
          <p:nvPr/>
        </p:nvSpPr>
        <p:spPr>
          <a:xfrm>
            <a:off x="840938" y="3123054"/>
            <a:ext cx="256833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Quantum mechanics</a:t>
            </a:r>
          </a:p>
          <a:p>
            <a:pPr algn="ctr"/>
            <a:r>
              <a:rPr lang="en-GB" sz="1600" dirty="0"/>
              <a:t>Quantum electrodynamics</a:t>
            </a: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7F2351A5-4CA9-0149-9DFB-89790B20CA2A}"/>
              </a:ext>
            </a:extLst>
          </p:cNvPr>
          <p:cNvSpPr/>
          <p:nvPr/>
        </p:nvSpPr>
        <p:spPr>
          <a:xfrm>
            <a:off x="1871960" y="3923853"/>
            <a:ext cx="432048" cy="6643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Can your electronic device run Zwift? - Canadian Cycling Magazine">
            <a:extLst>
              <a:ext uri="{FF2B5EF4-FFF2-40B4-BE49-F238E27FC236}">
                <a16:creationId xmlns:a16="http://schemas.microsoft.com/office/drawing/2014/main" id="{B2C37816-E442-D642-AB50-356138C17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307" y="5703471"/>
            <a:ext cx="1729810" cy="125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A847BAA-7312-BF45-84F4-D1FFC77EC399}"/>
              </a:ext>
            </a:extLst>
          </p:cNvPr>
          <p:cNvSpPr txBox="1"/>
          <p:nvPr/>
        </p:nvSpPr>
        <p:spPr>
          <a:xfrm>
            <a:off x="3510969" y="7011687"/>
            <a:ext cx="183576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Electronic devices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9AE0F59-6D0D-5343-8851-9802F94548D9}"/>
              </a:ext>
            </a:extLst>
          </p:cNvPr>
          <p:cNvSpPr txBox="1"/>
          <p:nvPr/>
        </p:nvSpPr>
        <p:spPr>
          <a:xfrm>
            <a:off x="1567320" y="7170698"/>
            <a:ext cx="203283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Biology &amp; medicine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F5C4FE-B60B-3544-90D0-76493C00308A}"/>
              </a:ext>
            </a:extLst>
          </p:cNvPr>
          <p:cNvSpPr txBox="1"/>
          <p:nvPr/>
        </p:nvSpPr>
        <p:spPr>
          <a:xfrm>
            <a:off x="3636092" y="3254875"/>
            <a:ext cx="21243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Electronic structure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F2D816-BB8F-0370-8E86-9CD60DF3632E}"/>
              </a:ext>
            </a:extLst>
          </p:cNvPr>
          <p:cNvSpPr txBox="1"/>
          <p:nvPr/>
        </p:nvSpPr>
        <p:spPr>
          <a:xfrm>
            <a:off x="2034999" y="6913296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Drug design</a:t>
            </a:r>
          </a:p>
        </p:txBody>
      </p:sp>
      <p:pic>
        <p:nvPicPr>
          <p:cNvPr id="4" name="Picture 2" descr="Carbonic anhydrase - Wikipedia">
            <a:extLst>
              <a:ext uri="{FF2B5EF4-FFF2-40B4-BE49-F238E27FC236}">
                <a16:creationId xmlns:a16="http://schemas.microsoft.com/office/drawing/2014/main" id="{2DC2C483-09E0-E2D9-5CA6-759AEF83A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457" y="5715341"/>
            <a:ext cx="1242342" cy="124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C7A388-E2EA-623C-1B6C-7FA76F381355}"/>
              </a:ext>
            </a:extLst>
          </p:cNvPr>
          <p:cNvSpPr txBox="1"/>
          <p:nvPr/>
        </p:nvSpPr>
        <p:spPr>
          <a:xfrm>
            <a:off x="464833" y="7082573"/>
            <a:ext cx="11069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Agriculture</a:t>
            </a:r>
          </a:p>
        </p:txBody>
      </p:sp>
      <p:pic>
        <p:nvPicPr>
          <p:cNvPr id="6" name="Picture 4" descr="investment in African agriculture ...">
            <a:extLst>
              <a:ext uri="{FF2B5EF4-FFF2-40B4-BE49-F238E27FC236}">
                <a16:creationId xmlns:a16="http://schemas.microsoft.com/office/drawing/2014/main" id="{A0D5BA49-9466-E38F-650C-71889EF263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90" b="4662"/>
          <a:stretch/>
        </p:blipFill>
        <p:spPr bwMode="auto">
          <a:xfrm>
            <a:off x="141813" y="5821607"/>
            <a:ext cx="1695262" cy="1189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53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7DA73-7670-4386-103A-0341CDCA9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6001866-42C0-863F-EE3B-0A026EF02C24}"/>
              </a:ext>
            </a:extLst>
          </p:cNvPr>
          <p:cNvSpPr txBox="1"/>
          <p:nvPr/>
        </p:nvSpPr>
        <p:spPr>
          <a:xfrm>
            <a:off x="503808" y="3397745"/>
            <a:ext cx="9145016" cy="7641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ctr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4400" b="1" kern="0" dirty="0">
                <a:latin typeface="Arial" panose="020B0604020202020204" pitchFamily="34" charset="0"/>
                <a:ea typeface="Noto Sans CJK SC Regular"/>
                <a:cs typeface="FreeSans"/>
              </a:rPr>
              <a:t>2.</a:t>
            </a:r>
            <a:r>
              <a:rPr lang="en-US" sz="4400" b="1" kern="0" dirty="0">
                <a:effectLst/>
                <a:latin typeface="Arial" panose="020B0604020202020204" pitchFamily="34" charset="0"/>
                <a:ea typeface="Noto Sans CJK SC Regular"/>
                <a:cs typeface="FreeSans"/>
              </a:rPr>
              <a:t> Working circumference</a:t>
            </a:r>
            <a:endParaRPr lang="en-US" sz="4400" b="1" kern="0" dirty="0">
              <a:effectLst/>
              <a:latin typeface="Liberation Sans"/>
              <a:ea typeface="Noto Sans CJK SC Regular"/>
              <a:cs typeface="FreeSans"/>
            </a:endParaRPr>
          </a:p>
        </p:txBody>
      </p:sp>
    </p:spTree>
    <p:extLst>
      <p:ext uri="{BB962C8B-B14F-4D97-AF65-F5344CB8AC3E}">
        <p14:creationId xmlns:p14="http://schemas.microsoft.com/office/powerpoint/2010/main" val="666134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C0532-6659-FA20-1CD5-F5CA31DF7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y be an image of text">
            <a:extLst>
              <a:ext uri="{FF2B5EF4-FFF2-40B4-BE49-F238E27FC236}">
                <a16:creationId xmlns:a16="http://schemas.microsoft.com/office/drawing/2014/main" id="{6CABE591-1CC4-5D6E-F39F-C6BA4CFF7F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87" b="-2611"/>
          <a:stretch/>
        </p:blipFill>
        <p:spPr bwMode="auto">
          <a:xfrm>
            <a:off x="-14481" y="23625"/>
            <a:ext cx="190701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May be an image of text">
            <a:extLst>
              <a:ext uri="{FF2B5EF4-FFF2-40B4-BE49-F238E27FC236}">
                <a16:creationId xmlns:a16="http://schemas.microsoft.com/office/drawing/2014/main" id="{7B8A588A-F5E5-FB9E-C19B-E55983D7C3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87" b="-2611"/>
          <a:stretch/>
        </p:blipFill>
        <p:spPr bwMode="auto">
          <a:xfrm>
            <a:off x="8221483" y="68819"/>
            <a:ext cx="1859142" cy="175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29A20823-73AA-1887-CB9B-84BDA3CA40ED}"/>
              </a:ext>
            </a:extLst>
          </p:cNvPr>
          <p:cNvGrpSpPr/>
          <p:nvPr/>
        </p:nvGrpSpPr>
        <p:grpSpPr>
          <a:xfrm>
            <a:off x="1684060" y="150514"/>
            <a:ext cx="7405032" cy="7258645"/>
            <a:chOff x="1275538" y="59162"/>
            <a:chExt cx="7405032" cy="7258645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AE1FE8D3-15CF-F15A-0CC0-FD71A2E52C36}"/>
                </a:ext>
              </a:extLst>
            </p:cNvPr>
            <p:cNvSpPr/>
            <p:nvPr/>
          </p:nvSpPr>
          <p:spPr>
            <a:xfrm>
              <a:off x="3114317" y="1655601"/>
              <a:ext cx="3420380" cy="367240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/>
                <a:t>Atomic &amp; Molecular Physics</a:t>
              </a: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F417A5-00A8-9062-F8DF-2B286DC7DDDB}"/>
                </a:ext>
              </a:extLst>
            </p:cNvPr>
            <p:cNvSpPr/>
            <p:nvPr/>
          </p:nvSpPr>
          <p:spPr>
            <a:xfrm>
              <a:off x="4306347" y="59162"/>
              <a:ext cx="2736304" cy="280831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96C9194-5A54-92D7-9EED-A0AB9ABA29BA}"/>
                </a:ext>
              </a:extLst>
            </p:cNvPr>
            <p:cNvSpPr/>
            <p:nvPr/>
          </p:nvSpPr>
          <p:spPr>
            <a:xfrm>
              <a:off x="5944266" y="2434476"/>
              <a:ext cx="2736304" cy="280831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67F90CE-4D50-A4EA-BD44-7BB923E38FC5}"/>
                </a:ext>
              </a:extLst>
            </p:cNvPr>
            <p:cNvSpPr/>
            <p:nvPr/>
          </p:nvSpPr>
          <p:spPr>
            <a:xfrm>
              <a:off x="1275538" y="3225492"/>
              <a:ext cx="2736304" cy="280831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6C6D549-790F-4E55-D937-C18770719080}"/>
                </a:ext>
              </a:extLst>
            </p:cNvPr>
            <p:cNvSpPr/>
            <p:nvPr/>
          </p:nvSpPr>
          <p:spPr>
            <a:xfrm>
              <a:off x="1512691" y="359457"/>
              <a:ext cx="2736304" cy="280831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BC2287D-6044-7AEC-EFEF-E7E64442DFBA}"/>
                </a:ext>
              </a:extLst>
            </p:cNvPr>
            <p:cNvSpPr/>
            <p:nvPr/>
          </p:nvSpPr>
          <p:spPr>
            <a:xfrm>
              <a:off x="3898645" y="4509495"/>
              <a:ext cx="2736304" cy="280831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F2C5634-7DDC-C9AD-CE65-67EAA4A8EB16}"/>
                </a:ext>
              </a:extLst>
            </p:cNvPr>
            <p:cNvSpPr txBox="1"/>
            <p:nvPr/>
          </p:nvSpPr>
          <p:spPr>
            <a:xfrm>
              <a:off x="5049337" y="1263263"/>
              <a:ext cx="1354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Biophysics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399C85-188A-F76C-65D2-2CE461D07627}"/>
                </a:ext>
              </a:extLst>
            </p:cNvPr>
            <p:cNvSpPr txBox="1"/>
            <p:nvPr/>
          </p:nvSpPr>
          <p:spPr>
            <a:xfrm>
              <a:off x="2160474" y="1563558"/>
              <a:ext cx="15860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Astrophysics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50DFE4-AEE9-E0B7-0DDC-AF8C572C70B9}"/>
                </a:ext>
              </a:extLst>
            </p:cNvPr>
            <p:cNvSpPr txBox="1"/>
            <p:nvPr/>
          </p:nvSpPr>
          <p:spPr>
            <a:xfrm>
              <a:off x="1650384" y="4364098"/>
              <a:ext cx="20456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Computing &amp; 4IR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F31FC5A-DF96-8011-972C-3E85E6B9E30D}"/>
                </a:ext>
              </a:extLst>
            </p:cNvPr>
            <p:cNvSpPr txBox="1"/>
            <p:nvPr/>
          </p:nvSpPr>
          <p:spPr>
            <a:xfrm>
              <a:off x="6975819" y="3638577"/>
              <a:ext cx="10254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Energy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FCC68C1-3330-E8DC-239A-975BF94D1D5C}"/>
                </a:ext>
              </a:extLst>
            </p:cNvPr>
            <p:cNvSpPr txBox="1"/>
            <p:nvPr/>
          </p:nvSpPr>
          <p:spPr>
            <a:xfrm>
              <a:off x="4406147" y="5550131"/>
              <a:ext cx="17480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Condensed Matter physics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074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E4AFD-ADBD-601A-95BD-3CD22FC34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E1F4EA-AE4A-D449-7EDD-2DF41EA8CD86}"/>
              </a:ext>
            </a:extLst>
          </p:cNvPr>
          <p:cNvSpPr txBox="1"/>
          <p:nvPr/>
        </p:nvSpPr>
        <p:spPr>
          <a:xfrm>
            <a:off x="-288279" y="3397745"/>
            <a:ext cx="10368904" cy="7641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ctr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4400" b="1" kern="0" dirty="0">
                <a:latin typeface="Arial" panose="020B0604020202020204" pitchFamily="34" charset="0"/>
                <a:ea typeface="Noto Sans CJK SC Regular"/>
                <a:cs typeface="FreeSans"/>
              </a:rPr>
              <a:t>3.</a:t>
            </a:r>
            <a:r>
              <a:rPr lang="en-US" sz="4400" b="1" kern="0" dirty="0">
                <a:effectLst/>
                <a:latin typeface="Arial" panose="020B0604020202020204" pitchFamily="34" charset="0"/>
                <a:ea typeface="Noto Sans CJK SC Regular"/>
                <a:cs typeface="FreeSans"/>
              </a:rPr>
              <a:t> Education &amp; Research landscape</a:t>
            </a:r>
            <a:endParaRPr lang="en-US" sz="4400" b="1" kern="0" dirty="0">
              <a:effectLst/>
              <a:latin typeface="Liberation Sans"/>
              <a:ea typeface="Noto Sans CJK SC Regular"/>
              <a:cs typeface="FreeSans"/>
            </a:endParaRPr>
          </a:p>
        </p:txBody>
      </p:sp>
    </p:spTree>
    <p:extLst>
      <p:ext uri="{BB962C8B-B14F-4D97-AF65-F5344CB8AC3E}">
        <p14:creationId xmlns:p14="http://schemas.microsoft.com/office/powerpoint/2010/main" val="3221623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A5851-98E5-ACA9-BFF2-00AEADA41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CF4C4CC-FDD6-B4B2-092D-C8D64722ED5D}"/>
              </a:ext>
            </a:extLst>
          </p:cNvPr>
          <p:cNvSpPr txBox="1"/>
          <p:nvPr/>
        </p:nvSpPr>
        <p:spPr>
          <a:xfrm>
            <a:off x="-144140" y="3275781"/>
            <a:ext cx="10368904" cy="658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3600" b="1" kern="0" dirty="0">
                <a:ea typeface="Noto Sans CJK SC Regular"/>
                <a:cs typeface="FreeSans"/>
              </a:rPr>
              <a:t>3.1</a:t>
            </a:r>
            <a:r>
              <a:rPr lang="en-US" sz="3600" b="1" kern="0" dirty="0">
                <a:effectLst/>
                <a:ea typeface="Noto Sans CJK SC Regular"/>
                <a:cs typeface="FreeSans"/>
              </a:rPr>
              <a:t> The challenge of experimental physics</a:t>
            </a:r>
          </a:p>
        </p:txBody>
      </p:sp>
    </p:spTree>
    <p:extLst>
      <p:ext uri="{BB962C8B-B14F-4D97-AF65-F5344CB8AC3E}">
        <p14:creationId xmlns:p14="http://schemas.microsoft.com/office/powerpoint/2010/main" val="1582581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May be an image of text">
            <a:extLst>
              <a:ext uri="{FF2B5EF4-FFF2-40B4-BE49-F238E27FC236}">
                <a16:creationId xmlns:a16="http://schemas.microsoft.com/office/drawing/2014/main" id="{ED4345C7-8DDA-774F-8842-3ABB906581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87" b="-2611"/>
          <a:stretch/>
        </p:blipFill>
        <p:spPr bwMode="auto">
          <a:xfrm>
            <a:off x="8307607" y="8607"/>
            <a:ext cx="1773018" cy="16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DF) When Women Build Bridges">
            <a:extLst>
              <a:ext uri="{FF2B5EF4-FFF2-40B4-BE49-F238E27FC236}">
                <a16:creationId xmlns:a16="http://schemas.microsoft.com/office/drawing/2014/main" id="{3AEE7E6A-9A5D-8046-9739-72257144BD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9" t="3119" r="10438" b="40919"/>
          <a:stretch/>
        </p:blipFill>
        <p:spPr bwMode="auto">
          <a:xfrm>
            <a:off x="455091" y="5116147"/>
            <a:ext cx="2412268" cy="244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AC5F09-D3F5-2B44-995B-9BF88DE6C523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0" r="16638" b="7321"/>
          <a:stretch/>
        </p:blipFill>
        <p:spPr>
          <a:xfrm>
            <a:off x="7439761" y="5253365"/>
            <a:ext cx="2016225" cy="15511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B54F9A-156C-5149-A4FB-E9BC8CF1F036}"/>
              </a:ext>
            </a:extLst>
          </p:cNvPr>
          <p:cNvSpPr txBox="1"/>
          <p:nvPr/>
        </p:nvSpPr>
        <p:spPr>
          <a:xfrm>
            <a:off x="4159367" y="6956141"/>
            <a:ext cx="1677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Loredana Casalis, </a:t>
            </a:r>
          </a:p>
          <a:p>
            <a:pPr algn="ctr"/>
            <a:r>
              <a:rPr lang="en-GB" sz="1400" dirty="0" err="1"/>
              <a:t>Elletra,Trieste</a:t>
            </a:r>
            <a:r>
              <a:rPr lang="en-GB" sz="1400" dirty="0"/>
              <a:t> Italy</a:t>
            </a:r>
          </a:p>
        </p:txBody>
      </p:sp>
      <p:pic>
        <p:nvPicPr>
          <p:cNvPr id="3082" name="Picture 10" descr="Scoles Group Alumni">
            <a:extLst>
              <a:ext uri="{FF2B5EF4-FFF2-40B4-BE49-F238E27FC236}">
                <a16:creationId xmlns:a16="http://schemas.microsoft.com/office/drawing/2014/main" id="{5E9C178D-0C88-CB42-9D9B-D7E5B4234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370" y="5101765"/>
            <a:ext cx="2237057" cy="185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494C83-1024-2F43-B890-B24480DD5144}"/>
              </a:ext>
            </a:extLst>
          </p:cNvPr>
          <p:cNvSpPr txBox="1"/>
          <p:nvPr/>
        </p:nvSpPr>
        <p:spPr>
          <a:xfrm>
            <a:off x="3344510" y="434957"/>
            <a:ext cx="5211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Probing matter at the atomic scale</a:t>
            </a:r>
          </a:p>
        </p:txBody>
      </p:sp>
      <p:pic>
        <p:nvPicPr>
          <p:cNvPr id="3084" name="Picture 12" descr="AFM (Atomic Force Microscope) - University of Greifswald">
            <a:extLst>
              <a:ext uri="{FF2B5EF4-FFF2-40B4-BE49-F238E27FC236}">
                <a16:creationId xmlns:a16="http://schemas.microsoft.com/office/drawing/2014/main" id="{3759FFE2-133D-034A-ADA6-BDE4CB1CD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375" y="2371540"/>
            <a:ext cx="2038985" cy="186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A443752-8080-F240-B348-5BF0BA323EC8}"/>
              </a:ext>
            </a:extLst>
          </p:cNvPr>
          <p:cNvSpPr txBox="1"/>
          <p:nvPr/>
        </p:nvSpPr>
        <p:spPr>
          <a:xfrm>
            <a:off x="3895290" y="4230577"/>
            <a:ext cx="29038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Atomic Force Microscope (AFM)</a:t>
            </a:r>
          </a:p>
        </p:txBody>
      </p:sp>
      <p:pic>
        <p:nvPicPr>
          <p:cNvPr id="3086" name="Picture 14" descr="Development of high-speed microscopy capable of capturing fine structures  of live cells">
            <a:extLst>
              <a:ext uri="{FF2B5EF4-FFF2-40B4-BE49-F238E27FC236}">
                <a16:creationId xmlns:a16="http://schemas.microsoft.com/office/drawing/2014/main" id="{9627B9BA-C06D-5A43-9C48-921F407A7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724" y="2389729"/>
            <a:ext cx="3064544" cy="178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C2E52A4-016B-2648-9E8E-29853B4A716F}"/>
              </a:ext>
            </a:extLst>
          </p:cNvPr>
          <p:cNvSpPr txBox="1"/>
          <p:nvPr/>
        </p:nvSpPr>
        <p:spPr>
          <a:xfrm>
            <a:off x="6934477" y="4199192"/>
            <a:ext cx="302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Structure of living cells from AFM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5E3AED-1DFE-BB48-A405-E41996878B8A}"/>
              </a:ext>
            </a:extLst>
          </p:cNvPr>
          <p:cNvSpPr txBox="1"/>
          <p:nvPr/>
        </p:nvSpPr>
        <p:spPr>
          <a:xfrm>
            <a:off x="7560592" y="6909598"/>
            <a:ext cx="2154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Maryse Nkoua setting an</a:t>
            </a:r>
          </a:p>
          <a:p>
            <a:r>
              <a:rPr lang="en-GB" sz="1400" dirty="0"/>
              <a:t> experiment with AFM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718E06-6DC9-E946-9D39-C14A0543EE9C}"/>
              </a:ext>
            </a:extLst>
          </p:cNvPr>
          <p:cNvSpPr txBox="1"/>
          <p:nvPr/>
        </p:nvSpPr>
        <p:spPr>
          <a:xfrm>
            <a:off x="4187846" y="1439461"/>
            <a:ext cx="4489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More SPM are needed in Africa: STM, AFM,…</a:t>
            </a:r>
          </a:p>
        </p:txBody>
      </p:sp>
      <p:pic>
        <p:nvPicPr>
          <p:cNvPr id="4100" name="Picture 4" descr="Scanning tunneling microscope immagini e fotografie stock ad alta  risoluzione - Alamy">
            <a:extLst>
              <a:ext uri="{FF2B5EF4-FFF2-40B4-BE49-F238E27FC236}">
                <a16:creationId xmlns:a16="http://schemas.microsoft.com/office/drawing/2014/main" id="{E15360C7-8A68-C2AF-F048-72ECD1BBC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90" y="2789944"/>
            <a:ext cx="2514583" cy="189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The Scanning Tunneling Microscope [IAP ...">
            <a:extLst>
              <a:ext uri="{FF2B5EF4-FFF2-40B4-BE49-F238E27FC236}">
                <a16:creationId xmlns:a16="http://schemas.microsoft.com/office/drawing/2014/main" id="{D727FB3D-D313-49BF-4059-6FCC2B4FB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87" y="35421"/>
            <a:ext cx="2806386" cy="229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1597D5-0738-95BC-B975-3FFBC87C3EA6}"/>
              </a:ext>
            </a:extLst>
          </p:cNvPr>
          <p:cNvSpPr txBox="1"/>
          <p:nvPr/>
        </p:nvSpPr>
        <p:spPr>
          <a:xfrm>
            <a:off x="93039" y="2327034"/>
            <a:ext cx="3413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Scanning Tunneling Microscope (STM)</a:t>
            </a:r>
          </a:p>
        </p:txBody>
      </p:sp>
    </p:spTree>
    <p:extLst>
      <p:ext uri="{BB962C8B-B14F-4D97-AF65-F5344CB8AC3E}">
        <p14:creationId xmlns:p14="http://schemas.microsoft.com/office/powerpoint/2010/main" val="830713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4874</TotalTime>
  <Words>724</Words>
  <Application>Microsoft Macintosh PowerPoint</Application>
  <PresentationFormat>Custom</PresentationFormat>
  <Paragraphs>127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Liberation Sans</vt:lpstr>
      <vt:lpstr>Noto Sans CJK SC Regular</vt:lpstr>
      <vt:lpstr>Office 2013 - 2022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skenmoe</dc:creator>
  <cp:lastModifiedBy>falonne  Nkou</cp:lastModifiedBy>
  <cp:revision>206</cp:revision>
  <cp:lastPrinted>2017-01-14T16:28:05Z</cp:lastPrinted>
  <dcterms:created xsi:type="dcterms:W3CDTF">2016-12-21T15:51:14Z</dcterms:created>
  <dcterms:modified xsi:type="dcterms:W3CDTF">2024-12-17T04:56:24Z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16</vt:i4>
  </property>
</Properties>
</file>