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8" r:id="rId4"/>
    <p:sldId id="259" r:id="rId5"/>
    <p:sldId id="262" r:id="rId6"/>
    <p:sldId id="263" r:id="rId7"/>
    <p:sldId id="265" r:id="rId8"/>
    <p:sldId id="266" r:id="rId9"/>
    <p:sldId id="267" r:id="rId10"/>
    <p:sldId id="268" r:id="rId11"/>
    <p:sldId id="269" r:id="rId12"/>
    <p:sldId id="313" r:id="rId13"/>
    <p:sldId id="298" r:id="rId14"/>
    <p:sldId id="273" r:id="rId15"/>
    <p:sldId id="306" r:id="rId16"/>
    <p:sldId id="307" r:id="rId17"/>
    <p:sldId id="309" r:id="rId18"/>
    <p:sldId id="310" r:id="rId19"/>
    <p:sldId id="311" r:id="rId20"/>
    <p:sldId id="312" r:id="rId21"/>
    <p:sldId id="290" r:id="rId22"/>
    <p:sldId id="314" r:id="rId23"/>
    <p:sldId id="315"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4672"/>
  </p:normalViewPr>
  <p:slideViewPr>
    <p:cSldViewPr snapToGrid="0">
      <p:cViewPr varScale="1">
        <p:scale>
          <a:sx n="120" d="100"/>
          <a:sy n="120" d="100"/>
        </p:scale>
        <p:origin x="53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AE896A-1A86-46D2-A492-B51D7A73A6F1}" type="datetimeFigureOut">
              <a:rPr lang="en-ZA" smtClean="0"/>
              <a:t>2024/12/17</a:t>
            </a:fld>
            <a:endParaRPr lang="en-Z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9BB65C-6B58-4146-8CEA-188E7CAE0FC9}" type="slidenum">
              <a:rPr lang="en-ZA" smtClean="0"/>
              <a:t>‹#›</a:t>
            </a:fld>
            <a:endParaRPr lang="en-ZA"/>
          </a:p>
        </p:txBody>
      </p:sp>
    </p:spTree>
    <p:extLst>
      <p:ext uri="{BB962C8B-B14F-4D97-AF65-F5344CB8AC3E}">
        <p14:creationId xmlns:p14="http://schemas.microsoft.com/office/powerpoint/2010/main" val="2296216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3414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ZA" altLang="en-US"/>
          </a:p>
        </p:txBody>
      </p:sp>
      <p:sp>
        <p:nvSpPr>
          <p:cNvPr id="4" name="Slide Number Placeholder 3"/>
          <p:cNvSpPr>
            <a:spLocks noGrp="1"/>
          </p:cNvSpPr>
          <p:nvPr>
            <p:ph type="sldNum" sz="quarter" idx="5"/>
          </p:nvPr>
        </p:nvSpPr>
        <p:spPr/>
        <p:txBody>
          <a:bodyPr/>
          <a:lstStyle/>
          <a:p>
            <a:pPr>
              <a:defRPr/>
            </a:pPr>
            <a:fld id="{99C7BC8E-53EE-43E9-9608-0A1425A8EF94}" type="slidenum">
              <a:rPr lang="en-ZA" smtClean="0"/>
              <a:pPr>
                <a:defRPr/>
              </a:pPr>
              <a:t>13</a:t>
            </a:fld>
            <a:endParaRPr lang="en-Z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baseline="0" dirty="0"/>
              <a:t>It’s also very important to note that Biophysics is only one aspect, often the celebrated for the </a:t>
            </a:r>
            <a:r>
              <a:rPr lang="en-ZA" b="1" baseline="0" dirty="0"/>
              <a:t>visual</a:t>
            </a:r>
            <a:r>
              <a:rPr lang="en-ZA" baseline="0" dirty="0"/>
              <a:t> </a:t>
            </a:r>
            <a:r>
              <a:rPr lang="en-ZA" b="1" baseline="0" dirty="0"/>
              <a:t>insights</a:t>
            </a:r>
            <a:r>
              <a:rPr lang="en-ZA" baseline="0" dirty="0"/>
              <a:t> it brings, but no more important that the other stages of the experiment.</a:t>
            </a:r>
          </a:p>
          <a:p>
            <a:pPr marL="0" marR="0" indent="0" algn="l" defTabSz="914400" rtl="0" eaLnBrk="1" fontAlgn="auto" latinLnBrk="0" hangingPunct="1">
              <a:lnSpc>
                <a:spcPct val="100000"/>
              </a:lnSpc>
              <a:spcBef>
                <a:spcPts val="0"/>
              </a:spcBef>
              <a:spcAft>
                <a:spcPts val="0"/>
              </a:spcAft>
              <a:buClrTx/>
              <a:buSzTx/>
              <a:buFontTx/>
              <a:buNone/>
              <a:tabLst/>
              <a:defRPr/>
            </a:pPr>
            <a:endParaRPr lang="en-ZA"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ZA"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ZA" baseline="0" dirty="0"/>
              <a:t>Often more than half the battle is in preparing sample and a considerable portion of our efforts in growing capacity have centred around equipping world class protein production facilities and growing the skills to execute this critical part of all aspects of the pipeline. </a:t>
            </a:r>
          </a:p>
          <a:p>
            <a:pPr marL="0" marR="0" indent="0" algn="l" defTabSz="914400" rtl="0" eaLnBrk="1" fontAlgn="auto" latinLnBrk="0" hangingPunct="1">
              <a:lnSpc>
                <a:spcPct val="100000"/>
              </a:lnSpc>
              <a:spcBef>
                <a:spcPts val="0"/>
              </a:spcBef>
              <a:spcAft>
                <a:spcPts val="0"/>
              </a:spcAft>
              <a:buClrTx/>
              <a:buSzTx/>
              <a:buFontTx/>
              <a:buNone/>
              <a:tabLst/>
              <a:defRPr/>
            </a:pPr>
            <a:endParaRPr lang="en-ZA"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ZA" baseline="0" dirty="0"/>
              <a:t>We have not been alone in this pursuit and the developments in our collaborators labs have been essential for them accessing our resources.</a:t>
            </a:r>
          </a:p>
          <a:p>
            <a:pPr marL="0" marR="0" indent="0" algn="l" defTabSz="914400" rtl="0" eaLnBrk="1" fontAlgn="auto" latinLnBrk="0" hangingPunct="1">
              <a:lnSpc>
                <a:spcPct val="100000"/>
              </a:lnSpc>
              <a:spcBef>
                <a:spcPts val="0"/>
              </a:spcBef>
              <a:spcAft>
                <a:spcPts val="0"/>
              </a:spcAft>
              <a:buClrTx/>
              <a:buSzTx/>
              <a:buFontTx/>
              <a:buNone/>
              <a:tabLst/>
              <a:defRPr/>
            </a:pPr>
            <a:r>
              <a:rPr lang="en-ZA" baseline="0" dirty="0"/>
              <a:t>Entering at different points in the pipeline e.g. collaborations with partners providing excellent protein samples skip ahead in the experiment. Or collaborations with overseas partners have allowed us to access resources we don’t posses in the country.</a:t>
            </a:r>
          </a:p>
          <a:p>
            <a:pPr marL="0" marR="0" indent="0" algn="l" defTabSz="914400" rtl="0" eaLnBrk="1" fontAlgn="auto" latinLnBrk="0" hangingPunct="1">
              <a:lnSpc>
                <a:spcPct val="100000"/>
              </a:lnSpc>
              <a:spcBef>
                <a:spcPts val="0"/>
              </a:spcBef>
              <a:spcAft>
                <a:spcPts val="0"/>
              </a:spcAft>
              <a:buClrTx/>
              <a:buSzTx/>
              <a:buFontTx/>
              <a:buNone/>
              <a:tabLst/>
              <a:defRPr/>
            </a:pPr>
            <a:endParaRPr lang="en-ZA" baseline="0" dirty="0"/>
          </a:p>
          <a:p>
            <a:endParaRPr lang="en-ZA" dirty="0"/>
          </a:p>
        </p:txBody>
      </p:sp>
      <p:sp>
        <p:nvSpPr>
          <p:cNvPr id="4" name="Slide Number Placeholder 3"/>
          <p:cNvSpPr>
            <a:spLocks noGrp="1"/>
          </p:cNvSpPr>
          <p:nvPr>
            <p:ph type="sldNum" sz="quarter" idx="10"/>
          </p:nvPr>
        </p:nvSpPr>
        <p:spPr/>
        <p:txBody>
          <a:bodyPr/>
          <a:lstStyle/>
          <a:p>
            <a:fld id="{73D55DAA-C2A8-4526-88CF-FF9F59BE6D9B}" type="slidenum">
              <a:rPr lang="en-ZA" smtClean="0"/>
              <a:t>15</a:t>
            </a:fld>
            <a:endParaRPr lang="en-ZA"/>
          </a:p>
        </p:txBody>
      </p:sp>
    </p:spTree>
    <p:extLst>
      <p:ext uri="{BB962C8B-B14F-4D97-AF65-F5344CB8AC3E}">
        <p14:creationId xmlns:p14="http://schemas.microsoft.com/office/powerpoint/2010/main" val="2114439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a:defRPr/>
            </a:pPr>
            <a:fld id="{CEA93B2F-2AFB-424B-A567-97B23C4155C7}" type="slidenum">
              <a:rPr lang="en-ZA" smtClean="0"/>
              <a:pPr>
                <a:defRPr/>
              </a:pPr>
              <a:t>16</a:t>
            </a:fld>
            <a:endParaRPr lang="en-ZA"/>
          </a:p>
        </p:txBody>
      </p:sp>
    </p:spTree>
    <p:extLst>
      <p:ext uri="{BB962C8B-B14F-4D97-AF65-F5344CB8AC3E}">
        <p14:creationId xmlns:p14="http://schemas.microsoft.com/office/powerpoint/2010/main" val="1298463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80D08-AE74-9591-CE9F-8D3994EDBFC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ZA"/>
          </a:p>
        </p:txBody>
      </p:sp>
      <p:sp>
        <p:nvSpPr>
          <p:cNvPr id="3" name="Subtitle 2">
            <a:extLst>
              <a:ext uri="{FF2B5EF4-FFF2-40B4-BE49-F238E27FC236}">
                <a16:creationId xmlns:a16="http://schemas.microsoft.com/office/drawing/2014/main" id="{C4A71BCD-0566-AAD7-73CD-8FA219A9500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A"/>
          </a:p>
        </p:txBody>
      </p:sp>
      <p:sp>
        <p:nvSpPr>
          <p:cNvPr id="4" name="Date Placeholder 3">
            <a:extLst>
              <a:ext uri="{FF2B5EF4-FFF2-40B4-BE49-F238E27FC236}">
                <a16:creationId xmlns:a16="http://schemas.microsoft.com/office/drawing/2014/main" id="{ADE0B73E-7598-1368-9600-2C9E9D4D94A3}"/>
              </a:ext>
            </a:extLst>
          </p:cNvPr>
          <p:cNvSpPr>
            <a:spLocks noGrp="1"/>
          </p:cNvSpPr>
          <p:nvPr>
            <p:ph type="dt" sz="half" idx="10"/>
          </p:nvPr>
        </p:nvSpPr>
        <p:spPr/>
        <p:txBody>
          <a:bodyPr/>
          <a:lstStyle/>
          <a:p>
            <a:fld id="{18F8FD3E-B801-4663-A8B4-7E6F8DE75179}" type="datetimeFigureOut">
              <a:rPr lang="en-ZA" smtClean="0"/>
              <a:t>2024/12/17</a:t>
            </a:fld>
            <a:endParaRPr lang="en-ZA"/>
          </a:p>
        </p:txBody>
      </p:sp>
      <p:sp>
        <p:nvSpPr>
          <p:cNvPr id="5" name="Footer Placeholder 4">
            <a:extLst>
              <a:ext uri="{FF2B5EF4-FFF2-40B4-BE49-F238E27FC236}">
                <a16:creationId xmlns:a16="http://schemas.microsoft.com/office/drawing/2014/main" id="{63DDD53F-2BD1-5BBD-AA4C-3A54A373AE81}"/>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FED1277C-F074-0D01-BF7D-CB962F4C8B22}"/>
              </a:ext>
            </a:extLst>
          </p:cNvPr>
          <p:cNvSpPr>
            <a:spLocks noGrp="1"/>
          </p:cNvSpPr>
          <p:nvPr>
            <p:ph type="sldNum" sz="quarter" idx="12"/>
          </p:nvPr>
        </p:nvSpPr>
        <p:spPr/>
        <p:txBody>
          <a:bodyPr/>
          <a:lstStyle/>
          <a:p>
            <a:fld id="{42074159-FB6C-4386-892E-2F9016E17A9B}" type="slidenum">
              <a:rPr lang="en-ZA" smtClean="0"/>
              <a:t>‹#›</a:t>
            </a:fld>
            <a:endParaRPr lang="en-ZA"/>
          </a:p>
        </p:txBody>
      </p:sp>
    </p:spTree>
    <p:extLst>
      <p:ext uri="{BB962C8B-B14F-4D97-AF65-F5344CB8AC3E}">
        <p14:creationId xmlns:p14="http://schemas.microsoft.com/office/powerpoint/2010/main" val="2721507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3F39-F385-FFA1-9FF4-2819889DAF6F}"/>
              </a:ext>
            </a:extLst>
          </p:cNvPr>
          <p:cNvSpPr>
            <a:spLocks noGrp="1"/>
          </p:cNvSpPr>
          <p:nvPr>
            <p:ph type="title"/>
          </p:nvPr>
        </p:nvSpPr>
        <p:spPr/>
        <p:txBody>
          <a:bodyPr/>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549534F4-DB74-1F60-5789-AA6D8239128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0B5C9545-5D7D-6D2B-5487-43DA91C8D6F4}"/>
              </a:ext>
            </a:extLst>
          </p:cNvPr>
          <p:cNvSpPr>
            <a:spLocks noGrp="1"/>
          </p:cNvSpPr>
          <p:nvPr>
            <p:ph type="dt" sz="half" idx="10"/>
          </p:nvPr>
        </p:nvSpPr>
        <p:spPr/>
        <p:txBody>
          <a:bodyPr/>
          <a:lstStyle/>
          <a:p>
            <a:fld id="{18F8FD3E-B801-4663-A8B4-7E6F8DE75179}" type="datetimeFigureOut">
              <a:rPr lang="en-ZA" smtClean="0"/>
              <a:t>2024/12/17</a:t>
            </a:fld>
            <a:endParaRPr lang="en-ZA"/>
          </a:p>
        </p:txBody>
      </p:sp>
      <p:sp>
        <p:nvSpPr>
          <p:cNvPr id="5" name="Footer Placeholder 4">
            <a:extLst>
              <a:ext uri="{FF2B5EF4-FFF2-40B4-BE49-F238E27FC236}">
                <a16:creationId xmlns:a16="http://schemas.microsoft.com/office/drawing/2014/main" id="{8D281BF4-4A2F-DC10-0C98-CE2342D857CC}"/>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B1268B95-0CC4-E2D6-F0DE-EF7346738A7C}"/>
              </a:ext>
            </a:extLst>
          </p:cNvPr>
          <p:cNvSpPr>
            <a:spLocks noGrp="1"/>
          </p:cNvSpPr>
          <p:nvPr>
            <p:ph type="sldNum" sz="quarter" idx="12"/>
          </p:nvPr>
        </p:nvSpPr>
        <p:spPr/>
        <p:txBody>
          <a:bodyPr/>
          <a:lstStyle/>
          <a:p>
            <a:fld id="{42074159-FB6C-4386-892E-2F9016E17A9B}" type="slidenum">
              <a:rPr lang="en-ZA" smtClean="0"/>
              <a:t>‹#›</a:t>
            </a:fld>
            <a:endParaRPr lang="en-ZA"/>
          </a:p>
        </p:txBody>
      </p:sp>
    </p:spTree>
    <p:extLst>
      <p:ext uri="{BB962C8B-B14F-4D97-AF65-F5344CB8AC3E}">
        <p14:creationId xmlns:p14="http://schemas.microsoft.com/office/powerpoint/2010/main" val="1617615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13E0F83-D485-AD11-1080-B8F32A705E4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F5FF85DD-CB2C-88B0-E01B-F61BAF7B68D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74ADDC1A-F41F-F620-9085-C5AF7B1BC0F2}"/>
              </a:ext>
            </a:extLst>
          </p:cNvPr>
          <p:cNvSpPr>
            <a:spLocks noGrp="1"/>
          </p:cNvSpPr>
          <p:nvPr>
            <p:ph type="dt" sz="half" idx="10"/>
          </p:nvPr>
        </p:nvSpPr>
        <p:spPr/>
        <p:txBody>
          <a:bodyPr/>
          <a:lstStyle/>
          <a:p>
            <a:fld id="{18F8FD3E-B801-4663-A8B4-7E6F8DE75179}" type="datetimeFigureOut">
              <a:rPr lang="en-ZA" smtClean="0"/>
              <a:t>2024/12/17</a:t>
            </a:fld>
            <a:endParaRPr lang="en-ZA"/>
          </a:p>
        </p:txBody>
      </p:sp>
      <p:sp>
        <p:nvSpPr>
          <p:cNvPr id="5" name="Footer Placeholder 4">
            <a:extLst>
              <a:ext uri="{FF2B5EF4-FFF2-40B4-BE49-F238E27FC236}">
                <a16:creationId xmlns:a16="http://schemas.microsoft.com/office/drawing/2014/main" id="{6B1D8185-3652-8F5F-2B22-EF7F56A77002}"/>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E941F2E6-D081-179E-D4BE-2094FA9588FA}"/>
              </a:ext>
            </a:extLst>
          </p:cNvPr>
          <p:cNvSpPr>
            <a:spLocks noGrp="1"/>
          </p:cNvSpPr>
          <p:nvPr>
            <p:ph type="sldNum" sz="quarter" idx="12"/>
          </p:nvPr>
        </p:nvSpPr>
        <p:spPr/>
        <p:txBody>
          <a:bodyPr/>
          <a:lstStyle/>
          <a:p>
            <a:fld id="{42074159-FB6C-4386-892E-2F9016E17A9B}" type="slidenum">
              <a:rPr lang="en-ZA" smtClean="0"/>
              <a:t>‹#›</a:t>
            </a:fld>
            <a:endParaRPr lang="en-ZA"/>
          </a:p>
        </p:txBody>
      </p:sp>
    </p:spTree>
    <p:extLst>
      <p:ext uri="{BB962C8B-B14F-4D97-AF65-F5344CB8AC3E}">
        <p14:creationId xmlns:p14="http://schemas.microsoft.com/office/powerpoint/2010/main" val="1371144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8D1B7-F74D-81A1-11A4-2D7CD5ABF6B0}"/>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DDDC6690-D426-A0E9-FC52-B9BF9B310D4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B3D63950-3AE1-B078-B8E8-9169CA6562C6}"/>
              </a:ext>
            </a:extLst>
          </p:cNvPr>
          <p:cNvSpPr>
            <a:spLocks noGrp="1"/>
          </p:cNvSpPr>
          <p:nvPr>
            <p:ph type="dt" sz="half" idx="10"/>
          </p:nvPr>
        </p:nvSpPr>
        <p:spPr/>
        <p:txBody>
          <a:bodyPr/>
          <a:lstStyle/>
          <a:p>
            <a:fld id="{18F8FD3E-B801-4663-A8B4-7E6F8DE75179}" type="datetimeFigureOut">
              <a:rPr lang="en-ZA" smtClean="0"/>
              <a:t>2024/12/17</a:t>
            </a:fld>
            <a:endParaRPr lang="en-ZA"/>
          </a:p>
        </p:txBody>
      </p:sp>
      <p:sp>
        <p:nvSpPr>
          <p:cNvPr id="5" name="Footer Placeholder 4">
            <a:extLst>
              <a:ext uri="{FF2B5EF4-FFF2-40B4-BE49-F238E27FC236}">
                <a16:creationId xmlns:a16="http://schemas.microsoft.com/office/drawing/2014/main" id="{F53AE4BB-0F83-F017-04DC-0A4711287446}"/>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B6BFC8C6-C320-4031-385A-EDAC4A370C5F}"/>
              </a:ext>
            </a:extLst>
          </p:cNvPr>
          <p:cNvSpPr>
            <a:spLocks noGrp="1"/>
          </p:cNvSpPr>
          <p:nvPr>
            <p:ph type="sldNum" sz="quarter" idx="12"/>
          </p:nvPr>
        </p:nvSpPr>
        <p:spPr/>
        <p:txBody>
          <a:bodyPr/>
          <a:lstStyle/>
          <a:p>
            <a:fld id="{42074159-FB6C-4386-892E-2F9016E17A9B}" type="slidenum">
              <a:rPr lang="en-ZA" smtClean="0"/>
              <a:t>‹#›</a:t>
            </a:fld>
            <a:endParaRPr lang="en-ZA"/>
          </a:p>
        </p:txBody>
      </p:sp>
    </p:spTree>
    <p:extLst>
      <p:ext uri="{BB962C8B-B14F-4D97-AF65-F5344CB8AC3E}">
        <p14:creationId xmlns:p14="http://schemas.microsoft.com/office/powerpoint/2010/main" val="693551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F5EE4-1820-CD2C-D3EB-0BE6586F7D5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ZA"/>
          </a:p>
        </p:txBody>
      </p:sp>
      <p:sp>
        <p:nvSpPr>
          <p:cNvPr id="3" name="Text Placeholder 2">
            <a:extLst>
              <a:ext uri="{FF2B5EF4-FFF2-40B4-BE49-F238E27FC236}">
                <a16:creationId xmlns:a16="http://schemas.microsoft.com/office/drawing/2014/main" id="{F5955541-57E4-7D53-7E5C-515A46E259C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5145E4-2BB0-527C-C989-7DF08D35C4A6}"/>
              </a:ext>
            </a:extLst>
          </p:cNvPr>
          <p:cNvSpPr>
            <a:spLocks noGrp="1"/>
          </p:cNvSpPr>
          <p:nvPr>
            <p:ph type="dt" sz="half" idx="10"/>
          </p:nvPr>
        </p:nvSpPr>
        <p:spPr/>
        <p:txBody>
          <a:bodyPr/>
          <a:lstStyle/>
          <a:p>
            <a:fld id="{18F8FD3E-B801-4663-A8B4-7E6F8DE75179}" type="datetimeFigureOut">
              <a:rPr lang="en-ZA" smtClean="0"/>
              <a:t>2024/12/17</a:t>
            </a:fld>
            <a:endParaRPr lang="en-ZA"/>
          </a:p>
        </p:txBody>
      </p:sp>
      <p:sp>
        <p:nvSpPr>
          <p:cNvPr id="5" name="Footer Placeholder 4">
            <a:extLst>
              <a:ext uri="{FF2B5EF4-FFF2-40B4-BE49-F238E27FC236}">
                <a16:creationId xmlns:a16="http://schemas.microsoft.com/office/drawing/2014/main" id="{52A4FC49-7E00-C125-B560-ED8F77FC9D57}"/>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BC1D0AF0-62C0-81DC-5C60-5480BB6C0F2F}"/>
              </a:ext>
            </a:extLst>
          </p:cNvPr>
          <p:cNvSpPr>
            <a:spLocks noGrp="1"/>
          </p:cNvSpPr>
          <p:nvPr>
            <p:ph type="sldNum" sz="quarter" idx="12"/>
          </p:nvPr>
        </p:nvSpPr>
        <p:spPr/>
        <p:txBody>
          <a:bodyPr/>
          <a:lstStyle/>
          <a:p>
            <a:fld id="{42074159-FB6C-4386-892E-2F9016E17A9B}" type="slidenum">
              <a:rPr lang="en-ZA" smtClean="0"/>
              <a:t>‹#›</a:t>
            </a:fld>
            <a:endParaRPr lang="en-ZA"/>
          </a:p>
        </p:txBody>
      </p:sp>
    </p:spTree>
    <p:extLst>
      <p:ext uri="{BB962C8B-B14F-4D97-AF65-F5344CB8AC3E}">
        <p14:creationId xmlns:p14="http://schemas.microsoft.com/office/powerpoint/2010/main" val="4168456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7C5FD-BF17-2BCE-6D5E-97E894C8BA7B}"/>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3E3B95F0-10A1-2474-7D33-A99795905B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a:extLst>
              <a:ext uri="{FF2B5EF4-FFF2-40B4-BE49-F238E27FC236}">
                <a16:creationId xmlns:a16="http://schemas.microsoft.com/office/drawing/2014/main" id="{EC551EBA-D33C-D4AB-8AAA-72E4EED409C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a:extLst>
              <a:ext uri="{FF2B5EF4-FFF2-40B4-BE49-F238E27FC236}">
                <a16:creationId xmlns:a16="http://schemas.microsoft.com/office/drawing/2014/main" id="{27710BDB-36E3-A7B9-4EF6-BA9441EA24B8}"/>
              </a:ext>
            </a:extLst>
          </p:cNvPr>
          <p:cNvSpPr>
            <a:spLocks noGrp="1"/>
          </p:cNvSpPr>
          <p:nvPr>
            <p:ph type="dt" sz="half" idx="10"/>
          </p:nvPr>
        </p:nvSpPr>
        <p:spPr/>
        <p:txBody>
          <a:bodyPr/>
          <a:lstStyle/>
          <a:p>
            <a:fld id="{18F8FD3E-B801-4663-A8B4-7E6F8DE75179}" type="datetimeFigureOut">
              <a:rPr lang="en-ZA" smtClean="0"/>
              <a:t>2024/12/17</a:t>
            </a:fld>
            <a:endParaRPr lang="en-ZA"/>
          </a:p>
        </p:txBody>
      </p:sp>
      <p:sp>
        <p:nvSpPr>
          <p:cNvPr id="6" name="Footer Placeholder 5">
            <a:extLst>
              <a:ext uri="{FF2B5EF4-FFF2-40B4-BE49-F238E27FC236}">
                <a16:creationId xmlns:a16="http://schemas.microsoft.com/office/drawing/2014/main" id="{322C4F20-DDD0-C0F9-E0B3-D04738BB1465}"/>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8F166636-191F-B2C1-4FDA-67F91E7774DA}"/>
              </a:ext>
            </a:extLst>
          </p:cNvPr>
          <p:cNvSpPr>
            <a:spLocks noGrp="1"/>
          </p:cNvSpPr>
          <p:nvPr>
            <p:ph type="sldNum" sz="quarter" idx="12"/>
          </p:nvPr>
        </p:nvSpPr>
        <p:spPr/>
        <p:txBody>
          <a:bodyPr/>
          <a:lstStyle/>
          <a:p>
            <a:fld id="{42074159-FB6C-4386-892E-2F9016E17A9B}" type="slidenum">
              <a:rPr lang="en-ZA" smtClean="0"/>
              <a:t>‹#›</a:t>
            </a:fld>
            <a:endParaRPr lang="en-ZA"/>
          </a:p>
        </p:txBody>
      </p:sp>
    </p:spTree>
    <p:extLst>
      <p:ext uri="{BB962C8B-B14F-4D97-AF65-F5344CB8AC3E}">
        <p14:creationId xmlns:p14="http://schemas.microsoft.com/office/powerpoint/2010/main" val="227276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90886-BB7A-E0BF-B468-B594DF25BC09}"/>
              </a:ext>
            </a:extLst>
          </p:cNvPr>
          <p:cNvSpPr>
            <a:spLocks noGrp="1"/>
          </p:cNvSpPr>
          <p:nvPr>
            <p:ph type="title"/>
          </p:nvPr>
        </p:nvSpPr>
        <p:spPr>
          <a:xfrm>
            <a:off x="839788" y="365125"/>
            <a:ext cx="10515600" cy="1325563"/>
          </a:xfrm>
        </p:spPr>
        <p:txBody>
          <a:bodyPr/>
          <a:lstStyle/>
          <a:p>
            <a:r>
              <a:rPr lang="en-US"/>
              <a:t>Click to edit Master title style</a:t>
            </a:r>
            <a:endParaRPr lang="en-ZA"/>
          </a:p>
        </p:txBody>
      </p:sp>
      <p:sp>
        <p:nvSpPr>
          <p:cNvPr id="3" name="Text Placeholder 2">
            <a:extLst>
              <a:ext uri="{FF2B5EF4-FFF2-40B4-BE49-F238E27FC236}">
                <a16:creationId xmlns:a16="http://schemas.microsoft.com/office/drawing/2014/main" id="{826AC298-0564-0093-F65F-0126B438215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93832C-DCE1-9E31-3665-C0EC37412ED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a:extLst>
              <a:ext uri="{FF2B5EF4-FFF2-40B4-BE49-F238E27FC236}">
                <a16:creationId xmlns:a16="http://schemas.microsoft.com/office/drawing/2014/main" id="{0D7A0EA1-B6E5-75B2-5736-678DFF552E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E858992-8F47-35D5-02D4-2F62CCEE53C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a:extLst>
              <a:ext uri="{FF2B5EF4-FFF2-40B4-BE49-F238E27FC236}">
                <a16:creationId xmlns:a16="http://schemas.microsoft.com/office/drawing/2014/main" id="{54D66E3D-9AF6-5FF2-7089-8D497D786EC9}"/>
              </a:ext>
            </a:extLst>
          </p:cNvPr>
          <p:cNvSpPr>
            <a:spLocks noGrp="1"/>
          </p:cNvSpPr>
          <p:nvPr>
            <p:ph type="dt" sz="half" idx="10"/>
          </p:nvPr>
        </p:nvSpPr>
        <p:spPr/>
        <p:txBody>
          <a:bodyPr/>
          <a:lstStyle/>
          <a:p>
            <a:fld id="{18F8FD3E-B801-4663-A8B4-7E6F8DE75179}" type="datetimeFigureOut">
              <a:rPr lang="en-ZA" smtClean="0"/>
              <a:t>2024/12/17</a:t>
            </a:fld>
            <a:endParaRPr lang="en-ZA"/>
          </a:p>
        </p:txBody>
      </p:sp>
      <p:sp>
        <p:nvSpPr>
          <p:cNvPr id="8" name="Footer Placeholder 7">
            <a:extLst>
              <a:ext uri="{FF2B5EF4-FFF2-40B4-BE49-F238E27FC236}">
                <a16:creationId xmlns:a16="http://schemas.microsoft.com/office/drawing/2014/main" id="{EE65E590-144F-EED1-949F-062D4F0A2C95}"/>
              </a:ext>
            </a:extLst>
          </p:cNvPr>
          <p:cNvSpPr>
            <a:spLocks noGrp="1"/>
          </p:cNvSpPr>
          <p:nvPr>
            <p:ph type="ftr" sz="quarter" idx="11"/>
          </p:nvPr>
        </p:nvSpPr>
        <p:spPr/>
        <p:txBody>
          <a:bodyPr/>
          <a:lstStyle/>
          <a:p>
            <a:endParaRPr lang="en-ZA"/>
          </a:p>
        </p:txBody>
      </p:sp>
      <p:sp>
        <p:nvSpPr>
          <p:cNvPr id="9" name="Slide Number Placeholder 8">
            <a:extLst>
              <a:ext uri="{FF2B5EF4-FFF2-40B4-BE49-F238E27FC236}">
                <a16:creationId xmlns:a16="http://schemas.microsoft.com/office/drawing/2014/main" id="{38521734-E73E-613D-C758-C4A1583821F8}"/>
              </a:ext>
            </a:extLst>
          </p:cNvPr>
          <p:cNvSpPr>
            <a:spLocks noGrp="1"/>
          </p:cNvSpPr>
          <p:nvPr>
            <p:ph type="sldNum" sz="quarter" idx="12"/>
          </p:nvPr>
        </p:nvSpPr>
        <p:spPr/>
        <p:txBody>
          <a:bodyPr/>
          <a:lstStyle/>
          <a:p>
            <a:fld id="{42074159-FB6C-4386-892E-2F9016E17A9B}" type="slidenum">
              <a:rPr lang="en-ZA" smtClean="0"/>
              <a:t>‹#›</a:t>
            </a:fld>
            <a:endParaRPr lang="en-ZA"/>
          </a:p>
        </p:txBody>
      </p:sp>
    </p:spTree>
    <p:extLst>
      <p:ext uri="{BB962C8B-B14F-4D97-AF65-F5344CB8AC3E}">
        <p14:creationId xmlns:p14="http://schemas.microsoft.com/office/powerpoint/2010/main" val="355100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5086F-F3E6-852F-4238-EADBAF39E19D}"/>
              </a:ext>
            </a:extLst>
          </p:cNvPr>
          <p:cNvSpPr>
            <a:spLocks noGrp="1"/>
          </p:cNvSpPr>
          <p:nvPr>
            <p:ph type="title"/>
          </p:nvPr>
        </p:nvSpPr>
        <p:spPr/>
        <p:txBody>
          <a:bodyPr/>
          <a:lstStyle/>
          <a:p>
            <a:r>
              <a:rPr lang="en-US"/>
              <a:t>Click to edit Master title style</a:t>
            </a:r>
            <a:endParaRPr lang="en-ZA"/>
          </a:p>
        </p:txBody>
      </p:sp>
      <p:sp>
        <p:nvSpPr>
          <p:cNvPr id="3" name="Date Placeholder 2">
            <a:extLst>
              <a:ext uri="{FF2B5EF4-FFF2-40B4-BE49-F238E27FC236}">
                <a16:creationId xmlns:a16="http://schemas.microsoft.com/office/drawing/2014/main" id="{413FC0FB-C841-8CD7-26DD-0DE2544FA834}"/>
              </a:ext>
            </a:extLst>
          </p:cNvPr>
          <p:cNvSpPr>
            <a:spLocks noGrp="1"/>
          </p:cNvSpPr>
          <p:nvPr>
            <p:ph type="dt" sz="half" idx="10"/>
          </p:nvPr>
        </p:nvSpPr>
        <p:spPr/>
        <p:txBody>
          <a:bodyPr/>
          <a:lstStyle/>
          <a:p>
            <a:fld id="{18F8FD3E-B801-4663-A8B4-7E6F8DE75179}" type="datetimeFigureOut">
              <a:rPr lang="en-ZA" smtClean="0"/>
              <a:t>2024/12/17</a:t>
            </a:fld>
            <a:endParaRPr lang="en-ZA"/>
          </a:p>
        </p:txBody>
      </p:sp>
      <p:sp>
        <p:nvSpPr>
          <p:cNvPr id="4" name="Footer Placeholder 3">
            <a:extLst>
              <a:ext uri="{FF2B5EF4-FFF2-40B4-BE49-F238E27FC236}">
                <a16:creationId xmlns:a16="http://schemas.microsoft.com/office/drawing/2014/main" id="{EB1CD5E3-DCD7-DB16-6560-5E0DD409938E}"/>
              </a:ext>
            </a:extLst>
          </p:cNvPr>
          <p:cNvSpPr>
            <a:spLocks noGrp="1"/>
          </p:cNvSpPr>
          <p:nvPr>
            <p:ph type="ftr" sz="quarter" idx="11"/>
          </p:nvPr>
        </p:nvSpPr>
        <p:spPr/>
        <p:txBody>
          <a:bodyPr/>
          <a:lstStyle/>
          <a:p>
            <a:endParaRPr lang="en-ZA"/>
          </a:p>
        </p:txBody>
      </p:sp>
      <p:sp>
        <p:nvSpPr>
          <p:cNvPr id="5" name="Slide Number Placeholder 4">
            <a:extLst>
              <a:ext uri="{FF2B5EF4-FFF2-40B4-BE49-F238E27FC236}">
                <a16:creationId xmlns:a16="http://schemas.microsoft.com/office/drawing/2014/main" id="{72F3DCAC-CF44-6DF4-DA92-CED216E372DA}"/>
              </a:ext>
            </a:extLst>
          </p:cNvPr>
          <p:cNvSpPr>
            <a:spLocks noGrp="1"/>
          </p:cNvSpPr>
          <p:nvPr>
            <p:ph type="sldNum" sz="quarter" idx="12"/>
          </p:nvPr>
        </p:nvSpPr>
        <p:spPr/>
        <p:txBody>
          <a:bodyPr/>
          <a:lstStyle/>
          <a:p>
            <a:fld id="{42074159-FB6C-4386-892E-2F9016E17A9B}" type="slidenum">
              <a:rPr lang="en-ZA" smtClean="0"/>
              <a:t>‹#›</a:t>
            </a:fld>
            <a:endParaRPr lang="en-ZA"/>
          </a:p>
        </p:txBody>
      </p:sp>
    </p:spTree>
    <p:extLst>
      <p:ext uri="{BB962C8B-B14F-4D97-AF65-F5344CB8AC3E}">
        <p14:creationId xmlns:p14="http://schemas.microsoft.com/office/powerpoint/2010/main" val="2431846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A3B9F7-0572-554E-C3BF-D51CCC4FEEF6}"/>
              </a:ext>
            </a:extLst>
          </p:cNvPr>
          <p:cNvSpPr>
            <a:spLocks noGrp="1"/>
          </p:cNvSpPr>
          <p:nvPr>
            <p:ph type="dt" sz="half" idx="10"/>
          </p:nvPr>
        </p:nvSpPr>
        <p:spPr/>
        <p:txBody>
          <a:bodyPr/>
          <a:lstStyle/>
          <a:p>
            <a:fld id="{18F8FD3E-B801-4663-A8B4-7E6F8DE75179}" type="datetimeFigureOut">
              <a:rPr lang="en-ZA" smtClean="0"/>
              <a:t>2024/12/17</a:t>
            </a:fld>
            <a:endParaRPr lang="en-ZA"/>
          </a:p>
        </p:txBody>
      </p:sp>
      <p:sp>
        <p:nvSpPr>
          <p:cNvPr id="3" name="Footer Placeholder 2">
            <a:extLst>
              <a:ext uri="{FF2B5EF4-FFF2-40B4-BE49-F238E27FC236}">
                <a16:creationId xmlns:a16="http://schemas.microsoft.com/office/drawing/2014/main" id="{61F7C2E3-E852-A181-1FAA-5EE3B42915AC}"/>
              </a:ext>
            </a:extLst>
          </p:cNvPr>
          <p:cNvSpPr>
            <a:spLocks noGrp="1"/>
          </p:cNvSpPr>
          <p:nvPr>
            <p:ph type="ftr" sz="quarter" idx="11"/>
          </p:nvPr>
        </p:nvSpPr>
        <p:spPr/>
        <p:txBody>
          <a:bodyPr/>
          <a:lstStyle/>
          <a:p>
            <a:endParaRPr lang="en-ZA"/>
          </a:p>
        </p:txBody>
      </p:sp>
      <p:sp>
        <p:nvSpPr>
          <p:cNvPr id="4" name="Slide Number Placeholder 3">
            <a:extLst>
              <a:ext uri="{FF2B5EF4-FFF2-40B4-BE49-F238E27FC236}">
                <a16:creationId xmlns:a16="http://schemas.microsoft.com/office/drawing/2014/main" id="{AEDDE744-0DC9-DEE1-8860-78171A4A7025}"/>
              </a:ext>
            </a:extLst>
          </p:cNvPr>
          <p:cNvSpPr>
            <a:spLocks noGrp="1"/>
          </p:cNvSpPr>
          <p:nvPr>
            <p:ph type="sldNum" sz="quarter" idx="12"/>
          </p:nvPr>
        </p:nvSpPr>
        <p:spPr/>
        <p:txBody>
          <a:bodyPr/>
          <a:lstStyle/>
          <a:p>
            <a:fld id="{42074159-FB6C-4386-892E-2F9016E17A9B}" type="slidenum">
              <a:rPr lang="en-ZA" smtClean="0"/>
              <a:t>‹#›</a:t>
            </a:fld>
            <a:endParaRPr lang="en-ZA"/>
          </a:p>
        </p:txBody>
      </p:sp>
    </p:spTree>
    <p:extLst>
      <p:ext uri="{BB962C8B-B14F-4D97-AF65-F5344CB8AC3E}">
        <p14:creationId xmlns:p14="http://schemas.microsoft.com/office/powerpoint/2010/main" val="12671415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116A1-65F4-549C-6C98-DB625FB7F6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Content Placeholder 2">
            <a:extLst>
              <a:ext uri="{FF2B5EF4-FFF2-40B4-BE49-F238E27FC236}">
                <a16:creationId xmlns:a16="http://schemas.microsoft.com/office/drawing/2014/main" id="{A75CC456-B801-79E4-F7FD-6924E673804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a:extLst>
              <a:ext uri="{FF2B5EF4-FFF2-40B4-BE49-F238E27FC236}">
                <a16:creationId xmlns:a16="http://schemas.microsoft.com/office/drawing/2014/main" id="{66394D31-0802-D71D-D1A9-0981945D9C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5DFABE3-6C8F-AB41-8F66-B5B6FBE8B18A}"/>
              </a:ext>
            </a:extLst>
          </p:cNvPr>
          <p:cNvSpPr>
            <a:spLocks noGrp="1"/>
          </p:cNvSpPr>
          <p:nvPr>
            <p:ph type="dt" sz="half" idx="10"/>
          </p:nvPr>
        </p:nvSpPr>
        <p:spPr/>
        <p:txBody>
          <a:bodyPr/>
          <a:lstStyle/>
          <a:p>
            <a:fld id="{18F8FD3E-B801-4663-A8B4-7E6F8DE75179}" type="datetimeFigureOut">
              <a:rPr lang="en-ZA" smtClean="0"/>
              <a:t>2024/12/17</a:t>
            </a:fld>
            <a:endParaRPr lang="en-ZA"/>
          </a:p>
        </p:txBody>
      </p:sp>
      <p:sp>
        <p:nvSpPr>
          <p:cNvPr id="6" name="Footer Placeholder 5">
            <a:extLst>
              <a:ext uri="{FF2B5EF4-FFF2-40B4-BE49-F238E27FC236}">
                <a16:creationId xmlns:a16="http://schemas.microsoft.com/office/drawing/2014/main" id="{51A79F16-D809-2F81-3A72-656E8C1EB601}"/>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004EB504-B3B0-416C-ECBB-3E878DF66B8A}"/>
              </a:ext>
            </a:extLst>
          </p:cNvPr>
          <p:cNvSpPr>
            <a:spLocks noGrp="1"/>
          </p:cNvSpPr>
          <p:nvPr>
            <p:ph type="sldNum" sz="quarter" idx="12"/>
          </p:nvPr>
        </p:nvSpPr>
        <p:spPr/>
        <p:txBody>
          <a:bodyPr/>
          <a:lstStyle/>
          <a:p>
            <a:fld id="{42074159-FB6C-4386-892E-2F9016E17A9B}" type="slidenum">
              <a:rPr lang="en-ZA" smtClean="0"/>
              <a:t>‹#›</a:t>
            </a:fld>
            <a:endParaRPr lang="en-ZA"/>
          </a:p>
        </p:txBody>
      </p:sp>
    </p:spTree>
    <p:extLst>
      <p:ext uri="{BB962C8B-B14F-4D97-AF65-F5344CB8AC3E}">
        <p14:creationId xmlns:p14="http://schemas.microsoft.com/office/powerpoint/2010/main" val="4179990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0176C-B336-3BA6-B923-B1DF0DF5C0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Picture Placeholder 2">
            <a:extLst>
              <a:ext uri="{FF2B5EF4-FFF2-40B4-BE49-F238E27FC236}">
                <a16:creationId xmlns:a16="http://schemas.microsoft.com/office/drawing/2014/main" id="{FC85CBD0-6C21-85A2-4AE1-CA65496E661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a:extLst>
              <a:ext uri="{FF2B5EF4-FFF2-40B4-BE49-F238E27FC236}">
                <a16:creationId xmlns:a16="http://schemas.microsoft.com/office/drawing/2014/main" id="{9673DA67-9413-0983-D6DE-10ABDCC583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D6E918A-FAD5-6C5B-15D0-F8306C93B486}"/>
              </a:ext>
            </a:extLst>
          </p:cNvPr>
          <p:cNvSpPr>
            <a:spLocks noGrp="1"/>
          </p:cNvSpPr>
          <p:nvPr>
            <p:ph type="dt" sz="half" idx="10"/>
          </p:nvPr>
        </p:nvSpPr>
        <p:spPr/>
        <p:txBody>
          <a:bodyPr/>
          <a:lstStyle/>
          <a:p>
            <a:fld id="{18F8FD3E-B801-4663-A8B4-7E6F8DE75179}" type="datetimeFigureOut">
              <a:rPr lang="en-ZA" smtClean="0"/>
              <a:t>2024/12/17</a:t>
            </a:fld>
            <a:endParaRPr lang="en-ZA"/>
          </a:p>
        </p:txBody>
      </p:sp>
      <p:sp>
        <p:nvSpPr>
          <p:cNvPr id="6" name="Footer Placeholder 5">
            <a:extLst>
              <a:ext uri="{FF2B5EF4-FFF2-40B4-BE49-F238E27FC236}">
                <a16:creationId xmlns:a16="http://schemas.microsoft.com/office/drawing/2014/main" id="{F6BCDC02-81C8-F1E6-45E1-7EE5A4E2685A}"/>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11A4C9DB-54EE-EFB3-D271-1237AF96550D}"/>
              </a:ext>
            </a:extLst>
          </p:cNvPr>
          <p:cNvSpPr>
            <a:spLocks noGrp="1"/>
          </p:cNvSpPr>
          <p:nvPr>
            <p:ph type="sldNum" sz="quarter" idx="12"/>
          </p:nvPr>
        </p:nvSpPr>
        <p:spPr/>
        <p:txBody>
          <a:bodyPr/>
          <a:lstStyle/>
          <a:p>
            <a:fld id="{42074159-FB6C-4386-892E-2F9016E17A9B}" type="slidenum">
              <a:rPr lang="en-ZA" smtClean="0"/>
              <a:t>‹#›</a:t>
            </a:fld>
            <a:endParaRPr lang="en-ZA"/>
          </a:p>
        </p:txBody>
      </p:sp>
    </p:spTree>
    <p:extLst>
      <p:ext uri="{BB962C8B-B14F-4D97-AF65-F5344CB8AC3E}">
        <p14:creationId xmlns:p14="http://schemas.microsoft.com/office/powerpoint/2010/main" val="3894091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7B32C5-9C19-1C20-9C9B-CC2570EBD40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a:extLst>
              <a:ext uri="{FF2B5EF4-FFF2-40B4-BE49-F238E27FC236}">
                <a16:creationId xmlns:a16="http://schemas.microsoft.com/office/drawing/2014/main" id="{948D9BCD-0F66-1F53-79AA-095D3867DDD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E6A51732-2148-26AD-7A4B-B2ECD35CA0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8F8FD3E-B801-4663-A8B4-7E6F8DE75179}" type="datetimeFigureOut">
              <a:rPr lang="en-ZA" smtClean="0"/>
              <a:t>2024/12/17</a:t>
            </a:fld>
            <a:endParaRPr lang="en-ZA"/>
          </a:p>
        </p:txBody>
      </p:sp>
      <p:sp>
        <p:nvSpPr>
          <p:cNvPr id="5" name="Footer Placeholder 4">
            <a:extLst>
              <a:ext uri="{FF2B5EF4-FFF2-40B4-BE49-F238E27FC236}">
                <a16:creationId xmlns:a16="http://schemas.microsoft.com/office/drawing/2014/main" id="{4D8B7D0E-61BD-C7FF-648A-5A5FF4DD312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ZA"/>
          </a:p>
        </p:txBody>
      </p:sp>
      <p:sp>
        <p:nvSpPr>
          <p:cNvPr id="6" name="Slide Number Placeholder 5">
            <a:extLst>
              <a:ext uri="{FF2B5EF4-FFF2-40B4-BE49-F238E27FC236}">
                <a16:creationId xmlns:a16="http://schemas.microsoft.com/office/drawing/2014/main" id="{E7936E5A-C547-A721-0DDE-E96C2D6000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2074159-FB6C-4386-892E-2F9016E17A9B}" type="slidenum">
              <a:rPr lang="en-ZA" smtClean="0"/>
              <a:t>‹#›</a:t>
            </a:fld>
            <a:endParaRPr lang="en-ZA"/>
          </a:p>
        </p:txBody>
      </p:sp>
    </p:spTree>
    <p:extLst>
      <p:ext uri="{BB962C8B-B14F-4D97-AF65-F5344CB8AC3E}">
        <p14:creationId xmlns:p14="http://schemas.microsoft.com/office/powerpoint/2010/main" val="3846892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17.png"/><Relationship Id="rId1" Type="http://schemas.openxmlformats.org/officeDocument/2006/relationships/slideLayout" Target="../slideLayouts/slideLayout6.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27.jpe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6228C-41C6-B0B9-18C0-CEFFD4E1A897}"/>
              </a:ext>
            </a:extLst>
          </p:cNvPr>
          <p:cNvSpPr>
            <a:spLocks noGrp="1"/>
          </p:cNvSpPr>
          <p:nvPr>
            <p:ph type="ctrTitle"/>
          </p:nvPr>
        </p:nvSpPr>
        <p:spPr/>
        <p:txBody>
          <a:bodyPr>
            <a:normAutofit/>
          </a:bodyPr>
          <a:lstStyle/>
          <a:p>
            <a:r>
              <a:rPr lang="en-ZA" dirty="0"/>
              <a:t>Biophysics Working Group</a:t>
            </a:r>
            <a:br>
              <a:rPr lang="en-ZA" dirty="0"/>
            </a:br>
            <a:r>
              <a:rPr lang="en-ZA" sz="3600" dirty="0"/>
              <a:t>The African Biophysics Landscape</a:t>
            </a:r>
            <a:br>
              <a:rPr lang="en-ZA" dirty="0"/>
            </a:br>
            <a:endParaRPr lang="en-ZA" dirty="0"/>
          </a:p>
        </p:txBody>
      </p:sp>
      <p:sp>
        <p:nvSpPr>
          <p:cNvPr id="3" name="Subtitle 2">
            <a:extLst>
              <a:ext uri="{FF2B5EF4-FFF2-40B4-BE49-F238E27FC236}">
                <a16:creationId xmlns:a16="http://schemas.microsoft.com/office/drawing/2014/main" id="{AFAEF551-C62A-5058-7DA4-AA33E750C43B}"/>
              </a:ext>
            </a:extLst>
          </p:cNvPr>
          <p:cNvSpPr>
            <a:spLocks noGrp="1"/>
          </p:cNvSpPr>
          <p:nvPr>
            <p:ph type="subTitle" idx="1"/>
          </p:nvPr>
        </p:nvSpPr>
        <p:spPr/>
        <p:txBody>
          <a:bodyPr/>
          <a:lstStyle/>
          <a:p>
            <a:r>
              <a:rPr lang="da-DK" dirty="0"/>
              <a:t>Tjaart P. J. Krüger, S. G. Nana Engo, Lawrence Norris, B. Trevor Sewell</a:t>
            </a:r>
            <a:endParaRPr lang="en-ZA" dirty="0"/>
          </a:p>
        </p:txBody>
      </p:sp>
    </p:spTree>
    <p:extLst>
      <p:ext uri="{BB962C8B-B14F-4D97-AF65-F5344CB8AC3E}">
        <p14:creationId xmlns:p14="http://schemas.microsoft.com/office/powerpoint/2010/main" val="19017757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F9F6ED2-C390-24CE-D8F7-1C5B97D6738D}"/>
              </a:ext>
            </a:extLst>
          </p:cNvPr>
          <p:cNvSpPr txBox="1"/>
          <p:nvPr/>
        </p:nvSpPr>
        <p:spPr>
          <a:xfrm>
            <a:off x="1573161" y="719901"/>
            <a:ext cx="7914968" cy="461665"/>
          </a:xfrm>
          <a:prstGeom prst="rect">
            <a:avLst/>
          </a:prstGeom>
          <a:noFill/>
        </p:spPr>
        <p:txBody>
          <a:bodyPr wrap="square">
            <a:spAutoFit/>
          </a:bodyPr>
          <a:lstStyle/>
          <a:p>
            <a:r>
              <a:rPr lang="en-US" sz="2400" b="1" dirty="0"/>
              <a:t>Low-Cost Innovations to Address Local Needs</a:t>
            </a:r>
            <a:endParaRPr lang="en-ZA" sz="2400" b="1" dirty="0"/>
          </a:p>
        </p:txBody>
      </p:sp>
      <p:sp>
        <p:nvSpPr>
          <p:cNvPr id="5" name="TextBox 4">
            <a:extLst>
              <a:ext uri="{FF2B5EF4-FFF2-40B4-BE49-F238E27FC236}">
                <a16:creationId xmlns:a16="http://schemas.microsoft.com/office/drawing/2014/main" id="{36F5B4C2-7CD1-A82B-78DE-051D1DF30545}"/>
              </a:ext>
            </a:extLst>
          </p:cNvPr>
          <p:cNvSpPr txBox="1"/>
          <p:nvPr/>
        </p:nvSpPr>
        <p:spPr>
          <a:xfrm>
            <a:off x="1573160" y="1893838"/>
            <a:ext cx="10087897" cy="1631216"/>
          </a:xfrm>
          <a:prstGeom prst="rect">
            <a:avLst/>
          </a:prstGeom>
          <a:noFill/>
        </p:spPr>
        <p:txBody>
          <a:bodyPr wrap="square">
            <a:spAutoFit/>
          </a:bodyPr>
          <a:lstStyle/>
          <a:p>
            <a:pPr marL="285750" indent="-285750">
              <a:spcAft>
                <a:spcPts val="1200"/>
              </a:spcAft>
              <a:buFont typeface="Arial" panose="020B0604020202020204" pitchFamily="34" charset="0"/>
              <a:buChar char="•"/>
            </a:pPr>
            <a:r>
              <a:rPr lang="en-US" dirty="0"/>
              <a:t>Affordable Solutions: Develop inexpensive technologies for the vast majority of Africans who cannot afford expensive solutions. This includes dedicated technologies for specific applications and innovative thinking to find </a:t>
            </a:r>
            <a:r>
              <a:rPr lang="en-US" dirty="0" err="1"/>
              <a:t>a↵ordable</a:t>
            </a:r>
            <a:r>
              <a:rPr lang="en-US" dirty="0"/>
              <a:t> solutions.</a:t>
            </a:r>
          </a:p>
          <a:p>
            <a:pPr marL="285750" indent="-285750">
              <a:spcAft>
                <a:spcPts val="1200"/>
              </a:spcAft>
              <a:buFont typeface="Arial" panose="020B0604020202020204" pitchFamily="34" charset="0"/>
              <a:buChar char="•"/>
            </a:pPr>
            <a:r>
              <a:rPr lang="en-US" dirty="0"/>
              <a:t>Artificial Intelligence: </a:t>
            </a:r>
            <a:r>
              <a:rPr lang="en-US" dirty="0" err="1"/>
              <a:t>Utilise</a:t>
            </a:r>
            <a:r>
              <a:rPr lang="en-US" dirty="0"/>
              <a:t> artificial intelligence such as machine learning and techniques to optimize and enhance biophysics research and applications.</a:t>
            </a:r>
            <a:endParaRPr lang="en-ZA" dirty="0"/>
          </a:p>
        </p:txBody>
      </p:sp>
    </p:spTree>
    <p:extLst>
      <p:ext uri="{BB962C8B-B14F-4D97-AF65-F5344CB8AC3E}">
        <p14:creationId xmlns:p14="http://schemas.microsoft.com/office/powerpoint/2010/main" val="2666069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EB9E222-E365-6D0F-06A4-4BF9ACC03A16}"/>
              </a:ext>
            </a:extLst>
          </p:cNvPr>
          <p:cNvSpPr txBox="1"/>
          <p:nvPr/>
        </p:nvSpPr>
        <p:spPr>
          <a:xfrm>
            <a:off x="1337186" y="511729"/>
            <a:ext cx="9271819" cy="830997"/>
          </a:xfrm>
          <a:prstGeom prst="rect">
            <a:avLst/>
          </a:prstGeom>
          <a:noFill/>
        </p:spPr>
        <p:txBody>
          <a:bodyPr wrap="square">
            <a:spAutoFit/>
          </a:bodyPr>
          <a:lstStyle/>
          <a:p>
            <a:pPr algn="ctr"/>
            <a:r>
              <a:rPr lang="en-US" sz="2400" b="1" dirty="0"/>
              <a:t>Synergies With </a:t>
            </a:r>
            <a:r>
              <a:rPr lang="en-US" sz="2400" b="1" dirty="0" err="1"/>
              <a:t>Neighbouring</a:t>
            </a:r>
            <a:r>
              <a:rPr lang="en-US" sz="2400" b="1" dirty="0"/>
              <a:t> Fields and Multinational Research </a:t>
            </a:r>
            <a:r>
              <a:rPr lang="en-US" sz="2400" b="1" dirty="0" err="1"/>
              <a:t>Programmes</a:t>
            </a:r>
            <a:endParaRPr lang="en-ZA" sz="2400" b="1" dirty="0"/>
          </a:p>
        </p:txBody>
      </p:sp>
      <p:sp>
        <p:nvSpPr>
          <p:cNvPr id="5" name="TextBox 4">
            <a:extLst>
              <a:ext uri="{FF2B5EF4-FFF2-40B4-BE49-F238E27FC236}">
                <a16:creationId xmlns:a16="http://schemas.microsoft.com/office/drawing/2014/main" id="{FBA170E9-80BE-1C5E-CFFA-2CA869FC475F}"/>
              </a:ext>
            </a:extLst>
          </p:cNvPr>
          <p:cNvSpPr txBox="1"/>
          <p:nvPr/>
        </p:nvSpPr>
        <p:spPr>
          <a:xfrm>
            <a:off x="1337185" y="1723298"/>
            <a:ext cx="9842091" cy="2769989"/>
          </a:xfrm>
          <a:prstGeom prst="rect">
            <a:avLst/>
          </a:prstGeom>
          <a:noFill/>
        </p:spPr>
        <p:txBody>
          <a:bodyPr wrap="square">
            <a:spAutoFit/>
          </a:bodyPr>
          <a:lstStyle/>
          <a:p>
            <a:pPr marL="285750" indent="-285750">
              <a:spcAft>
                <a:spcPts val="1200"/>
              </a:spcAft>
              <a:buFont typeface="Arial" panose="020B0604020202020204" pitchFamily="34" charset="0"/>
              <a:buChar char="•"/>
            </a:pPr>
            <a:r>
              <a:rPr lang="en-US" dirty="0"/>
              <a:t>Interdisciplinary Approaches: Encourage interdisciplinary approaches by collaborating with other fields of physics and related scientific disciplines.</a:t>
            </a:r>
          </a:p>
          <a:p>
            <a:pPr marL="285750" indent="-285750">
              <a:spcAft>
                <a:spcPts val="1200"/>
              </a:spcAft>
              <a:buFont typeface="Arial" panose="020B0604020202020204" pitchFamily="34" charset="0"/>
              <a:buChar char="•"/>
            </a:pPr>
            <a:r>
              <a:rPr lang="en-US" dirty="0"/>
              <a:t>Professional Societies: Cooperate with professional societies for various disciplines to leverage synergies and cross-pollination of ideas.</a:t>
            </a:r>
          </a:p>
          <a:p>
            <a:pPr marL="285750" indent="-285750">
              <a:spcAft>
                <a:spcPts val="1200"/>
              </a:spcAft>
              <a:buFont typeface="Arial" panose="020B0604020202020204" pitchFamily="34" charset="0"/>
              <a:buChar char="•"/>
            </a:pPr>
            <a:r>
              <a:rPr lang="en-US" dirty="0"/>
              <a:t>Establish Initiatives: Establish multinational research </a:t>
            </a:r>
            <a:r>
              <a:rPr lang="en-US" dirty="0" err="1"/>
              <a:t>programmes</a:t>
            </a:r>
            <a:r>
              <a:rPr lang="en-US" dirty="0"/>
              <a:t> and consortia to share expensive equipment and expertise.</a:t>
            </a:r>
          </a:p>
          <a:p>
            <a:pPr marL="285750" indent="-285750">
              <a:spcAft>
                <a:spcPts val="1200"/>
              </a:spcAft>
              <a:buFont typeface="Arial" panose="020B0604020202020204" pitchFamily="34" charset="0"/>
              <a:buChar char="•"/>
            </a:pPr>
            <a:r>
              <a:rPr lang="en-US" dirty="0"/>
              <a:t>Training Events</a:t>
            </a:r>
            <a:r>
              <a:rPr lang="en-US"/>
              <a:t>: Organize </a:t>
            </a:r>
            <a:r>
              <a:rPr lang="en-US" dirty="0"/>
              <a:t>training events and workshops to enhance research quality and opportunities.</a:t>
            </a:r>
            <a:endParaRPr lang="en-ZA" dirty="0"/>
          </a:p>
        </p:txBody>
      </p:sp>
    </p:spTree>
    <p:extLst>
      <p:ext uri="{BB962C8B-B14F-4D97-AF65-F5344CB8AC3E}">
        <p14:creationId xmlns:p14="http://schemas.microsoft.com/office/powerpoint/2010/main" val="2384799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76BA9BD-9E26-0C74-759A-EB12567B8295}"/>
              </a:ext>
            </a:extLst>
          </p:cNvPr>
          <p:cNvSpPr txBox="1"/>
          <p:nvPr/>
        </p:nvSpPr>
        <p:spPr>
          <a:xfrm>
            <a:off x="993058" y="267049"/>
            <a:ext cx="3969676" cy="461665"/>
          </a:xfrm>
          <a:prstGeom prst="rect">
            <a:avLst/>
          </a:prstGeom>
          <a:noFill/>
        </p:spPr>
        <p:txBody>
          <a:bodyPr wrap="none" rtlCol="0">
            <a:spAutoFit/>
          </a:bodyPr>
          <a:lstStyle/>
          <a:p>
            <a:r>
              <a:rPr lang="en-US" sz="2400" b="1" dirty="0"/>
              <a:t>What is next for our report?</a:t>
            </a:r>
            <a:endParaRPr lang="en-ZA" sz="2400" b="1" dirty="0"/>
          </a:p>
        </p:txBody>
      </p:sp>
      <p:sp>
        <p:nvSpPr>
          <p:cNvPr id="3" name="TextBox 2">
            <a:extLst>
              <a:ext uri="{FF2B5EF4-FFF2-40B4-BE49-F238E27FC236}">
                <a16:creationId xmlns:a16="http://schemas.microsoft.com/office/drawing/2014/main" id="{4E040590-5189-A845-92A5-08BF10BC27E4}"/>
              </a:ext>
            </a:extLst>
          </p:cNvPr>
          <p:cNvSpPr txBox="1"/>
          <p:nvPr/>
        </p:nvSpPr>
        <p:spPr>
          <a:xfrm>
            <a:off x="1036575" y="969917"/>
            <a:ext cx="1050416" cy="369332"/>
          </a:xfrm>
          <a:prstGeom prst="rect">
            <a:avLst/>
          </a:prstGeom>
          <a:noFill/>
        </p:spPr>
        <p:txBody>
          <a:bodyPr wrap="none" rtlCol="0">
            <a:spAutoFit/>
          </a:bodyPr>
          <a:lstStyle/>
          <a:p>
            <a:r>
              <a:rPr lang="en-US" b="1" dirty="0"/>
              <a:t>Register</a:t>
            </a:r>
            <a:endParaRPr lang="en-ZA" b="1" dirty="0"/>
          </a:p>
        </p:txBody>
      </p:sp>
      <p:sp>
        <p:nvSpPr>
          <p:cNvPr id="4" name="TextBox 3">
            <a:extLst>
              <a:ext uri="{FF2B5EF4-FFF2-40B4-BE49-F238E27FC236}">
                <a16:creationId xmlns:a16="http://schemas.microsoft.com/office/drawing/2014/main" id="{CE3A0D40-59D9-4596-CC2F-5FF9ED8EA8A7}"/>
              </a:ext>
            </a:extLst>
          </p:cNvPr>
          <p:cNvSpPr txBox="1"/>
          <p:nvPr/>
        </p:nvSpPr>
        <p:spPr>
          <a:xfrm>
            <a:off x="993058" y="1895785"/>
            <a:ext cx="5139548" cy="369332"/>
          </a:xfrm>
          <a:prstGeom prst="rect">
            <a:avLst/>
          </a:prstGeom>
          <a:noFill/>
        </p:spPr>
        <p:txBody>
          <a:bodyPr wrap="none" rtlCol="0">
            <a:spAutoFit/>
          </a:bodyPr>
          <a:lstStyle/>
          <a:p>
            <a:r>
              <a:rPr lang="en-US" b="1" dirty="0"/>
              <a:t>List of high end equipment and </a:t>
            </a:r>
            <a:r>
              <a:rPr lang="en-US" b="1" dirty="0" err="1"/>
              <a:t>centres</a:t>
            </a:r>
            <a:r>
              <a:rPr lang="en-US" b="1" dirty="0"/>
              <a:t> in Africa</a:t>
            </a:r>
            <a:endParaRPr lang="en-ZA" b="1" dirty="0"/>
          </a:p>
        </p:txBody>
      </p:sp>
      <p:sp>
        <p:nvSpPr>
          <p:cNvPr id="5" name="TextBox 4">
            <a:extLst>
              <a:ext uri="{FF2B5EF4-FFF2-40B4-BE49-F238E27FC236}">
                <a16:creationId xmlns:a16="http://schemas.microsoft.com/office/drawing/2014/main" id="{CFF10D9A-4FF4-4D43-0D13-01AD5FC6F5D8}"/>
              </a:ext>
            </a:extLst>
          </p:cNvPr>
          <p:cNvSpPr txBox="1"/>
          <p:nvPr/>
        </p:nvSpPr>
        <p:spPr>
          <a:xfrm>
            <a:off x="1303416" y="5002473"/>
            <a:ext cx="5749459" cy="1754326"/>
          </a:xfrm>
          <a:prstGeom prst="rect">
            <a:avLst/>
          </a:prstGeom>
          <a:noFill/>
        </p:spPr>
        <p:txBody>
          <a:bodyPr wrap="none" rtlCol="0">
            <a:spAutoFit/>
          </a:bodyPr>
          <a:lstStyle/>
          <a:p>
            <a:r>
              <a:rPr lang="en-US" dirty="0" err="1"/>
              <a:t>Biostruct</a:t>
            </a:r>
            <a:r>
              <a:rPr lang="en-US" dirty="0"/>
              <a:t> Africa</a:t>
            </a:r>
          </a:p>
          <a:p>
            <a:r>
              <a:rPr lang="en-US" dirty="0"/>
              <a:t>CZI </a:t>
            </a:r>
            <a:r>
              <a:rPr lang="en-US" dirty="0" err="1"/>
              <a:t>cryoEM</a:t>
            </a:r>
            <a:endParaRPr lang="en-US" dirty="0"/>
          </a:p>
          <a:p>
            <a:r>
              <a:rPr lang="en-US" dirty="0"/>
              <a:t>CZI light microscopy (AMI)</a:t>
            </a:r>
          </a:p>
          <a:p>
            <a:r>
              <a:rPr lang="en-US" dirty="0"/>
              <a:t>Monthly “Biophysics in Africa” Zoom Colloquia</a:t>
            </a:r>
          </a:p>
          <a:p>
            <a:r>
              <a:rPr lang="en-US" dirty="0"/>
              <a:t>Ad hoc workshops and visits by prominent biophysicists </a:t>
            </a:r>
          </a:p>
          <a:p>
            <a:r>
              <a:rPr lang="en-US" dirty="0"/>
              <a:t>https:/biophysicsworkshop.co.za</a:t>
            </a:r>
            <a:endParaRPr lang="en-ZA" dirty="0"/>
          </a:p>
        </p:txBody>
      </p:sp>
      <p:sp>
        <p:nvSpPr>
          <p:cNvPr id="6" name="TextBox 5">
            <a:extLst>
              <a:ext uri="{FF2B5EF4-FFF2-40B4-BE49-F238E27FC236}">
                <a16:creationId xmlns:a16="http://schemas.microsoft.com/office/drawing/2014/main" id="{5C513DC0-3CF5-6B54-F9F4-F5E2DBE4FC33}"/>
              </a:ext>
            </a:extLst>
          </p:cNvPr>
          <p:cNvSpPr txBox="1"/>
          <p:nvPr/>
        </p:nvSpPr>
        <p:spPr>
          <a:xfrm>
            <a:off x="1303416" y="2369259"/>
            <a:ext cx="6241196" cy="2308324"/>
          </a:xfrm>
          <a:prstGeom prst="rect">
            <a:avLst/>
          </a:prstGeom>
          <a:noFill/>
        </p:spPr>
        <p:txBody>
          <a:bodyPr wrap="none" rtlCol="0">
            <a:spAutoFit/>
          </a:bodyPr>
          <a:lstStyle/>
          <a:p>
            <a:r>
              <a:rPr lang="en-US" dirty="0"/>
              <a:t>Protein capable X-ray diffractometers</a:t>
            </a:r>
          </a:p>
          <a:p>
            <a:r>
              <a:rPr lang="en-US" dirty="0"/>
              <a:t>Bioscience configured FEGTEMS</a:t>
            </a:r>
          </a:p>
          <a:p>
            <a:r>
              <a:rPr lang="en-US" dirty="0"/>
              <a:t>Bioscience configured FEGSEMS and dual-beam instruments</a:t>
            </a:r>
          </a:p>
          <a:p>
            <a:r>
              <a:rPr lang="en-ZA" dirty="0"/>
              <a:t>High end mass spectrometers</a:t>
            </a:r>
          </a:p>
          <a:p>
            <a:r>
              <a:rPr lang="en-ZA" dirty="0"/>
              <a:t>≥600 </a:t>
            </a:r>
            <a:r>
              <a:rPr lang="en-ZA" dirty="0" err="1"/>
              <a:t>Mhz</a:t>
            </a:r>
            <a:r>
              <a:rPr lang="en-ZA" dirty="0"/>
              <a:t> NMR</a:t>
            </a:r>
          </a:p>
          <a:p>
            <a:r>
              <a:rPr lang="en-ZA" dirty="0"/>
              <a:t>High end light microscopes</a:t>
            </a:r>
          </a:p>
          <a:p>
            <a:r>
              <a:rPr lang="en-ZA" dirty="0"/>
              <a:t>Various smaller apparatus of specific interest to Biophysics</a:t>
            </a:r>
          </a:p>
          <a:p>
            <a:endParaRPr lang="en-ZA" dirty="0"/>
          </a:p>
        </p:txBody>
      </p:sp>
      <p:sp>
        <p:nvSpPr>
          <p:cNvPr id="7" name="TextBox 6">
            <a:extLst>
              <a:ext uri="{FF2B5EF4-FFF2-40B4-BE49-F238E27FC236}">
                <a16:creationId xmlns:a16="http://schemas.microsoft.com/office/drawing/2014/main" id="{EF9CD472-9F70-A813-F493-F0129B01FBE4}"/>
              </a:ext>
            </a:extLst>
          </p:cNvPr>
          <p:cNvSpPr txBox="1"/>
          <p:nvPr/>
        </p:nvSpPr>
        <p:spPr>
          <a:xfrm>
            <a:off x="1303416" y="1443391"/>
            <a:ext cx="5815053" cy="369332"/>
          </a:xfrm>
          <a:prstGeom prst="rect">
            <a:avLst/>
          </a:prstGeom>
          <a:noFill/>
        </p:spPr>
        <p:txBody>
          <a:bodyPr wrap="none" rtlCol="0">
            <a:spAutoFit/>
          </a:bodyPr>
          <a:lstStyle/>
          <a:p>
            <a:r>
              <a:rPr lang="en-US" dirty="0"/>
              <a:t>Web based survey to identify more Biophysicists in Africa</a:t>
            </a:r>
            <a:endParaRPr lang="en-ZA" dirty="0"/>
          </a:p>
        </p:txBody>
      </p:sp>
      <p:sp>
        <p:nvSpPr>
          <p:cNvPr id="9" name="TextBox 8">
            <a:extLst>
              <a:ext uri="{FF2B5EF4-FFF2-40B4-BE49-F238E27FC236}">
                <a16:creationId xmlns:a16="http://schemas.microsoft.com/office/drawing/2014/main" id="{41820636-04E4-61C8-044E-348622D0A30B}"/>
              </a:ext>
            </a:extLst>
          </p:cNvPr>
          <p:cNvSpPr txBox="1"/>
          <p:nvPr/>
        </p:nvSpPr>
        <p:spPr>
          <a:xfrm>
            <a:off x="1036575" y="4492917"/>
            <a:ext cx="6096000" cy="369332"/>
          </a:xfrm>
          <a:prstGeom prst="rect">
            <a:avLst/>
          </a:prstGeom>
          <a:noFill/>
        </p:spPr>
        <p:txBody>
          <a:bodyPr wrap="square">
            <a:spAutoFit/>
          </a:bodyPr>
          <a:lstStyle/>
          <a:p>
            <a:r>
              <a:rPr lang="en-ZA" b="1" dirty="0"/>
              <a:t>Ongoing workshops and activities</a:t>
            </a:r>
          </a:p>
        </p:txBody>
      </p:sp>
    </p:spTree>
    <p:extLst>
      <p:ext uri="{BB962C8B-B14F-4D97-AF65-F5344CB8AC3E}">
        <p14:creationId xmlns:p14="http://schemas.microsoft.com/office/powerpoint/2010/main" val="4242520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endParaRPr lang="en-US"/>
          </a:p>
          <a:p>
            <a:pPr>
              <a:defRPr/>
            </a:pPr>
            <a:endParaRPr lang="en-US"/>
          </a:p>
        </p:txBody>
      </p:sp>
      <p:sp>
        <p:nvSpPr>
          <p:cNvPr id="114692" name="TextBox 3"/>
          <p:cNvSpPr txBox="1">
            <a:spLocks noChangeArrowheads="1"/>
          </p:cNvSpPr>
          <p:nvPr/>
        </p:nvSpPr>
        <p:spPr bwMode="auto">
          <a:xfrm>
            <a:off x="1957305" y="1844825"/>
            <a:ext cx="820896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ZA" altLang="en-US" b="1" dirty="0">
                <a:cs typeface="Osaka"/>
              </a:rPr>
              <a:t>Purpose</a:t>
            </a:r>
            <a:r>
              <a:rPr lang="en-ZA" altLang="en-US" dirty="0">
                <a:cs typeface="Osaka"/>
              </a:rPr>
              <a:t>: To provide the instrumental resources and expertise for structural analysis in all disciplines including structural biology</a:t>
            </a:r>
          </a:p>
        </p:txBody>
      </p:sp>
      <p:sp>
        <p:nvSpPr>
          <p:cNvPr id="11" name="Title 1"/>
          <p:cNvSpPr txBox="1">
            <a:spLocks/>
          </p:cNvSpPr>
          <p:nvPr/>
        </p:nvSpPr>
        <p:spPr>
          <a:xfrm>
            <a:off x="1991544" y="44624"/>
            <a:ext cx="8229600" cy="1143000"/>
          </a:xfrm>
          <a:prstGeom prst="rect">
            <a:avLst/>
          </a:prstGeom>
        </p:spPr>
        <p:txBody>
          <a:bodyPr/>
          <a:lstStyle>
            <a:lvl1pPr algn="ctr" defTabSz="912813" rtl="0" eaLnBrk="0" fontAlgn="base" hangingPunct="0">
              <a:spcBef>
                <a:spcPct val="0"/>
              </a:spcBef>
              <a:spcAft>
                <a:spcPct val="0"/>
              </a:spcAft>
              <a:defRPr sz="4400" kern="1200">
                <a:solidFill>
                  <a:schemeClr val="tx1"/>
                </a:solidFill>
                <a:latin typeface="+mj-lt"/>
                <a:ea typeface="+mj-ea"/>
                <a:cs typeface="+mj-cs"/>
              </a:defRPr>
            </a:lvl1pPr>
            <a:lvl2pPr algn="ctr" defTabSz="912813" rtl="0" eaLnBrk="0" fontAlgn="base" hangingPunct="0">
              <a:spcBef>
                <a:spcPct val="0"/>
              </a:spcBef>
              <a:spcAft>
                <a:spcPct val="0"/>
              </a:spcAft>
              <a:defRPr sz="4400">
                <a:solidFill>
                  <a:schemeClr val="tx1"/>
                </a:solidFill>
                <a:latin typeface="Calibri" pitchFamily="34" charset="0"/>
              </a:defRPr>
            </a:lvl2pPr>
            <a:lvl3pPr algn="ctr" defTabSz="912813" rtl="0" eaLnBrk="0" fontAlgn="base" hangingPunct="0">
              <a:spcBef>
                <a:spcPct val="0"/>
              </a:spcBef>
              <a:spcAft>
                <a:spcPct val="0"/>
              </a:spcAft>
              <a:defRPr sz="4400">
                <a:solidFill>
                  <a:schemeClr val="tx1"/>
                </a:solidFill>
                <a:latin typeface="Calibri" pitchFamily="34" charset="0"/>
              </a:defRPr>
            </a:lvl3pPr>
            <a:lvl4pPr algn="ctr" defTabSz="912813" rtl="0" eaLnBrk="0" fontAlgn="base" hangingPunct="0">
              <a:spcBef>
                <a:spcPct val="0"/>
              </a:spcBef>
              <a:spcAft>
                <a:spcPct val="0"/>
              </a:spcAft>
              <a:defRPr sz="4400">
                <a:solidFill>
                  <a:schemeClr val="tx1"/>
                </a:solidFill>
                <a:latin typeface="Calibri" pitchFamily="34" charset="0"/>
              </a:defRPr>
            </a:lvl4pPr>
            <a:lvl5pPr algn="ctr" defTabSz="912813" rtl="0" eaLnBrk="0" fontAlgn="base" hangingPunct="0">
              <a:spcBef>
                <a:spcPct val="0"/>
              </a:spcBef>
              <a:spcAft>
                <a:spcPct val="0"/>
              </a:spcAft>
              <a:defRPr sz="4400">
                <a:solidFill>
                  <a:schemeClr val="tx1"/>
                </a:solidFill>
                <a:latin typeface="Calibri" pitchFamily="34" charset="0"/>
              </a:defRPr>
            </a:lvl5pPr>
            <a:lvl6pPr marL="457200" algn="ctr" defTabSz="912813" rtl="0" fontAlgn="base">
              <a:spcBef>
                <a:spcPct val="0"/>
              </a:spcBef>
              <a:spcAft>
                <a:spcPct val="0"/>
              </a:spcAft>
              <a:defRPr sz="4400">
                <a:solidFill>
                  <a:schemeClr val="tx1"/>
                </a:solidFill>
                <a:latin typeface="Calibri" pitchFamily="34" charset="0"/>
              </a:defRPr>
            </a:lvl6pPr>
            <a:lvl7pPr marL="914400" algn="ctr" defTabSz="912813" rtl="0" fontAlgn="base">
              <a:spcBef>
                <a:spcPct val="0"/>
              </a:spcBef>
              <a:spcAft>
                <a:spcPct val="0"/>
              </a:spcAft>
              <a:defRPr sz="4400">
                <a:solidFill>
                  <a:schemeClr val="tx1"/>
                </a:solidFill>
                <a:latin typeface="Calibri" pitchFamily="34" charset="0"/>
              </a:defRPr>
            </a:lvl7pPr>
            <a:lvl8pPr marL="1371600" algn="ctr" defTabSz="912813" rtl="0" fontAlgn="base">
              <a:spcBef>
                <a:spcPct val="0"/>
              </a:spcBef>
              <a:spcAft>
                <a:spcPct val="0"/>
              </a:spcAft>
              <a:defRPr sz="4400">
                <a:solidFill>
                  <a:schemeClr val="tx1"/>
                </a:solidFill>
                <a:latin typeface="Calibri" pitchFamily="34" charset="0"/>
              </a:defRPr>
            </a:lvl8pPr>
            <a:lvl9pPr marL="1828800" algn="ctr" defTabSz="912813" rtl="0" fontAlgn="base">
              <a:spcBef>
                <a:spcPct val="0"/>
              </a:spcBef>
              <a:spcAft>
                <a:spcPct val="0"/>
              </a:spcAft>
              <a:defRPr sz="4400">
                <a:solidFill>
                  <a:schemeClr val="tx1"/>
                </a:solidFill>
                <a:latin typeface="Calibri" pitchFamily="34" charset="0"/>
              </a:defRPr>
            </a:lvl9pPr>
          </a:lstStyle>
          <a:p>
            <a:pPr eaLnBrk="1" hangingPunct="1"/>
            <a:r>
              <a:rPr lang="en-US" altLang="en-US" dirty="0">
                <a:solidFill>
                  <a:srgbClr val="000000"/>
                </a:solidFill>
                <a:latin typeface="Arial" pitchFamily="34" charset="0"/>
                <a:cs typeface="Osaka"/>
              </a:rPr>
              <a:t>An example </a:t>
            </a:r>
            <a:endParaRPr lang="en-ZA" altLang="en-US" dirty="0">
              <a:solidFill>
                <a:srgbClr val="000000"/>
              </a:solidFill>
              <a:latin typeface="Arial" pitchFamily="34" charset="0"/>
              <a:cs typeface="Osaka"/>
            </a:endParaRPr>
          </a:p>
        </p:txBody>
      </p:sp>
      <p:pic>
        <p:nvPicPr>
          <p:cNvPr id="1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2131" y="3030654"/>
            <a:ext cx="3798888" cy="2178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7"/>
          <p:cNvSpPr/>
          <p:nvPr/>
        </p:nvSpPr>
        <p:spPr>
          <a:xfrm>
            <a:off x="2351584" y="5535826"/>
            <a:ext cx="8064896" cy="1200329"/>
          </a:xfrm>
          <a:prstGeom prst="rect">
            <a:avLst/>
          </a:prstGeom>
        </p:spPr>
        <p:txBody>
          <a:bodyPr wrap="square">
            <a:spAutoFit/>
          </a:bodyPr>
          <a:lstStyle/>
          <a:p>
            <a:pPr eaLnBrk="1" hangingPunct="1"/>
            <a:r>
              <a:rPr lang="en-ZA" altLang="en-US" b="1" dirty="0">
                <a:cs typeface="Osaka"/>
              </a:rPr>
              <a:t>Staff</a:t>
            </a:r>
            <a:r>
              <a:rPr lang="en-ZA" altLang="en-US" dirty="0">
                <a:cs typeface="Osaka"/>
              </a:rPr>
              <a:t>: Half-time Director, 4 scientific officers, 2 technical officers  employed by UCT. Scientist and two technical officers on secondment from Centre for Minerals Processing</a:t>
            </a:r>
          </a:p>
          <a:p>
            <a:pPr eaLnBrk="1" hangingPunct="1"/>
            <a:r>
              <a:rPr lang="en-ZA" altLang="en-US" dirty="0">
                <a:cs typeface="Osaka"/>
              </a:rPr>
              <a:t>Data professional on loan from eResearch</a:t>
            </a:r>
          </a:p>
        </p:txBody>
      </p:sp>
      <p:pic>
        <p:nvPicPr>
          <p:cNvPr id="14" name="Picture 1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176120" y="3246554"/>
            <a:ext cx="2176462" cy="1746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Rectangle 8"/>
          <p:cNvSpPr/>
          <p:nvPr/>
        </p:nvSpPr>
        <p:spPr>
          <a:xfrm>
            <a:off x="2479378" y="1023120"/>
            <a:ext cx="7217022" cy="461665"/>
          </a:xfrm>
          <a:prstGeom prst="rect">
            <a:avLst/>
          </a:prstGeom>
        </p:spPr>
        <p:txBody>
          <a:bodyPr wrap="square">
            <a:spAutoFit/>
          </a:bodyPr>
          <a:lstStyle/>
          <a:p>
            <a:pPr algn="ctr" eaLnBrk="1" hangingPunct="1"/>
            <a:r>
              <a:rPr lang="en-ZA" altLang="en-US" sz="2400" dirty="0">
                <a:solidFill>
                  <a:srgbClr val="000000"/>
                </a:solidFill>
                <a:latin typeface="Arial" pitchFamily="34" charset="0"/>
                <a:cs typeface="Osaka"/>
              </a:rPr>
              <a:t>Aaron Klug Centre for Imaging and Analysis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4"/>
          <p:cNvSpPr txBox="1">
            <a:spLocks noChangeArrowheads="1"/>
          </p:cNvSpPr>
          <p:nvPr/>
        </p:nvSpPr>
        <p:spPr bwMode="auto">
          <a:xfrm>
            <a:off x="1883569" y="332656"/>
            <a:ext cx="8482280" cy="19389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ZA" altLang="en-US" b="1" dirty="0">
                <a:cs typeface="Osaka"/>
              </a:rPr>
              <a:t>Space</a:t>
            </a:r>
            <a:r>
              <a:rPr lang="en-ZA" altLang="en-US" dirty="0">
                <a:cs typeface="Osaka"/>
              </a:rPr>
              <a:t>: 660m</a:t>
            </a:r>
            <a:r>
              <a:rPr lang="en-ZA" altLang="en-US" baseline="30000" dirty="0">
                <a:cs typeface="Osaka"/>
              </a:rPr>
              <a:t>2,</a:t>
            </a:r>
            <a:r>
              <a:rPr lang="en-ZA" altLang="en-US" dirty="0">
                <a:cs typeface="Osaka"/>
              </a:rPr>
              <a:t>, vibration free, magnetic field compensated, temperature controlled, humidity controlled</a:t>
            </a:r>
          </a:p>
          <a:p>
            <a:pPr eaLnBrk="1" hangingPunct="1"/>
            <a:endParaRPr lang="en-ZA" altLang="en-US" baseline="30000" dirty="0">
              <a:cs typeface="Osaka"/>
            </a:endParaRPr>
          </a:p>
          <a:p>
            <a:pPr eaLnBrk="1" hangingPunct="1"/>
            <a:r>
              <a:rPr lang="en-ZA" altLang="en-US" b="1" dirty="0">
                <a:cs typeface="Osaka"/>
              </a:rPr>
              <a:t>Equipment</a:t>
            </a:r>
            <a:r>
              <a:rPr lang="en-ZA" altLang="en-US" dirty="0">
                <a:cs typeface="Osaka"/>
              </a:rPr>
              <a:t>: 3 TEMs, 4 SEMs, Protein </a:t>
            </a:r>
            <a:r>
              <a:rPr lang="en-ZA" altLang="en-US" dirty="0" err="1">
                <a:cs typeface="Osaka"/>
              </a:rPr>
              <a:t>Diffractometer</a:t>
            </a:r>
            <a:r>
              <a:rPr lang="en-ZA" altLang="en-US" dirty="0">
                <a:cs typeface="Osaka"/>
              </a:rPr>
              <a:t>, Preparative equipment, computer infrastructure</a:t>
            </a:r>
          </a:p>
          <a:p>
            <a:pPr eaLnBrk="1" hangingPunct="1"/>
            <a:endParaRPr lang="en-ZA" altLang="en-US" dirty="0">
              <a:cs typeface="Osaka"/>
            </a:endParaRPr>
          </a:p>
          <a:p>
            <a:pPr eaLnBrk="1" hangingPunct="1"/>
            <a:endParaRPr lang="en-ZA" altLang="en-US" dirty="0">
              <a:cs typeface="Osaka"/>
            </a:endParaRPr>
          </a:p>
        </p:txBody>
      </p:sp>
      <p:pic>
        <p:nvPicPr>
          <p:cNvPr id="1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6151" y="2420888"/>
            <a:ext cx="7435850" cy="28336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 name="Picture 12" descr="Screen Shot 2013-06-24 at 10.21.25 AM.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39080" y="4614961"/>
            <a:ext cx="2305396" cy="1106305"/>
          </a:xfrm>
          <a:prstGeom prst="rect">
            <a:avLst/>
          </a:prstGeom>
        </p:spPr>
      </p:pic>
      <p:cxnSp>
        <p:nvCxnSpPr>
          <p:cNvPr id="14" name="Straight Arrow Connector 13"/>
          <p:cNvCxnSpPr/>
          <p:nvPr/>
        </p:nvCxnSpPr>
        <p:spPr bwMode="auto">
          <a:xfrm flipH="1" flipV="1">
            <a:off x="7048914" y="4837462"/>
            <a:ext cx="269751" cy="303381"/>
          </a:xfrm>
          <a:prstGeom prst="straightConnector1">
            <a:avLst/>
          </a:prstGeom>
          <a:solidFill>
            <a:srgbClr val="00B8FF"/>
          </a:solidFill>
          <a:ln w="28575" cap="flat" cmpd="sng" algn="ctr">
            <a:solidFill>
              <a:srgbClr val="3366FF"/>
            </a:solidFill>
            <a:prstDash val="solid"/>
            <a:round/>
            <a:headEnd type="none" w="med" len="med"/>
            <a:tailEnd type="triangle"/>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3" name="Rectangle 2"/>
          <p:cNvSpPr/>
          <p:nvPr/>
        </p:nvSpPr>
        <p:spPr>
          <a:xfrm>
            <a:off x="5951984" y="5712198"/>
            <a:ext cx="4572000" cy="1200329"/>
          </a:xfrm>
          <a:prstGeom prst="rect">
            <a:avLst/>
          </a:prstGeom>
        </p:spPr>
        <p:txBody>
          <a:bodyPr>
            <a:spAutoFit/>
          </a:bodyPr>
          <a:lstStyle/>
          <a:p>
            <a:pPr marL="285750" indent="-285750">
              <a:buFont typeface="Arial" panose="020B0604020202020204" pitchFamily="34" charset="0"/>
              <a:buChar char="•"/>
            </a:pPr>
            <a:r>
              <a:rPr lang="en-ZA" altLang="en-US" b="1" dirty="0">
                <a:solidFill>
                  <a:srgbClr val="0070C0"/>
                </a:solidFill>
                <a:cs typeface="Osaka"/>
              </a:rPr>
              <a:t>Automated acquisition systems</a:t>
            </a:r>
          </a:p>
          <a:p>
            <a:pPr marL="285750" indent="-285750">
              <a:buFont typeface="Arial" panose="020B0604020202020204" pitchFamily="34" charset="0"/>
              <a:buChar char="•"/>
            </a:pPr>
            <a:r>
              <a:rPr lang="en-ZA" altLang="en-US" b="1" dirty="0">
                <a:solidFill>
                  <a:srgbClr val="0070C0"/>
                </a:solidFill>
                <a:cs typeface="Osaka"/>
              </a:rPr>
              <a:t>Web-based image processing interfaces</a:t>
            </a:r>
          </a:p>
          <a:p>
            <a:pPr marL="285750" indent="-285750">
              <a:buFont typeface="Arial" panose="020B0604020202020204" pitchFamily="34" charset="0"/>
              <a:buChar char="•"/>
            </a:pPr>
            <a:r>
              <a:rPr lang="en-ZA" altLang="en-US" b="1" dirty="0">
                <a:solidFill>
                  <a:srgbClr val="0070C0"/>
                </a:solidFill>
                <a:cs typeface="Osaka"/>
              </a:rPr>
              <a:t>Integration with UCT HPC</a:t>
            </a:r>
            <a:endParaRPr lang="en-ZA" altLang="en-US" dirty="0">
              <a:solidFill>
                <a:srgbClr val="0070C0"/>
              </a:solidFill>
              <a:cs typeface="Osaka"/>
            </a:endParaRPr>
          </a:p>
        </p:txBody>
      </p:sp>
      <p:sp>
        <p:nvSpPr>
          <p:cNvPr id="4" name="Rectangle 3"/>
          <p:cNvSpPr/>
          <p:nvPr/>
        </p:nvSpPr>
        <p:spPr>
          <a:xfrm>
            <a:off x="1901254" y="1948482"/>
            <a:ext cx="6161197" cy="369332"/>
          </a:xfrm>
          <a:prstGeom prst="rect">
            <a:avLst/>
          </a:prstGeom>
        </p:spPr>
        <p:txBody>
          <a:bodyPr wrap="square">
            <a:spAutoFit/>
          </a:bodyPr>
          <a:lstStyle/>
          <a:p>
            <a:pPr eaLnBrk="1" hangingPunct="1"/>
            <a:r>
              <a:rPr lang="en-ZA" altLang="en-US" b="1" dirty="0">
                <a:cs typeface="Osaka"/>
              </a:rPr>
              <a:t>Applications</a:t>
            </a:r>
            <a:r>
              <a:rPr lang="en-ZA" altLang="en-US" dirty="0">
                <a:cs typeface="Osaka"/>
              </a:rPr>
              <a:t> for a high-end TEM (e.g. TITAN </a:t>
            </a:r>
            <a:r>
              <a:rPr lang="en-ZA" altLang="en-US" dirty="0" err="1">
                <a:cs typeface="Osaka"/>
              </a:rPr>
              <a:t>Krios</a:t>
            </a:r>
            <a:r>
              <a:rPr lang="en-ZA" altLang="en-US" dirty="0">
                <a:cs typeface="Osaka"/>
              </a:rPr>
              <a:t>) pending</a:t>
            </a:r>
          </a:p>
        </p:txBody>
      </p:sp>
    </p:spTree>
    <p:extLst>
      <p:ext uri="{BB962C8B-B14F-4D97-AF65-F5344CB8AC3E}">
        <p14:creationId xmlns:p14="http://schemas.microsoft.com/office/powerpoint/2010/main" val="33466304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9280" y="22820"/>
            <a:ext cx="8229600" cy="1143000"/>
          </a:xfrm>
        </p:spPr>
        <p:txBody>
          <a:bodyPr/>
          <a:lstStyle/>
          <a:p>
            <a:r>
              <a:rPr lang="en-ZA" dirty="0"/>
              <a:t>Structural biology workflow</a:t>
            </a:r>
          </a:p>
        </p:txBody>
      </p:sp>
      <p:sp>
        <p:nvSpPr>
          <p:cNvPr id="4" name="Rectangle 1"/>
          <p:cNvSpPr>
            <a:spLocks noGrp="1" noChangeArrowheads="1"/>
          </p:cNvSpPr>
          <p:nvPr>
            <p:ph idx="1"/>
          </p:nvPr>
        </p:nvSpPr>
        <p:spPr bwMode="auto">
          <a:xfrm>
            <a:off x="1981200" y="1600201"/>
            <a:ext cx="8229600" cy="31947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ZA" altLang="en-US" sz="2800" dirty="0"/>
              <a:t>1.		Sample selection</a:t>
            </a:r>
          </a:p>
          <a:p>
            <a:pPr eaLnBrk="1" hangingPunct="1">
              <a:spcBef>
                <a:spcPct val="0"/>
              </a:spcBef>
              <a:buFontTx/>
              <a:buNone/>
            </a:pPr>
            <a:r>
              <a:rPr lang="en-ZA" altLang="en-US" sz="2800" dirty="0"/>
              <a:t>2.		Soluble expression</a:t>
            </a:r>
          </a:p>
          <a:p>
            <a:pPr eaLnBrk="1" hangingPunct="1">
              <a:spcBef>
                <a:spcPct val="0"/>
              </a:spcBef>
              <a:buFontTx/>
              <a:buNone/>
            </a:pPr>
            <a:r>
              <a:rPr lang="en-ZA" altLang="en-US" sz="2800" dirty="0"/>
              <a:t>3.		Purification</a:t>
            </a:r>
          </a:p>
          <a:p>
            <a:pPr eaLnBrk="1" hangingPunct="1">
              <a:spcBef>
                <a:spcPct val="0"/>
              </a:spcBef>
              <a:buFontTx/>
              <a:buNone/>
            </a:pPr>
            <a:r>
              <a:rPr lang="en-ZA" altLang="en-US" sz="2800" dirty="0"/>
              <a:t>4.		(Crystallization)</a:t>
            </a:r>
          </a:p>
          <a:p>
            <a:pPr eaLnBrk="1" hangingPunct="1">
              <a:spcBef>
                <a:spcPct val="0"/>
              </a:spcBef>
              <a:buFontTx/>
              <a:buNone/>
            </a:pPr>
            <a:r>
              <a:rPr lang="en-ZA" altLang="en-US" sz="2800" dirty="0"/>
              <a:t>5.		Data collection</a:t>
            </a:r>
          </a:p>
          <a:p>
            <a:pPr eaLnBrk="1" hangingPunct="1">
              <a:spcBef>
                <a:spcPct val="0"/>
              </a:spcBef>
              <a:buFontTx/>
              <a:buNone/>
            </a:pPr>
            <a:r>
              <a:rPr lang="en-ZA" altLang="en-US" sz="2800" dirty="0"/>
              <a:t>6.		Data processing</a:t>
            </a:r>
          </a:p>
          <a:p>
            <a:pPr eaLnBrk="1" hangingPunct="1">
              <a:spcBef>
                <a:spcPct val="0"/>
              </a:spcBef>
              <a:buFontTx/>
              <a:buNone/>
            </a:pPr>
            <a:r>
              <a:rPr lang="en-ZA" altLang="en-US" sz="2800" dirty="0"/>
              <a:t>7.		Interpretation</a:t>
            </a:r>
          </a:p>
          <a:p>
            <a:pPr eaLnBrk="1" hangingPunct="1">
              <a:spcBef>
                <a:spcPct val="0"/>
              </a:spcBef>
              <a:buFontTx/>
              <a:buNone/>
            </a:pPr>
            <a:r>
              <a:rPr lang="en-ZA" altLang="en-US" sz="2800" dirty="0"/>
              <a:t>8.		Publication</a:t>
            </a:r>
          </a:p>
        </p:txBody>
      </p:sp>
      <p:pic>
        <p:nvPicPr>
          <p:cNvPr id="5" name="Picture 15" descr="Figure1-2-pos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5958" y="1340768"/>
            <a:ext cx="3931816" cy="1251928"/>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22"/>
          <p:cNvPicPr>
            <a:picLocks noChangeAspect="1" noChangeArrowheads="1"/>
          </p:cNvPicPr>
          <p:nvPr/>
        </p:nvPicPr>
        <p:blipFill rotWithShape="1">
          <a:blip r:embed="rId4">
            <a:extLst>
              <a:ext uri="{28A0092B-C50C-407E-A947-70E740481C1C}">
                <a14:useLocalDpi xmlns:a14="http://schemas.microsoft.com/office/drawing/2010/main" val="0"/>
              </a:ext>
            </a:extLst>
          </a:blip>
          <a:srcRect l="71105" t="22154" r="13126" b="22330"/>
          <a:stretch/>
        </p:blipFill>
        <p:spPr bwMode="auto">
          <a:xfrm>
            <a:off x="7176120" y="3006860"/>
            <a:ext cx="647080" cy="14859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r="52452"/>
          <a:stretch/>
        </p:blipFill>
        <p:spPr bwMode="auto">
          <a:xfrm>
            <a:off x="8556278" y="2924944"/>
            <a:ext cx="1512515" cy="16497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10" name="Straight Arrow Connector 9"/>
          <p:cNvCxnSpPr/>
          <p:nvPr/>
        </p:nvCxnSpPr>
        <p:spPr>
          <a:xfrm>
            <a:off x="7536160" y="2592696"/>
            <a:ext cx="0" cy="33224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7916900" y="3749810"/>
            <a:ext cx="36103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9312534" y="4725144"/>
            <a:ext cx="180516" cy="2880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5"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62788" y="5107980"/>
            <a:ext cx="1660525" cy="172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6" name="Picture 22" descr="density_evaluation_red_active_site_b-sheet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79977" y="4943146"/>
            <a:ext cx="1788207" cy="17494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17" name="Straight Arrow Connector 16"/>
          <p:cNvCxnSpPr/>
          <p:nvPr/>
        </p:nvCxnSpPr>
        <p:spPr>
          <a:xfrm flipH="1">
            <a:off x="7916900" y="5971580"/>
            <a:ext cx="45473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05980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descr="D:\IUCr Bloemfontein\IMG_4719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7568" y="3845622"/>
            <a:ext cx="3580904" cy="28709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5235" name="Picture 4" descr="D:\IUCr Bloemfontein\_MG_644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07568" y="681850"/>
            <a:ext cx="3580904" cy="28723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5236" name="Picture 5" descr="D:\IUCr Bloemfontein\IMG_4726A.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82807" y="681850"/>
            <a:ext cx="3582377" cy="28723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5237" name="Picture 6" descr="D:\IUCr Bloemfontein\IMG_4736A.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82807" y="3845622"/>
            <a:ext cx="3582377" cy="28709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5238" name="TextBox 1"/>
          <p:cNvSpPr txBox="1">
            <a:spLocks noChangeArrowheads="1"/>
          </p:cNvSpPr>
          <p:nvPr/>
        </p:nvSpPr>
        <p:spPr bwMode="auto">
          <a:xfrm>
            <a:off x="3168053" y="3218369"/>
            <a:ext cx="1929711"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ZA" altLang="en-US" sz="1600" b="1" dirty="0">
                <a:solidFill>
                  <a:srgbClr val="FF0000"/>
                </a:solidFill>
              </a:rPr>
              <a:t>Chromatography</a:t>
            </a:r>
          </a:p>
        </p:txBody>
      </p:sp>
      <p:sp>
        <p:nvSpPr>
          <p:cNvPr id="95239" name="TextBox 2"/>
          <p:cNvSpPr txBox="1">
            <a:spLocks noChangeArrowheads="1"/>
          </p:cNvSpPr>
          <p:nvPr/>
        </p:nvSpPr>
        <p:spPr bwMode="auto">
          <a:xfrm>
            <a:off x="7657127" y="3149992"/>
            <a:ext cx="1476220"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ZA" altLang="en-US" sz="1600" b="1" dirty="0">
                <a:solidFill>
                  <a:srgbClr val="FF0000"/>
                </a:solidFill>
              </a:rPr>
              <a:t>Crystal trials</a:t>
            </a:r>
          </a:p>
        </p:txBody>
      </p:sp>
      <p:sp>
        <p:nvSpPr>
          <p:cNvPr id="95240" name="TextBox 3"/>
          <p:cNvSpPr txBox="1">
            <a:spLocks noChangeArrowheads="1"/>
          </p:cNvSpPr>
          <p:nvPr/>
        </p:nvSpPr>
        <p:spPr bwMode="auto">
          <a:xfrm>
            <a:off x="3466654" y="6372617"/>
            <a:ext cx="1011344"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ZA" altLang="en-US" sz="1600" b="1" dirty="0">
                <a:solidFill>
                  <a:srgbClr val="FF0000"/>
                </a:solidFill>
              </a:rPr>
              <a:t>Crystals</a:t>
            </a:r>
          </a:p>
        </p:txBody>
      </p:sp>
      <p:sp>
        <p:nvSpPr>
          <p:cNvPr id="95241" name="TextBox 4"/>
          <p:cNvSpPr txBox="1">
            <a:spLocks noChangeArrowheads="1"/>
          </p:cNvSpPr>
          <p:nvPr/>
        </p:nvSpPr>
        <p:spPr bwMode="auto">
          <a:xfrm>
            <a:off x="7452378" y="6372617"/>
            <a:ext cx="1739966"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ZA" altLang="en-US" sz="1600" b="1" dirty="0">
                <a:solidFill>
                  <a:srgbClr val="FF0000"/>
                </a:solidFill>
              </a:rPr>
              <a:t>Data collection</a:t>
            </a:r>
          </a:p>
        </p:txBody>
      </p:sp>
      <p:sp>
        <p:nvSpPr>
          <p:cNvPr id="11" name="Rectangle 10"/>
          <p:cNvSpPr/>
          <p:nvPr/>
        </p:nvSpPr>
        <p:spPr>
          <a:xfrm>
            <a:off x="1721155" y="35519"/>
            <a:ext cx="8749690" cy="646331"/>
          </a:xfrm>
          <a:prstGeom prst="rect">
            <a:avLst/>
          </a:prstGeom>
        </p:spPr>
        <p:txBody>
          <a:bodyPr wrap="square">
            <a:spAutoFit/>
          </a:bodyPr>
          <a:lstStyle/>
          <a:p>
            <a:pPr>
              <a:spcAft>
                <a:spcPts val="500"/>
              </a:spcAft>
            </a:pPr>
            <a:r>
              <a:rPr lang="en-ZA" altLang="en-US" dirty="0"/>
              <a:t>Resources: 80m</a:t>
            </a:r>
            <a:r>
              <a:rPr lang="en-ZA" altLang="en-US" baseline="30000" dirty="0"/>
              <a:t>2</a:t>
            </a:r>
            <a:r>
              <a:rPr lang="en-ZA" altLang="en-US" dirty="0"/>
              <a:t> lab space, molecular biology, cell culture, chromatography and biochemical assay facilities. Computers.</a:t>
            </a:r>
          </a:p>
        </p:txBody>
      </p:sp>
    </p:spTree>
    <p:extLst>
      <p:ext uri="{BB962C8B-B14F-4D97-AF65-F5344CB8AC3E}">
        <p14:creationId xmlns:p14="http://schemas.microsoft.com/office/powerpoint/2010/main" val="4215809262"/>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1D7A397-A9DF-1AE4-5895-5A360B44770E}"/>
              </a:ext>
            </a:extLst>
          </p:cNvPr>
          <p:cNvPicPr>
            <a:picLocks noChangeAspect="1"/>
          </p:cNvPicPr>
          <p:nvPr/>
        </p:nvPicPr>
        <p:blipFill>
          <a:blip r:embed="rId2"/>
          <a:srcRect t="18"/>
          <a:stretch/>
        </p:blipFill>
        <p:spPr>
          <a:xfrm>
            <a:off x="1524020" y="1282"/>
            <a:ext cx="9143980" cy="6856718"/>
          </a:xfrm>
          <a:prstGeom prst="rect">
            <a:avLst/>
          </a:prstGeom>
        </p:spPr>
      </p:pic>
      <p:sp>
        <p:nvSpPr>
          <p:cNvPr id="2" name="Date Placeholder 1">
            <a:extLst>
              <a:ext uri="{FF2B5EF4-FFF2-40B4-BE49-F238E27FC236}">
                <a16:creationId xmlns:a16="http://schemas.microsoft.com/office/drawing/2014/main" id="{3407F1CC-BF3E-A786-7206-060A0E029A80}"/>
              </a:ext>
            </a:extLst>
          </p:cNvPr>
          <p:cNvSpPr>
            <a:spLocks noGrp="1"/>
          </p:cNvSpPr>
          <p:nvPr>
            <p:ph type="dt" idx="10"/>
          </p:nvPr>
        </p:nvSpPr>
        <p:spPr>
          <a:xfrm>
            <a:off x="2152650" y="6356351"/>
            <a:ext cx="2057400" cy="365125"/>
          </a:xfrm>
        </p:spPr>
        <p:txBody>
          <a:bodyPr>
            <a:normAutofit/>
          </a:bodyPr>
          <a:lstStyle/>
          <a:p>
            <a:pPr>
              <a:lnSpc>
                <a:spcPct val="90000"/>
              </a:lnSpc>
              <a:spcAft>
                <a:spcPts val="600"/>
              </a:spcAft>
              <a:defRPr/>
            </a:pPr>
            <a:endParaRPr lang="en-US">
              <a:solidFill>
                <a:srgbClr val="FFFFFF"/>
              </a:solidFill>
            </a:endParaRPr>
          </a:p>
          <a:p>
            <a:pPr>
              <a:lnSpc>
                <a:spcPct val="90000"/>
              </a:lnSpc>
              <a:spcAft>
                <a:spcPts val="600"/>
              </a:spcAft>
              <a:defRPr/>
            </a:pPr>
            <a:endParaRPr lang="en-US">
              <a:solidFill>
                <a:srgbClr val="FFFFFF"/>
              </a:solidFill>
            </a:endParaRPr>
          </a:p>
        </p:txBody>
      </p:sp>
    </p:spTree>
    <p:extLst>
      <p:ext uri="{BB962C8B-B14F-4D97-AF65-F5344CB8AC3E}">
        <p14:creationId xmlns:p14="http://schemas.microsoft.com/office/powerpoint/2010/main" val="21819027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0800" y="914400"/>
            <a:ext cx="6858000" cy="2533650"/>
          </a:xfrm>
        </p:spPr>
      </p:pic>
      <p:sp>
        <p:nvSpPr>
          <p:cNvPr id="5" name="TextBox 4"/>
          <p:cNvSpPr txBox="1"/>
          <p:nvPr/>
        </p:nvSpPr>
        <p:spPr>
          <a:xfrm>
            <a:off x="2438400" y="3962401"/>
            <a:ext cx="7543800" cy="2585323"/>
          </a:xfrm>
          <a:prstGeom prst="rect">
            <a:avLst/>
          </a:prstGeom>
          <a:noFill/>
        </p:spPr>
        <p:txBody>
          <a:bodyPr wrap="square" rtlCol="0">
            <a:spAutoFit/>
          </a:bodyPr>
          <a:lstStyle/>
          <a:p>
            <a:pPr marL="285750" indent="-285750">
              <a:buFont typeface="Arial" panose="020B0604020202020204" pitchFamily="34" charset="0"/>
              <a:buChar char="•"/>
            </a:pPr>
            <a:r>
              <a:rPr lang="en-ZA" dirty="0"/>
              <a:t>Traditional TEM digital cameras use a scintillator to convert primary electrons in the microscope to photons before being detected by the imaging sensor.</a:t>
            </a:r>
          </a:p>
          <a:p>
            <a:pPr marL="285750" indent="-285750">
              <a:buFont typeface="Arial" panose="020B0604020202020204" pitchFamily="34" charset="0"/>
              <a:buChar char="•"/>
            </a:pPr>
            <a:endParaRPr lang="en-ZA" dirty="0"/>
          </a:p>
          <a:p>
            <a:pPr marL="285750" indent="-285750">
              <a:buFont typeface="Arial" panose="020B0604020202020204" pitchFamily="34" charset="0"/>
              <a:buChar char="•"/>
            </a:pPr>
            <a:r>
              <a:rPr lang="en-ZA" dirty="0"/>
              <a:t> In contrast, the DDD directly detects image-forming electrons in the microscope without the use of a scintillator. </a:t>
            </a:r>
          </a:p>
          <a:p>
            <a:pPr marL="285750" indent="-285750">
              <a:buFont typeface="Arial" panose="020B0604020202020204" pitchFamily="34" charset="0"/>
              <a:buChar char="•"/>
            </a:pPr>
            <a:endParaRPr lang="en-ZA" dirty="0"/>
          </a:p>
          <a:p>
            <a:pPr marL="285750" indent="-285750">
              <a:buFont typeface="Arial" panose="020B0604020202020204" pitchFamily="34" charset="0"/>
              <a:buChar char="•"/>
            </a:pPr>
            <a:r>
              <a:rPr lang="en-ZA" dirty="0"/>
              <a:t>The result is dramatically better resolution, signal-to-noise ratio, and sensitivity.</a:t>
            </a:r>
          </a:p>
        </p:txBody>
      </p:sp>
      <p:sp>
        <p:nvSpPr>
          <p:cNvPr id="6" name="TextBox 5"/>
          <p:cNvSpPr txBox="1"/>
          <p:nvPr/>
        </p:nvSpPr>
        <p:spPr>
          <a:xfrm>
            <a:off x="2819400" y="3582115"/>
            <a:ext cx="5562600" cy="246221"/>
          </a:xfrm>
          <a:prstGeom prst="rect">
            <a:avLst/>
          </a:prstGeom>
          <a:noFill/>
        </p:spPr>
        <p:txBody>
          <a:bodyPr wrap="square" rtlCol="0">
            <a:spAutoFit/>
          </a:bodyPr>
          <a:lstStyle/>
          <a:p>
            <a:r>
              <a:rPr lang="en-ZA" sz="1000" dirty="0"/>
              <a:t>Fig. CCD vs Direct Detection Camera (http://www.directelectron.com/products/de-series)</a:t>
            </a:r>
          </a:p>
        </p:txBody>
      </p:sp>
    </p:spTree>
    <p:extLst>
      <p:ext uri="{BB962C8B-B14F-4D97-AF65-F5344CB8AC3E}">
        <p14:creationId xmlns:p14="http://schemas.microsoft.com/office/powerpoint/2010/main" val="11659258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4894140" y="897474"/>
            <a:ext cx="2448272" cy="6480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 name="Rounded Rectangle 3"/>
          <p:cNvSpPr/>
          <p:nvPr/>
        </p:nvSpPr>
        <p:spPr>
          <a:xfrm>
            <a:off x="4881411" y="2960948"/>
            <a:ext cx="2448272" cy="6480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 name="Rounded Rectangle 4"/>
          <p:cNvSpPr/>
          <p:nvPr/>
        </p:nvSpPr>
        <p:spPr>
          <a:xfrm>
            <a:off x="4930932" y="5227691"/>
            <a:ext cx="2448272" cy="6480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7" name="Picture 6"/>
          <p:cNvPicPr>
            <a:picLocks noChangeAspect="1" noChangeArrowheads="1"/>
          </p:cNvPicPr>
          <p:nvPr/>
        </p:nvPicPr>
        <p:blipFill rotWithShape="1">
          <a:blip r:embed="rId2" cstate="print"/>
          <a:srcRect t="13022"/>
          <a:stretch/>
        </p:blipFill>
        <p:spPr bwMode="auto">
          <a:xfrm>
            <a:off x="2279577" y="424214"/>
            <a:ext cx="2311653" cy="1564626"/>
          </a:xfrm>
          <a:prstGeom prst="rect">
            <a:avLst/>
          </a:prstGeom>
          <a:noFill/>
          <a:ln>
            <a:solidFill>
              <a:schemeClr val="tx1"/>
            </a:solidFill>
          </a:ln>
        </p:spPr>
      </p:pic>
      <p:pic>
        <p:nvPicPr>
          <p:cNvPr id="8" name="Picture 1" descr="G:\Users\Andani\Pictures\gelq86r5232.jpg"/>
          <p:cNvPicPr>
            <a:picLocks noChangeAspect="1" noChangeArrowheads="1"/>
          </p:cNvPicPr>
          <p:nvPr/>
        </p:nvPicPr>
        <p:blipFill>
          <a:blip r:embed="rId3" cstate="print"/>
          <a:srcRect l="14706" t="10638" r="20588" b="10638"/>
          <a:stretch>
            <a:fillRect/>
          </a:stretch>
        </p:blipFill>
        <p:spPr bwMode="auto">
          <a:xfrm>
            <a:off x="7585362" y="260648"/>
            <a:ext cx="1070389" cy="1800200"/>
          </a:xfrm>
          <a:prstGeom prst="rect">
            <a:avLst/>
          </a:prstGeom>
          <a:noFill/>
        </p:spPr>
      </p:pic>
      <p:pic>
        <p:nvPicPr>
          <p:cNvPr id="9" name="Picture 2" descr="http://www.fei.com/uploadedImages/FEISite/Pages/Products/Specialty_Products/Falcon(1)/Models/Vitrobot-Mark-IV_left_001_465x.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1544" y="2171591"/>
            <a:ext cx="2016294" cy="201629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user\Downloads\patent-cryo-2016.jpg"/>
          <p:cNvPicPr>
            <a:picLocks noChangeAspect="1" noChangeArrowheads="1"/>
          </p:cNvPicPr>
          <p:nvPr/>
        </p:nvPicPr>
        <p:blipFill>
          <a:blip r:embed="rId5" cstate="print"/>
          <a:srcRect/>
          <a:stretch>
            <a:fillRect/>
          </a:stretch>
        </p:blipFill>
        <p:spPr bwMode="auto">
          <a:xfrm>
            <a:off x="3647539" y="3190153"/>
            <a:ext cx="976276" cy="864095"/>
          </a:xfrm>
          <a:prstGeom prst="rect">
            <a:avLst/>
          </a:prstGeom>
          <a:noFill/>
        </p:spPr>
      </p:pic>
      <p:sp>
        <p:nvSpPr>
          <p:cNvPr id="11" name="TextBox 10"/>
          <p:cNvSpPr txBox="1"/>
          <p:nvPr/>
        </p:nvSpPr>
        <p:spPr>
          <a:xfrm>
            <a:off x="3542928" y="2719950"/>
            <a:ext cx="1076523" cy="430887"/>
          </a:xfrm>
          <a:prstGeom prst="rect">
            <a:avLst/>
          </a:prstGeom>
          <a:noFill/>
        </p:spPr>
        <p:txBody>
          <a:bodyPr wrap="square" rtlCol="0">
            <a:spAutoFit/>
          </a:bodyPr>
          <a:lstStyle/>
          <a:p>
            <a:r>
              <a:rPr lang="en-ZA" sz="1100" dirty="0"/>
              <a:t>Liquid ethane</a:t>
            </a:r>
          </a:p>
          <a:p>
            <a:r>
              <a:rPr lang="en-ZA" sz="1100" dirty="0"/>
              <a:t>-188 °C </a:t>
            </a:r>
          </a:p>
        </p:txBody>
      </p:sp>
      <p:sp>
        <p:nvSpPr>
          <p:cNvPr id="12" name="TextBox 11"/>
          <p:cNvSpPr txBox="1"/>
          <p:nvPr/>
        </p:nvSpPr>
        <p:spPr>
          <a:xfrm>
            <a:off x="1691148" y="5230942"/>
            <a:ext cx="1164493" cy="646331"/>
          </a:xfrm>
          <a:prstGeom prst="rect">
            <a:avLst/>
          </a:prstGeom>
          <a:noFill/>
        </p:spPr>
        <p:txBody>
          <a:bodyPr wrap="square" rtlCol="0">
            <a:spAutoFit/>
          </a:bodyPr>
          <a:lstStyle/>
          <a:p>
            <a:r>
              <a:rPr lang="en-ZA" sz="1200" dirty="0" err="1"/>
              <a:t>Thermo</a:t>
            </a:r>
            <a:r>
              <a:rPr lang="en-ZA" sz="1200" dirty="0"/>
              <a:t> Fisher Titan </a:t>
            </a:r>
            <a:r>
              <a:rPr lang="en-ZA" sz="1200" dirty="0" err="1"/>
              <a:t>Krios</a:t>
            </a:r>
            <a:r>
              <a:rPr lang="en-ZA" sz="1200" dirty="0"/>
              <a:t> microscope</a:t>
            </a:r>
          </a:p>
        </p:txBody>
      </p:sp>
      <p:pic>
        <p:nvPicPr>
          <p:cNvPr id="13" name="Content Placeholder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85362" y="2510687"/>
            <a:ext cx="1683571" cy="1683571"/>
          </a:xfrm>
          <a:prstGeom prst="rect">
            <a:avLst/>
          </a:prstGeom>
        </p:spPr>
      </p:pic>
      <p:pic>
        <p:nvPicPr>
          <p:cNvPr id="14"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5400000">
            <a:off x="2513612" y="5018574"/>
            <a:ext cx="2218165" cy="1246006"/>
          </a:xfrm>
          <a:prstGeom prst="rect">
            <a:avLst/>
          </a:prstGeom>
        </p:spPr>
      </p:pic>
      <p:sp>
        <p:nvSpPr>
          <p:cNvPr id="15" name="TextBox 14"/>
          <p:cNvSpPr txBox="1"/>
          <p:nvPr/>
        </p:nvSpPr>
        <p:spPr>
          <a:xfrm>
            <a:off x="5141814" y="1036844"/>
            <a:ext cx="2200598" cy="369332"/>
          </a:xfrm>
          <a:prstGeom prst="rect">
            <a:avLst/>
          </a:prstGeom>
          <a:noFill/>
        </p:spPr>
        <p:txBody>
          <a:bodyPr wrap="square" rtlCol="0">
            <a:spAutoFit/>
          </a:bodyPr>
          <a:lstStyle/>
          <a:p>
            <a:r>
              <a:rPr lang="en-ZA" dirty="0"/>
              <a:t>Protein Purification</a:t>
            </a:r>
          </a:p>
        </p:txBody>
      </p:sp>
      <p:sp>
        <p:nvSpPr>
          <p:cNvPr id="16" name="TextBox 15"/>
          <p:cNvSpPr txBox="1"/>
          <p:nvPr/>
        </p:nvSpPr>
        <p:spPr>
          <a:xfrm>
            <a:off x="4956883" y="3080441"/>
            <a:ext cx="2637125" cy="369332"/>
          </a:xfrm>
          <a:prstGeom prst="rect">
            <a:avLst/>
          </a:prstGeom>
          <a:noFill/>
        </p:spPr>
        <p:txBody>
          <a:bodyPr wrap="square" rtlCol="0">
            <a:spAutoFit/>
          </a:bodyPr>
          <a:lstStyle/>
          <a:p>
            <a:r>
              <a:rPr lang="en-ZA" dirty="0" err="1"/>
              <a:t>Cryo</a:t>
            </a:r>
            <a:r>
              <a:rPr lang="en-ZA" dirty="0"/>
              <a:t> grids preparation</a:t>
            </a:r>
          </a:p>
        </p:txBody>
      </p:sp>
      <p:sp>
        <p:nvSpPr>
          <p:cNvPr id="17" name="TextBox 16"/>
          <p:cNvSpPr txBox="1"/>
          <p:nvPr/>
        </p:nvSpPr>
        <p:spPr>
          <a:xfrm>
            <a:off x="5300008" y="5388948"/>
            <a:ext cx="1884210" cy="369332"/>
          </a:xfrm>
          <a:prstGeom prst="rect">
            <a:avLst/>
          </a:prstGeom>
          <a:noFill/>
        </p:spPr>
        <p:txBody>
          <a:bodyPr wrap="square" rtlCol="0">
            <a:spAutoFit/>
          </a:bodyPr>
          <a:lstStyle/>
          <a:p>
            <a:r>
              <a:rPr lang="en-ZA" dirty="0"/>
              <a:t>Data collection</a:t>
            </a:r>
          </a:p>
        </p:txBody>
      </p:sp>
      <p:sp>
        <p:nvSpPr>
          <p:cNvPr id="18" name="TextBox 17"/>
          <p:cNvSpPr txBox="1"/>
          <p:nvPr/>
        </p:nvSpPr>
        <p:spPr>
          <a:xfrm>
            <a:off x="1792322" y="2924945"/>
            <a:ext cx="775286" cy="276999"/>
          </a:xfrm>
          <a:prstGeom prst="rect">
            <a:avLst/>
          </a:prstGeom>
          <a:noFill/>
        </p:spPr>
        <p:txBody>
          <a:bodyPr wrap="square" rtlCol="0">
            <a:spAutoFit/>
          </a:bodyPr>
          <a:lstStyle/>
          <a:p>
            <a:r>
              <a:rPr lang="en-ZA" sz="1200" dirty="0" err="1"/>
              <a:t>Vitrobot</a:t>
            </a:r>
            <a:endParaRPr lang="en-ZA" sz="1200" dirty="0"/>
          </a:p>
        </p:txBody>
      </p:sp>
      <p:pic>
        <p:nvPicPr>
          <p:cNvPr id="19"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37682" y="4980648"/>
            <a:ext cx="1731250" cy="1687066"/>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9283169" y="5017839"/>
            <a:ext cx="1349335" cy="830997"/>
          </a:xfrm>
          <a:prstGeom prst="rect">
            <a:avLst/>
          </a:prstGeom>
          <a:noFill/>
        </p:spPr>
        <p:txBody>
          <a:bodyPr wrap="square" rtlCol="0">
            <a:spAutoFit/>
          </a:bodyPr>
          <a:lstStyle/>
          <a:p>
            <a:r>
              <a:rPr lang="en-ZA" sz="1200" dirty="0"/>
              <a:t>Images collected at a magnification of 165 000 X</a:t>
            </a:r>
          </a:p>
        </p:txBody>
      </p:sp>
      <p:sp>
        <p:nvSpPr>
          <p:cNvPr id="21" name="Down Arrow 20"/>
          <p:cNvSpPr/>
          <p:nvPr/>
        </p:nvSpPr>
        <p:spPr>
          <a:xfrm>
            <a:off x="5829730" y="1828427"/>
            <a:ext cx="360040" cy="720080"/>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2" name="Down Arrow 21"/>
          <p:cNvSpPr/>
          <p:nvPr/>
        </p:nvSpPr>
        <p:spPr>
          <a:xfrm>
            <a:off x="5922386" y="4077886"/>
            <a:ext cx="360040" cy="720080"/>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3" name="TextBox 22"/>
          <p:cNvSpPr txBox="1"/>
          <p:nvPr/>
        </p:nvSpPr>
        <p:spPr>
          <a:xfrm>
            <a:off x="2407602" y="74419"/>
            <a:ext cx="2248239" cy="276999"/>
          </a:xfrm>
          <a:prstGeom prst="rect">
            <a:avLst/>
          </a:prstGeom>
          <a:noFill/>
        </p:spPr>
        <p:txBody>
          <a:bodyPr wrap="square" rtlCol="0">
            <a:spAutoFit/>
          </a:bodyPr>
          <a:lstStyle/>
          <a:p>
            <a:r>
              <a:rPr lang="en-ZA" sz="1200" dirty="0"/>
              <a:t>Gel filtration chromatography</a:t>
            </a:r>
          </a:p>
        </p:txBody>
      </p:sp>
      <p:sp>
        <p:nvSpPr>
          <p:cNvPr id="24" name="TextBox 23"/>
          <p:cNvSpPr txBox="1"/>
          <p:nvPr/>
        </p:nvSpPr>
        <p:spPr>
          <a:xfrm>
            <a:off x="7741806" y="44625"/>
            <a:ext cx="1162506" cy="276999"/>
          </a:xfrm>
          <a:prstGeom prst="rect">
            <a:avLst/>
          </a:prstGeom>
          <a:noFill/>
        </p:spPr>
        <p:txBody>
          <a:bodyPr wrap="square" rtlCol="0">
            <a:spAutoFit/>
          </a:bodyPr>
          <a:lstStyle/>
          <a:p>
            <a:r>
              <a:rPr lang="en-ZA" sz="1200" dirty="0"/>
              <a:t>SDS PAGE gel</a:t>
            </a:r>
          </a:p>
        </p:txBody>
      </p:sp>
    </p:spTree>
    <p:extLst>
      <p:ext uri="{BB962C8B-B14F-4D97-AF65-F5344CB8AC3E}">
        <p14:creationId xmlns:p14="http://schemas.microsoft.com/office/powerpoint/2010/main" val="29569620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1197A30-9F63-0D84-04F5-C827B10EDD6C}"/>
              </a:ext>
            </a:extLst>
          </p:cNvPr>
          <p:cNvSpPr txBox="1"/>
          <p:nvPr/>
        </p:nvSpPr>
        <p:spPr>
          <a:xfrm>
            <a:off x="1317523" y="1140542"/>
            <a:ext cx="3399649" cy="461665"/>
          </a:xfrm>
          <a:prstGeom prst="rect">
            <a:avLst/>
          </a:prstGeom>
          <a:noFill/>
        </p:spPr>
        <p:txBody>
          <a:bodyPr wrap="none" rtlCol="0">
            <a:spAutoFit/>
          </a:bodyPr>
          <a:lstStyle/>
          <a:p>
            <a:r>
              <a:rPr lang="en-US" sz="2400" b="1" dirty="0"/>
              <a:t>What is a Biophysicist?</a:t>
            </a:r>
          </a:p>
        </p:txBody>
      </p:sp>
      <p:sp>
        <p:nvSpPr>
          <p:cNvPr id="5" name="TextBox 4">
            <a:extLst>
              <a:ext uri="{FF2B5EF4-FFF2-40B4-BE49-F238E27FC236}">
                <a16:creationId xmlns:a16="http://schemas.microsoft.com/office/drawing/2014/main" id="{B4B9F7CC-A0B1-861F-6752-DB6A963C9360}"/>
              </a:ext>
            </a:extLst>
          </p:cNvPr>
          <p:cNvSpPr txBox="1"/>
          <p:nvPr/>
        </p:nvSpPr>
        <p:spPr>
          <a:xfrm>
            <a:off x="1327355" y="2408903"/>
            <a:ext cx="3539174" cy="3139321"/>
          </a:xfrm>
          <a:prstGeom prst="rect">
            <a:avLst/>
          </a:prstGeom>
          <a:noFill/>
        </p:spPr>
        <p:txBody>
          <a:bodyPr wrap="none" rtlCol="0">
            <a:spAutoFit/>
          </a:bodyPr>
          <a:lstStyle/>
          <a:p>
            <a:r>
              <a:rPr lang="en-US" dirty="0"/>
              <a:t>Biophysicist</a:t>
            </a:r>
          </a:p>
          <a:p>
            <a:r>
              <a:rPr lang="en-US" dirty="0"/>
              <a:t>Structural Biologist</a:t>
            </a:r>
          </a:p>
          <a:p>
            <a:r>
              <a:rPr lang="en-US" dirty="0"/>
              <a:t>Chemical Biologist</a:t>
            </a:r>
          </a:p>
          <a:p>
            <a:r>
              <a:rPr lang="en-US" dirty="0"/>
              <a:t>Biological Physicist</a:t>
            </a:r>
          </a:p>
          <a:p>
            <a:r>
              <a:rPr lang="en-US" dirty="0"/>
              <a:t>Microscopist</a:t>
            </a:r>
          </a:p>
          <a:p>
            <a:r>
              <a:rPr lang="en-US" dirty="0"/>
              <a:t>Enzymologist</a:t>
            </a:r>
          </a:p>
          <a:p>
            <a:r>
              <a:rPr lang="en-US" dirty="0"/>
              <a:t>Biotechnologist</a:t>
            </a:r>
          </a:p>
          <a:p>
            <a:r>
              <a:rPr lang="en-US" dirty="0"/>
              <a:t>Immunologist</a:t>
            </a:r>
          </a:p>
          <a:p>
            <a:r>
              <a:rPr lang="en-US" dirty="0"/>
              <a:t>Biochemist</a:t>
            </a:r>
          </a:p>
          <a:p>
            <a:r>
              <a:rPr lang="en-US" dirty="0"/>
              <a:t>Physical/ Computational Chemist</a:t>
            </a:r>
          </a:p>
          <a:p>
            <a:endParaRPr lang="en-ZA" dirty="0"/>
          </a:p>
        </p:txBody>
      </p:sp>
      <p:sp>
        <p:nvSpPr>
          <p:cNvPr id="6" name="TextBox 5">
            <a:extLst>
              <a:ext uri="{FF2B5EF4-FFF2-40B4-BE49-F238E27FC236}">
                <a16:creationId xmlns:a16="http://schemas.microsoft.com/office/drawing/2014/main" id="{4313FA6D-E3BA-1A35-B5FD-F50615802A49}"/>
              </a:ext>
            </a:extLst>
          </p:cNvPr>
          <p:cNvSpPr txBox="1"/>
          <p:nvPr/>
        </p:nvSpPr>
        <p:spPr>
          <a:xfrm>
            <a:off x="1327355" y="1962048"/>
            <a:ext cx="9368462" cy="369332"/>
          </a:xfrm>
          <a:prstGeom prst="rect">
            <a:avLst/>
          </a:prstGeom>
          <a:noFill/>
        </p:spPr>
        <p:txBody>
          <a:bodyPr wrap="none" rtlCol="0">
            <a:spAutoFit/>
          </a:bodyPr>
          <a:lstStyle/>
          <a:p>
            <a:r>
              <a:rPr lang="en-US" dirty="0"/>
              <a:t>Scientists in  in Africa who study topics in Biophysics self identify in many different categories</a:t>
            </a:r>
            <a:endParaRPr lang="en-ZA" dirty="0"/>
          </a:p>
        </p:txBody>
      </p:sp>
      <p:sp>
        <p:nvSpPr>
          <p:cNvPr id="7" name="TextBox 6">
            <a:extLst>
              <a:ext uri="{FF2B5EF4-FFF2-40B4-BE49-F238E27FC236}">
                <a16:creationId xmlns:a16="http://schemas.microsoft.com/office/drawing/2014/main" id="{19050651-8FE7-A7A7-AF3D-0144515A7595}"/>
              </a:ext>
            </a:extLst>
          </p:cNvPr>
          <p:cNvSpPr txBox="1"/>
          <p:nvPr/>
        </p:nvSpPr>
        <p:spPr>
          <a:xfrm>
            <a:off x="1425677" y="5348748"/>
            <a:ext cx="9851923" cy="646331"/>
          </a:xfrm>
          <a:prstGeom prst="rect">
            <a:avLst/>
          </a:prstGeom>
          <a:noFill/>
        </p:spPr>
        <p:txBody>
          <a:bodyPr wrap="square" rtlCol="0">
            <a:spAutoFit/>
          </a:bodyPr>
          <a:lstStyle/>
          <a:p>
            <a:r>
              <a:rPr lang="en-US" dirty="0"/>
              <a:t>This increases the difficulty in accurately defining the landscape: We have decided to be inclusive provided their study involves Biophysics or the application thereof</a:t>
            </a:r>
            <a:endParaRPr lang="en-ZA" dirty="0"/>
          </a:p>
        </p:txBody>
      </p:sp>
    </p:spTree>
    <p:extLst>
      <p:ext uri="{BB962C8B-B14F-4D97-AF65-F5344CB8AC3E}">
        <p14:creationId xmlns:p14="http://schemas.microsoft.com/office/powerpoint/2010/main" val="9530314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28600"/>
            <a:ext cx="8229600" cy="1143000"/>
          </a:xfrm>
        </p:spPr>
        <p:txBody>
          <a:bodyPr>
            <a:normAutofit/>
          </a:bodyPr>
          <a:lstStyle/>
          <a:p>
            <a:r>
              <a:rPr lang="en-ZA" dirty="0"/>
              <a:t>Image Processing Outline</a:t>
            </a:r>
          </a:p>
        </p:txBody>
      </p:sp>
      <p:sp>
        <p:nvSpPr>
          <p:cNvPr id="3" name="Rectangle 10"/>
          <p:cNvSpPr>
            <a:spLocks noChangeArrowheads="1"/>
          </p:cNvSpPr>
          <p:nvPr/>
        </p:nvSpPr>
        <p:spPr bwMode="auto">
          <a:xfrm>
            <a:off x="2438401" y="600812"/>
            <a:ext cx="1111485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ZA"/>
          </a:p>
        </p:txBody>
      </p:sp>
      <p:grpSp>
        <p:nvGrpSpPr>
          <p:cNvPr id="13" name="Canvas 2"/>
          <p:cNvGrpSpPr/>
          <p:nvPr/>
        </p:nvGrpSpPr>
        <p:grpSpPr>
          <a:xfrm>
            <a:off x="3200400" y="907983"/>
            <a:ext cx="5486400" cy="5450840"/>
            <a:chOff x="0" y="0"/>
            <a:chExt cx="5486400" cy="5450840"/>
          </a:xfrm>
          <a:effectLst>
            <a:outerShdw blurRad="50800" dist="38100" dir="2700000" algn="tl" rotWithShape="0">
              <a:prstClr val="black">
                <a:alpha val="40000"/>
              </a:prstClr>
            </a:outerShdw>
          </a:effectLst>
        </p:grpSpPr>
        <p:sp>
          <p:nvSpPr>
            <p:cNvPr id="14" name="Rectangle 13"/>
            <p:cNvSpPr/>
            <p:nvPr/>
          </p:nvSpPr>
          <p:spPr>
            <a:xfrm>
              <a:off x="0" y="0"/>
              <a:ext cx="5486400" cy="5450840"/>
            </a:xfrm>
            <a:prstGeom prst="rect">
              <a:avLst/>
            </a:prstGeom>
          </p:spPr>
          <p:txBody>
            <a:bodyPr/>
            <a:lstStyle/>
            <a:p>
              <a:endParaRPr lang="en-ZA"/>
            </a:p>
          </p:txBody>
        </p:sp>
        <p:sp>
          <p:nvSpPr>
            <p:cNvPr id="15" name="Freeform 14"/>
            <p:cNvSpPr/>
            <p:nvPr/>
          </p:nvSpPr>
          <p:spPr>
            <a:xfrm>
              <a:off x="0" y="190476"/>
              <a:ext cx="1518557" cy="543464"/>
            </a:xfrm>
            <a:custGeom>
              <a:avLst/>
              <a:gdLst>
                <a:gd name="connsiteX0" fmla="*/ 0 w 1749309"/>
                <a:gd name="connsiteY0" fmla="*/ 78756 h 787555"/>
                <a:gd name="connsiteX1" fmla="*/ 23067 w 1749309"/>
                <a:gd name="connsiteY1" fmla="*/ 23067 h 787555"/>
                <a:gd name="connsiteX2" fmla="*/ 78756 w 1749309"/>
                <a:gd name="connsiteY2" fmla="*/ 0 h 787555"/>
                <a:gd name="connsiteX3" fmla="*/ 1670553 w 1749309"/>
                <a:gd name="connsiteY3" fmla="*/ 0 h 787555"/>
                <a:gd name="connsiteX4" fmla="*/ 1726242 w 1749309"/>
                <a:gd name="connsiteY4" fmla="*/ 23067 h 787555"/>
                <a:gd name="connsiteX5" fmla="*/ 1749309 w 1749309"/>
                <a:gd name="connsiteY5" fmla="*/ 78756 h 787555"/>
                <a:gd name="connsiteX6" fmla="*/ 1749309 w 1749309"/>
                <a:gd name="connsiteY6" fmla="*/ 708799 h 787555"/>
                <a:gd name="connsiteX7" fmla="*/ 1726242 w 1749309"/>
                <a:gd name="connsiteY7" fmla="*/ 764488 h 787555"/>
                <a:gd name="connsiteX8" fmla="*/ 1670553 w 1749309"/>
                <a:gd name="connsiteY8" fmla="*/ 787555 h 787555"/>
                <a:gd name="connsiteX9" fmla="*/ 78756 w 1749309"/>
                <a:gd name="connsiteY9" fmla="*/ 787555 h 787555"/>
                <a:gd name="connsiteX10" fmla="*/ 23067 w 1749309"/>
                <a:gd name="connsiteY10" fmla="*/ 764488 h 787555"/>
                <a:gd name="connsiteX11" fmla="*/ 0 w 1749309"/>
                <a:gd name="connsiteY11" fmla="*/ 708799 h 787555"/>
                <a:gd name="connsiteX12" fmla="*/ 0 w 1749309"/>
                <a:gd name="connsiteY12" fmla="*/ 78756 h 787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49309" h="787555">
                  <a:moveTo>
                    <a:pt x="0" y="78756"/>
                  </a:moveTo>
                  <a:cubicBezTo>
                    <a:pt x="0" y="57869"/>
                    <a:pt x="8298" y="37837"/>
                    <a:pt x="23067" y="23067"/>
                  </a:cubicBezTo>
                  <a:cubicBezTo>
                    <a:pt x="37837" y="8297"/>
                    <a:pt x="57869" y="0"/>
                    <a:pt x="78756" y="0"/>
                  </a:cubicBezTo>
                  <a:lnTo>
                    <a:pt x="1670553" y="0"/>
                  </a:lnTo>
                  <a:cubicBezTo>
                    <a:pt x="1691440" y="0"/>
                    <a:pt x="1711472" y="8298"/>
                    <a:pt x="1726242" y="23067"/>
                  </a:cubicBezTo>
                  <a:cubicBezTo>
                    <a:pt x="1741012" y="37837"/>
                    <a:pt x="1749309" y="57869"/>
                    <a:pt x="1749309" y="78756"/>
                  </a:cubicBezTo>
                  <a:lnTo>
                    <a:pt x="1749309" y="708799"/>
                  </a:lnTo>
                  <a:cubicBezTo>
                    <a:pt x="1749309" y="729686"/>
                    <a:pt x="1741012" y="749718"/>
                    <a:pt x="1726242" y="764488"/>
                  </a:cubicBezTo>
                  <a:cubicBezTo>
                    <a:pt x="1711472" y="779258"/>
                    <a:pt x="1691440" y="787555"/>
                    <a:pt x="1670553" y="787555"/>
                  </a:cubicBezTo>
                  <a:lnTo>
                    <a:pt x="78756" y="787555"/>
                  </a:lnTo>
                  <a:cubicBezTo>
                    <a:pt x="57869" y="787555"/>
                    <a:pt x="37837" y="779257"/>
                    <a:pt x="23067" y="764488"/>
                  </a:cubicBezTo>
                  <a:cubicBezTo>
                    <a:pt x="8297" y="749718"/>
                    <a:pt x="0" y="729686"/>
                    <a:pt x="0" y="708799"/>
                  </a:cubicBezTo>
                  <a:lnTo>
                    <a:pt x="0" y="78756"/>
                  </a:lnTo>
                  <a:close/>
                </a:path>
              </a:pathLst>
            </a:custGeom>
            <a:solidFill>
              <a:srgbClr val="92D050"/>
            </a:solidFill>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3547" tIns="53547" rIns="53547" bIns="53547" numCol="1" spcCol="1270" anchor="ctr" anchorCtr="0">
              <a:noAutofit/>
            </a:bodyPr>
            <a:lstStyle/>
            <a:p>
              <a:pPr algn="ctr">
                <a:lnSpc>
                  <a:spcPct val="90000"/>
                </a:lnSpc>
                <a:spcAft>
                  <a:spcPts val="590"/>
                </a:spcAft>
              </a:pPr>
              <a:r>
                <a:rPr lang="en-GB" sz="800" b="1" dirty="0">
                  <a:solidFill>
                    <a:srgbClr val="000000"/>
                  </a:solidFill>
                  <a:latin typeface="Times New Roman" panose="02020603050405020304" pitchFamily="18" charset="0"/>
                  <a:ea typeface="Times New Roman" panose="02020603050405020304" pitchFamily="18" charset="0"/>
                </a:rPr>
                <a:t>Micrograph alignment and  averaging </a:t>
              </a:r>
              <a:endParaRPr lang="en-ZA" sz="1200" dirty="0">
                <a:latin typeface="Times New Roman" panose="02020603050405020304" pitchFamily="18" charset="0"/>
                <a:ea typeface="Times New Roman" panose="02020603050405020304" pitchFamily="18" charset="0"/>
              </a:endParaRPr>
            </a:p>
            <a:p>
              <a:pPr algn="ctr">
                <a:lnSpc>
                  <a:spcPct val="90000"/>
                </a:lnSpc>
                <a:spcAft>
                  <a:spcPts val="505"/>
                </a:spcAft>
              </a:pPr>
              <a:r>
                <a:rPr lang="en-GB" sz="800" dirty="0">
                  <a:solidFill>
                    <a:srgbClr val="000000"/>
                  </a:solidFill>
                  <a:latin typeface="Times New Roman" panose="02020603050405020304" pitchFamily="18" charset="0"/>
                  <a:ea typeface="Times New Roman" panose="02020603050405020304" pitchFamily="18" charset="0"/>
                </a:rPr>
                <a:t>MOTIONCORR </a:t>
              </a:r>
              <a:endParaRPr lang="en-ZA" sz="1200" dirty="0">
                <a:latin typeface="Times New Roman" panose="02020603050405020304" pitchFamily="18" charset="0"/>
                <a:ea typeface="Times New Roman" panose="02020603050405020304" pitchFamily="18" charset="0"/>
              </a:endParaRPr>
            </a:p>
          </p:txBody>
        </p:sp>
        <p:sp>
          <p:nvSpPr>
            <p:cNvPr id="16" name="Freeform 15"/>
            <p:cNvSpPr/>
            <p:nvPr/>
          </p:nvSpPr>
          <p:spPr>
            <a:xfrm>
              <a:off x="1910443" y="216383"/>
              <a:ext cx="1567542" cy="482715"/>
            </a:xfrm>
            <a:custGeom>
              <a:avLst/>
              <a:gdLst>
                <a:gd name="connsiteX0" fmla="*/ 0 w 1970298"/>
                <a:gd name="connsiteY0" fmla="*/ 61648 h 616482"/>
                <a:gd name="connsiteX1" fmla="*/ 18056 w 1970298"/>
                <a:gd name="connsiteY1" fmla="*/ 18056 h 616482"/>
                <a:gd name="connsiteX2" fmla="*/ 61648 w 1970298"/>
                <a:gd name="connsiteY2" fmla="*/ 0 h 616482"/>
                <a:gd name="connsiteX3" fmla="*/ 1908650 w 1970298"/>
                <a:gd name="connsiteY3" fmla="*/ 0 h 616482"/>
                <a:gd name="connsiteX4" fmla="*/ 1952242 w 1970298"/>
                <a:gd name="connsiteY4" fmla="*/ 18056 h 616482"/>
                <a:gd name="connsiteX5" fmla="*/ 1970298 w 1970298"/>
                <a:gd name="connsiteY5" fmla="*/ 61648 h 616482"/>
                <a:gd name="connsiteX6" fmla="*/ 1970298 w 1970298"/>
                <a:gd name="connsiteY6" fmla="*/ 554834 h 616482"/>
                <a:gd name="connsiteX7" fmla="*/ 1952242 w 1970298"/>
                <a:gd name="connsiteY7" fmla="*/ 598426 h 616482"/>
                <a:gd name="connsiteX8" fmla="*/ 1908650 w 1970298"/>
                <a:gd name="connsiteY8" fmla="*/ 616482 h 616482"/>
                <a:gd name="connsiteX9" fmla="*/ 61648 w 1970298"/>
                <a:gd name="connsiteY9" fmla="*/ 616482 h 616482"/>
                <a:gd name="connsiteX10" fmla="*/ 18056 w 1970298"/>
                <a:gd name="connsiteY10" fmla="*/ 598426 h 616482"/>
                <a:gd name="connsiteX11" fmla="*/ 0 w 1970298"/>
                <a:gd name="connsiteY11" fmla="*/ 554834 h 616482"/>
                <a:gd name="connsiteX12" fmla="*/ 0 w 1970298"/>
                <a:gd name="connsiteY12" fmla="*/ 61648 h 616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298" h="616482">
                  <a:moveTo>
                    <a:pt x="0" y="61648"/>
                  </a:moveTo>
                  <a:cubicBezTo>
                    <a:pt x="0" y="45298"/>
                    <a:pt x="6495" y="29618"/>
                    <a:pt x="18056" y="18056"/>
                  </a:cubicBezTo>
                  <a:cubicBezTo>
                    <a:pt x="29617" y="6495"/>
                    <a:pt x="45298" y="0"/>
                    <a:pt x="61648" y="0"/>
                  </a:cubicBezTo>
                  <a:lnTo>
                    <a:pt x="1908650" y="0"/>
                  </a:lnTo>
                  <a:cubicBezTo>
                    <a:pt x="1925000" y="0"/>
                    <a:pt x="1940680" y="6495"/>
                    <a:pt x="1952242" y="18056"/>
                  </a:cubicBezTo>
                  <a:cubicBezTo>
                    <a:pt x="1963803" y="29617"/>
                    <a:pt x="1970298" y="45298"/>
                    <a:pt x="1970298" y="61648"/>
                  </a:cubicBezTo>
                  <a:lnTo>
                    <a:pt x="1970298" y="554834"/>
                  </a:lnTo>
                  <a:cubicBezTo>
                    <a:pt x="1970298" y="571184"/>
                    <a:pt x="1963803" y="586864"/>
                    <a:pt x="1952242" y="598426"/>
                  </a:cubicBezTo>
                  <a:cubicBezTo>
                    <a:pt x="1940681" y="609987"/>
                    <a:pt x="1925000" y="616482"/>
                    <a:pt x="1908650" y="616482"/>
                  </a:cubicBezTo>
                  <a:lnTo>
                    <a:pt x="61648" y="616482"/>
                  </a:lnTo>
                  <a:cubicBezTo>
                    <a:pt x="45298" y="616482"/>
                    <a:pt x="29618" y="609987"/>
                    <a:pt x="18056" y="598426"/>
                  </a:cubicBezTo>
                  <a:cubicBezTo>
                    <a:pt x="6495" y="586865"/>
                    <a:pt x="0" y="571184"/>
                    <a:pt x="0" y="554834"/>
                  </a:cubicBezTo>
                  <a:lnTo>
                    <a:pt x="0" y="61648"/>
                  </a:lnTo>
                  <a:close/>
                </a:path>
              </a:pathLst>
            </a:custGeom>
            <a:solidFill>
              <a:schemeClr val="tx2">
                <a:lumMod val="40000"/>
                <a:lumOff val="60000"/>
              </a:schemeClr>
            </a:solidFill>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8536" tIns="48536" rIns="48536" bIns="48536" numCol="1" spcCol="1270" anchor="ctr" anchorCtr="0">
              <a:noAutofit/>
            </a:bodyPr>
            <a:lstStyle/>
            <a:p>
              <a:pPr algn="ctr">
                <a:lnSpc>
                  <a:spcPct val="90000"/>
                </a:lnSpc>
                <a:spcAft>
                  <a:spcPts val="590"/>
                </a:spcAft>
              </a:pPr>
              <a:r>
                <a:rPr lang="en-ZA" sz="800" b="1">
                  <a:solidFill>
                    <a:srgbClr val="000000"/>
                  </a:solidFill>
                  <a:latin typeface="Times New Roman" panose="02020603050405020304" pitchFamily="18" charset="0"/>
                  <a:ea typeface="Times New Roman" panose="02020603050405020304" pitchFamily="18" charset="0"/>
                </a:rPr>
                <a:t>CTF correction</a:t>
              </a:r>
              <a:endParaRPr lang="en-ZA" sz="1200">
                <a:latin typeface="Times New Roman" panose="02020603050405020304" pitchFamily="18" charset="0"/>
                <a:ea typeface="Times New Roman" panose="02020603050405020304" pitchFamily="18" charset="0"/>
              </a:endParaRPr>
            </a:p>
            <a:p>
              <a:pPr algn="ctr">
                <a:lnSpc>
                  <a:spcPct val="90000"/>
                </a:lnSpc>
                <a:spcAft>
                  <a:spcPts val="505"/>
                </a:spcAft>
              </a:pPr>
              <a:r>
                <a:rPr lang="en-ZA" sz="800">
                  <a:solidFill>
                    <a:srgbClr val="000000"/>
                  </a:solidFill>
                  <a:latin typeface="Times New Roman" panose="02020603050405020304" pitchFamily="18" charset="0"/>
                  <a:ea typeface="Times New Roman" panose="02020603050405020304" pitchFamily="18" charset="0"/>
                </a:rPr>
                <a:t>CTFFIND3/ACE2</a:t>
              </a:r>
              <a:endParaRPr lang="en-ZA" sz="1200">
                <a:latin typeface="Times New Roman" panose="02020603050405020304" pitchFamily="18" charset="0"/>
                <a:ea typeface="Times New Roman" panose="02020603050405020304" pitchFamily="18" charset="0"/>
              </a:endParaRPr>
            </a:p>
          </p:txBody>
        </p:sp>
        <p:sp>
          <p:nvSpPr>
            <p:cNvPr id="17" name="Freeform 16"/>
            <p:cNvSpPr/>
            <p:nvPr/>
          </p:nvSpPr>
          <p:spPr>
            <a:xfrm>
              <a:off x="3918857" y="4431160"/>
              <a:ext cx="1556184" cy="563383"/>
            </a:xfrm>
            <a:custGeom>
              <a:avLst/>
              <a:gdLst>
                <a:gd name="connsiteX0" fmla="*/ 0 w 1970298"/>
                <a:gd name="connsiteY0" fmla="*/ 62442 h 624415"/>
                <a:gd name="connsiteX1" fmla="*/ 18289 w 1970298"/>
                <a:gd name="connsiteY1" fmla="*/ 18289 h 624415"/>
                <a:gd name="connsiteX2" fmla="*/ 62442 w 1970298"/>
                <a:gd name="connsiteY2" fmla="*/ 0 h 624415"/>
                <a:gd name="connsiteX3" fmla="*/ 1907856 w 1970298"/>
                <a:gd name="connsiteY3" fmla="*/ 0 h 624415"/>
                <a:gd name="connsiteX4" fmla="*/ 1952009 w 1970298"/>
                <a:gd name="connsiteY4" fmla="*/ 18289 h 624415"/>
                <a:gd name="connsiteX5" fmla="*/ 1970298 w 1970298"/>
                <a:gd name="connsiteY5" fmla="*/ 62442 h 624415"/>
                <a:gd name="connsiteX6" fmla="*/ 1970298 w 1970298"/>
                <a:gd name="connsiteY6" fmla="*/ 561973 h 624415"/>
                <a:gd name="connsiteX7" fmla="*/ 1952009 w 1970298"/>
                <a:gd name="connsiteY7" fmla="*/ 606126 h 624415"/>
                <a:gd name="connsiteX8" fmla="*/ 1907856 w 1970298"/>
                <a:gd name="connsiteY8" fmla="*/ 624415 h 624415"/>
                <a:gd name="connsiteX9" fmla="*/ 62442 w 1970298"/>
                <a:gd name="connsiteY9" fmla="*/ 624415 h 624415"/>
                <a:gd name="connsiteX10" fmla="*/ 18289 w 1970298"/>
                <a:gd name="connsiteY10" fmla="*/ 606126 h 624415"/>
                <a:gd name="connsiteX11" fmla="*/ 0 w 1970298"/>
                <a:gd name="connsiteY11" fmla="*/ 561973 h 624415"/>
                <a:gd name="connsiteX12" fmla="*/ 0 w 1970298"/>
                <a:gd name="connsiteY12" fmla="*/ 62442 h 624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298" h="624415">
                  <a:moveTo>
                    <a:pt x="0" y="62442"/>
                  </a:moveTo>
                  <a:cubicBezTo>
                    <a:pt x="0" y="45881"/>
                    <a:pt x="6579" y="29999"/>
                    <a:pt x="18289" y="18289"/>
                  </a:cubicBezTo>
                  <a:cubicBezTo>
                    <a:pt x="29999" y="6579"/>
                    <a:pt x="45882" y="0"/>
                    <a:pt x="62442" y="0"/>
                  </a:cubicBezTo>
                  <a:lnTo>
                    <a:pt x="1907856" y="0"/>
                  </a:lnTo>
                  <a:cubicBezTo>
                    <a:pt x="1924417" y="0"/>
                    <a:pt x="1940299" y="6579"/>
                    <a:pt x="1952009" y="18289"/>
                  </a:cubicBezTo>
                  <a:cubicBezTo>
                    <a:pt x="1963719" y="29999"/>
                    <a:pt x="1970298" y="45882"/>
                    <a:pt x="1970298" y="62442"/>
                  </a:cubicBezTo>
                  <a:lnTo>
                    <a:pt x="1970298" y="561973"/>
                  </a:lnTo>
                  <a:cubicBezTo>
                    <a:pt x="1970298" y="578534"/>
                    <a:pt x="1963719" y="594416"/>
                    <a:pt x="1952009" y="606126"/>
                  </a:cubicBezTo>
                  <a:cubicBezTo>
                    <a:pt x="1940299" y="617836"/>
                    <a:pt x="1924416" y="624415"/>
                    <a:pt x="1907856" y="624415"/>
                  </a:cubicBezTo>
                  <a:lnTo>
                    <a:pt x="62442" y="624415"/>
                  </a:lnTo>
                  <a:cubicBezTo>
                    <a:pt x="45881" y="624415"/>
                    <a:pt x="29999" y="617836"/>
                    <a:pt x="18289" y="606126"/>
                  </a:cubicBezTo>
                  <a:cubicBezTo>
                    <a:pt x="6579" y="594416"/>
                    <a:pt x="0" y="578533"/>
                    <a:pt x="0" y="561973"/>
                  </a:cubicBezTo>
                  <a:lnTo>
                    <a:pt x="0" y="62442"/>
                  </a:lnTo>
                  <a:close/>
                </a:path>
              </a:pathLst>
            </a:custGeom>
            <a:solidFill>
              <a:schemeClr val="accent4">
                <a:lumMod val="60000"/>
                <a:lumOff val="40000"/>
              </a:schemeClr>
            </a:solidFill>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578" tIns="52578" rIns="52578" bIns="52578" numCol="1" spcCol="1270" anchor="ctr" anchorCtr="0">
              <a:noAutofit/>
            </a:bodyPr>
            <a:lstStyle/>
            <a:p>
              <a:pPr algn="ctr">
                <a:lnSpc>
                  <a:spcPct val="90000"/>
                </a:lnSpc>
                <a:spcAft>
                  <a:spcPts val="590"/>
                </a:spcAft>
              </a:pPr>
              <a:r>
                <a:rPr lang="en-GB" sz="800" b="1">
                  <a:solidFill>
                    <a:srgbClr val="000000"/>
                  </a:solidFill>
                  <a:latin typeface="Times New Roman" panose="02020603050405020304" pitchFamily="18" charset="0"/>
                  <a:ea typeface="Times New Roman" panose="02020603050405020304" pitchFamily="18" charset="0"/>
                </a:rPr>
                <a:t>Iterative helical real space reconstruction </a:t>
              </a:r>
              <a:endParaRPr lang="en-ZA" sz="1200">
                <a:latin typeface="Times New Roman" panose="02020603050405020304" pitchFamily="18" charset="0"/>
                <a:ea typeface="Times New Roman" panose="02020603050405020304" pitchFamily="18" charset="0"/>
              </a:endParaRPr>
            </a:p>
            <a:p>
              <a:pPr algn="ctr">
                <a:lnSpc>
                  <a:spcPct val="90000"/>
                </a:lnSpc>
                <a:spcAft>
                  <a:spcPts val="505"/>
                </a:spcAft>
              </a:pPr>
              <a:r>
                <a:rPr lang="en-ZA" sz="800">
                  <a:solidFill>
                    <a:srgbClr val="000000"/>
                  </a:solidFill>
                  <a:latin typeface="Times New Roman" panose="02020603050405020304" pitchFamily="18" charset="0"/>
                  <a:ea typeface="Times New Roman" panose="02020603050405020304" pitchFamily="18" charset="0"/>
                </a:rPr>
                <a:t>IHRSR ++</a:t>
              </a:r>
              <a:endParaRPr lang="en-ZA" sz="1200">
                <a:latin typeface="Times New Roman" panose="02020603050405020304" pitchFamily="18" charset="0"/>
                <a:ea typeface="Times New Roman" panose="02020603050405020304" pitchFamily="18" charset="0"/>
              </a:endParaRPr>
            </a:p>
          </p:txBody>
        </p:sp>
        <p:sp>
          <p:nvSpPr>
            <p:cNvPr id="18" name="Freeform 17"/>
            <p:cNvSpPr/>
            <p:nvPr/>
          </p:nvSpPr>
          <p:spPr>
            <a:xfrm>
              <a:off x="1921839" y="2699689"/>
              <a:ext cx="1616528" cy="434382"/>
            </a:xfrm>
            <a:custGeom>
              <a:avLst/>
              <a:gdLst>
                <a:gd name="connsiteX0" fmla="*/ 0 w 1970298"/>
                <a:gd name="connsiteY0" fmla="*/ 69961 h 699613"/>
                <a:gd name="connsiteX1" fmla="*/ 20491 w 1970298"/>
                <a:gd name="connsiteY1" fmla="*/ 20491 h 699613"/>
                <a:gd name="connsiteX2" fmla="*/ 69961 w 1970298"/>
                <a:gd name="connsiteY2" fmla="*/ 0 h 699613"/>
                <a:gd name="connsiteX3" fmla="*/ 1900337 w 1970298"/>
                <a:gd name="connsiteY3" fmla="*/ 0 h 699613"/>
                <a:gd name="connsiteX4" fmla="*/ 1949807 w 1970298"/>
                <a:gd name="connsiteY4" fmla="*/ 20491 h 699613"/>
                <a:gd name="connsiteX5" fmla="*/ 1970298 w 1970298"/>
                <a:gd name="connsiteY5" fmla="*/ 69961 h 699613"/>
                <a:gd name="connsiteX6" fmla="*/ 1970298 w 1970298"/>
                <a:gd name="connsiteY6" fmla="*/ 629652 h 699613"/>
                <a:gd name="connsiteX7" fmla="*/ 1949807 w 1970298"/>
                <a:gd name="connsiteY7" fmla="*/ 679122 h 699613"/>
                <a:gd name="connsiteX8" fmla="*/ 1900337 w 1970298"/>
                <a:gd name="connsiteY8" fmla="*/ 699613 h 699613"/>
                <a:gd name="connsiteX9" fmla="*/ 69961 w 1970298"/>
                <a:gd name="connsiteY9" fmla="*/ 699613 h 699613"/>
                <a:gd name="connsiteX10" fmla="*/ 20491 w 1970298"/>
                <a:gd name="connsiteY10" fmla="*/ 679122 h 699613"/>
                <a:gd name="connsiteX11" fmla="*/ 0 w 1970298"/>
                <a:gd name="connsiteY11" fmla="*/ 629652 h 699613"/>
                <a:gd name="connsiteX12" fmla="*/ 0 w 1970298"/>
                <a:gd name="connsiteY12" fmla="*/ 69961 h 699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298" h="699613">
                  <a:moveTo>
                    <a:pt x="0" y="69961"/>
                  </a:moveTo>
                  <a:cubicBezTo>
                    <a:pt x="0" y="51406"/>
                    <a:pt x="7371" y="33611"/>
                    <a:pt x="20491" y="20491"/>
                  </a:cubicBezTo>
                  <a:cubicBezTo>
                    <a:pt x="33611" y="7371"/>
                    <a:pt x="51406" y="0"/>
                    <a:pt x="69961" y="0"/>
                  </a:cubicBezTo>
                  <a:lnTo>
                    <a:pt x="1900337" y="0"/>
                  </a:lnTo>
                  <a:cubicBezTo>
                    <a:pt x="1918892" y="0"/>
                    <a:pt x="1936687" y="7371"/>
                    <a:pt x="1949807" y="20491"/>
                  </a:cubicBezTo>
                  <a:cubicBezTo>
                    <a:pt x="1962927" y="33611"/>
                    <a:pt x="1970298" y="51406"/>
                    <a:pt x="1970298" y="69961"/>
                  </a:cubicBezTo>
                  <a:lnTo>
                    <a:pt x="1970298" y="629652"/>
                  </a:lnTo>
                  <a:cubicBezTo>
                    <a:pt x="1970298" y="648207"/>
                    <a:pt x="1962927" y="666002"/>
                    <a:pt x="1949807" y="679122"/>
                  </a:cubicBezTo>
                  <a:cubicBezTo>
                    <a:pt x="1936687" y="692242"/>
                    <a:pt x="1918892" y="699613"/>
                    <a:pt x="1900337" y="699613"/>
                  </a:cubicBezTo>
                  <a:lnTo>
                    <a:pt x="69961" y="699613"/>
                  </a:lnTo>
                  <a:cubicBezTo>
                    <a:pt x="51406" y="699613"/>
                    <a:pt x="33611" y="692242"/>
                    <a:pt x="20491" y="679122"/>
                  </a:cubicBezTo>
                  <a:cubicBezTo>
                    <a:pt x="7371" y="666002"/>
                    <a:pt x="0" y="648207"/>
                    <a:pt x="0" y="629652"/>
                  </a:cubicBezTo>
                  <a:lnTo>
                    <a:pt x="0" y="69961"/>
                  </a:lnTo>
                  <a:close/>
                </a:path>
              </a:pathLst>
            </a:custGeom>
            <a:solidFill>
              <a:schemeClr val="tx2">
                <a:lumMod val="40000"/>
                <a:lumOff val="60000"/>
              </a:schemeClr>
            </a:solidFill>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0971" tIns="50971" rIns="50971" bIns="50971" numCol="1" spcCol="1270" anchor="ctr" anchorCtr="0">
              <a:noAutofit/>
            </a:bodyPr>
            <a:lstStyle/>
            <a:p>
              <a:pPr algn="ctr">
                <a:lnSpc>
                  <a:spcPct val="90000"/>
                </a:lnSpc>
                <a:spcAft>
                  <a:spcPts val="590"/>
                </a:spcAft>
              </a:pPr>
              <a:r>
                <a:rPr lang="en-GB" sz="800" b="1">
                  <a:solidFill>
                    <a:srgbClr val="000000"/>
                  </a:solidFill>
                  <a:latin typeface="Times New Roman" panose="02020603050405020304" pitchFamily="18" charset="0"/>
                  <a:ea typeface="Times New Roman" panose="02020603050405020304" pitchFamily="18" charset="0"/>
                </a:rPr>
                <a:t>Sort good images</a:t>
              </a:r>
              <a:endParaRPr lang="en-ZA" sz="1200">
                <a:latin typeface="Times New Roman" panose="02020603050405020304" pitchFamily="18" charset="0"/>
                <a:ea typeface="Times New Roman" panose="02020603050405020304" pitchFamily="18" charset="0"/>
              </a:endParaRPr>
            </a:p>
            <a:p>
              <a:pPr algn="ctr">
                <a:lnSpc>
                  <a:spcPct val="90000"/>
                </a:lnSpc>
                <a:spcAft>
                  <a:spcPts val="505"/>
                </a:spcAft>
              </a:pPr>
              <a:r>
                <a:rPr lang="en-GB" sz="800">
                  <a:solidFill>
                    <a:srgbClr val="000000"/>
                  </a:solidFill>
                  <a:latin typeface="Times New Roman" panose="02020603050405020304" pitchFamily="18" charset="0"/>
                  <a:ea typeface="Times New Roman" panose="02020603050405020304" pitchFamily="18" charset="0"/>
                </a:rPr>
                <a:t>Junksort function from XMIPP </a:t>
              </a:r>
              <a:endParaRPr lang="en-ZA" sz="1200">
                <a:latin typeface="Times New Roman" panose="02020603050405020304" pitchFamily="18" charset="0"/>
                <a:ea typeface="Times New Roman" panose="02020603050405020304" pitchFamily="18" charset="0"/>
              </a:endParaRPr>
            </a:p>
          </p:txBody>
        </p:sp>
        <p:sp>
          <p:nvSpPr>
            <p:cNvPr id="19" name="Freeform 18"/>
            <p:cNvSpPr/>
            <p:nvPr/>
          </p:nvSpPr>
          <p:spPr>
            <a:xfrm>
              <a:off x="1910443" y="1042258"/>
              <a:ext cx="1567542" cy="402771"/>
            </a:xfrm>
            <a:custGeom>
              <a:avLst/>
              <a:gdLst>
                <a:gd name="connsiteX0" fmla="*/ 0 w 1970298"/>
                <a:gd name="connsiteY0" fmla="*/ 61167 h 611671"/>
                <a:gd name="connsiteX1" fmla="*/ 17915 w 1970298"/>
                <a:gd name="connsiteY1" fmla="*/ 17915 h 611671"/>
                <a:gd name="connsiteX2" fmla="*/ 61167 w 1970298"/>
                <a:gd name="connsiteY2" fmla="*/ 0 h 611671"/>
                <a:gd name="connsiteX3" fmla="*/ 1909131 w 1970298"/>
                <a:gd name="connsiteY3" fmla="*/ 0 h 611671"/>
                <a:gd name="connsiteX4" fmla="*/ 1952383 w 1970298"/>
                <a:gd name="connsiteY4" fmla="*/ 17915 h 611671"/>
                <a:gd name="connsiteX5" fmla="*/ 1970298 w 1970298"/>
                <a:gd name="connsiteY5" fmla="*/ 61167 h 611671"/>
                <a:gd name="connsiteX6" fmla="*/ 1970298 w 1970298"/>
                <a:gd name="connsiteY6" fmla="*/ 550504 h 611671"/>
                <a:gd name="connsiteX7" fmla="*/ 1952383 w 1970298"/>
                <a:gd name="connsiteY7" fmla="*/ 593756 h 611671"/>
                <a:gd name="connsiteX8" fmla="*/ 1909131 w 1970298"/>
                <a:gd name="connsiteY8" fmla="*/ 611671 h 611671"/>
                <a:gd name="connsiteX9" fmla="*/ 61167 w 1970298"/>
                <a:gd name="connsiteY9" fmla="*/ 611671 h 611671"/>
                <a:gd name="connsiteX10" fmla="*/ 17915 w 1970298"/>
                <a:gd name="connsiteY10" fmla="*/ 593756 h 611671"/>
                <a:gd name="connsiteX11" fmla="*/ 0 w 1970298"/>
                <a:gd name="connsiteY11" fmla="*/ 550504 h 611671"/>
                <a:gd name="connsiteX12" fmla="*/ 0 w 1970298"/>
                <a:gd name="connsiteY12" fmla="*/ 61167 h 611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298" h="611671">
                  <a:moveTo>
                    <a:pt x="0" y="61167"/>
                  </a:moveTo>
                  <a:cubicBezTo>
                    <a:pt x="0" y="44944"/>
                    <a:pt x="6444" y="29386"/>
                    <a:pt x="17915" y="17915"/>
                  </a:cubicBezTo>
                  <a:cubicBezTo>
                    <a:pt x="29386" y="6444"/>
                    <a:pt x="44944" y="0"/>
                    <a:pt x="61167" y="0"/>
                  </a:cubicBezTo>
                  <a:lnTo>
                    <a:pt x="1909131" y="0"/>
                  </a:lnTo>
                  <a:cubicBezTo>
                    <a:pt x="1925354" y="0"/>
                    <a:pt x="1940912" y="6444"/>
                    <a:pt x="1952383" y="17915"/>
                  </a:cubicBezTo>
                  <a:cubicBezTo>
                    <a:pt x="1963854" y="29386"/>
                    <a:pt x="1970298" y="44944"/>
                    <a:pt x="1970298" y="61167"/>
                  </a:cubicBezTo>
                  <a:lnTo>
                    <a:pt x="1970298" y="550504"/>
                  </a:lnTo>
                  <a:cubicBezTo>
                    <a:pt x="1970298" y="566727"/>
                    <a:pt x="1963854" y="582285"/>
                    <a:pt x="1952383" y="593756"/>
                  </a:cubicBezTo>
                  <a:cubicBezTo>
                    <a:pt x="1940912" y="605227"/>
                    <a:pt x="1925354" y="611671"/>
                    <a:pt x="1909131" y="611671"/>
                  </a:cubicBezTo>
                  <a:lnTo>
                    <a:pt x="61167" y="611671"/>
                  </a:lnTo>
                  <a:cubicBezTo>
                    <a:pt x="44944" y="611671"/>
                    <a:pt x="29386" y="605227"/>
                    <a:pt x="17915" y="593756"/>
                  </a:cubicBezTo>
                  <a:cubicBezTo>
                    <a:pt x="6444" y="582285"/>
                    <a:pt x="0" y="566727"/>
                    <a:pt x="0" y="550504"/>
                  </a:cubicBezTo>
                  <a:lnTo>
                    <a:pt x="0" y="61167"/>
                  </a:lnTo>
                  <a:close/>
                </a:path>
              </a:pathLst>
            </a:custGeom>
            <a:solidFill>
              <a:schemeClr val="tx2">
                <a:lumMod val="40000"/>
                <a:lumOff val="60000"/>
              </a:schemeClr>
            </a:solidFill>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8395" tIns="48395" rIns="48395" bIns="48395" numCol="1" spcCol="1270" anchor="ctr" anchorCtr="0">
              <a:noAutofit/>
            </a:bodyPr>
            <a:lstStyle/>
            <a:p>
              <a:pPr algn="ctr">
                <a:lnSpc>
                  <a:spcPct val="90000"/>
                </a:lnSpc>
                <a:spcAft>
                  <a:spcPts val="590"/>
                </a:spcAft>
              </a:pPr>
              <a:r>
                <a:rPr lang="en-GB" sz="800" b="1">
                  <a:solidFill>
                    <a:srgbClr val="000000"/>
                  </a:solidFill>
                  <a:latin typeface="Times New Roman" panose="02020603050405020304" pitchFamily="18" charset="0"/>
                  <a:ea typeface="Times New Roman" panose="02020603050405020304" pitchFamily="18" charset="0"/>
                </a:rPr>
                <a:t>Particle picking</a:t>
              </a:r>
              <a:endParaRPr lang="en-ZA" sz="1200">
                <a:latin typeface="Times New Roman" panose="02020603050405020304" pitchFamily="18" charset="0"/>
                <a:ea typeface="Times New Roman" panose="02020603050405020304" pitchFamily="18" charset="0"/>
              </a:endParaRPr>
            </a:p>
            <a:p>
              <a:pPr algn="ctr">
                <a:lnSpc>
                  <a:spcPct val="90000"/>
                </a:lnSpc>
                <a:spcAft>
                  <a:spcPts val="505"/>
                </a:spcAft>
              </a:pPr>
              <a:r>
                <a:rPr lang="en-GB" sz="800">
                  <a:solidFill>
                    <a:srgbClr val="000000"/>
                  </a:solidFill>
                  <a:latin typeface="Times New Roman" panose="02020603050405020304" pitchFamily="18" charset="0"/>
                  <a:ea typeface="Times New Roman" panose="02020603050405020304" pitchFamily="18" charset="0"/>
                </a:rPr>
                <a:t>Integrated Manual picker </a:t>
              </a:r>
              <a:endParaRPr lang="en-ZA" sz="1200">
                <a:latin typeface="Times New Roman" panose="02020603050405020304" pitchFamily="18" charset="0"/>
                <a:ea typeface="Times New Roman" panose="02020603050405020304" pitchFamily="18" charset="0"/>
              </a:endParaRPr>
            </a:p>
          </p:txBody>
        </p:sp>
        <p:sp>
          <p:nvSpPr>
            <p:cNvPr id="20" name="Freeform 19"/>
            <p:cNvSpPr/>
            <p:nvPr/>
          </p:nvSpPr>
          <p:spPr>
            <a:xfrm>
              <a:off x="3918857" y="2664123"/>
              <a:ext cx="1518557" cy="542342"/>
            </a:xfrm>
            <a:custGeom>
              <a:avLst/>
              <a:gdLst>
                <a:gd name="connsiteX0" fmla="*/ 0 w 1970298"/>
                <a:gd name="connsiteY0" fmla="*/ 54989 h 549890"/>
                <a:gd name="connsiteX1" fmla="*/ 16106 w 1970298"/>
                <a:gd name="connsiteY1" fmla="*/ 16106 h 549890"/>
                <a:gd name="connsiteX2" fmla="*/ 54989 w 1970298"/>
                <a:gd name="connsiteY2" fmla="*/ 0 h 549890"/>
                <a:gd name="connsiteX3" fmla="*/ 1915309 w 1970298"/>
                <a:gd name="connsiteY3" fmla="*/ 0 h 549890"/>
                <a:gd name="connsiteX4" fmla="*/ 1954192 w 1970298"/>
                <a:gd name="connsiteY4" fmla="*/ 16106 h 549890"/>
                <a:gd name="connsiteX5" fmla="*/ 1970298 w 1970298"/>
                <a:gd name="connsiteY5" fmla="*/ 54989 h 549890"/>
                <a:gd name="connsiteX6" fmla="*/ 1970298 w 1970298"/>
                <a:gd name="connsiteY6" fmla="*/ 494901 h 549890"/>
                <a:gd name="connsiteX7" fmla="*/ 1954192 w 1970298"/>
                <a:gd name="connsiteY7" fmla="*/ 533784 h 549890"/>
                <a:gd name="connsiteX8" fmla="*/ 1915309 w 1970298"/>
                <a:gd name="connsiteY8" fmla="*/ 549890 h 549890"/>
                <a:gd name="connsiteX9" fmla="*/ 54989 w 1970298"/>
                <a:gd name="connsiteY9" fmla="*/ 549890 h 549890"/>
                <a:gd name="connsiteX10" fmla="*/ 16106 w 1970298"/>
                <a:gd name="connsiteY10" fmla="*/ 533784 h 549890"/>
                <a:gd name="connsiteX11" fmla="*/ 0 w 1970298"/>
                <a:gd name="connsiteY11" fmla="*/ 494901 h 549890"/>
                <a:gd name="connsiteX12" fmla="*/ 0 w 1970298"/>
                <a:gd name="connsiteY12" fmla="*/ 54989 h 5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298" h="549890">
                  <a:moveTo>
                    <a:pt x="0" y="54989"/>
                  </a:moveTo>
                  <a:cubicBezTo>
                    <a:pt x="0" y="40405"/>
                    <a:pt x="5794" y="26418"/>
                    <a:pt x="16106" y="16106"/>
                  </a:cubicBezTo>
                  <a:cubicBezTo>
                    <a:pt x="26418" y="5794"/>
                    <a:pt x="40405" y="0"/>
                    <a:pt x="54989" y="0"/>
                  </a:cubicBezTo>
                  <a:lnTo>
                    <a:pt x="1915309" y="0"/>
                  </a:lnTo>
                  <a:cubicBezTo>
                    <a:pt x="1929893" y="0"/>
                    <a:pt x="1943880" y="5794"/>
                    <a:pt x="1954192" y="16106"/>
                  </a:cubicBezTo>
                  <a:cubicBezTo>
                    <a:pt x="1964504" y="26418"/>
                    <a:pt x="1970298" y="40405"/>
                    <a:pt x="1970298" y="54989"/>
                  </a:cubicBezTo>
                  <a:lnTo>
                    <a:pt x="1970298" y="494901"/>
                  </a:lnTo>
                  <a:cubicBezTo>
                    <a:pt x="1970298" y="509485"/>
                    <a:pt x="1964505" y="523472"/>
                    <a:pt x="1954192" y="533784"/>
                  </a:cubicBezTo>
                  <a:cubicBezTo>
                    <a:pt x="1943880" y="544096"/>
                    <a:pt x="1929893" y="549890"/>
                    <a:pt x="1915309" y="549890"/>
                  </a:cubicBezTo>
                  <a:lnTo>
                    <a:pt x="54989" y="549890"/>
                  </a:lnTo>
                  <a:cubicBezTo>
                    <a:pt x="40405" y="549890"/>
                    <a:pt x="26418" y="544097"/>
                    <a:pt x="16106" y="533784"/>
                  </a:cubicBezTo>
                  <a:cubicBezTo>
                    <a:pt x="5794" y="523472"/>
                    <a:pt x="0" y="509485"/>
                    <a:pt x="0" y="494901"/>
                  </a:cubicBezTo>
                  <a:lnTo>
                    <a:pt x="0" y="54989"/>
                  </a:lnTo>
                  <a:close/>
                </a:path>
              </a:pathLst>
            </a:custGeom>
            <a:solidFill>
              <a:schemeClr val="accent4">
                <a:lumMod val="60000"/>
                <a:lumOff val="40000"/>
              </a:schemeClr>
            </a:solidFill>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0396" tIns="50396" rIns="50396" bIns="50396" numCol="1" spcCol="1270" anchor="ctr" anchorCtr="0">
              <a:noAutofit/>
            </a:bodyPr>
            <a:lstStyle/>
            <a:p>
              <a:pPr algn="ctr">
                <a:lnSpc>
                  <a:spcPct val="90000"/>
                </a:lnSpc>
                <a:spcAft>
                  <a:spcPts val="590"/>
                </a:spcAft>
              </a:pPr>
              <a:r>
                <a:rPr lang="en-GB" sz="800" b="1">
                  <a:solidFill>
                    <a:srgbClr val="000000"/>
                  </a:solidFill>
                  <a:latin typeface="Times New Roman" panose="02020603050405020304" pitchFamily="18" charset="0"/>
                  <a:ea typeface="Times New Roman" panose="02020603050405020304" pitchFamily="18" charset="0"/>
                </a:rPr>
                <a:t>Centred segments by applying x shifts</a:t>
              </a:r>
              <a:endParaRPr lang="en-ZA" sz="1200">
                <a:latin typeface="Times New Roman" panose="02020603050405020304" pitchFamily="18" charset="0"/>
                <a:ea typeface="Times New Roman" panose="02020603050405020304" pitchFamily="18" charset="0"/>
              </a:endParaRPr>
            </a:p>
            <a:p>
              <a:pPr algn="ctr">
                <a:lnSpc>
                  <a:spcPct val="90000"/>
                </a:lnSpc>
                <a:spcAft>
                  <a:spcPts val="505"/>
                </a:spcAft>
              </a:pPr>
              <a:r>
                <a:rPr lang="en-GB" sz="800">
                  <a:solidFill>
                    <a:srgbClr val="000000"/>
                  </a:solidFill>
                  <a:latin typeface="Times New Roman" panose="02020603050405020304" pitchFamily="18" charset="0"/>
                  <a:ea typeface="Times New Roman" panose="02020603050405020304" pitchFamily="18" charset="0"/>
                </a:rPr>
                <a:t>SPIDER </a:t>
              </a:r>
              <a:endParaRPr lang="en-ZA" sz="1200">
                <a:latin typeface="Times New Roman" panose="02020603050405020304" pitchFamily="18" charset="0"/>
                <a:ea typeface="Times New Roman" panose="02020603050405020304" pitchFamily="18" charset="0"/>
              </a:endParaRPr>
            </a:p>
          </p:txBody>
        </p:sp>
        <p:sp>
          <p:nvSpPr>
            <p:cNvPr id="21" name="Freeform 20"/>
            <p:cNvSpPr/>
            <p:nvPr/>
          </p:nvSpPr>
          <p:spPr>
            <a:xfrm>
              <a:off x="1921839" y="1817800"/>
              <a:ext cx="1616528" cy="537958"/>
            </a:xfrm>
            <a:custGeom>
              <a:avLst/>
              <a:gdLst>
                <a:gd name="connsiteX0" fmla="*/ 0 w 1970298"/>
                <a:gd name="connsiteY0" fmla="*/ 78276 h 782756"/>
                <a:gd name="connsiteX1" fmla="*/ 22927 w 1970298"/>
                <a:gd name="connsiteY1" fmla="*/ 22927 h 782756"/>
                <a:gd name="connsiteX2" fmla="*/ 78277 w 1970298"/>
                <a:gd name="connsiteY2" fmla="*/ 1 h 782756"/>
                <a:gd name="connsiteX3" fmla="*/ 1892022 w 1970298"/>
                <a:gd name="connsiteY3" fmla="*/ 0 h 782756"/>
                <a:gd name="connsiteX4" fmla="*/ 1947371 w 1970298"/>
                <a:gd name="connsiteY4" fmla="*/ 22927 h 782756"/>
                <a:gd name="connsiteX5" fmla="*/ 1970297 w 1970298"/>
                <a:gd name="connsiteY5" fmla="*/ 78277 h 782756"/>
                <a:gd name="connsiteX6" fmla="*/ 1970298 w 1970298"/>
                <a:gd name="connsiteY6" fmla="*/ 704480 h 782756"/>
                <a:gd name="connsiteX7" fmla="*/ 1947371 w 1970298"/>
                <a:gd name="connsiteY7" fmla="*/ 759830 h 782756"/>
                <a:gd name="connsiteX8" fmla="*/ 1892021 w 1970298"/>
                <a:gd name="connsiteY8" fmla="*/ 782756 h 782756"/>
                <a:gd name="connsiteX9" fmla="*/ 78276 w 1970298"/>
                <a:gd name="connsiteY9" fmla="*/ 782756 h 782756"/>
                <a:gd name="connsiteX10" fmla="*/ 22927 w 1970298"/>
                <a:gd name="connsiteY10" fmla="*/ 759829 h 782756"/>
                <a:gd name="connsiteX11" fmla="*/ 1 w 1970298"/>
                <a:gd name="connsiteY11" fmla="*/ 704479 h 782756"/>
                <a:gd name="connsiteX12" fmla="*/ 0 w 1970298"/>
                <a:gd name="connsiteY12" fmla="*/ 78276 h 78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298" h="782756">
                  <a:moveTo>
                    <a:pt x="0" y="78276"/>
                  </a:moveTo>
                  <a:cubicBezTo>
                    <a:pt x="0" y="57516"/>
                    <a:pt x="8247" y="37606"/>
                    <a:pt x="22927" y="22927"/>
                  </a:cubicBezTo>
                  <a:cubicBezTo>
                    <a:pt x="37607" y="8247"/>
                    <a:pt x="57516" y="1"/>
                    <a:pt x="78277" y="1"/>
                  </a:cubicBezTo>
                  <a:lnTo>
                    <a:pt x="1892022" y="0"/>
                  </a:lnTo>
                  <a:cubicBezTo>
                    <a:pt x="1912782" y="0"/>
                    <a:pt x="1932692" y="8247"/>
                    <a:pt x="1947371" y="22927"/>
                  </a:cubicBezTo>
                  <a:cubicBezTo>
                    <a:pt x="1962051" y="37607"/>
                    <a:pt x="1970297" y="57516"/>
                    <a:pt x="1970297" y="78277"/>
                  </a:cubicBezTo>
                  <a:cubicBezTo>
                    <a:pt x="1970297" y="287011"/>
                    <a:pt x="1970298" y="495746"/>
                    <a:pt x="1970298" y="704480"/>
                  </a:cubicBezTo>
                  <a:cubicBezTo>
                    <a:pt x="1970298" y="725240"/>
                    <a:pt x="1962051" y="745150"/>
                    <a:pt x="1947371" y="759830"/>
                  </a:cubicBezTo>
                  <a:cubicBezTo>
                    <a:pt x="1932691" y="774510"/>
                    <a:pt x="1912782" y="782757"/>
                    <a:pt x="1892021" y="782756"/>
                  </a:cubicBezTo>
                  <a:lnTo>
                    <a:pt x="78276" y="782756"/>
                  </a:lnTo>
                  <a:cubicBezTo>
                    <a:pt x="57516" y="782756"/>
                    <a:pt x="37606" y="774509"/>
                    <a:pt x="22927" y="759829"/>
                  </a:cubicBezTo>
                  <a:cubicBezTo>
                    <a:pt x="8247" y="745149"/>
                    <a:pt x="1" y="725240"/>
                    <a:pt x="1" y="704479"/>
                  </a:cubicBezTo>
                  <a:cubicBezTo>
                    <a:pt x="1" y="495745"/>
                    <a:pt x="0" y="287010"/>
                    <a:pt x="0" y="78276"/>
                  </a:cubicBezTo>
                  <a:close/>
                </a:path>
              </a:pathLst>
            </a:custGeom>
            <a:solidFill>
              <a:schemeClr val="tx2">
                <a:lumMod val="40000"/>
                <a:lumOff val="60000"/>
              </a:schemeClr>
            </a:solidFill>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3406" tIns="53406" rIns="53406" bIns="53406" numCol="1" spcCol="1270" anchor="ctr" anchorCtr="0">
              <a:noAutofit/>
            </a:bodyPr>
            <a:lstStyle/>
            <a:p>
              <a:pPr algn="ctr">
                <a:lnSpc>
                  <a:spcPct val="90000"/>
                </a:lnSpc>
                <a:spcAft>
                  <a:spcPts val="590"/>
                </a:spcAft>
              </a:pPr>
              <a:r>
                <a:rPr lang="en-ZA" sz="800" b="1">
                  <a:solidFill>
                    <a:srgbClr val="000000"/>
                  </a:solidFill>
                  <a:latin typeface="Times New Roman" panose="02020603050405020304" pitchFamily="18" charset="0"/>
                  <a:ea typeface="Times New Roman" panose="02020603050405020304" pitchFamily="18" charset="0"/>
                </a:rPr>
                <a:t>Segmentation and stack creation</a:t>
              </a:r>
              <a:endParaRPr lang="en-ZA" sz="1200">
                <a:latin typeface="Times New Roman" panose="02020603050405020304" pitchFamily="18" charset="0"/>
                <a:ea typeface="Times New Roman" panose="02020603050405020304" pitchFamily="18" charset="0"/>
              </a:endParaRPr>
            </a:p>
            <a:p>
              <a:pPr algn="ctr">
                <a:lnSpc>
                  <a:spcPct val="90000"/>
                </a:lnSpc>
                <a:spcAft>
                  <a:spcPts val="505"/>
                </a:spcAft>
              </a:pPr>
              <a:r>
                <a:rPr lang="en-ZA" sz="800">
                  <a:solidFill>
                    <a:srgbClr val="000000"/>
                  </a:solidFill>
                  <a:latin typeface="Times New Roman" panose="02020603050405020304" pitchFamily="18" charset="0"/>
                  <a:ea typeface="Times New Roman" panose="02020603050405020304" pitchFamily="18" charset="0"/>
                </a:rPr>
                <a:t>(160</a:t>
              </a:r>
              <a:r>
                <a:rPr lang="en-ZA" sz="800" baseline="30000">
                  <a:solidFill>
                    <a:srgbClr val="000000"/>
                  </a:solidFill>
                  <a:latin typeface="Times New Roman" panose="02020603050405020304" pitchFamily="18" charset="0"/>
                  <a:ea typeface="Times New Roman" panose="02020603050405020304" pitchFamily="18" charset="0"/>
                </a:rPr>
                <a:t>2</a:t>
              </a:r>
              <a:r>
                <a:rPr lang="en-ZA" sz="800">
                  <a:solidFill>
                    <a:srgbClr val="000000"/>
                  </a:solidFill>
                  <a:latin typeface="Times New Roman" panose="02020603050405020304" pitchFamily="18" charset="0"/>
                  <a:ea typeface="Times New Roman" panose="02020603050405020304" pitchFamily="18" charset="0"/>
                </a:rPr>
                <a:t>/448</a:t>
              </a:r>
              <a:r>
                <a:rPr lang="en-ZA" sz="800" baseline="30000">
                  <a:solidFill>
                    <a:srgbClr val="000000"/>
                  </a:solidFill>
                  <a:latin typeface="Times New Roman" panose="02020603050405020304" pitchFamily="18" charset="0"/>
                  <a:ea typeface="Times New Roman" panose="02020603050405020304" pitchFamily="18" charset="0"/>
                </a:rPr>
                <a:t>2</a:t>
              </a:r>
              <a:r>
                <a:rPr lang="en-ZA" sz="800">
                  <a:solidFill>
                    <a:srgbClr val="000000"/>
                  </a:solidFill>
                  <a:latin typeface="Times New Roman" panose="02020603050405020304" pitchFamily="18" charset="0"/>
                  <a:ea typeface="Times New Roman" panose="02020603050405020304" pitchFamily="18" charset="0"/>
                </a:rPr>
                <a:t> pixel helical segments)</a:t>
              </a:r>
              <a:endParaRPr lang="en-ZA" sz="1200">
                <a:latin typeface="Times New Roman" panose="02020603050405020304" pitchFamily="18" charset="0"/>
                <a:ea typeface="Times New Roman" panose="02020603050405020304" pitchFamily="18" charset="0"/>
              </a:endParaRPr>
            </a:p>
          </p:txBody>
        </p:sp>
        <p:sp>
          <p:nvSpPr>
            <p:cNvPr id="22" name="Freeform 21"/>
            <p:cNvSpPr/>
            <p:nvPr/>
          </p:nvSpPr>
          <p:spPr>
            <a:xfrm>
              <a:off x="3918857" y="3548115"/>
              <a:ext cx="1518551" cy="540809"/>
            </a:xfrm>
            <a:custGeom>
              <a:avLst/>
              <a:gdLst>
                <a:gd name="connsiteX0" fmla="*/ 0 w 1970298"/>
                <a:gd name="connsiteY0" fmla="*/ 69961 h 699613"/>
                <a:gd name="connsiteX1" fmla="*/ 20491 w 1970298"/>
                <a:gd name="connsiteY1" fmla="*/ 20491 h 699613"/>
                <a:gd name="connsiteX2" fmla="*/ 69961 w 1970298"/>
                <a:gd name="connsiteY2" fmla="*/ 0 h 699613"/>
                <a:gd name="connsiteX3" fmla="*/ 1900337 w 1970298"/>
                <a:gd name="connsiteY3" fmla="*/ 0 h 699613"/>
                <a:gd name="connsiteX4" fmla="*/ 1949807 w 1970298"/>
                <a:gd name="connsiteY4" fmla="*/ 20491 h 699613"/>
                <a:gd name="connsiteX5" fmla="*/ 1970298 w 1970298"/>
                <a:gd name="connsiteY5" fmla="*/ 69961 h 699613"/>
                <a:gd name="connsiteX6" fmla="*/ 1970298 w 1970298"/>
                <a:gd name="connsiteY6" fmla="*/ 629652 h 699613"/>
                <a:gd name="connsiteX7" fmla="*/ 1949807 w 1970298"/>
                <a:gd name="connsiteY7" fmla="*/ 679122 h 699613"/>
                <a:gd name="connsiteX8" fmla="*/ 1900337 w 1970298"/>
                <a:gd name="connsiteY8" fmla="*/ 699613 h 699613"/>
                <a:gd name="connsiteX9" fmla="*/ 69961 w 1970298"/>
                <a:gd name="connsiteY9" fmla="*/ 699613 h 699613"/>
                <a:gd name="connsiteX10" fmla="*/ 20491 w 1970298"/>
                <a:gd name="connsiteY10" fmla="*/ 679122 h 699613"/>
                <a:gd name="connsiteX11" fmla="*/ 0 w 1970298"/>
                <a:gd name="connsiteY11" fmla="*/ 629652 h 699613"/>
                <a:gd name="connsiteX12" fmla="*/ 0 w 1970298"/>
                <a:gd name="connsiteY12" fmla="*/ 69961 h 699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298" h="699613">
                  <a:moveTo>
                    <a:pt x="0" y="69961"/>
                  </a:moveTo>
                  <a:cubicBezTo>
                    <a:pt x="0" y="51406"/>
                    <a:pt x="7371" y="33611"/>
                    <a:pt x="20491" y="20491"/>
                  </a:cubicBezTo>
                  <a:cubicBezTo>
                    <a:pt x="33611" y="7371"/>
                    <a:pt x="51406" y="0"/>
                    <a:pt x="69961" y="0"/>
                  </a:cubicBezTo>
                  <a:lnTo>
                    <a:pt x="1900337" y="0"/>
                  </a:lnTo>
                  <a:cubicBezTo>
                    <a:pt x="1918892" y="0"/>
                    <a:pt x="1936687" y="7371"/>
                    <a:pt x="1949807" y="20491"/>
                  </a:cubicBezTo>
                  <a:cubicBezTo>
                    <a:pt x="1962927" y="33611"/>
                    <a:pt x="1970298" y="51406"/>
                    <a:pt x="1970298" y="69961"/>
                  </a:cubicBezTo>
                  <a:lnTo>
                    <a:pt x="1970298" y="629652"/>
                  </a:lnTo>
                  <a:cubicBezTo>
                    <a:pt x="1970298" y="648207"/>
                    <a:pt x="1962927" y="666002"/>
                    <a:pt x="1949807" y="679122"/>
                  </a:cubicBezTo>
                  <a:cubicBezTo>
                    <a:pt x="1936687" y="692242"/>
                    <a:pt x="1918892" y="699613"/>
                    <a:pt x="1900337" y="699613"/>
                  </a:cubicBezTo>
                  <a:lnTo>
                    <a:pt x="69961" y="699613"/>
                  </a:lnTo>
                  <a:cubicBezTo>
                    <a:pt x="51406" y="699613"/>
                    <a:pt x="33611" y="692242"/>
                    <a:pt x="20491" y="679122"/>
                  </a:cubicBezTo>
                  <a:cubicBezTo>
                    <a:pt x="7371" y="666002"/>
                    <a:pt x="0" y="648207"/>
                    <a:pt x="0" y="629652"/>
                  </a:cubicBezTo>
                  <a:lnTo>
                    <a:pt x="0" y="69961"/>
                  </a:lnTo>
                  <a:close/>
                </a:path>
              </a:pathLst>
            </a:custGeom>
            <a:solidFill>
              <a:schemeClr val="accent4">
                <a:lumMod val="60000"/>
                <a:lumOff val="40000"/>
              </a:schemeClr>
            </a:solidFill>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4781" tIns="54781" rIns="54781" bIns="54781" numCol="1" spcCol="1270" anchor="ctr" anchorCtr="0">
              <a:noAutofit/>
            </a:bodyPr>
            <a:lstStyle/>
            <a:p>
              <a:pPr algn="ctr">
                <a:lnSpc>
                  <a:spcPct val="90000"/>
                </a:lnSpc>
                <a:spcAft>
                  <a:spcPts val="590"/>
                </a:spcAft>
              </a:pPr>
              <a:r>
                <a:rPr lang="en-GB" sz="800" b="1">
                  <a:solidFill>
                    <a:srgbClr val="000000"/>
                  </a:solidFill>
                  <a:latin typeface="Times New Roman" panose="02020603050405020304" pitchFamily="18" charset="0"/>
                  <a:ea typeface="Times New Roman" panose="02020603050405020304" pitchFamily="18" charset="0"/>
                </a:rPr>
                <a:t>Classification by particle diameter</a:t>
              </a:r>
              <a:endParaRPr lang="en-ZA" sz="1200">
                <a:latin typeface="Times New Roman" panose="02020603050405020304" pitchFamily="18" charset="0"/>
                <a:ea typeface="Times New Roman" panose="02020603050405020304" pitchFamily="18" charset="0"/>
              </a:endParaRPr>
            </a:p>
            <a:p>
              <a:pPr algn="ctr">
                <a:lnSpc>
                  <a:spcPct val="90000"/>
                </a:lnSpc>
                <a:spcAft>
                  <a:spcPts val="505"/>
                </a:spcAft>
              </a:pPr>
              <a:r>
                <a:rPr lang="en-GB" sz="800">
                  <a:solidFill>
                    <a:srgbClr val="000000"/>
                  </a:solidFill>
                  <a:latin typeface="Times New Roman" panose="02020603050405020304" pitchFamily="18" charset="0"/>
                  <a:ea typeface="Times New Roman" panose="02020603050405020304" pitchFamily="18" charset="0"/>
                </a:rPr>
                <a:t>SPIDER</a:t>
              </a:r>
              <a:endParaRPr lang="en-ZA" sz="1200">
                <a:latin typeface="Times New Roman" panose="02020603050405020304" pitchFamily="18" charset="0"/>
                <a:ea typeface="Times New Roman" panose="02020603050405020304" pitchFamily="18" charset="0"/>
              </a:endParaRPr>
            </a:p>
          </p:txBody>
        </p:sp>
        <p:sp>
          <p:nvSpPr>
            <p:cNvPr id="23" name="Freeform 22"/>
            <p:cNvSpPr/>
            <p:nvPr/>
          </p:nvSpPr>
          <p:spPr>
            <a:xfrm>
              <a:off x="2569024" y="745650"/>
              <a:ext cx="242695" cy="251367"/>
            </a:xfrm>
            <a:custGeom>
              <a:avLst/>
              <a:gdLst>
                <a:gd name="connsiteX0" fmla="*/ 0 w 370358"/>
                <a:gd name="connsiteY0" fmla="*/ 53861 h 269305"/>
                <a:gd name="connsiteX1" fmla="*/ 235706 w 370358"/>
                <a:gd name="connsiteY1" fmla="*/ 53861 h 269305"/>
                <a:gd name="connsiteX2" fmla="*/ 235706 w 370358"/>
                <a:gd name="connsiteY2" fmla="*/ 0 h 269305"/>
                <a:gd name="connsiteX3" fmla="*/ 370358 w 370358"/>
                <a:gd name="connsiteY3" fmla="*/ 134653 h 269305"/>
                <a:gd name="connsiteX4" fmla="*/ 235706 w 370358"/>
                <a:gd name="connsiteY4" fmla="*/ 269305 h 269305"/>
                <a:gd name="connsiteX5" fmla="*/ 235706 w 370358"/>
                <a:gd name="connsiteY5" fmla="*/ 215444 h 269305"/>
                <a:gd name="connsiteX6" fmla="*/ 0 w 370358"/>
                <a:gd name="connsiteY6" fmla="*/ 215444 h 269305"/>
                <a:gd name="connsiteX7" fmla="*/ 0 w 370358"/>
                <a:gd name="connsiteY7" fmla="*/ 53861 h 269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358" h="269305">
                  <a:moveTo>
                    <a:pt x="296286" y="0"/>
                  </a:moveTo>
                  <a:lnTo>
                    <a:pt x="296286" y="171393"/>
                  </a:lnTo>
                  <a:lnTo>
                    <a:pt x="370357" y="171393"/>
                  </a:lnTo>
                  <a:lnTo>
                    <a:pt x="185178" y="269305"/>
                  </a:lnTo>
                  <a:lnTo>
                    <a:pt x="1" y="171393"/>
                  </a:lnTo>
                  <a:lnTo>
                    <a:pt x="74072" y="171393"/>
                  </a:lnTo>
                  <a:lnTo>
                    <a:pt x="74072" y="0"/>
                  </a:lnTo>
                  <a:lnTo>
                    <a:pt x="296286" y="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53862" tIns="1" rIns="53861" bIns="80791" numCol="1" spcCol="1270" anchor="ctr" anchorCtr="0">
              <a:noAutofit/>
            </a:bodyPr>
            <a:lstStyle/>
            <a:p>
              <a:endParaRPr lang="en-ZA"/>
            </a:p>
          </p:txBody>
        </p:sp>
        <p:sp>
          <p:nvSpPr>
            <p:cNvPr id="24" name="Freeform 23"/>
            <p:cNvSpPr/>
            <p:nvPr/>
          </p:nvSpPr>
          <p:spPr>
            <a:xfrm>
              <a:off x="2569149" y="1530417"/>
              <a:ext cx="242570" cy="250825"/>
            </a:xfrm>
            <a:custGeom>
              <a:avLst/>
              <a:gdLst>
                <a:gd name="connsiteX0" fmla="*/ 0 w 370358"/>
                <a:gd name="connsiteY0" fmla="*/ 53861 h 269305"/>
                <a:gd name="connsiteX1" fmla="*/ 235706 w 370358"/>
                <a:gd name="connsiteY1" fmla="*/ 53861 h 269305"/>
                <a:gd name="connsiteX2" fmla="*/ 235706 w 370358"/>
                <a:gd name="connsiteY2" fmla="*/ 0 h 269305"/>
                <a:gd name="connsiteX3" fmla="*/ 370358 w 370358"/>
                <a:gd name="connsiteY3" fmla="*/ 134653 h 269305"/>
                <a:gd name="connsiteX4" fmla="*/ 235706 w 370358"/>
                <a:gd name="connsiteY4" fmla="*/ 269305 h 269305"/>
                <a:gd name="connsiteX5" fmla="*/ 235706 w 370358"/>
                <a:gd name="connsiteY5" fmla="*/ 215444 h 269305"/>
                <a:gd name="connsiteX6" fmla="*/ 0 w 370358"/>
                <a:gd name="connsiteY6" fmla="*/ 215444 h 269305"/>
                <a:gd name="connsiteX7" fmla="*/ 0 w 370358"/>
                <a:gd name="connsiteY7" fmla="*/ 53861 h 269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358" h="269305">
                  <a:moveTo>
                    <a:pt x="296286" y="0"/>
                  </a:moveTo>
                  <a:lnTo>
                    <a:pt x="296286" y="171393"/>
                  </a:lnTo>
                  <a:lnTo>
                    <a:pt x="370357" y="171393"/>
                  </a:lnTo>
                  <a:lnTo>
                    <a:pt x="185178" y="269305"/>
                  </a:lnTo>
                  <a:lnTo>
                    <a:pt x="1" y="171393"/>
                  </a:lnTo>
                  <a:lnTo>
                    <a:pt x="74072" y="171393"/>
                  </a:lnTo>
                  <a:lnTo>
                    <a:pt x="74072" y="0"/>
                  </a:lnTo>
                  <a:lnTo>
                    <a:pt x="296286" y="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53862" tIns="1" rIns="53861" bIns="80791" numCol="1" spcCol="1270" anchor="ctr" anchorCtr="0">
              <a:noAutofit/>
            </a:bodyPr>
            <a:lstStyle/>
            <a:p>
              <a:endParaRPr lang="en-ZA"/>
            </a:p>
          </p:txBody>
        </p:sp>
        <p:sp>
          <p:nvSpPr>
            <p:cNvPr id="25" name="Freeform 24"/>
            <p:cNvSpPr/>
            <p:nvPr/>
          </p:nvSpPr>
          <p:spPr>
            <a:xfrm>
              <a:off x="2582274" y="2413298"/>
              <a:ext cx="242570" cy="250825"/>
            </a:xfrm>
            <a:custGeom>
              <a:avLst/>
              <a:gdLst>
                <a:gd name="connsiteX0" fmla="*/ 0 w 370358"/>
                <a:gd name="connsiteY0" fmla="*/ 53861 h 269305"/>
                <a:gd name="connsiteX1" fmla="*/ 235706 w 370358"/>
                <a:gd name="connsiteY1" fmla="*/ 53861 h 269305"/>
                <a:gd name="connsiteX2" fmla="*/ 235706 w 370358"/>
                <a:gd name="connsiteY2" fmla="*/ 0 h 269305"/>
                <a:gd name="connsiteX3" fmla="*/ 370358 w 370358"/>
                <a:gd name="connsiteY3" fmla="*/ 134653 h 269305"/>
                <a:gd name="connsiteX4" fmla="*/ 235706 w 370358"/>
                <a:gd name="connsiteY4" fmla="*/ 269305 h 269305"/>
                <a:gd name="connsiteX5" fmla="*/ 235706 w 370358"/>
                <a:gd name="connsiteY5" fmla="*/ 215444 h 269305"/>
                <a:gd name="connsiteX6" fmla="*/ 0 w 370358"/>
                <a:gd name="connsiteY6" fmla="*/ 215444 h 269305"/>
                <a:gd name="connsiteX7" fmla="*/ 0 w 370358"/>
                <a:gd name="connsiteY7" fmla="*/ 53861 h 269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358" h="269305">
                  <a:moveTo>
                    <a:pt x="296286" y="0"/>
                  </a:moveTo>
                  <a:lnTo>
                    <a:pt x="296286" y="171393"/>
                  </a:lnTo>
                  <a:lnTo>
                    <a:pt x="370357" y="171393"/>
                  </a:lnTo>
                  <a:lnTo>
                    <a:pt x="185178" y="269305"/>
                  </a:lnTo>
                  <a:lnTo>
                    <a:pt x="1" y="171393"/>
                  </a:lnTo>
                  <a:lnTo>
                    <a:pt x="74072" y="171393"/>
                  </a:lnTo>
                  <a:lnTo>
                    <a:pt x="74072" y="0"/>
                  </a:lnTo>
                  <a:lnTo>
                    <a:pt x="296286" y="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53862" tIns="1" rIns="53861" bIns="80791" numCol="1" spcCol="1270" anchor="ctr" anchorCtr="0">
              <a:noAutofit/>
            </a:bodyPr>
            <a:lstStyle/>
            <a:p>
              <a:endParaRPr lang="en-ZA"/>
            </a:p>
          </p:txBody>
        </p:sp>
        <p:sp>
          <p:nvSpPr>
            <p:cNvPr id="26" name="Freeform 25"/>
            <p:cNvSpPr/>
            <p:nvPr/>
          </p:nvSpPr>
          <p:spPr>
            <a:xfrm rot="16200000">
              <a:off x="1604010" y="362635"/>
              <a:ext cx="242570" cy="250190"/>
            </a:xfrm>
            <a:custGeom>
              <a:avLst/>
              <a:gdLst>
                <a:gd name="connsiteX0" fmla="*/ 0 w 370358"/>
                <a:gd name="connsiteY0" fmla="*/ 53861 h 269305"/>
                <a:gd name="connsiteX1" fmla="*/ 235706 w 370358"/>
                <a:gd name="connsiteY1" fmla="*/ 53861 h 269305"/>
                <a:gd name="connsiteX2" fmla="*/ 235706 w 370358"/>
                <a:gd name="connsiteY2" fmla="*/ 0 h 269305"/>
                <a:gd name="connsiteX3" fmla="*/ 370358 w 370358"/>
                <a:gd name="connsiteY3" fmla="*/ 134653 h 269305"/>
                <a:gd name="connsiteX4" fmla="*/ 235706 w 370358"/>
                <a:gd name="connsiteY4" fmla="*/ 269305 h 269305"/>
                <a:gd name="connsiteX5" fmla="*/ 235706 w 370358"/>
                <a:gd name="connsiteY5" fmla="*/ 215444 h 269305"/>
                <a:gd name="connsiteX6" fmla="*/ 0 w 370358"/>
                <a:gd name="connsiteY6" fmla="*/ 215444 h 269305"/>
                <a:gd name="connsiteX7" fmla="*/ 0 w 370358"/>
                <a:gd name="connsiteY7" fmla="*/ 53861 h 269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358" h="269305">
                  <a:moveTo>
                    <a:pt x="296286" y="0"/>
                  </a:moveTo>
                  <a:lnTo>
                    <a:pt x="296286" y="171393"/>
                  </a:lnTo>
                  <a:lnTo>
                    <a:pt x="370357" y="171393"/>
                  </a:lnTo>
                  <a:lnTo>
                    <a:pt x="185178" y="269305"/>
                  </a:lnTo>
                  <a:lnTo>
                    <a:pt x="1" y="171393"/>
                  </a:lnTo>
                  <a:lnTo>
                    <a:pt x="74072" y="171393"/>
                  </a:lnTo>
                  <a:lnTo>
                    <a:pt x="74072" y="0"/>
                  </a:lnTo>
                  <a:lnTo>
                    <a:pt x="296286" y="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53862" tIns="1" rIns="53861" bIns="80791" numCol="1" spcCol="1270" anchor="ctr" anchorCtr="0">
              <a:noAutofit/>
            </a:bodyPr>
            <a:lstStyle/>
            <a:p>
              <a:endParaRPr lang="en-ZA"/>
            </a:p>
          </p:txBody>
        </p:sp>
        <p:sp>
          <p:nvSpPr>
            <p:cNvPr id="27" name="Freeform 26"/>
            <p:cNvSpPr/>
            <p:nvPr/>
          </p:nvSpPr>
          <p:spPr>
            <a:xfrm rot="16200000">
              <a:off x="3639820" y="2823497"/>
              <a:ext cx="242570" cy="250190"/>
            </a:xfrm>
            <a:custGeom>
              <a:avLst/>
              <a:gdLst>
                <a:gd name="connsiteX0" fmla="*/ 0 w 370358"/>
                <a:gd name="connsiteY0" fmla="*/ 53861 h 269305"/>
                <a:gd name="connsiteX1" fmla="*/ 235706 w 370358"/>
                <a:gd name="connsiteY1" fmla="*/ 53861 h 269305"/>
                <a:gd name="connsiteX2" fmla="*/ 235706 w 370358"/>
                <a:gd name="connsiteY2" fmla="*/ 0 h 269305"/>
                <a:gd name="connsiteX3" fmla="*/ 370358 w 370358"/>
                <a:gd name="connsiteY3" fmla="*/ 134653 h 269305"/>
                <a:gd name="connsiteX4" fmla="*/ 235706 w 370358"/>
                <a:gd name="connsiteY4" fmla="*/ 269305 h 269305"/>
                <a:gd name="connsiteX5" fmla="*/ 235706 w 370358"/>
                <a:gd name="connsiteY5" fmla="*/ 215444 h 269305"/>
                <a:gd name="connsiteX6" fmla="*/ 0 w 370358"/>
                <a:gd name="connsiteY6" fmla="*/ 215444 h 269305"/>
                <a:gd name="connsiteX7" fmla="*/ 0 w 370358"/>
                <a:gd name="connsiteY7" fmla="*/ 53861 h 269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358" h="269305">
                  <a:moveTo>
                    <a:pt x="296286" y="0"/>
                  </a:moveTo>
                  <a:lnTo>
                    <a:pt x="296286" y="171393"/>
                  </a:lnTo>
                  <a:lnTo>
                    <a:pt x="370357" y="171393"/>
                  </a:lnTo>
                  <a:lnTo>
                    <a:pt x="185178" y="269305"/>
                  </a:lnTo>
                  <a:lnTo>
                    <a:pt x="1" y="171393"/>
                  </a:lnTo>
                  <a:lnTo>
                    <a:pt x="74072" y="171393"/>
                  </a:lnTo>
                  <a:lnTo>
                    <a:pt x="74072" y="0"/>
                  </a:lnTo>
                  <a:lnTo>
                    <a:pt x="296286" y="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53862" tIns="1" rIns="53861" bIns="80791" numCol="1" spcCol="1270" anchor="ctr" anchorCtr="0">
              <a:noAutofit/>
            </a:bodyPr>
            <a:lstStyle/>
            <a:p>
              <a:endParaRPr lang="en-ZA"/>
            </a:p>
          </p:txBody>
        </p:sp>
        <p:sp>
          <p:nvSpPr>
            <p:cNvPr id="28" name="Freeform 27"/>
            <p:cNvSpPr/>
            <p:nvPr/>
          </p:nvSpPr>
          <p:spPr>
            <a:xfrm>
              <a:off x="4510460" y="3268257"/>
              <a:ext cx="242570" cy="250190"/>
            </a:xfrm>
            <a:custGeom>
              <a:avLst/>
              <a:gdLst>
                <a:gd name="connsiteX0" fmla="*/ 0 w 370358"/>
                <a:gd name="connsiteY0" fmla="*/ 53861 h 269305"/>
                <a:gd name="connsiteX1" fmla="*/ 235706 w 370358"/>
                <a:gd name="connsiteY1" fmla="*/ 53861 h 269305"/>
                <a:gd name="connsiteX2" fmla="*/ 235706 w 370358"/>
                <a:gd name="connsiteY2" fmla="*/ 0 h 269305"/>
                <a:gd name="connsiteX3" fmla="*/ 370358 w 370358"/>
                <a:gd name="connsiteY3" fmla="*/ 134653 h 269305"/>
                <a:gd name="connsiteX4" fmla="*/ 235706 w 370358"/>
                <a:gd name="connsiteY4" fmla="*/ 269305 h 269305"/>
                <a:gd name="connsiteX5" fmla="*/ 235706 w 370358"/>
                <a:gd name="connsiteY5" fmla="*/ 215444 h 269305"/>
                <a:gd name="connsiteX6" fmla="*/ 0 w 370358"/>
                <a:gd name="connsiteY6" fmla="*/ 215444 h 269305"/>
                <a:gd name="connsiteX7" fmla="*/ 0 w 370358"/>
                <a:gd name="connsiteY7" fmla="*/ 53861 h 269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358" h="269305">
                  <a:moveTo>
                    <a:pt x="296286" y="0"/>
                  </a:moveTo>
                  <a:lnTo>
                    <a:pt x="296286" y="171393"/>
                  </a:lnTo>
                  <a:lnTo>
                    <a:pt x="370357" y="171393"/>
                  </a:lnTo>
                  <a:lnTo>
                    <a:pt x="185178" y="269305"/>
                  </a:lnTo>
                  <a:lnTo>
                    <a:pt x="1" y="171393"/>
                  </a:lnTo>
                  <a:lnTo>
                    <a:pt x="74072" y="171393"/>
                  </a:lnTo>
                  <a:lnTo>
                    <a:pt x="74072" y="0"/>
                  </a:lnTo>
                  <a:lnTo>
                    <a:pt x="296286" y="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53862" tIns="1" rIns="53861" bIns="80791" numCol="1" spcCol="1270" anchor="ctr" anchorCtr="0">
              <a:noAutofit/>
            </a:bodyPr>
            <a:lstStyle/>
            <a:p>
              <a:endParaRPr lang="en-ZA"/>
            </a:p>
          </p:txBody>
        </p:sp>
        <p:sp>
          <p:nvSpPr>
            <p:cNvPr id="29" name="Freeform 28"/>
            <p:cNvSpPr/>
            <p:nvPr/>
          </p:nvSpPr>
          <p:spPr>
            <a:xfrm>
              <a:off x="4553594" y="4146343"/>
              <a:ext cx="242570" cy="250190"/>
            </a:xfrm>
            <a:custGeom>
              <a:avLst/>
              <a:gdLst>
                <a:gd name="connsiteX0" fmla="*/ 0 w 370358"/>
                <a:gd name="connsiteY0" fmla="*/ 53861 h 269305"/>
                <a:gd name="connsiteX1" fmla="*/ 235706 w 370358"/>
                <a:gd name="connsiteY1" fmla="*/ 53861 h 269305"/>
                <a:gd name="connsiteX2" fmla="*/ 235706 w 370358"/>
                <a:gd name="connsiteY2" fmla="*/ 0 h 269305"/>
                <a:gd name="connsiteX3" fmla="*/ 370358 w 370358"/>
                <a:gd name="connsiteY3" fmla="*/ 134653 h 269305"/>
                <a:gd name="connsiteX4" fmla="*/ 235706 w 370358"/>
                <a:gd name="connsiteY4" fmla="*/ 269305 h 269305"/>
                <a:gd name="connsiteX5" fmla="*/ 235706 w 370358"/>
                <a:gd name="connsiteY5" fmla="*/ 215444 h 269305"/>
                <a:gd name="connsiteX6" fmla="*/ 0 w 370358"/>
                <a:gd name="connsiteY6" fmla="*/ 215444 h 269305"/>
                <a:gd name="connsiteX7" fmla="*/ 0 w 370358"/>
                <a:gd name="connsiteY7" fmla="*/ 53861 h 269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358" h="269305">
                  <a:moveTo>
                    <a:pt x="296286" y="0"/>
                  </a:moveTo>
                  <a:lnTo>
                    <a:pt x="296286" y="171393"/>
                  </a:lnTo>
                  <a:lnTo>
                    <a:pt x="370357" y="171393"/>
                  </a:lnTo>
                  <a:lnTo>
                    <a:pt x="185178" y="269305"/>
                  </a:lnTo>
                  <a:lnTo>
                    <a:pt x="1" y="171393"/>
                  </a:lnTo>
                  <a:lnTo>
                    <a:pt x="74072" y="171393"/>
                  </a:lnTo>
                  <a:lnTo>
                    <a:pt x="74072" y="0"/>
                  </a:lnTo>
                  <a:lnTo>
                    <a:pt x="296286" y="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53862" tIns="1" rIns="53861" bIns="80791" numCol="1" spcCol="1270" anchor="ctr" anchorCtr="0">
              <a:noAutofit/>
            </a:bodyPr>
            <a:lstStyle/>
            <a:p>
              <a:endParaRPr lang="en-ZA"/>
            </a:p>
          </p:txBody>
        </p:sp>
        <p:pic>
          <p:nvPicPr>
            <p:cNvPr id="30" name="Picture 29" descr="mircograph_eg"/>
            <p:cNvPicPr>
              <a:picLocks noChangeAspect="1" noChangeArrowheads="1"/>
            </p:cNvPicPr>
            <p:nvPr/>
          </p:nvPicPr>
          <p:blipFill>
            <a:blip r:embed="rId2" cstate="print">
              <a:extLst>
                <a:ext uri="{28A0092B-C50C-407E-A947-70E740481C1C}">
                  <a14:useLocalDpi xmlns:a14="http://schemas.microsoft.com/office/drawing/2010/main" val="0"/>
                </a:ext>
              </a:extLst>
            </a:blip>
            <a:srcRect l="20300" t="9186" r="39626" b="19029"/>
            <a:stretch>
              <a:fillRect/>
            </a:stretch>
          </p:blipFill>
          <p:spPr bwMode="auto">
            <a:xfrm>
              <a:off x="328091" y="841622"/>
              <a:ext cx="891700" cy="898543"/>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1" name="Picture 30" descr="picking"/>
            <p:cNvPicPr>
              <a:picLocks noChangeAspect="1" noChangeArrowheads="1"/>
            </p:cNvPicPr>
            <p:nvPr/>
          </p:nvPicPr>
          <p:blipFill>
            <a:blip r:embed="rId3" cstate="print">
              <a:extLst>
                <a:ext uri="{28A0092B-C50C-407E-A947-70E740481C1C}">
                  <a14:useLocalDpi xmlns:a14="http://schemas.microsoft.com/office/drawing/2010/main" val="0"/>
                </a:ext>
              </a:extLst>
            </a:blip>
            <a:srcRect l="12682" t="4016" r="22116"/>
            <a:stretch>
              <a:fillRect/>
            </a:stretch>
          </p:blipFill>
          <p:spPr bwMode="auto">
            <a:xfrm>
              <a:off x="3733800" y="924894"/>
              <a:ext cx="969128" cy="802392"/>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 name="Picture 31" descr="ctf snapshot"/>
            <p:cNvPicPr>
              <a:picLocks noChangeAspect="1" noChangeArrowheads="1"/>
            </p:cNvPicPr>
            <p:nvPr/>
          </p:nvPicPr>
          <p:blipFill>
            <a:blip r:embed="rId4" cstate="print">
              <a:extLst>
                <a:ext uri="{28A0092B-C50C-407E-A947-70E740481C1C}">
                  <a14:useLocalDpi xmlns:a14="http://schemas.microsoft.com/office/drawing/2010/main" val="0"/>
                </a:ext>
              </a:extLst>
            </a:blip>
            <a:srcRect l="25586" t="13544" r="33986" b="14436"/>
            <a:stretch>
              <a:fillRect/>
            </a:stretch>
          </p:blipFill>
          <p:spPr bwMode="auto">
            <a:xfrm>
              <a:off x="3731352" y="9356"/>
              <a:ext cx="840648" cy="842384"/>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3" name="Picture 32" descr="Screenshot from 2013-02-01 16_34_08"/>
            <p:cNvPicPr>
              <a:picLocks noChangeAspect="1" noChangeArrowheads="1"/>
            </p:cNvPicPr>
            <p:nvPr/>
          </p:nvPicPr>
          <p:blipFill>
            <a:blip r:embed="rId5" cstate="print">
              <a:extLst>
                <a:ext uri="{28A0092B-C50C-407E-A947-70E740481C1C}">
                  <a14:useLocalDpi xmlns:a14="http://schemas.microsoft.com/office/drawing/2010/main" val="0"/>
                </a:ext>
              </a:extLst>
            </a:blip>
            <a:srcRect l="3169" t="19913" r="54626" b="20857"/>
            <a:stretch>
              <a:fillRect/>
            </a:stretch>
          </p:blipFill>
          <p:spPr bwMode="auto">
            <a:xfrm>
              <a:off x="3733800" y="1793801"/>
              <a:ext cx="1104414" cy="832174"/>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5" name="Oval 34"/>
            <p:cNvSpPr/>
            <p:nvPr/>
          </p:nvSpPr>
          <p:spPr>
            <a:xfrm>
              <a:off x="328091" y="3759841"/>
              <a:ext cx="259948" cy="267563"/>
            </a:xfrm>
            <a:prstGeom prst="ellipse">
              <a:avLst/>
            </a:prstGeom>
            <a:solidFill>
              <a:schemeClr val="accent3"/>
            </a:solidFill>
            <a:ln>
              <a:solidFill>
                <a:schemeClr val="bg1"/>
              </a:solidFill>
            </a:ln>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ZA"/>
            </a:p>
          </p:txBody>
        </p:sp>
        <p:sp>
          <p:nvSpPr>
            <p:cNvPr id="36" name="Oval 35"/>
            <p:cNvSpPr/>
            <p:nvPr/>
          </p:nvSpPr>
          <p:spPr>
            <a:xfrm>
              <a:off x="328324" y="4146343"/>
              <a:ext cx="259715" cy="267335"/>
            </a:xfrm>
            <a:prstGeom prst="ellipse">
              <a:avLst/>
            </a:prstGeom>
            <a:solidFill>
              <a:schemeClr val="tx2">
                <a:lumMod val="40000"/>
                <a:lumOff val="60000"/>
              </a:schemeClr>
            </a:solidFill>
            <a:ln>
              <a:solidFill>
                <a:schemeClr val="bg1"/>
              </a:solidFill>
            </a:ln>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ZA"/>
            </a:p>
          </p:txBody>
        </p:sp>
        <p:sp>
          <p:nvSpPr>
            <p:cNvPr id="37" name="Oval 36"/>
            <p:cNvSpPr/>
            <p:nvPr/>
          </p:nvSpPr>
          <p:spPr>
            <a:xfrm>
              <a:off x="328324" y="4579472"/>
              <a:ext cx="259715" cy="267335"/>
            </a:xfrm>
            <a:prstGeom prst="ellipse">
              <a:avLst/>
            </a:prstGeom>
            <a:solidFill>
              <a:schemeClr val="accent4"/>
            </a:solidFill>
            <a:ln>
              <a:solidFill>
                <a:schemeClr val="bg1"/>
              </a:solidFill>
            </a:ln>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ZA"/>
            </a:p>
          </p:txBody>
        </p:sp>
        <p:sp>
          <p:nvSpPr>
            <p:cNvPr id="38" name="Text Box 28"/>
            <p:cNvSpPr txBox="1"/>
            <p:nvPr/>
          </p:nvSpPr>
          <p:spPr>
            <a:xfrm>
              <a:off x="543464" y="3771323"/>
              <a:ext cx="1311215" cy="25608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ZA" sz="1100" b="1">
                  <a:latin typeface="Times New Roman" panose="02020603050405020304" pitchFamily="18" charset="0"/>
                  <a:ea typeface="Calibri" panose="020F0502020204030204" pitchFamily="34" charset="0"/>
                  <a:cs typeface="Times New Roman" panose="02020603050405020304" pitchFamily="18" charset="0"/>
                </a:rPr>
                <a:t>MOTIONCORR</a:t>
              </a:r>
              <a:endParaRPr lang="en-ZA" sz="1100">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8"/>
            <p:cNvSpPr txBox="1"/>
            <p:nvPr/>
          </p:nvSpPr>
          <p:spPr>
            <a:xfrm>
              <a:off x="543464" y="4176291"/>
              <a:ext cx="1310640" cy="25590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6000"/>
                </a:lnSpc>
                <a:spcAft>
                  <a:spcPts val="800"/>
                </a:spcAft>
              </a:pPr>
              <a:r>
                <a:rPr lang="en-ZA" sz="1100" b="1">
                  <a:latin typeface="Times New Roman" panose="02020603050405020304" pitchFamily="18" charset="0"/>
                  <a:ea typeface="Calibri" panose="020F0502020204030204" pitchFamily="34" charset="0"/>
                </a:rPr>
                <a:t>APPION</a:t>
              </a:r>
              <a:endParaRPr lang="en-ZA" sz="1200">
                <a:latin typeface="Times New Roman" panose="02020603050405020304" pitchFamily="18" charset="0"/>
                <a:ea typeface="Times New Roman" panose="02020603050405020304" pitchFamily="18" charset="0"/>
              </a:endParaRPr>
            </a:p>
          </p:txBody>
        </p:sp>
        <p:sp>
          <p:nvSpPr>
            <p:cNvPr id="40" name="Text Box 28"/>
            <p:cNvSpPr txBox="1"/>
            <p:nvPr/>
          </p:nvSpPr>
          <p:spPr>
            <a:xfrm>
              <a:off x="550817" y="4603948"/>
              <a:ext cx="1310640" cy="25590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6000"/>
                </a:lnSpc>
                <a:spcAft>
                  <a:spcPts val="800"/>
                </a:spcAft>
              </a:pPr>
              <a:r>
                <a:rPr lang="en-ZA" sz="1100" b="1">
                  <a:latin typeface="Times New Roman" panose="02020603050405020304" pitchFamily="18" charset="0"/>
                  <a:ea typeface="Calibri" panose="020F0502020204030204" pitchFamily="34" charset="0"/>
                </a:rPr>
                <a:t>SPIDER</a:t>
              </a:r>
              <a:endParaRPr lang="en-ZA" sz="1200">
                <a:latin typeface="Times New Roman" panose="02020603050405020304" pitchFamily="18" charset="0"/>
                <a:ea typeface="Times New Roman" panose="02020603050405020304" pitchFamily="18" charset="0"/>
              </a:endParaRPr>
            </a:p>
          </p:txBody>
        </p:sp>
      </p:grpSp>
      <p:pic>
        <p:nvPicPr>
          <p:cNvPr id="41" name="Picture 40"/>
          <p:cNvPicPr/>
          <p:nvPr/>
        </p:nvPicPr>
        <p:blipFill>
          <a:blip r:embed="rId6">
            <a:extLst>
              <a:ext uri="{28A0092B-C50C-407E-A947-70E740481C1C}">
                <a14:useLocalDpi xmlns:a14="http://schemas.microsoft.com/office/drawing/2010/main" val="0"/>
              </a:ext>
            </a:extLst>
          </a:blip>
          <a:srcRect/>
          <a:stretch>
            <a:fillRect/>
          </a:stretch>
        </p:blipFill>
        <p:spPr bwMode="auto">
          <a:xfrm>
            <a:off x="6241733" y="4881460"/>
            <a:ext cx="816610" cy="139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20874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5678" y="1536044"/>
            <a:ext cx="9144000" cy="4434840"/>
          </a:xfrm>
          <a:prstGeom prst="rect">
            <a:avLst/>
          </a:prstGeom>
        </p:spPr>
      </p:pic>
      <p:sp>
        <p:nvSpPr>
          <p:cNvPr id="4" name="TextBox 3">
            <a:extLst>
              <a:ext uri="{FF2B5EF4-FFF2-40B4-BE49-F238E27FC236}">
                <a16:creationId xmlns:a16="http://schemas.microsoft.com/office/drawing/2014/main" id="{140966F1-7B43-A306-794D-23DF0FECBB56}"/>
              </a:ext>
            </a:extLst>
          </p:cNvPr>
          <p:cNvSpPr txBox="1"/>
          <p:nvPr/>
        </p:nvSpPr>
        <p:spPr>
          <a:xfrm>
            <a:off x="658761" y="353959"/>
            <a:ext cx="10481188" cy="923330"/>
          </a:xfrm>
          <a:prstGeom prst="rect">
            <a:avLst/>
          </a:prstGeom>
          <a:noFill/>
        </p:spPr>
        <p:txBody>
          <a:bodyPr wrap="square" rtlCol="0">
            <a:spAutoFit/>
          </a:bodyPr>
          <a:lstStyle/>
          <a:p>
            <a:r>
              <a:rPr lang="en-US" dirty="0"/>
              <a:t>The process delivers a three-dimensional charge density map (a part of which is displayed as the green surface contour below) . This can be interpreted using a combination of AI and molecular dynamics. The community insists that all maps and models are deposited in an internationally accessible database.</a:t>
            </a:r>
            <a:endParaRPr lang="en-ZA" dirty="0"/>
          </a:p>
        </p:txBody>
      </p:sp>
    </p:spTree>
    <p:extLst>
      <p:ext uri="{BB962C8B-B14F-4D97-AF65-F5344CB8AC3E}">
        <p14:creationId xmlns:p14="http://schemas.microsoft.com/office/powerpoint/2010/main" val="37898802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 city next to water&#10;&#10;Description automatically generated">
            <a:extLst>
              <a:ext uri="{FF2B5EF4-FFF2-40B4-BE49-F238E27FC236}">
                <a16:creationId xmlns:a16="http://schemas.microsoft.com/office/drawing/2014/main" id="{EEA0D24B-8513-7DEC-0459-7092CFF408A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23679" r="10530"/>
          <a:stretch/>
        </p:blipFill>
        <p:spPr bwMode="auto">
          <a:xfrm>
            <a:off x="0" y="1271"/>
            <a:ext cx="12192000" cy="685672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651F0A04-BF4E-E9CF-2309-74AD0A611BA5}"/>
              </a:ext>
            </a:extLst>
          </p:cNvPr>
          <p:cNvSpPr txBox="1"/>
          <p:nvPr/>
        </p:nvSpPr>
        <p:spPr>
          <a:xfrm>
            <a:off x="1989667" y="5700409"/>
            <a:ext cx="7916333" cy="692497"/>
          </a:xfrm>
          <a:prstGeom prst="rect">
            <a:avLst/>
          </a:prstGeom>
          <a:noFill/>
        </p:spPr>
        <p:txBody>
          <a:bodyPr wrap="square" rtlCol="0">
            <a:spAutoFit/>
          </a:bodyPr>
          <a:lstStyle/>
          <a:p>
            <a:pPr algn="ctr"/>
            <a:r>
              <a:rPr lang="en-ZA" sz="2400" b="1" dirty="0">
                <a:solidFill>
                  <a:schemeClr val="bg1"/>
                </a:solidFill>
              </a:rPr>
              <a:t>19 – 23 SEPTEMBER 2027 </a:t>
            </a:r>
          </a:p>
          <a:p>
            <a:pPr algn="ctr"/>
            <a:r>
              <a:rPr lang="en-ZA" sz="1500" dirty="0">
                <a:solidFill>
                  <a:schemeClr val="bg1"/>
                </a:solidFill>
              </a:rPr>
              <a:t> www.iubmbcongress2027.co.za</a:t>
            </a:r>
          </a:p>
        </p:txBody>
      </p:sp>
      <p:sp>
        <p:nvSpPr>
          <p:cNvPr id="9" name="TextBox 8">
            <a:extLst>
              <a:ext uri="{FF2B5EF4-FFF2-40B4-BE49-F238E27FC236}">
                <a16:creationId xmlns:a16="http://schemas.microsoft.com/office/drawing/2014/main" id="{85C45CFA-4ADA-C66F-47D5-0C65E29E7148}"/>
              </a:ext>
            </a:extLst>
          </p:cNvPr>
          <p:cNvSpPr txBox="1"/>
          <p:nvPr/>
        </p:nvSpPr>
        <p:spPr>
          <a:xfrm>
            <a:off x="1816247" y="374004"/>
            <a:ext cx="9419312" cy="1384995"/>
          </a:xfrm>
          <a:prstGeom prst="rect">
            <a:avLst/>
          </a:prstGeom>
          <a:noFill/>
        </p:spPr>
        <p:txBody>
          <a:bodyPr wrap="square" rtlCol="0">
            <a:spAutoFit/>
          </a:bodyPr>
          <a:lstStyle/>
          <a:p>
            <a:r>
              <a:rPr lang="en-ZA" sz="4800" b="1" dirty="0">
                <a:solidFill>
                  <a:schemeClr val="bg1"/>
                </a:solidFill>
              </a:rPr>
              <a:t>IUBMB FASBMB SASBMB IUPAB </a:t>
            </a:r>
          </a:p>
          <a:p>
            <a:pPr algn="ctr"/>
            <a:r>
              <a:rPr lang="en-ZA" sz="3600" dirty="0">
                <a:solidFill>
                  <a:schemeClr val="bg1"/>
                </a:solidFill>
              </a:rPr>
              <a:t>CONGRESS 2027</a:t>
            </a:r>
          </a:p>
        </p:txBody>
      </p:sp>
    </p:spTree>
    <p:extLst>
      <p:ext uri="{BB962C8B-B14F-4D97-AF65-F5344CB8AC3E}">
        <p14:creationId xmlns:p14="http://schemas.microsoft.com/office/powerpoint/2010/main" val="14897518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D5F7DBD-4869-B4FA-4387-F522BD7BAF5D}"/>
              </a:ext>
            </a:extLst>
          </p:cNvPr>
          <p:cNvSpPr txBox="1"/>
          <p:nvPr/>
        </p:nvSpPr>
        <p:spPr>
          <a:xfrm>
            <a:off x="1179871" y="1199535"/>
            <a:ext cx="3499420" cy="461665"/>
          </a:xfrm>
          <a:prstGeom prst="rect">
            <a:avLst/>
          </a:prstGeom>
          <a:noFill/>
        </p:spPr>
        <p:txBody>
          <a:bodyPr wrap="none" rtlCol="0">
            <a:spAutoFit/>
          </a:bodyPr>
          <a:lstStyle/>
          <a:p>
            <a:r>
              <a:rPr lang="en-US" sz="2400" b="1" dirty="0"/>
              <a:t>So what is the Strategy?</a:t>
            </a:r>
            <a:endParaRPr lang="en-ZA" sz="2400" b="1" dirty="0"/>
          </a:p>
        </p:txBody>
      </p:sp>
      <p:sp>
        <p:nvSpPr>
          <p:cNvPr id="5" name="TextBox 4">
            <a:extLst>
              <a:ext uri="{FF2B5EF4-FFF2-40B4-BE49-F238E27FC236}">
                <a16:creationId xmlns:a16="http://schemas.microsoft.com/office/drawing/2014/main" id="{F9B6224A-3DE5-D6B3-F7E4-571AD750932F}"/>
              </a:ext>
            </a:extLst>
          </p:cNvPr>
          <p:cNvSpPr txBox="1"/>
          <p:nvPr/>
        </p:nvSpPr>
        <p:spPr>
          <a:xfrm>
            <a:off x="1651819" y="1965146"/>
            <a:ext cx="10495181" cy="4137030"/>
          </a:xfrm>
          <a:prstGeom prst="rect">
            <a:avLst/>
          </a:prstGeom>
          <a:noFill/>
        </p:spPr>
        <p:txBody>
          <a:bodyPr wrap="none" rtlCol="0">
            <a:spAutoFit/>
          </a:bodyPr>
          <a:lstStyle/>
          <a:p>
            <a:pPr marL="285750" indent="-285750">
              <a:spcAft>
                <a:spcPts val="100"/>
              </a:spcAft>
              <a:buFont typeface="Arial" panose="020B0604020202020204" pitchFamily="34" charset="0"/>
              <a:buChar char="•"/>
            </a:pPr>
            <a:r>
              <a:rPr lang="en-US" dirty="0"/>
              <a:t>Build a community</a:t>
            </a:r>
          </a:p>
          <a:p>
            <a:pPr marL="285750" indent="-285750">
              <a:spcAft>
                <a:spcPts val="100"/>
              </a:spcAft>
              <a:buFont typeface="Arial" panose="020B0604020202020204" pitchFamily="34" charset="0"/>
              <a:buChar char="•"/>
            </a:pPr>
            <a:r>
              <a:rPr lang="en-US" dirty="0"/>
              <a:t>Organize activities e.g. Ad hoc workshops and lectures, attract </a:t>
            </a:r>
            <a:r>
              <a:rPr lang="en-US"/>
              <a:t>major conferences</a:t>
            </a:r>
            <a:endParaRPr lang="en-US" dirty="0"/>
          </a:p>
          <a:p>
            <a:pPr marL="285750" indent="-285750">
              <a:spcAft>
                <a:spcPts val="100"/>
              </a:spcAft>
              <a:buFont typeface="Arial" panose="020B0604020202020204" pitchFamily="34" charset="0"/>
              <a:buChar char="•"/>
            </a:pPr>
            <a:r>
              <a:rPr lang="en-US" dirty="0"/>
              <a:t>Membership of local and international Societies: </a:t>
            </a:r>
            <a:r>
              <a:rPr lang="en-US" dirty="0" err="1"/>
              <a:t>e.g</a:t>
            </a:r>
            <a:r>
              <a:rPr lang="en-US" dirty="0"/>
              <a:t> SAIP, ASBMB,MSSA,AIC, </a:t>
            </a:r>
            <a:r>
              <a:rPr lang="en-US" dirty="0" err="1"/>
              <a:t>AfBS</a:t>
            </a:r>
            <a:r>
              <a:rPr lang="en-US" dirty="0"/>
              <a:t>, BPS, IUPAB</a:t>
            </a:r>
          </a:p>
          <a:p>
            <a:pPr marL="285750" indent="-285750">
              <a:spcAft>
                <a:spcPts val="100"/>
              </a:spcAft>
              <a:buFont typeface="Arial" panose="020B0604020202020204" pitchFamily="34" charset="0"/>
              <a:buChar char="•"/>
            </a:pPr>
            <a:r>
              <a:rPr lang="en-US" dirty="0"/>
              <a:t>Appointment of Biophysicists to university teaching positions</a:t>
            </a:r>
          </a:p>
          <a:p>
            <a:pPr marL="285750" indent="-285750">
              <a:spcAft>
                <a:spcPts val="100"/>
              </a:spcAft>
              <a:buFont typeface="Arial" panose="020B0604020202020204" pitchFamily="34" charset="0"/>
              <a:buChar char="•"/>
            </a:pPr>
            <a:r>
              <a:rPr lang="en-US" dirty="0"/>
              <a:t>Introduction of courses at undergraduate level</a:t>
            </a:r>
          </a:p>
          <a:p>
            <a:pPr marL="285750" indent="-285750">
              <a:spcAft>
                <a:spcPts val="100"/>
              </a:spcAft>
              <a:buFont typeface="Arial" panose="020B0604020202020204" pitchFamily="34" charset="0"/>
              <a:buChar char="•"/>
            </a:pPr>
            <a:r>
              <a:rPr lang="en-US" dirty="0"/>
              <a:t>Supervise students at Masters, Doctoral and post-Doctoral level</a:t>
            </a:r>
          </a:p>
          <a:p>
            <a:pPr marL="285750" indent="-285750">
              <a:spcAft>
                <a:spcPts val="100"/>
              </a:spcAft>
              <a:buFont typeface="Arial" panose="020B0604020202020204" pitchFamily="34" charset="0"/>
              <a:buChar char="•"/>
            </a:pPr>
            <a:r>
              <a:rPr lang="en-US" dirty="0"/>
              <a:t>Apply for research grants to local and international funding organizations</a:t>
            </a:r>
          </a:p>
          <a:p>
            <a:pPr marL="285750" indent="-285750">
              <a:spcAft>
                <a:spcPts val="100"/>
              </a:spcAft>
              <a:buFont typeface="Arial" panose="020B0604020202020204" pitchFamily="34" charset="0"/>
              <a:buChar char="•"/>
            </a:pPr>
            <a:r>
              <a:rPr lang="en-US" dirty="0"/>
              <a:t>Establish </a:t>
            </a:r>
            <a:r>
              <a:rPr lang="en-US" dirty="0" err="1"/>
              <a:t>centres</a:t>
            </a:r>
            <a:r>
              <a:rPr lang="en-US" dirty="0"/>
              <a:t> to provide major facilities locally e.g. Aaron Klug Centre</a:t>
            </a:r>
          </a:p>
          <a:p>
            <a:pPr marL="285750" indent="-285750">
              <a:spcAft>
                <a:spcPts val="100"/>
              </a:spcAft>
              <a:buFont typeface="Arial" panose="020B0604020202020204" pitchFamily="34" charset="0"/>
              <a:buChar char="•"/>
            </a:pPr>
            <a:r>
              <a:rPr lang="en-US" dirty="0" err="1"/>
              <a:t>Utilitise</a:t>
            </a:r>
            <a:r>
              <a:rPr lang="en-US" dirty="0"/>
              <a:t> the facilities of European </a:t>
            </a:r>
            <a:r>
              <a:rPr lang="en-US" dirty="0" err="1"/>
              <a:t>Centres</a:t>
            </a:r>
            <a:r>
              <a:rPr lang="en-US" dirty="0"/>
              <a:t>: ESRF, DLS, </a:t>
            </a:r>
            <a:r>
              <a:rPr lang="en-US" dirty="0" err="1"/>
              <a:t>eBIC</a:t>
            </a:r>
            <a:r>
              <a:rPr lang="en-US" dirty="0"/>
              <a:t>, Instruct</a:t>
            </a:r>
          </a:p>
          <a:p>
            <a:pPr marL="285750" indent="-285750">
              <a:spcAft>
                <a:spcPts val="100"/>
              </a:spcAft>
              <a:buFont typeface="Arial" panose="020B0604020202020204" pitchFamily="34" charset="0"/>
              <a:buChar char="•"/>
            </a:pPr>
            <a:r>
              <a:rPr lang="en-US" dirty="0"/>
              <a:t>Purchase appropriate equipment in cognate university </a:t>
            </a:r>
            <a:r>
              <a:rPr lang="en-US" dirty="0" err="1"/>
              <a:t>deparments</a:t>
            </a:r>
            <a:endParaRPr lang="en-US" dirty="0"/>
          </a:p>
          <a:p>
            <a:pPr marL="285750" indent="-285750">
              <a:spcAft>
                <a:spcPts val="100"/>
              </a:spcAft>
              <a:buFont typeface="Arial" panose="020B0604020202020204" pitchFamily="34" charset="0"/>
              <a:buChar char="•"/>
            </a:pPr>
            <a:r>
              <a:rPr lang="en-US" dirty="0"/>
              <a:t>Deposit data in international databases</a:t>
            </a:r>
          </a:p>
          <a:p>
            <a:pPr marL="285750" indent="-285750">
              <a:spcAft>
                <a:spcPts val="100"/>
              </a:spcAft>
              <a:buFont typeface="Arial" panose="020B0604020202020204" pitchFamily="34" charset="0"/>
              <a:buChar char="•"/>
            </a:pPr>
            <a:r>
              <a:rPr lang="en-US" dirty="0"/>
              <a:t>Publish in internationally recognized Journals</a:t>
            </a:r>
          </a:p>
          <a:p>
            <a:pPr marL="285750" indent="-285750">
              <a:spcAft>
                <a:spcPts val="100"/>
              </a:spcAft>
              <a:buFont typeface="Arial" panose="020B0604020202020204" pitchFamily="34" charset="0"/>
              <a:buChar char="•"/>
            </a:pPr>
            <a:r>
              <a:rPr lang="en-US" dirty="0"/>
              <a:t>Publish commentaries advertising Biophysics in local and international media, including social media</a:t>
            </a:r>
          </a:p>
          <a:p>
            <a:endParaRPr lang="en-ZA" dirty="0"/>
          </a:p>
        </p:txBody>
      </p:sp>
    </p:spTree>
    <p:extLst>
      <p:ext uri="{BB962C8B-B14F-4D97-AF65-F5344CB8AC3E}">
        <p14:creationId xmlns:p14="http://schemas.microsoft.com/office/powerpoint/2010/main" val="38197039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014AB37-CE3B-3C42-8BF3-08979B414D39}"/>
              </a:ext>
            </a:extLst>
          </p:cNvPr>
          <p:cNvSpPr txBox="1"/>
          <p:nvPr/>
        </p:nvSpPr>
        <p:spPr>
          <a:xfrm>
            <a:off x="1543665" y="1563328"/>
            <a:ext cx="8957187" cy="646331"/>
          </a:xfrm>
          <a:prstGeom prst="rect">
            <a:avLst/>
          </a:prstGeom>
          <a:noFill/>
        </p:spPr>
        <p:txBody>
          <a:bodyPr wrap="square" rtlCol="0">
            <a:spAutoFit/>
          </a:bodyPr>
          <a:lstStyle/>
          <a:p>
            <a:r>
              <a:rPr lang="en-US" dirty="0"/>
              <a:t>Even though physics is often central to the studies being undertaken – those undertaking the studies often have little physics background.</a:t>
            </a:r>
            <a:endParaRPr lang="en-ZA" dirty="0"/>
          </a:p>
        </p:txBody>
      </p:sp>
      <p:sp>
        <p:nvSpPr>
          <p:cNvPr id="3" name="TextBox 2">
            <a:extLst>
              <a:ext uri="{FF2B5EF4-FFF2-40B4-BE49-F238E27FC236}">
                <a16:creationId xmlns:a16="http://schemas.microsoft.com/office/drawing/2014/main" id="{9503C89D-6558-0B16-CDDE-B5270079E3BD}"/>
              </a:ext>
            </a:extLst>
          </p:cNvPr>
          <p:cNvSpPr txBox="1"/>
          <p:nvPr/>
        </p:nvSpPr>
        <p:spPr>
          <a:xfrm>
            <a:off x="1543665" y="2907353"/>
            <a:ext cx="9527458" cy="1200329"/>
          </a:xfrm>
          <a:prstGeom prst="rect">
            <a:avLst/>
          </a:prstGeom>
          <a:noFill/>
        </p:spPr>
        <p:txBody>
          <a:bodyPr wrap="square" rtlCol="0">
            <a:spAutoFit/>
          </a:bodyPr>
          <a:lstStyle/>
          <a:p>
            <a:r>
              <a:rPr lang="en-US" dirty="0"/>
              <a:t>This issue is not unique to Africa and is being addressed by the international Biophysics community by encapsulating the Physics in software and through the increasing use of artificial intelligence. This enables “Physics </a:t>
            </a:r>
            <a:r>
              <a:rPr lang="en-US" dirty="0" err="1"/>
              <a:t>näive</a:t>
            </a:r>
            <a:r>
              <a:rPr lang="en-US" dirty="0"/>
              <a:t>” scientists to get started on complex problems and learn the Physics as they go along.</a:t>
            </a:r>
            <a:endParaRPr lang="en-ZA" dirty="0"/>
          </a:p>
        </p:txBody>
      </p:sp>
      <p:sp>
        <p:nvSpPr>
          <p:cNvPr id="4" name="TextBox 3">
            <a:extLst>
              <a:ext uri="{FF2B5EF4-FFF2-40B4-BE49-F238E27FC236}">
                <a16:creationId xmlns:a16="http://schemas.microsoft.com/office/drawing/2014/main" id="{9AD581B5-7AA2-1BF3-8AD3-6E75F83D1110}"/>
              </a:ext>
            </a:extLst>
          </p:cNvPr>
          <p:cNvSpPr txBox="1"/>
          <p:nvPr/>
        </p:nvSpPr>
        <p:spPr>
          <a:xfrm>
            <a:off x="1543665" y="4833007"/>
            <a:ext cx="9319997" cy="923330"/>
          </a:xfrm>
          <a:prstGeom prst="rect">
            <a:avLst/>
          </a:prstGeom>
          <a:noFill/>
        </p:spPr>
        <p:txBody>
          <a:bodyPr wrap="square" rtlCol="0">
            <a:spAutoFit/>
          </a:bodyPr>
          <a:lstStyle/>
          <a:p>
            <a:r>
              <a:rPr lang="en-US" dirty="0"/>
              <a:t>The international effort in biophysics is currently dominated by the desire to understand living systems at atomic or molecular detail – thus Structural Biology is more often than not, the starting point for Biophysical studies.</a:t>
            </a:r>
            <a:endParaRPr lang="en-ZA" dirty="0"/>
          </a:p>
        </p:txBody>
      </p:sp>
    </p:spTree>
    <p:extLst>
      <p:ext uri="{BB962C8B-B14F-4D97-AF65-F5344CB8AC3E}">
        <p14:creationId xmlns:p14="http://schemas.microsoft.com/office/powerpoint/2010/main" val="514683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0FE7B98-7F46-B983-4BBE-C1DB7AA01E38}"/>
              </a:ext>
            </a:extLst>
          </p:cNvPr>
          <p:cNvSpPr txBox="1"/>
          <p:nvPr/>
        </p:nvSpPr>
        <p:spPr>
          <a:xfrm>
            <a:off x="717755" y="1661652"/>
            <a:ext cx="11179277" cy="2585323"/>
          </a:xfrm>
          <a:prstGeom prst="rect">
            <a:avLst/>
          </a:prstGeom>
          <a:noFill/>
        </p:spPr>
        <p:txBody>
          <a:bodyPr wrap="square">
            <a:spAutoFit/>
          </a:bodyPr>
          <a:lstStyle/>
          <a:p>
            <a:r>
              <a:rPr lang="en-US" dirty="0"/>
              <a:t>This unique interdisciplinary field brings our understanding of biological processes to an unprecedented level of detail.</a:t>
            </a:r>
          </a:p>
          <a:p>
            <a:endParaRPr lang="en-US" dirty="0"/>
          </a:p>
          <a:p>
            <a:r>
              <a:rPr lang="en-US" dirty="0"/>
              <a:t>Only when we understand nature’s processes at a sufficiently deep level can we make reliable predictions and obtain sustainable technological solutions.</a:t>
            </a:r>
          </a:p>
          <a:p>
            <a:endParaRPr lang="en-US" dirty="0"/>
          </a:p>
          <a:p>
            <a:r>
              <a:rPr lang="en-US" dirty="0"/>
              <a:t>An integral component of scientific discovery in biophysics involves technological development. Innovative experimental and computational methods pave the way for new scientific discoveries and provide practical solutions across the broad domain of biological sciences.</a:t>
            </a:r>
            <a:endParaRPr lang="en-ZA" dirty="0"/>
          </a:p>
        </p:txBody>
      </p:sp>
      <p:sp>
        <p:nvSpPr>
          <p:cNvPr id="5" name="TextBox 4">
            <a:extLst>
              <a:ext uri="{FF2B5EF4-FFF2-40B4-BE49-F238E27FC236}">
                <a16:creationId xmlns:a16="http://schemas.microsoft.com/office/drawing/2014/main" id="{EC38F0C9-B362-6CC8-5E28-3FE0638CC5D7}"/>
              </a:ext>
            </a:extLst>
          </p:cNvPr>
          <p:cNvSpPr txBox="1"/>
          <p:nvPr/>
        </p:nvSpPr>
        <p:spPr>
          <a:xfrm>
            <a:off x="786581" y="688258"/>
            <a:ext cx="2598084" cy="461665"/>
          </a:xfrm>
          <a:prstGeom prst="rect">
            <a:avLst/>
          </a:prstGeom>
          <a:noFill/>
        </p:spPr>
        <p:txBody>
          <a:bodyPr wrap="none" rtlCol="0">
            <a:spAutoFit/>
          </a:bodyPr>
          <a:lstStyle/>
          <a:p>
            <a:r>
              <a:rPr lang="en-ZA" sz="2400" b="1" dirty="0"/>
              <a:t>Why biophysics? </a:t>
            </a:r>
          </a:p>
        </p:txBody>
      </p:sp>
      <p:pic>
        <p:nvPicPr>
          <p:cNvPr id="2" name="Picture 1">
            <a:extLst>
              <a:ext uri="{FF2B5EF4-FFF2-40B4-BE49-F238E27FC236}">
                <a16:creationId xmlns:a16="http://schemas.microsoft.com/office/drawing/2014/main" id="{B08432D3-3425-06B5-CDAE-1FF1131DD53D}"/>
              </a:ext>
            </a:extLst>
          </p:cNvPr>
          <p:cNvPicPr>
            <a:picLocks noChangeAspect="1"/>
          </p:cNvPicPr>
          <p:nvPr/>
        </p:nvPicPr>
        <p:blipFill>
          <a:blip r:embed="rId2"/>
          <a:stretch>
            <a:fillRect/>
          </a:stretch>
        </p:blipFill>
        <p:spPr>
          <a:xfrm>
            <a:off x="717755" y="4511794"/>
            <a:ext cx="8846063" cy="493819"/>
          </a:xfrm>
          <a:prstGeom prst="rect">
            <a:avLst/>
          </a:prstGeom>
        </p:spPr>
      </p:pic>
    </p:spTree>
    <p:extLst>
      <p:ext uri="{BB962C8B-B14F-4D97-AF65-F5344CB8AC3E}">
        <p14:creationId xmlns:p14="http://schemas.microsoft.com/office/powerpoint/2010/main" val="19281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2B95044-3156-8509-1F19-57E1C9005318}"/>
              </a:ext>
            </a:extLst>
          </p:cNvPr>
          <p:cNvSpPr txBox="1"/>
          <p:nvPr/>
        </p:nvSpPr>
        <p:spPr>
          <a:xfrm>
            <a:off x="816077" y="444598"/>
            <a:ext cx="6096000" cy="461665"/>
          </a:xfrm>
          <a:prstGeom prst="rect">
            <a:avLst/>
          </a:prstGeom>
          <a:noFill/>
        </p:spPr>
        <p:txBody>
          <a:bodyPr wrap="square">
            <a:spAutoFit/>
          </a:bodyPr>
          <a:lstStyle/>
          <a:p>
            <a:r>
              <a:rPr lang="en-US" sz="2400" b="1" dirty="0"/>
              <a:t>Biophysics and the UN SDGs</a:t>
            </a:r>
            <a:endParaRPr lang="en-ZA" sz="2400" b="1" dirty="0"/>
          </a:p>
        </p:txBody>
      </p:sp>
      <p:sp>
        <p:nvSpPr>
          <p:cNvPr id="5" name="TextBox 4">
            <a:extLst>
              <a:ext uri="{FF2B5EF4-FFF2-40B4-BE49-F238E27FC236}">
                <a16:creationId xmlns:a16="http://schemas.microsoft.com/office/drawing/2014/main" id="{0A87531B-DD62-25AA-3CAC-9D6A682BE498}"/>
              </a:ext>
            </a:extLst>
          </p:cNvPr>
          <p:cNvSpPr txBox="1"/>
          <p:nvPr/>
        </p:nvSpPr>
        <p:spPr>
          <a:xfrm>
            <a:off x="816077" y="1050874"/>
            <a:ext cx="6096000" cy="369332"/>
          </a:xfrm>
          <a:prstGeom prst="rect">
            <a:avLst/>
          </a:prstGeom>
          <a:noFill/>
        </p:spPr>
        <p:txBody>
          <a:bodyPr wrap="square">
            <a:spAutoFit/>
          </a:bodyPr>
          <a:lstStyle/>
          <a:p>
            <a:r>
              <a:rPr lang="en-ZA" dirty="0"/>
              <a:t>SDG 2: Zero Hunger</a:t>
            </a:r>
          </a:p>
        </p:txBody>
      </p:sp>
      <p:sp>
        <p:nvSpPr>
          <p:cNvPr id="7" name="TextBox 6">
            <a:extLst>
              <a:ext uri="{FF2B5EF4-FFF2-40B4-BE49-F238E27FC236}">
                <a16:creationId xmlns:a16="http://schemas.microsoft.com/office/drawing/2014/main" id="{D2A4B9C0-39FA-FF20-E488-A566F1FBD90B}"/>
              </a:ext>
            </a:extLst>
          </p:cNvPr>
          <p:cNvSpPr txBox="1"/>
          <p:nvPr/>
        </p:nvSpPr>
        <p:spPr>
          <a:xfrm>
            <a:off x="1130709" y="1528297"/>
            <a:ext cx="10422193" cy="1200329"/>
          </a:xfrm>
          <a:prstGeom prst="rect">
            <a:avLst/>
          </a:prstGeom>
          <a:noFill/>
        </p:spPr>
        <p:txBody>
          <a:bodyPr wrap="square">
            <a:spAutoFit/>
          </a:bodyPr>
          <a:lstStyle/>
          <a:p>
            <a:pPr marL="285750" indent="-285750">
              <a:buFont typeface="Arial" panose="020B0604020202020204" pitchFamily="34" charset="0"/>
              <a:buChar char="•"/>
            </a:pPr>
            <a:r>
              <a:rPr lang="en-US" dirty="0"/>
              <a:t>Understanding the complex process of photosynthesis to engineer crops with enhanced yield</a:t>
            </a:r>
          </a:p>
          <a:p>
            <a:pPr marL="285750" indent="-285750">
              <a:buFont typeface="Arial" panose="020B0604020202020204" pitchFamily="34" charset="0"/>
              <a:buChar char="•"/>
            </a:pPr>
            <a:r>
              <a:rPr lang="en-US" dirty="0"/>
              <a:t>Developing innovative biosensing technologies to detect and prevent plant diseases</a:t>
            </a:r>
          </a:p>
          <a:p>
            <a:pPr marL="285750" indent="-285750">
              <a:buFont typeface="Arial" panose="020B0604020202020204" pitchFamily="34" charset="0"/>
              <a:buChar char="•"/>
            </a:pPr>
            <a:r>
              <a:rPr lang="en-US" dirty="0"/>
              <a:t>Exploring alternative, less toxic treatments for plant pests and diseases to ensure sustainable agriculture.</a:t>
            </a:r>
            <a:endParaRPr lang="en-ZA" dirty="0"/>
          </a:p>
        </p:txBody>
      </p:sp>
      <p:sp>
        <p:nvSpPr>
          <p:cNvPr id="9" name="TextBox 8">
            <a:extLst>
              <a:ext uri="{FF2B5EF4-FFF2-40B4-BE49-F238E27FC236}">
                <a16:creationId xmlns:a16="http://schemas.microsoft.com/office/drawing/2014/main" id="{E1841098-AB9E-001D-1B52-494EC68E55C8}"/>
              </a:ext>
            </a:extLst>
          </p:cNvPr>
          <p:cNvSpPr txBox="1"/>
          <p:nvPr/>
        </p:nvSpPr>
        <p:spPr>
          <a:xfrm>
            <a:off x="943896" y="2796033"/>
            <a:ext cx="6096000" cy="369332"/>
          </a:xfrm>
          <a:prstGeom prst="rect">
            <a:avLst/>
          </a:prstGeom>
          <a:noFill/>
        </p:spPr>
        <p:txBody>
          <a:bodyPr wrap="square">
            <a:spAutoFit/>
          </a:bodyPr>
          <a:lstStyle/>
          <a:p>
            <a:r>
              <a:rPr lang="en-US" dirty="0"/>
              <a:t>SDG 3: Good Health and Wellbeing</a:t>
            </a:r>
            <a:endParaRPr lang="en-ZA" dirty="0"/>
          </a:p>
        </p:txBody>
      </p:sp>
      <p:sp>
        <p:nvSpPr>
          <p:cNvPr id="11" name="TextBox 10">
            <a:extLst>
              <a:ext uri="{FF2B5EF4-FFF2-40B4-BE49-F238E27FC236}">
                <a16:creationId xmlns:a16="http://schemas.microsoft.com/office/drawing/2014/main" id="{B5D41D50-1A19-514D-D199-32A69E30067C}"/>
              </a:ext>
            </a:extLst>
          </p:cNvPr>
          <p:cNvSpPr txBox="1"/>
          <p:nvPr/>
        </p:nvSpPr>
        <p:spPr>
          <a:xfrm>
            <a:off x="1130709" y="3300251"/>
            <a:ext cx="10245214" cy="1754326"/>
          </a:xfrm>
          <a:prstGeom prst="rect">
            <a:avLst/>
          </a:prstGeom>
          <a:noFill/>
        </p:spPr>
        <p:txBody>
          <a:bodyPr wrap="square">
            <a:spAutoFit/>
          </a:bodyPr>
          <a:lstStyle/>
          <a:p>
            <a:pPr marL="285750" indent="-285750">
              <a:buFont typeface="Arial" panose="020B0604020202020204" pitchFamily="34" charset="0"/>
              <a:buChar char="•"/>
            </a:pPr>
            <a:r>
              <a:rPr lang="en-US" dirty="0"/>
              <a:t>Structural biology to understand disease mechanisms and guide the rational design of new drugs and vaccines </a:t>
            </a:r>
          </a:p>
          <a:p>
            <a:pPr marL="285750" indent="-285750">
              <a:buFont typeface="Arial" panose="020B0604020202020204" pitchFamily="34" charset="0"/>
              <a:buChar char="•"/>
            </a:pPr>
            <a:r>
              <a:rPr lang="en-US" dirty="0"/>
              <a:t>Biosensing and quantum biology for sensitive disease diagnostics </a:t>
            </a:r>
          </a:p>
          <a:p>
            <a:pPr marL="285750" indent="-285750">
              <a:buFont typeface="Arial" panose="020B0604020202020204" pitchFamily="34" charset="0"/>
              <a:buChar char="•"/>
            </a:pPr>
            <a:r>
              <a:rPr lang="en-US" dirty="0" err="1"/>
              <a:t>Biophotonics</a:t>
            </a:r>
            <a:r>
              <a:rPr lang="en-US" dirty="0"/>
              <a:t> for light-based therapies and diagnostics</a:t>
            </a:r>
          </a:p>
          <a:p>
            <a:pPr marL="285750" indent="-285750">
              <a:buFont typeface="Arial" panose="020B0604020202020204" pitchFamily="34" charset="0"/>
              <a:buChar char="•"/>
            </a:pPr>
            <a:r>
              <a:rPr lang="en-US" dirty="0"/>
              <a:t>Computational approaches to complement experimental work and deepen our understanding of diseases.</a:t>
            </a:r>
            <a:endParaRPr lang="en-ZA" dirty="0"/>
          </a:p>
        </p:txBody>
      </p:sp>
      <p:sp>
        <p:nvSpPr>
          <p:cNvPr id="13" name="TextBox 12">
            <a:extLst>
              <a:ext uri="{FF2B5EF4-FFF2-40B4-BE49-F238E27FC236}">
                <a16:creationId xmlns:a16="http://schemas.microsoft.com/office/drawing/2014/main" id="{55355C22-8696-EE3E-EED7-65F604206B9C}"/>
              </a:ext>
            </a:extLst>
          </p:cNvPr>
          <p:cNvSpPr txBox="1"/>
          <p:nvPr/>
        </p:nvSpPr>
        <p:spPr>
          <a:xfrm>
            <a:off x="943896" y="5054577"/>
            <a:ext cx="6096000" cy="369332"/>
          </a:xfrm>
          <a:prstGeom prst="rect">
            <a:avLst/>
          </a:prstGeom>
          <a:noFill/>
        </p:spPr>
        <p:txBody>
          <a:bodyPr wrap="square">
            <a:spAutoFit/>
          </a:bodyPr>
          <a:lstStyle/>
          <a:p>
            <a:r>
              <a:rPr lang="en-ZA" dirty="0"/>
              <a:t>SDG 4: Quality Education</a:t>
            </a:r>
          </a:p>
        </p:txBody>
      </p:sp>
      <p:sp>
        <p:nvSpPr>
          <p:cNvPr id="15" name="TextBox 14">
            <a:extLst>
              <a:ext uri="{FF2B5EF4-FFF2-40B4-BE49-F238E27FC236}">
                <a16:creationId xmlns:a16="http://schemas.microsoft.com/office/drawing/2014/main" id="{EE8CA22A-7C68-9FEB-4AA8-EC5E875B6FDE}"/>
              </a:ext>
            </a:extLst>
          </p:cNvPr>
          <p:cNvSpPr txBox="1"/>
          <p:nvPr/>
        </p:nvSpPr>
        <p:spPr>
          <a:xfrm>
            <a:off x="1130709" y="5709722"/>
            <a:ext cx="10825317" cy="369332"/>
          </a:xfrm>
          <a:prstGeom prst="rect">
            <a:avLst/>
          </a:prstGeom>
          <a:noFill/>
        </p:spPr>
        <p:txBody>
          <a:bodyPr wrap="square">
            <a:spAutoFit/>
          </a:bodyPr>
          <a:lstStyle/>
          <a:p>
            <a:pPr marL="285750" indent="-285750">
              <a:buFont typeface="Arial" panose="020B0604020202020204" pitchFamily="34" charset="0"/>
              <a:buChar char="•"/>
            </a:pPr>
            <a:r>
              <a:rPr lang="en-US" dirty="0"/>
              <a:t>Biophysics research is essential for building a strong bioeconomy and developing new technologies.</a:t>
            </a:r>
            <a:endParaRPr lang="en-ZA" dirty="0"/>
          </a:p>
        </p:txBody>
      </p:sp>
      <p:sp>
        <p:nvSpPr>
          <p:cNvPr id="17" name="TextBox 16">
            <a:extLst>
              <a:ext uri="{FF2B5EF4-FFF2-40B4-BE49-F238E27FC236}">
                <a16:creationId xmlns:a16="http://schemas.microsoft.com/office/drawing/2014/main" id="{E93594EE-AAF5-F804-51CF-8CB26DF26D5C}"/>
              </a:ext>
            </a:extLst>
          </p:cNvPr>
          <p:cNvSpPr txBox="1"/>
          <p:nvPr/>
        </p:nvSpPr>
        <p:spPr>
          <a:xfrm>
            <a:off x="943896" y="5340390"/>
            <a:ext cx="6096000" cy="369332"/>
          </a:xfrm>
          <a:prstGeom prst="rect">
            <a:avLst/>
          </a:prstGeom>
          <a:noFill/>
        </p:spPr>
        <p:txBody>
          <a:bodyPr wrap="square">
            <a:spAutoFit/>
          </a:bodyPr>
          <a:lstStyle/>
          <a:p>
            <a:r>
              <a:rPr lang="en-US" dirty="0"/>
              <a:t>SDG 9: Industry, Innovation and Infrastructure </a:t>
            </a:r>
            <a:endParaRPr lang="en-ZA" dirty="0"/>
          </a:p>
        </p:txBody>
      </p:sp>
    </p:spTree>
    <p:extLst>
      <p:ext uri="{BB962C8B-B14F-4D97-AF65-F5344CB8AC3E}">
        <p14:creationId xmlns:p14="http://schemas.microsoft.com/office/powerpoint/2010/main" val="2966427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F8FD862-D615-FCE2-9562-7DB621264CD7}"/>
              </a:ext>
            </a:extLst>
          </p:cNvPr>
          <p:cNvSpPr txBox="1"/>
          <p:nvPr/>
        </p:nvSpPr>
        <p:spPr>
          <a:xfrm>
            <a:off x="1130710" y="999951"/>
            <a:ext cx="10373031" cy="1200329"/>
          </a:xfrm>
          <a:prstGeom prst="rect">
            <a:avLst/>
          </a:prstGeom>
          <a:noFill/>
        </p:spPr>
        <p:txBody>
          <a:bodyPr wrap="square">
            <a:spAutoFit/>
          </a:bodyPr>
          <a:lstStyle/>
          <a:p>
            <a:r>
              <a:rPr lang="en-US" dirty="0"/>
              <a:t>Biophysics research requires state-of-the-art equipment and facilities. However, most African countries lack the necessary infrastructure and resources to support biophysics research. This includes basic and advanced experimental equipment, as well as high-performance computers for theoretical investigations.</a:t>
            </a:r>
            <a:endParaRPr lang="en-ZA" dirty="0"/>
          </a:p>
        </p:txBody>
      </p:sp>
      <p:sp>
        <p:nvSpPr>
          <p:cNvPr id="5" name="TextBox 4">
            <a:extLst>
              <a:ext uri="{FF2B5EF4-FFF2-40B4-BE49-F238E27FC236}">
                <a16:creationId xmlns:a16="http://schemas.microsoft.com/office/drawing/2014/main" id="{943525F7-DD60-8FD7-E5CE-32665E5043E6}"/>
              </a:ext>
            </a:extLst>
          </p:cNvPr>
          <p:cNvSpPr txBox="1"/>
          <p:nvPr/>
        </p:nvSpPr>
        <p:spPr>
          <a:xfrm>
            <a:off x="904568" y="552753"/>
            <a:ext cx="6096000" cy="369332"/>
          </a:xfrm>
          <a:prstGeom prst="rect">
            <a:avLst/>
          </a:prstGeom>
          <a:noFill/>
        </p:spPr>
        <p:txBody>
          <a:bodyPr wrap="square">
            <a:spAutoFit/>
          </a:bodyPr>
          <a:lstStyle/>
          <a:p>
            <a:r>
              <a:rPr lang="en-ZA" b="1" dirty="0"/>
              <a:t>Equipment and Facilities: </a:t>
            </a:r>
          </a:p>
        </p:txBody>
      </p:sp>
      <p:sp>
        <p:nvSpPr>
          <p:cNvPr id="7" name="TextBox 6">
            <a:extLst>
              <a:ext uri="{FF2B5EF4-FFF2-40B4-BE49-F238E27FC236}">
                <a16:creationId xmlns:a16="http://schemas.microsoft.com/office/drawing/2014/main" id="{B05665E5-CA15-8D1F-FFF4-6DEC673A2450}"/>
              </a:ext>
            </a:extLst>
          </p:cNvPr>
          <p:cNvSpPr txBox="1"/>
          <p:nvPr/>
        </p:nvSpPr>
        <p:spPr>
          <a:xfrm>
            <a:off x="1130710" y="2692794"/>
            <a:ext cx="10373030" cy="646331"/>
          </a:xfrm>
          <a:prstGeom prst="rect">
            <a:avLst/>
          </a:prstGeom>
          <a:noFill/>
        </p:spPr>
        <p:txBody>
          <a:bodyPr wrap="square">
            <a:spAutoFit/>
          </a:bodyPr>
          <a:lstStyle/>
          <a:p>
            <a:r>
              <a:rPr lang="en-US" dirty="0"/>
              <a:t>Even if equipment is acquired, it is crucial to ensure that it is properly maintained and sustained. This requires a steady supply of funds and technical expertise, which is often lacking in Africa.</a:t>
            </a:r>
            <a:endParaRPr lang="en-ZA" dirty="0"/>
          </a:p>
        </p:txBody>
      </p:sp>
      <p:sp>
        <p:nvSpPr>
          <p:cNvPr id="9" name="TextBox 8">
            <a:extLst>
              <a:ext uri="{FF2B5EF4-FFF2-40B4-BE49-F238E27FC236}">
                <a16:creationId xmlns:a16="http://schemas.microsoft.com/office/drawing/2014/main" id="{186E1A60-13C4-4C4A-6469-5094A4852A9A}"/>
              </a:ext>
            </a:extLst>
          </p:cNvPr>
          <p:cNvSpPr txBox="1"/>
          <p:nvPr/>
        </p:nvSpPr>
        <p:spPr>
          <a:xfrm>
            <a:off x="904568" y="2348578"/>
            <a:ext cx="6096000" cy="369332"/>
          </a:xfrm>
          <a:prstGeom prst="rect">
            <a:avLst/>
          </a:prstGeom>
          <a:noFill/>
        </p:spPr>
        <p:txBody>
          <a:bodyPr wrap="square">
            <a:spAutoFit/>
          </a:bodyPr>
          <a:lstStyle/>
          <a:p>
            <a:r>
              <a:rPr lang="en-ZA" b="1" dirty="0"/>
              <a:t>Maintenance and Sustainability: </a:t>
            </a:r>
          </a:p>
        </p:txBody>
      </p:sp>
      <p:sp>
        <p:nvSpPr>
          <p:cNvPr id="4" name="TextBox 3">
            <a:extLst>
              <a:ext uri="{FF2B5EF4-FFF2-40B4-BE49-F238E27FC236}">
                <a16:creationId xmlns:a16="http://schemas.microsoft.com/office/drawing/2014/main" id="{3195CA9A-86C0-E86B-FE64-630E4257B5F5}"/>
              </a:ext>
            </a:extLst>
          </p:cNvPr>
          <p:cNvSpPr txBox="1"/>
          <p:nvPr/>
        </p:nvSpPr>
        <p:spPr>
          <a:xfrm>
            <a:off x="1130710" y="5555331"/>
            <a:ext cx="9803219" cy="646330"/>
          </a:xfrm>
          <a:prstGeom prst="rect">
            <a:avLst/>
          </a:prstGeom>
          <a:noFill/>
        </p:spPr>
        <p:txBody>
          <a:bodyPr wrap="square" rtlCol="0">
            <a:spAutoFit/>
          </a:bodyPr>
          <a:lstStyle/>
          <a:p>
            <a:r>
              <a:rPr lang="en-US" dirty="0"/>
              <a:t>Once people have been properly trained – either as Biophysicists or as instrument service engineers, they are in high demand and can get excellent jobs abroad </a:t>
            </a:r>
            <a:endParaRPr lang="en-ZA" dirty="0"/>
          </a:p>
        </p:txBody>
      </p:sp>
      <p:sp>
        <p:nvSpPr>
          <p:cNvPr id="8" name="TextBox 7">
            <a:extLst>
              <a:ext uri="{FF2B5EF4-FFF2-40B4-BE49-F238E27FC236}">
                <a16:creationId xmlns:a16="http://schemas.microsoft.com/office/drawing/2014/main" id="{60508ABC-BA55-1458-3304-027CB40DB4DE}"/>
              </a:ext>
            </a:extLst>
          </p:cNvPr>
          <p:cNvSpPr txBox="1"/>
          <p:nvPr/>
        </p:nvSpPr>
        <p:spPr>
          <a:xfrm>
            <a:off x="904568" y="3400716"/>
            <a:ext cx="6096000" cy="369332"/>
          </a:xfrm>
          <a:prstGeom prst="rect">
            <a:avLst/>
          </a:prstGeom>
          <a:noFill/>
        </p:spPr>
        <p:txBody>
          <a:bodyPr wrap="square">
            <a:spAutoFit/>
          </a:bodyPr>
          <a:lstStyle/>
          <a:p>
            <a:r>
              <a:rPr lang="en-ZA" b="1" dirty="0"/>
              <a:t>Financial Model: </a:t>
            </a:r>
          </a:p>
        </p:txBody>
      </p:sp>
      <p:sp>
        <p:nvSpPr>
          <p:cNvPr id="11" name="TextBox 10">
            <a:extLst>
              <a:ext uri="{FF2B5EF4-FFF2-40B4-BE49-F238E27FC236}">
                <a16:creationId xmlns:a16="http://schemas.microsoft.com/office/drawing/2014/main" id="{56FBD447-E500-4EAD-52B3-E99EA587C923}"/>
              </a:ext>
            </a:extLst>
          </p:cNvPr>
          <p:cNvSpPr txBox="1"/>
          <p:nvPr/>
        </p:nvSpPr>
        <p:spPr>
          <a:xfrm>
            <a:off x="1130710" y="3831639"/>
            <a:ext cx="10677832" cy="923330"/>
          </a:xfrm>
          <a:prstGeom prst="rect">
            <a:avLst/>
          </a:prstGeom>
          <a:noFill/>
        </p:spPr>
        <p:txBody>
          <a:bodyPr wrap="square">
            <a:spAutoFit/>
          </a:bodyPr>
          <a:lstStyle/>
          <a:p>
            <a:r>
              <a:rPr lang="en-US" dirty="0"/>
              <a:t>Once the capital investment for major equipment is made it is expected, at least in South Africa, that users will fund operator staff, consumables and maintenance. This is unrealistic and is not the model applied in many successful </a:t>
            </a:r>
            <a:r>
              <a:rPr lang="en-US" dirty="0" err="1"/>
              <a:t>centres</a:t>
            </a:r>
            <a:r>
              <a:rPr lang="en-US" dirty="0"/>
              <a:t> e.g. ESRF, DLS, </a:t>
            </a:r>
            <a:r>
              <a:rPr lang="en-US" dirty="0" err="1"/>
              <a:t>eBIC</a:t>
            </a:r>
            <a:r>
              <a:rPr lang="en-US" dirty="0"/>
              <a:t>, EMBL </a:t>
            </a:r>
            <a:r>
              <a:rPr lang="en-US" dirty="0" err="1"/>
              <a:t>etc</a:t>
            </a:r>
            <a:endParaRPr lang="en-US" dirty="0"/>
          </a:p>
        </p:txBody>
      </p:sp>
      <p:sp>
        <p:nvSpPr>
          <p:cNvPr id="13" name="TextBox 12">
            <a:extLst>
              <a:ext uri="{FF2B5EF4-FFF2-40B4-BE49-F238E27FC236}">
                <a16:creationId xmlns:a16="http://schemas.microsoft.com/office/drawing/2014/main" id="{3EDCD082-9425-8F22-BCB7-95A55A811277}"/>
              </a:ext>
            </a:extLst>
          </p:cNvPr>
          <p:cNvSpPr txBox="1"/>
          <p:nvPr/>
        </p:nvSpPr>
        <p:spPr>
          <a:xfrm>
            <a:off x="904568" y="4970484"/>
            <a:ext cx="6096000" cy="369332"/>
          </a:xfrm>
          <a:prstGeom prst="rect">
            <a:avLst/>
          </a:prstGeom>
          <a:noFill/>
        </p:spPr>
        <p:txBody>
          <a:bodyPr wrap="square">
            <a:spAutoFit/>
          </a:bodyPr>
          <a:lstStyle/>
          <a:p>
            <a:r>
              <a:rPr lang="en-ZA" b="1" dirty="0"/>
              <a:t>Retention of skilled Personnel:</a:t>
            </a:r>
          </a:p>
        </p:txBody>
      </p:sp>
    </p:spTree>
    <p:extLst>
      <p:ext uri="{BB962C8B-B14F-4D97-AF65-F5344CB8AC3E}">
        <p14:creationId xmlns:p14="http://schemas.microsoft.com/office/powerpoint/2010/main" val="3441420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16FD9F2-BB47-567C-F712-4221588B7450}"/>
              </a:ext>
            </a:extLst>
          </p:cNvPr>
          <p:cNvSpPr txBox="1"/>
          <p:nvPr/>
        </p:nvSpPr>
        <p:spPr>
          <a:xfrm>
            <a:off x="1238865" y="710070"/>
            <a:ext cx="6096000" cy="369332"/>
          </a:xfrm>
          <a:prstGeom prst="rect">
            <a:avLst/>
          </a:prstGeom>
          <a:noFill/>
        </p:spPr>
        <p:txBody>
          <a:bodyPr wrap="square">
            <a:spAutoFit/>
          </a:bodyPr>
          <a:lstStyle/>
          <a:p>
            <a:r>
              <a:rPr lang="en-ZA" b="1" dirty="0"/>
              <a:t>Very Low Critical Mass</a:t>
            </a:r>
          </a:p>
        </p:txBody>
      </p:sp>
      <p:sp>
        <p:nvSpPr>
          <p:cNvPr id="5" name="TextBox 4">
            <a:extLst>
              <a:ext uri="{FF2B5EF4-FFF2-40B4-BE49-F238E27FC236}">
                <a16:creationId xmlns:a16="http://schemas.microsoft.com/office/drawing/2014/main" id="{3E60BC46-A2C2-A9C1-34FD-3B96B8DBF1DF}"/>
              </a:ext>
            </a:extLst>
          </p:cNvPr>
          <p:cNvSpPr txBox="1"/>
          <p:nvPr/>
        </p:nvSpPr>
        <p:spPr>
          <a:xfrm>
            <a:off x="1238864" y="1423203"/>
            <a:ext cx="7374193" cy="369332"/>
          </a:xfrm>
          <a:prstGeom prst="rect">
            <a:avLst/>
          </a:prstGeom>
          <a:noFill/>
        </p:spPr>
        <p:txBody>
          <a:bodyPr wrap="square">
            <a:spAutoFit/>
          </a:bodyPr>
          <a:lstStyle/>
          <a:p>
            <a:r>
              <a:rPr lang="en-US" dirty="0"/>
              <a:t>Limited Educational, Training, and Mentorship Opportunities in Africa</a:t>
            </a:r>
            <a:endParaRPr lang="en-ZA" dirty="0"/>
          </a:p>
        </p:txBody>
      </p:sp>
      <p:sp>
        <p:nvSpPr>
          <p:cNvPr id="7" name="TextBox 6">
            <a:extLst>
              <a:ext uri="{FF2B5EF4-FFF2-40B4-BE49-F238E27FC236}">
                <a16:creationId xmlns:a16="http://schemas.microsoft.com/office/drawing/2014/main" id="{B5973591-20FE-857C-B27A-8CAFB6F5F7CA}"/>
              </a:ext>
            </a:extLst>
          </p:cNvPr>
          <p:cNvSpPr txBox="1"/>
          <p:nvPr/>
        </p:nvSpPr>
        <p:spPr>
          <a:xfrm>
            <a:off x="1238864" y="2814933"/>
            <a:ext cx="6096000" cy="369332"/>
          </a:xfrm>
          <a:prstGeom prst="rect">
            <a:avLst/>
          </a:prstGeom>
          <a:noFill/>
        </p:spPr>
        <p:txBody>
          <a:bodyPr wrap="square">
            <a:spAutoFit/>
          </a:bodyPr>
          <a:lstStyle/>
          <a:p>
            <a:r>
              <a:rPr lang="en-ZA" b="1" dirty="0"/>
              <a:t>Awareness and Funding</a:t>
            </a:r>
          </a:p>
        </p:txBody>
      </p:sp>
      <p:sp>
        <p:nvSpPr>
          <p:cNvPr id="9" name="TextBox 8">
            <a:extLst>
              <a:ext uri="{FF2B5EF4-FFF2-40B4-BE49-F238E27FC236}">
                <a16:creationId xmlns:a16="http://schemas.microsoft.com/office/drawing/2014/main" id="{1C0B19AE-1611-71B9-48DE-61D0E752BB57}"/>
              </a:ext>
            </a:extLst>
          </p:cNvPr>
          <p:cNvSpPr txBox="1"/>
          <p:nvPr/>
        </p:nvSpPr>
        <p:spPr>
          <a:xfrm>
            <a:off x="1238864" y="4504833"/>
            <a:ext cx="6096000" cy="369332"/>
          </a:xfrm>
          <a:prstGeom prst="rect">
            <a:avLst/>
          </a:prstGeom>
          <a:noFill/>
        </p:spPr>
        <p:txBody>
          <a:bodyPr wrap="square">
            <a:spAutoFit/>
          </a:bodyPr>
          <a:lstStyle/>
          <a:p>
            <a:r>
              <a:rPr lang="en-ZA" b="1" dirty="0"/>
              <a:t>Exodus of Skilled Scientists</a:t>
            </a:r>
          </a:p>
        </p:txBody>
      </p:sp>
      <p:sp>
        <p:nvSpPr>
          <p:cNvPr id="11" name="TextBox 10">
            <a:extLst>
              <a:ext uri="{FF2B5EF4-FFF2-40B4-BE49-F238E27FC236}">
                <a16:creationId xmlns:a16="http://schemas.microsoft.com/office/drawing/2014/main" id="{FEBA2B0A-D155-8220-5F1A-8AFADC244334}"/>
              </a:ext>
            </a:extLst>
          </p:cNvPr>
          <p:cNvSpPr txBox="1"/>
          <p:nvPr/>
        </p:nvSpPr>
        <p:spPr>
          <a:xfrm>
            <a:off x="1238864" y="3382884"/>
            <a:ext cx="10471354" cy="923330"/>
          </a:xfrm>
          <a:prstGeom prst="rect">
            <a:avLst/>
          </a:prstGeom>
          <a:noFill/>
        </p:spPr>
        <p:txBody>
          <a:bodyPr wrap="square">
            <a:spAutoFit/>
          </a:bodyPr>
          <a:lstStyle/>
          <a:p>
            <a:r>
              <a:rPr lang="en-US" dirty="0"/>
              <a:t>Very few students and research scientists in Africa venture into biophysics. One major reason is a lack of awareness of the importance of this field of research. This leads to limited funding opportunities supporting biophysics research and development, which, in turn, discourages scientific work in this area.</a:t>
            </a:r>
            <a:endParaRPr lang="en-ZA" dirty="0"/>
          </a:p>
        </p:txBody>
      </p:sp>
      <p:sp>
        <p:nvSpPr>
          <p:cNvPr id="13" name="TextBox 12">
            <a:extLst>
              <a:ext uri="{FF2B5EF4-FFF2-40B4-BE49-F238E27FC236}">
                <a16:creationId xmlns:a16="http://schemas.microsoft.com/office/drawing/2014/main" id="{CBBF8F59-115F-9E84-C5D2-ED31E5E8FD7F}"/>
              </a:ext>
            </a:extLst>
          </p:cNvPr>
          <p:cNvSpPr txBox="1"/>
          <p:nvPr/>
        </p:nvSpPr>
        <p:spPr>
          <a:xfrm>
            <a:off x="1238865" y="4989763"/>
            <a:ext cx="10471354" cy="923330"/>
          </a:xfrm>
          <a:prstGeom prst="rect">
            <a:avLst/>
          </a:prstGeom>
          <a:noFill/>
        </p:spPr>
        <p:txBody>
          <a:bodyPr wrap="square">
            <a:spAutoFit/>
          </a:bodyPr>
          <a:lstStyle/>
          <a:p>
            <a:r>
              <a:rPr lang="en-US" dirty="0"/>
              <a:t>Most Africans interested in biophysics study abroad and do not return to Africa, while most of those who returned to their home countries have not remained in biophysics. The primary reason for this is the</a:t>
            </a:r>
          </a:p>
          <a:p>
            <a:r>
              <a:rPr lang="en-US" dirty="0"/>
              <a:t>severe shortage of infrastructure and resources for biophysics research.</a:t>
            </a:r>
            <a:endParaRPr lang="en-ZA" dirty="0"/>
          </a:p>
        </p:txBody>
      </p:sp>
      <p:sp>
        <p:nvSpPr>
          <p:cNvPr id="15" name="TextBox 14">
            <a:extLst>
              <a:ext uri="{FF2B5EF4-FFF2-40B4-BE49-F238E27FC236}">
                <a16:creationId xmlns:a16="http://schemas.microsoft.com/office/drawing/2014/main" id="{68ED714B-0F26-7B6B-EB75-69753D2CC90A}"/>
              </a:ext>
            </a:extLst>
          </p:cNvPr>
          <p:cNvSpPr txBox="1"/>
          <p:nvPr/>
        </p:nvSpPr>
        <p:spPr>
          <a:xfrm>
            <a:off x="1238864" y="1806247"/>
            <a:ext cx="9714272" cy="923330"/>
          </a:xfrm>
          <a:prstGeom prst="rect">
            <a:avLst/>
          </a:prstGeom>
          <a:noFill/>
        </p:spPr>
        <p:txBody>
          <a:bodyPr wrap="square">
            <a:spAutoFit/>
          </a:bodyPr>
          <a:lstStyle/>
          <a:p>
            <a:r>
              <a:rPr lang="en-US" dirty="0"/>
              <a:t>Few African universities offer biophysics courses, and none</a:t>
            </a:r>
          </a:p>
          <a:p>
            <a:r>
              <a:rPr lang="en-US" dirty="0"/>
              <a:t>offer biophysics degrees. In addition, general and </a:t>
            </a:r>
            <a:r>
              <a:rPr lang="en-US" dirty="0" err="1"/>
              <a:t>specialised</a:t>
            </a:r>
            <a:r>
              <a:rPr lang="en-US" dirty="0"/>
              <a:t> biophysics schools and workshops in </a:t>
            </a:r>
            <a:r>
              <a:rPr lang="en-US"/>
              <a:t>Africa are organised</a:t>
            </a:r>
            <a:r>
              <a:rPr lang="en-US" dirty="0"/>
              <a:t> too infrequently</a:t>
            </a:r>
            <a:endParaRPr lang="en-ZA" dirty="0"/>
          </a:p>
        </p:txBody>
      </p:sp>
    </p:spTree>
    <p:extLst>
      <p:ext uri="{BB962C8B-B14F-4D97-AF65-F5344CB8AC3E}">
        <p14:creationId xmlns:p14="http://schemas.microsoft.com/office/powerpoint/2010/main" val="853571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E30757-5050-D2E5-4D58-D30A5B240198}"/>
              </a:ext>
            </a:extLst>
          </p:cNvPr>
          <p:cNvSpPr txBox="1"/>
          <p:nvPr/>
        </p:nvSpPr>
        <p:spPr>
          <a:xfrm>
            <a:off x="776748" y="1582256"/>
            <a:ext cx="8278761" cy="3447098"/>
          </a:xfrm>
          <a:prstGeom prst="rect">
            <a:avLst/>
          </a:prstGeom>
          <a:noFill/>
        </p:spPr>
        <p:txBody>
          <a:bodyPr wrap="square">
            <a:spAutoFit/>
          </a:bodyPr>
          <a:lstStyle/>
          <a:p>
            <a:pPr marL="285750" indent="-285750">
              <a:spcAft>
                <a:spcPts val="1200"/>
              </a:spcAft>
              <a:buFont typeface="Arial" panose="020B0604020202020204" pitchFamily="34" charset="0"/>
              <a:buChar char="•"/>
            </a:pPr>
            <a:r>
              <a:rPr lang="en-US" b="1" dirty="0"/>
              <a:t>Education and Training</a:t>
            </a:r>
            <a:r>
              <a:rPr lang="en-US" dirty="0"/>
              <a:t>: Establish biophysics curricula and degrees at African universities. Host general and </a:t>
            </a:r>
            <a:r>
              <a:rPr lang="en-US" dirty="0" err="1"/>
              <a:t>specialised</a:t>
            </a:r>
            <a:r>
              <a:rPr lang="en-US" dirty="0"/>
              <a:t> biophysics schools, workshops, seminars, and expert lectures to educate and train aspiring biophysicists.</a:t>
            </a:r>
          </a:p>
          <a:p>
            <a:pPr marL="285750" indent="-285750">
              <a:spcAft>
                <a:spcPts val="1200"/>
              </a:spcAft>
              <a:buFont typeface="Arial" panose="020B0604020202020204" pitchFamily="34" charset="0"/>
              <a:buChar char="•"/>
            </a:pPr>
            <a:r>
              <a:rPr lang="en-US" dirty="0"/>
              <a:t> </a:t>
            </a:r>
            <a:r>
              <a:rPr lang="en-US" b="1" dirty="0"/>
              <a:t>Mentorship</a:t>
            </a:r>
            <a:r>
              <a:rPr lang="en-US" dirty="0"/>
              <a:t>: Provide mentorship opportunities for aspiring and established biophysicists. This includes pairing experienced biophysicists with younger researchers and encouraging collaboration between African and international biophysicists.</a:t>
            </a:r>
          </a:p>
          <a:p>
            <a:pPr marL="285750" indent="-285750">
              <a:spcAft>
                <a:spcPts val="1200"/>
              </a:spcAft>
              <a:buFont typeface="Arial" panose="020B0604020202020204" pitchFamily="34" charset="0"/>
              <a:buChar char="•"/>
            </a:pPr>
            <a:r>
              <a:rPr lang="en-US" b="1" dirty="0"/>
              <a:t>Public Awareness</a:t>
            </a:r>
            <a:r>
              <a:rPr lang="en-US" dirty="0"/>
              <a:t>: </a:t>
            </a:r>
            <a:r>
              <a:rPr lang="en-US" dirty="0" err="1"/>
              <a:t>Organise</a:t>
            </a:r>
            <a:r>
              <a:rPr lang="en-US" dirty="0"/>
              <a:t> public awareness activities such as popular-science literature, news reports, science festivals, roadshows, and school visits and demonstrations to elevate the profile of biophysicists and the importance of biophysics research.</a:t>
            </a:r>
          </a:p>
        </p:txBody>
      </p:sp>
      <p:sp>
        <p:nvSpPr>
          <p:cNvPr id="4" name="TextBox 3">
            <a:extLst>
              <a:ext uri="{FF2B5EF4-FFF2-40B4-BE49-F238E27FC236}">
                <a16:creationId xmlns:a16="http://schemas.microsoft.com/office/drawing/2014/main" id="{0E6570B1-028D-C76F-6BDE-A03682F96DA6}"/>
              </a:ext>
            </a:extLst>
          </p:cNvPr>
          <p:cNvSpPr txBox="1"/>
          <p:nvPr/>
        </p:nvSpPr>
        <p:spPr>
          <a:xfrm>
            <a:off x="776748" y="737419"/>
            <a:ext cx="5477974" cy="461665"/>
          </a:xfrm>
          <a:prstGeom prst="rect">
            <a:avLst/>
          </a:prstGeom>
          <a:noFill/>
        </p:spPr>
        <p:txBody>
          <a:bodyPr wrap="none" rtlCol="0">
            <a:spAutoFit/>
          </a:bodyPr>
          <a:lstStyle/>
          <a:p>
            <a:r>
              <a:rPr lang="en-US" sz="2400" b="1" dirty="0"/>
              <a:t>High Priority Needs: Capacity Building</a:t>
            </a:r>
            <a:endParaRPr lang="en-ZA" sz="2400" b="1" dirty="0"/>
          </a:p>
        </p:txBody>
      </p:sp>
    </p:spTree>
    <p:extLst>
      <p:ext uri="{BB962C8B-B14F-4D97-AF65-F5344CB8AC3E}">
        <p14:creationId xmlns:p14="http://schemas.microsoft.com/office/powerpoint/2010/main" val="3631324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2EAC715-892D-1EA6-DD0C-624353F1ED31}"/>
              </a:ext>
            </a:extLst>
          </p:cNvPr>
          <p:cNvSpPr txBox="1"/>
          <p:nvPr/>
        </p:nvSpPr>
        <p:spPr>
          <a:xfrm>
            <a:off x="570272" y="356108"/>
            <a:ext cx="9468464" cy="738664"/>
          </a:xfrm>
          <a:prstGeom prst="rect">
            <a:avLst/>
          </a:prstGeom>
          <a:noFill/>
        </p:spPr>
        <p:txBody>
          <a:bodyPr wrap="square">
            <a:spAutoFit/>
          </a:bodyPr>
          <a:lstStyle/>
          <a:p>
            <a:r>
              <a:rPr lang="en-US" sz="2400" b="1" dirty="0"/>
              <a:t>High Priority Needs: Investment in Infrastructure and Equipment</a:t>
            </a:r>
          </a:p>
          <a:p>
            <a:endParaRPr lang="en-US" dirty="0"/>
          </a:p>
        </p:txBody>
      </p:sp>
      <p:sp>
        <p:nvSpPr>
          <p:cNvPr id="6" name="TextBox 5">
            <a:extLst>
              <a:ext uri="{FF2B5EF4-FFF2-40B4-BE49-F238E27FC236}">
                <a16:creationId xmlns:a16="http://schemas.microsoft.com/office/drawing/2014/main" id="{774E6E31-71C8-18C3-C8B5-495B11936A22}"/>
              </a:ext>
            </a:extLst>
          </p:cNvPr>
          <p:cNvSpPr txBox="1"/>
          <p:nvPr/>
        </p:nvSpPr>
        <p:spPr>
          <a:xfrm>
            <a:off x="1681316" y="931465"/>
            <a:ext cx="5276444" cy="2062103"/>
          </a:xfrm>
          <a:prstGeom prst="rect">
            <a:avLst/>
          </a:prstGeom>
          <a:noFill/>
        </p:spPr>
        <p:txBody>
          <a:bodyPr wrap="none" rtlCol="0">
            <a:spAutoFit/>
          </a:bodyPr>
          <a:lstStyle/>
          <a:p>
            <a:pPr marL="285750" indent="-285750">
              <a:spcBef>
                <a:spcPts val="600"/>
              </a:spcBef>
              <a:buFont typeface="Arial" panose="020B0604020202020204" pitchFamily="34" charset="0"/>
              <a:buChar char="•"/>
            </a:pPr>
            <a:r>
              <a:rPr lang="en-US" dirty="0"/>
              <a:t>Procurement of modern equipment</a:t>
            </a:r>
          </a:p>
          <a:p>
            <a:pPr marL="285750" indent="-285750">
              <a:spcBef>
                <a:spcPts val="300"/>
              </a:spcBef>
              <a:buFont typeface="Arial" panose="020B0604020202020204" pitchFamily="34" charset="0"/>
              <a:buChar char="•"/>
            </a:pPr>
            <a:r>
              <a:rPr lang="en-US" dirty="0"/>
              <a:t>Maintenance costs</a:t>
            </a:r>
          </a:p>
          <a:p>
            <a:pPr marL="285750" indent="-285750">
              <a:spcBef>
                <a:spcPts val="600"/>
              </a:spcBef>
              <a:buFont typeface="Arial" panose="020B0604020202020204" pitchFamily="34" charset="0"/>
              <a:buChar char="•"/>
            </a:pPr>
            <a:r>
              <a:rPr lang="en-US" dirty="0"/>
              <a:t>Supporting infrastructure – technical staff</a:t>
            </a:r>
          </a:p>
          <a:p>
            <a:pPr marL="285750" indent="-285750">
              <a:spcBef>
                <a:spcPts val="600"/>
              </a:spcBef>
              <a:buFont typeface="Arial" panose="020B0604020202020204" pitchFamily="34" charset="0"/>
              <a:buChar char="•"/>
            </a:pPr>
            <a:r>
              <a:rPr lang="en-US" dirty="0"/>
              <a:t>Funding for projects that will use the equipment</a:t>
            </a:r>
          </a:p>
          <a:p>
            <a:pPr marL="285750" indent="-285750">
              <a:spcBef>
                <a:spcPts val="600"/>
              </a:spcBef>
              <a:buFont typeface="Arial" panose="020B0604020202020204" pitchFamily="34" charset="0"/>
              <a:buChar char="•"/>
            </a:pPr>
            <a:r>
              <a:rPr lang="en-US" dirty="0"/>
              <a:t>Funding for postgraduate and post-doctoral staff</a:t>
            </a:r>
          </a:p>
          <a:p>
            <a:pPr marL="285750" indent="-285750">
              <a:buFont typeface="Arial" panose="020B0604020202020204" pitchFamily="34" charset="0"/>
              <a:buChar char="•"/>
            </a:pPr>
            <a:endParaRPr lang="en-ZA" dirty="0"/>
          </a:p>
        </p:txBody>
      </p:sp>
      <p:sp>
        <p:nvSpPr>
          <p:cNvPr id="7" name="TextBox 6">
            <a:extLst>
              <a:ext uri="{FF2B5EF4-FFF2-40B4-BE49-F238E27FC236}">
                <a16:creationId xmlns:a16="http://schemas.microsoft.com/office/drawing/2014/main" id="{9C379B5E-7291-7CE4-45D4-60104E2021BC}"/>
              </a:ext>
            </a:extLst>
          </p:cNvPr>
          <p:cNvSpPr txBox="1"/>
          <p:nvPr/>
        </p:nvSpPr>
        <p:spPr>
          <a:xfrm>
            <a:off x="717755" y="2900491"/>
            <a:ext cx="8721042" cy="369332"/>
          </a:xfrm>
          <a:prstGeom prst="rect">
            <a:avLst/>
          </a:prstGeom>
          <a:noFill/>
        </p:spPr>
        <p:txBody>
          <a:bodyPr wrap="none" rtlCol="0">
            <a:spAutoFit/>
          </a:bodyPr>
          <a:lstStyle/>
          <a:p>
            <a:r>
              <a:rPr lang="en-US" dirty="0"/>
              <a:t>Indeed, the placement of major equipment requires an entire ecosystem to be in place </a:t>
            </a:r>
            <a:endParaRPr lang="en-ZA" dirty="0"/>
          </a:p>
        </p:txBody>
      </p:sp>
      <p:sp>
        <p:nvSpPr>
          <p:cNvPr id="8" name="TextBox 7">
            <a:extLst>
              <a:ext uri="{FF2B5EF4-FFF2-40B4-BE49-F238E27FC236}">
                <a16:creationId xmlns:a16="http://schemas.microsoft.com/office/drawing/2014/main" id="{B692C0A5-3E6A-A8AD-DFB0-48ABF88A3316}"/>
              </a:ext>
            </a:extLst>
          </p:cNvPr>
          <p:cNvSpPr txBox="1"/>
          <p:nvPr/>
        </p:nvSpPr>
        <p:spPr>
          <a:xfrm>
            <a:off x="1693562" y="3429000"/>
            <a:ext cx="5264198" cy="3200876"/>
          </a:xfrm>
          <a:prstGeom prst="rect">
            <a:avLst/>
          </a:prstGeom>
          <a:noFill/>
        </p:spPr>
        <p:txBody>
          <a:bodyPr wrap="none" rtlCol="0">
            <a:spAutoFit/>
          </a:bodyPr>
          <a:lstStyle/>
          <a:p>
            <a:pPr marL="285750" indent="-285750">
              <a:spcAft>
                <a:spcPts val="600"/>
              </a:spcAft>
              <a:buFont typeface="Arial" panose="020B0604020202020204" pitchFamily="34" charset="0"/>
              <a:buChar char="•"/>
            </a:pPr>
            <a:r>
              <a:rPr lang="en-US" dirty="0"/>
              <a:t>Appropriate building to house equipment</a:t>
            </a:r>
          </a:p>
          <a:p>
            <a:pPr marL="285750" indent="-285750">
              <a:spcAft>
                <a:spcPts val="600"/>
              </a:spcAft>
              <a:buFont typeface="Arial" panose="020B0604020202020204" pitchFamily="34" charset="0"/>
              <a:buChar char="•"/>
            </a:pPr>
            <a:r>
              <a:rPr lang="en-US" dirty="0"/>
              <a:t>Electricity availability</a:t>
            </a:r>
          </a:p>
          <a:p>
            <a:pPr marL="285750" indent="-285750">
              <a:spcAft>
                <a:spcPts val="600"/>
              </a:spcAft>
              <a:buFont typeface="Arial" panose="020B0604020202020204" pitchFamily="34" charset="0"/>
              <a:buChar char="•"/>
            </a:pPr>
            <a:r>
              <a:rPr lang="en-US" dirty="0"/>
              <a:t>High speed Internet availability</a:t>
            </a:r>
          </a:p>
          <a:p>
            <a:pPr marL="285750" indent="-285750">
              <a:spcAft>
                <a:spcPts val="300"/>
              </a:spcAft>
              <a:buFont typeface="Arial" panose="020B0604020202020204" pitchFamily="34" charset="0"/>
              <a:buChar char="•"/>
            </a:pPr>
            <a:r>
              <a:rPr lang="en-US" dirty="0"/>
              <a:t>Transparent and efficient Customs processes</a:t>
            </a:r>
          </a:p>
          <a:p>
            <a:pPr marL="285750" indent="-285750">
              <a:spcAft>
                <a:spcPts val="600"/>
              </a:spcAft>
              <a:buFont typeface="Arial" panose="020B0604020202020204" pitchFamily="34" charset="0"/>
              <a:buChar char="•"/>
            </a:pPr>
            <a:r>
              <a:rPr lang="en-US" dirty="0"/>
              <a:t>Transparent and efficient Immigration processes</a:t>
            </a:r>
          </a:p>
          <a:p>
            <a:pPr marL="285750" indent="-285750">
              <a:spcAft>
                <a:spcPts val="600"/>
              </a:spcAft>
              <a:buFont typeface="Arial" panose="020B0604020202020204" pitchFamily="34" charset="0"/>
              <a:buChar char="•"/>
            </a:pPr>
            <a:r>
              <a:rPr lang="en-US" dirty="0"/>
              <a:t>Data storage and processing</a:t>
            </a:r>
          </a:p>
          <a:p>
            <a:pPr marL="285750" indent="-285750">
              <a:spcAft>
                <a:spcPts val="600"/>
              </a:spcAft>
              <a:buFont typeface="Arial" panose="020B0604020202020204" pitchFamily="34" charset="0"/>
              <a:buChar char="•"/>
            </a:pPr>
            <a:r>
              <a:rPr lang="en-US" dirty="0"/>
              <a:t>Sample preparation,  shipping and handling</a:t>
            </a:r>
          </a:p>
          <a:p>
            <a:pPr marL="285750" indent="-285750">
              <a:spcAft>
                <a:spcPts val="600"/>
              </a:spcAft>
              <a:buFont typeface="Arial" panose="020B0604020202020204" pitchFamily="34" charset="0"/>
              <a:buChar char="•"/>
            </a:pPr>
            <a:r>
              <a:rPr lang="en-US" dirty="0"/>
              <a:t>International support</a:t>
            </a:r>
          </a:p>
          <a:p>
            <a:pPr marL="285750" indent="-285750">
              <a:spcAft>
                <a:spcPts val="600"/>
              </a:spcAft>
              <a:buFont typeface="Arial" panose="020B0604020202020204" pitchFamily="34" charset="0"/>
              <a:buChar char="•"/>
            </a:pPr>
            <a:r>
              <a:rPr lang="en-US" dirty="0"/>
              <a:t>Competent and committed suppliers</a:t>
            </a:r>
            <a:endParaRPr lang="en-ZA" dirty="0"/>
          </a:p>
        </p:txBody>
      </p:sp>
    </p:spTree>
    <p:extLst>
      <p:ext uri="{BB962C8B-B14F-4D97-AF65-F5344CB8AC3E}">
        <p14:creationId xmlns:p14="http://schemas.microsoft.com/office/powerpoint/2010/main" val="26958907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3172</TotalTime>
  <Words>1876</Words>
  <Application>Microsoft Macintosh PowerPoint</Application>
  <PresentationFormat>Widescreen</PresentationFormat>
  <Paragraphs>191</Paragraphs>
  <Slides>23</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Osaka</vt:lpstr>
      <vt:lpstr>Aptos</vt:lpstr>
      <vt:lpstr>Aptos Display</vt:lpstr>
      <vt:lpstr>Arial</vt:lpstr>
      <vt:lpstr>Calibri</vt:lpstr>
      <vt:lpstr>Times New Roman</vt:lpstr>
      <vt:lpstr>Office Theme</vt:lpstr>
      <vt:lpstr>Biophysics Working Group The African Biophysics Landscape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Structural biology workflow</vt:lpstr>
      <vt:lpstr>PowerPoint Presentation</vt:lpstr>
      <vt:lpstr>PowerPoint Presentation</vt:lpstr>
      <vt:lpstr>PowerPoint Presentation</vt:lpstr>
      <vt:lpstr>PowerPoint Presentation</vt:lpstr>
      <vt:lpstr>Image Processing Outline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Bryan Trevor Sewell</dc:creator>
  <cp:lastModifiedBy>Ketevi Adikle Assamagan</cp:lastModifiedBy>
  <cp:revision>43</cp:revision>
  <dcterms:created xsi:type="dcterms:W3CDTF">2024-12-14T06:59:00Z</dcterms:created>
  <dcterms:modified xsi:type="dcterms:W3CDTF">2024-12-17T05:43:20Z</dcterms:modified>
</cp:coreProperties>
</file>