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7A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C9474F-FE71-4976-B44B-DFAEE03CB496}" v="4" dt="2024-12-17T12:55:16.2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72"/>
  </p:normalViewPr>
  <p:slideViewPr>
    <p:cSldViewPr snapToGrid="0">
      <p:cViewPr varScale="1">
        <p:scale>
          <a:sx n="120" d="100"/>
          <a:sy n="120" d="100"/>
        </p:scale>
        <p:origin x="5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721A1-C268-4E02-80FF-313A8A2193BB}" type="datetimeFigureOut">
              <a:rPr lang="en-ZA" smtClean="0"/>
              <a:t>2024/12/17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BFABFA-863D-46F2-AA31-8FB426A0E9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74946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1175A-81BA-4D14-BF21-57B2091C12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B3BFA7-83C4-93E5-4ED1-B73E23C447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0BC3F3-5EF1-4B2F-AE01-706A9975BD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01A80-10CE-3C48-6463-7D01D452D7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BFABFA-863D-46F2-AA31-8FB426A0E946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96967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F0F19F-94D0-7A32-329C-8F28F32526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13792E-099B-F10F-1828-CDB33B6BD2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9EEDCE-FD71-7580-BF74-D82710FEE2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16E9D9-C352-3B53-19D7-A7966431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BFABFA-863D-46F2-AA31-8FB426A0E946}" type="slidenum">
              <a:rPr lang="en-ZA" smtClean="0"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76669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00A641-F0BC-D5BA-728E-ED0D14835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893D03-A4F6-A9B9-D8B3-433BEA63CF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79EE6F-D44C-FCC6-D43D-E4763EA17F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8D0A23-E6EB-FFDB-C0F4-2BF08D22F2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BFABFA-863D-46F2-AA31-8FB426A0E946}" type="slidenum">
              <a:rPr lang="en-ZA" smtClean="0"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21157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F30558-56D3-096B-E3EA-9AE57B1423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073EA4-BA3B-31EB-6849-E0A5EC8F7D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8292A8-64AB-538A-83C5-EF2D243DEB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FA5E06-C450-29FD-3AE8-7F0A8EFBD0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BFABFA-863D-46F2-AA31-8FB426A0E946}" type="slidenum">
              <a:rPr lang="en-ZA" smtClean="0"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7749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704FD-FABC-09F9-8DCE-4A8C9D0C75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F84871-6813-CF47-6734-02AF254E3C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3DD88-ADD1-ABAA-E52A-CD86EA2E3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9F03-45A4-473D-8C00-9B706B34BD5B}" type="datetimeFigureOut">
              <a:rPr lang="en-ZA" smtClean="0"/>
              <a:t>2024/12/17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BE7DFE-3595-068E-DFAC-94A8D3BA0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93D0EB-2608-5D44-293B-8C9DEBC58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370CC-0A66-4998-ACF1-B1B3423688C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53365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17B0A-4EDA-DEDF-5369-931226B14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319888-9308-48B1-D300-4DB3446C04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ADC087-2FF9-3CFD-45E6-4D4F4B8D9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9F03-45A4-473D-8C00-9B706B34BD5B}" type="datetimeFigureOut">
              <a:rPr lang="en-ZA" smtClean="0"/>
              <a:t>2024/12/17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92A1F6-A87D-ECF2-DBD4-AD626526A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433C-5E33-BFCB-9B76-2A1513A1F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370CC-0A66-4998-ACF1-B1B3423688C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05582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F8C765-984D-1A16-A33D-C728C5CF92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6BC11-3963-6C91-203E-392D00CC5B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2EF093-7833-5093-38D0-A11492AA0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9F03-45A4-473D-8C00-9B706B34BD5B}" type="datetimeFigureOut">
              <a:rPr lang="en-ZA" smtClean="0"/>
              <a:t>2024/12/17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3C94A-D8B6-3536-A5E2-219CB1772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4806F-CC37-157B-290A-555646210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370CC-0A66-4998-ACF1-B1B3423688C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08785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C1AB9-6C95-1084-B20A-A7F9E3983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CFEC3-CC74-9B1D-1807-D9E8D86D8E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49A96-0CE8-B042-7F6A-238AFACA2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9F03-45A4-473D-8C00-9B706B34BD5B}" type="datetimeFigureOut">
              <a:rPr lang="en-ZA" smtClean="0"/>
              <a:t>2024/12/17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F30F2D-0449-E654-33D1-0D03B22E4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89650-E6AA-0091-73C8-CCC6B08D0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370CC-0A66-4998-ACF1-B1B3423688C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2735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A3327-D457-32CC-FF28-85EF204D7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4E6EF4-2F5F-C270-AAC5-354BAEBD69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02E6BD-022E-FF65-5FCF-11458DED6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9F03-45A4-473D-8C00-9B706B34BD5B}" type="datetimeFigureOut">
              <a:rPr lang="en-ZA" smtClean="0"/>
              <a:t>2024/12/17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6C1E7-DA2B-4E45-E9D4-30213368D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C03EC8-15FB-A71D-05DC-30BEA9B0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370CC-0A66-4998-ACF1-B1B3423688C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70267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4545D-574C-BD56-DE41-3262991DD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3EF8F8-5688-2104-A764-C9E6C8D50F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F2A138-DF1D-1065-78BA-4D1ADFACDE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ACE7D5-C299-6B23-5416-DC9A237BF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9F03-45A4-473D-8C00-9B706B34BD5B}" type="datetimeFigureOut">
              <a:rPr lang="en-ZA" smtClean="0"/>
              <a:t>2024/12/17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8352AC-828F-7176-8C63-94A3AB703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F18A5C-6CD2-7CEB-02F6-598B9B8CC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370CC-0A66-4998-ACF1-B1B3423688C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7183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480F4-F410-E3FB-2A19-40D2638FF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CBE7A2-3B97-B01F-48E6-22BFE817DA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77AD64-9DED-81B1-8BD2-F5CE64B6C2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65CE36-5D63-5851-1FEB-40533C1ECC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F96095-696B-A9C9-2CAA-9456329F82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425937-DDC7-12E9-667A-AB2C9F208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9F03-45A4-473D-8C00-9B706B34BD5B}" type="datetimeFigureOut">
              <a:rPr lang="en-ZA" smtClean="0"/>
              <a:t>2024/12/17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026434-1733-143F-C449-C66C41187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3CE723-D35D-A703-B783-1905AE84B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370CC-0A66-4998-ACF1-B1B3423688C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85960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855BF-2ADD-93D7-777E-89332CF9D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76C11-C5AF-F1D3-7C17-AC5F2FDAA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9F03-45A4-473D-8C00-9B706B34BD5B}" type="datetimeFigureOut">
              <a:rPr lang="en-ZA" smtClean="0"/>
              <a:t>2024/12/17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643405-8399-F5C0-F813-D7C2FE4E1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80FBC5-E97D-015B-878C-3EEE6AB94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370CC-0A66-4998-ACF1-B1B3423688C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90354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7DDE79-590D-572E-3D89-0888701EE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9F03-45A4-473D-8C00-9B706B34BD5B}" type="datetimeFigureOut">
              <a:rPr lang="en-ZA" smtClean="0"/>
              <a:t>2024/12/17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684E63-6C6A-7F15-DD9B-1DCBBF890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6DFE64-EC95-3F0C-71B8-CC0C3E921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370CC-0A66-4998-ACF1-B1B3423688C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87136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CA25A-CD9E-5094-B0E9-DB7111B03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2B64A-1077-9604-71E3-0629F9835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54B3ED-45DE-572D-499A-48E91A0BF6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F47B3B-C266-2E42-AEAE-5100FD5D7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9F03-45A4-473D-8C00-9B706B34BD5B}" type="datetimeFigureOut">
              <a:rPr lang="en-ZA" smtClean="0"/>
              <a:t>2024/12/17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962D1-03F5-9110-1E14-3DC08274A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51100D-BBD2-8A2E-DA10-CE380B04C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370CC-0A66-4998-ACF1-B1B3423688C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58434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00AF6-2774-6C5B-2C8E-0F05AB9CB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81AF18-DD73-C2DB-248D-C64CF9977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702CEC-722B-9161-D08C-CE9C26B933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A3EE93-D835-9110-057D-A1144C47F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19F03-45A4-473D-8C00-9B706B34BD5B}" type="datetimeFigureOut">
              <a:rPr lang="en-ZA" smtClean="0"/>
              <a:t>2024/12/17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404C71-814B-017A-D3FE-FEACD25E2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C91FE7-8ECF-960B-2EC3-ADD6A208C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370CC-0A66-4998-ACF1-B1B3423688C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32375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EDA7BA-2734-9663-2D7B-1BD2D4845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22FBFC-92C1-10FF-A870-CF2A87797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365772-7DA6-4722-DA9C-C58FC826D8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319F03-45A4-473D-8C00-9B706B34BD5B}" type="datetimeFigureOut">
              <a:rPr lang="en-ZA" smtClean="0"/>
              <a:t>2024/12/17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2D746A-C869-FACC-4F8F-FE5A28D364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58B45-3950-D238-FFFB-C7ED731B7F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D370CC-0A66-4998-ACF1-B1B3423688C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59213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1F8342-0ECD-47F2-36D8-4E6668E096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SFAP logo">
            <a:extLst>
              <a:ext uri="{FF2B5EF4-FFF2-40B4-BE49-F238E27FC236}">
                <a16:creationId xmlns:a16="http://schemas.microsoft.com/office/drawing/2014/main" id="{8B0D15A2-57B0-6513-6BA6-3C50F5A7F7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3609" y="1289713"/>
            <a:ext cx="4073857" cy="407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BE2EF18-04F0-3DE6-E4CC-B4C01AA5DE4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7A260D-F6BD-EFB7-970C-97D34643ED93}"/>
              </a:ext>
            </a:extLst>
          </p:cNvPr>
          <p:cNvSpPr txBox="1"/>
          <p:nvPr/>
        </p:nvSpPr>
        <p:spPr>
          <a:xfrm>
            <a:off x="487680" y="457200"/>
            <a:ext cx="11399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977A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Feedback session: Light sources and applications</a:t>
            </a:r>
            <a:endParaRPr lang="en-ZA" sz="4000" b="1" dirty="0">
              <a:solidFill>
                <a:srgbClr val="977A7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2355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E8F1B0-7938-46C6-7AEE-65EDE8DD62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SFAP logo">
            <a:extLst>
              <a:ext uri="{FF2B5EF4-FFF2-40B4-BE49-F238E27FC236}">
                <a16:creationId xmlns:a16="http://schemas.microsoft.com/office/drawing/2014/main" id="{DE19422B-E6AA-96C6-65B9-5BD46E74B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3609" y="1289713"/>
            <a:ext cx="4073857" cy="407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6B789CE-6D3C-1DEB-3AFE-864A8FB10D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3443AFC-9BA8-03C0-E51D-1786CF6643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432245"/>
              </p:ext>
            </p:extLst>
          </p:nvPr>
        </p:nvGraphicFramePr>
        <p:xfrm>
          <a:off x="142240" y="455506"/>
          <a:ext cx="11856720" cy="5867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144">
                  <a:extLst>
                    <a:ext uri="{9D8B030D-6E8A-4147-A177-3AD203B41FA5}">
                      <a16:colId xmlns:a16="http://schemas.microsoft.com/office/drawing/2014/main" val="3736605842"/>
                    </a:ext>
                  </a:extLst>
                </a:gridCol>
                <a:gridCol w="6582806">
                  <a:extLst>
                    <a:ext uri="{9D8B030D-6E8A-4147-A177-3AD203B41FA5}">
                      <a16:colId xmlns:a16="http://schemas.microsoft.com/office/drawing/2014/main" val="2230437247"/>
                    </a:ext>
                  </a:extLst>
                </a:gridCol>
                <a:gridCol w="2343770">
                  <a:extLst>
                    <a:ext uri="{9D8B030D-6E8A-4147-A177-3AD203B41FA5}">
                      <a16:colId xmlns:a16="http://schemas.microsoft.com/office/drawing/2014/main" val="1060466849"/>
                    </a:ext>
                  </a:extLst>
                </a:gridCol>
              </a:tblGrid>
              <a:tr h="733319">
                <a:tc>
                  <a:txBody>
                    <a:bodyPr/>
                    <a:lstStyle/>
                    <a:p>
                      <a:r>
                        <a:rPr lang="en-US" sz="2400" dirty="0"/>
                        <a:t>Working Group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Outstanding edits/activities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By when</a:t>
                      </a:r>
                      <a:endParaRPr lang="en-ZA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355554"/>
                  </a:ext>
                </a:extLst>
              </a:tr>
              <a:tr h="1750872">
                <a:tc>
                  <a:txBody>
                    <a:bodyPr/>
                    <a:lstStyle/>
                    <a:p>
                      <a:r>
                        <a:rPr lang="en-US" sz="2000" b="1" dirty="0"/>
                        <a:t>Light Sources</a:t>
                      </a:r>
                      <a:endParaRPr lang="en-Z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ZA" dirty="0"/>
                        <a:t>L. Serafini is available to write the sub-section on CLSs in coordination with the WG conveners, just listing possible options and configurations of CLSs which are already in operation or under commissioning world-wide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A" dirty="0"/>
                        <a:t>L. Norris to provide feedback to other convenors about the comments made during the Cairo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dirty="0"/>
                        <a:t>Jan. 31</a:t>
                      </a:r>
                      <a:r>
                        <a:rPr lang="en-ZA" baseline="30000" dirty="0"/>
                        <a:t>st</a:t>
                      </a:r>
                      <a:r>
                        <a:rPr lang="en-ZA" dirty="0"/>
                        <a:t> 2025</a:t>
                      </a:r>
                    </a:p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9527471"/>
                  </a:ext>
                </a:extLst>
              </a:tr>
              <a:tr h="1750872">
                <a:tc>
                  <a:txBody>
                    <a:bodyPr/>
                    <a:lstStyle/>
                    <a:p>
                      <a:r>
                        <a:rPr lang="en-US" sz="2000" b="1" dirty="0"/>
                        <a:t>Earth Physics</a:t>
                      </a:r>
                      <a:endParaRPr lang="en-Z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Remove working group activities section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Figure on all research units per different subdiscipline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Reach out to key individuals for additional information on specific subdisciplines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Include reference to SDG and pillars of African Agenda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Provide additional section on direct links to societal issues.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Include aspect on importance of </a:t>
                      </a:r>
                      <a:r>
                        <a:rPr lang="en-US" dirty="0" err="1"/>
                        <a:t>eg</a:t>
                      </a:r>
                      <a:r>
                        <a:rPr lang="en-US" dirty="0"/>
                        <a:t> AI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Better examples and references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Conduct critical comparison with existing strategies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Circulate revised draft on </a:t>
                      </a:r>
                      <a:r>
                        <a:rPr lang="en-US" dirty="0" err="1"/>
                        <a:t>Researchgate</a:t>
                      </a:r>
                      <a:r>
                        <a:rPr lang="en-US" dirty="0"/>
                        <a:t> and LinkedIn.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Provide additional tangible strategy outline based on additional feedback.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End Jan 2025</a:t>
                      </a:r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755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7895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55ED08-2F33-36AF-2B6B-383FF74074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SFAP logo">
            <a:extLst>
              <a:ext uri="{FF2B5EF4-FFF2-40B4-BE49-F238E27FC236}">
                <a16:creationId xmlns:a16="http://schemas.microsoft.com/office/drawing/2014/main" id="{D1BA55F4-0B3D-94F7-D4E9-16F01FB33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3609" y="1289713"/>
            <a:ext cx="4073857" cy="407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DAB7AD1-62B2-F0A9-BD47-7483225E2F4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3132D9-758D-4788-19FC-279EC861D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745130"/>
              </p:ext>
            </p:extLst>
          </p:nvPr>
        </p:nvGraphicFramePr>
        <p:xfrm>
          <a:off x="111760" y="455506"/>
          <a:ext cx="11887200" cy="6231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>
                  <a:extLst>
                    <a:ext uri="{9D8B030D-6E8A-4147-A177-3AD203B41FA5}">
                      <a16:colId xmlns:a16="http://schemas.microsoft.com/office/drawing/2014/main" val="3736605842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2230437247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1060466849"/>
                    </a:ext>
                  </a:extLst>
                </a:gridCol>
              </a:tblGrid>
              <a:tr h="733319">
                <a:tc>
                  <a:txBody>
                    <a:bodyPr/>
                    <a:lstStyle/>
                    <a:p>
                      <a:r>
                        <a:rPr lang="en-US" sz="2400" dirty="0"/>
                        <a:t>Working Group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Outstanding edits/activities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By when</a:t>
                      </a:r>
                      <a:endParaRPr lang="en-ZA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355554"/>
                  </a:ext>
                </a:extLst>
              </a:tr>
              <a:tr h="1750872">
                <a:tc>
                  <a:txBody>
                    <a:bodyPr/>
                    <a:lstStyle/>
                    <a:p>
                      <a:r>
                        <a:rPr lang="en-US" sz="2000" b="1" dirty="0"/>
                        <a:t>Atomic and molecular physics</a:t>
                      </a:r>
                      <a:endParaRPr lang="en-Z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9527471"/>
                  </a:ext>
                </a:extLst>
              </a:tr>
              <a:tr h="1750872">
                <a:tc>
                  <a:txBody>
                    <a:bodyPr/>
                    <a:lstStyle/>
                    <a:p>
                      <a:r>
                        <a:rPr lang="en-US" sz="2000" b="1" dirty="0"/>
                        <a:t>Condensed Matter and Material Physics</a:t>
                      </a:r>
                      <a:endParaRPr lang="en-Z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/>
                        <a:t>Remove the international. organizations (such as NATO) from the introduction.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Make sure all figures are revised and filtered correctly.</a:t>
                      </a:r>
                      <a:endParaRPr lang="en-ZA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A" dirty="0">
                          <a:solidFill>
                            <a:srgbClr val="FF0000"/>
                          </a:solidFill>
                        </a:rPr>
                        <a:t>Include in the chapter a link between CM &amp; biophysics.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A" dirty="0"/>
                        <a:t>References must be filtered and adjusted.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A" dirty="0"/>
                        <a:t>Remove extraneous information </a:t>
                      </a:r>
                      <a:r>
                        <a:rPr lang="en-ZA" dirty="0" err="1"/>
                        <a:t>eg</a:t>
                      </a:r>
                      <a:r>
                        <a:rPr lang="en-ZA" dirty="0"/>
                        <a:t> AMRS objectives list.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A" dirty="0"/>
                        <a:t>Consider tabulating some of the examples</a:t>
                      </a:r>
                      <a:r>
                        <a:rPr lang="en-ZA"/>
                        <a:t>. 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Decision to be made in conversation with co-convenors.</a:t>
                      </a:r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755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1077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A9767C-4450-206F-FDE4-1D15E2F739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SFAP logo">
            <a:extLst>
              <a:ext uri="{FF2B5EF4-FFF2-40B4-BE49-F238E27FC236}">
                <a16:creationId xmlns:a16="http://schemas.microsoft.com/office/drawing/2014/main" id="{96AC5AF8-8C59-F234-38E3-44A3038E6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3609" y="1289713"/>
            <a:ext cx="4073857" cy="407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C4B4F38-517F-D319-CB79-25986901A69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04C5E62-B995-F3EB-E552-5BB61411CE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518276"/>
              </p:ext>
            </p:extLst>
          </p:nvPr>
        </p:nvGraphicFramePr>
        <p:xfrm>
          <a:off x="132080" y="455506"/>
          <a:ext cx="11866881" cy="6231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0768">
                  <a:extLst>
                    <a:ext uri="{9D8B030D-6E8A-4147-A177-3AD203B41FA5}">
                      <a16:colId xmlns:a16="http://schemas.microsoft.com/office/drawing/2014/main" val="3736605842"/>
                    </a:ext>
                  </a:extLst>
                </a:gridCol>
                <a:gridCol w="6409944">
                  <a:extLst>
                    <a:ext uri="{9D8B030D-6E8A-4147-A177-3AD203B41FA5}">
                      <a16:colId xmlns:a16="http://schemas.microsoft.com/office/drawing/2014/main" val="2230437247"/>
                    </a:ext>
                  </a:extLst>
                </a:gridCol>
                <a:gridCol w="3376169">
                  <a:extLst>
                    <a:ext uri="{9D8B030D-6E8A-4147-A177-3AD203B41FA5}">
                      <a16:colId xmlns:a16="http://schemas.microsoft.com/office/drawing/2014/main" val="1060466849"/>
                    </a:ext>
                  </a:extLst>
                </a:gridCol>
              </a:tblGrid>
              <a:tr h="733319">
                <a:tc>
                  <a:txBody>
                    <a:bodyPr/>
                    <a:lstStyle/>
                    <a:p>
                      <a:r>
                        <a:rPr lang="en-US" sz="2400" dirty="0"/>
                        <a:t>Working Group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Outstanding edits/activities</a:t>
                      </a:r>
                      <a:endParaRPr lang="en-Z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By when</a:t>
                      </a:r>
                      <a:endParaRPr lang="en-ZA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355554"/>
                  </a:ext>
                </a:extLst>
              </a:tr>
              <a:tr h="1750872">
                <a:tc>
                  <a:txBody>
                    <a:bodyPr/>
                    <a:lstStyle/>
                    <a:p>
                      <a:r>
                        <a:rPr lang="en-US" sz="2000" b="1" dirty="0"/>
                        <a:t>Biophysics</a:t>
                      </a:r>
                      <a:endParaRPr lang="en-Z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/>
                        <a:t>Summary of Status of Biophysics in Africa.</a:t>
                      </a:r>
                    </a:p>
                    <a:p>
                      <a:r>
                        <a:rPr lang="en-ZA" dirty="0"/>
                        <a:t>Research achievements and activities where how</a:t>
                      </a:r>
                    </a:p>
                    <a:p>
                      <a:r>
                        <a:rPr lang="en-ZA" dirty="0"/>
                        <a:t>Status of teaching:  what, what level, examples ( list of PhD theses?)</a:t>
                      </a:r>
                    </a:p>
                    <a:p>
                      <a:r>
                        <a:rPr lang="en-ZA" dirty="0"/>
                        <a:t>Key research areas : change agribusiness to agriculture. </a:t>
                      </a:r>
                    </a:p>
                    <a:p>
                      <a:r>
                        <a:rPr lang="en-ZA" dirty="0"/>
                        <a:t>The section on environment and bioremediation should not be under agriculture</a:t>
                      </a:r>
                    </a:p>
                    <a:p>
                      <a:r>
                        <a:rPr lang="en-ZA" dirty="0"/>
                        <a:t>Some sections are too short or too general – put in references rather than expand</a:t>
                      </a:r>
                    </a:p>
                    <a:p>
                      <a:r>
                        <a:rPr lang="en-ZA" dirty="0"/>
                        <a:t>Need graphs / plots </a:t>
                      </a:r>
                    </a:p>
                    <a:p>
                      <a:r>
                        <a:rPr lang="en-ZA" dirty="0"/>
                        <a:t>Liked the explicit strategy list</a:t>
                      </a:r>
                    </a:p>
                    <a:p>
                      <a:r>
                        <a:rPr lang="en-ZA" dirty="0"/>
                        <a:t>Register of Biophysicists</a:t>
                      </a:r>
                    </a:p>
                    <a:p>
                      <a:r>
                        <a:rPr lang="en-ZA" dirty="0"/>
                        <a:t>List of high end equipment and centres in Africa - plot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End of February 2025</a:t>
                      </a:r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755751"/>
                  </a:ext>
                </a:extLst>
              </a:tr>
              <a:tr h="1750872">
                <a:tc>
                  <a:txBody>
                    <a:bodyPr/>
                    <a:lstStyle/>
                    <a:p>
                      <a:r>
                        <a:rPr lang="en-US" sz="2000" b="1" dirty="0"/>
                        <a:t>Energy</a:t>
                      </a:r>
                      <a:endParaRPr lang="en-Z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Include chapter on materials for energy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Include subsection for hydrogen energy research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Include graphs for most of the content given so far and make it an abridged version, perhaps reduce the content to be 4 pages instead of the current 8 pages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r>
                        <a:rPr lang="en-US" baseline="30000" dirty="0"/>
                        <a:t>nd</a:t>
                      </a:r>
                      <a:r>
                        <a:rPr lang="en-US" dirty="0"/>
                        <a:t> week of January 2025</a:t>
                      </a:r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64071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7026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393</Words>
  <Application>Microsoft Macintosh PowerPoint</Application>
  <PresentationFormat>Widescreen</PresentationFormat>
  <Paragraphs>56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Von der Heyden, BP, Dr [bvon@sun.ac.za]</dc:creator>
  <cp:lastModifiedBy>Ketevi Adikle Assamagan</cp:lastModifiedBy>
  <cp:revision>2</cp:revision>
  <dcterms:created xsi:type="dcterms:W3CDTF">2024-12-17T11:44:02Z</dcterms:created>
  <dcterms:modified xsi:type="dcterms:W3CDTF">2024-12-17T13:04:12Z</dcterms:modified>
</cp:coreProperties>
</file>