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61" r:id="rId2"/>
    <p:sldId id="277" r:id="rId3"/>
    <p:sldId id="276" r:id="rId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hpwKpbpZRcW/xeNljFcKzsIapOy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799"/>
  </p:normalViewPr>
  <p:slideViewPr>
    <p:cSldViewPr snapToGrid="0">
      <p:cViewPr varScale="1">
        <p:scale>
          <a:sx n="119" d="100"/>
          <a:sy n="119" d="100"/>
        </p:scale>
        <p:origin x="1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4" Type="http://customschemas.google.com/relationships/presentationmetadata" Target="metadata"/><Relationship Id="rId5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4" Type="http://schemas.openxmlformats.org/officeDocument/2006/relationships/slide" Target="slides/slide3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Z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7" name="Google Shape;10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>
          <a:extLst>
            <a:ext uri="{FF2B5EF4-FFF2-40B4-BE49-F238E27FC236}">
              <a16:creationId xmlns:a16="http://schemas.microsoft.com/office/drawing/2014/main" id="{D69F9D69-1089-34AF-C912-3876A5D74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:notes">
            <a:extLst>
              <a:ext uri="{FF2B5EF4-FFF2-40B4-BE49-F238E27FC236}">
                <a16:creationId xmlns:a16="http://schemas.microsoft.com/office/drawing/2014/main" id="{EB2AD4AB-1A5E-59D4-D9E3-7464B815C35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3:notes">
            <a:extLst>
              <a:ext uri="{FF2B5EF4-FFF2-40B4-BE49-F238E27FC236}">
                <a16:creationId xmlns:a16="http://schemas.microsoft.com/office/drawing/2014/main" id="{DBFAB9CA-C7B2-5CF2-BA07-C37BA0A01C7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47114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>
          <a:extLst>
            <a:ext uri="{FF2B5EF4-FFF2-40B4-BE49-F238E27FC236}">
              <a16:creationId xmlns:a16="http://schemas.microsoft.com/office/drawing/2014/main" id="{7D4AFF1D-6A40-545F-C818-4BFAF28C40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0d7fc6e79f_0_75:notes">
            <a:extLst>
              <a:ext uri="{FF2B5EF4-FFF2-40B4-BE49-F238E27FC236}">
                <a16:creationId xmlns:a16="http://schemas.microsoft.com/office/drawing/2014/main" id="{8921EE1D-D09A-6D5B-292E-A612289483B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g10d7fc6e79f_0_75:notes">
            <a:extLst>
              <a:ext uri="{FF2B5EF4-FFF2-40B4-BE49-F238E27FC236}">
                <a16:creationId xmlns:a16="http://schemas.microsoft.com/office/drawing/2014/main" id="{10C03A46-027C-6BD5-CA58-6435605634F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8" name="Google Shape;228;g10d7fc6e79f_0_75:notes">
            <a:extLst>
              <a:ext uri="{FF2B5EF4-FFF2-40B4-BE49-F238E27FC236}">
                <a16:creationId xmlns:a16="http://schemas.microsoft.com/office/drawing/2014/main" id="{359B42B9-B9B0-291C-8F06-BB92159760D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ZA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8791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6"/>
          <p:cNvSpPr txBox="1">
            <a:spLocks noGrp="1"/>
          </p:cNvSpPr>
          <p:nvPr>
            <p:ph type="title"/>
          </p:nvPr>
        </p:nvSpPr>
        <p:spPr>
          <a:xfrm>
            <a:off x="1054775" y="92868"/>
            <a:ext cx="7082790" cy="770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body" idx="1"/>
          </p:nvPr>
        </p:nvSpPr>
        <p:spPr>
          <a:xfrm>
            <a:off x="628650" y="1158240"/>
            <a:ext cx="7886700" cy="50187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7"/>
          <p:cNvSpPr txBox="1"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26057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/>
          </a:p>
        </p:txBody>
      </p:sp>
      <p:pic>
        <p:nvPicPr>
          <p:cNvPr id="30" name="Google Shape;30;p17" descr="A picture containing engin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8104" b="12203"/>
          <a:stretch/>
        </p:blipFill>
        <p:spPr>
          <a:xfrm>
            <a:off x="0" y="0"/>
            <a:ext cx="9144000" cy="956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37566" y="20320"/>
            <a:ext cx="1006433" cy="956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0319"/>
            <a:ext cx="1006433" cy="956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>
            <a:spLocks noGrp="1"/>
          </p:cNvSpPr>
          <p:nvPr>
            <p:ph type="title"/>
          </p:nvPr>
        </p:nvSpPr>
        <p:spPr>
          <a:xfrm>
            <a:off x="1054775" y="92868"/>
            <a:ext cx="7082790" cy="770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body" idx="1"/>
          </p:nvPr>
        </p:nvSpPr>
        <p:spPr>
          <a:xfrm>
            <a:off x="101600" y="1235493"/>
            <a:ext cx="4413250" cy="4941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8"/>
          <p:cNvSpPr txBox="1">
            <a:spLocks noGrp="1"/>
          </p:cNvSpPr>
          <p:nvPr>
            <p:ph type="body" idx="2"/>
          </p:nvPr>
        </p:nvSpPr>
        <p:spPr>
          <a:xfrm>
            <a:off x="4629149" y="1235492"/>
            <a:ext cx="4413251" cy="4941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>
            <a:spLocks noGrp="1"/>
          </p:cNvSpPr>
          <p:nvPr>
            <p:ph type="title"/>
          </p:nvPr>
        </p:nvSpPr>
        <p:spPr>
          <a:xfrm>
            <a:off x="1054775" y="92868"/>
            <a:ext cx="7082790" cy="770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ZA"/>
              <a:t>‹#›</a:t>
            </a:fld>
            <a:endParaRPr/>
          </a:p>
        </p:txBody>
      </p:sp>
      <p:pic>
        <p:nvPicPr>
          <p:cNvPr id="14" name="Google Shape;14;p15" descr="A picture containing engine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 t="8104" b="12203"/>
          <a:stretch/>
        </p:blipFill>
        <p:spPr>
          <a:xfrm>
            <a:off x="0" y="0"/>
            <a:ext cx="9144000" cy="956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8137566" y="20320"/>
            <a:ext cx="1006433" cy="956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0" y="20319"/>
            <a:ext cx="1006433" cy="95611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5"/>
          <p:cNvSpPr txBox="1">
            <a:spLocks noGrp="1"/>
          </p:cNvSpPr>
          <p:nvPr>
            <p:ph type="title"/>
          </p:nvPr>
        </p:nvSpPr>
        <p:spPr>
          <a:xfrm>
            <a:off x="1054775" y="92868"/>
            <a:ext cx="7082790" cy="770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2"/>
          <p:cNvSpPr txBox="1">
            <a:spLocks noGrp="1"/>
          </p:cNvSpPr>
          <p:nvPr>
            <p:ph type="title"/>
          </p:nvPr>
        </p:nvSpPr>
        <p:spPr>
          <a:xfrm>
            <a:off x="1002137" y="331681"/>
            <a:ext cx="2747204" cy="770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</a:pPr>
            <a:r>
              <a:rPr lang="en-ZA"/>
              <a:t>ASFAP Timeline</a:t>
            </a:r>
            <a:endParaRPr/>
          </a:p>
        </p:txBody>
      </p:sp>
      <p:sp>
        <p:nvSpPr>
          <p:cNvPr id="110" name="Google Shape;110;p1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ZA"/>
              <a:t>1</a:t>
            </a:fld>
            <a:endParaRPr/>
          </a:p>
        </p:txBody>
      </p:sp>
      <p:sp>
        <p:nvSpPr>
          <p:cNvPr id="111" name="Google Shape;111;p12"/>
          <p:cNvSpPr txBox="1"/>
          <p:nvPr/>
        </p:nvSpPr>
        <p:spPr>
          <a:xfrm>
            <a:off x="3140243" y="1332907"/>
            <a:ext cx="1218196" cy="646290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ZA" sz="1800" b="1" i="0" u="none" strike="noStrike" cap="none">
                <a:solidFill>
                  <a:srgbClr val="0432FF"/>
                </a:solidFill>
                <a:latin typeface="Calibri"/>
                <a:ea typeface="Calibri"/>
                <a:cs typeface="Calibri"/>
                <a:sym typeface="Calibri"/>
              </a:rPr>
              <a:t>ASFAP Town Hall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2"/>
          <p:cNvSpPr txBox="1"/>
          <p:nvPr/>
        </p:nvSpPr>
        <p:spPr>
          <a:xfrm>
            <a:off x="4358439" y="224911"/>
            <a:ext cx="1308435" cy="1754286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ZA" sz="1800" b="1" i="0" u="none" strike="noStrike" cap="none">
                <a:solidFill>
                  <a:srgbClr val="00FF00"/>
                </a:solidFill>
                <a:latin typeface="Calibri"/>
                <a:ea typeface="Calibri"/>
                <a:cs typeface="Calibri"/>
                <a:sym typeface="Calibri"/>
              </a:rPr>
              <a:t>ASFAP Community Planning Meeting, March 7-11, 2022</a:t>
            </a:r>
            <a:endParaRPr sz="1400" b="0" i="0" u="none" strike="noStrike" cap="none">
              <a:solidFill>
                <a:srgbClr val="00FF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2"/>
          <p:cNvSpPr txBox="1"/>
          <p:nvPr/>
        </p:nvSpPr>
        <p:spPr>
          <a:xfrm>
            <a:off x="254577" y="6134038"/>
            <a:ext cx="8421832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28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Delay: final report &amp; symposium on 09/22-25/2025</a:t>
            </a:r>
            <a:endParaRPr sz="2800" b="1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1575" y="2146062"/>
            <a:ext cx="7798857" cy="40434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11;p12">
            <a:extLst>
              <a:ext uri="{FF2B5EF4-FFF2-40B4-BE49-F238E27FC236}">
                <a16:creationId xmlns:a16="http://schemas.microsoft.com/office/drawing/2014/main" id="{3818CA81-CA6B-9AFB-EEBD-22E950874CCF}"/>
              </a:ext>
            </a:extLst>
          </p:cNvPr>
          <p:cNvSpPr txBox="1"/>
          <p:nvPr/>
        </p:nvSpPr>
        <p:spPr>
          <a:xfrm>
            <a:off x="5667105" y="945773"/>
            <a:ext cx="1858280" cy="1200288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ZA" sz="18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ASFAP </a:t>
            </a:r>
            <a:r>
              <a:rPr lang="en-ZA" sz="18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Working Meeting towards Final Report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ZA" sz="1800" b="1" i="0" u="none" strike="noStrike" cap="none" dirty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Dec 15-17, 202</a:t>
            </a:r>
            <a:r>
              <a:rPr lang="en-ZA" sz="1800" b="1" dirty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4</a:t>
            </a:r>
            <a:endParaRPr sz="1400" b="0" i="0" u="none" strike="noStrike" cap="none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>
          <a:extLst>
            <a:ext uri="{FF2B5EF4-FFF2-40B4-BE49-F238E27FC236}">
              <a16:creationId xmlns:a16="http://schemas.microsoft.com/office/drawing/2014/main" id="{FB4FEF5C-7870-B89C-E746-B3545310FB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">
            <a:extLst>
              <a:ext uri="{FF2B5EF4-FFF2-40B4-BE49-F238E27FC236}">
                <a16:creationId xmlns:a16="http://schemas.microsoft.com/office/drawing/2014/main" id="{5C433AC2-5B19-9AC0-FA28-A1B433B0B7B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742950" y="183900"/>
            <a:ext cx="7772400" cy="8267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Calibri"/>
              <a:buNone/>
            </a:pPr>
            <a:r>
              <a:rPr lang="en-ZA" dirty="0"/>
              <a:t>Final Report Synthesis</a:t>
            </a:r>
            <a:endParaRPr dirty="0"/>
          </a:p>
        </p:txBody>
      </p:sp>
      <p:sp>
        <p:nvSpPr>
          <p:cNvPr id="209" name="Google Shape;209;p3">
            <a:extLst>
              <a:ext uri="{FF2B5EF4-FFF2-40B4-BE49-F238E27FC236}">
                <a16:creationId xmlns:a16="http://schemas.microsoft.com/office/drawing/2014/main" id="{2FA06049-6AAA-C014-AFE0-9C3D42543280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ZA"/>
              <a:t>2</a:t>
            </a:fld>
            <a:endParaRPr/>
          </a:p>
        </p:txBody>
      </p:sp>
      <p:sp>
        <p:nvSpPr>
          <p:cNvPr id="210" name="Google Shape;210;p3">
            <a:extLst>
              <a:ext uri="{FF2B5EF4-FFF2-40B4-BE49-F238E27FC236}">
                <a16:creationId xmlns:a16="http://schemas.microsoft.com/office/drawing/2014/main" id="{3ACBEF30-832E-3323-5613-7BB715ED7CBB}"/>
              </a:ext>
            </a:extLst>
          </p:cNvPr>
          <p:cNvSpPr txBox="1"/>
          <p:nvPr/>
        </p:nvSpPr>
        <p:spPr>
          <a:xfrm>
            <a:off x="210507" y="1128987"/>
            <a:ext cx="4232432" cy="34322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Accelerators 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Astrophysics and cosmology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Atomic and molecular physics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Biophysics</a:t>
            </a:r>
          </a:p>
          <a:p>
            <a:pPr marL="497206" marR="0" lvl="1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ZA" b="1" dirty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	</a:t>
            </a:r>
            <a:r>
              <a:rPr lang="en-ZA" b="1" strike="sngStrike" dirty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Complex systems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Computing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Condensed matter and materials physics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Earth science</a:t>
            </a:r>
            <a:endParaRPr b="1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4D9B46-1927-1C41-E9E0-168B7FF7F1C1}"/>
              </a:ext>
            </a:extLst>
          </p:cNvPr>
          <p:cNvSpPr txBox="1"/>
          <p:nvPr/>
        </p:nvSpPr>
        <p:spPr>
          <a:xfrm>
            <a:off x="4701062" y="1268363"/>
            <a:ext cx="3814288" cy="30798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71550" lvl="1" indent="-474344">
              <a:lnSpc>
                <a:spcPct val="90000"/>
              </a:lnSpc>
              <a:spcBef>
                <a:spcPts val="1600"/>
              </a:spcBef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Energy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Fluid and plasma physics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Instrumentation and detectors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Light sources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Medical physics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Nuclear physics</a:t>
            </a:r>
          </a:p>
          <a:p>
            <a:pPr marL="497206" marR="0" lvl="1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ZA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	</a:t>
            </a:r>
            <a:r>
              <a:rPr lang="en-ZA" b="1" strike="sngStrike" dirty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Optics and photonics / Laser physics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Particle physics</a:t>
            </a:r>
            <a:endParaRPr lang="en-ZA" dirty="0">
              <a:solidFill>
                <a:srgbClr val="00B05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737650-9B7D-7299-5923-5C79A3E0C35A}"/>
              </a:ext>
            </a:extLst>
          </p:cNvPr>
          <p:cNvSpPr txBox="1"/>
          <p:nvPr/>
        </p:nvSpPr>
        <p:spPr>
          <a:xfrm>
            <a:off x="1323221" y="4955470"/>
            <a:ext cx="3022899" cy="1084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71550" lvl="1" indent="-474344">
              <a:lnSpc>
                <a:spcPct val="90000"/>
              </a:lnSpc>
              <a:spcBef>
                <a:spcPts val="1600"/>
              </a:spcBef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Ethics in physics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Observers feedback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Physics Education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2D5CEF-98F5-0EDC-38A6-05E44519C4EE}"/>
              </a:ext>
            </a:extLst>
          </p:cNvPr>
          <p:cNvSpPr txBox="1"/>
          <p:nvPr/>
        </p:nvSpPr>
        <p:spPr>
          <a:xfrm>
            <a:off x="4024511" y="4955470"/>
            <a:ext cx="3462139" cy="1084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71550" lvl="1" indent="-474344">
              <a:lnSpc>
                <a:spcPct val="90000"/>
              </a:lnSpc>
              <a:spcBef>
                <a:spcPts val="1600"/>
              </a:spcBef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Women in physics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Community Engagements</a:t>
            </a:r>
          </a:p>
          <a:p>
            <a:pPr marL="971550" marR="0" lvl="1" indent="-474344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rgbClr val="00B050"/>
                </a:solidFill>
                <a:latin typeface="Calibri"/>
                <a:cs typeface="Calibri"/>
                <a:sym typeface="Calibri"/>
              </a:rPr>
              <a:t>Young Physics Forum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BC38CD-2D58-3910-A1A8-877F3839E64F}"/>
              </a:ext>
            </a:extLst>
          </p:cNvPr>
          <p:cNvSpPr txBox="1"/>
          <p:nvPr/>
        </p:nvSpPr>
        <p:spPr>
          <a:xfrm>
            <a:off x="105253" y="6194768"/>
            <a:ext cx="89334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rgbClr val="FF0000"/>
                </a:solidFill>
              </a:rPr>
              <a:t>We may still drop more chapters if conveners do not respond timely in addressing comments </a:t>
            </a:r>
          </a:p>
        </p:txBody>
      </p:sp>
    </p:spTree>
    <p:extLst>
      <p:ext uri="{BB962C8B-B14F-4D97-AF65-F5344CB8AC3E}">
        <p14:creationId xmlns:p14="http://schemas.microsoft.com/office/powerpoint/2010/main" val="2894330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>
          <a:extLst>
            <a:ext uri="{FF2B5EF4-FFF2-40B4-BE49-F238E27FC236}">
              <a16:creationId xmlns:a16="http://schemas.microsoft.com/office/drawing/2014/main" id="{03DA0DF0-BD1E-1C26-84F4-EF8A126B15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0d7fc6e79f_0_75">
            <a:extLst>
              <a:ext uri="{FF2B5EF4-FFF2-40B4-BE49-F238E27FC236}">
                <a16:creationId xmlns:a16="http://schemas.microsoft.com/office/drawing/2014/main" id="{5C71331F-E709-E940-1A8C-7090E8F4E9C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4775" y="92868"/>
            <a:ext cx="7082700" cy="7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ZA" dirty="0"/>
              <a:t>Acknowledgements &amp; Thanks</a:t>
            </a:r>
            <a:endParaRPr dirty="0"/>
          </a:p>
        </p:txBody>
      </p:sp>
      <p:sp>
        <p:nvSpPr>
          <p:cNvPr id="231" name="Google Shape;231;g10d7fc6e79f_0_75">
            <a:extLst>
              <a:ext uri="{FF2B5EF4-FFF2-40B4-BE49-F238E27FC236}">
                <a16:creationId xmlns:a16="http://schemas.microsoft.com/office/drawing/2014/main" id="{65073F08-7D57-E60C-78E4-D048656CC25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85097" y="829161"/>
            <a:ext cx="8010263" cy="5527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37973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432FF"/>
              </a:buClr>
              <a:buSzPct val="100000"/>
              <a:buChar char="•"/>
            </a:pPr>
            <a:r>
              <a:rPr lang="en-ZA" dirty="0">
                <a:solidFill>
                  <a:srgbClr val="0070C0"/>
                </a:solidFill>
              </a:rPr>
              <a:t>UNESCO</a:t>
            </a:r>
            <a:endParaRPr dirty="0">
              <a:solidFill>
                <a:srgbClr val="0070C0"/>
              </a:solidFill>
            </a:endParaRPr>
          </a:p>
          <a:p>
            <a:pPr marL="914400" lvl="1" indent="-35814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ZA" dirty="0"/>
              <a:t>Air ticket coverages and travel arrangements for many participants</a:t>
            </a:r>
            <a:endParaRPr dirty="0"/>
          </a:p>
          <a:p>
            <a:pPr marL="914400" lvl="1" indent="-35814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ZA" dirty="0"/>
              <a:t>Help with visa application</a:t>
            </a:r>
            <a:endParaRPr dirty="0"/>
          </a:p>
          <a:p>
            <a:pPr marL="457200" lvl="0" indent="-37973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ct val="100000"/>
              <a:buChar char="•"/>
            </a:pPr>
            <a:r>
              <a:rPr lang="en-ZA" dirty="0">
                <a:solidFill>
                  <a:srgbClr val="0070C0"/>
                </a:solidFill>
              </a:rPr>
              <a:t>APS</a:t>
            </a:r>
            <a:endParaRPr dirty="0">
              <a:solidFill>
                <a:srgbClr val="0070C0"/>
              </a:solidFill>
            </a:endParaRPr>
          </a:p>
          <a:p>
            <a:pPr marL="914400" lvl="1" indent="-35814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ZA" dirty="0"/>
              <a:t>Air ticket and hotel coverages for some participants</a:t>
            </a:r>
            <a:endParaRPr dirty="0"/>
          </a:p>
          <a:p>
            <a:pPr marL="457200" lvl="0" indent="-37973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ct val="100000"/>
              <a:buChar char="•"/>
            </a:pPr>
            <a:r>
              <a:rPr lang="en-ZA" dirty="0">
                <a:solidFill>
                  <a:srgbClr val="0070C0"/>
                </a:solidFill>
              </a:rPr>
              <a:t>Prof. Young-Kee Kim</a:t>
            </a:r>
            <a:endParaRPr dirty="0">
              <a:solidFill>
                <a:srgbClr val="0070C0"/>
              </a:solidFill>
            </a:endParaRPr>
          </a:p>
          <a:p>
            <a:pPr marL="914400" lvl="1" indent="-37973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ct val="100000"/>
              <a:buChar char="•"/>
            </a:pPr>
            <a:r>
              <a:rPr lang="en-ZA" dirty="0"/>
              <a:t>Hotel, airport transfer and meal coverages for many participants</a:t>
            </a:r>
            <a:endParaRPr dirty="0"/>
          </a:p>
          <a:p>
            <a:pPr marL="457200" lvl="0" indent="-37973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ct val="100000"/>
              <a:buChar char="•"/>
            </a:pPr>
            <a:r>
              <a:rPr lang="en-ZA" dirty="0">
                <a:solidFill>
                  <a:schemeClr val="accent5">
                    <a:lumMod val="75000"/>
                  </a:schemeClr>
                </a:solidFill>
              </a:rPr>
              <a:t>INFN, BNL, University of Grenoble, Penn Medicine</a:t>
            </a:r>
            <a:endParaRPr dirty="0">
              <a:solidFill>
                <a:schemeClr val="accent5">
                  <a:lumMod val="75000"/>
                </a:schemeClr>
              </a:solidFill>
            </a:endParaRPr>
          </a:p>
          <a:p>
            <a:pPr marL="914400" lvl="1" indent="-37973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432FF"/>
              </a:buClr>
              <a:buSzPct val="100000"/>
              <a:buChar char="•"/>
            </a:pPr>
            <a:r>
              <a:rPr lang="en-ZA" dirty="0"/>
              <a:t>Full travel coverage for their staff</a:t>
            </a:r>
          </a:p>
          <a:p>
            <a:pPr indent="-379730">
              <a:spcBef>
                <a:spcPts val="0"/>
              </a:spcBef>
              <a:buClr>
                <a:srgbClr val="0432FF"/>
              </a:buClr>
              <a:buSzPct val="100000"/>
            </a:pPr>
            <a:r>
              <a:rPr lang="en-ZA" dirty="0">
                <a:solidFill>
                  <a:srgbClr val="0070C0"/>
                </a:solidFill>
              </a:rPr>
              <a:t>Prof. Shaaban Khalil and our hosts</a:t>
            </a:r>
          </a:p>
          <a:p>
            <a:pPr lvl="1" indent="-379730">
              <a:spcBef>
                <a:spcPts val="0"/>
              </a:spcBef>
              <a:buClr>
                <a:srgbClr val="0432FF"/>
              </a:buClr>
              <a:buSzPct val="100000"/>
            </a:pPr>
            <a:r>
              <a:rPr lang="en-US" dirty="0"/>
              <a:t>The logistical support and their diligent efforts</a:t>
            </a:r>
          </a:p>
          <a:p>
            <a:pPr indent="-379730">
              <a:spcBef>
                <a:spcPts val="0"/>
              </a:spcBef>
              <a:buClr>
                <a:srgbClr val="0432FF"/>
              </a:buClr>
              <a:buSzPct val="100000"/>
            </a:pPr>
            <a:r>
              <a:rPr lang="en-US" dirty="0">
                <a:solidFill>
                  <a:srgbClr val="0070C0"/>
                </a:solidFill>
              </a:rPr>
              <a:t>The in-person participants</a:t>
            </a:r>
          </a:p>
          <a:p>
            <a:pPr lvl="1" indent="-379730">
              <a:spcBef>
                <a:spcPts val="0"/>
              </a:spcBef>
              <a:buClr>
                <a:srgbClr val="0432FF"/>
              </a:buClr>
              <a:buSzPct val="100000"/>
            </a:pPr>
            <a:r>
              <a:rPr lang="en-US" dirty="0"/>
              <a:t>For making the efforts to show up</a:t>
            </a:r>
          </a:p>
          <a:p>
            <a:pPr indent="-379730">
              <a:spcBef>
                <a:spcPts val="0"/>
              </a:spcBef>
              <a:buClr>
                <a:srgbClr val="0432FF"/>
              </a:buClr>
              <a:buSzPct val="100000"/>
            </a:pPr>
            <a:r>
              <a:rPr lang="en-US" dirty="0">
                <a:solidFill>
                  <a:srgbClr val="0070C0"/>
                </a:solidFill>
              </a:rPr>
              <a:t>Online participants</a:t>
            </a:r>
          </a:p>
          <a:p>
            <a:pPr lvl="1" indent="-379730">
              <a:spcBef>
                <a:spcPts val="0"/>
              </a:spcBef>
              <a:buClr>
                <a:srgbClr val="0432FF"/>
              </a:buClr>
              <a:buSzPct val="100000"/>
            </a:pPr>
            <a:r>
              <a:rPr lang="en-US" dirty="0"/>
              <a:t>For their participation</a:t>
            </a:r>
            <a:endParaRPr dirty="0"/>
          </a:p>
        </p:txBody>
      </p:sp>
      <p:sp>
        <p:nvSpPr>
          <p:cNvPr id="232" name="Google Shape;232;g10d7fc6e79f_0_75">
            <a:extLst>
              <a:ext uri="{FF2B5EF4-FFF2-40B4-BE49-F238E27FC236}">
                <a16:creationId xmlns:a16="http://schemas.microsoft.com/office/drawing/2014/main" id="{99B91595-3551-D651-2314-715F8C27B43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ZA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0923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8209</TotalTime>
  <Words>197</Words>
  <Application>Microsoft Macintosh PowerPoint</Application>
  <PresentationFormat>On-screen Show (4:3)</PresentationFormat>
  <Paragraphs>50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ASFAP Timeline</vt:lpstr>
      <vt:lpstr>Final Report Synthesis</vt:lpstr>
      <vt:lpstr>Acknowledgements &amp; 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Connell, Simon</dc:creator>
  <cp:lastModifiedBy>Ketevi Adikle Assamagan</cp:lastModifiedBy>
  <cp:revision>22</cp:revision>
  <dcterms:created xsi:type="dcterms:W3CDTF">2021-07-10T14:52:31Z</dcterms:created>
  <dcterms:modified xsi:type="dcterms:W3CDTF">2024-12-17T08:35:36Z</dcterms:modified>
</cp:coreProperties>
</file>