
<file path=[Content_Types].xml><?xml version="1.0" encoding="utf-8"?>
<Types xmlns="http://schemas.openxmlformats.org/package/2006/content-types">
  <Default Extension="gif"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4"/>
  </p:notesMasterIdLst>
  <p:sldIdLst>
    <p:sldId id="271" r:id="rId2"/>
    <p:sldId id="273" r:id="rId3"/>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4" roundtripDataSignature="AMtx7mhpwKpbpZRcW/xeNljFcKzsIapOy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1"/>
    <p:restoredTop sz="94799"/>
  </p:normalViewPr>
  <p:slideViewPr>
    <p:cSldViewPr snapToGrid="0">
      <p:cViewPr varScale="1">
        <p:scale>
          <a:sx n="119" d="100"/>
          <a:sy n="119" d="100"/>
        </p:scale>
        <p:origin x="1488" y="176"/>
      </p:cViewPr>
      <p:guideLst/>
    </p:cSldViewPr>
  </p:slideViewPr>
  <p:notesTextViewPr>
    <p:cViewPr>
      <p:scale>
        <a:sx n="1" d="1"/>
        <a:sy n="1" d="1"/>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viewProps" Target="viewProps.xml"/><Relationship Id="rId3" Type="http://schemas.openxmlformats.org/officeDocument/2006/relationships/slide" Target="slides/slide2.xml"/><Relationship Id="rId25"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24" Type="http://customschemas.google.com/relationships/presentationmetadata" Target="metadata"/><Relationship Id="rId28" Type="http://schemas.openxmlformats.org/officeDocument/2006/relationships/tableStyles" Target="tableStyles.xml"/><Relationship Id="rId4" Type="http://schemas.openxmlformats.org/officeDocument/2006/relationships/notesMaster" Target="notesMasters/notesMaster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ZA"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6" name="Google Shape;206;p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0" name="Google Shape;220;p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4"/>
        <p:cNvGrpSpPr/>
        <p:nvPr/>
      </p:nvGrpSpPr>
      <p:grpSpPr>
        <a:xfrm>
          <a:off x="0" y="0"/>
          <a:ext cx="0" cy="0"/>
          <a:chOff x="0" y="0"/>
          <a:chExt cx="0" cy="0"/>
        </a:xfrm>
      </p:grpSpPr>
      <p:sp>
        <p:nvSpPr>
          <p:cNvPr id="25" name="Google Shape;25;p17"/>
          <p:cNvSpPr txBox="1">
            <a:spLocks noGrp="1"/>
          </p:cNvSpPr>
          <p:nvPr>
            <p:ph type="ctrTitle"/>
          </p:nvPr>
        </p:nvSpPr>
        <p:spPr>
          <a:xfrm>
            <a:off x="685800" y="1122363"/>
            <a:ext cx="77724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17"/>
          <p:cNvSpPr txBox="1">
            <a:spLocks noGrp="1"/>
          </p:cNvSpPr>
          <p:nvPr>
            <p:ph type="subTitle" idx="1"/>
          </p:nvPr>
        </p:nvSpPr>
        <p:spPr>
          <a:xfrm>
            <a:off x="1143000" y="3602038"/>
            <a:ext cx="6858000" cy="260572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7" name="Google Shape;27;p1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1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1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ZA"/>
              <a:t>‹#›</a:t>
            </a:fld>
            <a:endParaRPr/>
          </a:p>
        </p:txBody>
      </p:sp>
      <p:pic>
        <p:nvPicPr>
          <p:cNvPr id="30" name="Google Shape;30;p17" descr="A picture containing engine&#10;&#10;Description automatically generated"/>
          <p:cNvPicPr preferRelativeResize="0"/>
          <p:nvPr/>
        </p:nvPicPr>
        <p:blipFill rotWithShape="1">
          <a:blip r:embed="rId2">
            <a:alphaModFix/>
          </a:blip>
          <a:srcRect t="8104" b="12203"/>
          <a:stretch/>
        </p:blipFill>
        <p:spPr>
          <a:xfrm>
            <a:off x="0" y="0"/>
            <a:ext cx="9144000" cy="956111"/>
          </a:xfrm>
          <a:prstGeom prst="rect">
            <a:avLst/>
          </a:prstGeom>
          <a:noFill/>
          <a:ln>
            <a:noFill/>
          </a:ln>
        </p:spPr>
      </p:pic>
      <p:pic>
        <p:nvPicPr>
          <p:cNvPr id="31" name="Google Shape;31;p17"/>
          <p:cNvPicPr preferRelativeResize="0"/>
          <p:nvPr/>
        </p:nvPicPr>
        <p:blipFill rotWithShape="1">
          <a:blip r:embed="rId3">
            <a:alphaModFix/>
          </a:blip>
          <a:srcRect/>
          <a:stretch/>
        </p:blipFill>
        <p:spPr>
          <a:xfrm>
            <a:off x="8137566" y="20320"/>
            <a:ext cx="1006433" cy="956111"/>
          </a:xfrm>
          <a:prstGeom prst="rect">
            <a:avLst/>
          </a:prstGeom>
          <a:noFill/>
          <a:ln>
            <a:noFill/>
          </a:ln>
        </p:spPr>
      </p:pic>
      <p:pic>
        <p:nvPicPr>
          <p:cNvPr id="32" name="Google Shape;32;p17"/>
          <p:cNvPicPr preferRelativeResize="0"/>
          <p:nvPr/>
        </p:nvPicPr>
        <p:blipFill rotWithShape="1">
          <a:blip r:embed="rId3">
            <a:alphaModFix/>
          </a:blip>
          <a:srcRect/>
          <a:stretch/>
        </p:blipFill>
        <p:spPr>
          <a:xfrm>
            <a:off x="0" y="20319"/>
            <a:ext cx="1006433" cy="956111"/>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18"/>
          <p:cNvSpPr txBox="1">
            <a:spLocks noGrp="1"/>
          </p:cNvSpPr>
          <p:nvPr>
            <p:ph type="title"/>
          </p:nvPr>
        </p:nvSpPr>
        <p:spPr>
          <a:xfrm>
            <a:off x="1054775" y="92868"/>
            <a:ext cx="7082790" cy="770373"/>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18"/>
          <p:cNvSpPr txBox="1">
            <a:spLocks noGrp="1"/>
          </p:cNvSpPr>
          <p:nvPr>
            <p:ph type="body" idx="1"/>
          </p:nvPr>
        </p:nvSpPr>
        <p:spPr>
          <a:xfrm>
            <a:off x="101600" y="1235493"/>
            <a:ext cx="4413250" cy="494147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6" name="Google Shape;36;p18"/>
          <p:cNvSpPr txBox="1">
            <a:spLocks noGrp="1"/>
          </p:cNvSpPr>
          <p:nvPr>
            <p:ph type="body" idx="2"/>
          </p:nvPr>
        </p:nvSpPr>
        <p:spPr>
          <a:xfrm>
            <a:off x="4629149" y="1235492"/>
            <a:ext cx="4413251" cy="4941471"/>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7" name="Google Shape;37;p18"/>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18"/>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18"/>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ZA"/>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0"/>
        <p:cNvGrpSpPr/>
        <p:nvPr/>
      </p:nvGrpSpPr>
      <p:grpSpPr>
        <a:xfrm>
          <a:off x="0" y="0"/>
          <a:ext cx="0" cy="0"/>
          <a:chOff x="0" y="0"/>
          <a:chExt cx="0" cy="0"/>
        </a:xfrm>
      </p:grpSpPr>
      <p:sp>
        <p:nvSpPr>
          <p:cNvPr id="41" name="Google Shape;41;p19"/>
          <p:cNvSpPr txBox="1">
            <a:spLocks noGrp="1"/>
          </p:cNvSpPr>
          <p:nvPr>
            <p:ph type="title"/>
          </p:nvPr>
        </p:nvSpPr>
        <p:spPr>
          <a:xfrm>
            <a:off x="1054775" y="92868"/>
            <a:ext cx="7082790" cy="770373"/>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19"/>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19"/>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19"/>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ZA"/>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5"/>
        <p:cNvGrpSpPr/>
        <p:nvPr/>
      </p:nvGrpSpPr>
      <p:grpSpPr>
        <a:xfrm>
          <a:off x="0" y="0"/>
          <a:ext cx="0" cy="0"/>
          <a:chOff x="0" y="0"/>
          <a:chExt cx="0" cy="0"/>
        </a:xfrm>
      </p:grpSpPr>
      <p:sp>
        <p:nvSpPr>
          <p:cNvPr id="46" name="Google Shape;46;p20"/>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20"/>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20"/>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ZA"/>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gi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5"/>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 name="Google Shape;11;p15"/>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2" name="Google Shape;12;p15"/>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5"/>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ZA"/>
              <a:t>‹#›</a:t>
            </a:fld>
            <a:endParaRPr/>
          </a:p>
        </p:txBody>
      </p:sp>
      <p:pic>
        <p:nvPicPr>
          <p:cNvPr id="14" name="Google Shape;14;p15" descr="A picture containing engine&#10;&#10;Description automatically generated"/>
          <p:cNvPicPr preferRelativeResize="0"/>
          <p:nvPr/>
        </p:nvPicPr>
        <p:blipFill rotWithShape="1">
          <a:blip r:embed="rId6">
            <a:alphaModFix/>
          </a:blip>
          <a:srcRect t="8104" b="12203"/>
          <a:stretch/>
        </p:blipFill>
        <p:spPr>
          <a:xfrm>
            <a:off x="0" y="0"/>
            <a:ext cx="9144000" cy="956111"/>
          </a:xfrm>
          <a:prstGeom prst="rect">
            <a:avLst/>
          </a:prstGeom>
          <a:noFill/>
          <a:ln>
            <a:noFill/>
          </a:ln>
        </p:spPr>
      </p:pic>
      <p:pic>
        <p:nvPicPr>
          <p:cNvPr id="15" name="Google Shape;15;p15"/>
          <p:cNvPicPr preferRelativeResize="0"/>
          <p:nvPr/>
        </p:nvPicPr>
        <p:blipFill rotWithShape="1">
          <a:blip r:embed="rId7">
            <a:alphaModFix/>
          </a:blip>
          <a:srcRect/>
          <a:stretch/>
        </p:blipFill>
        <p:spPr>
          <a:xfrm>
            <a:off x="8137566" y="20320"/>
            <a:ext cx="1006433" cy="956111"/>
          </a:xfrm>
          <a:prstGeom prst="rect">
            <a:avLst/>
          </a:prstGeom>
          <a:noFill/>
          <a:ln>
            <a:noFill/>
          </a:ln>
        </p:spPr>
      </p:pic>
      <p:pic>
        <p:nvPicPr>
          <p:cNvPr id="16" name="Google Shape;16;p15"/>
          <p:cNvPicPr preferRelativeResize="0"/>
          <p:nvPr/>
        </p:nvPicPr>
        <p:blipFill rotWithShape="1">
          <a:blip r:embed="rId7">
            <a:alphaModFix/>
          </a:blip>
          <a:srcRect/>
          <a:stretch/>
        </p:blipFill>
        <p:spPr>
          <a:xfrm>
            <a:off x="0" y="20319"/>
            <a:ext cx="1006433" cy="956111"/>
          </a:xfrm>
          <a:prstGeom prst="rect">
            <a:avLst/>
          </a:prstGeom>
          <a:noFill/>
          <a:ln>
            <a:noFill/>
          </a:ln>
        </p:spPr>
      </p:pic>
      <p:sp>
        <p:nvSpPr>
          <p:cNvPr id="17" name="Google Shape;17;p15"/>
          <p:cNvSpPr txBox="1">
            <a:spLocks noGrp="1"/>
          </p:cNvSpPr>
          <p:nvPr>
            <p:ph type="title"/>
          </p:nvPr>
        </p:nvSpPr>
        <p:spPr>
          <a:xfrm>
            <a:off x="1054775" y="92868"/>
            <a:ext cx="7082790" cy="770373"/>
          </a:xfrm>
          <a:prstGeom prst="rect">
            <a:avLst/>
          </a:prstGeom>
          <a:noFill/>
          <a:ln>
            <a:noFill/>
          </a:ln>
        </p:spPr>
        <p:txBody>
          <a:bodyPr spcFirstLastPara="1" wrap="square" lIns="91425" tIns="45700" rIns="91425" bIns="45700" anchor="ctr" anchorCtr="0">
            <a:normAutofit/>
          </a:bodyPr>
          <a:lstStyle>
            <a:lvl1pPr marR="0" lvl="0" algn="ctr" rtl="0">
              <a:lnSpc>
                <a:spcPct val="90000"/>
              </a:lnSpc>
              <a:spcBef>
                <a:spcPts val="0"/>
              </a:spcBef>
              <a:spcAft>
                <a:spcPts val="0"/>
              </a:spcAft>
              <a:buClr>
                <a:schemeClr val="dk1"/>
              </a:buClr>
              <a:buSzPts val="2800"/>
              <a:buFont typeface="Calibri"/>
              <a:buNone/>
              <a:defRPr sz="2800" b="1"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overleaf.com/read/wngqnfvvmgmb#db02a0"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p3"/>
          <p:cNvSpPr txBox="1">
            <a:spLocks noGrp="1"/>
          </p:cNvSpPr>
          <p:nvPr>
            <p:ph type="ctrTitle"/>
          </p:nvPr>
        </p:nvSpPr>
        <p:spPr>
          <a:xfrm>
            <a:off x="742950" y="183900"/>
            <a:ext cx="7772400" cy="826753"/>
          </a:xfrm>
          <a:prstGeom prst="rect">
            <a:avLst/>
          </a:prstGeom>
          <a:noFill/>
          <a:ln>
            <a:noFill/>
          </a:ln>
        </p:spPr>
        <p:txBody>
          <a:bodyPr spcFirstLastPara="1" wrap="square" lIns="91425" tIns="45700" rIns="91425" bIns="45700" anchor="b" anchorCtr="0">
            <a:normAutofit fontScale="90000"/>
          </a:bodyPr>
          <a:lstStyle/>
          <a:p>
            <a:pPr marL="0" lvl="0" indent="0" algn="ctr" rtl="0">
              <a:lnSpc>
                <a:spcPct val="90000"/>
              </a:lnSpc>
              <a:spcBef>
                <a:spcPts val="0"/>
              </a:spcBef>
              <a:spcAft>
                <a:spcPts val="0"/>
              </a:spcAft>
              <a:buClr>
                <a:schemeClr val="dk1"/>
              </a:buClr>
              <a:buSzPct val="111111"/>
              <a:buFont typeface="Calibri"/>
              <a:buNone/>
            </a:pPr>
            <a:r>
              <a:rPr lang="en-ZA" dirty="0"/>
              <a:t>Towards the Final Report</a:t>
            </a:r>
            <a:endParaRPr dirty="0"/>
          </a:p>
        </p:txBody>
      </p:sp>
      <p:sp>
        <p:nvSpPr>
          <p:cNvPr id="209" name="Google Shape;209;p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ZA"/>
              <a:t>1</a:t>
            </a:fld>
            <a:endParaRPr/>
          </a:p>
        </p:txBody>
      </p:sp>
      <p:sp>
        <p:nvSpPr>
          <p:cNvPr id="210" name="Google Shape;210;p3"/>
          <p:cNvSpPr txBox="1"/>
          <p:nvPr/>
        </p:nvSpPr>
        <p:spPr>
          <a:xfrm>
            <a:off x="253507" y="1010653"/>
            <a:ext cx="8481702" cy="5345698"/>
          </a:xfrm>
          <a:prstGeom prst="rect">
            <a:avLst/>
          </a:prstGeom>
          <a:noFill/>
          <a:ln>
            <a:noFill/>
          </a:ln>
        </p:spPr>
        <p:txBody>
          <a:bodyPr spcFirstLastPara="1" wrap="square" lIns="91425" tIns="45700" rIns="91425" bIns="45700" anchor="t" anchorCtr="0">
            <a:normAutofit fontScale="85000" lnSpcReduction="20000"/>
          </a:bodyPr>
          <a:lstStyle/>
          <a:p>
            <a:pPr marL="514350" marR="0" lvl="0" indent="-474344" algn="l" rtl="0">
              <a:lnSpc>
                <a:spcPct val="90000"/>
              </a:lnSpc>
              <a:spcBef>
                <a:spcPts val="1600"/>
              </a:spcBef>
              <a:spcAft>
                <a:spcPts val="0"/>
              </a:spcAft>
              <a:buClr>
                <a:schemeClr val="dk1"/>
              </a:buClr>
              <a:buSzPts val="2400"/>
              <a:buFont typeface="Calibri"/>
              <a:buAutoNum type="arabicPeriod"/>
            </a:pPr>
            <a:r>
              <a:rPr lang="en-ZA" sz="2400" b="1" i="0" u="none" strike="noStrike" cap="none" dirty="0">
                <a:solidFill>
                  <a:srgbClr val="0070C0"/>
                </a:solidFill>
                <a:latin typeface="Calibri"/>
                <a:ea typeface="Calibri"/>
                <a:cs typeface="Calibri"/>
                <a:sym typeface="Calibri"/>
              </a:rPr>
              <a:t>A draft of the final report is in preparation</a:t>
            </a:r>
          </a:p>
          <a:p>
            <a:pPr marL="40006" marR="0" lvl="0" algn="l" rtl="0">
              <a:lnSpc>
                <a:spcPct val="90000"/>
              </a:lnSpc>
              <a:spcBef>
                <a:spcPts val="1600"/>
              </a:spcBef>
              <a:spcAft>
                <a:spcPts val="0"/>
              </a:spcAft>
              <a:buClr>
                <a:schemeClr val="dk1"/>
              </a:buClr>
              <a:buSzPts val="2400"/>
            </a:pPr>
            <a:r>
              <a:rPr lang="en-ZA" sz="2400" b="1" i="0" u="none" strike="noStrike" cap="none" dirty="0">
                <a:solidFill>
                  <a:srgbClr val="0070C0"/>
                </a:solidFill>
                <a:latin typeface="Calibri"/>
                <a:ea typeface="Calibri"/>
                <a:cs typeface="Calibri"/>
                <a:sym typeface="Calibri"/>
              </a:rPr>
              <a:t>	</a:t>
            </a:r>
            <a:r>
              <a:rPr lang="en-ZA" sz="2400" b="1" i="0" u="none" strike="noStrike" cap="none" dirty="0">
                <a:solidFill>
                  <a:srgbClr val="0070C0"/>
                </a:solidFill>
                <a:latin typeface="Calibri"/>
                <a:ea typeface="Calibri"/>
                <a:cs typeface="Calibri"/>
                <a:sym typeface="Calibri"/>
                <a:hlinkClick r:id="rId3"/>
              </a:rPr>
              <a:t>https://www.overleaf.com/read/wngqnfvvmgmb#db02a0</a:t>
            </a:r>
            <a:r>
              <a:rPr lang="en-ZA" sz="2400" b="1" i="0" u="none" strike="noStrike" cap="none" dirty="0">
                <a:solidFill>
                  <a:srgbClr val="0070C0"/>
                </a:solidFill>
                <a:latin typeface="Calibri"/>
                <a:ea typeface="Calibri"/>
                <a:cs typeface="Calibri"/>
                <a:sym typeface="Calibri"/>
              </a:rPr>
              <a:t> </a:t>
            </a:r>
          </a:p>
          <a:p>
            <a:pPr marL="40006" marR="0" lvl="0" algn="l" rtl="0">
              <a:lnSpc>
                <a:spcPct val="90000"/>
              </a:lnSpc>
              <a:spcBef>
                <a:spcPts val="1600"/>
              </a:spcBef>
              <a:spcAft>
                <a:spcPts val="0"/>
              </a:spcAft>
              <a:buClr>
                <a:schemeClr val="dk1"/>
              </a:buClr>
              <a:buSzPts val="2400"/>
            </a:pPr>
            <a:r>
              <a:rPr lang="en-ZA" sz="2400" b="1" i="0" u="none" strike="noStrike" cap="none" dirty="0">
                <a:solidFill>
                  <a:srgbClr val="002060"/>
                </a:solidFill>
                <a:latin typeface="Calibri"/>
                <a:ea typeface="Calibri"/>
                <a:cs typeface="Calibri"/>
                <a:sym typeface="Calibri"/>
              </a:rPr>
              <a:t>2. All the working groups </a:t>
            </a:r>
            <a:r>
              <a:rPr lang="en-ZA" sz="2400" b="1" dirty="0">
                <a:solidFill>
                  <a:srgbClr val="002060"/>
                </a:solidFill>
                <a:latin typeface="Calibri"/>
                <a:ea typeface="Calibri"/>
                <a:cs typeface="Calibri"/>
                <a:sym typeface="Calibri"/>
              </a:rPr>
              <a:t>were</a:t>
            </a:r>
            <a:r>
              <a:rPr lang="en-ZA" sz="2400" b="1" i="0" u="none" strike="noStrike" cap="none" dirty="0">
                <a:solidFill>
                  <a:srgbClr val="002060"/>
                </a:solidFill>
                <a:latin typeface="Calibri"/>
                <a:ea typeface="Calibri"/>
                <a:cs typeface="Calibri"/>
                <a:sym typeface="Calibri"/>
              </a:rPr>
              <a:t> expected to contribute to it</a:t>
            </a:r>
            <a:endParaRPr dirty="0"/>
          </a:p>
          <a:p>
            <a:pPr marL="971550" marR="0" lvl="1" indent="-474344" algn="l" rtl="0">
              <a:lnSpc>
                <a:spcPct val="90000"/>
              </a:lnSpc>
              <a:spcBef>
                <a:spcPts val="1600"/>
              </a:spcBef>
              <a:spcAft>
                <a:spcPts val="0"/>
              </a:spcAft>
              <a:buClr>
                <a:schemeClr val="dk1"/>
              </a:buClr>
              <a:buSzPts val="2000"/>
              <a:buFont typeface="Arial"/>
              <a:buChar char="•"/>
            </a:pPr>
            <a:r>
              <a:rPr lang="en-US" sz="2100" b="1" dirty="0">
                <a:solidFill>
                  <a:srgbClr val="00B050"/>
                </a:solidFill>
              </a:rPr>
              <a:t>At this workshop, we have assessed the progress on the chapters of the report </a:t>
            </a:r>
          </a:p>
          <a:p>
            <a:pPr marL="971550" marR="0" lvl="1" indent="-474344" algn="l" rtl="0">
              <a:lnSpc>
                <a:spcPct val="90000"/>
              </a:lnSpc>
              <a:spcBef>
                <a:spcPts val="1600"/>
              </a:spcBef>
              <a:spcAft>
                <a:spcPts val="0"/>
              </a:spcAft>
              <a:buClr>
                <a:schemeClr val="dk1"/>
              </a:buClr>
              <a:buSzPts val="2000"/>
              <a:buFont typeface="Arial"/>
              <a:buChar char="•"/>
            </a:pPr>
            <a:r>
              <a:rPr lang="en-US" sz="2100" b="1" dirty="0">
                <a:solidFill>
                  <a:srgbClr val="C00000"/>
                </a:solidFill>
              </a:rPr>
              <a:t>We want to converge on a minimum set of chapters that have matured enough to be retained for the final report</a:t>
            </a:r>
            <a:endParaRPr sz="2100" b="1" dirty="0">
              <a:solidFill>
                <a:srgbClr val="C00000"/>
              </a:solidFill>
            </a:endParaRPr>
          </a:p>
          <a:p>
            <a:pPr marL="971550" marR="0" lvl="1" indent="-474344" algn="l" rtl="0">
              <a:lnSpc>
                <a:spcPct val="90000"/>
              </a:lnSpc>
              <a:spcBef>
                <a:spcPts val="1600"/>
              </a:spcBef>
              <a:spcAft>
                <a:spcPts val="0"/>
              </a:spcAft>
              <a:buClr>
                <a:schemeClr val="dk1"/>
              </a:buClr>
              <a:buSzPts val="2000"/>
              <a:buFont typeface="Arial"/>
              <a:buChar char="•"/>
            </a:pPr>
            <a:r>
              <a:rPr lang="en-ZA" sz="2000" b="1" dirty="0">
                <a:solidFill>
                  <a:srgbClr val="00B050"/>
                </a:solidFill>
                <a:latin typeface="Calibri"/>
                <a:cs typeface="Calibri"/>
                <a:sym typeface="Calibri"/>
              </a:rPr>
              <a:t>In earl 2025, we will further improve the chapters that we have been retained. On March 1, 2025, the final draft will be sent to the IAC. We expect IAC feedback by May 1, 2025</a:t>
            </a:r>
          </a:p>
          <a:p>
            <a:pPr marL="971550" marR="0" lvl="1" indent="-474344" algn="l" rtl="0">
              <a:lnSpc>
                <a:spcPct val="90000"/>
              </a:lnSpc>
              <a:spcBef>
                <a:spcPts val="1600"/>
              </a:spcBef>
              <a:spcAft>
                <a:spcPts val="0"/>
              </a:spcAft>
              <a:buClr>
                <a:schemeClr val="dk1"/>
              </a:buClr>
              <a:buSzPts val="2000"/>
              <a:buFont typeface="Arial"/>
              <a:buChar char="•"/>
            </a:pPr>
            <a:r>
              <a:rPr lang="en-ZA" sz="2000" b="1" dirty="0">
                <a:solidFill>
                  <a:srgbClr val="C00000"/>
                </a:solidFill>
                <a:latin typeface="Calibri"/>
                <a:cs typeface="Calibri"/>
                <a:sym typeface="Calibri"/>
              </a:rPr>
              <a:t>May-June 2025, implementation of IAC comments</a:t>
            </a:r>
            <a:endParaRPr dirty="0">
              <a:solidFill>
                <a:srgbClr val="C00000"/>
              </a:solidFill>
            </a:endParaRPr>
          </a:p>
          <a:p>
            <a:pPr marL="971550" marR="0" lvl="1" indent="-474344" algn="l" rtl="0">
              <a:lnSpc>
                <a:spcPct val="90000"/>
              </a:lnSpc>
              <a:spcBef>
                <a:spcPts val="1600"/>
              </a:spcBef>
              <a:spcAft>
                <a:spcPts val="0"/>
              </a:spcAft>
              <a:buClr>
                <a:schemeClr val="dk1"/>
              </a:buClr>
              <a:buSzPts val="2000"/>
              <a:buFont typeface="Arial"/>
              <a:buChar char="•"/>
            </a:pPr>
            <a:r>
              <a:rPr lang="en-ZA" sz="2000" b="1" dirty="0">
                <a:solidFill>
                  <a:srgbClr val="00B050"/>
                </a:solidFill>
                <a:latin typeface="Calibri"/>
                <a:cs typeface="Calibri"/>
                <a:sym typeface="Calibri"/>
              </a:rPr>
              <a:t>July 1, 2025, the draft will be sent to UNESCO for copy editing and formatting</a:t>
            </a:r>
            <a:endParaRPr sz="2000" b="1" dirty="0">
              <a:solidFill>
                <a:srgbClr val="00B050"/>
              </a:solidFill>
              <a:latin typeface="Calibri"/>
              <a:ea typeface="Calibri"/>
              <a:cs typeface="Calibri"/>
              <a:sym typeface="Calibri"/>
            </a:endParaRPr>
          </a:p>
          <a:p>
            <a:pPr marL="971550" marR="0" lvl="1" indent="-474344" algn="l" rtl="0">
              <a:lnSpc>
                <a:spcPct val="90000"/>
              </a:lnSpc>
              <a:spcBef>
                <a:spcPts val="1600"/>
              </a:spcBef>
              <a:spcAft>
                <a:spcPts val="0"/>
              </a:spcAft>
              <a:buClr>
                <a:schemeClr val="dk1"/>
              </a:buClr>
              <a:buSzPts val="2000"/>
              <a:buFont typeface="Arial"/>
              <a:buChar char="•"/>
            </a:pPr>
            <a:r>
              <a:rPr lang="en-ZA" sz="2000" b="1" i="0" u="none" strike="noStrike" cap="none" dirty="0">
                <a:solidFill>
                  <a:srgbClr val="C00000"/>
                </a:solidFill>
                <a:latin typeface="Calibri"/>
                <a:ea typeface="Calibri"/>
                <a:cs typeface="Calibri"/>
                <a:sym typeface="Calibri"/>
              </a:rPr>
              <a:t>The symposium will take place at the University of Lome, Togo, on September 22-25, 2025</a:t>
            </a:r>
          </a:p>
          <a:p>
            <a:pPr marL="971550" marR="0" lvl="1" indent="-474344" algn="l" rtl="0">
              <a:lnSpc>
                <a:spcPct val="90000"/>
              </a:lnSpc>
              <a:spcBef>
                <a:spcPts val="1600"/>
              </a:spcBef>
              <a:spcAft>
                <a:spcPts val="0"/>
              </a:spcAft>
              <a:buClr>
                <a:schemeClr val="dk1"/>
              </a:buClr>
              <a:buSzPts val="2000"/>
              <a:buFont typeface="Arial"/>
              <a:buChar char="•"/>
            </a:pPr>
            <a:r>
              <a:rPr lang="en-ZA" sz="2000" b="1" dirty="0">
                <a:solidFill>
                  <a:srgbClr val="00B050"/>
                </a:solidFill>
                <a:latin typeface="Calibri"/>
                <a:cs typeface="Calibri"/>
                <a:sym typeface="Calibri"/>
              </a:rPr>
              <a:t>After the sympodium, we will need to implement comments received at the symposium for the super-duper final report</a:t>
            </a:r>
            <a:endParaRPr dirty="0">
              <a:solidFill>
                <a:srgbClr val="00B05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2" name="Google Shape;222;p5"/>
          <p:cNvSpPr txBox="1">
            <a:spLocks noGrp="1"/>
          </p:cNvSpPr>
          <p:nvPr>
            <p:ph type="ctrTitle"/>
          </p:nvPr>
        </p:nvSpPr>
        <p:spPr>
          <a:xfrm>
            <a:off x="742950" y="0"/>
            <a:ext cx="7772400" cy="802800"/>
          </a:xfrm>
          <a:prstGeom prst="rect">
            <a:avLst/>
          </a:prstGeom>
          <a:noFill/>
          <a:ln>
            <a:noFill/>
          </a:ln>
        </p:spPr>
        <p:txBody>
          <a:bodyPr spcFirstLastPara="1" wrap="square" lIns="91425" tIns="45700" rIns="91425" bIns="45700" anchor="b" anchorCtr="0">
            <a:normAutofit fontScale="90000"/>
          </a:bodyPr>
          <a:lstStyle/>
          <a:p>
            <a:pPr marL="0" lvl="0" indent="0" algn="ctr" rtl="0">
              <a:lnSpc>
                <a:spcPct val="90000"/>
              </a:lnSpc>
              <a:spcBef>
                <a:spcPts val="0"/>
              </a:spcBef>
              <a:spcAft>
                <a:spcPts val="0"/>
              </a:spcAft>
              <a:buClr>
                <a:schemeClr val="dk1"/>
              </a:buClr>
              <a:buSzPct val="111111"/>
              <a:buFont typeface="Calibri"/>
              <a:buNone/>
            </a:pPr>
            <a:r>
              <a:rPr lang="en-ZA" dirty="0"/>
              <a:t>Future ASFAP</a:t>
            </a:r>
            <a:endParaRPr dirty="0"/>
          </a:p>
        </p:txBody>
      </p:sp>
      <p:sp>
        <p:nvSpPr>
          <p:cNvPr id="223" name="Google Shape;223;p5"/>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ZA"/>
              <a:t>2</a:t>
            </a:fld>
            <a:endParaRPr/>
          </a:p>
        </p:txBody>
      </p:sp>
      <p:sp>
        <p:nvSpPr>
          <p:cNvPr id="224" name="Google Shape;224;p5"/>
          <p:cNvSpPr txBox="1"/>
          <p:nvPr/>
        </p:nvSpPr>
        <p:spPr>
          <a:xfrm>
            <a:off x="628650" y="969726"/>
            <a:ext cx="8227901" cy="5386625"/>
          </a:xfrm>
          <a:prstGeom prst="rect">
            <a:avLst/>
          </a:prstGeom>
          <a:noFill/>
          <a:ln>
            <a:noFill/>
          </a:ln>
        </p:spPr>
        <p:txBody>
          <a:bodyPr spcFirstLastPara="1" wrap="square" lIns="91425" tIns="45700" rIns="91425" bIns="45700" anchor="t" anchorCtr="0">
            <a:normAutofit fontScale="70000" lnSpcReduction="20000"/>
          </a:bodyPr>
          <a:lstStyle/>
          <a:p>
            <a:pPr marL="514350" marR="0" lvl="0" indent="-474344" algn="l" rtl="0">
              <a:lnSpc>
                <a:spcPct val="90000"/>
              </a:lnSpc>
              <a:spcBef>
                <a:spcPts val="1600"/>
              </a:spcBef>
              <a:spcAft>
                <a:spcPts val="0"/>
              </a:spcAft>
              <a:buClr>
                <a:schemeClr val="dk1"/>
              </a:buClr>
              <a:buSzPct val="100000"/>
              <a:buFont typeface="Calibri"/>
              <a:buAutoNum type="arabicPeriod"/>
            </a:pPr>
            <a:r>
              <a:rPr lang="en-ZA" sz="2400" b="1" i="0" u="none" strike="noStrike" cap="none" dirty="0">
                <a:solidFill>
                  <a:srgbClr val="00B050"/>
                </a:solidFill>
                <a:latin typeface="Calibri"/>
                <a:ea typeface="Calibri"/>
                <a:cs typeface="Calibri"/>
                <a:sym typeface="Calibri"/>
              </a:rPr>
              <a:t>Implementation</a:t>
            </a:r>
          </a:p>
          <a:p>
            <a:pPr marL="971550" lvl="1" indent="-474344">
              <a:lnSpc>
                <a:spcPct val="90000"/>
              </a:lnSpc>
              <a:spcBef>
                <a:spcPts val="1600"/>
              </a:spcBef>
              <a:buClr>
                <a:schemeClr val="dk1"/>
              </a:buClr>
              <a:buSzPct val="100000"/>
              <a:buFont typeface="Arial"/>
              <a:buChar char="•"/>
            </a:pPr>
            <a:r>
              <a:rPr lang="en-ZA" sz="2400" b="1" i="0" u="none" strike="noStrike" cap="none" dirty="0">
                <a:solidFill>
                  <a:srgbClr val="0070C0"/>
                </a:solidFill>
                <a:latin typeface="Calibri"/>
                <a:ea typeface="Calibri"/>
                <a:cs typeface="Calibri"/>
                <a:sym typeface="Calibri"/>
              </a:rPr>
              <a:t>Not addressed in current strategy</a:t>
            </a:r>
          </a:p>
          <a:p>
            <a:pPr marL="971550" lvl="1" indent="-474344">
              <a:lnSpc>
                <a:spcPct val="90000"/>
              </a:lnSpc>
              <a:spcBef>
                <a:spcPts val="1600"/>
              </a:spcBef>
              <a:buClr>
                <a:schemeClr val="dk1"/>
              </a:buClr>
              <a:buSzPct val="100000"/>
              <a:buFont typeface="Arial"/>
              <a:buChar char="•"/>
            </a:pPr>
            <a:r>
              <a:rPr lang="en-ZA" sz="2400" b="1" i="0" u="none" strike="noStrike" cap="none" dirty="0">
                <a:solidFill>
                  <a:srgbClr val="0070C0"/>
                </a:solidFill>
                <a:latin typeface="Calibri"/>
                <a:ea typeface="Calibri"/>
                <a:cs typeface="Calibri"/>
                <a:sym typeface="Calibri"/>
              </a:rPr>
              <a:t>Requires prioritization of actionable items from the recommendations of this strategy</a:t>
            </a:r>
          </a:p>
          <a:p>
            <a:pPr marL="971550" lvl="1" indent="-474344">
              <a:lnSpc>
                <a:spcPct val="90000"/>
              </a:lnSpc>
              <a:spcBef>
                <a:spcPts val="1600"/>
              </a:spcBef>
              <a:buClr>
                <a:schemeClr val="dk1"/>
              </a:buClr>
              <a:buSzPct val="100000"/>
              <a:buFont typeface="Arial"/>
              <a:buChar char="•"/>
            </a:pPr>
            <a:r>
              <a:rPr lang="en-ZA" sz="2400" b="1" i="0" u="none" strike="noStrike" cap="none" dirty="0">
                <a:solidFill>
                  <a:srgbClr val="0070C0"/>
                </a:solidFill>
                <a:latin typeface="Calibri"/>
                <a:ea typeface="Calibri"/>
                <a:cs typeface="Calibri"/>
                <a:sym typeface="Calibri"/>
              </a:rPr>
              <a:t>Requires prioritization of actionable items from the recommendations of this strategy</a:t>
            </a:r>
          </a:p>
          <a:p>
            <a:pPr marL="971550" marR="0" lvl="1" indent="-474344" algn="l" rtl="0">
              <a:lnSpc>
                <a:spcPct val="90000"/>
              </a:lnSpc>
              <a:spcBef>
                <a:spcPts val="1600"/>
              </a:spcBef>
              <a:spcAft>
                <a:spcPts val="0"/>
              </a:spcAft>
              <a:buClr>
                <a:schemeClr val="dk1"/>
              </a:buClr>
              <a:buSzPct val="100000"/>
              <a:buFont typeface="Arial"/>
              <a:buChar char="•"/>
            </a:pPr>
            <a:r>
              <a:rPr lang="en-ZA" sz="2400" b="1" i="0" u="none" strike="noStrike" cap="none" dirty="0">
                <a:solidFill>
                  <a:srgbClr val="0070C0"/>
                </a:solidFill>
                <a:latin typeface="Calibri"/>
                <a:ea typeface="Calibri"/>
                <a:cs typeface="Calibri"/>
                <a:sym typeface="Calibri"/>
              </a:rPr>
              <a:t>Stakeholders may appoint to define actionable items from the strategy recommendations</a:t>
            </a:r>
          </a:p>
          <a:p>
            <a:pPr marL="514350" marR="0" lvl="0" indent="-474344" algn="l" rtl="0">
              <a:lnSpc>
                <a:spcPct val="90000"/>
              </a:lnSpc>
              <a:spcBef>
                <a:spcPts val="1600"/>
              </a:spcBef>
              <a:spcAft>
                <a:spcPts val="0"/>
              </a:spcAft>
              <a:buClr>
                <a:schemeClr val="dk1"/>
              </a:buClr>
              <a:buSzPct val="100000"/>
              <a:buFont typeface="Calibri"/>
              <a:buAutoNum type="arabicPeriod"/>
            </a:pPr>
            <a:r>
              <a:rPr lang="en-ZA" sz="2400" b="1" i="0" u="none" strike="noStrike" cap="none" dirty="0">
                <a:solidFill>
                  <a:srgbClr val="00B050"/>
                </a:solidFill>
                <a:latin typeface="Calibri"/>
                <a:ea typeface="Calibri"/>
                <a:cs typeface="Calibri"/>
                <a:sym typeface="Calibri"/>
              </a:rPr>
              <a:t>Strategies must be repeated periodically</a:t>
            </a:r>
            <a:endParaRPr dirty="0"/>
          </a:p>
          <a:p>
            <a:pPr marL="971550" marR="0" lvl="1" indent="-474344" algn="l" rtl="0">
              <a:lnSpc>
                <a:spcPct val="90000"/>
              </a:lnSpc>
              <a:spcBef>
                <a:spcPts val="1600"/>
              </a:spcBef>
              <a:spcAft>
                <a:spcPts val="0"/>
              </a:spcAft>
              <a:buClr>
                <a:schemeClr val="dk1"/>
              </a:buClr>
              <a:buSzPct val="100000"/>
              <a:buFont typeface="Arial"/>
              <a:buChar char="•"/>
            </a:pPr>
            <a:r>
              <a:rPr lang="en-ZA" sz="2400" b="1" i="0" u="none" strike="noStrike" cap="none" dirty="0">
                <a:solidFill>
                  <a:srgbClr val="0070C0"/>
                </a:solidFill>
                <a:latin typeface="Calibri"/>
                <a:ea typeface="Calibri"/>
                <a:cs typeface="Calibri"/>
                <a:sym typeface="Calibri"/>
              </a:rPr>
              <a:t>Every 7-10 years</a:t>
            </a:r>
            <a:endParaRPr sz="2400" dirty="0"/>
          </a:p>
          <a:p>
            <a:pPr marL="971550" marR="0" lvl="1" indent="-474344" algn="l" rtl="0">
              <a:lnSpc>
                <a:spcPct val="90000"/>
              </a:lnSpc>
              <a:spcBef>
                <a:spcPts val="1600"/>
              </a:spcBef>
              <a:spcAft>
                <a:spcPts val="0"/>
              </a:spcAft>
              <a:buClr>
                <a:schemeClr val="dk1"/>
              </a:buClr>
              <a:buSzPct val="100000"/>
              <a:buFont typeface="Arial"/>
              <a:buChar char="•"/>
            </a:pPr>
            <a:r>
              <a:rPr lang="en-ZA" sz="2400" b="1" i="0" u="none" strike="noStrike" cap="none" dirty="0">
                <a:solidFill>
                  <a:srgbClr val="0070C0"/>
                </a:solidFill>
                <a:latin typeface="Calibri"/>
                <a:ea typeface="Calibri"/>
                <a:cs typeface="Calibri"/>
                <a:sym typeface="Calibri"/>
              </a:rPr>
              <a:t>Review what was implemented in the previous strategies / what was not and why?</a:t>
            </a:r>
            <a:endParaRPr sz="2400" dirty="0"/>
          </a:p>
          <a:p>
            <a:pPr marL="971550" marR="0" lvl="1" indent="-474344" algn="l" rtl="0">
              <a:lnSpc>
                <a:spcPct val="90000"/>
              </a:lnSpc>
              <a:spcBef>
                <a:spcPts val="1600"/>
              </a:spcBef>
              <a:spcAft>
                <a:spcPts val="0"/>
              </a:spcAft>
              <a:buClr>
                <a:schemeClr val="dk1"/>
              </a:buClr>
              <a:buSzPct val="100000"/>
              <a:buFont typeface="Arial"/>
              <a:buChar char="•"/>
            </a:pPr>
            <a:r>
              <a:rPr lang="en-ZA" sz="2400" b="1" i="0" u="none" strike="noStrike" cap="none" dirty="0">
                <a:solidFill>
                  <a:srgbClr val="0070C0"/>
                </a:solidFill>
                <a:latin typeface="Calibri"/>
                <a:ea typeface="Calibri"/>
                <a:cs typeface="Calibri"/>
                <a:sym typeface="Calibri"/>
              </a:rPr>
              <a:t>Update with new development as national / regional priorities changes</a:t>
            </a:r>
            <a:endParaRPr sz="2400" dirty="0"/>
          </a:p>
          <a:p>
            <a:pPr marL="971550" marR="0" lvl="1" indent="-474344" algn="l" rtl="0">
              <a:lnSpc>
                <a:spcPct val="90000"/>
              </a:lnSpc>
              <a:spcBef>
                <a:spcPts val="1600"/>
              </a:spcBef>
              <a:spcAft>
                <a:spcPts val="0"/>
              </a:spcAft>
              <a:buClr>
                <a:schemeClr val="dk1"/>
              </a:buClr>
              <a:buSzPct val="100000"/>
              <a:buFont typeface="Arial"/>
              <a:buChar char="•"/>
            </a:pPr>
            <a:r>
              <a:rPr lang="en-ZA" sz="2400" b="1" i="0" u="none" strike="noStrike" cap="none" dirty="0">
                <a:solidFill>
                  <a:srgbClr val="0070C0"/>
                </a:solidFill>
                <a:latin typeface="Calibri"/>
                <a:ea typeface="Calibri"/>
                <a:cs typeface="Calibri"/>
                <a:sym typeface="Calibri"/>
              </a:rPr>
              <a:t>Integrate lessons learned from doing the previous strategy</a:t>
            </a:r>
            <a:endParaRPr sz="2400" dirty="0"/>
          </a:p>
          <a:p>
            <a:pPr marL="971550" marR="0" lvl="1" indent="-474344" algn="l" rtl="0">
              <a:lnSpc>
                <a:spcPct val="90000"/>
              </a:lnSpc>
              <a:spcBef>
                <a:spcPts val="1600"/>
              </a:spcBef>
              <a:spcAft>
                <a:spcPts val="0"/>
              </a:spcAft>
              <a:buClr>
                <a:schemeClr val="dk1"/>
              </a:buClr>
              <a:buSzPct val="100000"/>
              <a:buFont typeface="Arial"/>
              <a:buChar char="•"/>
            </a:pPr>
            <a:r>
              <a:rPr lang="en-ZA" sz="2400" b="1" i="0" u="none" strike="noStrike" cap="none" dirty="0">
                <a:solidFill>
                  <a:srgbClr val="0070C0"/>
                </a:solidFill>
                <a:latin typeface="Calibri"/>
                <a:ea typeface="Calibri"/>
                <a:cs typeface="Calibri"/>
                <a:sym typeface="Calibri"/>
              </a:rPr>
              <a:t>Bring in more of the grassroots international body of physicists</a:t>
            </a:r>
            <a:endParaRPr sz="2400" dirty="0"/>
          </a:p>
        </p:txBody>
      </p:sp>
    </p:spTree>
  </p:cSld>
  <p:clrMapOvr>
    <a:masterClrMapping/>
  </p:clrMapOvr>
</p:sld>
</file>

<file path=ppt/theme/theme1.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8211</TotalTime>
  <Words>271</Words>
  <Application>Microsoft Macintosh PowerPoint</Application>
  <PresentationFormat>On-screen Show (4:3)</PresentationFormat>
  <Paragraphs>25</Paragraphs>
  <Slides>2</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vt:i4>
      </vt:variant>
    </vt:vector>
  </HeadingPairs>
  <TitlesOfParts>
    <vt:vector size="5" baseType="lpstr">
      <vt:lpstr>Arial</vt:lpstr>
      <vt:lpstr>Calibri</vt:lpstr>
      <vt:lpstr>Office Theme</vt:lpstr>
      <vt:lpstr>Towards the Final Report</vt:lpstr>
      <vt:lpstr>Future ASFAP</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Connell, Simon</dc:creator>
  <cp:lastModifiedBy>Ketevi Adikle Assamagan</cp:lastModifiedBy>
  <cp:revision>22</cp:revision>
  <dcterms:created xsi:type="dcterms:W3CDTF">2021-07-10T14:52:31Z</dcterms:created>
  <dcterms:modified xsi:type="dcterms:W3CDTF">2024-12-17T08:35:14Z</dcterms:modified>
</cp:coreProperties>
</file>