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84" r:id="rId2"/>
    <p:sldId id="313" r:id="rId3"/>
    <p:sldId id="292" r:id="rId4"/>
    <p:sldId id="312" r:id="rId5"/>
    <p:sldId id="310" r:id="rId6"/>
    <p:sldId id="311" r:id="rId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93"/>
    <p:restoredTop sz="94838"/>
  </p:normalViewPr>
  <p:slideViewPr>
    <p:cSldViewPr snapToGrid="0">
      <p:cViewPr varScale="1">
        <p:scale>
          <a:sx n="111" d="100"/>
          <a:sy n="11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D0348-0ABC-034F-808C-16A805E48F11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10336-0A56-6343-ADCC-A25A412FD9D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0734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40EE1-05F9-C3AC-4CAF-C0B4EBAE0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EAB1D1-CF70-4E1B-296C-18AF5B6411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F2A315-3797-2551-4444-6F43C639CF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2E7ECF-1E81-8690-7A94-FACD9A2143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0336-0A56-6343-ADCC-A25A412FD9D1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52907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0336-0A56-6343-ADCC-A25A412FD9D1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5260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34AC0A-563F-29BB-618E-5141914DC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383D04-84EC-8965-D404-7834D8DA55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92C4F0-801F-0072-A1D0-EB978C29CE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65058A-D493-0E56-4C57-0EB57A8896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0336-0A56-6343-ADCC-A25A412FD9D1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94378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BB57D-03D0-8DC9-BE44-1B799A252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3B3DFF-035B-1249-C326-C9518915F8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3B2078-56A8-F999-1B27-219F1FD01E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0582FA-9062-57BC-0784-07202FDA14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0336-0A56-6343-ADCC-A25A412FD9D1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42688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98568-F331-C6DC-5C05-10DE78B6A9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CB74E1-A580-CD54-C213-9C56799DFA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2AE9D2-AE00-35A9-2EA4-534C02808D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745B59-48A1-252D-4A5A-86A79BABDF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0336-0A56-6343-ADCC-A25A412FD9D1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53036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0FAB2-8331-F584-2FDA-DF4A480679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CED592-D06B-57EF-4804-BCF107BCF3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AEE18-F350-97DC-043E-2EF3BECAC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1CA797-BCE1-05EF-88C6-7E4093136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3D8DE-8F6E-CF0A-E472-73604DF04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68910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BAFE4-02DC-EA18-1F30-14B32BEB2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D40516-5640-D102-AED5-F47575234A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BFAE6-18F1-B02F-910B-9960D364D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3AF12-BAF3-4923-BA1F-57D4C5C2A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582ED-B685-11EE-CC1E-4B83EFCD9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0649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BDB3DB-1B26-D225-FE51-65DC0F8DCA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2DB477-F5FC-B73A-E9CE-AB583504E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812B6-8716-B6F7-45FA-037E7DC60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9FA19-4CC3-A0AA-6ED0-909D30C34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50D28-CBD1-A869-4A77-57C2D14EF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94197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08761-B025-5418-F883-D027A3A38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54389-1089-0324-2A5D-D7293DA1E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32E98-3926-45FD-F412-007D6435F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51D32-AC2E-D822-E333-9C395B581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BF9CF-C5BB-7E90-A92E-3D4DE89B8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2466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3B0D0-00F1-944B-4A85-C8E7663F3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BBB00-D377-583D-7960-C40789001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D14EB-F95E-9DB8-2C1E-601C6F934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D63AE-A25F-2B69-5400-3617F941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1973D-2AEB-1334-1B5D-94F86D8A8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9570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1B0BD-BC3E-7FCD-E295-EFC6FE698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AE0BC-EF81-0442-BB22-0EABA9A982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D05BB3-08AE-1D0F-9682-35B4186153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0950DF-DD5A-C38D-9CCD-39FE78B32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05595E-E87E-4A38-A57C-B4CC0E6F9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30174F-5214-1518-4992-E676CEE3F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569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D7467-7AE8-0ABA-51B4-F5C35114F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693AC9-40C8-908A-58E5-1C69B7B9DF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D32D7D-B478-7E4A-D042-B9CA90281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B31A46-B06D-A908-037C-4A670F2432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F53CBE-680E-C49C-17EF-939CD5FF26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850E34-921F-2122-028D-AEFC719D8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74E809-1932-D516-67DC-EE7BED81C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13E578-9FEE-1593-DD2A-EA8286468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20190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FCE6E-22D8-30E8-FC19-67847B15F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5EF9C4-22AC-7AF5-2757-2207DA645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94781A-14F6-6982-B33C-54FA695F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D1A73-9BA9-2234-5CD4-7EAE61E26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4198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888F75-C87E-6BED-E9EB-875467BC3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DF6B54-652C-F71D-BF7E-E64E4FEA3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7F207B-52D4-2756-9B8B-49DA0815F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44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25AD6-E3BF-FCB1-A6E0-B68FCC667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5E48E-E9F4-DEA1-DBD3-1D6A46B72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513C2B-EB32-5EBF-BCF9-5F02B0FDC7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6FF757-D688-5E5A-9196-31DEDFF38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2713EC-7DBC-AA9E-B128-5A78CECA1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0DF332-34EC-973F-527D-09D87CCA4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40792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7EE8C-7B6A-AD56-3A25-B4DED8FB7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BD7ED0-82CE-2444-CFBA-A131B2AB05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DF8C26-DC6D-82F6-92E1-4D34DB3FBA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7A136A-9ADC-EFC2-CF7A-047890689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58B5F3-85C1-963C-F8B6-AF6081967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FE8F21-1B36-0CE8-CA26-6DA17591C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685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D8A4EA-D5CE-62A6-705C-AEDA2A3D4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24D103-6336-49F7-1568-16E3C5433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27DAF-A583-7CCC-B1E6-31C2A6189B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3E0E89-8069-544A-A855-97C4A56F35A6}" type="datetimeFigureOut">
              <a:rPr lang="en-CH" smtClean="0"/>
              <a:t>05.11.24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CC04C-BEA9-53CD-E18A-717D177195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4B10E-0C1F-9358-9DA3-E9993459A2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F98084-CC4B-9D46-A7B6-6D5A8EA05A5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9118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D092A-646F-1412-1182-F82259A7CC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734693"/>
            <a:ext cx="12227857" cy="2351958"/>
          </a:xfrm>
        </p:spPr>
        <p:txBody>
          <a:bodyPr>
            <a:normAutofit/>
          </a:bodyPr>
          <a:lstStyle/>
          <a:p>
            <a:r>
              <a:rPr lang="en-GB" dirty="0"/>
              <a:t>Brief update on MTP planning:</a:t>
            </a:r>
            <a:br>
              <a:rPr lang="en-GB" dirty="0"/>
            </a:br>
            <a:r>
              <a:rPr lang="en-GB" dirty="0"/>
              <a:t>ISOLDE Improvement Program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3BA6B5-E405-525A-22CC-8C89B7E0205E}"/>
              </a:ext>
            </a:extLst>
          </p:cNvPr>
          <p:cNvSpPr txBox="1"/>
          <p:nvPr/>
        </p:nvSpPr>
        <p:spPr>
          <a:xfrm>
            <a:off x="7312902" y="6497323"/>
            <a:ext cx="487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J. A. Rodriguez, J. </a:t>
            </a:r>
            <a:r>
              <a:rPr lang="en-GB" sz="1400" dirty="0" err="1"/>
              <a:t>Vollaire</a:t>
            </a:r>
            <a:r>
              <a:rPr lang="en-GB" sz="1400" dirty="0"/>
              <a:t>, E. </a:t>
            </a:r>
            <a:r>
              <a:rPr lang="en-GB" sz="1400" dirty="0" err="1"/>
              <a:t>Siesling</a:t>
            </a:r>
            <a:r>
              <a:rPr lang="en-GB" sz="1400" dirty="0"/>
              <a:t> – ISCC – 06.11.2024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74432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94B14-C8CF-9499-7848-3D7A90F56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137DC1F-98C7-B1B8-AF8B-E68F7482840E}"/>
              </a:ext>
            </a:extLst>
          </p:cNvPr>
          <p:cNvSpPr txBox="1"/>
          <p:nvPr/>
        </p:nvSpPr>
        <p:spPr>
          <a:xfrm>
            <a:off x="2823884" y="6550223"/>
            <a:ext cx="9430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Brief update on MTP planning: ISOLDE Improvement Program – J. A. Rodriguez, J. </a:t>
            </a:r>
            <a:r>
              <a:rPr lang="en-GB" sz="1400" dirty="0" err="1"/>
              <a:t>Vollaire</a:t>
            </a:r>
            <a:r>
              <a:rPr lang="en-GB" sz="1400" dirty="0"/>
              <a:t>, E. </a:t>
            </a:r>
            <a:r>
              <a:rPr lang="en-GB" sz="1400" dirty="0" err="1"/>
              <a:t>Siesling</a:t>
            </a:r>
            <a:r>
              <a:rPr lang="en-GB" sz="1400" dirty="0"/>
              <a:t> – ISCC – 06.11.2024 </a:t>
            </a:r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FA09FB-C984-A598-322F-3132EEDBCC3A}"/>
              </a:ext>
            </a:extLst>
          </p:cNvPr>
          <p:cNvSpPr txBox="1">
            <a:spLocks/>
          </p:cNvSpPr>
          <p:nvPr/>
        </p:nvSpPr>
        <p:spPr>
          <a:xfrm>
            <a:off x="318246" y="292971"/>
            <a:ext cx="1133257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3600" u="sng" dirty="0"/>
              <a:t>Main requests and status: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4C6969-ED1F-0A28-E969-2214FC146978}"/>
              </a:ext>
            </a:extLst>
          </p:cNvPr>
          <p:cNvSpPr txBox="1"/>
          <p:nvPr/>
        </p:nvSpPr>
        <p:spPr>
          <a:xfrm>
            <a:off x="318246" y="842246"/>
            <a:ext cx="11766178" cy="55878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b="1" u="sng" dirty="0"/>
              <a:t>BTY line 2 GeV upgrade (long lead items approved):</a:t>
            </a:r>
            <a:endParaRPr lang="en-GB" sz="2000" dirty="0">
              <a:solidFill>
                <a:srgbClr val="FF000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Consolidation of the beam dumps approved and compatible with 2 GeV operation.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Consolidation of power converters compatible with 2 GeV operation approved.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Replacement of the last focusing doublets compatible with 2 GeV operation approved.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Study group in place to design and prepare the reconfiguration of the beam line for 2 GeV.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b="1" u="sng" dirty="0"/>
              <a:t>Consolidation of REX RF amplifiers and LLRF and RF issues: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Consolidation of  the 101 MHz systems (RFQ, IHS, 7GP1, 7GP2, 7GP3) approved.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Consolidation of the 202 MHz systems (9GP) will be included in the request.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Path to address the issues with 9GP vacuum, IHS phase/power jumps and 7GP1 / 7GP3 instabilities in place.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b="1" u="sng" dirty="0"/>
              <a:t>Consolidation of SRF cavities and spare cryomodule: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Request to consolidate CM1 during LS3 not yet decided but endorsed by RF group. Negotiations with other groups on-going. Early start of LS3 for ISOLDE (2026) beneficial.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Manufacturing of the spare cryomodule (CM5) only possible after LS3.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Consolidation of other cryomodules without impact on physics program only  possible with CM5.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  Multiple other requests for improvement in the spare slides.</a:t>
            </a:r>
          </a:p>
        </p:txBody>
      </p:sp>
    </p:spTree>
    <p:extLst>
      <p:ext uri="{BB962C8B-B14F-4D97-AF65-F5344CB8AC3E}">
        <p14:creationId xmlns:p14="http://schemas.microsoft.com/office/powerpoint/2010/main" val="458636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B4B5C-38BF-7376-814E-C801A51A7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247" y="248583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en-CH" sz="3600" u="sng" dirty="0"/>
              <a:t>BTY line, targets, beam ionization and hall platforms: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66A397F-9595-0D5E-BF95-43EDA662B2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522113"/>
              </p:ext>
            </p:extLst>
          </p:nvPr>
        </p:nvGraphicFramePr>
        <p:xfrm>
          <a:off x="96187" y="912965"/>
          <a:ext cx="11999626" cy="445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41620">
                  <a:extLst>
                    <a:ext uri="{9D8B030D-6E8A-4147-A177-3AD203B41FA5}">
                      <a16:colId xmlns:a16="http://schemas.microsoft.com/office/drawing/2014/main" val="2078067025"/>
                    </a:ext>
                  </a:extLst>
                </a:gridCol>
                <a:gridCol w="1529405">
                  <a:extLst>
                    <a:ext uri="{9D8B030D-6E8A-4147-A177-3AD203B41FA5}">
                      <a16:colId xmlns:a16="http://schemas.microsoft.com/office/drawing/2014/main" val="4220889953"/>
                    </a:ext>
                  </a:extLst>
                </a:gridCol>
                <a:gridCol w="4670277">
                  <a:extLst>
                    <a:ext uri="{9D8B030D-6E8A-4147-A177-3AD203B41FA5}">
                      <a16:colId xmlns:a16="http://schemas.microsoft.com/office/drawing/2014/main" val="2823078788"/>
                    </a:ext>
                  </a:extLst>
                </a:gridCol>
                <a:gridCol w="4458324">
                  <a:extLst>
                    <a:ext uri="{9D8B030D-6E8A-4147-A177-3AD203B41FA5}">
                      <a16:colId xmlns:a16="http://schemas.microsoft.com/office/drawing/2014/main" val="996680822"/>
                    </a:ext>
                  </a:extLst>
                </a:gridCol>
              </a:tblGrid>
              <a:tr h="127903">
                <a:tc gridSpan="2"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System / Area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Issue / Request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792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b="0" dirty="0">
                          <a:solidFill>
                            <a:schemeClr val="tx1"/>
                          </a:solidFill>
                        </a:rPr>
                        <a:t>BTY 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b="0" dirty="0">
                          <a:solidFill>
                            <a:schemeClr val="tx1"/>
                          </a:solidFill>
                        </a:rPr>
                        <a:t>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New</a:t>
                      </a:r>
                      <a:r>
                        <a:rPr lang="en-CH" sz="1600" b="0" dirty="0">
                          <a:solidFill>
                            <a:schemeClr val="tx1"/>
                          </a:solidFill>
                        </a:rPr>
                        <a:t> focusing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quadrupoles</a:t>
                      </a:r>
                      <a:r>
                        <a:rPr lang="en-CH" sz="1600" b="0" dirty="0">
                          <a:solidFill>
                            <a:schemeClr val="tx1"/>
                          </a:solidFill>
                        </a:rPr>
                        <a:t> (x4)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New steerers and new dipoles for 2.0 GeV</a:t>
                      </a:r>
                      <a:endParaRPr lang="en-CH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Design study launched (procurement approved)</a:t>
                      </a: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Specification ongoing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59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b="0" dirty="0">
                          <a:solidFill>
                            <a:schemeClr val="tx1"/>
                          </a:solidFill>
                        </a:rPr>
                        <a:t>BTY 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b="0" dirty="0">
                          <a:solidFill>
                            <a:schemeClr val="tx1"/>
                          </a:solidFill>
                        </a:rPr>
                        <a:t>2 GeV upgrade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Physical reconfiguration of the vertical bend in the PS Booster, new vacuum chambers, handling systems, new supports…. </a:t>
                      </a:r>
                      <a:endParaRPr lang="en-CH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Will be included the MTP request. Excellent support from technical groups for the study.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1432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RILIS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Extension of the laboratory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Study and design of an extension of the laboratory to increase the working area available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and meet the growing demand for laser ionized beams.</a:t>
                      </a:r>
                      <a:endParaRPr lang="en-CH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Request to fund the study  (feasibility) will be included in the request. Very preliminary budget estimate provided to CONS.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677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ISEG EPC racks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Equipment 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Funding for a new equipment platform that will be used to host the new ISEG racks (i.e. electrostatic power converters). Addional floor space will be  liberated.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Extension of the platform at the end of the hall (Build. 508 side). To be done at the end of the  YETS 2024/25.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835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CRIS / COLLAPS / ISOLTRAP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Equipment 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Funding forr a new equipment platform above the CRIS and COLLAPS to liberate floor space around the experimental stations.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Supported by EP. Study under way.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21257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02CA9FD-CF2F-A58F-F40A-BCFEA73653EB}"/>
              </a:ext>
            </a:extLst>
          </p:cNvPr>
          <p:cNvSpPr txBox="1"/>
          <p:nvPr/>
        </p:nvSpPr>
        <p:spPr>
          <a:xfrm>
            <a:off x="2823884" y="6550223"/>
            <a:ext cx="9430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Brief update on MTP planning: ISOLDE Improvement Program – J. A. Rodriguez, J. </a:t>
            </a:r>
            <a:r>
              <a:rPr lang="en-GB" sz="1400" dirty="0" err="1"/>
              <a:t>Vollaire</a:t>
            </a:r>
            <a:r>
              <a:rPr lang="en-GB" sz="1400" dirty="0"/>
              <a:t>, E. </a:t>
            </a:r>
            <a:r>
              <a:rPr lang="en-GB" sz="1400" dirty="0" err="1"/>
              <a:t>Siesling</a:t>
            </a:r>
            <a:r>
              <a:rPr lang="en-GB" sz="1400" dirty="0"/>
              <a:t> – ISCC – 06.11.2024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0145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13DE0A-4AD7-C997-EE56-80E36E8EB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4468B-3AAE-14D5-70F9-E871431CF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247" y="248583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en-CH" sz="3600" u="sng" dirty="0"/>
              <a:t>BTY line and ISOLDE separators / low-energy transfer lines: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0B410C7-66F7-9510-A888-5C3B028134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434196"/>
              </p:ext>
            </p:extLst>
          </p:nvPr>
        </p:nvGraphicFramePr>
        <p:xfrm>
          <a:off x="96187" y="912965"/>
          <a:ext cx="11999626" cy="4876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96064">
                  <a:extLst>
                    <a:ext uri="{9D8B030D-6E8A-4147-A177-3AD203B41FA5}">
                      <a16:colId xmlns:a16="http://schemas.microsoft.com/office/drawing/2014/main" val="2078067025"/>
                    </a:ext>
                  </a:extLst>
                </a:gridCol>
                <a:gridCol w="1674961">
                  <a:extLst>
                    <a:ext uri="{9D8B030D-6E8A-4147-A177-3AD203B41FA5}">
                      <a16:colId xmlns:a16="http://schemas.microsoft.com/office/drawing/2014/main" val="4220889953"/>
                    </a:ext>
                  </a:extLst>
                </a:gridCol>
                <a:gridCol w="4670277">
                  <a:extLst>
                    <a:ext uri="{9D8B030D-6E8A-4147-A177-3AD203B41FA5}">
                      <a16:colId xmlns:a16="http://schemas.microsoft.com/office/drawing/2014/main" val="2823078788"/>
                    </a:ext>
                  </a:extLst>
                </a:gridCol>
                <a:gridCol w="4458324">
                  <a:extLst>
                    <a:ext uri="{9D8B030D-6E8A-4147-A177-3AD203B41FA5}">
                      <a16:colId xmlns:a16="http://schemas.microsoft.com/office/drawing/2014/main" val="996680822"/>
                    </a:ext>
                  </a:extLst>
                </a:gridCol>
              </a:tblGrid>
              <a:tr h="127903">
                <a:tc gridSpan="2"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System / Area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Issue / Request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792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Separators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Beam gates system 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Consolidation and integration of the beam gates system in the CERN control system.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Prototype system (proof of concept) in place. New system planned for LS3.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3710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Field probes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Consolidation of the field probes in the HRS dipole magnets.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Under discussion. </a:t>
                      </a:r>
                      <a:r>
                        <a:rPr lang="en-GB" sz="1600" dirty="0"/>
                        <a:t>Consolidation of power converters already approved.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150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Central 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Pulsing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Develop a pulsing system to allow fast changes changes of configuration of the line (i.e. able to alternate between beam from GPS and HRS).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Pulsing hardware currently under development. Power converters in consolidation plan. Software by OP during LS3.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0612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Cooler/buncher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Buffer gas supply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Replace buffer gas supply system with one with additional instrumentation outside the HT cage.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Supported by SY-STI. Will be included in the request.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447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Misalignenment at 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Understand the source the transverse kick the beam receives at the extraction and correct the situation.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/>
                        <a:t>Supported by SY-STI. Extraction triplet will be examined during the 2024/25 YETS.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781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Pumping / storage tanks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Study the feability of releasing the pumped gas directly not using the temporary storage tanks.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Supported by VSC. Will be discussed with RP before deciding to include it in the request.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988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Instrumentation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Beam time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Additional instrumentation to be able to measure the beam time structure out of the cooler/buncher.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Prototype for PUMA under development. Additional unit(s) being considered.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89574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AAFB975-BA33-14D9-A516-EFEA6A8B7AD4}"/>
              </a:ext>
            </a:extLst>
          </p:cNvPr>
          <p:cNvSpPr txBox="1"/>
          <p:nvPr/>
        </p:nvSpPr>
        <p:spPr>
          <a:xfrm>
            <a:off x="2823884" y="6550223"/>
            <a:ext cx="9430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Brief update on MTP planning: ISOLDE Improvement Program – J. A. Rodriguez, J. </a:t>
            </a:r>
            <a:r>
              <a:rPr lang="en-GB" sz="1400" dirty="0" err="1"/>
              <a:t>Vollaire</a:t>
            </a:r>
            <a:r>
              <a:rPr lang="en-GB" sz="1400" dirty="0"/>
              <a:t>, E. </a:t>
            </a:r>
            <a:r>
              <a:rPr lang="en-GB" sz="1400" dirty="0" err="1"/>
              <a:t>Siesling</a:t>
            </a:r>
            <a:r>
              <a:rPr lang="en-GB" sz="1400" dirty="0"/>
              <a:t> – ISCC – 06.11.2024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13466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D88C36-DB8B-4475-5786-99F0DE977D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4E358-8F80-68D9-C3E8-D51E7F91B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247" y="248583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en-CH" sz="3600" u="sng" dirty="0"/>
              <a:t>The REX/HIE-ISOLDE post-accelerator: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D5BC12-699D-50A7-01A8-BD36C23E982B}"/>
              </a:ext>
            </a:extLst>
          </p:cNvPr>
          <p:cNvSpPr txBox="1"/>
          <p:nvPr/>
        </p:nvSpPr>
        <p:spPr>
          <a:xfrm>
            <a:off x="2823884" y="6550223"/>
            <a:ext cx="9430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Brief update on MTP planning: ISOLDE Improvement Program – J. A. Rodriguez, J. </a:t>
            </a:r>
            <a:r>
              <a:rPr lang="en-GB" sz="1400" dirty="0" err="1"/>
              <a:t>Vollaire</a:t>
            </a:r>
            <a:r>
              <a:rPr lang="en-GB" sz="1400" dirty="0"/>
              <a:t>, E. </a:t>
            </a:r>
            <a:r>
              <a:rPr lang="en-GB" sz="1400" dirty="0" err="1"/>
              <a:t>Siesling</a:t>
            </a:r>
            <a:r>
              <a:rPr lang="en-GB" sz="1400" dirty="0"/>
              <a:t> – ISCC – 06.11.2024 </a:t>
            </a:r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0FD266D-DC85-C00A-2E85-124010884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933073"/>
              </p:ext>
            </p:extLst>
          </p:nvPr>
        </p:nvGraphicFramePr>
        <p:xfrm>
          <a:off x="96187" y="797858"/>
          <a:ext cx="11999626" cy="603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84378">
                  <a:extLst>
                    <a:ext uri="{9D8B030D-6E8A-4147-A177-3AD203B41FA5}">
                      <a16:colId xmlns:a16="http://schemas.microsoft.com/office/drawing/2014/main" val="2078067025"/>
                    </a:ext>
                  </a:extLst>
                </a:gridCol>
                <a:gridCol w="1586647">
                  <a:extLst>
                    <a:ext uri="{9D8B030D-6E8A-4147-A177-3AD203B41FA5}">
                      <a16:colId xmlns:a16="http://schemas.microsoft.com/office/drawing/2014/main" val="4220889953"/>
                    </a:ext>
                  </a:extLst>
                </a:gridCol>
                <a:gridCol w="5051277">
                  <a:extLst>
                    <a:ext uri="{9D8B030D-6E8A-4147-A177-3AD203B41FA5}">
                      <a16:colId xmlns:a16="http://schemas.microsoft.com/office/drawing/2014/main" val="2823078788"/>
                    </a:ext>
                  </a:extLst>
                </a:gridCol>
                <a:gridCol w="4077324">
                  <a:extLst>
                    <a:ext uri="{9D8B030D-6E8A-4147-A177-3AD203B41FA5}">
                      <a16:colId xmlns:a16="http://schemas.microsoft.com/office/drawing/2014/main" val="996680822"/>
                    </a:ext>
                  </a:extLst>
                </a:gridCol>
              </a:tblGrid>
              <a:tr h="127903">
                <a:tc gridSpan="2"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System / Area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Issue / Request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79264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CH" sz="1600" dirty="0"/>
                        <a:t>REXTRAP - cooler/bunchers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Address some of the issues with discharges in the REX/TRAP,  improve performace of the cooler/buncher, work on the development of a new design.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Supported by ABP group. A fellow will be requested to work on the REXTRAP and cooler/bunchers desing/improvements.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727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REX 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IHS 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Find source and solve issue with the random phase and power jumps observed during the last couple of years.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Being investigated. Cables/connectors to be replaced during the 2024/25 YETS.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3710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7GP1 / 7GP3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Find the source and solve the issue with the RF instabilities for high RF peak powers (i.e. A/q&gt;4.0).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Situation should improve after 101 MHz RF amplifiers + LLRF consolidation. To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59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9GP RF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Repair of the vacuum leak in the RF structure.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Structure will be open during LS3. New seals will be produced and installed.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059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/>
                        <a:t>9GP LLRF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/>
                        <a:t>Consolidation of the LLRF systems. Replacement by a digital system (similar to the 101 MHz ones).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/>
                        <a:t>Supported by SY-RF. Will be included in the request.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0612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9GP RF amplifier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Consolidation of the 202 MHz RF amplifier. Replacement by solid-state technology (similar to the 101 MHz ones).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/>
                        <a:t>Supported by SY-RF. Will be included in the request.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447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Support in case of issues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Upgrade support from day-time to best-effort/stand-by.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Not before LS3. Decision will be revisited at that time (new LLRF / solid state amplifiers).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781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REX 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Cooling of </a:t>
                      </a:r>
                      <a:r>
                        <a:rPr lang="en-GB" sz="1600" dirty="0"/>
                        <a:t>IHS</a:t>
                      </a:r>
                      <a:r>
                        <a:rPr lang="en-CH" sz="1600" dirty="0"/>
                        <a:t> inner triplet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Improvement of the cooling system of the inner triplet in the </a:t>
                      </a:r>
                      <a:r>
                        <a:rPr lang="en-GB" sz="1600" dirty="0"/>
                        <a:t>IHS</a:t>
                      </a:r>
                      <a:r>
                        <a:rPr lang="en-CH" sz="1600" dirty="0"/>
                        <a:t> structure (e.g. increase of the water flow).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Under discussion.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895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Instrumentation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Calibration slits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Recalibrate all the collimators and slits in the linac.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Under discussion.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881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3885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BAD7C-7164-5F78-04B8-93DB4765BC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B8370-1022-789C-DCB3-E2319BAA8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247" y="248583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en-CH" sz="3600" u="sng" dirty="0"/>
              <a:t>The REX/HIE-ISOLDE post-accelerator: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715056-46CC-197D-8CD9-F7D669E791EF}"/>
              </a:ext>
            </a:extLst>
          </p:cNvPr>
          <p:cNvSpPr txBox="1"/>
          <p:nvPr/>
        </p:nvSpPr>
        <p:spPr>
          <a:xfrm>
            <a:off x="2823884" y="6550223"/>
            <a:ext cx="9430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Brief update on MTP planning: ISOLDE Improvement Program – J. A. Rodriguez, J. </a:t>
            </a:r>
            <a:r>
              <a:rPr lang="en-GB" sz="1400" dirty="0" err="1"/>
              <a:t>Vollaire</a:t>
            </a:r>
            <a:r>
              <a:rPr lang="en-GB" sz="1400" dirty="0"/>
              <a:t>, E. </a:t>
            </a:r>
            <a:r>
              <a:rPr lang="en-GB" sz="1400" dirty="0" err="1"/>
              <a:t>Siesling</a:t>
            </a:r>
            <a:r>
              <a:rPr lang="en-GB" sz="1400" dirty="0"/>
              <a:t> – ISCC – 06.11.2024 </a:t>
            </a:r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139FB6E-BA2B-386E-80F4-3EA4F887F8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393522"/>
              </p:ext>
            </p:extLst>
          </p:nvPr>
        </p:nvGraphicFramePr>
        <p:xfrm>
          <a:off x="96187" y="797858"/>
          <a:ext cx="11999626" cy="5156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56520">
                  <a:extLst>
                    <a:ext uri="{9D8B030D-6E8A-4147-A177-3AD203B41FA5}">
                      <a16:colId xmlns:a16="http://schemas.microsoft.com/office/drawing/2014/main" val="2078067025"/>
                    </a:ext>
                  </a:extLst>
                </a:gridCol>
                <a:gridCol w="1614505">
                  <a:extLst>
                    <a:ext uri="{9D8B030D-6E8A-4147-A177-3AD203B41FA5}">
                      <a16:colId xmlns:a16="http://schemas.microsoft.com/office/drawing/2014/main" val="4220889953"/>
                    </a:ext>
                  </a:extLst>
                </a:gridCol>
                <a:gridCol w="4827673">
                  <a:extLst>
                    <a:ext uri="{9D8B030D-6E8A-4147-A177-3AD203B41FA5}">
                      <a16:colId xmlns:a16="http://schemas.microsoft.com/office/drawing/2014/main" val="2823078788"/>
                    </a:ext>
                  </a:extLst>
                </a:gridCol>
                <a:gridCol w="4300928">
                  <a:extLst>
                    <a:ext uri="{9D8B030D-6E8A-4147-A177-3AD203B41FA5}">
                      <a16:colId xmlns:a16="http://schemas.microsoft.com/office/drawing/2014/main" val="996680822"/>
                    </a:ext>
                  </a:extLst>
                </a:gridCol>
              </a:tblGrid>
              <a:tr h="127903">
                <a:tc gridSpan="2"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System / Area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Issue / Request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792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REX 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Additional pumping 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Additional pumping to improve vacuum in the vicinity of CM1 to avoid degradation of the SRF cavities.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/>
                        <a:t>Supported by VSC group. Will be included in the request.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289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HIE-ISOLDE  SRF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CM1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Consolidation of SRF cavities in CM1 to recover the degrading gradients.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Endorsed by RF group. Negotiation with other groups on-going. Will be included in the request for LS3.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3710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CM5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Building of a spare cryomodule to replace other cryomodules in the machine while consolidated.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Only possible after LS3. Supported by SY-RF-SRF. Not yet approved by management. </a:t>
                      </a:r>
                      <a:r>
                        <a:rPr lang="en-GB" sz="1600" dirty="0"/>
                        <a:t>Will be included in the request.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59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CM2, CM3, CM4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Consolidation of the SRF cavities in other CMs.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No impact on physics only if CM5 is available.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988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HIE-ISOLDE cryogenics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LN2 cooling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Study, design and implementation of a LN2 cooling system that can be used to maintain CMs at ~90K during the YETS.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Converged to LN2 / G</a:t>
                      </a:r>
                      <a:r>
                        <a:rPr lang="en-GB" sz="1600" dirty="0"/>
                        <a:t>He heat exchanger. Study and design will be included in the request. Possible implementation at a later stage.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895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2kL L</a:t>
                      </a:r>
                      <a:r>
                        <a:rPr lang="en-GB" sz="1600" dirty="0"/>
                        <a:t>H</a:t>
                      </a:r>
                      <a:r>
                        <a:rPr lang="en-CH" sz="1600" dirty="0"/>
                        <a:t>e dewar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Integration and commissioning of the L</a:t>
                      </a:r>
                      <a:r>
                        <a:rPr lang="en-GB" sz="1600" dirty="0"/>
                        <a:t>He dewar to minimize the impact on the SRF cavities in case of non-scheduled interruption of the </a:t>
                      </a:r>
                      <a:r>
                        <a:rPr lang="en-GB" sz="1600" dirty="0" err="1"/>
                        <a:t>cryoplant</a:t>
                      </a:r>
                      <a:r>
                        <a:rPr lang="en-GB" sz="1600" dirty="0"/>
                        <a:t>.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600" dirty="0"/>
                        <a:t>Endorsed by TE-CRG. Will be included in the request. Most likely available after LS3.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8008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HIE-ISOLDE 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/>
                        <a:t>Active pumping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/>
                        <a:t>Maintain the pumping of the cryomodules during YETS and LS.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/>
                        <a:t>In place since 2024. Stops of the pumping system will be minimized in the future.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09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3270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7184</TotalTime>
  <Words>1496</Words>
  <Application>Microsoft Macintosh PowerPoint</Application>
  <PresentationFormat>Widescreen</PresentationFormat>
  <Paragraphs>145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Wingdings</vt:lpstr>
      <vt:lpstr>Office Theme</vt:lpstr>
      <vt:lpstr>Brief update on MTP planning: ISOLDE Improvement Program</vt:lpstr>
      <vt:lpstr>PowerPoint Presentation</vt:lpstr>
      <vt:lpstr>BTY line, targets, beam ionization and hall platforms:</vt:lpstr>
      <vt:lpstr>BTY line and ISOLDE separators / low-energy transfer lines:</vt:lpstr>
      <vt:lpstr>The REX/HIE-ISOLDE post-accelerator:</vt:lpstr>
      <vt:lpstr>The REX/HIE-ISOLDE post-accelerator: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Proposal for the Scope of the ISOLDE Improvement Program </dc:title>
  <dc:creator>Alberto Rodriguez Rodriguez</dc:creator>
  <cp:lastModifiedBy>Alberto Rodriguez Rodriguez</cp:lastModifiedBy>
  <cp:revision>202</cp:revision>
  <cp:lastPrinted>2024-06-03T10:32:44Z</cp:lastPrinted>
  <dcterms:created xsi:type="dcterms:W3CDTF">2024-06-02T09:25:03Z</dcterms:created>
  <dcterms:modified xsi:type="dcterms:W3CDTF">2024-11-06T13:55:30Z</dcterms:modified>
</cp:coreProperties>
</file>