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59" r:id="rId2"/>
    <p:sldId id="260" r:id="rId3"/>
    <p:sldId id="261" r:id="rId4"/>
    <p:sldId id="262" r:id="rId5"/>
    <p:sldId id="266" r:id="rId6"/>
    <p:sldId id="265" r:id="rId7"/>
    <p:sldId id="263" r:id="rId8"/>
    <p:sldId id="273" r:id="rId9"/>
    <p:sldId id="267" r:id="rId10"/>
    <p:sldId id="268" r:id="rId11"/>
    <p:sldId id="269" r:id="rId12"/>
    <p:sldId id="270" r:id="rId13"/>
    <p:sldId id="271" r:id="rId14"/>
    <p:sldId id="275" r:id="rId15"/>
    <p:sldId id="264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30.06.11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30.06.11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Alloy of </a:t>
            </a:r>
            <a:r>
              <a:rPr lang="en-US" dirty="0" err="1" smtClean="0"/>
              <a:t>Finemet</a:t>
            </a:r>
            <a:r>
              <a:rPr lang="en-US" baseline="0" dirty="0" smtClean="0"/>
              <a:t> together with high-permeability materials; frequency range 1-10 MHz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42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Linac4 upgrade ~9</a:t>
            </a:r>
            <a:r>
              <a:rPr lang="en-US" baseline="0" dirty="0" smtClean="0"/>
              <a:t> MCHF (ion source, EM quads, </a:t>
            </a:r>
            <a:r>
              <a:rPr lang="en-US" baseline="0" dirty="0" err="1" smtClean="0"/>
              <a:t>rf</a:t>
            </a:r>
            <a:r>
              <a:rPr lang="en-US" baseline="0" dirty="0" smtClean="0"/>
              <a:t> pulse length and cooling, power converters and transfer line</a:t>
            </a:r>
          </a:p>
          <a:p>
            <a:r>
              <a:rPr lang="en-US" baseline="0" dirty="0" smtClean="0"/>
              <a:t>Integrated field for bends: 1.946 Tm, current at peak field 6.1 kA, gap height 71 mm.</a:t>
            </a:r>
          </a:p>
          <a:p>
            <a:r>
              <a:rPr lang="en-US" baseline="0" dirty="0" smtClean="0"/>
              <a:t>Cooling loads of magnets: 1.5 MW + 300 kW for power converters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80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PSB total upgrade cost: 37M</a:t>
            </a:r>
            <a:r>
              <a:rPr lang="en-US" baseline="0" dirty="0" smtClean="0"/>
              <a:t>CHF + 18 MCHF (consolidation) = ~55 MCHF</a:t>
            </a:r>
          </a:p>
          <a:p>
            <a:r>
              <a:rPr lang="en-US" baseline="0" dirty="0" smtClean="0"/>
              <a:t>RCS cost estimate: ~145 MCHF + PSB dismantling</a:t>
            </a:r>
          </a:p>
          <a:p>
            <a:r>
              <a:rPr lang="en-US" baseline="0" dirty="0" smtClean="0"/>
              <a:t>~factor 2.6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62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>
            <a:lvl2pPr marL="471600" indent="-284400">
              <a:buFont typeface="Wingdings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twiki.cern.ch/twiki/bin/view/PSBUpgrade/PSBUpgradeMainWebEnergyUpgrade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twiki.cern.ch/twiki/bin/view/PSBUpgrade/PSBUpgradeMainWebEnergyUpgra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 – Civil Engineering Proposal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4813300"/>
            <a:ext cx="8547101" cy="1708150"/>
          </a:xfrm>
        </p:spPr>
        <p:txBody>
          <a:bodyPr/>
          <a:lstStyle/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Original proposal for location inside PS ring not practicable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Implantation planned under the car park beside the computer center ~13 m below ground plus surface building with access shaft</a:t>
            </a:r>
          </a:p>
          <a:p>
            <a:pPr marL="342900" indent="-342900">
              <a:buFont typeface="Wingdings" charset="2"/>
              <a:buChar char="§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1003300"/>
            <a:ext cx="49530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8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 – Main Parameters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196569"/>
              </p:ext>
            </p:extLst>
          </p:nvPr>
        </p:nvGraphicFramePr>
        <p:xfrm>
          <a:off x="1422400" y="1727200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RCS </a:t>
                      </a:r>
                      <a:r>
                        <a:rPr lang="en-US" baseline="0" dirty="0" smtClean="0"/>
                        <a:t>– main characteristics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Circumference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119.68 m </a:t>
                      </a:r>
                    </a:p>
                    <a:p>
                      <a:r>
                        <a:rPr lang="en-US" dirty="0" smtClean="0"/>
                        <a:t>(4/21 of PS circumference)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 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 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 (all beams); ISOLDE?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Revolution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 – 2.4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Cycling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Harmonics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 2, 2+1,</a:t>
                      </a:r>
                      <a:r>
                        <a:rPr lang="en-US" baseline="0" dirty="0" smtClean="0"/>
                        <a:t> 2+4, 4(?)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 intensity</a:t>
                      </a:r>
                      <a:r>
                        <a:rPr lang="en-US" baseline="0" dirty="0" smtClean="0"/>
                        <a:t> /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1E13 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300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 – Preliminary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C0504D"/>
                </a:solidFill>
              </a:rPr>
              <a:t>3-fold structure</a:t>
            </a:r>
            <a:r>
              <a:rPr lang="en-US" dirty="0" smtClean="0"/>
              <a:t>: 1 straight section for injection, 1 for RF and 1 for extraction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Linac4 H</a:t>
            </a:r>
            <a:r>
              <a:rPr lang="en-US" baseline="30000" dirty="0" smtClean="0"/>
              <a:t>-</a:t>
            </a:r>
            <a:r>
              <a:rPr lang="en-US" dirty="0" smtClean="0"/>
              <a:t> charge-exchange injection, transverse and longitudinal painting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Whole acceleration cycle within 50 </a:t>
            </a:r>
            <a:r>
              <a:rPr lang="en-US" dirty="0" err="1" smtClean="0"/>
              <a:t>ms</a:t>
            </a:r>
            <a:endParaRPr lang="en-US" dirty="0" smtClean="0"/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Leaves very little time for beam manipulation (transverse and in particular longitudinal blow-up)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Magnet aperture is a problem with required high magnetic fields; magnet design is challenging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Lattice design proposed, but far from being frozen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Extraction to measurement/dump line or to long transfer line towards PS and ISOLDE (using already existing tunnels and passing through PSB zone)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7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 – Remarks and Challenges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20341"/>
          </a:xfrm>
        </p:spPr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chemeClr val="accent2"/>
                </a:solidFill>
              </a:rPr>
              <a:t>Upgrade of Linac4 for faster cycling</a:t>
            </a:r>
            <a:r>
              <a:rPr lang="en-US" dirty="0" smtClean="0"/>
              <a:t> (10 Hz instead of 1.11 Hz)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C0504D"/>
                </a:solidFill>
              </a:rPr>
              <a:t>Injection and Extraction</a:t>
            </a:r>
            <a:r>
              <a:rPr lang="en-US" dirty="0" smtClean="0"/>
              <a:t>: very tight space</a:t>
            </a:r>
          </a:p>
          <a:p>
            <a:pPr marL="928800" lvl="1" indent="-457200">
              <a:lnSpc>
                <a:spcPct val="70000"/>
              </a:lnSpc>
              <a:buFont typeface="Arial"/>
              <a:buChar char="•"/>
            </a:pPr>
            <a:r>
              <a:rPr lang="en-US" sz="1800" dirty="0" smtClean="0"/>
              <a:t>Chicane bump,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stripping and painting bump (3x4 magnets)</a:t>
            </a:r>
          </a:p>
          <a:p>
            <a:pPr marL="928800" lvl="1" indent="-457200">
              <a:lnSpc>
                <a:spcPct val="70000"/>
              </a:lnSpc>
              <a:buFont typeface="Arial"/>
              <a:buChar char="•"/>
            </a:pPr>
            <a:r>
              <a:rPr lang="en-US" sz="1800" dirty="0" smtClean="0"/>
              <a:t>For extraction need kicker rise-time of 40 ns (for potential h=4 operation)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C0504D"/>
                </a:solidFill>
              </a:rPr>
              <a:t>Lattice</a:t>
            </a:r>
            <a:r>
              <a:rPr lang="en-US" dirty="0" smtClean="0"/>
              <a:t>: current baseline 21 cells (5 per arc and 2 per straight section)</a:t>
            </a:r>
          </a:p>
          <a:p>
            <a:pPr marL="928800" lvl="1" indent="-457200">
              <a:lnSpc>
                <a:spcPct val="70000"/>
              </a:lnSpc>
              <a:buFont typeface="Arial"/>
              <a:buChar char="•"/>
            </a:pPr>
            <a:r>
              <a:rPr lang="en-US" sz="1800" dirty="0" smtClean="0"/>
              <a:t>FODO with space for additional equipment (</a:t>
            </a:r>
            <a:r>
              <a:rPr lang="en-US" sz="1800" dirty="0" err="1" smtClean="0"/>
              <a:t>steerers</a:t>
            </a:r>
            <a:r>
              <a:rPr lang="en-US" sz="1800" dirty="0" smtClean="0"/>
              <a:t>, beam instrumentation etc.) only between QFs and bends (~55 cm)</a:t>
            </a:r>
          </a:p>
          <a:p>
            <a:pPr marL="928800" lvl="1" indent="-457200">
              <a:lnSpc>
                <a:spcPct val="70000"/>
              </a:lnSpc>
              <a:buFont typeface="Arial"/>
              <a:buChar char="•"/>
            </a:pPr>
            <a:r>
              <a:rPr lang="en-US" sz="1800" dirty="0" err="1" smtClean="0"/>
              <a:t>γ</a:t>
            </a:r>
            <a:r>
              <a:rPr lang="en-US" sz="1800" dirty="0" smtClean="0"/>
              <a:t>- transition: 3.6, max. β_x: 8.73 m, </a:t>
            </a:r>
            <a:r>
              <a:rPr lang="en-US" sz="1800" dirty="0"/>
              <a:t>max. </a:t>
            </a:r>
            <a:r>
              <a:rPr lang="en-US" sz="1800" dirty="0" smtClean="0"/>
              <a:t>β_y: 12.06 m, max. dispersion 3.73 m</a:t>
            </a:r>
          </a:p>
          <a:p>
            <a:pPr marL="928800" lvl="1" indent="-457200">
              <a:lnSpc>
                <a:spcPct val="70000"/>
              </a:lnSpc>
              <a:buFont typeface="Arial"/>
              <a:buChar char="•"/>
            </a:pPr>
            <a:r>
              <a:rPr lang="en-US" sz="1800" dirty="0" smtClean="0"/>
              <a:t>ISOLDE beams most challenging for aperture considerations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1800" dirty="0" smtClean="0">
                <a:solidFill>
                  <a:srgbClr val="C0504D"/>
                </a:solidFill>
              </a:rPr>
              <a:t>RF</a:t>
            </a:r>
            <a:r>
              <a:rPr lang="en-US" sz="1800" dirty="0" smtClean="0"/>
              <a:t>: Wide-band </a:t>
            </a:r>
            <a:r>
              <a:rPr lang="en-US" sz="1800" dirty="0" err="1" smtClean="0"/>
              <a:t>Finemet</a:t>
            </a:r>
            <a:r>
              <a:rPr lang="en-US" sz="1800" dirty="0" smtClean="0"/>
              <a:t> cavities at 60 kV total </a:t>
            </a:r>
            <a:r>
              <a:rPr lang="en-US" sz="1800" dirty="0" err="1" smtClean="0"/>
              <a:t>rf</a:t>
            </a:r>
            <a:r>
              <a:rPr lang="en-US" sz="1800" dirty="0" smtClean="0"/>
              <a:t> voltage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1800" dirty="0" smtClean="0">
                <a:solidFill>
                  <a:srgbClr val="C0504D"/>
                </a:solidFill>
              </a:rPr>
              <a:t>Magnets</a:t>
            </a:r>
            <a:r>
              <a:rPr lang="en-US" sz="1800" dirty="0" smtClean="0"/>
              <a:t>: field of up to 1.3 T (bends) to be achieved with thin lamination of grain orientated high silicon content steel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1800" dirty="0" smtClean="0">
                <a:solidFill>
                  <a:srgbClr val="C0504D"/>
                </a:solidFill>
              </a:rPr>
              <a:t>MPS</a:t>
            </a:r>
            <a:r>
              <a:rPr lang="en-US" sz="1800" dirty="0" smtClean="0"/>
              <a:t>: POPS-type for max. flexibility and ppm operation (including ‘off’ cycles)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1800" dirty="0" smtClean="0">
                <a:solidFill>
                  <a:srgbClr val="C0504D"/>
                </a:solidFill>
              </a:rPr>
              <a:t>Transfer lines to PS and ISOLDE</a:t>
            </a:r>
            <a:r>
              <a:rPr lang="en-US" sz="1800" dirty="0" smtClean="0"/>
              <a:t>: full upgrade needed for 2 GeV@10 Hz plus additional shielding at certain locations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1804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Beam Production with the RCS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Injection at h=1+2 on a ramp with transverse and longitudinal painting to minimize space charge effects at injection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Extract 1 bunch at max. 1E13 p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Can receive several subsequent shots every 100 </a:t>
            </a:r>
            <a:r>
              <a:rPr lang="en-US" dirty="0" err="1" smtClean="0"/>
              <a:t>ms</a:t>
            </a:r>
            <a:r>
              <a:rPr lang="en-US" dirty="0" smtClean="0"/>
              <a:t> (depending on need and </a:t>
            </a:r>
            <a:r>
              <a:rPr lang="en-US" dirty="0" err="1" smtClean="0"/>
              <a:t>supercycle</a:t>
            </a:r>
            <a:r>
              <a:rPr lang="en-US" dirty="0" smtClean="0"/>
              <a:t>)</a:t>
            </a:r>
          </a:p>
          <a:p>
            <a:pPr marL="814500" lvl="1" indent="-342900">
              <a:lnSpc>
                <a:spcPct val="7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Better beam power distribution over time</a:t>
            </a:r>
          </a:p>
          <a:p>
            <a:pPr marL="814500" lvl="1" indent="-342900">
              <a:lnSpc>
                <a:spcPct val="7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In average increased proton delivery for HIE-ISOLDE</a:t>
            </a:r>
            <a:endParaRPr lang="en-US" dirty="0" smtClean="0">
              <a:solidFill>
                <a:srgbClr val="008000"/>
              </a:solidFill>
            </a:endParaRP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smtClean="0">
                <a:solidFill>
                  <a:srgbClr val="FF0000"/>
                </a:solidFill>
              </a:rPr>
              <a:t>Potential issue</a:t>
            </a:r>
            <a:r>
              <a:rPr lang="en-US" dirty="0" smtClean="0"/>
              <a:t> for HIE-ISOLDE:</a:t>
            </a:r>
          </a:p>
          <a:p>
            <a:pPr marL="342900" indent="-342900">
              <a:buFont typeface="Lucida Grande"/>
              <a:buChar char="☝"/>
            </a:pPr>
            <a:r>
              <a:rPr lang="en-US" dirty="0" smtClean="0"/>
              <a:t>In case HIE-ISOLDE would request also 1.4 </a:t>
            </a:r>
            <a:r>
              <a:rPr lang="en-US" dirty="0" err="1" smtClean="0"/>
              <a:t>GeV</a:t>
            </a:r>
            <a:r>
              <a:rPr lang="en-US" dirty="0" smtClean="0"/>
              <a:t> extraction energy, increase of transfer line cost by several MCHF for ppm operation – who would cover the cost?</a:t>
            </a:r>
          </a:p>
        </p:txBody>
      </p:sp>
    </p:spTree>
    <p:extLst>
      <p:ext uri="{BB962C8B-B14F-4D97-AF65-F5344CB8AC3E}">
        <p14:creationId xmlns:p14="http://schemas.microsoft.com/office/powerpoint/2010/main" val="366592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 Study –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191000" y="1140759"/>
            <a:ext cx="4775233" cy="513304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First draft of feasibility report under discussion</a:t>
            </a:r>
          </a:p>
          <a:p>
            <a:pPr marL="814500" lvl="1" indent="-342900"/>
            <a:r>
              <a:rPr lang="en-US" sz="1800" dirty="0" smtClean="0"/>
              <a:t>Preliminary RCS layout</a:t>
            </a:r>
          </a:p>
          <a:p>
            <a:pPr marL="814500" lvl="1" indent="-342900"/>
            <a:r>
              <a:rPr lang="en-US" sz="1800" dirty="0" smtClean="0"/>
              <a:t>Feasible, but need to still work out many details (lattice, magnets, </a:t>
            </a:r>
            <a:r>
              <a:rPr lang="en-US" sz="1800" dirty="0" err="1" smtClean="0"/>
              <a:t>rf</a:t>
            </a:r>
            <a:r>
              <a:rPr lang="en-US" sz="1800" dirty="0" smtClean="0"/>
              <a:t>, operational parameters, transfer lines etc.)</a:t>
            </a:r>
          </a:p>
          <a:p>
            <a:pPr marL="814500" lvl="1" indent="-342900"/>
            <a:r>
              <a:rPr lang="en-US" sz="1800" dirty="0" smtClean="0"/>
              <a:t>Rough timelines and budget estimate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Waiting for management/council decision for PSB Upgrade or RCS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If accepted in principle, the study will have to be refined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Not clear if the RCS connection could be done during LS2 (with current planning beam not available before end of 2018)</a:t>
            </a:r>
            <a:endParaRPr lang="en-US" dirty="0"/>
          </a:p>
        </p:txBody>
      </p:sp>
      <p:pic>
        <p:nvPicPr>
          <p:cNvPr id="5" name="Picture 4" descr="RCSstudy_titlepag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9" y="1153458"/>
            <a:ext cx="3650635" cy="542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85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 – Draft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9000" y="5207000"/>
            <a:ext cx="8077234" cy="793750"/>
          </a:xfrm>
        </p:spPr>
        <p:txBody>
          <a:bodyPr/>
          <a:lstStyle/>
          <a:p>
            <a:r>
              <a:rPr lang="en-US" dirty="0" smtClean="0"/>
              <a:t>Potentially first beam end of 2018…</a:t>
            </a:r>
            <a:endParaRPr lang="en-US" dirty="0"/>
          </a:p>
        </p:txBody>
      </p:sp>
      <p:pic>
        <p:nvPicPr>
          <p:cNvPr id="4" name="Picture 3" descr="planning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01058" y="1022292"/>
            <a:ext cx="6629102" cy="39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1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0924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 smtClean="0"/>
              <a:t> PS injector upgrade is required for LHC ultimate beams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Detailed study of </a:t>
            </a:r>
            <a:r>
              <a:rPr lang="en-US" dirty="0" smtClean="0">
                <a:solidFill>
                  <a:srgbClr val="0000FF"/>
                </a:solidFill>
              </a:rPr>
              <a:t>PSB 2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Upgrade</a:t>
            </a:r>
            <a:r>
              <a:rPr lang="en-US" dirty="0" smtClean="0"/>
              <a:t> available; can be achieved during LS2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Draft feasibility study for </a:t>
            </a:r>
            <a:r>
              <a:rPr lang="en-US" dirty="0" smtClean="0">
                <a:solidFill>
                  <a:srgbClr val="0000FF"/>
                </a:solidFill>
              </a:rPr>
              <a:t>RCS</a:t>
            </a:r>
            <a:r>
              <a:rPr lang="en-US" dirty="0" smtClean="0"/>
              <a:t> end of July; if all goes well, might just be possible to commission end of LS2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>
                <a:solidFill>
                  <a:srgbClr val="008000"/>
                </a:solidFill>
              </a:rPr>
              <a:t>HIE-ISOLDE would profit both from PSB 2 </a:t>
            </a:r>
            <a:r>
              <a:rPr lang="en-US" dirty="0" err="1" smtClean="0">
                <a:solidFill>
                  <a:srgbClr val="008000"/>
                </a:solidFill>
              </a:rPr>
              <a:t>GeV</a:t>
            </a:r>
            <a:r>
              <a:rPr lang="en-US" dirty="0" smtClean="0">
                <a:solidFill>
                  <a:srgbClr val="008000"/>
                </a:solidFill>
              </a:rPr>
              <a:t> Upgrade + Linac4 and from an RCS (main gain of 2 </a:t>
            </a:r>
            <a:r>
              <a:rPr lang="en-US" dirty="0" err="1" smtClean="0">
                <a:solidFill>
                  <a:srgbClr val="008000"/>
                </a:solidFill>
              </a:rPr>
              <a:t>GeV</a:t>
            </a:r>
            <a:r>
              <a:rPr lang="en-US" dirty="0" smtClean="0">
                <a:solidFill>
                  <a:srgbClr val="008000"/>
                </a:solidFill>
              </a:rPr>
              <a:t> for unstable isotope beams after T. </a:t>
            </a:r>
            <a:r>
              <a:rPr lang="en-US" dirty="0" err="1" smtClean="0">
                <a:solidFill>
                  <a:srgbClr val="008000"/>
                </a:solidFill>
              </a:rPr>
              <a:t>Stora</a:t>
            </a:r>
            <a:r>
              <a:rPr lang="en-US" dirty="0" smtClean="0">
                <a:solidFill>
                  <a:srgbClr val="008000"/>
                </a:solidFill>
              </a:rPr>
              <a:t>; additional gain through increased intensity or repetition rate)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Management decision hopefully this autumn</a:t>
            </a:r>
            <a:endParaRPr lang="en-US" dirty="0"/>
          </a:p>
          <a:p>
            <a:pPr marL="342900" indent="-342900">
              <a:buFont typeface="Wingdings" charset="2"/>
              <a:buChar char="§"/>
            </a:pPr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Further studies awaited from HIE-ISOLDE</a:t>
            </a:r>
            <a:r>
              <a:rPr lang="en-US" dirty="0" smtClean="0"/>
              <a:t>: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Conclusion on advantages/disadvantages for targets in both scenarios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In case of the RCS: could HIE-ISOLDE drop the 1.4 </a:t>
            </a:r>
            <a:r>
              <a:rPr lang="en-US" dirty="0" err="1" smtClean="0"/>
              <a:t>GeV</a:t>
            </a:r>
            <a:r>
              <a:rPr lang="en-US" dirty="0" smtClean="0"/>
              <a:t> beams?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Upgrade of BTY line for 2 </a:t>
            </a:r>
            <a:r>
              <a:rPr lang="en-US" dirty="0" err="1" smtClean="0"/>
              <a:t>GeV</a:t>
            </a:r>
            <a:r>
              <a:rPr lang="en-US" dirty="0" smtClean="0"/>
              <a:t> – what needs to be changed? </a:t>
            </a:r>
            <a:r>
              <a:rPr lang="en-US" dirty="0"/>
              <a:t>(including shielding) </a:t>
            </a:r>
          </a:p>
        </p:txBody>
      </p:sp>
    </p:spTree>
    <p:extLst>
      <p:ext uri="{BB962C8B-B14F-4D97-AF65-F5344CB8AC3E}">
        <p14:creationId xmlns:p14="http://schemas.microsoft.com/office/powerpoint/2010/main" val="169699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the</a:t>
            </a:r>
            <a:br>
              <a:rPr lang="en-US" dirty="0" smtClean="0"/>
            </a:br>
            <a:r>
              <a:rPr lang="en-US" dirty="0" smtClean="0"/>
              <a:t>PSB 2 </a:t>
            </a:r>
            <a:r>
              <a:rPr lang="en-US" dirty="0" err="1" smtClean="0"/>
              <a:t>GeV</a:t>
            </a:r>
            <a:r>
              <a:rPr lang="en-US" dirty="0" smtClean="0"/>
              <a:t> Upgrade</a:t>
            </a:r>
            <a:br>
              <a:rPr lang="en-US" dirty="0" smtClean="0"/>
            </a:br>
            <a:r>
              <a:rPr lang="en-US" dirty="0" smtClean="0"/>
              <a:t>and the RCS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SGUI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sz="1600" dirty="0" smtClean="0"/>
              <a:t>B. </a:t>
            </a:r>
            <a:r>
              <a:rPr lang="en-US" sz="1600" dirty="0" err="1" smtClean="0"/>
              <a:t>Mikulec</a:t>
            </a:r>
            <a:r>
              <a:rPr lang="en-US" sz="1600" dirty="0" smtClean="0"/>
              <a:t>, 07 July 2011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As a follow-up of the Chamonix 2010 workshop, a study of an </a:t>
            </a:r>
            <a:r>
              <a:rPr lang="en-US" b="1" dirty="0" smtClean="0"/>
              <a:t>Energy Upgrade of the PSB</a:t>
            </a:r>
            <a:r>
              <a:rPr lang="en-US" dirty="0" smtClean="0"/>
              <a:t> </a:t>
            </a:r>
            <a:r>
              <a:rPr lang="en-US" dirty="0" smtClean="0"/>
              <a:t>was</a:t>
            </a:r>
            <a:r>
              <a:rPr lang="en-US" dirty="0" smtClean="0"/>
              <a:t> </a:t>
            </a:r>
            <a:r>
              <a:rPr lang="en-US" dirty="0" smtClean="0"/>
              <a:t>initiated.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Feasibility report released in September 2010.</a:t>
            </a:r>
          </a:p>
          <a:p>
            <a:endParaRPr lang="en-US" dirty="0"/>
          </a:p>
          <a:p>
            <a:r>
              <a:rPr lang="en-US" dirty="0" smtClean="0"/>
              <a:t>Also at Chamonix 2010, the idea of a </a:t>
            </a:r>
            <a:r>
              <a:rPr lang="en-US" b="1" dirty="0" smtClean="0"/>
              <a:t>Rapid Cycling Synchrotron (RCS) </a:t>
            </a:r>
            <a:r>
              <a:rPr lang="en-US" dirty="0"/>
              <a:t>w</a:t>
            </a:r>
            <a:r>
              <a:rPr lang="en-US" dirty="0" smtClean="0"/>
              <a:t>as already </a:t>
            </a:r>
            <a:r>
              <a:rPr lang="en-US" dirty="0" smtClean="0"/>
              <a:t>presented by C. </a:t>
            </a:r>
            <a:r>
              <a:rPr lang="en-US" dirty="0" err="1" smtClean="0"/>
              <a:t>Carli</a:t>
            </a:r>
            <a:r>
              <a:rPr lang="en-US" dirty="0" smtClean="0"/>
              <a:t>, but it was only after the 2011 Chamonix workshop that a feasibility study </a:t>
            </a:r>
            <a:r>
              <a:rPr lang="en-US" dirty="0" smtClean="0"/>
              <a:t>was requested </a:t>
            </a:r>
            <a:r>
              <a:rPr lang="en-US" dirty="0" smtClean="0"/>
              <a:t>by the management.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A first draft of this study </a:t>
            </a:r>
            <a:r>
              <a:rPr lang="en-US" sz="1800" dirty="0" smtClean="0"/>
              <a:t>was circulated internally 1 </a:t>
            </a:r>
            <a:r>
              <a:rPr lang="en-US" sz="1800" dirty="0" smtClean="0"/>
              <a:t>week </a:t>
            </a:r>
            <a:r>
              <a:rPr lang="en-US" sz="1800" dirty="0" smtClean="0"/>
              <a:t>ago for first comments.</a:t>
            </a:r>
            <a:endParaRPr lang="en-US" sz="1800" dirty="0" smtClean="0"/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An </a:t>
            </a:r>
            <a:r>
              <a:rPr lang="en-US" sz="1800" dirty="0" smtClean="0"/>
              <a:t>RCS would replace the PSB.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Energy Upgrade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https://twiki.cern.ch/twiki/bin/view/PSBUpgrade/</a:t>
            </a:r>
            <a:r>
              <a:rPr lang="en-US" dirty="0" smtClean="0">
                <a:hlinkClick r:id="rId2"/>
              </a:rPr>
              <a:t>PSBUpgradeMainWebEnergyUpgrade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Goals of the 2 </a:t>
            </a:r>
            <a:r>
              <a:rPr lang="en-US" dirty="0" err="1" smtClean="0"/>
              <a:t>GeV</a:t>
            </a:r>
            <a:r>
              <a:rPr lang="en-US" dirty="0" smtClean="0"/>
              <a:t> Upgrade: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Reduce space charge effects</a:t>
            </a:r>
          </a:p>
          <a:p>
            <a:r>
              <a:rPr lang="en-US" sz="1800" dirty="0" smtClean="0"/>
              <a:t>      at PS injection (bottleneck</a:t>
            </a:r>
          </a:p>
          <a:p>
            <a:r>
              <a:rPr lang="en-US" sz="1800" dirty="0" smtClean="0"/>
              <a:t>      for ultimate LHC beams)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/>
              <a:t>Use consolidation effort for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performance increase</a:t>
            </a:r>
          </a:p>
          <a:p>
            <a:endParaRPr lang="en-US" sz="1800" dirty="0"/>
          </a:p>
          <a:p>
            <a:r>
              <a:rPr lang="en-US" dirty="0" smtClean="0"/>
              <a:t>Pre-requisite: Linac4 injection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900" y="2286000"/>
            <a:ext cx="5321334" cy="37568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96100" y="1916668"/>
            <a:ext cx="183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owards ISOLDE…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30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Energy Upgrade – Main Parameters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56969"/>
              </p:ext>
            </p:extLst>
          </p:nvPr>
        </p:nvGraphicFramePr>
        <p:xfrm>
          <a:off x="1422400" y="1727200"/>
          <a:ext cx="6096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PSB</a:t>
                      </a:r>
                      <a:r>
                        <a:rPr lang="en-US" baseline="0" dirty="0" smtClean="0"/>
                        <a:t> Energy Upgrade – main characteristics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 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</a:t>
                      </a:r>
                      <a:r>
                        <a:rPr lang="en-US" baseline="0" dirty="0" smtClean="0"/>
                        <a:t>1.4 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 (ISOLDE) / 2 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 (other beams)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Revolution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 – 1.81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Basic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Cycle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Harmonics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1, 2,</a:t>
                      </a:r>
                      <a:r>
                        <a:rPr lang="en-US" baseline="0" dirty="0" smtClean="0"/>
                        <a:t> 1+2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Max. intensity</a:t>
                      </a:r>
                      <a:r>
                        <a:rPr lang="en-US" baseline="0" dirty="0" smtClean="0"/>
                        <a:t> / 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1.4E13 p (or maybe more)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869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@ 2 </a:t>
            </a:r>
            <a:r>
              <a:rPr lang="en-US" dirty="0" err="1" smtClean="0"/>
              <a:t>GeV</a:t>
            </a:r>
            <a:r>
              <a:rPr lang="en-US" dirty="0" smtClean="0"/>
              <a:t>: Main Modifications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3" cy="528544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order of cost (for LIU or consolidation)…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New MPS </a:t>
            </a:r>
            <a:r>
              <a:rPr lang="en-US" dirty="0" smtClean="0"/>
              <a:t>(POPS-type like in PS): cost driver, ~15 MCHF</a:t>
            </a:r>
          </a:p>
          <a:p>
            <a:pPr marL="814500" lvl="1" indent="-342900">
              <a:buFont typeface="Arial"/>
              <a:buChar char="•"/>
            </a:pPr>
            <a:r>
              <a:rPr lang="en-US" sz="1800" dirty="0" smtClean="0"/>
              <a:t>Includes civil engineering (new building to house the MPS)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RF consolidation </a:t>
            </a:r>
            <a:r>
              <a:rPr lang="en-US" dirty="0" smtClean="0"/>
              <a:t>is mandatory (main limit: C04 system)</a:t>
            </a:r>
          </a:p>
          <a:p>
            <a:pPr marL="814500" lvl="1" indent="-342900">
              <a:buFont typeface="Arial"/>
              <a:buChar char="•"/>
            </a:pPr>
            <a:r>
              <a:rPr lang="en-US" sz="1800" dirty="0" smtClean="0"/>
              <a:t>Idea: replacement of C02/C04 cavities with </a:t>
            </a:r>
            <a:r>
              <a:rPr lang="en-US" sz="1800" dirty="0" err="1" smtClean="0"/>
              <a:t>Finemet</a:t>
            </a:r>
            <a:r>
              <a:rPr lang="en-US" sz="1800" dirty="0" smtClean="0"/>
              <a:t> wide-band cavities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>
                <a:solidFill>
                  <a:srgbClr val="C0504D"/>
                </a:solidFill>
              </a:rPr>
              <a:t>Exchange of certain power converters</a:t>
            </a:r>
          </a:p>
          <a:p>
            <a:pPr marL="814500" lvl="1" indent="-342900">
              <a:buFont typeface="Arial"/>
              <a:buChar char="•"/>
            </a:pPr>
            <a:r>
              <a:rPr lang="en-US" sz="1800" dirty="0"/>
              <a:t>Mainly in transfer line and for PS </a:t>
            </a:r>
            <a:r>
              <a:rPr lang="en-US" sz="1800" dirty="0" smtClean="0"/>
              <a:t>injection</a:t>
            </a:r>
            <a:endParaRPr lang="en-US" sz="1800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Beam transfer</a:t>
            </a:r>
          </a:p>
          <a:p>
            <a:pPr marL="814500" lvl="1" indent="-342900">
              <a:buFont typeface="Arial"/>
              <a:buChar char="•"/>
            </a:pPr>
            <a:r>
              <a:rPr lang="en-US" sz="1900" dirty="0"/>
              <a:t>K</a:t>
            </a:r>
            <a:r>
              <a:rPr lang="en-US" sz="1900" dirty="0" smtClean="0"/>
              <a:t>ickers/septa at extraction/recombination PS injection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Cooling and ventilation</a:t>
            </a:r>
          </a:p>
          <a:p>
            <a:pPr marL="814500" lvl="1" indent="-342900">
              <a:buFont typeface="Arial"/>
              <a:buChar char="•"/>
            </a:pPr>
            <a:r>
              <a:rPr lang="en-US" sz="1900" dirty="0"/>
              <a:t>R</a:t>
            </a:r>
            <a:r>
              <a:rPr lang="en-US" sz="1900" dirty="0" smtClean="0"/>
              <a:t>eplacement of cooling station and piping, upgrade ventilation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Magnets</a:t>
            </a:r>
            <a:endParaRPr lang="en-US" dirty="0" smtClean="0"/>
          </a:p>
          <a:p>
            <a:pPr marL="814500" lvl="1" indent="-342900">
              <a:buFont typeface="Arial"/>
              <a:buChar char="•"/>
            </a:pPr>
            <a:r>
              <a:rPr lang="en-US" sz="1900" dirty="0" smtClean="0"/>
              <a:t>Upgrade cooling </a:t>
            </a:r>
            <a:r>
              <a:rPr lang="en-US" sz="1900" dirty="0" err="1" smtClean="0"/>
              <a:t>system+shimming</a:t>
            </a:r>
            <a:r>
              <a:rPr lang="en-US" sz="1900" dirty="0" smtClean="0"/>
              <a:t> of main magnets, replacement of transfer line magnets and PS </a:t>
            </a:r>
            <a:r>
              <a:rPr lang="en-US" sz="1900" dirty="0" err="1" smtClean="0"/>
              <a:t>injection+low-energy</a:t>
            </a:r>
            <a:r>
              <a:rPr lang="en-US" sz="1900" dirty="0" smtClean="0"/>
              <a:t> correction magnets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Electrical systems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Intercepting devices, transport, beam instrumentation, vacuum etc.</a:t>
            </a:r>
            <a:endParaRPr lang="en-US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1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Energy Upgrade Study –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05333" y="1255059"/>
            <a:ext cx="4660900" cy="4745691"/>
          </a:xfrm>
        </p:spPr>
        <p:txBody>
          <a:bodyPr/>
          <a:lstStyle/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Feasibility report published</a:t>
            </a:r>
          </a:p>
          <a:p>
            <a:pPr marL="814500" lvl="1" indent="-342900"/>
            <a:r>
              <a:rPr lang="en-US" sz="1800" dirty="0" smtClean="0"/>
              <a:t>Detailed study of required modifications</a:t>
            </a:r>
          </a:p>
          <a:p>
            <a:pPr marL="814500" lvl="1" indent="-342900"/>
            <a:r>
              <a:rPr lang="en-US" sz="1800" dirty="0" smtClean="0"/>
              <a:t>Timelines and budget estimate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Study currently frozen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Waiting for management/council decision for PSB Upgrade or RCS, something else or no upgrade</a:t>
            </a:r>
          </a:p>
          <a:p>
            <a:pPr marL="342900" indent="-342900">
              <a:buFont typeface="Wingdings" charset="2"/>
              <a:buChar char="§"/>
            </a:pPr>
            <a:r>
              <a:rPr lang="en-US" dirty="0" smtClean="0"/>
              <a:t>If accepted end of this year, could be done in LS2</a:t>
            </a:r>
            <a:endParaRPr lang="en-US" dirty="0"/>
          </a:p>
        </p:txBody>
      </p:sp>
      <p:pic>
        <p:nvPicPr>
          <p:cNvPr id="4" name="Picture 3" descr="PSB_Upgrade_titlepag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89959"/>
            <a:ext cx="371864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64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Linac4 Connection to PSB in LS1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Recommended by the LIU Project Management only in case LS1 starts in May 2013 (not December 2012); LS1 duration: 20 months.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r="18458"/>
          <a:stretch/>
        </p:blipFill>
        <p:spPr bwMode="auto">
          <a:xfrm>
            <a:off x="1117600" y="2311717"/>
            <a:ext cx="6934200" cy="236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1963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33041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https://twiki.cern.ch/twiki/bin/view/PSBUpgrade/</a:t>
            </a:r>
            <a:r>
              <a:rPr lang="en-US" dirty="0" smtClean="0">
                <a:hlinkClick r:id="rId2"/>
              </a:rPr>
              <a:t>PSBUpgradeMainWebEnergyUpgrade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RCS underlying design </a:t>
            </a:r>
            <a:r>
              <a:rPr lang="en-US" dirty="0" smtClean="0"/>
              <a:t>constrain</a:t>
            </a:r>
            <a:r>
              <a:rPr lang="en-US" dirty="0" smtClean="0"/>
              <a:t>ts: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>
                <a:solidFill>
                  <a:srgbClr val="FF0000"/>
                </a:solidFill>
              </a:rPr>
              <a:t>Match the performance of one PSB ring at 2 </a:t>
            </a:r>
            <a:r>
              <a:rPr lang="en-US" sz="1800" dirty="0" err="1" smtClean="0">
                <a:solidFill>
                  <a:srgbClr val="FF0000"/>
                </a:solidFill>
              </a:rPr>
              <a:t>GeV</a:t>
            </a:r>
            <a:r>
              <a:rPr lang="en-US" sz="1800" dirty="0" smtClean="0">
                <a:solidFill>
                  <a:srgbClr val="FF0000"/>
                </a:solidFill>
              </a:rPr>
              <a:t> for LHC with Linac4 as injector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Keep the cost within limits…</a:t>
            </a:r>
          </a:p>
          <a:p>
            <a:endParaRPr lang="en-US" sz="1800" dirty="0" smtClean="0"/>
          </a:p>
          <a:p>
            <a:r>
              <a:rPr lang="en-US" dirty="0" smtClean="0"/>
              <a:t>Advantages on first sight: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/>
              <a:t>New machine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/>
              <a:t>Faster cycling, therefore potential gain for certain beams/users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dirty="0" smtClean="0"/>
              <a:t>But: there are also certain disadvantages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Initial cost estimate suggests at least twice that of the PSB 2 </a:t>
            </a:r>
            <a:r>
              <a:rPr lang="en-US" sz="1800" dirty="0" err="1" smtClean="0"/>
              <a:t>GeV</a:t>
            </a:r>
            <a:r>
              <a:rPr lang="en-US" sz="1800" dirty="0" smtClean="0"/>
              <a:t> Upgrade + consolidation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Operational and beam dynamics issues in PSB and PS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800" dirty="0" smtClean="0"/>
              <a:t>Scheduling</a:t>
            </a:r>
          </a:p>
          <a:p>
            <a:endParaRPr lang="en-US" sz="18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996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9751</TotalTime>
  <Words>1389</Words>
  <Application>Microsoft Macintosh PowerPoint</Application>
  <PresentationFormat>On-screen Show (4:3)</PresentationFormat>
  <Paragraphs>156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LIU_PowerPoint_Template</vt:lpstr>
      <vt:lpstr>PowerPoint Presentation</vt:lpstr>
      <vt:lpstr>Status of the PSB 2 GeV Upgrade and the RCS Study</vt:lpstr>
      <vt:lpstr>Context</vt:lpstr>
      <vt:lpstr>PSB Energy Upgrade</vt:lpstr>
      <vt:lpstr>PSB Energy Upgrade – Main Parameters</vt:lpstr>
      <vt:lpstr>PSB @ 2 GeV: Main Modifications</vt:lpstr>
      <vt:lpstr>PSB Energy Upgrade Study – Status</vt:lpstr>
      <vt:lpstr>Potential Linac4 Connection to PSB in LS1</vt:lpstr>
      <vt:lpstr>RCS</vt:lpstr>
      <vt:lpstr>RCS – Civil Engineering Proposal</vt:lpstr>
      <vt:lpstr>RCS – Main Parameters</vt:lpstr>
      <vt:lpstr>RCS – Preliminary Design</vt:lpstr>
      <vt:lpstr>RCS – Remarks and Challenges </vt:lpstr>
      <vt:lpstr>ISOLDE Beam Production with the RCS</vt:lpstr>
      <vt:lpstr>RCS Study – Status</vt:lpstr>
      <vt:lpstr>RCS – Draft Planning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Bettina Mikulec</cp:lastModifiedBy>
  <cp:revision>31</cp:revision>
  <cp:lastPrinted>2011-07-06T23:22:14Z</cp:lastPrinted>
  <dcterms:created xsi:type="dcterms:W3CDTF">2011-05-16T09:28:26Z</dcterms:created>
  <dcterms:modified xsi:type="dcterms:W3CDTF">2011-07-07T08:07:08Z</dcterms:modified>
</cp:coreProperties>
</file>