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65" r:id="rId5"/>
    <p:sldId id="264" r:id="rId6"/>
    <p:sldId id="262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4EC95-2D9B-4C28-BE6E-8C419EA06747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9DD2C-5BD8-455F-A1C3-1524864C04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2287" y="2057400"/>
            <a:ext cx="58353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</a:t>
            </a:r>
            <a:r>
              <a:rPr lang="en-US" sz="2400" dirty="0" smtClean="0"/>
              <a:t>onstraints for scheduling of REX beam times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SGUI 2011-07-07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F. </a:t>
            </a:r>
            <a:r>
              <a:rPr lang="en-US" dirty="0" err="1" smtClean="0"/>
              <a:t>Wenander</a:t>
            </a:r>
            <a:r>
              <a:rPr lang="en-US" dirty="0" smtClean="0"/>
              <a:t> and D. </a:t>
            </a:r>
            <a:r>
              <a:rPr lang="en-US" dirty="0" err="1" smtClean="0"/>
              <a:t>Voulot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Beam setup tasks and time I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762000" y="1371600"/>
            <a:ext cx="84582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ISOLDE setup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Separator setup 					(4 h)	(ISO operator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FW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 Basic target test					(2-3 h)	(ISO operator + FW)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</a:t>
            </a:r>
            <a:r>
              <a:rPr lang="en-US" sz="1000" dirty="0" smtClean="0">
                <a:solidFill>
                  <a:schemeClr val="accent2"/>
                </a:solidFill>
              </a:rPr>
              <a:t>what exact potential the ions are created at</a:t>
            </a:r>
          </a:p>
          <a:p>
            <a:r>
              <a:rPr lang="en-US" sz="1000" dirty="0" smtClean="0">
                <a:solidFill>
                  <a:schemeClr val="accent2"/>
                </a:solidFill>
              </a:rPr>
              <a:t>	strange beam shapes</a:t>
            </a:r>
          </a:p>
          <a:p>
            <a:r>
              <a:rPr lang="en-US" sz="1000" dirty="0" smtClean="0">
                <a:solidFill>
                  <a:schemeClr val="accent2"/>
                </a:solidFill>
              </a:rPr>
              <a:t>	beam composition, contaminations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, pilot</a:t>
            </a:r>
            <a:r>
              <a:rPr kumimoji="0" lang="en-US" sz="10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beam to use</a:t>
            </a:r>
          </a:p>
          <a:p>
            <a:r>
              <a:rPr lang="en-US" sz="1000" baseline="0" dirty="0" smtClean="0">
                <a:solidFill>
                  <a:schemeClr val="accent2"/>
                </a:solidFill>
              </a:rPr>
              <a:t>	scale separator to correct voltage</a:t>
            </a: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133350" y="1828800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Day 0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33350" y="2901950"/>
            <a:ext cx="8477250" cy="3311676"/>
            <a:chOff x="133350" y="2901950"/>
            <a:chExt cx="8477250" cy="3311676"/>
          </a:xfrm>
        </p:grpSpPr>
        <p:grpSp>
          <p:nvGrpSpPr>
            <p:cNvPr id="13" name="Group 14"/>
            <p:cNvGrpSpPr>
              <a:grpSpLocks/>
            </p:cNvGrpSpPr>
            <p:nvPr/>
          </p:nvGrpSpPr>
          <p:grpSpPr bwMode="auto">
            <a:xfrm>
              <a:off x="133350" y="3581400"/>
              <a:ext cx="800100" cy="2347913"/>
              <a:chOff x="84" y="2256"/>
              <a:chExt cx="504" cy="1479"/>
            </a:xfrm>
          </p:grpSpPr>
          <p:sp>
            <p:nvSpPr>
              <p:cNvPr id="14" name="Text Box 7"/>
              <p:cNvSpPr txBox="1">
                <a:spLocks noChangeArrowheads="1"/>
              </p:cNvSpPr>
              <p:nvPr/>
            </p:nvSpPr>
            <p:spPr bwMode="auto">
              <a:xfrm>
                <a:off x="84" y="2256"/>
                <a:ext cx="49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Day 1</a:t>
                </a:r>
              </a:p>
            </p:txBody>
          </p:sp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96" y="2889"/>
                <a:ext cx="49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Day 2</a:t>
                </a:r>
              </a:p>
            </p:txBody>
          </p:sp>
          <p:sp>
            <p:nvSpPr>
              <p:cNvPr id="16" name="Text Box 9"/>
              <p:cNvSpPr txBox="1">
                <a:spLocks noChangeArrowheads="1"/>
              </p:cNvSpPr>
              <p:nvPr/>
            </p:nvSpPr>
            <p:spPr bwMode="auto">
              <a:xfrm>
                <a:off x="84" y="3504"/>
                <a:ext cx="49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Day 3</a:t>
                </a:r>
              </a:p>
            </p:txBody>
          </p:sp>
        </p:grp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762000" y="2901950"/>
              <a:ext cx="7848600" cy="3311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008000"/>
                  </a:solidFill>
                  <a:latin typeface="Comic Sans MS" pitchFamily="66" charset="0"/>
                </a:rPr>
                <a:t>REX setup</a:t>
              </a:r>
            </a:p>
            <a:p>
              <a:pPr>
                <a:lnSpc>
                  <a:spcPct val="110000"/>
                </a:lnSpc>
              </a:pPr>
              <a:r>
                <a:rPr lang="en-US" dirty="0">
                  <a:solidFill>
                    <a:srgbClr val="008000"/>
                  </a:solidFill>
                </a:rPr>
                <a:t>  </a:t>
              </a:r>
              <a:r>
                <a:rPr lang="en-US" sz="1400" dirty="0">
                  <a:solidFill>
                    <a:srgbClr val="008000"/>
                  </a:solidFill>
                </a:rPr>
                <a:t>- </a:t>
              </a:r>
              <a:r>
                <a:rPr lang="en-US" sz="1400" dirty="0" smtClean="0">
                  <a:solidFill>
                    <a:srgbClr val="008000"/>
                  </a:solidFill>
                </a:rPr>
                <a:t>Find presetting with stable </a:t>
              </a:r>
              <a:r>
                <a:rPr lang="en-US" sz="1400" dirty="0">
                  <a:solidFill>
                    <a:srgbClr val="008000"/>
                  </a:solidFill>
                </a:rPr>
                <a:t>beam from EBIS through </a:t>
              </a:r>
              <a:r>
                <a:rPr lang="en-US" sz="1400" dirty="0" err="1">
                  <a:solidFill>
                    <a:srgbClr val="008000"/>
                  </a:solidFill>
                </a:rPr>
                <a:t>linac</a:t>
              </a:r>
              <a:r>
                <a:rPr lang="en-US" sz="1400" dirty="0">
                  <a:solidFill>
                    <a:srgbClr val="008000"/>
                  </a:solidFill>
                </a:rPr>
                <a:t> 	</a:t>
              </a:r>
              <a:r>
                <a:rPr lang="en-US" sz="1400" dirty="0" smtClean="0">
                  <a:solidFill>
                    <a:srgbClr val="008000"/>
                  </a:solidFill>
                </a:rPr>
                <a:t>	(</a:t>
              </a:r>
              <a:r>
                <a:rPr lang="en-US" sz="1400" dirty="0">
                  <a:solidFill>
                    <a:srgbClr val="008000"/>
                  </a:solidFill>
                </a:rPr>
                <a:t>2-4 h)	(DV)</a:t>
              </a:r>
            </a:p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rgbClr val="008000"/>
                  </a:solidFill>
                </a:rPr>
                <a:t>   - Beam from ISOLDE separator 			</a:t>
              </a:r>
              <a:r>
                <a:rPr lang="en-US" sz="1400" dirty="0" smtClean="0">
                  <a:solidFill>
                    <a:srgbClr val="008000"/>
                  </a:solidFill>
                </a:rPr>
                <a:t>	(1-3 </a:t>
              </a:r>
              <a:r>
                <a:rPr lang="en-US" sz="1400" dirty="0">
                  <a:solidFill>
                    <a:srgbClr val="008000"/>
                  </a:solidFill>
                </a:rPr>
                <a:t>h)	</a:t>
              </a:r>
              <a:r>
                <a:rPr lang="en-US" sz="1400" dirty="0" smtClean="0">
                  <a:solidFill>
                    <a:srgbClr val="008000"/>
                  </a:solidFill>
                </a:rPr>
                <a:t>(operator / FW</a:t>
              </a:r>
              <a:r>
                <a:rPr lang="en-US" sz="1400" dirty="0">
                  <a:solidFill>
                    <a:srgbClr val="008000"/>
                  </a:solidFill>
                </a:rPr>
                <a:t>)</a:t>
              </a:r>
            </a:p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rgbClr val="008000"/>
                  </a:solidFill>
                </a:rPr>
                <a:t>   - Beam through trap 				</a:t>
              </a:r>
              <a:r>
                <a:rPr lang="en-US" sz="1400" dirty="0" smtClean="0">
                  <a:solidFill>
                    <a:srgbClr val="008000"/>
                  </a:solidFill>
                </a:rPr>
                <a:t>	(2-6 </a:t>
              </a:r>
              <a:r>
                <a:rPr lang="en-US" sz="1400" dirty="0">
                  <a:solidFill>
                    <a:srgbClr val="008000"/>
                  </a:solidFill>
                </a:rPr>
                <a:t>h) 	(FW</a:t>
              </a:r>
              <a:r>
                <a:rPr lang="en-US" sz="1400" dirty="0" smtClean="0">
                  <a:solidFill>
                    <a:srgbClr val="008000"/>
                  </a:solidFill>
                </a:rPr>
                <a:t>)</a:t>
              </a:r>
            </a:p>
            <a:p>
              <a:pPr>
                <a:lnSpc>
                  <a:spcPct val="110000"/>
                </a:lnSpc>
              </a:pPr>
              <a:r>
                <a:rPr lang="en-US" sz="1400" dirty="0" smtClean="0">
                  <a:solidFill>
                    <a:srgbClr val="008000"/>
                  </a:solidFill>
                </a:rPr>
                <a:t>	</a:t>
              </a:r>
              <a:r>
                <a:rPr lang="en-US" sz="1200" dirty="0" smtClean="0">
                  <a:solidFill>
                    <a:srgbClr val="008000"/>
                  </a:solidFill>
                </a:rPr>
                <a:t>standard 2 h, molecular and noble gases 4-6 h</a:t>
              </a:r>
              <a:endParaRPr lang="en-US" sz="1400" dirty="0">
                <a:solidFill>
                  <a:srgbClr val="008000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rgbClr val="008000"/>
                  </a:solidFill>
                </a:rPr>
                <a:t>   - </a:t>
              </a:r>
              <a:r>
                <a:rPr lang="en-US" sz="1400" dirty="0" smtClean="0">
                  <a:solidFill>
                    <a:srgbClr val="008000"/>
                  </a:solidFill>
                </a:rPr>
                <a:t>Pilot beam </a:t>
              </a:r>
              <a:r>
                <a:rPr lang="en-US" sz="1400" dirty="0">
                  <a:solidFill>
                    <a:srgbClr val="008000"/>
                  </a:solidFill>
                </a:rPr>
                <a:t>injection into EBIS and REX separator 	</a:t>
              </a:r>
              <a:r>
                <a:rPr lang="en-US" sz="1400" dirty="0" smtClean="0">
                  <a:solidFill>
                    <a:srgbClr val="008000"/>
                  </a:solidFill>
                </a:rPr>
                <a:t>	</a:t>
              </a:r>
              <a:r>
                <a:rPr lang="en-US" sz="1400" dirty="0" smtClean="0">
                  <a:solidFill>
                    <a:srgbClr val="008000"/>
                  </a:solidFill>
                </a:rPr>
                <a:t>(</a:t>
              </a:r>
              <a:r>
                <a:rPr lang="en-US" sz="1400" dirty="0" smtClean="0">
                  <a:solidFill>
                    <a:srgbClr val="008000"/>
                  </a:solidFill>
                </a:rPr>
                <a:t>2-3 </a:t>
              </a:r>
              <a:r>
                <a:rPr lang="en-US" sz="1400" dirty="0">
                  <a:solidFill>
                    <a:srgbClr val="008000"/>
                  </a:solidFill>
                </a:rPr>
                <a:t>h)	(FW</a:t>
              </a:r>
              <a:r>
                <a:rPr lang="en-US" sz="1400" dirty="0" smtClean="0">
                  <a:solidFill>
                    <a:srgbClr val="008000"/>
                  </a:solidFill>
                </a:rPr>
                <a:t>)</a:t>
              </a:r>
            </a:p>
            <a:p>
              <a:pPr>
                <a:lnSpc>
                  <a:spcPct val="110000"/>
                </a:lnSpc>
              </a:pPr>
              <a:r>
                <a:rPr lang="en-US" sz="1400" dirty="0" smtClean="0">
                  <a:solidFill>
                    <a:srgbClr val="008000"/>
                  </a:solidFill>
                </a:rPr>
                <a:t> </a:t>
              </a:r>
              <a:r>
                <a:rPr lang="en-US" sz="1400" dirty="0">
                  <a:solidFill>
                    <a:srgbClr val="008000"/>
                  </a:solidFill>
                </a:rPr>
                <a:t>	</a:t>
              </a:r>
            </a:p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rgbClr val="008000"/>
                  </a:solidFill>
                </a:rPr>
                <a:t>   - </a:t>
              </a:r>
              <a:r>
                <a:rPr lang="en-US" sz="1400" dirty="0" smtClean="0">
                  <a:solidFill>
                    <a:srgbClr val="008000"/>
                  </a:solidFill>
                </a:rPr>
                <a:t>Optionally continued </a:t>
              </a:r>
              <a:r>
                <a:rPr lang="en-US" sz="1400" dirty="0" err="1">
                  <a:solidFill>
                    <a:srgbClr val="008000"/>
                  </a:solidFill>
                </a:rPr>
                <a:t>linac</a:t>
              </a:r>
              <a:r>
                <a:rPr lang="en-US" sz="1400" dirty="0">
                  <a:solidFill>
                    <a:srgbClr val="008000"/>
                  </a:solidFill>
                </a:rPr>
                <a:t> tuning with stable beam </a:t>
              </a:r>
              <a:r>
                <a:rPr lang="en-US" sz="1400" dirty="0" smtClean="0">
                  <a:solidFill>
                    <a:srgbClr val="008000"/>
                  </a:solidFill>
                </a:rPr>
                <a:t> into exp chamber</a:t>
              </a:r>
              <a:r>
                <a:rPr lang="en-US" sz="1400" dirty="0" smtClean="0">
                  <a:solidFill>
                    <a:srgbClr val="008000"/>
                  </a:solidFill>
                </a:rPr>
                <a:t>	(</a:t>
              </a:r>
              <a:r>
                <a:rPr lang="en-US" sz="1400" dirty="0">
                  <a:solidFill>
                    <a:srgbClr val="008000"/>
                  </a:solidFill>
                </a:rPr>
                <a:t>2-4 h) 	(DV) </a:t>
              </a:r>
            </a:p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rgbClr val="008000"/>
                  </a:solidFill>
                </a:rPr>
                <a:t>   - Determination of A/q, breeding times etc 		</a:t>
              </a:r>
              <a:r>
                <a:rPr lang="en-US" sz="1400" dirty="0" smtClean="0">
                  <a:solidFill>
                    <a:srgbClr val="008000"/>
                  </a:solidFill>
                </a:rPr>
                <a:t>	(2 </a:t>
              </a:r>
              <a:r>
                <a:rPr lang="en-US" sz="1400" dirty="0">
                  <a:solidFill>
                    <a:srgbClr val="008000"/>
                  </a:solidFill>
                </a:rPr>
                <a:t>h) 	(FW)</a:t>
              </a:r>
            </a:p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rgbClr val="008000"/>
                  </a:solidFill>
                </a:rPr>
                <a:t>   - Radioactive beam to users 			</a:t>
              </a:r>
              <a:r>
                <a:rPr lang="en-US" sz="1400" dirty="0" smtClean="0">
                  <a:solidFill>
                    <a:srgbClr val="008000"/>
                  </a:solidFill>
                </a:rPr>
                <a:t>	(2-3 </a:t>
              </a:r>
              <a:r>
                <a:rPr lang="en-US" sz="1400" dirty="0">
                  <a:solidFill>
                    <a:srgbClr val="008000"/>
                  </a:solidFill>
                </a:rPr>
                <a:t>h) 	(</a:t>
              </a:r>
              <a:r>
                <a:rPr lang="en-US" sz="1400" dirty="0" smtClean="0">
                  <a:solidFill>
                    <a:srgbClr val="008000"/>
                  </a:solidFill>
                </a:rPr>
                <a:t>DV/FW</a:t>
              </a:r>
              <a:r>
                <a:rPr lang="en-US" sz="1400" dirty="0">
                  <a:solidFill>
                    <a:srgbClr val="008000"/>
                  </a:solidFill>
                </a:rPr>
                <a:t>) </a:t>
              </a:r>
            </a:p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rgbClr val="008000"/>
                  </a:solidFill>
                </a:rPr>
                <a:t>	</a:t>
              </a:r>
              <a:r>
                <a:rPr lang="en-US" sz="1200" dirty="0" smtClean="0">
                  <a:solidFill>
                    <a:srgbClr val="008000"/>
                  </a:solidFill>
                </a:rPr>
                <a:t>depending </a:t>
              </a:r>
              <a:r>
                <a:rPr lang="en-US" sz="1200" dirty="0">
                  <a:solidFill>
                    <a:srgbClr val="008000"/>
                  </a:solidFill>
                </a:rPr>
                <a:t>on beam intensity and exp setup</a:t>
              </a:r>
            </a:p>
            <a:p>
              <a:pPr>
                <a:lnSpc>
                  <a:spcPct val="110000"/>
                </a:lnSpc>
              </a:pPr>
              <a:endParaRPr lang="en-US" sz="1400" dirty="0">
                <a:solidFill>
                  <a:srgbClr val="008000"/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en-US" sz="1400" dirty="0">
                  <a:solidFill>
                    <a:srgbClr val="008000"/>
                  </a:solidFill>
                </a:rPr>
                <a:t>   - General checks and further optimization of beam steering to experimental setup </a:t>
              </a:r>
              <a:r>
                <a:rPr lang="en-US" sz="1400" dirty="0" smtClean="0">
                  <a:solidFill>
                    <a:srgbClr val="008000"/>
                  </a:solidFill>
                </a:rPr>
                <a:t>	(DV/FW</a:t>
              </a:r>
              <a:r>
                <a:rPr lang="en-US" sz="1400" dirty="0">
                  <a:solidFill>
                    <a:srgbClr val="008000"/>
                  </a:solidFill>
                </a:rPr>
                <a:t>)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5315857" y="3438126"/>
              <a:ext cx="322943" cy="295674"/>
            </a:xfrm>
            <a:custGeom>
              <a:avLst/>
              <a:gdLst>
                <a:gd name="connsiteX0" fmla="*/ 0 w 322943"/>
                <a:gd name="connsiteY0" fmla="*/ 0 h 350103"/>
                <a:gd name="connsiteX1" fmla="*/ 217714 w 322943"/>
                <a:gd name="connsiteY1" fmla="*/ 76200 h 350103"/>
                <a:gd name="connsiteX2" fmla="*/ 250371 w 322943"/>
                <a:gd name="connsiteY2" fmla="*/ 97972 h 350103"/>
                <a:gd name="connsiteX3" fmla="*/ 293914 w 322943"/>
                <a:gd name="connsiteY3" fmla="*/ 141515 h 350103"/>
                <a:gd name="connsiteX4" fmla="*/ 315686 w 322943"/>
                <a:gd name="connsiteY4" fmla="*/ 206829 h 350103"/>
                <a:gd name="connsiteX5" fmla="*/ 283029 w 322943"/>
                <a:gd name="connsiteY5" fmla="*/ 272143 h 350103"/>
                <a:gd name="connsiteX6" fmla="*/ 250371 w 322943"/>
                <a:gd name="connsiteY6" fmla="*/ 283029 h 350103"/>
                <a:gd name="connsiteX7" fmla="*/ 217714 w 322943"/>
                <a:gd name="connsiteY7" fmla="*/ 304800 h 350103"/>
                <a:gd name="connsiteX8" fmla="*/ 185057 w 322943"/>
                <a:gd name="connsiteY8" fmla="*/ 315686 h 350103"/>
                <a:gd name="connsiteX9" fmla="*/ 97971 w 322943"/>
                <a:gd name="connsiteY9" fmla="*/ 337458 h 350103"/>
                <a:gd name="connsiteX10" fmla="*/ 32657 w 322943"/>
                <a:gd name="connsiteY10" fmla="*/ 348343 h 35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2943" h="350103">
                  <a:moveTo>
                    <a:pt x="0" y="0"/>
                  </a:moveTo>
                  <a:cubicBezTo>
                    <a:pt x="72571" y="25400"/>
                    <a:pt x="146113" y="48182"/>
                    <a:pt x="217714" y="76200"/>
                  </a:cubicBezTo>
                  <a:cubicBezTo>
                    <a:pt x="229897" y="80967"/>
                    <a:pt x="240438" y="89458"/>
                    <a:pt x="250371" y="97972"/>
                  </a:cubicBezTo>
                  <a:cubicBezTo>
                    <a:pt x="265956" y="111330"/>
                    <a:pt x="293914" y="141515"/>
                    <a:pt x="293914" y="141515"/>
                  </a:cubicBezTo>
                  <a:cubicBezTo>
                    <a:pt x="301171" y="163286"/>
                    <a:pt x="322943" y="185058"/>
                    <a:pt x="315686" y="206829"/>
                  </a:cubicBezTo>
                  <a:cubicBezTo>
                    <a:pt x="308515" y="228341"/>
                    <a:pt x="302212" y="256797"/>
                    <a:pt x="283029" y="272143"/>
                  </a:cubicBezTo>
                  <a:cubicBezTo>
                    <a:pt x="274069" y="279311"/>
                    <a:pt x="260634" y="277897"/>
                    <a:pt x="250371" y="283029"/>
                  </a:cubicBezTo>
                  <a:cubicBezTo>
                    <a:pt x="238669" y="288880"/>
                    <a:pt x="229416" y="298949"/>
                    <a:pt x="217714" y="304800"/>
                  </a:cubicBezTo>
                  <a:cubicBezTo>
                    <a:pt x="207451" y="309932"/>
                    <a:pt x="196127" y="312667"/>
                    <a:pt x="185057" y="315686"/>
                  </a:cubicBezTo>
                  <a:cubicBezTo>
                    <a:pt x="156189" y="323559"/>
                    <a:pt x="127000" y="330201"/>
                    <a:pt x="97971" y="337458"/>
                  </a:cubicBezTo>
                  <a:cubicBezTo>
                    <a:pt x="47391" y="350103"/>
                    <a:pt x="69389" y="348343"/>
                    <a:pt x="32657" y="348343"/>
                  </a:cubicBezTo>
                </a:path>
              </a:pathLst>
            </a:cu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02120" y="3429000"/>
              <a:ext cx="7986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1"/>
                  </a:solidFill>
                </a:rPr>
                <a:t>In parallel</a:t>
              </a:r>
              <a:endParaRPr lang="en-US" sz="12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424057" y="2383971"/>
            <a:ext cx="1179301" cy="1110343"/>
            <a:chOff x="7424057" y="2383971"/>
            <a:chExt cx="1179301" cy="1110343"/>
          </a:xfrm>
        </p:grpSpPr>
        <p:sp>
          <p:nvSpPr>
            <p:cNvPr id="23" name="Freeform 22"/>
            <p:cNvSpPr/>
            <p:nvPr/>
          </p:nvSpPr>
          <p:spPr>
            <a:xfrm>
              <a:off x="7424057" y="2383971"/>
              <a:ext cx="691243" cy="1110343"/>
            </a:xfrm>
            <a:custGeom>
              <a:avLst/>
              <a:gdLst>
                <a:gd name="connsiteX0" fmla="*/ 0 w 691243"/>
                <a:gd name="connsiteY0" fmla="*/ 0 h 1110343"/>
                <a:gd name="connsiteX1" fmla="*/ 642257 w 691243"/>
                <a:gd name="connsiteY1" fmla="*/ 729343 h 1110343"/>
                <a:gd name="connsiteX2" fmla="*/ 293914 w 691243"/>
                <a:gd name="connsiteY2" fmla="*/ 1110343 h 1110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1243" h="1110343">
                  <a:moveTo>
                    <a:pt x="0" y="0"/>
                  </a:moveTo>
                  <a:cubicBezTo>
                    <a:pt x="296635" y="272143"/>
                    <a:pt x="593271" y="544286"/>
                    <a:pt x="642257" y="729343"/>
                  </a:cubicBezTo>
                  <a:cubicBezTo>
                    <a:pt x="691243" y="914400"/>
                    <a:pt x="361042" y="1041400"/>
                    <a:pt x="293914" y="1110343"/>
                  </a:cubicBezTo>
                </a:path>
              </a:pathLst>
            </a:cu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848600" y="2590800"/>
              <a:ext cx="7547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1"/>
                  </a:solidFill>
                </a:rPr>
                <a:t>Spill over</a:t>
              </a:r>
              <a:endParaRPr lang="en-US" sz="12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5334000" y="1066800"/>
            <a:ext cx="2534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(fuzzy factor 0.5-2)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Beam setup tasks and time II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143000"/>
            <a:ext cx="8229600" cy="1295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In addition squeeze in (Day 0 to 2)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	</a:t>
            </a:r>
            <a:r>
              <a:rPr lang="en-US" sz="1400" dirty="0" smtClean="0">
                <a:solidFill>
                  <a:schemeClr val="accent2"/>
                </a:solidFill>
              </a:rPr>
              <a:t>Proton scan on target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chemeClr val="accent2"/>
                </a:solidFill>
              </a:rPr>
              <a:t>	Y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ield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tests if required and requested 		(2-6 h)	(</a:t>
            </a:r>
            <a:r>
              <a:rPr lang="en-US" sz="1400" dirty="0" smtClean="0">
                <a:solidFill>
                  <a:schemeClr val="accent2"/>
                </a:solidFill>
              </a:rPr>
              <a:t>target specialists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RILIS laser tuning with ISOLDE (if applicable)		(2 h)	(RILIS experts)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57200" y="4127500"/>
            <a:ext cx="3518912" cy="365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 smtClean="0">
                <a:latin typeface="Comic Sans MS" pitchFamily="66" charset="0"/>
              </a:rPr>
              <a:t>* Maintained momentum is the key!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31800" y="2520950"/>
            <a:ext cx="7607595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8000"/>
                </a:solidFill>
                <a:latin typeface="Comic Sans MS" pitchFamily="66" charset="0"/>
              </a:rPr>
              <a:t>During actual run</a:t>
            </a:r>
            <a:r>
              <a:rPr lang="en-US" sz="2000" dirty="0">
                <a:solidFill>
                  <a:srgbClr val="008000"/>
                </a:solidFill>
              </a:rPr>
              <a:t>	</a:t>
            </a:r>
          </a:p>
          <a:p>
            <a:r>
              <a:rPr lang="en-US" sz="1600" dirty="0">
                <a:solidFill>
                  <a:srgbClr val="008000"/>
                </a:solidFill>
              </a:rPr>
              <a:t>      </a:t>
            </a:r>
            <a:r>
              <a:rPr lang="en-US" sz="1400" dirty="0" smtClean="0">
                <a:solidFill>
                  <a:srgbClr val="008000"/>
                </a:solidFill>
              </a:rPr>
              <a:t>Change of isotope		  </a:t>
            </a:r>
            <a:r>
              <a:rPr lang="en-US" sz="1400" dirty="0">
                <a:solidFill>
                  <a:srgbClr val="008000"/>
                </a:solidFill>
              </a:rPr>
              <a:t>		</a:t>
            </a:r>
            <a:r>
              <a:rPr lang="en-US" sz="1400" dirty="0" smtClean="0">
                <a:solidFill>
                  <a:srgbClr val="008000"/>
                </a:solidFill>
              </a:rPr>
              <a:t>0.5 - 4 h </a:t>
            </a:r>
            <a:r>
              <a:rPr lang="en-US" sz="1400" dirty="0">
                <a:solidFill>
                  <a:srgbClr val="008000"/>
                </a:solidFill>
              </a:rPr>
              <a:t>	</a:t>
            </a:r>
            <a:r>
              <a:rPr lang="en-US" sz="1400" dirty="0" smtClean="0">
                <a:solidFill>
                  <a:srgbClr val="008000"/>
                </a:solidFill>
              </a:rPr>
              <a:t>(users, operators, DV/FW</a:t>
            </a:r>
            <a:r>
              <a:rPr lang="en-US" sz="1400" dirty="0">
                <a:solidFill>
                  <a:srgbClr val="008000"/>
                </a:solidFill>
              </a:rPr>
              <a:t>)</a:t>
            </a:r>
          </a:p>
          <a:p>
            <a:r>
              <a:rPr lang="en-US" sz="1200" dirty="0" smtClean="0">
                <a:solidFill>
                  <a:srgbClr val="008000"/>
                </a:solidFill>
              </a:rPr>
              <a:t>	much depending on beam type, intensity, molecular</a:t>
            </a:r>
          </a:p>
          <a:p>
            <a:r>
              <a:rPr lang="en-US" sz="1400" dirty="0" smtClean="0">
                <a:solidFill>
                  <a:srgbClr val="008000"/>
                </a:solidFill>
              </a:rPr>
              <a:t>       Change of energy				2-3 h 	(DV/FW)   </a:t>
            </a:r>
          </a:p>
          <a:p>
            <a:r>
              <a:rPr lang="en-US" sz="1400" dirty="0" smtClean="0">
                <a:solidFill>
                  <a:srgbClr val="008000"/>
                </a:solidFill>
              </a:rPr>
              <a:t>       Optimization </a:t>
            </a:r>
            <a:r>
              <a:rPr lang="en-US" sz="1400" dirty="0">
                <a:solidFill>
                  <a:srgbClr val="008000"/>
                </a:solidFill>
              </a:rPr>
              <a:t>and verifications				(</a:t>
            </a:r>
            <a:r>
              <a:rPr lang="en-US" sz="1400" dirty="0" smtClean="0">
                <a:solidFill>
                  <a:srgbClr val="008000"/>
                </a:solidFill>
              </a:rPr>
              <a:t>DV/FW</a:t>
            </a:r>
            <a:r>
              <a:rPr lang="en-US" sz="1400" dirty="0">
                <a:solidFill>
                  <a:srgbClr val="008000"/>
                </a:solidFill>
              </a:rPr>
              <a:t>)</a:t>
            </a:r>
            <a:r>
              <a:rPr lang="en-US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838200"/>
            <a:ext cx="23543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Other constraints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62000" y="1600200"/>
            <a:ext cx="7696200" cy="4216539"/>
            <a:chOff x="762000" y="1600200"/>
            <a:chExt cx="7696200" cy="4216539"/>
          </a:xfrm>
        </p:grpSpPr>
        <p:sp>
          <p:nvSpPr>
            <p:cNvPr id="2" name="Rectangle 1"/>
            <p:cNvSpPr/>
            <p:nvPr/>
          </p:nvSpPr>
          <p:spPr>
            <a:xfrm>
              <a:off x="762000" y="1600200"/>
              <a:ext cx="7696200" cy="42165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Tx/>
                <a:buChar char="-"/>
              </a:pPr>
              <a:r>
                <a:rPr lang="en-US" sz="1600" dirty="0" smtClean="0">
                  <a:solidFill>
                    <a:srgbClr val="C00000"/>
                  </a:solidFill>
                </a:rPr>
                <a:t> </a:t>
              </a:r>
              <a:r>
                <a:rPr lang="en-US" sz="1600" dirty="0" smtClean="0">
                  <a:solidFill>
                    <a:srgbClr val="C00000"/>
                  </a:solidFill>
                </a:rPr>
                <a:t>Later startup in the spring than the rest of ISOLDE </a:t>
              </a:r>
            </a:p>
            <a:p>
              <a:r>
                <a:rPr lang="en-US" sz="1600" dirty="0" smtClean="0">
                  <a:solidFill>
                    <a:srgbClr val="C00000"/>
                  </a:solidFill>
                </a:rPr>
                <a:t>REX </a:t>
              </a:r>
              <a:r>
                <a:rPr lang="en-US" sz="1600" dirty="0" smtClean="0">
                  <a:solidFill>
                    <a:srgbClr val="C00000"/>
                  </a:solidFill>
                </a:rPr>
                <a:t>is competing </a:t>
              </a:r>
              <a:r>
                <a:rPr lang="en-US" sz="1600" dirty="0" smtClean="0">
                  <a:solidFill>
                    <a:srgbClr val="C00000"/>
                  </a:solidFill>
                </a:rPr>
                <a:t>for e.g. RF support with </a:t>
              </a:r>
              <a:r>
                <a:rPr lang="en-US" sz="1600" dirty="0" smtClean="0">
                  <a:solidFill>
                    <a:srgbClr val="C00000"/>
                  </a:solidFill>
                </a:rPr>
                <a:t>other </a:t>
              </a:r>
              <a:r>
                <a:rPr lang="en-US" sz="1600" dirty="0" smtClean="0">
                  <a:solidFill>
                    <a:srgbClr val="C00000"/>
                  </a:solidFill>
                </a:rPr>
                <a:t>machines </a:t>
              </a:r>
              <a:r>
                <a:rPr lang="en-US" sz="1600" dirty="0" smtClean="0">
                  <a:solidFill>
                    <a:srgbClr val="C00000"/>
                  </a:solidFill>
                </a:rPr>
                <a:t>such as </a:t>
              </a:r>
              <a:r>
                <a:rPr lang="en-US" sz="1600" dirty="0" smtClean="0">
                  <a:solidFill>
                    <a:srgbClr val="C00000"/>
                  </a:solidFill>
                </a:rPr>
                <a:t>Linac2 and Linac4</a:t>
              </a:r>
              <a:endParaRPr lang="en-US" sz="1600" dirty="0" smtClean="0">
                <a:solidFill>
                  <a:srgbClr val="C00000"/>
                </a:solidFill>
              </a:endParaRPr>
            </a:p>
            <a:p>
              <a:endParaRPr lang="en-US" sz="1600" dirty="0" smtClean="0">
                <a:solidFill>
                  <a:srgbClr val="C00000"/>
                </a:solidFill>
              </a:endParaRPr>
            </a:p>
            <a:p>
              <a:pPr>
                <a:buFontTx/>
                <a:buChar char="-"/>
              </a:pPr>
              <a:r>
                <a:rPr lang="en-US" sz="1600" dirty="0" smtClean="0">
                  <a:solidFill>
                    <a:srgbClr val="C00000"/>
                  </a:solidFill>
                </a:rPr>
                <a:t> support for RF and vacuum is still on a good will </a:t>
              </a:r>
              <a:r>
                <a:rPr lang="en-US" sz="1600" dirty="0" smtClean="0">
                  <a:solidFill>
                    <a:srgbClr val="C00000"/>
                  </a:solidFill>
                </a:rPr>
                <a:t>basis, i.e. no piquet</a:t>
              </a:r>
              <a:endParaRPr lang="en-US" sz="1600" dirty="0" smtClean="0">
                <a:solidFill>
                  <a:srgbClr val="C00000"/>
                </a:solidFill>
              </a:endParaRPr>
            </a:p>
            <a:p>
              <a:pPr lvl="1"/>
              <a:r>
                <a:rPr lang="en-US" sz="1400" dirty="0" smtClean="0">
                  <a:solidFill>
                    <a:srgbClr val="C00000"/>
                  </a:solidFill>
                </a:rPr>
                <a:t>	</a:t>
              </a:r>
              <a:r>
                <a:rPr lang="en-US" sz="1400" dirty="0" smtClean="0">
                  <a:solidFill>
                    <a:srgbClr val="C00000"/>
                  </a:solidFill>
                </a:rPr>
                <a:t>(technical problem can </a:t>
              </a:r>
              <a:r>
                <a:rPr lang="en-US" sz="1400" dirty="0" smtClean="0">
                  <a:solidFill>
                    <a:srgbClr val="C00000"/>
                  </a:solidFill>
                </a:rPr>
                <a:t>cost a lot of time)</a:t>
              </a:r>
            </a:p>
            <a:p>
              <a:endParaRPr lang="en-US" sz="1600" dirty="0" smtClean="0">
                <a:solidFill>
                  <a:srgbClr val="C00000"/>
                </a:solidFill>
              </a:endParaRPr>
            </a:p>
            <a:p>
              <a:r>
                <a:rPr lang="en-US" sz="1600" dirty="0" smtClean="0">
                  <a:solidFill>
                    <a:srgbClr val="C00000"/>
                  </a:solidFill>
                </a:rPr>
                <a:t>- </a:t>
              </a:r>
              <a:r>
                <a:rPr lang="en-US" sz="1600" dirty="0" err="1" smtClean="0">
                  <a:solidFill>
                    <a:srgbClr val="C00000"/>
                  </a:solidFill>
                </a:rPr>
                <a:t>Miniball</a:t>
              </a:r>
              <a:r>
                <a:rPr lang="en-US" sz="1600" dirty="0" smtClean="0">
                  <a:solidFill>
                    <a:srgbClr val="C00000"/>
                  </a:solidFill>
                </a:rPr>
                <a:t> availability</a:t>
              </a:r>
            </a:p>
            <a:p>
              <a:endParaRPr lang="en-US" sz="1600" dirty="0" smtClean="0">
                <a:solidFill>
                  <a:srgbClr val="C00000"/>
                </a:solidFill>
              </a:endParaRPr>
            </a:p>
            <a:p>
              <a:r>
                <a:rPr lang="en-US" sz="1600" dirty="0" smtClean="0">
                  <a:solidFill>
                    <a:srgbClr val="C00000"/>
                  </a:solidFill>
                </a:rPr>
                <a:t>- Earlier a limitation of 9 runs per year; stated by AB at the time</a:t>
              </a:r>
            </a:p>
            <a:p>
              <a:r>
                <a:rPr lang="en-US" sz="1400" dirty="0" smtClean="0">
                  <a:solidFill>
                    <a:srgbClr val="C00000"/>
                  </a:solidFill>
                </a:rPr>
                <a:t>	(only Thomas and Fredrik doing the operation)</a:t>
              </a:r>
            </a:p>
            <a:p>
              <a:endParaRPr lang="en-US" sz="1600" dirty="0" smtClean="0">
                <a:solidFill>
                  <a:srgbClr val="C00000"/>
                </a:solidFill>
              </a:endParaRPr>
            </a:p>
            <a:p>
              <a:r>
                <a:rPr lang="en-US" sz="1600" dirty="0" smtClean="0">
                  <a:solidFill>
                    <a:srgbClr val="C00000"/>
                  </a:solidFill>
                </a:rPr>
                <a:t>- Still one specialist needed to be around – Didier or Fredrik</a:t>
              </a:r>
            </a:p>
            <a:p>
              <a:r>
                <a:rPr lang="en-US" sz="1600" dirty="0" smtClean="0">
                  <a:solidFill>
                    <a:srgbClr val="C00000"/>
                  </a:solidFill>
                </a:rPr>
                <a:t>	</a:t>
              </a:r>
            </a:p>
            <a:p>
              <a:r>
                <a:rPr lang="en-US" sz="1600" dirty="0" smtClean="0">
                  <a:solidFill>
                    <a:srgbClr val="C00000"/>
                  </a:solidFill>
                </a:rPr>
                <a:t>- Beam </a:t>
              </a:r>
              <a:r>
                <a:rPr lang="en-US" sz="1600" dirty="0" smtClean="0">
                  <a:solidFill>
                    <a:srgbClr val="C00000"/>
                  </a:solidFill>
                </a:rPr>
                <a:t>sharing of same separator is a </a:t>
              </a:r>
              <a:r>
                <a:rPr lang="en-US" sz="1600" dirty="0" smtClean="0">
                  <a:solidFill>
                    <a:srgbClr val="C00000"/>
                  </a:solidFill>
                </a:rPr>
                <a:t>nuisance</a:t>
              </a:r>
            </a:p>
            <a:p>
              <a:r>
                <a:rPr lang="en-US" sz="1400" dirty="0" smtClean="0">
                  <a:solidFill>
                    <a:srgbClr val="C00000"/>
                  </a:solidFill>
                </a:rPr>
                <a:t>	(different separator voltages, magnet calibrations etc)</a:t>
              </a:r>
              <a:endParaRPr lang="en-US" sz="1400" dirty="0" smtClean="0">
                <a:solidFill>
                  <a:srgbClr val="C00000"/>
                </a:solidFill>
              </a:endParaRPr>
            </a:p>
            <a:p>
              <a:endParaRPr lang="en-US" sz="1600" dirty="0" smtClean="0">
                <a:solidFill>
                  <a:srgbClr val="C00000"/>
                </a:solidFill>
              </a:endParaRPr>
            </a:p>
            <a:p>
              <a:pPr>
                <a:buFontTx/>
                <a:buChar char="-"/>
              </a:pPr>
              <a:r>
                <a:rPr lang="en-US" sz="1600" dirty="0" smtClean="0">
                  <a:solidFill>
                    <a:srgbClr val="C00000"/>
                  </a:solidFill>
                </a:rPr>
                <a:t> Risky to deliver beam on Friday afternoon</a:t>
              </a:r>
            </a:p>
          </p:txBody>
        </p:sp>
        <p:cxnSp>
          <p:nvCxnSpPr>
            <p:cNvPr id="5" name="Straight Arrow Connector 4"/>
            <p:cNvCxnSpPr/>
            <p:nvPr/>
          </p:nvCxnSpPr>
          <p:spPr>
            <a:xfrm rot="5400000" flipH="1" flipV="1">
              <a:off x="7772400" y="1905000"/>
              <a:ext cx="152400" cy="152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9600" y="762000"/>
            <a:ext cx="81534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REX improvement list</a:t>
            </a: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more/better diagnostics = faster and easier set-up (mostly for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linac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-&gt; energy/phase spread measurement after RFQ and directly behind the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linac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(TOF, Si detector)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-&gt; calibrated beam profile/position monitors: improved MCP system and/or wire scanners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-&gt; bunch length detector for slow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extractions - 2011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-&gt; ISOLDE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tools for beam purity checks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etc – under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investigation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7620000" y="1752600"/>
            <a:ext cx="76200" cy="457200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3400" y="3200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2. Improve vacuum in separator and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linac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 injection region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-&gt; might solve a lot of transmission/scaling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problems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48600" y="1825823"/>
            <a:ext cx="7455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F. </a:t>
            </a:r>
            <a:r>
              <a:rPr lang="en-US" sz="1400" dirty="0" err="1" smtClean="0"/>
              <a:t>Zocca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609600" y="4267200"/>
            <a:ext cx="76962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3. Still suffer from unreliable not well tested or badly configured equipment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(e.g. collimators displaying wrong position, working-sets showing incorrect/misleading information, interlocks sending false alarms etc)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-&gt; improve tools quality / pay attention to details (no ‘</a:t>
            </a:r>
            <a:r>
              <a:rPr lang="en-US" sz="1400" dirty="0" err="1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bricolage</a:t>
            </a:r>
            <a:r>
              <a:rPr lang="en-US" sz="1400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’) </a:t>
            </a:r>
            <a:endParaRPr lang="en-US" sz="1400" dirty="0" smtClean="0">
              <a:solidFill>
                <a:srgbClr val="7030A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-&gt; written procedures, documentation?</a:t>
            </a:r>
            <a:endParaRPr lang="en-US" sz="1400" dirty="0" smtClean="0">
              <a:solidFill>
                <a:srgbClr val="7030A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990600"/>
            <a:ext cx="65532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What to await from the future</a:t>
            </a:r>
          </a:p>
          <a:p>
            <a:endParaRPr lang="en-US" sz="2000" dirty="0" smtClean="0"/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+ REX getting easier – understanding increasing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+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Linac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more or less scalable –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speeds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up things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+ Beam change by the users – tested successfully for the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Pb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run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	(alternative to goodwill bases for weekend changes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66800" y="3039070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Tx/>
              <a:buChar char="-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Dependent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on CERN ‘standard’ solutions known by a single person</a:t>
            </a:r>
          </a:p>
          <a:p>
            <a:pPr lvl="0">
              <a:buFontTx/>
              <a:buChar char="-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Setting up HIE-ISOLDE – hope that scaling will work correctly…</a:t>
            </a:r>
          </a:p>
          <a:p>
            <a:pPr lvl="0">
              <a:buFontTx/>
              <a:buChar char="-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New cathode with improved life-time – limited progress, manpower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clashes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4258270"/>
            <a:ext cx="632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? More beams scheduled already this year – outcome?</a:t>
            </a:r>
          </a:p>
          <a:p>
            <a:pPr lvl="0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? WITCH and REX in co-operation</a:t>
            </a:r>
          </a:p>
          <a:p>
            <a:pPr lvl="0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? Several beam times from one target – risk taking but saves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368</Words>
  <Application>Microsoft Office PowerPoint</Application>
  <PresentationFormat>On-screen Show (4:3)</PresentationFormat>
  <Paragraphs>88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isouser</dc:creator>
  <cp:lastModifiedBy>isouser</cp:lastModifiedBy>
  <cp:revision>28</cp:revision>
  <dcterms:created xsi:type="dcterms:W3CDTF">2011-06-09T12:42:11Z</dcterms:created>
  <dcterms:modified xsi:type="dcterms:W3CDTF">2011-07-07T10:50:36Z</dcterms:modified>
</cp:coreProperties>
</file>