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4">
  <p:sldMasterIdLst>
    <p:sldMasterId id="2147483692" r:id="rId1"/>
    <p:sldMasterId id="2147483678" r:id="rId2"/>
  </p:sldMasterIdLst>
  <p:notesMasterIdLst>
    <p:notesMasterId r:id="rId16"/>
  </p:notesMasterIdLst>
  <p:handoutMasterIdLst>
    <p:handoutMasterId r:id="rId17"/>
  </p:handoutMasterIdLst>
  <p:sldIdLst>
    <p:sldId id="258" r:id="rId3"/>
    <p:sldId id="329" r:id="rId4"/>
    <p:sldId id="2064" r:id="rId5"/>
    <p:sldId id="2063" r:id="rId6"/>
    <p:sldId id="364" r:id="rId7"/>
    <p:sldId id="300" r:id="rId8"/>
    <p:sldId id="2068" r:id="rId9"/>
    <p:sldId id="369" r:id="rId10"/>
    <p:sldId id="2065" r:id="rId11"/>
    <p:sldId id="370" r:id="rId12"/>
    <p:sldId id="2067" r:id="rId13"/>
    <p:sldId id="374" r:id="rId14"/>
    <p:sldId id="336" r:id="rId15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7CA"/>
    <a:srgbClr val="B30505"/>
    <a:srgbClr val="E6E6E6"/>
    <a:srgbClr val="0FE6F8"/>
    <a:srgbClr val="253366"/>
    <a:srgbClr val="FEFCDE"/>
    <a:srgbClr val="FBEA1C"/>
    <a:srgbClr val="2EAC68"/>
    <a:srgbClr val="005DE0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1" autoAdjust="0"/>
    <p:restoredTop sz="94322" autoAdjust="0"/>
  </p:normalViewPr>
  <p:slideViewPr>
    <p:cSldViewPr snapToObjects="1" showGuides="1">
      <p:cViewPr varScale="1">
        <p:scale>
          <a:sx n="81" d="100"/>
          <a:sy n="81" d="100"/>
        </p:scale>
        <p:origin x="216" y="78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02/04/2025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02/04/2025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266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 cstate="print">
              <a:alphaModFix amt="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365126"/>
            <a:ext cx="8137800" cy="92053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0E0C21EA-FA05-7048-AA70-4DED716611A1}" type="datetimeFigureOut">
              <a:rPr lang="en-US" smtClean="0"/>
              <a:pPr/>
              <a:t>4/2/2025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1" y="1397074"/>
            <a:ext cx="7402858" cy="1956433"/>
          </a:xfrm>
        </p:spPr>
        <p:txBody>
          <a:bodyPr/>
          <a:lstStyle/>
          <a:p>
            <a:pPr marL="0"/>
            <a:r>
              <a:rPr lang="en-GB" sz="4400" dirty="0"/>
              <a:t>An Introduction to the </a:t>
            </a:r>
          </a:p>
          <a:p>
            <a:pPr marL="0"/>
            <a:r>
              <a:rPr lang="en-GB" sz="4400" dirty="0"/>
              <a:t>4</a:t>
            </a:r>
            <a:r>
              <a:rPr lang="en-GB" sz="4400" baseline="30000" dirty="0"/>
              <a:t>th </a:t>
            </a:r>
            <a:r>
              <a:rPr lang="en-GB" sz="4400" dirty="0"/>
              <a:t>I.FAST Annual Meeting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935760" y="5684917"/>
            <a:ext cx="2628292" cy="378210"/>
          </a:xfrm>
        </p:spPr>
        <p:txBody>
          <a:bodyPr>
            <a:normAutofit/>
          </a:bodyPr>
          <a:lstStyle/>
          <a:p>
            <a:r>
              <a:rPr lang="fr-CH" dirty="0"/>
              <a:t>Krakow, 9 April 2025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1" y="3429000"/>
            <a:ext cx="7402857" cy="533110"/>
          </a:xfrm>
        </p:spPr>
        <p:txBody>
          <a:bodyPr>
            <a:normAutofit fontScale="92500"/>
          </a:bodyPr>
          <a:lstStyle/>
          <a:p>
            <a:r>
              <a:rPr lang="en-GB" dirty="0"/>
              <a:t>M. Vretenar, CERN, Project Coordinator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A1F05-E7C8-0987-298B-DF1783C2D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Missing Milestones and status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F24EC3-4646-FAEF-D7B2-A5D9859D8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3883F63-3B00-C026-6B75-3F08DC4B55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500736"/>
              </p:ext>
            </p:extLst>
          </p:nvPr>
        </p:nvGraphicFramePr>
        <p:xfrm>
          <a:off x="653117" y="1188588"/>
          <a:ext cx="10640152" cy="1889760"/>
        </p:xfrm>
        <a:graphic>
          <a:graphicData uri="http://schemas.openxmlformats.org/drawingml/2006/table">
            <a:tbl>
              <a:tblPr firstRow="1" firstCol="1" bandRow="1"/>
              <a:tblGrid>
                <a:gridCol w="510602">
                  <a:extLst>
                    <a:ext uri="{9D8B030D-6E8A-4147-A177-3AD203B41FA5}">
                      <a16:colId xmlns:a16="http://schemas.microsoft.com/office/drawing/2014/main" val="3403888776"/>
                    </a:ext>
                  </a:extLst>
                </a:gridCol>
                <a:gridCol w="510602">
                  <a:extLst>
                    <a:ext uri="{9D8B030D-6E8A-4147-A177-3AD203B41FA5}">
                      <a16:colId xmlns:a16="http://schemas.microsoft.com/office/drawing/2014/main" val="2657237604"/>
                    </a:ext>
                  </a:extLst>
                </a:gridCol>
                <a:gridCol w="5167948">
                  <a:extLst>
                    <a:ext uri="{9D8B030D-6E8A-4147-A177-3AD203B41FA5}">
                      <a16:colId xmlns:a16="http://schemas.microsoft.com/office/drawing/2014/main" val="2931434397"/>
                    </a:ext>
                  </a:extLst>
                </a:gridCol>
                <a:gridCol w="443005">
                  <a:extLst>
                    <a:ext uri="{9D8B030D-6E8A-4147-A177-3AD203B41FA5}">
                      <a16:colId xmlns:a16="http://schemas.microsoft.com/office/drawing/2014/main" val="909473410"/>
                    </a:ext>
                  </a:extLst>
                </a:gridCol>
                <a:gridCol w="314449">
                  <a:extLst>
                    <a:ext uri="{9D8B030D-6E8A-4147-A177-3AD203B41FA5}">
                      <a16:colId xmlns:a16="http://schemas.microsoft.com/office/drawing/2014/main" val="2454647817"/>
                    </a:ext>
                  </a:extLst>
                </a:gridCol>
                <a:gridCol w="759460">
                  <a:extLst>
                    <a:ext uri="{9D8B030D-6E8A-4147-A177-3AD203B41FA5}">
                      <a16:colId xmlns:a16="http://schemas.microsoft.com/office/drawing/2014/main" val="478877311"/>
                    </a:ext>
                  </a:extLst>
                </a:gridCol>
                <a:gridCol w="561904">
                  <a:extLst>
                    <a:ext uri="{9D8B030D-6E8A-4147-A177-3AD203B41FA5}">
                      <a16:colId xmlns:a16="http://schemas.microsoft.com/office/drawing/2014/main" val="1068955638"/>
                    </a:ext>
                  </a:extLst>
                </a:gridCol>
                <a:gridCol w="759460">
                  <a:extLst>
                    <a:ext uri="{9D8B030D-6E8A-4147-A177-3AD203B41FA5}">
                      <a16:colId xmlns:a16="http://schemas.microsoft.com/office/drawing/2014/main" val="1687334393"/>
                    </a:ext>
                  </a:extLst>
                </a:gridCol>
                <a:gridCol w="1612722">
                  <a:extLst>
                    <a:ext uri="{9D8B030D-6E8A-4147-A177-3AD203B41FA5}">
                      <a16:colId xmlns:a16="http://schemas.microsoft.com/office/drawing/2014/main" val="2943243757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Month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Due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Status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855378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ACO workshop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2.2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31/10/22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Workshop in March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94562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MS34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Construction of the combined formers for CCT winding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8.4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31/12/23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Come in March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762583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MS16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International workshop to define R&amp;D plans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5.1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30/04/24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30/04/24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90% ready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75300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MS56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Magnets constructed and tested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11.3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31/05/23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38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30/06/24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With deliverable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4181889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MS12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IIF Projects final progress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4.2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 progress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430169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MS27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Prototype acceptance tests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7.3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With deliverable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6499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MS29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High-power test stand setup and final results of the high-power tests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 months delay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167958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MS19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Ultimate hadron-beam brightness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5.2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48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30/04/25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48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30/04/25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 progress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416722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MS30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Construction and RF tests of CompactLight accelerating structure prototype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7.5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31/01/23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48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30/04/25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With deliverable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519540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B7E5F940-3EAD-3878-82EA-25F2CB908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8604" y="3228845"/>
            <a:ext cx="5104174" cy="326548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C330C38-3798-4D4E-C86F-9014480FFE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4232" y="4005064"/>
            <a:ext cx="2592288" cy="488235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Still 9 to go…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443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D0767-D090-57D2-CFB5-34E95C4F5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786192" cy="920538"/>
          </a:xfrm>
        </p:spPr>
        <p:txBody>
          <a:bodyPr>
            <a:normAutofit/>
          </a:bodyPr>
          <a:lstStyle/>
          <a:p>
            <a:r>
              <a:rPr lang="en-US" dirty="0"/>
              <a:t>Instructions to presenters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35F7F-1603-EB49-CDA5-1CF31C2CAC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400" y="1436760"/>
            <a:ext cx="10515600" cy="469012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Always leave </a:t>
            </a:r>
            <a:r>
              <a:rPr lang="en-US" b="1" dirty="0">
                <a:solidFill>
                  <a:srgbClr val="F207CA"/>
                </a:solidFill>
              </a:rPr>
              <a:t>5 minutes for questions </a:t>
            </a:r>
            <a:r>
              <a:rPr lang="en-US" dirty="0"/>
              <a:t>at the end (included in your allocated time!).</a:t>
            </a:r>
          </a:p>
          <a:p>
            <a:pPr>
              <a:lnSpc>
                <a:spcPct val="120000"/>
              </a:lnSpc>
            </a:pPr>
            <a:r>
              <a:rPr lang="en-US" dirty="0"/>
              <a:t>Present the achievements, but </a:t>
            </a:r>
            <a:r>
              <a:rPr lang="en-US" b="1" dirty="0">
                <a:solidFill>
                  <a:srgbClr val="F207CA"/>
                </a:solidFill>
              </a:rPr>
              <a:t>concentrate on the impact </a:t>
            </a:r>
            <a:r>
              <a:rPr lang="en-US" dirty="0"/>
              <a:t>of your work (what will follow up): impact on science, society, or future projects.  </a:t>
            </a:r>
          </a:p>
          <a:p>
            <a:pPr>
              <a:lnSpc>
                <a:spcPct val="120000"/>
              </a:lnSpc>
            </a:pPr>
            <a:r>
              <a:rPr lang="en-US" dirty="0"/>
              <a:t>Follow the </a:t>
            </a:r>
            <a:r>
              <a:rPr lang="en-US" b="1" dirty="0">
                <a:solidFill>
                  <a:srgbClr val="F207CA"/>
                </a:solidFill>
              </a:rPr>
              <a:t>recommendations </a:t>
            </a:r>
            <a:r>
              <a:rPr lang="en-US" dirty="0"/>
              <a:t>given by the SAC in their 2024 report (next slide).</a:t>
            </a:r>
          </a:p>
          <a:p>
            <a:pPr>
              <a:lnSpc>
                <a:spcPct val="120000"/>
              </a:lnSpc>
            </a:pPr>
            <a:r>
              <a:rPr lang="en-US" dirty="0"/>
              <a:t>Report on the status of the </a:t>
            </a:r>
            <a:r>
              <a:rPr lang="en-US" b="1" dirty="0">
                <a:solidFill>
                  <a:srgbClr val="F207CA"/>
                </a:solidFill>
              </a:rPr>
              <a:t>missing deliverables</a:t>
            </a:r>
            <a:r>
              <a:rPr lang="en-US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And: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Keep in mind to provide interesting </a:t>
            </a:r>
            <a:r>
              <a:rPr lang="en-US" b="1" dirty="0">
                <a:solidFill>
                  <a:srgbClr val="F207CA"/>
                </a:solidFill>
              </a:rPr>
              <a:t>stories</a:t>
            </a:r>
            <a:r>
              <a:rPr lang="en-US" dirty="0"/>
              <a:t> to our new Communication Officer, Thomas Bent (introduce), for Accelerating News and other media.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B834D0-C7FE-64CF-AAF4-C1A0DE3D6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9889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7414D-4EF8-F892-09A6-A3FDA52F2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SAC 2024 Recommendations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1DF4E-3971-1974-1391-A5DCF2624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1285664"/>
            <a:ext cx="9470232" cy="72968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dirty="0"/>
              <a:t>Two SAC members are with us in Krakow: M. Minty and C. Welsch. A. Yamamoto excused himself, attending another meeting.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pPr marL="0" indent="0">
              <a:lnSpc>
                <a:spcPct val="110000"/>
              </a:lnSpc>
              <a:buNone/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5914EC-2C33-DE50-B01D-01F61DFDC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ACD029-C3AB-E94E-38FF-83484B9C20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2132856"/>
            <a:ext cx="6252191" cy="37925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EAFEFF-8E89-E244-520D-A1D0B9BA1D7D}"/>
              </a:ext>
            </a:extLst>
          </p:cNvPr>
          <p:cNvSpPr txBox="1"/>
          <p:nvPr/>
        </p:nvSpPr>
        <p:spPr>
          <a:xfrm>
            <a:off x="7680176" y="2317947"/>
            <a:ext cx="2015295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207CA"/>
                </a:solidFill>
              </a:rPr>
              <a:t>Done</a:t>
            </a:r>
          </a:p>
          <a:p>
            <a:endParaRPr lang="en-US" dirty="0">
              <a:solidFill>
                <a:srgbClr val="F207CA"/>
              </a:solidFill>
            </a:endParaRPr>
          </a:p>
          <a:p>
            <a:r>
              <a:rPr lang="en-US" dirty="0">
                <a:solidFill>
                  <a:srgbClr val="F207CA"/>
                </a:solidFill>
              </a:rPr>
              <a:t>Ongoing</a:t>
            </a:r>
          </a:p>
          <a:p>
            <a:r>
              <a:rPr lang="en-US" dirty="0">
                <a:solidFill>
                  <a:srgbClr val="F207CA"/>
                </a:solidFill>
              </a:rPr>
              <a:t>Done </a:t>
            </a:r>
          </a:p>
          <a:p>
            <a:endParaRPr lang="en-US" dirty="0">
              <a:solidFill>
                <a:srgbClr val="F207CA"/>
              </a:solidFill>
            </a:endParaRPr>
          </a:p>
          <a:p>
            <a:r>
              <a:rPr lang="en-US" dirty="0">
                <a:solidFill>
                  <a:srgbClr val="F207CA"/>
                </a:solidFill>
              </a:rPr>
              <a:t>Communicated</a:t>
            </a:r>
          </a:p>
          <a:p>
            <a:endParaRPr lang="en-US" dirty="0">
              <a:solidFill>
                <a:srgbClr val="F207CA"/>
              </a:solidFill>
            </a:endParaRPr>
          </a:p>
          <a:p>
            <a:endParaRPr lang="en-US" dirty="0">
              <a:solidFill>
                <a:srgbClr val="F207CA"/>
              </a:solidFill>
            </a:endParaRPr>
          </a:p>
          <a:p>
            <a:endParaRPr lang="en-US" dirty="0">
              <a:solidFill>
                <a:srgbClr val="F207CA"/>
              </a:solidFill>
            </a:endParaRPr>
          </a:p>
          <a:p>
            <a:r>
              <a:rPr lang="en-US" dirty="0">
                <a:solidFill>
                  <a:srgbClr val="F207CA"/>
                </a:solidFill>
              </a:rPr>
              <a:t>Done</a:t>
            </a:r>
          </a:p>
          <a:p>
            <a:endParaRPr lang="en-US" dirty="0">
              <a:solidFill>
                <a:srgbClr val="F207CA"/>
              </a:solidFill>
            </a:endParaRPr>
          </a:p>
          <a:p>
            <a:r>
              <a:rPr lang="en-US" dirty="0">
                <a:solidFill>
                  <a:srgbClr val="F207CA"/>
                </a:solidFill>
              </a:rPr>
              <a:t>For final report</a:t>
            </a:r>
            <a:endParaRPr lang="en-CH" dirty="0">
              <a:solidFill>
                <a:srgbClr val="F207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300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EC571-9223-4A81-A0F2-ED2477CBF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714184" cy="920538"/>
          </a:xfrm>
        </p:spPr>
        <p:txBody>
          <a:bodyPr>
            <a:noAutofit/>
          </a:bodyPr>
          <a:lstStyle/>
          <a:p>
            <a:r>
              <a:rPr lang="en-GB" dirty="0"/>
              <a:t>Thank you for your attention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269CDA-635B-476D-9D54-B2A84BA1A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106" y="5747660"/>
            <a:ext cx="912011" cy="6080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274F89C-C380-4D84-B243-A372BE891FE1}"/>
              </a:ext>
            </a:extLst>
          </p:cNvPr>
          <p:cNvSpPr/>
          <p:nvPr/>
        </p:nvSpPr>
        <p:spPr>
          <a:xfrm>
            <a:off x="3408056" y="5709337"/>
            <a:ext cx="8208912" cy="64633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/>
            <a:r>
              <a:rPr lang="en-GB" b="0" i="0" kern="1200" dirty="0"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1400" dirty="0"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DC9F21-1119-4A89-BE44-446007069BDC}"/>
              </a:ext>
            </a:extLst>
          </p:cNvPr>
          <p:cNvSpPr txBox="1"/>
          <p:nvPr/>
        </p:nvSpPr>
        <p:spPr>
          <a:xfrm>
            <a:off x="623392" y="5296490"/>
            <a:ext cx="1100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/>
                </a:solidFill>
              </a:rPr>
              <a:t>And please do not forget to acknowledge the I.FAST Contribution in all your publications!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8E29E9F-8452-D399-AE80-C3EB29170C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5520" y="1319886"/>
            <a:ext cx="6323682" cy="37897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1B117A0-0216-84C4-F0F4-0CB1DC9A60C7}"/>
              </a:ext>
            </a:extLst>
          </p:cNvPr>
          <p:cNvSpPr txBox="1"/>
          <p:nvPr/>
        </p:nvSpPr>
        <p:spPr>
          <a:xfrm>
            <a:off x="8118450" y="4586391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Image credit: Elwood Smith, NYT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2749960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8C880F-7B24-4A36-A065-6CB2E4814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947" y="309504"/>
            <a:ext cx="11017222" cy="920538"/>
          </a:xfrm>
        </p:spPr>
        <p:txBody>
          <a:bodyPr>
            <a:normAutofit/>
          </a:bodyPr>
          <a:lstStyle/>
          <a:p>
            <a:r>
              <a:rPr lang="fr-CH" dirty="0"/>
              <a:t>4th </a:t>
            </a:r>
            <a:r>
              <a:rPr lang="fr-CH" dirty="0" err="1"/>
              <a:t>Annual</a:t>
            </a:r>
            <a:r>
              <a:rPr lang="fr-CH" dirty="0"/>
              <a:t> Meeting – 6 </a:t>
            </a:r>
            <a:r>
              <a:rPr lang="fr-CH" dirty="0" err="1"/>
              <a:t>months</a:t>
            </a:r>
            <a:r>
              <a:rPr lang="fr-CH" dirty="0"/>
              <a:t> to go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0BC204-277F-463B-95A7-20AACAF56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9D0EA-370F-44BA-9938-1D963E1033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073" y="1340768"/>
            <a:ext cx="7668630" cy="5373216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Welcome to the 4</a:t>
            </a:r>
            <a:r>
              <a:rPr lang="en-GB" b="1" baseline="30000" dirty="0"/>
              <a:t>th</a:t>
            </a:r>
            <a:r>
              <a:rPr lang="en-GB" b="1" dirty="0"/>
              <a:t> Annual Meeting of I.FAST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Last regular meeting before the final one in October at CERN.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Many thanks to the perfect organisers, Dorota and Dariusz, and to Valérie for the usual spotless organisation.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b="1" dirty="0"/>
              <a:t>Programme highlights: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US" dirty="0"/>
              <a:t> iFAST/EAJADE Workshop on Sustainability before the event, Tuesday 8 April 2025 all day.</a:t>
            </a:r>
            <a:endParaRPr lang="en-GB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 Session on Innovation and Start-ups, Thursday 10/04 at 15:30.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 Poster Session, Thursday 10/04 at 17:45-18:30 (please hang your posters already in the morning).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dirty="0"/>
              <a:t> Presentation and discussion on the next accelerator R&amp;D proposal, Friday 11/04 at 9:00.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	             + Governing Board Meeting, Friday 11/04 at 11:00.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  <p:pic>
        <p:nvPicPr>
          <p:cNvPr id="6" name="Picture 5" descr="A poster for a meeting&#10;&#10;AI-generated content may be incorrect.">
            <a:extLst>
              <a:ext uri="{FF2B5EF4-FFF2-40B4-BE49-F238E27FC236}">
                <a16:creationId xmlns:a16="http://schemas.microsoft.com/office/drawing/2014/main" id="{74EC27A2-F08D-92B6-87EE-B7B95006726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5766" y="1484383"/>
            <a:ext cx="3156682" cy="446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817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119CC-E776-CFF3-8AA4-6E1BEFABF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347"/>
            <a:ext cx="10515600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Social events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A96A0-3256-8E44-BACD-C83492B6DF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2687" y="1214498"/>
            <a:ext cx="6945869" cy="281791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Welcome drink, Wednesday 9 April 2024,  at the Grand Hotel.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Buffet lunch, Thursday 10 April, Polish Academy of Arts and Science.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400" dirty="0"/>
              <a:t>Banquet dinner, Thursday 10 April, Stara Zajezdnia (Old Tram Depot) – reachable by tram.</a:t>
            </a:r>
            <a:endParaRPr lang="en-CH" sz="2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93E77D-DFA0-7CA4-F093-60C20AF96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9E7433-FE95-E8D7-BE84-E1DE332F1B3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6586" y="248022"/>
            <a:ext cx="2838291" cy="3784388"/>
          </a:xfrm>
          <a:prstGeom prst="rect">
            <a:avLst/>
          </a:prstGeom>
        </p:spPr>
      </p:pic>
      <p:pic>
        <p:nvPicPr>
          <p:cNvPr id="9" name="Picture 8" descr="A room with tables and chairs&#10;&#10;AI-generated content may be incorrect.">
            <a:extLst>
              <a:ext uri="{FF2B5EF4-FFF2-40B4-BE49-F238E27FC236}">
                <a16:creationId xmlns:a16="http://schemas.microsoft.com/office/drawing/2014/main" id="{2A5DE065-0CD3-ED10-FC54-A13D0EF66E7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0505" y="3284984"/>
            <a:ext cx="4064372" cy="27089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92336D8-0979-F95A-8502-1CAA4251FEF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1146" y="3981192"/>
            <a:ext cx="4417410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94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EC064-46CF-D259-0D46-FD3C3E1EC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I.FAST since April 2024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21252-EA81-7A44-DC7A-909FBCB58E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3314" y="1300151"/>
            <a:ext cx="6633472" cy="519417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rgbClr val="F207CA"/>
                </a:solidFill>
              </a:rPr>
              <a:t>Periodic Report 2 </a:t>
            </a:r>
            <a:r>
              <a:rPr lang="en-US" dirty="0"/>
              <a:t>(October 2022 – April 2024) submitted on 30 June 2024.</a:t>
            </a:r>
          </a:p>
          <a:p>
            <a:pPr>
              <a:lnSpc>
                <a:spcPct val="120000"/>
              </a:lnSpc>
            </a:pPr>
            <a:r>
              <a:rPr lang="en-US" dirty="0">
                <a:solidFill>
                  <a:srgbClr val="F207CA"/>
                </a:solidFill>
              </a:rPr>
              <a:t>Project review </a:t>
            </a:r>
            <a:r>
              <a:rPr lang="en-US" dirty="0"/>
              <a:t>by the EC on 15 July. Periodic report approved; interim payment received on 15 October.</a:t>
            </a:r>
          </a:p>
          <a:p>
            <a:pPr>
              <a:lnSpc>
                <a:spcPct val="120000"/>
              </a:lnSpc>
            </a:pPr>
            <a:r>
              <a:rPr lang="en-US" dirty="0"/>
              <a:t>Letter asking for an </a:t>
            </a:r>
            <a:r>
              <a:rPr lang="en-US" dirty="0">
                <a:solidFill>
                  <a:srgbClr val="F207CA"/>
                </a:solidFill>
              </a:rPr>
              <a:t>extension of the project </a:t>
            </a:r>
            <a:r>
              <a:rPr lang="en-US" dirty="0"/>
              <a:t>by 6 months for “force majeure” events (Covid, increase of material costs and delays, loss of key personnel) sent on 25 October, with rescheduling of major deliverables. Formal </a:t>
            </a:r>
            <a:r>
              <a:rPr lang="en-US" dirty="0">
                <a:solidFill>
                  <a:srgbClr val="F207CA"/>
                </a:solidFill>
              </a:rPr>
              <a:t>Amendment request </a:t>
            </a:r>
            <a:r>
              <a:rPr lang="en-US" dirty="0"/>
              <a:t>started soon afterwards, with many updates.</a:t>
            </a:r>
          </a:p>
          <a:p>
            <a:pPr>
              <a:lnSpc>
                <a:spcPct val="120000"/>
              </a:lnSpc>
            </a:pPr>
            <a:r>
              <a:rPr lang="en-US" dirty="0"/>
              <a:t>Amendment (with extension) </a:t>
            </a:r>
            <a:r>
              <a:rPr lang="en-US" dirty="0">
                <a:solidFill>
                  <a:srgbClr val="F207CA"/>
                </a:solidFill>
              </a:rPr>
              <a:t>approved on 12 December</a:t>
            </a:r>
            <a:r>
              <a:rPr lang="en-US" dirty="0"/>
              <a:t>. </a:t>
            </a:r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US" dirty="0"/>
          </a:p>
          <a:p>
            <a:pPr>
              <a:lnSpc>
                <a:spcPct val="120000"/>
              </a:lnSpc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9E89F1-EEA7-2CA4-9A35-6757FA3B8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04D07A-7F86-B953-DC5A-648BA5E961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719" y="1484784"/>
            <a:ext cx="4645036" cy="25385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4D01F8-AF94-1C10-85B6-26878031BB2F}"/>
              </a:ext>
            </a:extLst>
          </p:cNvPr>
          <p:cNvSpPr txBox="1"/>
          <p:nvPr/>
        </p:nvSpPr>
        <p:spPr>
          <a:xfrm>
            <a:off x="262064" y="4189296"/>
            <a:ext cx="46121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Many thanks to the I.FAST WP and Task Leaders for the support during the difficult negotiation with the Project Officer, and in particular to </a:t>
            </a:r>
            <a:r>
              <a:rPr lang="en-US" dirty="0" err="1"/>
              <a:t>Cloé</a:t>
            </a:r>
            <a:r>
              <a:rPr lang="en-US" dirty="0"/>
              <a:t> for the administrative follow-up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99603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21BCD-AEB0-F574-80CF-12649581D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392" y="172113"/>
            <a:ext cx="10730408" cy="920538"/>
          </a:xfrm>
        </p:spPr>
        <p:txBody>
          <a:bodyPr>
            <a:normAutofit fontScale="90000"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Periodic Review – project assessment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EE4EE3-FDDB-9AF3-DDC5-551BC2918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C3FBC0B-1744-041B-3FB8-D1434BF33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984401"/>
            <a:ext cx="8236300" cy="16193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D04D72D-816F-475F-2253-575F5C03FA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24" y="3021960"/>
            <a:ext cx="6473102" cy="29716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5F2DCE-7B38-FC2A-A177-E7F586A611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624" y="2442754"/>
            <a:ext cx="6339495" cy="5130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873E6FA-9235-B9A0-0AE0-50B70765963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4680" y="3322628"/>
            <a:ext cx="7293688" cy="13162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2AB453F-8036-24DE-2FF4-20F96854E4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5300" y="4757218"/>
            <a:ext cx="7426509" cy="1912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831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5B4F1D4-ACD5-6052-FD3F-42A88877CAB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8057" y="1176450"/>
            <a:ext cx="3483879" cy="26129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047098-9797-4F0E-ACFF-C735851D9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632" y="191460"/>
            <a:ext cx="9912832" cy="984990"/>
          </a:xfrm>
        </p:spPr>
        <p:txBody>
          <a:bodyPr>
            <a:noAutofit/>
          </a:bodyPr>
          <a:lstStyle/>
          <a:p>
            <a:r>
              <a:rPr lang="fr-CH" dirty="0"/>
              <a:t>I.FAST </a:t>
            </a:r>
            <a:r>
              <a:rPr lang="fr-CH" dirty="0" err="1"/>
              <a:t>extended</a:t>
            </a:r>
            <a:r>
              <a:rPr lang="fr-CH" dirty="0"/>
              <a:t> to 31 </a:t>
            </a:r>
            <a:r>
              <a:rPr lang="fr-CH" dirty="0" err="1"/>
              <a:t>October</a:t>
            </a:r>
            <a:r>
              <a:rPr lang="fr-CH" dirty="0"/>
              <a:t> 2025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FFD081-B407-4BEF-9D3D-6C506F873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632" y="1061983"/>
            <a:ext cx="7248536" cy="539374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End of Project </a:t>
            </a:r>
            <a:r>
              <a:rPr lang="en-GB" sz="2000" b="1" dirty="0">
                <a:solidFill>
                  <a:schemeClr val="accent1"/>
                </a:solidFill>
              </a:rPr>
              <a:t>31 October 2025</a:t>
            </a:r>
            <a:r>
              <a:rPr lang="en-GB" sz="2000" dirty="0"/>
              <a:t>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Final Report to be delivered by </a:t>
            </a:r>
            <a:r>
              <a:rPr lang="en-GB" sz="2000" b="1" dirty="0">
                <a:solidFill>
                  <a:schemeClr val="accent1"/>
                </a:solidFill>
              </a:rPr>
              <a:t>31 December 2025.</a:t>
            </a:r>
            <a:endParaRPr lang="en-GB" sz="2000" dirty="0"/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Final I.FAST meeting </a:t>
            </a:r>
            <a:r>
              <a:rPr lang="en-GB" sz="2000" b="1" dirty="0">
                <a:solidFill>
                  <a:schemeClr val="accent1"/>
                </a:solidFill>
              </a:rPr>
              <a:t>Tuesday 21 – Wednesday 22 October at the CERN Globe</a:t>
            </a:r>
            <a:r>
              <a:rPr lang="en-GB" sz="2000" dirty="0"/>
              <a:t>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Final Governing Board Meeting in March 2026.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2000" dirty="0"/>
              <a:t>Last payment (final instalment) around June 2026.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FDC9C-530B-4DF2-B624-898613C34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B860A9-0283-B6E8-D2C5-7DBE9C2B64B7}"/>
              </a:ext>
            </a:extLst>
          </p:cNvPr>
          <p:cNvSpPr txBox="1">
            <a:spLocks/>
          </p:cNvSpPr>
          <p:nvPr/>
        </p:nvSpPr>
        <p:spPr>
          <a:xfrm>
            <a:off x="3503712" y="4100582"/>
            <a:ext cx="7488224" cy="24661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GB" sz="1400" b="1" dirty="0">
                <a:solidFill>
                  <a:srgbClr val="F207CA"/>
                </a:solidFill>
              </a:rPr>
              <a:t>Procedure for Final Report (period 01.05.2024 – 31.10.2025)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rgbClr val="F207CA"/>
                </a:solidFill>
              </a:rPr>
              <a:t>September 2025: Task Leaders</a:t>
            </a:r>
            <a:r>
              <a:rPr lang="en-GB" sz="1400" dirty="0"/>
              <a:t> receive a template to be filled in.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b="1" dirty="0">
                <a:solidFill>
                  <a:schemeClr val="accent1"/>
                </a:solidFill>
              </a:rPr>
              <a:t>End of October 2025</a:t>
            </a:r>
            <a:r>
              <a:rPr lang="en-GB" sz="1400" dirty="0"/>
              <a:t>: deadline for </a:t>
            </a:r>
            <a:r>
              <a:rPr lang="en-GB" sz="1400" b="1" dirty="0">
                <a:solidFill>
                  <a:srgbClr val="C00000"/>
                </a:solidFill>
              </a:rPr>
              <a:t>sending the contributions to Valérie</a:t>
            </a:r>
            <a:r>
              <a:rPr lang="en-GB" sz="1400" dirty="0"/>
              <a:t>, who assembles the WP Sections and sends them to WP Coordinators for validation.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accent1"/>
                </a:solidFill>
              </a:rPr>
              <a:t> 15 November 2025</a:t>
            </a:r>
            <a:r>
              <a:rPr lang="en-GB" sz="1400" dirty="0"/>
              <a:t>: deadline for WP Coordinators to send WP chapters to Valérie.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accent1"/>
                </a:solidFill>
              </a:rPr>
              <a:t> End of November</a:t>
            </a:r>
            <a:r>
              <a:rPr lang="en-GB" sz="1400" dirty="0"/>
              <a:t>: complete document sent to WP Coordinators for approval.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en-GB" sz="1400" dirty="0">
                <a:solidFill>
                  <a:schemeClr val="accent1"/>
                </a:solidFill>
              </a:rPr>
              <a:t> 15 December</a:t>
            </a:r>
            <a:r>
              <a:rPr lang="en-GB" sz="1400" dirty="0"/>
              <a:t>: Report ready for submission.</a:t>
            </a:r>
          </a:p>
        </p:txBody>
      </p:sp>
      <p:pic>
        <p:nvPicPr>
          <p:cNvPr id="8" name="Picture 7" descr="A close-up of a report&#10;&#10;AI-generated content may be incorrect.">
            <a:extLst>
              <a:ext uri="{FF2B5EF4-FFF2-40B4-BE49-F238E27FC236}">
                <a16:creationId xmlns:a16="http://schemas.microsoft.com/office/drawing/2014/main" id="{FD3F70E6-C4EF-9AB2-0E74-54C845C7C2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384" y="4126309"/>
            <a:ext cx="295275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93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4034C-D892-9BD5-6F78-ABFF944027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214"/>
            <a:ext cx="8137800" cy="920538"/>
          </a:xfrm>
        </p:spPr>
        <p:txBody>
          <a:bodyPr/>
          <a:lstStyle/>
          <a:p>
            <a:r>
              <a:rPr lang="en-US" dirty="0"/>
              <a:t>Scientific highlights 2024/25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246209-7499-C784-8794-A39C60B2C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408" y="1196752"/>
            <a:ext cx="7202016" cy="4608512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A selection of key deliverables in 2025/24:</a:t>
            </a:r>
          </a:p>
          <a:p>
            <a:pPr>
              <a:lnSpc>
                <a:spcPct val="120000"/>
              </a:lnSpc>
            </a:pPr>
            <a:r>
              <a:rPr lang="en-US" dirty="0"/>
              <a:t>Beam windows prototypes (4.3)</a:t>
            </a:r>
          </a:p>
          <a:p>
            <a:pPr>
              <a:lnSpc>
                <a:spcPct val="120000"/>
              </a:lnSpc>
            </a:pPr>
            <a:r>
              <a:rPr lang="en-US" dirty="0"/>
              <a:t>Machine learning at ESS (10.5)</a:t>
            </a:r>
          </a:p>
          <a:p>
            <a:pPr>
              <a:lnSpc>
                <a:spcPct val="120000"/>
              </a:lnSpc>
            </a:pPr>
            <a:r>
              <a:rPr lang="en-US" dirty="0"/>
              <a:t>Thin films roadmap (9.1)</a:t>
            </a:r>
          </a:p>
          <a:p>
            <a:pPr>
              <a:lnSpc>
                <a:spcPct val="120000"/>
              </a:lnSpc>
            </a:pPr>
            <a:r>
              <a:rPr lang="en-US" dirty="0"/>
              <a:t>Klystron prototype (11.2)</a:t>
            </a:r>
          </a:p>
          <a:p>
            <a:pPr>
              <a:lnSpc>
                <a:spcPct val="120000"/>
              </a:lnSpc>
            </a:pPr>
            <a:r>
              <a:rPr lang="en-US" dirty="0"/>
              <a:t>Test of 2 RF guns (7.4)</a:t>
            </a:r>
          </a:p>
          <a:p>
            <a:pPr>
              <a:lnSpc>
                <a:spcPct val="120000"/>
              </a:lnSpc>
            </a:pPr>
            <a:r>
              <a:rPr lang="en-US" dirty="0"/>
              <a:t>Roadmap for future accelerators (5.2)</a:t>
            </a:r>
          </a:p>
          <a:p>
            <a:pPr>
              <a:lnSpc>
                <a:spcPct val="120000"/>
              </a:lnSpc>
            </a:pPr>
            <a:r>
              <a:rPr lang="en-US" dirty="0"/>
              <a:t>Sustainable accelerators report (11.1)</a:t>
            </a:r>
          </a:p>
          <a:p>
            <a:pPr>
              <a:lnSpc>
                <a:spcPct val="120000"/>
              </a:lnSpc>
            </a:pPr>
            <a:r>
              <a:rPr lang="en-US" dirty="0"/>
              <a:t>Ripple mitigation for slow extraction (5.3)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+ brazing of the first X-band structure</a:t>
            </a:r>
          </a:p>
          <a:p>
            <a:pPr>
              <a:lnSpc>
                <a:spcPct val="120000"/>
              </a:lnSpc>
            </a:pP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DBEB7F-6819-8448-29D9-62559FC02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F91128-BC99-9FA5-24C0-B164F69CA9F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6195" y="4680520"/>
            <a:ext cx="2555776" cy="19168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20BFE89-3C3D-671D-4F33-F40200B237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5146" y="423676"/>
            <a:ext cx="2188654" cy="41273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FE1A637-BC35-8C94-88FE-40104910BF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7389" y="1988840"/>
            <a:ext cx="2438611" cy="253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175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40F894-9E28-4F01-C381-2AB7392E0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432"/>
            <a:ext cx="8137800" cy="920538"/>
          </a:xfrm>
        </p:spPr>
        <p:txBody>
          <a:bodyPr anchor="ctr">
            <a:normAutofit/>
          </a:bodyPr>
          <a:lstStyle/>
          <a:p>
            <a:r>
              <a:rPr lang="en-US" dirty="0"/>
              <a:t>12 Deliverables to the end…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FE11D-17EE-A19D-7D39-4A117B08E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F7A1A58B-7BA1-7E42-8231-6D1CB1C760B1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7E37DB-6603-4A5D-7F10-D44A837FD53E}"/>
              </a:ext>
            </a:extLst>
          </p:cNvPr>
          <p:cNvSpPr txBox="1"/>
          <p:nvPr/>
        </p:nvSpPr>
        <p:spPr>
          <a:xfrm>
            <a:off x="1631505" y="5287022"/>
            <a:ext cx="9649072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Please report during the presentations on the status of these deliverables, </a:t>
            </a:r>
          </a:p>
          <a:p>
            <a:r>
              <a:rPr lang="en-US" sz="2000" dirty="0"/>
              <a:t>In particular the 4 that are late (Elettra, INFN, RTU, UKRI)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6619684-198F-FC38-46C7-3EEF9C0437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852966"/>
              </p:ext>
            </p:extLst>
          </p:nvPr>
        </p:nvGraphicFramePr>
        <p:xfrm>
          <a:off x="983432" y="1255264"/>
          <a:ext cx="9338083" cy="3682778"/>
        </p:xfrm>
        <a:graphic>
          <a:graphicData uri="http://schemas.openxmlformats.org/drawingml/2006/table">
            <a:tbl>
              <a:tblPr firstRow="1" firstCol="1" bandRow="1"/>
              <a:tblGrid>
                <a:gridCol w="464309">
                  <a:extLst>
                    <a:ext uri="{9D8B030D-6E8A-4147-A177-3AD203B41FA5}">
                      <a16:colId xmlns:a16="http://schemas.microsoft.com/office/drawing/2014/main" val="2211978284"/>
                    </a:ext>
                  </a:extLst>
                </a:gridCol>
                <a:gridCol w="550857">
                  <a:extLst>
                    <a:ext uri="{9D8B030D-6E8A-4147-A177-3AD203B41FA5}">
                      <a16:colId xmlns:a16="http://schemas.microsoft.com/office/drawing/2014/main" val="1079350777"/>
                    </a:ext>
                  </a:extLst>
                </a:gridCol>
                <a:gridCol w="3875517">
                  <a:extLst>
                    <a:ext uri="{9D8B030D-6E8A-4147-A177-3AD203B41FA5}">
                      <a16:colId xmlns:a16="http://schemas.microsoft.com/office/drawing/2014/main" val="695649949"/>
                    </a:ext>
                  </a:extLst>
                </a:gridCol>
                <a:gridCol w="732848">
                  <a:extLst>
                    <a:ext uri="{9D8B030D-6E8A-4147-A177-3AD203B41FA5}">
                      <a16:colId xmlns:a16="http://schemas.microsoft.com/office/drawing/2014/main" val="3075667315"/>
                    </a:ext>
                  </a:extLst>
                </a:gridCol>
                <a:gridCol w="522282">
                  <a:extLst>
                    <a:ext uri="{9D8B030D-6E8A-4147-A177-3AD203B41FA5}">
                      <a16:colId xmlns:a16="http://schemas.microsoft.com/office/drawing/2014/main" val="2019595355"/>
                    </a:ext>
                  </a:extLst>
                </a:gridCol>
                <a:gridCol w="605912">
                  <a:extLst>
                    <a:ext uri="{9D8B030D-6E8A-4147-A177-3AD203B41FA5}">
                      <a16:colId xmlns:a16="http://schemas.microsoft.com/office/drawing/2014/main" val="2551536259"/>
                    </a:ext>
                  </a:extLst>
                </a:gridCol>
                <a:gridCol w="749949">
                  <a:extLst>
                    <a:ext uri="{9D8B030D-6E8A-4147-A177-3AD203B41FA5}">
                      <a16:colId xmlns:a16="http://schemas.microsoft.com/office/drawing/2014/main" val="2164326782"/>
                    </a:ext>
                  </a:extLst>
                </a:gridCol>
                <a:gridCol w="1836409">
                  <a:extLst>
                    <a:ext uri="{9D8B030D-6E8A-4147-A177-3AD203B41FA5}">
                      <a16:colId xmlns:a16="http://schemas.microsoft.com/office/drawing/2014/main" val="1312419386"/>
                    </a:ext>
                  </a:extLst>
                </a:gridCol>
              </a:tblGrid>
              <a:tr h="162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Resp.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 old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new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Due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1388424"/>
                  </a:ext>
                </a:extLst>
              </a:tr>
              <a:tr h="2130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the XLS accelerating structure pre-prototype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ELETTRA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31/12/24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End March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624097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D5.1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International collaboration plans towards a multi-TeV muon collider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 work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4047265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D9.3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First 6 GHz cavity coated and characterised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UKRI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/0</a:t>
                      </a:r>
                      <a:r>
                        <a:rPr lang="en-US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/25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Delayed M50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964829"/>
                  </a:ext>
                </a:extLst>
              </a:tr>
              <a:tr h="330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D9.5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1.3 GHz Nb-coated cavity irradiated by laser in argon atmosphere and RF tested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RTU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waiting for cavity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522482"/>
                  </a:ext>
                </a:extLst>
              </a:tr>
              <a:tr h="330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D11.3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Prototype adjustable PM quadrupole and combined function magnets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UKRI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FF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FF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28/02/25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en-CH" sz="1200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aiting</a:t>
                      </a: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 for </a:t>
                      </a: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magnet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311813"/>
                  </a:ext>
                </a:extLst>
              </a:tr>
              <a:tr h="33056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D7.1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Final report on the development of high brightness electron beams for light sources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DESY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30/04/25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2253473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D9.2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RF test on coated resonant cavity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30/06/25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6128531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the XLS accelerating structure full prototype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ELETTRA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30/06/25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68266982"/>
                  </a:ext>
                </a:extLst>
              </a:tr>
              <a:tr h="214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D8.4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combined CCT demonstrator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30/06/25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46846360"/>
                  </a:ext>
                </a:extLst>
              </a:tr>
              <a:tr h="1623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D7.3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Longitudinally variable bend prototype fabrication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CERN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51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31/07/25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2923744"/>
                  </a:ext>
                </a:extLst>
              </a:tr>
              <a:tr h="2149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D2.3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Industrial training scheme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UU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24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31/08/25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7672322"/>
                  </a:ext>
                </a:extLst>
              </a:tr>
              <a:tr h="1726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solidFill>
                            <a:schemeClr val="tx1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D8.5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Construction of HTS CCT demonstrator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INFN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kern="10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38</a:t>
                      </a: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54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31/10/25</a:t>
                      </a:r>
                      <a:endParaRPr lang="en-CH" sz="12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H" sz="1200" b="1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12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291" marR="64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0472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7171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895CA5-E989-44BC-B11D-78A663627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of </a:t>
            </a:r>
            <a:r>
              <a:rPr lang="fr-CH" dirty="0" err="1"/>
              <a:t>Deliverables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AD8FB-B6F1-4CF3-841C-B4DD6A4CA5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7639" y="1452857"/>
            <a:ext cx="2592288" cy="340606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On the positive side: good progress in the last months.</a:t>
            </a:r>
            <a:endParaRPr lang="en-US" dirty="0"/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On the negative side: quality of some deliverables is going down (e.g., lacking references)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3F0958-CF53-468E-973C-3B44EEF3A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97924" y="6129202"/>
            <a:ext cx="1657400" cy="365125"/>
          </a:xfrm>
        </p:spPr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659AF0-D5A0-6317-E725-BC4DC3FB0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432" y="1443365"/>
            <a:ext cx="6840760" cy="42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67788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38106</TotalTime>
  <Words>1181</Words>
  <Application>Microsoft Office PowerPoint</Application>
  <PresentationFormat>Widescreen</PresentationFormat>
  <Paragraphs>286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Aptos</vt:lpstr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PowerPoint Presentation</vt:lpstr>
      <vt:lpstr>4th Annual Meeting – 6 months to go</vt:lpstr>
      <vt:lpstr>Social events</vt:lpstr>
      <vt:lpstr>I.FAST since April 2024</vt:lpstr>
      <vt:lpstr>2nd Periodic Review – project assessment</vt:lpstr>
      <vt:lpstr>I.FAST extended to 31 October 2025</vt:lpstr>
      <vt:lpstr>Scientific highlights 2024/25</vt:lpstr>
      <vt:lpstr>12 Deliverables to the end…</vt:lpstr>
      <vt:lpstr>Status of Deliverables</vt:lpstr>
      <vt:lpstr>Missing Milestones and status</vt:lpstr>
      <vt:lpstr>Instructions to presenters</vt:lpstr>
      <vt:lpstr>SAC 2024 Recommendations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877</cp:revision>
  <dcterms:created xsi:type="dcterms:W3CDTF">2017-04-26T09:15:49Z</dcterms:created>
  <dcterms:modified xsi:type="dcterms:W3CDTF">2025-04-03T11:01:43Z</dcterms:modified>
</cp:coreProperties>
</file>