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19"/>
  </p:notesMasterIdLst>
  <p:handoutMasterIdLst>
    <p:handoutMasterId r:id="rId20"/>
  </p:handoutMasterIdLst>
  <p:sldIdLst>
    <p:sldId id="258" r:id="rId3"/>
    <p:sldId id="260" r:id="rId4"/>
    <p:sldId id="278" r:id="rId5"/>
    <p:sldId id="279" r:id="rId6"/>
    <p:sldId id="261" r:id="rId7"/>
    <p:sldId id="266" r:id="rId8"/>
    <p:sldId id="280" r:id="rId9"/>
    <p:sldId id="276" r:id="rId10"/>
    <p:sldId id="281" r:id="rId11"/>
    <p:sldId id="277" r:id="rId12"/>
    <p:sldId id="282" r:id="rId13"/>
    <p:sldId id="283" r:id="rId14"/>
    <p:sldId id="284" r:id="rId15"/>
    <p:sldId id="285" r:id="rId16"/>
    <p:sldId id="286" r:id="rId17"/>
    <p:sldId id="287" r:id="rId18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E6E6E6"/>
    <a:srgbClr val="0FE6F8"/>
    <a:srgbClr val="253366"/>
    <a:srgbClr val="FEFCDE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B5346F-C5B0-4480-873E-D2BC2DEC5239}" v="18" dt="2025-03-19T08:58:01.6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04" autoAdjust="0"/>
    <p:restoredTop sz="83047" autoAdjust="0"/>
  </p:normalViewPr>
  <p:slideViewPr>
    <p:cSldViewPr snapToObjects="1" showGuides="1">
      <p:cViewPr varScale="1">
        <p:scale>
          <a:sx n="61" d="100"/>
          <a:sy n="61" d="100"/>
        </p:scale>
        <p:origin x="1096" y="60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09/04/2025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09/04/2025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685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dico.cern.ch/event/1474373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jp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60778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hyperlink" Target="https://indico.cern.ch/event/877001/" TargetMode="Externa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061925"/>
            <a:ext cx="7402857" cy="1107996"/>
          </a:xfrm>
        </p:spPr>
        <p:txBody>
          <a:bodyPr/>
          <a:lstStyle/>
          <a:p>
            <a:r>
              <a:rPr lang="en-US" dirty="0"/>
              <a:t>Accelerator communication &amp; outreach workshop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3669887"/>
            <a:ext cx="7402857" cy="378210"/>
          </a:xfrm>
        </p:spPr>
        <p:txBody>
          <a:bodyPr/>
          <a:lstStyle/>
          <a:p>
            <a:r>
              <a:rPr lang="en-US" dirty="0"/>
              <a:t>Thomas Brent, CERN, 2.2 Task Leader – I.FAST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2025A67-6894-7513-4CA0-62D6FD93F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latin typeface="Montserrat ExtraBold" panose="00000900000000000000" pitchFamily="2" charset="0"/>
                <a:ea typeface="+mj-ea"/>
                <a:cs typeface="+mj-cs"/>
              </a:rPr>
              <a:t>The speakers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97422BFD-3DB5-AF96-7B1C-FBD3B4CC3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/>
          <a:lstStyle/>
          <a:p>
            <a:r>
              <a:rPr lang="en-US" sz="2400" b="0" kern="1200" dirty="0">
                <a:latin typeface="Montserrat SemiBold" panose="00000700000000000000" pitchFamily="2" charset="0"/>
                <a:ea typeface="+mn-ea"/>
                <a:cs typeface="+mn-cs"/>
              </a:rPr>
              <a:t>Alexander </a:t>
            </a:r>
            <a:r>
              <a:rPr lang="en-US" sz="2400" b="0" kern="1200" dirty="0" err="1">
                <a:latin typeface="Montserrat SemiBold" panose="00000700000000000000" pitchFamily="2" charset="0"/>
                <a:ea typeface="+mn-ea"/>
                <a:cs typeface="+mn-cs"/>
              </a:rPr>
              <a:t>Blūms</a:t>
            </a:r>
            <a:r>
              <a:rPr lang="en-US" sz="2400" b="0" kern="1200" dirty="0">
                <a:latin typeface="Montserrat SemiBold" panose="00000700000000000000" pitchFamily="2" charset="0"/>
                <a:ea typeface="+mn-ea"/>
                <a:cs typeface="+mn-cs"/>
              </a:rPr>
              <a:t>, </a:t>
            </a:r>
            <a:r>
              <a:rPr lang="en-US" sz="2400" b="0" i="1" kern="1200" dirty="0">
                <a:latin typeface="Montserrat SemiBold" panose="00000700000000000000" pitchFamily="2" charset="0"/>
                <a:ea typeface="+mn-ea"/>
                <a:cs typeface="+mn-cs"/>
              </a:rPr>
              <a:t>Latvia’s science attaché in Brussels</a:t>
            </a:r>
            <a:r>
              <a:rPr lang="en-US" sz="2400" b="0" kern="1200" dirty="0">
                <a:latin typeface="Montserrat SemiBold" panose="00000700000000000000" pitchFamily="2" charset="0"/>
                <a:ea typeface="+mn-ea"/>
                <a:cs typeface="+mn-cs"/>
              </a:rPr>
              <a:t> </a:t>
            </a:r>
          </a:p>
        </p:txBody>
      </p:sp>
      <p:pic>
        <p:nvPicPr>
          <p:cNvPr id="12" name="Picture 11" descr="A person in a suit and tie&#10;&#10;AI-generated content may be incorrect.">
            <a:extLst>
              <a:ext uri="{FF2B5EF4-FFF2-40B4-BE49-F238E27FC236}">
                <a16:creationId xmlns:a16="http://schemas.microsoft.com/office/drawing/2014/main" id="{D7D17F18-BAD2-A08F-C694-9342864064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5" t="7988" r="-549" b="32213"/>
          <a:stretch/>
        </p:blipFill>
        <p:spPr>
          <a:xfrm>
            <a:off x="839788" y="2505075"/>
            <a:ext cx="5157787" cy="3084165"/>
          </a:xfrm>
          <a:prstGeom prst="rect">
            <a:avLst/>
          </a:prstGeom>
          <a:noFill/>
        </p:spPr>
      </p:pic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B5213F35-9A35-41CB-D739-5D9C3424DD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3252" y="2708920"/>
            <a:ext cx="5183188" cy="3084165"/>
          </a:xfrm>
        </p:spPr>
        <p:txBody>
          <a:bodyPr>
            <a:normAutofit/>
          </a:bodyPr>
          <a:lstStyle/>
          <a:p>
            <a:r>
              <a:rPr lang="en-GB" dirty="0">
                <a:latin typeface="+mn-lt"/>
                <a:ea typeface="Times New Roman" panose="02020603050405020304" pitchFamily="18" charset="0"/>
              </a:rPr>
              <a:t>W</a:t>
            </a:r>
            <a:r>
              <a:rPr lang="en-GB" dirty="0">
                <a:effectLst/>
                <a:latin typeface="+mn-lt"/>
                <a:ea typeface="Times New Roman" panose="02020603050405020304" pitchFamily="18" charset="0"/>
              </a:rPr>
              <a:t>hy scientific competitiveness is a growing priority in Europe</a:t>
            </a:r>
          </a:p>
          <a:p>
            <a:r>
              <a:rPr lang="en-GB" dirty="0">
                <a:latin typeface="+mn-lt"/>
                <a:ea typeface="Times New Roman" panose="02020603050405020304" pitchFamily="18" charset="0"/>
              </a:rPr>
              <a:t>S</a:t>
            </a:r>
            <a:r>
              <a:rPr lang="en-GB" dirty="0">
                <a:effectLst/>
                <a:latin typeface="+mn-lt"/>
                <a:ea typeface="Times New Roman" panose="02020603050405020304" pitchFamily="18" charset="0"/>
              </a:rPr>
              <a:t>ummary of recent policy trends in research and innovation</a:t>
            </a:r>
          </a:p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3C0FF-78F4-99EE-F6C3-ADD9EF362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4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F70EA-E219-8C86-CD91-7D9F3EB96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B498740-DDEC-8F5D-1E15-6D79D1109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latin typeface="Montserrat ExtraBold" panose="00000900000000000000" pitchFamily="2" charset="0"/>
                <a:ea typeface="+mj-ea"/>
                <a:cs typeface="+mj-cs"/>
              </a:rPr>
              <a:t>The speakers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357CCC3A-39DF-A2A9-51B5-4A0D23973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/>
          <a:lstStyle/>
          <a:p>
            <a:r>
              <a:rPr lang="lt-LT" sz="2400" b="0" kern="1200" dirty="0">
                <a:latin typeface="Montserrat SemiBold" panose="00000700000000000000" pitchFamily="2" charset="0"/>
                <a:ea typeface="+mn-ea"/>
                <a:cs typeface="+mn-cs"/>
              </a:rPr>
              <a:t>Goda Naujokaitytė</a:t>
            </a:r>
            <a:r>
              <a:rPr lang="en-US" sz="2400" b="0" kern="1200" dirty="0">
                <a:latin typeface="Montserrat SemiBold" panose="00000700000000000000" pitchFamily="2" charset="0"/>
                <a:ea typeface="+mn-ea"/>
                <a:cs typeface="+mn-cs"/>
              </a:rPr>
              <a:t>, </a:t>
            </a:r>
            <a:r>
              <a:rPr lang="en-US" sz="2400" b="0" i="1" kern="1200" dirty="0">
                <a:latin typeface="Montserrat SemiBold" panose="00000700000000000000" pitchFamily="2" charset="0"/>
                <a:ea typeface="+mn-ea"/>
                <a:cs typeface="+mn-cs"/>
              </a:rPr>
              <a:t>journalist and editor at </a:t>
            </a:r>
            <a:r>
              <a:rPr lang="en-US" sz="2400" b="0" i="1" kern="1200" dirty="0" err="1">
                <a:latin typeface="Montserrat SemiBold" panose="00000700000000000000" pitchFamily="2" charset="0"/>
                <a:ea typeface="+mn-ea"/>
                <a:cs typeface="+mn-cs"/>
              </a:rPr>
              <a:t>Science|Business</a:t>
            </a:r>
            <a:endParaRPr lang="en-US" sz="2400" b="0" kern="1200" dirty="0">
              <a:latin typeface="Montserrat SemiBold" panose="00000700000000000000" pitchFamily="2" charset="0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BFC2D3-DA38-AD2F-9A83-3FD2CD5608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2" t="1632" r="-222" b="38572"/>
          <a:stretch/>
        </p:blipFill>
        <p:spPr>
          <a:xfrm>
            <a:off x="839788" y="2505075"/>
            <a:ext cx="5157787" cy="3084165"/>
          </a:xfrm>
          <a:prstGeom prst="rect">
            <a:avLst/>
          </a:prstGeom>
          <a:noFill/>
        </p:spPr>
      </p:pic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39327E23-E413-1FA2-7F18-505937CC1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2128" y="2636912"/>
            <a:ext cx="5183188" cy="2915845"/>
          </a:xfrm>
        </p:spPr>
        <p:txBody>
          <a:bodyPr>
            <a:normAutofit/>
          </a:bodyPr>
          <a:lstStyle/>
          <a:p>
            <a:r>
              <a:rPr lang="en-GB" dirty="0">
                <a:latin typeface="+mn-lt"/>
                <a:ea typeface="Times New Roman" panose="02020603050405020304" pitchFamily="18" charset="0"/>
              </a:rPr>
              <a:t>Building networks with journalists to communicate about competitiveness</a:t>
            </a:r>
            <a:endParaRPr lang="en-GB" dirty="0">
              <a:effectLst/>
              <a:latin typeface="+mn-lt"/>
              <a:ea typeface="Times New Roman" panose="02020603050405020304" pitchFamily="18" charset="0"/>
            </a:endParaRPr>
          </a:p>
          <a:p>
            <a:r>
              <a:rPr lang="en-GB" dirty="0">
                <a:latin typeface="+mn-lt"/>
                <a:ea typeface="Times New Roman" panose="02020603050405020304" pitchFamily="18" charset="0"/>
              </a:rPr>
              <a:t>Which stories attract media attention?</a:t>
            </a:r>
            <a:endParaRPr lang="en-GB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C7ED0-5B20-44D5-8FE6-9972EC870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919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FBA6A-2077-DE7A-1887-9E64104A6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49752B3-FEA5-C2FD-3245-79F3A0840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latin typeface="Montserrat ExtraBold" panose="00000900000000000000" pitchFamily="2" charset="0"/>
                <a:ea typeface="+mj-ea"/>
                <a:cs typeface="+mj-cs"/>
              </a:rPr>
              <a:t>The speakers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33EF7F2-BFB0-46E0-78CB-48661BE59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>
            <a:normAutofit fontScale="92500" lnSpcReduction="20000"/>
          </a:bodyPr>
          <a:lstStyle/>
          <a:p>
            <a:r>
              <a:rPr lang="en-GB" sz="2400" b="0" kern="1200" dirty="0">
                <a:latin typeface="Montserrat SemiBold" panose="00000700000000000000" pitchFamily="2" charset="0"/>
                <a:ea typeface="+mn-ea"/>
                <a:cs typeface="+mn-cs"/>
              </a:rPr>
              <a:t>Arnaud </a:t>
            </a:r>
            <a:r>
              <a:rPr lang="en-GB" sz="2400" b="0" kern="1200" dirty="0" err="1">
                <a:latin typeface="Montserrat SemiBold" panose="00000700000000000000" pitchFamily="2" charset="0"/>
                <a:ea typeface="+mn-ea"/>
                <a:cs typeface="+mn-cs"/>
              </a:rPr>
              <a:t>Marsollier</a:t>
            </a:r>
            <a:r>
              <a:rPr lang="en-GB" sz="2400" b="0" kern="1200" dirty="0">
                <a:latin typeface="Montserrat SemiBold" panose="00000700000000000000" pitchFamily="2" charset="0"/>
                <a:ea typeface="+mn-ea"/>
                <a:cs typeface="+mn-cs"/>
              </a:rPr>
              <a:t>, head of Education, Communication &amp; Outreach at CERN</a:t>
            </a:r>
            <a:endParaRPr lang="en-US" sz="2400" b="0" kern="1200" dirty="0">
              <a:latin typeface="Montserrat SemiBold" panose="00000700000000000000" pitchFamily="2" charset="0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DB8A249-8E0C-EFF0-D132-41640F5907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29538" r="-33273" b="2646"/>
          <a:stretch/>
        </p:blipFill>
        <p:spPr>
          <a:xfrm>
            <a:off x="839788" y="2505075"/>
            <a:ext cx="5157787" cy="30841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9ABB2D9B-5880-3580-0603-F745E93736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4427" y="2901475"/>
            <a:ext cx="5183188" cy="2291363"/>
          </a:xfrm>
        </p:spPr>
        <p:txBody>
          <a:bodyPr>
            <a:normAutofit/>
          </a:bodyPr>
          <a:lstStyle/>
          <a:p>
            <a:r>
              <a:rPr lang="en-GB" dirty="0">
                <a:latin typeface="+mn-lt"/>
                <a:ea typeface="Times New Roman" panose="02020603050405020304" pitchFamily="18" charset="0"/>
              </a:rPr>
              <a:t>Experience of communicating accelerator facilities</a:t>
            </a:r>
            <a:endParaRPr lang="en-GB" dirty="0">
              <a:effectLst/>
              <a:latin typeface="+mn-lt"/>
              <a:ea typeface="Times New Roman" panose="02020603050405020304" pitchFamily="18" charset="0"/>
            </a:endParaRPr>
          </a:p>
          <a:p>
            <a:r>
              <a:rPr lang="en-GB" dirty="0">
                <a:latin typeface="+mn-lt"/>
                <a:ea typeface="Times New Roman" panose="02020603050405020304" pitchFamily="18" charset="0"/>
              </a:rPr>
              <a:t>The i</a:t>
            </a:r>
            <a:r>
              <a:rPr lang="en-GB" dirty="0">
                <a:effectLst/>
                <a:latin typeface="+mn-lt"/>
                <a:ea typeface="Times New Roman" panose="02020603050405020304" pitchFamily="18" charset="0"/>
              </a:rPr>
              <a:t>mportance of inter-institutional networks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F50E3-F6CC-CA76-EB2E-F92CF91F8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10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32447-4D94-4825-8492-93D365A2B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Outcomes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A9299-D80E-DEE5-8B67-54C748E34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An excellent opportunity to speak openly with peers from other accelerator facilities – we share similar challenges!</a:t>
            </a:r>
          </a:p>
          <a:p>
            <a:r>
              <a:rPr lang="en-US" dirty="0"/>
              <a:t>We now have a private LinkedIn page to keep in touch and grow the network of comms officers</a:t>
            </a:r>
          </a:p>
          <a:p>
            <a:r>
              <a:rPr lang="en-US" dirty="0"/>
              <a:t>We will have an article about the workshop in Accelerating News in June, and a short snippet in the CERN Courier. </a:t>
            </a:r>
          </a:p>
          <a:p>
            <a:r>
              <a:rPr lang="en-US" dirty="0"/>
              <a:t>We are planning future events and exchanges to keep up the networking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A7EFAE-2798-CD51-8D00-34ACA7A46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32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B74604-BDD3-61EE-703D-F5BD78FBF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 descr="A large building with a sign on the side">
            <a:extLst>
              <a:ext uri="{FF2B5EF4-FFF2-40B4-BE49-F238E27FC236}">
                <a16:creationId xmlns:a16="http://schemas.microsoft.com/office/drawing/2014/main" id="{BC9816F0-B474-A8B4-FBA0-63DE3F51B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6668" y="1440160"/>
            <a:ext cx="5148064" cy="3861048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9" name="Picture 8" descr="A group of people standing on a road">
            <a:extLst>
              <a:ext uri="{FF2B5EF4-FFF2-40B4-BE49-F238E27FC236}">
                <a16:creationId xmlns:a16="http://schemas.microsoft.com/office/drawing/2014/main" id="{4BC97CDC-DD33-25C6-D078-B1169A7CF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1440160"/>
            <a:ext cx="5148064" cy="3861048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62183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579B42-6991-9AC5-B7AA-37134A70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F30AD5AE-924A-2789-458D-079884832C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8377"/>
          <a:stretch/>
        </p:blipFill>
        <p:spPr>
          <a:xfrm>
            <a:off x="1796649" y="1058550"/>
            <a:ext cx="8598702" cy="4618991"/>
          </a:xfrm>
          <a:prstGeom prst="rect">
            <a:avLst/>
          </a:prstGeom>
          <a:ln w="57150">
            <a:solidFill>
              <a:srgbClr val="F207CA"/>
            </a:solidFill>
          </a:ln>
        </p:spPr>
      </p:pic>
    </p:spTree>
    <p:extLst>
      <p:ext uri="{BB962C8B-B14F-4D97-AF65-F5344CB8AC3E}">
        <p14:creationId xmlns:p14="http://schemas.microsoft.com/office/powerpoint/2010/main" val="2603682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257CA6-85F6-708A-EF2C-930F30D394DF}"/>
              </a:ext>
            </a:extLst>
          </p:cNvPr>
          <p:cNvSpPr txBox="1"/>
          <p:nvPr/>
        </p:nvSpPr>
        <p:spPr>
          <a:xfrm>
            <a:off x="1703512" y="2289515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2"/>
                </a:solidFill>
              </a:rPr>
              <a:t>Questions? </a:t>
            </a:r>
            <a:endParaRPr lang="en-GB" sz="8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306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 – Milestone MS05. Task 2.2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F703D0-08CC-3164-F698-545074F066D1}"/>
              </a:ext>
            </a:extLst>
          </p:cNvPr>
          <p:cNvSpPr txBox="1"/>
          <p:nvPr/>
        </p:nvSpPr>
        <p:spPr>
          <a:xfrm>
            <a:off x="838200" y="2151727"/>
            <a:ext cx="92902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“Engage the network of communication officers from the major institutes of the European accelerator community in knowledge-sharing and in developing closer collaborative ties”</a:t>
            </a:r>
          </a:p>
        </p:txBody>
      </p:sp>
    </p:spTree>
    <p:extLst>
      <p:ext uri="{BB962C8B-B14F-4D97-AF65-F5344CB8AC3E}">
        <p14:creationId xmlns:p14="http://schemas.microsoft.com/office/powerpoint/2010/main" val="2277696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 descr="A poster for a community outreach program&#10;&#10;AI-generated content may be incorrect.">
            <a:extLst>
              <a:ext uri="{FF2B5EF4-FFF2-40B4-BE49-F238E27FC236}">
                <a16:creationId xmlns:a16="http://schemas.microsoft.com/office/drawing/2014/main" id="{0173D9EB-E328-450F-39B6-2072ABD57C9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968" b="4106"/>
          <a:stretch/>
        </p:blipFill>
        <p:spPr>
          <a:xfrm>
            <a:off x="2207568" y="2010904"/>
            <a:ext cx="8136836" cy="3993733"/>
          </a:xfrm>
          <a:ln w="57150">
            <a:solidFill>
              <a:schemeClr val="accent1"/>
            </a:solidFill>
          </a:ln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6A05371D-DE1C-3B97-EBFE-A3A6385AC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workshop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D36D8-09EC-DE27-FB66-89842F60B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23AB471-44DA-2EAB-4541-4038D190A71A}"/>
              </a:ext>
            </a:extLst>
          </p:cNvPr>
          <p:cNvSpPr txBox="1">
            <a:spLocks/>
          </p:cNvSpPr>
          <p:nvPr/>
        </p:nvSpPr>
        <p:spPr>
          <a:xfrm>
            <a:off x="2063484" y="1186992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None/>
              <a:defRPr sz="3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March 2025: </a:t>
            </a:r>
            <a:r>
              <a:rPr lang="en-GB" sz="2000" b="1" dirty="0">
                <a:hlinkClick r:id="rId3"/>
              </a:rPr>
              <a:t>www.indico.cern.ch/event/1474373</a:t>
            </a:r>
            <a:r>
              <a:rPr lang="en-GB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4571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logo with blue and orange text">
            <a:extLst>
              <a:ext uri="{FF2B5EF4-FFF2-40B4-BE49-F238E27FC236}">
                <a16:creationId xmlns:a16="http://schemas.microsoft.com/office/drawing/2014/main" id="{A3D3BAB3-4F3C-E9E2-9170-6338AB6C0B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9098" y="192698"/>
            <a:ext cx="3565534" cy="219736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A5FDF-64C5-4F39-173A-E9A11A163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 descr="A blue triangle with a letter a&#10;&#10;AI-generated content may be incorrect.">
            <a:extLst>
              <a:ext uri="{FF2B5EF4-FFF2-40B4-BE49-F238E27FC236}">
                <a16:creationId xmlns:a16="http://schemas.microsoft.com/office/drawing/2014/main" id="{CEA35F8A-679E-23CD-826A-BBFE76D68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854" y="334195"/>
            <a:ext cx="1914371" cy="1914371"/>
          </a:xfrm>
          <a:prstGeom prst="rect">
            <a:avLst/>
          </a:prstGeom>
        </p:spPr>
      </p:pic>
      <p:pic>
        <p:nvPicPr>
          <p:cNvPr id="10" name="Picture 9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0F12064B-9A1D-64F5-9987-5DEE4B21B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868" y="578434"/>
            <a:ext cx="1425894" cy="1425894"/>
          </a:xfrm>
          <a:prstGeom prst="rect">
            <a:avLst/>
          </a:prstGeom>
        </p:spPr>
      </p:pic>
      <p:pic>
        <p:nvPicPr>
          <p:cNvPr id="12" name="Picture 11" descr="A blue circle with white text&#10;&#10;AI-generated content may be incorrect.">
            <a:extLst>
              <a:ext uri="{FF2B5EF4-FFF2-40B4-BE49-F238E27FC236}">
                <a16:creationId xmlns:a16="http://schemas.microsoft.com/office/drawing/2014/main" id="{8506D579-5C01-12F4-1F61-45AC179084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854" y="2563091"/>
            <a:ext cx="1630618" cy="1630618"/>
          </a:xfrm>
          <a:prstGeom prst="rect">
            <a:avLst/>
          </a:prstGeom>
        </p:spPr>
      </p:pic>
      <p:pic>
        <p:nvPicPr>
          <p:cNvPr id="14" name="Picture 13" descr="A blue circle with black background">
            <a:extLst>
              <a:ext uri="{FF2B5EF4-FFF2-40B4-BE49-F238E27FC236}">
                <a16:creationId xmlns:a16="http://schemas.microsoft.com/office/drawing/2014/main" id="{E2351C49-2AEB-DEF8-7320-04393583AA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9436" y="578434"/>
            <a:ext cx="2604701" cy="1474261"/>
          </a:xfrm>
          <a:prstGeom prst="rect">
            <a:avLst/>
          </a:prstGeom>
        </p:spPr>
      </p:pic>
      <p:pic>
        <p:nvPicPr>
          <p:cNvPr id="16" name="Picture 15" descr="A logo with orange lines">
            <a:extLst>
              <a:ext uri="{FF2B5EF4-FFF2-40B4-BE49-F238E27FC236}">
                <a16:creationId xmlns:a16="http://schemas.microsoft.com/office/drawing/2014/main" id="{B8E856BA-9720-3E3F-B170-607EED313D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2732921"/>
            <a:ext cx="3277294" cy="1553159"/>
          </a:xfrm>
          <a:prstGeom prst="rect">
            <a:avLst/>
          </a:prstGeom>
        </p:spPr>
      </p:pic>
      <p:pic>
        <p:nvPicPr>
          <p:cNvPr id="18" name="Picture 17" descr="A logo with text on it&#10;&#10;AI-generated content may be incorrect.">
            <a:extLst>
              <a:ext uri="{FF2B5EF4-FFF2-40B4-BE49-F238E27FC236}">
                <a16:creationId xmlns:a16="http://schemas.microsoft.com/office/drawing/2014/main" id="{232F4F65-EDA1-5765-79B7-C496592EFA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40163" y="5093836"/>
            <a:ext cx="3639319" cy="1225298"/>
          </a:xfrm>
          <a:prstGeom prst="rect">
            <a:avLst/>
          </a:prstGeom>
        </p:spPr>
      </p:pic>
      <p:pic>
        <p:nvPicPr>
          <p:cNvPr id="20" name="Picture 19" descr="A blue and black logo">
            <a:extLst>
              <a:ext uri="{FF2B5EF4-FFF2-40B4-BE49-F238E27FC236}">
                <a16:creationId xmlns:a16="http://schemas.microsoft.com/office/drawing/2014/main" id="{345A5990-91BF-1CFC-FC82-120AA9F6F6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45063" y="4765974"/>
            <a:ext cx="2639074" cy="1553160"/>
          </a:xfrm>
          <a:prstGeom prst="rect">
            <a:avLst/>
          </a:prstGeom>
        </p:spPr>
      </p:pic>
      <p:pic>
        <p:nvPicPr>
          <p:cNvPr id="24" name="Picture 23" descr="A logo with a sun and blue text">
            <a:extLst>
              <a:ext uri="{FF2B5EF4-FFF2-40B4-BE49-F238E27FC236}">
                <a16:creationId xmlns:a16="http://schemas.microsoft.com/office/drawing/2014/main" id="{DB391CE0-4C4D-3C9C-EF27-03B9AD5F4D5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62340" y="2563091"/>
            <a:ext cx="3602743" cy="1801372"/>
          </a:xfrm>
          <a:prstGeom prst="rect">
            <a:avLst/>
          </a:prstGeom>
        </p:spPr>
      </p:pic>
      <p:pic>
        <p:nvPicPr>
          <p:cNvPr id="28" name="Picture 27" descr="A logo with black lines">
            <a:extLst>
              <a:ext uri="{FF2B5EF4-FFF2-40B4-BE49-F238E27FC236}">
                <a16:creationId xmlns:a16="http://schemas.microsoft.com/office/drawing/2014/main" id="{DE995EDE-1E22-2954-86DB-3A1D6B3444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76320" y="4542236"/>
            <a:ext cx="1767084" cy="176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899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workshops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November 2018: </a:t>
            </a:r>
            <a:r>
              <a:rPr lang="en-US" sz="2000" dirty="0">
                <a:hlinkClick r:id="rId3"/>
              </a:rPr>
              <a:t>https://indico.cern.ch/event/760778/</a:t>
            </a:r>
            <a:r>
              <a:rPr lang="en-US" sz="2000" dirty="0"/>
              <a:t> </a:t>
            </a:r>
            <a:endParaRPr lang="en-GB" sz="2000" dirty="0"/>
          </a:p>
        </p:txBody>
      </p:sp>
      <p:pic>
        <p:nvPicPr>
          <p:cNvPr id="8" name="Content Placeholder 7" descr="A poster of a large silver object&#10;&#10;AI-generated content may be incorrect.">
            <a:extLst>
              <a:ext uri="{FF2B5EF4-FFF2-40B4-BE49-F238E27FC236}">
                <a16:creationId xmlns:a16="http://schemas.microsoft.com/office/drawing/2014/main" id="{95CBE691-D264-555A-5FFC-6210C649DC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839788" y="2944076"/>
            <a:ext cx="4608141" cy="2206510"/>
          </a:xfrm>
          <a:ln w="57150">
            <a:solidFill>
              <a:schemeClr val="accent1"/>
            </a:solidFill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February 2020: </a:t>
            </a:r>
            <a:r>
              <a:rPr lang="en-US" sz="2000" dirty="0">
                <a:hlinkClick r:id="rId5"/>
              </a:rPr>
              <a:t>https://indico.cern.ch/event/877001/</a:t>
            </a:r>
            <a:r>
              <a:rPr lang="en-US" sz="2000" dirty="0"/>
              <a:t> </a:t>
            </a:r>
            <a:endParaRPr lang="en-GB" sz="2000" dirty="0"/>
          </a:p>
        </p:txBody>
      </p:sp>
      <p:pic>
        <p:nvPicPr>
          <p:cNvPr id="12" name="Content Placeholder 11" descr="A person and person sitting in front of a poster">
            <a:extLst>
              <a:ext uri="{FF2B5EF4-FFF2-40B4-BE49-F238E27FC236}">
                <a16:creationId xmlns:a16="http://schemas.microsoft.com/office/drawing/2014/main" id="{FC3A8BC4-5874-8A07-73F3-B12F7B867D3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6"/>
          <a:stretch>
            <a:fillRect/>
          </a:stretch>
        </p:blipFill>
        <p:spPr>
          <a:xfrm>
            <a:off x="6312024" y="2944076"/>
            <a:ext cx="4608140" cy="2206510"/>
          </a:xfrm>
          <a:ln w="57150">
            <a:solidFill>
              <a:schemeClr val="accent1"/>
            </a:solidFill>
          </a:ln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263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959A39-F904-BED4-4207-9823B0714266}"/>
              </a:ext>
            </a:extLst>
          </p:cNvPr>
          <p:cNvSpPr txBox="1"/>
          <p:nvPr/>
        </p:nvSpPr>
        <p:spPr>
          <a:xfrm>
            <a:off x="1595500" y="2767280"/>
            <a:ext cx="900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accent3"/>
                </a:solidFill>
              </a:rPr>
              <a:t>Competitiveness</a:t>
            </a:r>
            <a:endParaRPr lang="en-GB" sz="8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465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A124A-8FED-744F-2AD5-29394E497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competitiveness?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49588-4D09-5323-F82C-8053845893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Is it:</a:t>
            </a:r>
          </a:p>
          <a:p>
            <a:r>
              <a:rPr lang="en-US" dirty="0"/>
              <a:t>Having the top researchers?</a:t>
            </a:r>
          </a:p>
          <a:p>
            <a:r>
              <a:rPr lang="en-US" dirty="0"/>
              <a:t>Having more start-ups and/or unicorns?</a:t>
            </a:r>
          </a:p>
          <a:p>
            <a:r>
              <a:rPr lang="en-US" dirty="0"/>
              <a:t>Having bigger businesses?</a:t>
            </a:r>
          </a:p>
          <a:p>
            <a:r>
              <a:rPr lang="en-US" dirty="0"/>
              <a:t>Having IP in key technologies?</a:t>
            </a:r>
          </a:p>
          <a:p>
            <a:r>
              <a:rPr lang="en-US" dirty="0"/>
              <a:t>Having the most cutting-edge research facilities?</a:t>
            </a:r>
          </a:p>
          <a:p>
            <a:r>
              <a:rPr lang="en-US" dirty="0"/>
              <a:t>Turning the most profit from the tech sector?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C91BB9-F09A-DD4F-FDB3-57CA39AFA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941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ECEECC-7E4E-DC2C-3EDE-BDEC50B9E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CDDABA7-57C8-6C43-E611-38CDB6EF6D43}"/>
              </a:ext>
            </a:extLst>
          </p:cNvPr>
          <p:cNvGrpSpPr/>
          <p:nvPr/>
        </p:nvGrpSpPr>
        <p:grpSpPr>
          <a:xfrm>
            <a:off x="1155846" y="509814"/>
            <a:ext cx="9145016" cy="5838371"/>
            <a:chOff x="1127448" y="655956"/>
            <a:chExt cx="8193319" cy="519595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FAB16C5-D575-C86B-8175-83308B4C6F1E}"/>
                </a:ext>
              </a:extLst>
            </p:cNvPr>
            <p:cNvGrpSpPr/>
            <p:nvPr/>
          </p:nvGrpSpPr>
          <p:grpSpPr>
            <a:xfrm>
              <a:off x="4127252" y="655957"/>
              <a:ext cx="2193711" cy="2773043"/>
              <a:chOff x="6013516" y="863685"/>
              <a:chExt cx="2193711" cy="2773043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5C633C52-6ADD-88F1-65F0-C3BF5AE104DF}"/>
                  </a:ext>
                </a:extLst>
              </p:cNvPr>
              <p:cNvSpPr/>
              <p:nvPr/>
            </p:nvSpPr>
            <p:spPr>
              <a:xfrm>
                <a:off x="6013516" y="863685"/>
                <a:ext cx="2193711" cy="277304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4" name="Picture 13" descr="A blue and white cover with white text">
                <a:extLst>
                  <a:ext uri="{FF2B5EF4-FFF2-40B4-BE49-F238E27FC236}">
                    <a16:creationId xmlns:a16="http://schemas.microsoft.com/office/drawing/2014/main" id="{4519741A-32B8-D21C-3BA6-68F8B40171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248416" y="1083753"/>
                <a:ext cx="1723909" cy="2345247"/>
              </a:xfrm>
              <a:prstGeom prst="rect">
                <a:avLst/>
              </a:prstGeom>
            </p:spPr>
          </p:pic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BB1584F-7BA2-D330-1A43-2A65F8D01A27}"/>
                </a:ext>
              </a:extLst>
            </p:cNvPr>
            <p:cNvGrpSpPr/>
            <p:nvPr/>
          </p:nvGrpSpPr>
          <p:grpSpPr>
            <a:xfrm>
              <a:off x="7127056" y="655956"/>
              <a:ext cx="2193711" cy="2773043"/>
              <a:chOff x="8688288" y="863685"/>
              <a:chExt cx="2193711" cy="2773043"/>
            </a:xfrm>
          </p:grpSpPr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80768E97-E7B3-B7C1-7BDA-F483778A127F}"/>
                  </a:ext>
                </a:extLst>
              </p:cNvPr>
              <p:cNvSpPr/>
              <p:nvPr/>
            </p:nvSpPr>
            <p:spPr>
              <a:xfrm>
                <a:off x="8688288" y="863685"/>
                <a:ext cx="2193711" cy="277304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 descr="A blue cover with yellow stars and a white sign">
                <a:extLst>
                  <a:ext uri="{FF2B5EF4-FFF2-40B4-BE49-F238E27FC236}">
                    <a16:creationId xmlns:a16="http://schemas.microsoft.com/office/drawing/2014/main" id="{846BCF7A-7684-81AD-9938-C301174A11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53377" y="1083753"/>
                <a:ext cx="1656184" cy="2345247"/>
              </a:xfrm>
              <a:prstGeom prst="rect">
                <a:avLst/>
              </a:prstGeom>
            </p:spPr>
          </p:pic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CD59DA6-45D3-23E6-49FD-4EA33B3FFECC}"/>
                </a:ext>
              </a:extLst>
            </p:cNvPr>
            <p:cNvGrpSpPr/>
            <p:nvPr/>
          </p:nvGrpSpPr>
          <p:grpSpPr>
            <a:xfrm>
              <a:off x="1127448" y="655957"/>
              <a:ext cx="2193711" cy="2773043"/>
              <a:chOff x="3495858" y="828806"/>
              <a:chExt cx="2193711" cy="2773043"/>
            </a:xfrm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762E1DB7-158C-018D-2F49-360DBA111B6C}"/>
                  </a:ext>
                </a:extLst>
              </p:cNvPr>
              <p:cNvSpPr/>
              <p:nvPr/>
            </p:nvSpPr>
            <p:spPr>
              <a:xfrm>
                <a:off x="3495858" y="828806"/>
                <a:ext cx="2193711" cy="277304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6" name="Picture 15" descr="A green light on a road&#10;&#10;AI-generated content may be incorrect.">
                <a:extLst>
                  <a:ext uri="{FF2B5EF4-FFF2-40B4-BE49-F238E27FC236}">
                    <a16:creationId xmlns:a16="http://schemas.microsoft.com/office/drawing/2014/main" id="{EB53CB7E-400E-5E52-8FD8-07C65D3C92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40895" y="1048873"/>
                <a:ext cx="1703635" cy="2345247"/>
              </a:xfrm>
              <a:prstGeom prst="rect">
                <a:avLst/>
              </a:prstGeom>
            </p:spPr>
          </p:pic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D04CB84-A325-2202-F632-F4DD36907B7D}"/>
                </a:ext>
              </a:extLst>
            </p:cNvPr>
            <p:cNvGrpSpPr/>
            <p:nvPr/>
          </p:nvGrpSpPr>
          <p:grpSpPr>
            <a:xfrm>
              <a:off x="2388143" y="3658195"/>
              <a:ext cx="2773043" cy="2193711"/>
              <a:chOff x="2388143" y="3658195"/>
              <a:chExt cx="2773043" cy="2193711"/>
            </a:xfrm>
          </p:grpSpPr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0972DB53-A4B2-3561-524B-00D1388D2388}"/>
                  </a:ext>
                </a:extLst>
              </p:cNvPr>
              <p:cNvSpPr/>
              <p:nvPr/>
            </p:nvSpPr>
            <p:spPr>
              <a:xfrm rot="5400000">
                <a:off x="2677809" y="3368529"/>
                <a:ext cx="2193711" cy="277304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2" name="Picture 11" descr="A person standing at a podium">
                <a:extLst>
                  <a:ext uri="{FF2B5EF4-FFF2-40B4-BE49-F238E27FC236}">
                    <a16:creationId xmlns:a16="http://schemas.microsoft.com/office/drawing/2014/main" id="{5EA8C0F6-BA89-F16C-80D5-6DFBD6915C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76192" y="3956374"/>
                <a:ext cx="2355680" cy="1570453"/>
              </a:xfrm>
              <a:prstGeom prst="rect">
                <a:avLst/>
              </a:prstGeom>
            </p:spPr>
          </p:pic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A095D57-965A-A469-426B-7283DE54732D}"/>
                </a:ext>
              </a:extLst>
            </p:cNvPr>
            <p:cNvGrpSpPr/>
            <p:nvPr/>
          </p:nvGrpSpPr>
          <p:grpSpPr>
            <a:xfrm>
              <a:off x="5487650" y="3644744"/>
              <a:ext cx="2773043" cy="2193711"/>
              <a:chOff x="5487650" y="3644744"/>
              <a:chExt cx="2773043" cy="2193711"/>
            </a:xfrm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5CC8A970-8829-5A29-82F7-BB5F34AFCC2C}"/>
                  </a:ext>
                </a:extLst>
              </p:cNvPr>
              <p:cNvSpPr/>
              <p:nvPr/>
            </p:nvSpPr>
            <p:spPr>
              <a:xfrm rot="5400000">
                <a:off x="5777316" y="3355078"/>
                <a:ext cx="2193711" cy="277304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 descr="A compass and a flag">
                <a:extLst>
                  <a:ext uri="{FF2B5EF4-FFF2-40B4-BE49-F238E27FC236}">
                    <a16:creationId xmlns:a16="http://schemas.microsoft.com/office/drawing/2014/main" id="{FC590BF2-A90B-0C2E-3F41-2C5EC024BF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96331" y="3956372"/>
                <a:ext cx="2355680" cy="157045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982367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B9F1B9-AB0B-9F1A-7BFF-6607FF5002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4CF27-E2E4-9AA8-B288-54A6FF42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1628800"/>
            <a:ext cx="4881297" cy="3600400"/>
          </a:xfrm>
        </p:spPr>
        <p:txBody>
          <a:bodyPr>
            <a:noAutofit/>
          </a:bodyPr>
          <a:lstStyle/>
          <a:p>
            <a:r>
              <a:rPr lang="en-US" sz="4400" dirty="0"/>
              <a:t>What should communicators at accelerator facilities do about this?</a:t>
            </a:r>
            <a:endParaRPr lang="en-GB" sz="4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4EA3E7-720E-1399-65C0-9C3B4F74D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Picture 8" descr="A person in a lab coat with a computer&#10;&#10;AI-generated content may be incorrect.">
            <a:extLst>
              <a:ext uri="{FF2B5EF4-FFF2-40B4-BE49-F238E27FC236}">
                <a16:creationId xmlns:a16="http://schemas.microsoft.com/office/drawing/2014/main" id="{B4621814-3424-22EE-B132-9E92A756F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7948" y="1030424"/>
            <a:ext cx="4797152" cy="4797152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81590395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2774</TotalTime>
  <Words>321</Words>
  <Application>Microsoft Office PowerPoint</Application>
  <PresentationFormat>Widescreen</PresentationFormat>
  <Paragraphs>52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Montserrat</vt:lpstr>
      <vt:lpstr>Montserrat ExtraBold</vt:lpstr>
      <vt:lpstr>Montserrat SemiBold</vt:lpstr>
      <vt:lpstr>I.FAST Custom Slides</vt:lpstr>
      <vt:lpstr>Generic</vt:lpstr>
      <vt:lpstr>PowerPoint Presentation</vt:lpstr>
      <vt:lpstr>Mission – Milestone MS05. Task 2.2</vt:lpstr>
      <vt:lpstr>The workshop</vt:lpstr>
      <vt:lpstr>PowerPoint Presentation</vt:lpstr>
      <vt:lpstr>Previous workshops</vt:lpstr>
      <vt:lpstr>PowerPoint Presentation</vt:lpstr>
      <vt:lpstr>What is competitiveness?</vt:lpstr>
      <vt:lpstr>PowerPoint Presentation</vt:lpstr>
      <vt:lpstr>What should communicators at accelerator facilities do about this?</vt:lpstr>
      <vt:lpstr>The speakers</vt:lpstr>
      <vt:lpstr>The speakers</vt:lpstr>
      <vt:lpstr>The speakers</vt:lpstr>
      <vt:lpstr>Outcomes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Thomas Brent</cp:lastModifiedBy>
  <cp:revision>384</cp:revision>
  <dcterms:created xsi:type="dcterms:W3CDTF">2017-04-26T09:15:49Z</dcterms:created>
  <dcterms:modified xsi:type="dcterms:W3CDTF">2025-04-09T10:06:22Z</dcterms:modified>
</cp:coreProperties>
</file>