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</p:sldMasterIdLst>
  <p:notesMasterIdLst>
    <p:notesMasterId r:id="rId32"/>
  </p:notesMasterIdLst>
  <p:handoutMasterIdLst>
    <p:handoutMasterId r:id="rId33"/>
  </p:handoutMasterIdLst>
  <p:sldIdLst>
    <p:sldId id="256" r:id="rId2"/>
    <p:sldId id="418" r:id="rId3"/>
    <p:sldId id="424" r:id="rId4"/>
    <p:sldId id="304" r:id="rId5"/>
    <p:sldId id="413" r:id="rId6"/>
    <p:sldId id="419" r:id="rId7"/>
    <p:sldId id="749" r:id="rId8"/>
    <p:sldId id="750" r:id="rId9"/>
    <p:sldId id="384" r:id="rId10"/>
    <p:sldId id="422" r:id="rId11"/>
    <p:sldId id="398" r:id="rId12"/>
    <p:sldId id="348" r:id="rId13"/>
    <p:sldId id="387" r:id="rId14"/>
    <p:sldId id="420" r:id="rId15"/>
    <p:sldId id="751" r:id="rId16"/>
    <p:sldId id="404" r:id="rId17"/>
    <p:sldId id="380" r:id="rId18"/>
    <p:sldId id="350" r:id="rId19"/>
    <p:sldId id="397" r:id="rId20"/>
    <p:sldId id="753" r:id="rId21"/>
    <p:sldId id="747" r:id="rId22"/>
    <p:sldId id="315" r:id="rId23"/>
    <p:sldId id="320" r:id="rId24"/>
    <p:sldId id="416" r:id="rId25"/>
    <p:sldId id="347" r:id="rId26"/>
    <p:sldId id="412" r:id="rId27"/>
    <p:sldId id="354" r:id="rId28"/>
    <p:sldId id="746" r:id="rId29"/>
    <p:sldId id="748" r:id="rId30"/>
    <p:sldId id="405" r:id="rId31"/>
  </p:sldIdLst>
  <p:sldSz cx="12192000" cy="6858000"/>
  <p:notesSz cx="9926638" cy="679767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CCFF"/>
    <a:srgbClr val="CC6600"/>
    <a:srgbClr val="008000"/>
    <a:srgbClr val="FF9900"/>
    <a:srgbClr val="0066FF"/>
    <a:srgbClr val="0099FF"/>
    <a:srgbClr val="D60093"/>
    <a:srgbClr val="6600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90" autoAdjust="0"/>
    <p:restoredTop sz="95805" autoAdjust="0"/>
  </p:normalViewPr>
  <p:slideViewPr>
    <p:cSldViewPr snapToObjects="1" showGuides="1">
      <p:cViewPr varScale="1">
        <p:scale>
          <a:sx n="57" d="100"/>
          <a:sy n="57" d="100"/>
        </p:scale>
        <p:origin x="328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09/04/2025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09/04/2025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473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036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836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629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6126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7532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3698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220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602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479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356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473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068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971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dirty="0"/>
            </a:b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794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1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04042"/>
            <a:ext cx="9346346" cy="34073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200" b="0" i="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This project has received funding from the European Union’s Horizon 2020 Research and Innovation programme under GA No 101004730.</a:t>
            </a:r>
            <a:endParaRPr lang="en-GB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67248"/>
            <a:ext cx="5031133" cy="53014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36856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2250920" y="6511631"/>
            <a:ext cx="7445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P. Forck, R. Singh GSI – IFAST-REX Slow Extraction Improvements --I.FAST 4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Annual </a:t>
            </a:r>
            <a:r>
              <a:rPr lang="en-US" baseline="0" dirty="0">
                <a:latin typeface="Calibri" panose="020F0502020204030204" pitchFamily="34" charset="0"/>
                <a:cs typeface="Calibri" panose="020F0502020204030204" pitchFamily="34" charset="0"/>
              </a:rPr>
              <a:t>Meeting, Krakow,  9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baseline="0" dirty="0">
                <a:latin typeface="Calibri" panose="020F0502020204030204" pitchFamily="34" charset="0"/>
                <a:cs typeface="Calibri" panose="020F0502020204030204" pitchFamily="34" charset="0"/>
              </a:rPr>
              <a:t> April 2025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E1F78E0-5405-4539-A0E8-FDB653AD29D8}"/>
              </a:ext>
            </a:extLst>
          </p:cNvPr>
          <p:cNvSpPr txBox="1">
            <a:spLocks/>
          </p:cNvSpPr>
          <p:nvPr userDrawn="1"/>
        </p:nvSpPr>
        <p:spPr>
          <a:xfrm>
            <a:off x="2250920" y="6511631"/>
            <a:ext cx="7445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P. Forck, R. Singh GSI – IFAST-REX Slow Extraction Improvements --I.FAST 4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Annual </a:t>
            </a:r>
            <a:r>
              <a:rPr lang="en-US" baseline="0" dirty="0">
                <a:latin typeface="Calibri" panose="020F0502020204030204" pitchFamily="34" charset="0"/>
                <a:cs typeface="Calibri" panose="020F0502020204030204" pitchFamily="34" charset="0"/>
              </a:rPr>
              <a:t>Meeting, Krakow,  9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baseline="0" dirty="0">
                <a:latin typeface="Calibri" panose="020F0502020204030204" pitchFamily="34" charset="0"/>
                <a:cs typeface="Calibri" panose="020F0502020204030204" pitchFamily="34" charset="0"/>
              </a:rPr>
              <a:t> April 2025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43840" y="277440"/>
            <a:ext cx="80961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423360" y="1450560"/>
            <a:ext cx="11226240" cy="49032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 dirty="0">
              <a:latin typeface="Arial"/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311D12B-E54D-4C82-A4DE-B89E8BBC9E7A}"/>
              </a:ext>
            </a:extLst>
          </p:cNvPr>
          <p:cNvSpPr txBox="1">
            <a:spLocks/>
          </p:cNvSpPr>
          <p:nvPr userDrawn="1"/>
        </p:nvSpPr>
        <p:spPr>
          <a:xfrm>
            <a:off x="2250920" y="6511631"/>
            <a:ext cx="7445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P. Forck, R. Singh GSI – IFAST-REX Slow Extraction Improvements --I.FAST 4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Annual </a:t>
            </a:r>
            <a:r>
              <a:rPr lang="en-US" baseline="0" dirty="0">
                <a:latin typeface="Calibri" panose="020F0502020204030204" pitchFamily="34" charset="0"/>
                <a:cs typeface="Calibri" panose="020F0502020204030204" pitchFamily="34" charset="0"/>
              </a:rPr>
              <a:t>Meeting, Krakow,  9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baseline="0" dirty="0">
                <a:latin typeface="Calibri" panose="020F0502020204030204" pitchFamily="34" charset="0"/>
                <a:cs typeface="Calibri" panose="020F0502020204030204" pitchFamily="34" charset="0"/>
              </a:rPr>
              <a:t> April 2025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14">
            <a:extLst>
              <a:ext uri="{FF2B5EF4-FFF2-40B4-BE49-F238E27FC236}">
                <a16:creationId xmlns:a16="http://schemas.microsoft.com/office/drawing/2014/main" id="{8EF686C5-3BD5-4BBB-B0F2-993C47B04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463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36856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90B3791-3B51-4A14-A371-2761C8CF71DB}"/>
              </a:ext>
            </a:extLst>
          </p:cNvPr>
          <p:cNvSpPr txBox="1">
            <a:spLocks/>
          </p:cNvSpPr>
          <p:nvPr userDrawn="1"/>
        </p:nvSpPr>
        <p:spPr>
          <a:xfrm>
            <a:off x="2250920" y="6511631"/>
            <a:ext cx="7445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P. Forck, R. Singh GSI – IFAST-REX Slow Extraction Improvements --I.FAST 4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Annual </a:t>
            </a:r>
            <a:r>
              <a:rPr lang="en-US" baseline="0" dirty="0">
                <a:latin typeface="Calibri" panose="020F0502020204030204" pitchFamily="34" charset="0"/>
                <a:cs typeface="Calibri" panose="020F0502020204030204" pitchFamily="34" charset="0"/>
              </a:rPr>
              <a:t>Meeting, Krakow,  9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baseline="0" dirty="0">
                <a:latin typeface="Calibri" panose="020F0502020204030204" pitchFamily="34" charset="0"/>
                <a:cs typeface="Calibri" panose="020F0502020204030204" pitchFamily="34" charset="0"/>
              </a:rPr>
              <a:t> April 2025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50767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2250920" y="6511631"/>
            <a:ext cx="67253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P. Forck, R. Singh GSI – IFAST-REX Slow extraction --I.FAST 1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Annual Meeting 5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May 2022</a:t>
            </a:r>
          </a:p>
        </p:txBody>
      </p:sp>
    </p:spTree>
    <p:extLst>
      <p:ext uri="{BB962C8B-B14F-4D97-AF65-F5344CB8AC3E}">
        <p14:creationId xmlns:p14="http://schemas.microsoft.com/office/powerpoint/2010/main" val="775424756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7.png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92344" y="837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7" name="Slide Number Placeholder 3"/>
          <p:cNvSpPr txBox="1">
            <a:spLocks/>
          </p:cNvSpPr>
          <p:nvPr userDrawn="1"/>
        </p:nvSpPr>
        <p:spPr>
          <a:xfrm>
            <a:off x="11275792" y="6376888"/>
            <a:ext cx="580848" cy="397619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z="1500" smtClean="0"/>
              <a:pPr/>
              <a:t>‹Nr.›</a:t>
            </a:fld>
            <a:endParaRPr lang="en-US" sz="1500" dirty="0"/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EDB82043-42A2-4F3E-85B4-F9C0CAC73044}"/>
              </a:ext>
            </a:extLst>
          </p:cNvPr>
          <p:cNvGrpSpPr/>
          <p:nvPr userDrawn="1"/>
        </p:nvGrpSpPr>
        <p:grpSpPr>
          <a:xfrm>
            <a:off x="3610052" y="6044280"/>
            <a:ext cx="4870595" cy="481064"/>
            <a:chOff x="743474" y="4450885"/>
            <a:chExt cx="6843583" cy="675935"/>
          </a:xfrm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B0BBFC21-6D07-4E48-A57F-487814A0A10B}"/>
                </a:ext>
              </a:extLst>
            </p:cNvPr>
            <p:cNvSpPr/>
            <p:nvPr/>
          </p:nvSpPr>
          <p:spPr>
            <a:xfrm>
              <a:off x="768961" y="4450885"/>
              <a:ext cx="6815273" cy="6759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94ABCDA3-717C-4445-A7B9-A357C7E0F9CA}"/>
                </a:ext>
              </a:extLst>
            </p:cNvPr>
            <p:cNvSpPr/>
            <p:nvPr/>
          </p:nvSpPr>
          <p:spPr>
            <a:xfrm>
              <a:off x="4440653" y="4622343"/>
              <a:ext cx="972709" cy="396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E476B135-FB90-480B-9AFA-D238C77E0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474" y="4450885"/>
              <a:ext cx="480069" cy="675935"/>
            </a:xfrm>
            <a:prstGeom prst="rect">
              <a:avLst/>
            </a:prstGeom>
          </p:spPr>
        </p:pic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AE2D59F7-C9CE-49A9-AD68-0553ADB360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9" r="23035"/>
            <a:stretch/>
          </p:blipFill>
          <p:spPr>
            <a:xfrm>
              <a:off x="2032122" y="4495439"/>
              <a:ext cx="572749" cy="585313"/>
            </a:xfrm>
            <a:prstGeom prst="rect">
              <a:avLst/>
            </a:prstGeom>
          </p:spPr>
        </p:pic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D6D2FD5A-0F90-4761-9E22-18EDF6457B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764" y="4722176"/>
              <a:ext cx="810980" cy="234473"/>
            </a:xfrm>
            <a:prstGeom prst="rect">
              <a:avLst/>
            </a:prstGeom>
          </p:spPr>
        </p:pic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0FED8B53-C364-4C7E-8883-656838363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1479" y="4675188"/>
              <a:ext cx="694046" cy="225813"/>
            </a:xfrm>
            <a:prstGeom prst="rect">
              <a:avLst/>
            </a:prstGeom>
          </p:spPr>
        </p:pic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579CDD46-A2E3-425A-A057-6F969CDB7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9920" y="4653136"/>
              <a:ext cx="1042563" cy="396685"/>
            </a:xfrm>
            <a:prstGeom prst="rect">
              <a:avLst/>
            </a:prstGeom>
          </p:spPr>
        </p:pic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B3EF5DFA-78AC-404C-B322-E1BADA0F6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4898" y="4729472"/>
              <a:ext cx="1048462" cy="219225"/>
            </a:xfrm>
            <a:prstGeom prst="rect">
              <a:avLst/>
            </a:prstGeom>
          </p:spPr>
        </p:pic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8190DB2E-BADB-40B5-A865-16EF35A960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54" r="22718"/>
            <a:stretch/>
          </p:blipFill>
          <p:spPr>
            <a:xfrm>
              <a:off x="6210402" y="4649593"/>
              <a:ext cx="523370" cy="369435"/>
            </a:xfrm>
            <a:prstGeom prst="rect">
              <a:avLst/>
            </a:prstGeom>
          </p:spPr>
        </p:pic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0934654E-67F8-4B1D-B218-31ADD5200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40585" y="4580246"/>
              <a:ext cx="830158" cy="371301"/>
            </a:xfrm>
            <a:prstGeom prst="rect">
              <a:avLst/>
            </a:prstGeom>
          </p:spPr>
        </p:pic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C593D20B-4338-40C7-8BA7-C21149719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45771" y="4656134"/>
              <a:ext cx="741286" cy="3675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1" r:id="rId2"/>
    <p:sldLayoutId id="2147483696" r:id="rId3"/>
    <p:sldLayoutId id="2147483699" r:id="rId4"/>
    <p:sldLayoutId id="2147483712" r:id="rId5"/>
    <p:sldLayoutId id="2147483720" r:id="rId6"/>
    <p:sldLayoutId id="2147483721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emf"/><Relationship Id="rId4" Type="http://schemas.openxmlformats.org/officeDocument/2006/relationships/image" Target="../media/image5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jpg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2.png"/><Relationship Id="rId18" Type="http://schemas.openxmlformats.org/officeDocument/2006/relationships/image" Target="../media/image61.png"/><Relationship Id="rId3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0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microsoft.com/office/2007/relationships/hdphoto" Target="../media/hdphoto2.wdp"/><Relationship Id="rId15" Type="http://schemas.openxmlformats.org/officeDocument/2006/relationships/image" Target="../media/image55.png"/><Relationship Id="rId4" Type="http://schemas.openxmlformats.org/officeDocument/2006/relationships/image" Target="../media/image52.png"/><Relationship Id="rId1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png"/><Relationship Id="rId5" Type="http://schemas.openxmlformats.org/officeDocument/2006/relationships/image" Target="../media/image64.sv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70.png"/><Relationship Id="rId7" Type="http://schemas.openxmlformats.org/officeDocument/2006/relationships/image" Target="../media/image2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8.png"/><Relationship Id="rId10" Type="http://schemas.openxmlformats.org/officeDocument/2006/relationships/image" Target="../media/image250.png"/><Relationship Id="rId4" Type="http://schemas.microsoft.com/office/2007/relationships/hdphoto" Target="../media/hdphoto3.wdp"/><Relationship Id="rId9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5" Type="http://schemas.openxmlformats.org/officeDocument/2006/relationships/image" Target="../media/image72.emf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7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0.png"/><Relationship Id="rId5" Type="http://schemas.openxmlformats.org/officeDocument/2006/relationships/image" Target="../media/image34.png"/><Relationship Id="rId4" Type="http://schemas.openxmlformats.org/officeDocument/2006/relationships/image" Target="../media/image8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emf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4.emf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3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78903" y="1326473"/>
            <a:ext cx="8629968" cy="2046714"/>
          </a:xfrm>
        </p:spPr>
        <p:txBody>
          <a:bodyPr/>
          <a:lstStyle/>
          <a:p>
            <a:r>
              <a:rPr lang="en-GB" sz="32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IFAST</a:t>
            </a:r>
            <a:r>
              <a:rPr lang="en-GB" sz="3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Prototyping Activity </a:t>
            </a:r>
          </a:p>
          <a:p>
            <a:r>
              <a:rPr lang="en-GB" sz="32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REX</a:t>
            </a:r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GB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esonant </a:t>
            </a:r>
            <a:r>
              <a:rPr lang="en-GB" sz="3200" b="1" u="sng" dirty="0" err="1">
                <a:latin typeface="Calibri" panose="020F0502020204030204" pitchFamily="34" charset="0"/>
                <a:cs typeface="Calibri" panose="020F0502020204030204" pitchFamily="34" charset="0"/>
              </a:rPr>
              <a:t>EX</a:t>
            </a:r>
            <a:r>
              <a:rPr lang="en-GB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traction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 Improvements: </a:t>
            </a:r>
          </a:p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Final Achievements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Work Package 5 Task 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55441" y="3830057"/>
            <a:ext cx="7402857" cy="656379"/>
          </a:xfrm>
        </p:spPr>
        <p:txBody>
          <a:bodyPr>
            <a:normAutofit/>
          </a:bodyPr>
          <a:lstStyle/>
          <a:p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Peter Forck &amp; Rahul Singh (GSI) on behalf of the consortium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45434" y="3399946"/>
            <a:ext cx="8629968" cy="533110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GB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Annual Meeting / 9</a:t>
            </a:r>
            <a:r>
              <a:rPr lang="en-GB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April 2025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0207325B-1471-499D-82CE-68EA087A8227}"/>
              </a:ext>
            </a:extLst>
          </p:cNvPr>
          <p:cNvGrpSpPr/>
          <p:nvPr/>
        </p:nvGrpSpPr>
        <p:grpSpPr>
          <a:xfrm>
            <a:off x="1057193" y="4495439"/>
            <a:ext cx="6622984" cy="654147"/>
            <a:chOff x="743474" y="4450885"/>
            <a:chExt cx="6843583" cy="675935"/>
          </a:xfrm>
        </p:grpSpPr>
        <p:sp>
          <p:nvSpPr>
            <p:cNvPr id="5" name="Rechteck 4"/>
            <p:cNvSpPr/>
            <p:nvPr/>
          </p:nvSpPr>
          <p:spPr>
            <a:xfrm>
              <a:off x="768961" y="4450885"/>
              <a:ext cx="6815273" cy="6759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4440653" y="4622343"/>
              <a:ext cx="972709" cy="396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474" y="4450885"/>
              <a:ext cx="480069" cy="675935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9" r="23035"/>
            <a:stretch/>
          </p:blipFill>
          <p:spPr>
            <a:xfrm>
              <a:off x="2032122" y="4495439"/>
              <a:ext cx="572749" cy="585313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764" y="4722176"/>
              <a:ext cx="810980" cy="234473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1479" y="4675188"/>
              <a:ext cx="694046" cy="225813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9920" y="4653136"/>
              <a:ext cx="1042563" cy="396685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4898" y="4729472"/>
              <a:ext cx="1048462" cy="219225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54" r="22718"/>
            <a:stretch/>
          </p:blipFill>
          <p:spPr>
            <a:xfrm>
              <a:off x="6210402" y="4649593"/>
              <a:ext cx="523370" cy="369435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EFF03467-7FCB-4540-A86C-352B941EA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40585" y="4580246"/>
              <a:ext cx="830158" cy="371301"/>
            </a:xfrm>
            <a:prstGeom prst="rect">
              <a:avLst/>
            </a:prstGeom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19C7586B-6BBB-4E81-8C4B-3B970B4CEE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45771" y="4656134"/>
              <a:ext cx="741286" cy="3675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Application: Extension for Control of Knock-out Excitation</a:t>
            </a:r>
          </a:p>
        </p:txBody>
      </p:sp>
      <p:sp>
        <p:nvSpPr>
          <p:cNvPr id="73" name="Rectangle 6"/>
          <p:cNvSpPr>
            <a:spLocks noChangeArrowheads="1"/>
          </p:cNvSpPr>
          <p:nvPr/>
        </p:nvSpPr>
        <p:spPr bwMode="auto">
          <a:xfrm>
            <a:off x="253099" y="1398168"/>
            <a:ext cx="7770648" cy="203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Technology used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</a:rPr>
              <a:t>additionally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for feedback on 1 </a:t>
            </a:r>
            <a:r>
              <a:rPr lang="en-US" b="1" dirty="0" err="1">
                <a:solidFill>
                  <a:srgbClr val="0000FF"/>
                </a:solidFill>
                <a:latin typeface="Calibri" panose="020F0502020204030204" pitchFamily="34" charset="0"/>
              </a:rPr>
              <a:t>ms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range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Control hardware &amp; software: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Feedback loop on </a:t>
            </a:r>
            <a:r>
              <a:rPr lang="en-US" dirty="0">
                <a:latin typeface="Calibri" panose="020F0502020204030204" pitchFamily="34" charset="0"/>
              </a:rPr>
              <a:t>USRP: </a:t>
            </a:r>
          </a:p>
          <a:p>
            <a:pPr marL="285750" indent="-28575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Shift of several application into FPGA 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Latency significantly improved to 30 µs 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300 Hz overall bandwidth </a:t>
            </a:r>
            <a:r>
              <a:rPr lang="en-US" sz="18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achieved</a:t>
            </a:r>
            <a:endParaRPr lang="en-GB" b="1" spc="-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ts val="400"/>
              </a:spcBef>
            </a:pPr>
            <a:r>
              <a: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Contribution to GNU-based software by GSI</a:t>
            </a:r>
          </a:p>
        </p:txBody>
      </p:sp>
      <p:sp>
        <p:nvSpPr>
          <p:cNvPr id="64" name="Rectangle 4">
            <a:extLst>
              <a:ext uri="{FF2B5EF4-FFF2-40B4-BE49-F238E27FC236}">
                <a16:creationId xmlns:a16="http://schemas.microsoft.com/office/drawing/2014/main" id="{FDDB3E0E-FBE0-417A-AF67-0580D8527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Feedback for </a:t>
            </a:r>
            <a:r>
              <a:rPr lang="en-GB" altLang="de-DE" sz="2200" b="1" u="sng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macro</a:t>
            </a: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-spill improvement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with contributions by HIT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239E3300-0870-4A26-B3D0-C0066A812BE1}"/>
              </a:ext>
            </a:extLst>
          </p:cNvPr>
          <p:cNvGrpSpPr/>
          <p:nvPr/>
        </p:nvGrpSpPr>
        <p:grpSpPr>
          <a:xfrm>
            <a:off x="4668769" y="2348880"/>
            <a:ext cx="995183" cy="856456"/>
            <a:chOff x="4767727" y="2480067"/>
            <a:chExt cx="995183" cy="856456"/>
          </a:xfrm>
        </p:grpSpPr>
        <p:pic>
          <p:nvPicPr>
            <p:cNvPr id="74" name="Grafik 73"/>
            <p:cNvPicPr/>
            <p:nvPr/>
          </p:nvPicPr>
          <p:blipFill>
            <a:blip r:embed="rId2"/>
            <a:stretch/>
          </p:blipFill>
          <p:spPr>
            <a:xfrm>
              <a:off x="4767727" y="3062650"/>
              <a:ext cx="995183" cy="27387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445B649F-5F35-4F4D-B333-7EDB66262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936684" y="2480067"/>
              <a:ext cx="604673" cy="591110"/>
            </a:xfrm>
            <a:prstGeom prst="rect">
              <a:avLst/>
            </a:prstGeom>
          </p:spPr>
        </p:pic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5E74C9C9-0289-4743-921E-D1BB9B64BB70}"/>
              </a:ext>
            </a:extLst>
          </p:cNvPr>
          <p:cNvGrpSpPr/>
          <p:nvPr/>
        </p:nvGrpSpPr>
        <p:grpSpPr>
          <a:xfrm>
            <a:off x="5735960" y="584597"/>
            <a:ext cx="6092152" cy="3003500"/>
            <a:chOff x="2774821" y="3620529"/>
            <a:chExt cx="6092152" cy="3003500"/>
          </a:xfrm>
        </p:grpSpPr>
        <p:pic>
          <p:nvPicPr>
            <p:cNvPr id="122" name="Picture 6">
              <a:extLst>
                <a:ext uri="{FF2B5EF4-FFF2-40B4-BE49-F238E27FC236}">
                  <a16:creationId xmlns:a16="http://schemas.microsoft.com/office/drawing/2014/main" id="{0A05E3FC-233D-4040-A27E-DCB49F4BE4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74821" y="3786298"/>
              <a:ext cx="6092152" cy="2837731"/>
            </a:xfrm>
            <a:prstGeom prst="rect">
              <a:avLst/>
            </a:prstGeom>
          </p:spPr>
        </p:pic>
        <p:pic>
          <p:nvPicPr>
            <p:cNvPr id="123" name="Grafik 122">
              <a:extLst>
                <a:ext uri="{FF2B5EF4-FFF2-40B4-BE49-F238E27FC236}">
                  <a16:creationId xmlns:a16="http://schemas.microsoft.com/office/drawing/2014/main" id="{22237C45-11FD-4FB7-A9C4-725416EDDC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722" t="29679" r="6187" b="29879"/>
            <a:stretch/>
          </p:blipFill>
          <p:spPr>
            <a:xfrm>
              <a:off x="4383233" y="3620529"/>
              <a:ext cx="1728192" cy="660635"/>
            </a:xfrm>
            <a:prstGeom prst="rect">
              <a:avLst/>
            </a:prstGeom>
          </p:spPr>
        </p:pic>
        <p:pic>
          <p:nvPicPr>
            <p:cNvPr id="124" name="Grafik 123">
              <a:extLst>
                <a:ext uri="{FF2B5EF4-FFF2-40B4-BE49-F238E27FC236}">
                  <a16:creationId xmlns:a16="http://schemas.microsoft.com/office/drawing/2014/main" id="{07C8953B-F561-41E0-9453-4D0BFD1C1C6F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3017146" y="4148791"/>
              <a:ext cx="846606" cy="232985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E5BEC7DB-9449-4056-A24F-695AC3BA3450}"/>
              </a:ext>
            </a:extLst>
          </p:cNvPr>
          <p:cNvGrpSpPr/>
          <p:nvPr/>
        </p:nvGrpSpPr>
        <p:grpSpPr>
          <a:xfrm>
            <a:off x="973657" y="3392045"/>
            <a:ext cx="9605574" cy="2757500"/>
            <a:chOff x="590429" y="3407804"/>
            <a:chExt cx="9605574" cy="2757500"/>
          </a:xfrm>
        </p:grpSpPr>
        <p:pic>
          <p:nvPicPr>
            <p:cNvPr id="39" name="Grafik 38">
              <a:extLst>
                <a:ext uri="{FF2B5EF4-FFF2-40B4-BE49-F238E27FC236}">
                  <a16:creationId xmlns:a16="http://schemas.microsoft.com/office/drawing/2014/main" id="{37C0634F-ADAD-4CCA-ACC5-12DDE6C41010}"/>
                </a:ext>
              </a:extLst>
            </p:cNvPr>
            <p:cNvPicPr/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01044" y="3471376"/>
              <a:ext cx="9393451" cy="2509244"/>
            </a:xfrm>
            <a:prstGeom prst="rect">
              <a:avLst/>
            </a:prstGeom>
          </p:spPr>
        </p:pic>
        <p:sp>
          <p:nvSpPr>
            <p:cNvPr id="126" name="TextBox 14">
              <a:extLst>
                <a:ext uri="{FF2B5EF4-FFF2-40B4-BE49-F238E27FC236}">
                  <a16:creationId xmlns:a16="http://schemas.microsoft.com/office/drawing/2014/main" id="{C0226F3B-E1EC-4A31-9DFF-E3D09881CCC6}"/>
                </a:ext>
              </a:extLst>
            </p:cNvPr>
            <p:cNvSpPr txBox="1"/>
            <p:nvPr/>
          </p:nvSpPr>
          <p:spPr>
            <a:xfrm>
              <a:off x="2728784" y="4758615"/>
              <a:ext cx="197130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only feedforward </a:t>
              </a:r>
            </a:p>
            <a:p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feedforward and feedback</a:t>
              </a:r>
            </a:p>
          </p:txBody>
        </p:sp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F430B64B-ACC5-4B11-9B32-46441434ED12}"/>
                </a:ext>
              </a:extLst>
            </p:cNvPr>
            <p:cNvCxnSpPr/>
            <p:nvPr/>
          </p:nvCxnSpPr>
          <p:spPr>
            <a:xfrm>
              <a:off x="2355165" y="4869160"/>
              <a:ext cx="317501" cy="0"/>
            </a:xfrm>
            <a:prstGeom prst="line">
              <a:avLst/>
            </a:prstGeom>
            <a:ln w="41275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Gerader Verbinder 126">
              <a:extLst>
                <a:ext uri="{FF2B5EF4-FFF2-40B4-BE49-F238E27FC236}">
                  <a16:creationId xmlns:a16="http://schemas.microsoft.com/office/drawing/2014/main" id="{EAC576D3-174B-4624-8C0E-52124F4179E9}"/>
                </a:ext>
              </a:extLst>
            </p:cNvPr>
            <p:cNvCxnSpPr/>
            <p:nvPr/>
          </p:nvCxnSpPr>
          <p:spPr>
            <a:xfrm>
              <a:off x="2355165" y="5085184"/>
              <a:ext cx="317501" cy="0"/>
            </a:xfrm>
            <a:prstGeom prst="line">
              <a:avLst/>
            </a:prstGeom>
            <a:ln w="412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Rechteck 135">
              <a:extLst>
                <a:ext uri="{FF2B5EF4-FFF2-40B4-BE49-F238E27FC236}">
                  <a16:creationId xmlns:a16="http://schemas.microsoft.com/office/drawing/2014/main" id="{795DFC2C-0602-42C8-A124-F300DA224090}"/>
                </a:ext>
              </a:extLst>
            </p:cNvPr>
            <p:cNvSpPr/>
            <p:nvPr/>
          </p:nvSpPr>
          <p:spPr>
            <a:xfrm>
              <a:off x="717672" y="3407804"/>
              <a:ext cx="469940" cy="23930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TextBox 14">
              <a:extLst>
                <a:ext uri="{FF2B5EF4-FFF2-40B4-BE49-F238E27FC236}">
                  <a16:creationId xmlns:a16="http://schemas.microsoft.com/office/drawing/2014/main" id="{B91BC4F2-4FD2-42A7-A458-5D31D83E0D43}"/>
                </a:ext>
              </a:extLst>
            </p:cNvPr>
            <p:cNvSpPr txBox="1"/>
            <p:nvPr/>
          </p:nvSpPr>
          <p:spPr>
            <a:xfrm>
              <a:off x="862397" y="3425976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35" name="TextBox 14">
              <a:extLst>
                <a:ext uri="{FF2B5EF4-FFF2-40B4-BE49-F238E27FC236}">
                  <a16:creationId xmlns:a16="http://schemas.microsoft.com/office/drawing/2014/main" id="{4A7CF697-DAD5-4524-A3F5-FB59AD39B0D6}"/>
                </a:ext>
              </a:extLst>
            </p:cNvPr>
            <p:cNvSpPr txBox="1"/>
            <p:nvPr/>
          </p:nvSpPr>
          <p:spPr>
            <a:xfrm rot="16200000">
              <a:off x="-94759" y="4369464"/>
              <a:ext cx="169354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Particle rate [10</a:t>
              </a:r>
              <a:r>
                <a:rPr lang="en-US" sz="15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/s]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DB039CD9-E1C0-480F-90CD-17B49BFDC29D}"/>
                </a:ext>
              </a:extLst>
            </p:cNvPr>
            <p:cNvSpPr/>
            <p:nvPr/>
          </p:nvSpPr>
          <p:spPr>
            <a:xfrm>
              <a:off x="1111544" y="5716796"/>
              <a:ext cx="4308058" cy="3385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4">
              <a:extLst>
                <a:ext uri="{FF2B5EF4-FFF2-40B4-BE49-F238E27FC236}">
                  <a16:creationId xmlns:a16="http://schemas.microsoft.com/office/drawing/2014/main" id="{88A4E6A3-469D-4248-A0B3-50E8C1D1D72E}"/>
                </a:ext>
              </a:extLst>
            </p:cNvPr>
            <p:cNvSpPr txBox="1"/>
            <p:nvPr/>
          </p:nvSpPr>
          <p:spPr>
            <a:xfrm>
              <a:off x="2393415" y="5772309"/>
              <a:ext cx="161435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Extraction time [s]</a:t>
              </a:r>
            </a:p>
          </p:txBody>
        </p:sp>
        <p:sp>
          <p:nvSpPr>
            <p:cNvPr id="129" name="TextBox 14">
              <a:extLst>
                <a:ext uri="{FF2B5EF4-FFF2-40B4-BE49-F238E27FC236}">
                  <a16:creationId xmlns:a16="http://schemas.microsoft.com/office/drawing/2014/main" id="{2F5C2104-C297-4C5F-88DA-02E424916A64}"/>
                </a:ext>
              </a:extLst>
            </p:cNvPr>
            <p:cNvSpPr txBox="1"/>
            <p:nvPr/>
          </p:nvSpPr>
          <p:spPr>
            <a:xfrm>
              <a:off x="1271464" y="5626115"/>
              <a:ext cx="234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130" name="TextBox 14">
              <a:extLst>
                <a:ext uri="{FF2B5EF4-FFF2-40B4-BE49-F238E27FC236}">
                  <a16:creationId xmlns:a16="http://schemas.microsoft.com/office/drawing/2014/main" id="{5417C3D4-EED3-48DF-976B-CC172C8E494F}"/>
                </a:ext>
              </a:extLst>
            </p:cNvPr>
            <p:cNvSpPr txBox="1"/>
            <p:nvPr/>
          </p:nvSpPr>
          <p:spPr>
            <a:xfrm>
              <a:off x="2034445" y="562611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31" name="TextBox 14">
              <a:extLst>
                <a:ext uri="{FF2B5EF4-FFF2-40B4-BE49-F238E27FC236}">
                  <a16:creationId xmlns:a16="http://schemas.microsoft.com/office/drawing/2014/main" id="{DF0BB213-E14C-441B-B8EA-7D6C9CD73ABF}"/>
                </a:ext>
              </a:extLst>
            </p:cNvPr>
            <p:cNvSpPr txBox="1"/>
            <p:nvPr/>
          </p:nvSpPr>
          <p:spPr>
            <a:xfrm>
              <a:off x="2783993" y="5631958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32" name="TextBox 14">
              <a:extLst>
                <a:ext uri="{FF2B5EF4-FFF2-40B4-BE49-F238E27FC236}">
                  <a16:creationId xmlns:a16="http://schemas.microsoft.com/office/drawing/2014/main" id="{0FD6F2C2-C716-4C46-A427-926ECEE0AD48}"/>
                </a:ext>
              </a:extLst>
            </p:cNvPr>
            <p:cNvSpPr txBox="1"/>
            <p:nvPr/>
          </p:nvSpPr>
          <p:spPr>
            <a:xfrm>
              <a:off x="3533541" y="562611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33" name="TextBox 14">
              <a:extLst>
                <a:ext uri="{FF2B5EF4-FFF2-40B4-BE49-F238E27FC236}">
                  <a16:creationId xmlns:a16="http://schemas.microsoft.com/office/drawing/2014/main" id="{926B0BDD-E6E6-4FAD-8F9B-EE18905725F2}"/>
                </a:ext>
              </a:extLst>
            </p:cNvPr>
            <p:cNvSpPr txBox="1"/>
            <p:nvPr/>
          </p:nvSpPr>
          <p:spPr>
            <a:xfrm>
              <a:off x="5061128" y="5660322"/>
              <a:ext cx="2760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134" name="TextBox 14">
              <a:extLst>
                <a:ext uri="{FF2B5EF4-FFF2-40B4-BE49-F238E27FC236}">
                  <a16:creationId xmlns:a16="http://schemas.microsoft.com/office/drawing/2014/main" id="{5FD9E104-BF13-404D-90CF-33BBAFF4A035}"/>
                </a:ext>
              </a:extLst>
            </p:cNvPr>
            <p:cNvSpPr txBox="1"/>
            <p:nvPr/>
          </p:nvSpPr>
          <p:spPr>
            <a:xfrm>
              <a:off x="4323900" y="564325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39" name="TextBox 14">
              <a:extLst>
                <a:ext uri="{FF2B5EF4-FFF2-40B4-BE49-F238E27FC236}">
                  <a16:creationId xmlns:a16="http://schemas.microsoft.com/office/drawing/2014/main" id="{9A847548-04F0-43A5-8CC9-F58C08BDD70D}"/>
                </a:ext>
              </a:extLst>
            </p:cNvPr>
            <p:cNvSpPr txBox="1"/>
            <p:nvPr/>
          </p:nvSpPr>
          <p:spPr>
            <a:xfrm>
              <a:off x="854950" y="5491046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138" name="TextBox 14">
              <a:extLst>
                <a:ext uri="{FF2B5EF4-FFF2-40B4-BE49-F238E27FC236}">
                  <a16:creationId xmlns:a16="http://schemas.microsoft.com/office/drawing/2014/main" id="{F37D9954-FD09-422A-AA15-0ADCAF4EFC84}"/>
                </a:ext>
              </a:extLst>
            </p:cNvPr>
            <p:cNvSpPr txBox="1"/>
            <p:nvPr/>
          </p:nvSpPr>
          <p:spPr>
            <a:xfrm>
              <a:off x="862397" y="4463051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44" name="TextBox 14">
              <a:extLst>
                <a:ext uri="{FF2B5EF4-FFF2-40B4-BE49-F238E27FC236}">
                  <a16:creationId xmlns:a16="http://schemas.microsoft.com/office/drawing/2014/main" id="{7E17262B-0642-4BD7-BA29-931C6913BB09}"/>
                </a:ext>
              </a:extLst>
            </p:cNvPr>
            <p:cNvSpPr txBox="1"/>
            <p:nvPr/>
          </p:nvSpPr>
          <p:spPr>
            <a:xfrm>
              <a:off x="7258226" y="3505009"/>
              <a:ext cx="24256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D6009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rf-power evolution</a:t>
              </a:r>
            </a:p>
            <a:p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 </a:t>
              </a:r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large rf-power required</a:t>
              </a:r>
            </a:p>
          </p:txBody>
        </p:sp>
        <p:sp>
          <p:nvSpPr>
            <p:cNvPr id="40" name="TextBox 14">
              <a:extLst>
                <a:ext uri="{FF2B5EF4-FFF2-40B4-BE49-F238E27FC236}">
                  <a16:creationId xmlns:a16="http://schemas.microsoft.com/office/drawing/2014/main" id="{0AA4690B-4337-463D-8F14-0A56BEEA957A}"/>
                </a:ext>
              </a:extLst>
            </p:cNvPr>
            <p:cNvSpPr txBox="1"/>
            <p:nvPr/>
          </p:nvSpPr>
          <p:spPr>
            <a:xfrm>
              <a:off x="853885" y="3940834"/>
              <a:ext cx="42832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1.5</a:t>
              </a:r>
            </a:p>
          </p:txBody>
        </p:sp>
        <p:sp>
          <p:nvSpPr>
            <p:cNvPr id="41" name="TextBox 14">
              <a:extLst>
                <a:ext uri="{FF2B5EF4-FFF2-40B4-BE49-F238E27FC236}">
                  <a16:creationId xmlns:a16="http://schemas.microsoft.com/office/drawing/2014/main" id="{4E417188-2061-492C-B828-67713ACAA1D1}"/>
                </a:ext>
              </a:extLst>
            </p:cNvPr>
            <p:cNvSpPr txBox="1"/>
            <p:nvPr/>
          </p:nvSpPr>
          <p:spPr>
            <a:xfrm>
              <a:off x="848678" y="4982489"/>
              <a:ext cx="42832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0.5</a:t>
              </a:r>
            </a:p>
          </p:txBody>
        </p:sp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E813C737-876B-4394-BFA6-3F32645AE1AC}"/>
                </a:ext>
              </a:extLst>
            </p:cNvPr>
            <p:cNvSpPr/>
            <p:nvPr/>
          </p:nvSpPr>
          <p:spPr>
            <a:xfrm>
              <a:off x="4016724" y="3607960"/>
              <a:ext cx="1287272" cy="4092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hteck 52">
              <a:extLst>
                <a:ext uri="{FF2B5EF4-FFF2-40B4-BE49-F238E27FC236}">
                  <a16:creationId xmlns:a16="http://schemas.microsoft.com/office/drawing/2014/main" id="{0DF70911-9498-4ADF-A679-6FB3C26C886D}"/>
                </a:ext>
              </a:extLst>
            </p:cNvPr>
            <p:cNvSpPr/>
            <p:nvPr/>
          </p:nvSpPr>
          <p:spPr>
            <a:xfrm>
              <a:off x="5887945" y="5705124"/>
              <a:ext cx="4308058" cy="3385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D2BE25ED-1BBC-4F2B-BA61-5EA99BED78C9}"/>
                </a:ext>
              </a:extLst>
            </p:cNvPr>
            <p:cNvGrpSpPr/>
            <p:nvPr/>
          </p:nvGrpSpPr>
          <p:grpSpPr>
            <a:xfrm>
              <a:off x="5820390" y="5695944"/>
              <a:ext cx="4308058" cy="469360"/>
              <a:chOff x="1111544" y="5626114"/>
              <a:chExt cx="4308058" cy="469360"/>
            </a:xfrm>
          </p:grpSpPr>
          <p:sp>
            <p:nvSpPr>
              <p:cNvPr id="44" name="Rechteck 43">
                <a:extLst>
                  <a:ext uri="{FF2B5EF4-FFF2-40B4-BE49-F238E27FC236}">
                    <a16:creationId xmlns:a16="http://schemas.microsoft.com/office/drawing/2014/main" id="{7D98D41D-16ED-4D6B-8886-0384DF3E1AFB}"/>
                  </a:ext>
                </a:extLst>
              </p:cNvPr>
              <p:cNvSpPr/>
              <p:nvPr/>
            </p:nvSpPr>
            <p:spPr>
              <a:xfrm>
                <a:off x="1111544" y="5716796"/>
                <a:ext cx="4308058" cy="3385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TextBox 14">
                <a:extLst>
                  <a:ext uri="{FF2B5EF4-FFF2-40B4-BE49-F238E27FC236}">
                    <a16:creationId xmlns:a16="http://schemas.microsoft.com/office/drawing/2014/main" id="{956B1C78-04D1-429B-A278-C864243F085C}"/>
                  </a:ext>
                </a:extLst>
              </p:cNvPr>
              <p:cNvSpPr txBox="1"/>
              <p:nvPr/>
            </p:nvSpPr>
            <p:spPr>
              <a:xfrm>
                <a:off x="2437097" y="5772309"/>
                <a:ext cx="161435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Extraction time [s]</a:t>
                </a:r>
              </a:p>
            </p:txBody>
          </p:sp>
          <p:sp>
            <p:nvSpPr>
              <p:cNvPr id="46" name="TextBox 14">
                <a:extLst>
                  <a:ext uri="{FF2B5EF4-FFF2-40B4-BE49-F238E27FC236}">
                    <a16:creationId xmlns:a16="http://schemas.microsoft.com/office/drawing/2014/main" id="{C223000E-5594-4766-A66B-3C28077A1ECE}"/>
                  </a:ext>
                </a:extLst>
              </p:cNvPr>
              <p:cNvSpPr txBox="1"/>
              <p:nvPr/>
            </p:nvSpPr>
            <p:spPr>
              <a:xfrm>
                <a:off x="1271464" y="5626115"/>
                <a:ext cx="234008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0</a:t>
                </a:r>
              </a:p>
            </p:txBody>
          </p:sp>
          <p:sp>
            <p:nvSpPr>
              <p:cNvPr id="47" name="TextBox 14">
                <a:extLst>
                  <a:ext uri="{FF2B5EF4-FFF2-40B4-BE49-F238E27FC236}">
                    <a16:creationId xmlns:a16="http://schemas.microsoft.com/office/drawing/2014/main" id="{E7AA138C-3182-4F0B-B32B-56ECF31048E4}"/>
                  </a:ext>
                </a:extLst>
              </p:cNvPr>
              <p:cNvSpPr txBox="1"/>
              <p:nvPr/>
            </p:nvSpPr>
            <p:spPr>
              <a:xfrm>
                <a:off x="2034445" y="5626115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48" name="TextBox 14">
                <a:extLst>
                  <a:ext uri="{FF2B5EF4-FFF2-40B4-BE49-F238E27FC236}">
                    <a16:creationId xmlns:a16="http://schemas.microsoft.com/office/drawing/2014/main" id="{4E904789-0536-49A5-BBB4-98A7C3959552}"/>
                  </a:ext>
                </a:extLst>
              </p:cNvPr>
              <p:cNvSpPr txBox="1"/>
              <p:nvPr/>
            </p:nvSpPr>
            <p:spPr>
              <a:xfrm>
                <a:off x="2783993" y="5631958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49" name="TextBox 14">
                <a:extLst>
                  <a:ext uri="{FF2B5EF4-FFF2-40B4-BE49-F238E27FC236}">
                    <a16:creationId xmlns:a16="http://schemas.microsoft.com/office/drawing/2014/main" id="{F853DD44-4FA7-4D87-8F3E-E1F690CF5C22}"/>
                  </a:ext>
                </a:extLst>
              </p:cNvPr>
              <p:cNvSpPr txBox="1"/>
              <p:nvPr/>
            </p:nvSpPr>
            <p:spPr>
              <a:xfrm>
                <a:off x="3533541" y="5626114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50" name="TextBox 14">
                <a:extLst>
                  <a:ext uri="{FF2B5EF4-FFF2-40B4-BE49-F238E27FC236}">
                    <a16:creationId xmlns:a16="http://schemas.microsoft.com/office/drawing/2014/main" id="{BA6A5775-0515-4AD7-8EBD-1800FC2CE248}"/>
                  </a:ext>
                </a:extLst>
              </p:cNvPr>
              <p:cNvSpPr txBox="1"/>
              <p:nvPr/>
            </p:nvSpPr>
            <p:spPr>
              <a:xfrm>
                <a:off x="5061128" y="5660322"/>
                <a:ext cx="27603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5</a:t>
                </a:r>
              </a:p>
            </p:txBody>
          </p:sp>
          <p:sp>
            <p:nvSpPr>
              <p:cNvPr id="51" name="TextBox 14">
                <a:extLst>
                  <a:ext uri="{FF2B5EF4-FFF2-40B4-BE49-F238E27FC236}">
                    <a16:creationId xmlns:a16="http://schemas.microsoft.com/office/drawing/2014/main" id="{E7720064-E226-44B1-BC1C-542FF12BA607}"/>
                  </a:ext>
                </a:extLst>
              </p:cNvPr>
              <p:cNvSpPr txBox="1"/>
              <p:nvPr/>
            </p:nvSpPr>
            <p:spPr>
              <a:xfrm>
                <a:off x="4323900" y="5643257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</a:p>
            </p:txBody>
          </p:sp>
        </p:grpSp>
        <p:sp>
          <p:nvSpPr>
            <p:cNvPr id="54" name="TextBox 14">
              <a:extLst>
                <a:ext uri="{FF2B5EF4-FFF2-40B4-BE49-F238E27FC236}">
                  <a16:creationId xmlns:a16="http://schemas.microsoft.com/office/drawing/2014/main" id="{B46A7C73-BD7D-4BA8-8EE0-35004CC8D2CA}"/>
                </a:ext>
              </a:extLst>
            </p:cNvPr>
            <p:cNvSpPr txBox="1"/>
            <p:nvPr/>
          </p:nvSpPr>
          <p:spPr>
            <a:xfrm>
              <a:off x="8099704" y="4449824"/>
              <a:ext cx="1388778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only feedforward </a:t>
              </a:r>
            </a:p>
            <a:p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feedforward and </a:t>
              </a:r>
            </a:p>
            <a:p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feedback</a:t>
              </a:r>
            </a:p>
          </p:txBody>
        </p:sp>
        <p:cxnSp>
          <p:nvCxnSpPr>
            <p:cNvPr id="55" name="Gerader Verbinder 54">
              <a:extLst>
                <a:ext uri="{FF2B5EF4-FFF2-40B4-BE49-F238E27FC236}">
                  <a16:creationId xmlns:a16="http://schemas.microsoft.com/office/drawing/2014/main" id="{4A6E91F7-0662-447D-A92C-0E711CB438EE}"/>
                </a:ext>
              </a:extLst>
            </p:cNvPr>
            <p:cNvCxnSpPr/>
            <p:nvPr/>
          </p:nvCxnSpPr>
          <p:spPr>
            <a:xfrm>
              <a:off x="7804015" y="4604344"/>
              <a:ext cx="317501" cy="0"/>
            </a:xfrm>
            <a:prstGeom prst="line">
              <a:avLst/>
            </a:prstGeom>
            <a:ln w="41275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r Verbinder 55">
              <a:extLst>
                <a:ext uri="{FF2B5EF4-FFF2-40B4-BE49-F238E27FC236}">
                  <a16:creationId xmlns:a16="http://schemas.microsoft.com/office/drawing/2014/main" id="{E5FE073E-E2EB-43E2-AB8E-0EB7024CC616}"/>
                </a:ext>
              </a:extLst>
            </p:cNvPr>
            <p:cNvCxnSpPr/>
            <p:nvPr/>
          </p:nvCxnSpPr>
          <p:spPr>
            <a:xfrm>
              <a:off x="7804014" y="4785795"/>
              <a:ext cx="317501" cy="0"/>
            </a:xfrm>
            <a:prstGeom prst="line">
              <a:avLst/>
            </a:prstGeom>
            <a:ln w="412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14">
              <a:extLst>
                <a:ext uri="{FF2B5EF4-FFF2-40B4-BE49-F238E27FC236}">
                  <a16:creationId xmlns:a16="http://schemas.microsoft.com/office/drawing/2014/main" id="{0B80DE57-0FDB-4FD3-A421-3242AFE69268}"/>
                </a:ext>
              </a:extLst>
            </p:cNvPr>
            <p:cNvSpPr txBox="1"/>
            <p:nvPr/>
          </p:nvSpPr>
          <p:spPr>
            <a:xfrm>
              <a:off x="1477455" y="3523921"/>
              <a:ext cx="35762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D60093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I</a:t>
              </a:r>
              <a:r>
                <a:rPr lang="en-US" b="1" dirty="0">
                  <a:solidFill>
                    <a:srgbClr val="D6009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mproved macro- &amp; micro-structure</a:t>
              </a:r>
            </a:p>
          </p:txBody>
        </p:sp>
      </p:grpSp>
      <p:sp>
        <p:nvSpPr>
          <p:cNvPr id="52" name="Rectangle 4">
            <a:extLst>
              <a:ext uri="{FF2B5EF4-FFF2-40B4-BE49-F238E27FC236}">
                <a16:creationId xmlns:a16="http://schemas.microsoft.com/office/drawing/2014/main" id="{CA4D4D3C-E620-4C5E-8122-C29AAE6C8E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7262" y="6102906"/>
            <a:ext cx="3547806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Niedermayer et al., IPAC’25 (in preparation)  </a:t>
            </a:r>
          </a:p>
        </p:txBody>
      </p:sp>
    </p:spTree>
    <p:extLst>
      <p:ext uri="{BB962C8B-B14F-4D97-AF65-F5344CB8AC3E}">
        <p14:creationId xmlns:p14="http://schemas.microsoft.com/office/powerpoint/2010/main" val="3518436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11">
            <a:extLst>
              <a:ext uri="{FF2B5EF4-FFF2-40B4-BE49-F238E27FC236}">
                <a16:creationId xmlns:a16="http://schemas.microsoft.com/office/drawing/2014/main" id="{9BC374DF-8040-4103-8B02-83EA64D82B8B}"/>
              </a:ext>
            </a:extLst>
          </p:cNvPr>
          <p:cNvGrpSpPr/>
          <p:nvPr/>
        </p:nvGrpSpPr>
        <p:grpSpPr>
          <a:xfrm>
            <a:off x="6328921" y="1109218"/>
            <a:ext cx="5383703" cy="2463798"/>
            <a:chOff x="19206866" y="27733591"/>
            <a:chExt cx="5383703" cy="2463798"/>
          </a:xfrm>
        </p:grpSpPr>
        <p:grpSp>
          <p:nvGrpSpPr>
            <p:cNvPr id="63" name="Gruppieren 62">
              <a:extLst>
                <a:ext uri="{FF2B5EF4-FFF2-40B4-BE49-F238E27FC236}">
                  <a16:creationId xmlns:a16="http://schemas.microsoft.com/office/drawing/2014/main" id="{607867B2-FB05-4C89-92DE-ADC1ABFFDE0D}"/>
                </a:ext>
              </a:extLst>
            </p:cNvPr>
            <p:cNvGrpSpPr/>
            <p:nvPr/>
          </p:nvGrpSpPr>
          <p:grpSpPr>
            <a:xfrm>
              <a:off x="19271773" y="27838541"/>
              <a:ext cx="5162865" cy="2280114"/>
              <a:chOff x="6600056" y="4162013"/>
              <a:chExt cx="5237898" cy="2024886"/>
            </a:xfrm>
          </p:grpSpPr>
          <p:sp>
            <p:nvSpPr>
              <p:cNvPr id="66" name="CustomShape 4">
                <a:extLst>
                  <a:ext uri="{FF2B5EF4-FFF2-40B4-BE49-F238E27FC236}">
                    <a16:creationId xmlns:a16="http://schemas.microsoft.com/office/drawing/2014/main" id="{2561AD28-32B3-4A42-843E-E455DE9FC004}"/>
                  </a:ext>
                </a:extLst>
              </p:cNvPr>
              <p:cNvSpPr/>
              <p:nvPr/>
            </p:nvSpPr>
            <p:spPr>
              <a:xfrm>
                <a:off x="11183389" y="4545880"/>
                <a:ext cx="561056" cy="1127693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7" name="CustomShape 5">
                <a:extLst>
                  <a:ext uri="{FF2B5EF4-FFF2-40B4-BE49-F238E27FC236}">
                    <a16:creationId xmlns:a16="http://schemas.microsoft.com/office/drawing/2014/main" id="{11EB905B-159B-48F8-95A6-699F2308645C}"/>
                  </a:ext>
                </a:extLst>
              </p:cNvPr>
              <p:cNvSpPr/>
              <p:nvPr/>
            </p:nvSpPr>
            <p:spPr>
              <a:xfrm>
                <a:off x="7933939" y="5450741"/>
                <a:ext cx="1145022" cy="736158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600" b="1" spc="-1" dirty="0">
                    <a:latin typeface="Arial"/>
                  </a:rPr>
                  <a:t>USRP</a:t>
                </a:r>
                <a:endParaRPr lang="en-GB" sz="1600" spc="-1" dirty="0">
                  <a:latin typeface="Arial"/>
                </a:endParaRPr>
              </a:p>
              <a:p>
                <a:pPr algn="ctr"/>
                <a:r>
                  <a:rPr lang="en-GB" sz="1300" spc="-1" dirty="0">
                    <a:latin typeface="Arial"/>
                  </a:rPr>
                  <a:t>ADC/DAC with FPGA</a:t>
                </a:r>
              </a:p>
            </p:txBody>
          </p:sp>
          <p:sp>
            <p:nvSpPr>
              <p:cNvPr id="68" name="Line 6">
                <a:extLst>
                  <a:ext uri="{FF2B5EF4-FFF2-40B4-BE49-F238E27FC236}">
                    <a16:creationId xmlns:a16="http://schemas.microsoft.com/office/drawing/2014/main" id="{BFA8BDA4-559B-46A1-B65E-06E4461D364C}"/>
                  </a:ext>
                </a:extLst>
              </p:cNvPr>
              <p:cNvSpPr/>
              <p:nvPr/>
            </p:nvSpPr>
            <p:spPr>
              <a:xfrm>
                <a:off x="9078961" y="5634780"/>
                <a:ext cx="982316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69" name="CustomShape 7">
                <a:extLst>
                  <a:ext uri="{FF2B5EF4-FFF2-40B4-BE49-F238E27FC236}">
                    <a16:creationId xmlns:a16="http://schemas.microsoft.com/office/drawing/2014/main" id="{B8BE3EC5-FE9B-436B-8CBF-286CF95EDDE6}"/>
                  </a:ext>
                </a:extLst>
              </p:cNvPr>
              <p:cNvSpPr/>
              <p:nvPr/>
            </p:nvSpPr>
            <p:spPr>
              <a:xfrm>
                <a:off x="7933939" y="4162013"/>
                <a:ext cx="1145022" cy="736158"/>
              </a:xfrm>
              <a:prstGeom prst="rect">
                <a:avLst/>
              </a:prstGeom>
              <a:solidFill>
                <a:srgbClr val="FF99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600" b="1" spc="-1" dirty="0">
                    <a:latin typeface="Arial"/>
                  </a:rPr>
                  <a:t>PC</a:t>
                </a:r>
                <a:endParaRPr lang="en-GB" sz="1600" spc="-1" dirty="0">
                  <a:latin typeface="Arial"/>
                </a:endParaRPr>
              </a:p>
              <a:p>
                <a:pPr algn="ctr"/>
                <a:r>
                  <a:rPr lang="en-GB" sz="1300" spc="-1" dirty="0">
                    <a:latin typeface="Arial"/>
                  </a:rPr>
                  <a:t>DSP with GNU Radio</a:t>
                </a:r>
              </a:p>
            </p:txBody>
          </p:sp>
          <p:sp>
            <p:nvSpPr>
              <p:cNvPr id="70" name="Line 8">
                <a:extLst>
                  <a:ext uri="{FF2B5EF4-FFF2-40B4-BE49-F238E27FC236}">
                    <a16:creationId xmlns:a16="http://schemas.microsoft.com/office/drawing/2014/main" id="{FA44F18F-4438-44CA-9CD1-9BF7DC731B05}"/>
                  </a:ext>
                </a:extLst>
              </p:cNvPr>
              <p:cNvSpPr/>
              <p:nvPr/>
            </p:nvSpPr>
            <p:spPr>
              <a:xfrm flipV="1">
                <a:off x="8315457" y="4898171"/>
                <a:ext cx="0" cy="552119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1" name="Line 9">
                <a:extLst>
                  <a:ext uri="{FF2B5EF4-FFF2-40B4-BE49-F238E27FC236}">
                    <a16:creationId xmlns:a16="http://schemas.microsoft.com/office/drawing/2014/main" id="{C7C8A721-BE77-41EB-AE2C-F76AF6232D55}"/>
                  </a:ext>
                </a:extLst>
              </p:cNvPr>
              <p:cNvSpPr/>
              <p:nvPr/>
            </p:nvSpPr>
            <p:spPr>
              <a:xfrm>
                <a:off x="8696976" y="4898171"/>
                <a:ext cx="0" cy="552119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2" name="Line 10">
                <a:extLst>
                  <a:ext uri="{FF2B5EF4-FFF2-40B4-BE49-F238E27FC236}">
                    <a16:creationId xmlns:a16="http://schemas.microsoft.com/office/drawing/2014/main" id="{C7ED2EA4-E7BE-4675-B580-D6063182FFE4}"/>
                  </a:ext>
                </a:extLst>
              </p:cNvPr>
              <p:cNvSpPr/>
              <p:nvPr/>
            </p:nvSpPr>
            <p:spPr>
              <a:xfrm>
                <a:off x="9078961" y="6021288"/>
                <a:ext cx="572277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3" name="Line 11">
                <a:extLst>
                  <a:ext uri="{FF2B5EF4-FFF2-40B4-BE49-F238E27FC236}">
                    <a16:creationId xmlns:a16="http://schemas.microsoft.com/office/drawing/2014/main" id="{3625E03B-CCE7-479A-BF80-5464253BFEDB}"/>
                  </a:ext>
                </a:extLst>
              </p:cNvPr>
              <p:cNvSpPr/>
              <p:nvPr/>
            </p:nvSpPr>
            <p:spPr>
              <a:xfrm>
                <a:off x="7552421" y="5634780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4" name="Line 12">
                <a:extLst>
                  <a:ext uri="{FF2B5EF4-FFF2-40B4-BE49-F238E27FC236}">
                    <a16:creationId xmlns:a16="http://schemas.microsoft.com/office/drawing/2014/main" id="{250A04AB-8EC0-4E7E-AF1A-FC93CB6BECB0}"/>
                  </a:ext>
                </a:extLst>
              </p:cNvPr>
              <p:cNvSpPr/>
              <p:nvPr/>
            </p:nvSpPr>
            <p:spPr>
              <a:xfrm>
                <a:off x="7552421" y="6002859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5" name="Line 13">
                <a:extLst>
                  <a:ext uri="{FF2B5EF4-FFF2-40B4-BE49-F238E27FC236}">
                    <a16:creationId xmlns:a16="http://schemas.microsoft.com/office/drawing/2014/main" id="{545423BD-8B5F-43AF-928A-80BDCDCC4DE4}"/>
                  </a:ext>
                </a:extLst>
              </p:cNvPr>
              <p:cNvSpPr/>
              <p:nvPr/>
            </p:nvSpPr>
            <p:spPr>
              <a:xfrm>
                <a:off x="7552421" y="4671279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6" name="TextShape 14">
                <a:extLst>
                  <a:ext uri="{FF2B5EF4-FFF2-40B4-BE49-F238E27FC236}">
                    <a16:creationId xmlns:a16="http://schemas.microsoft.com/office/drawing/2014/main" id="{89C93E52-DB90-4F53-814C-9FA551110BF5}"/>
                  </a:ext>
                </a:extLst>
              </p:cNvPr>
              <p:cNvSpPr txBox="1"/>
              <p:nvPr/>
            </p:nvSpPr>
            <p:spPr>
              <a:xfrm>
                <a:off x="6788450" y="4517913"/>
                <a:ext cx="763036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control</a:t>
                </a:r>
              </a:p>
            </p:txBody>
          </p:sp>
          <p:sp>
            <p:nvSpPr>
              <p:cNvPr id="77" name="TextShape 15">
                <a:extLst>
                  <a:ext uri="{FF2B5EF4-FFF2-40B4-BE49-F238E27FC236}">
                    <a16:creationId xmlns:a16="http://schemas.microsoft.com/office/drawing/2014/main" id="{ED74594C-1859-4D77-B14C-74599D6F9040}"/>
                  </a:ext>
                </a:extLst>
              </p:cNvPr>
              <p:cNvSpPr txBox="1"/>
              <p:nvPr/>
            </p:nvSpPr>
            <p:spPr>
              <a:xfrm>
                <a:off x="6600056" y="5411948"/>
                <a:ext cx="951429" cy="3432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rev. freq.</a:t>
                </a:r>
              </a:p>
            </p:txBody>
          </p:sp>
          <p:sp>
            <p:nvSpPr>
              <p:cNvPr id="78" name="TextShape 16">
                <a:extLst>
                  <a:ext uri="{FF2B5EF4-FFF2-40B4-BE49-F238E27FC236}">
                    <a16:creationId xmlns:a16="http://schemas.microsoft.com/office/drawing/2014/main" id="{94C3E90B-AB8B-49FD-8CB8-FC20A4D303AB}"/>
                  </a:ext>
                </a:extLst>
              </p:cNvPr>
              <p:cNvSpPr txBox="1"/>
              <p:nvPr/>
            </p:nvSpPr>
            <p:spPr>
              <a:xfrm>
                <a:off x="6788450" y="5806190"/>
                <a:ext cx="763036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trigger</a:t>
                </a:r>
              </a:p>
            </p:txBody>
          </p:sp>
          <p:sp>
            <p:nvSpPr>
              <p:cNvPr id="79" name="TextShape 17">
                <a:extLst>
                  <a:ext uri="{FF2B5EF4-FFF2-40B4-BE49-F238E27FC236}">
                    <a16:creationId xmlns:a16="http://schemas.microsoft.com/office/drawing/2014/main" id="{034222C4-DC06-4891-BD08-89F449E07889}"/>
                  </a:ext>
                </a:extLst>
              </p:cNvPr>
              <p:cNvSpPr txBox="1"/>
              <p:nvPr/>
            </p:nvSpPr>
            <p:spPr>
              <a:xfrm>
                <a:off x="8959580" y="5661249"/>
                <a:ext cx="116886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300" spc="-1" dirty="0">
                    <a:latin typeface="Arial"/>
                  </a:rPr>
                  <a:t>excitation</a:t>
                </a:r>
              </a:p>
              <a:p>
                <a:pPr algn="ctr"/>
                <a:r>
                  <a:rPr lang="en-GB" sz="1300" spc="-1" dirty="0">
                    <a:latin typeface="Arial"/>
                  </a:rPr>
                  <a:t>signals</a:t>
                </a:r>
              </a:p>
            </p:txBody>
          </p:sp>
          <p:sp>
            <p:nvSpPr>
              <p:cNvPr id="80" name="TextShape 18">
                <a:extLst>
                  <a:ext uri="{FF2B5EF4-FFF2-40B4-BE49-F238E27FC236}">
                    <a16:creationId xmlns:a16="http://schemas.microsoft.com/office/drawing/2014/main" id="{21ACAE0F-8274-4495-AB3F-AB9B3367C091}"/>
                  </a:ext>
                </a:extLst>
              </p:cNvPr>
              <p:cNvSpPr txBox="1"/>
              <p:nvPr/>
            </p:nvSpPr>
            <p:spPr>
              <a:xfrm rot="16200000">
                <a:off x="8229698" y="4983471"/>
                <a:ext cx="552570" cy="3815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400" spc="-1" dirty="0">
                    <a:latin typeface="Arial"/>
                  </a:rPr>
                  <a:t>data</a:t>
                </a:r>
              </a:p>
            </p:txBody>
          </p:sp>
          <p:grpSp>
            <p:nvGrpSpPr>
              <p:cNvPr id="81" name="Group 19">
                <a:extLst>
                  <a:ext uri="{FF2B5EF4-FFF2-40B4-BE49-F238E27FC236}">
                    <a16:creationId xmlns:a16="http://schemas.microsoft.com/office/drawing/2014/main" id="{96BDC024-276A-4D73-AA82-C22F831D481B}"/>
                  </a:ext>
                </a:extLst>
              </p:cNvPr>
              <p:cNvGrpSpPr/>
              <p:nvPr/>
            </p:nvGrpSpPr>
            <p:grpSpPr>
              <a:xfrm>
                <a:off x="11230143" y="4545880"/>
                <a:ext cx="467547" cy="1127693"/>
                <a:chOff x="8532000" y="3366360"/>
                <a:chExt cx="360000" cy="900000"/>
              </a:xfrm>
            </p:grpSpPr>
            <p:sp>
              <p:nvSpPr>
                <p:cNvPr id="106" name="Line 20">
                  <a:extLst>
                    <a:ext uri="{FF2B5EF4-FFF2-40B4-BE49-F238E27FC236}">
                      <a16:creationId xmlns:a16="http://schemas.microsoft.com/office/drawing/2014/main" id="{7BD71362-88E8-4151-B1D0-8B9A37B59253}"/>
                    </a:ext>
                  </a:extLst>
                </p:cNvPr>
                <p:cNvSpPr/>
                <p:nvPr/>
              </p:nvSpPr>
              <p:spPr>
                <a:xfrm>
                  <a:off x="8712000" y="3366360"/>
                  <a:ext cx="0" cy="900000"/>
                </a:xfrm>
                <a:prstGeom prst="line">
                  <a:avLst/>
                </a:prstGeom>
                <a:ln>
                  <a:solidFill>
                    <a:srgbClr val="C9211E"/>
                  </a:solidFill>
                  <a:prstDash val="sysDot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7" name="Line 21">
                  <a:extLst>
                    <a:ext uri="{FF2B5EF4-FFF2-40B4-BE49-F238E27FC236}">
                      <a16:creationId xmlns:a16="http://schemas.microsoft.com/office/drawing/2014/main" id="{8AA8B8D7-5629-4609-94CD-B3DCA62F2E0A}"/>
                    </a:ext>
                  </a:extLst>
                </p:cNvPr>
                <p:cNvSpPr/>
                <p:nvPr/>
              </p:nvSpPr>
              <p:spPr>
                <a:xfrm>
                  <a:off x="8532000" y="3600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8" name="Line 22">
                  <a:extLst>
                    <a:ext uri="{FF2B5EF4-FFF2-40B4-BE49-F238E27FC236}">
                      <a16:creationId xmlns:a16="http://schemas.microsoft.com/office/drawing/2014/main" id="{9CA151CD-A86B-47D4-968C-2F027C76F790}"/>
                    </a:ext>
                  </a:extLst>
                </p:cNvPr>
                <p:cNvSpPr/>
                <p:nvPr/>
              </p:nvSpPr>
              <p:spPr>
                <a:xfrm>
                  <a:off x="8532000" y="3816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9" name="Line 23">
                  <a:extLst>
                    <a:ext uri="{FF2B5EF4-FFF2-40B4-BE49-F238E27FC236}">
                      <a16:creationId xmlns:a16="http://schemas.microsoft.com/office/drawing/2014/main" id="{59C54544-BDC3-4FAF-90F7-32B84034B52A}"/>
                    </a:ext>
                  </a:extLst>
                </p:cNvPr>
                <p:cNvSpPr/>
                <p:nvPr/>
              </p:nvSpPr>
              <p:spPr>
                <a:xfrm>
                  <a:off x="8532000" y="4032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0" name="CustomShape 24">
                  <a:extLst>
                    <a:ext uri="{FF2B5EF4-FFF2-40B4-BE49-F238E27FC236}">
                      <a16:creationId xmlns:a16="http://schemas.microsoft.com/office/drawing/2014/main" id="{9C3685DA-C956-45FE-9E4C-9A69B02E2BAB}"/>
                    </a:ext>
                  </a:extLst>
                </p:cNvPr>
                <p:cNvSpPr/>
                <p:nvPr/>
              </p:nvSpPr>
              <p:spPr>
                <a:xfrm>
                  <a:off x="8676000" y="3636360"/>
                  <a:ext cx="72000" cy="360000"/>
                </a:xfrm>
                <a:prstGeom prst="ellipse">
                  <a:avLst/>
                </a:prstGeom>
                <a:solidFill>
                  <a:srgbClr val="C9211E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1" name="Line 25">
                  <a:extLst>
                    <a:ext uri="{FF2B5EF4-FFF2-40B4-BE49-F238E27FC236}">
                      <a16:creationId xmlns:a16="http://schemas.microsoft.com/office/drawing/2014/main" id="{4D73AE72-D616-41E3-B29A-B3C6AF9F28A8}"/>
                    </a:ext>
                  </a:extLst>
                </p:cNvPr>
                <p:cNvSpPr/>
                <p:nvPr/>
              </p:nvSpPr>
              <p:spPr>
                <a:xfrm>
                  <a:off x="8532000" y="3456720"/>
                  <a:ext cx="0" cy="720000"/>
                </a:xfrm>
                <a:prstGeom prst="line">
                  <a:avLst/>
                </a:prstGeom>
                <a:ln w="36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2" name="Line 26">
                  <a:extLst>
                    <a:ext uri="{FF2B5EF4-FFF2-40B4-BE49-F238E27FC236}">
                      <a16:creationId xmlns:a16="http://schemas.microsoft.com/office/drawing/2014/main" id="{4ACE388E-BB46-42AA-9B78-82C1E996CF68}"/>
                    </a:ext>
                  </a:extLst>
                </p:cNvPr>
                <p:cNvSpPr/>
                <p:nvPr/>
              </p:nvSpPr>
              <p:spPr>
                <a:xfrm>
                  <a:off x="8892000" y="3456720"/>
                  <a:ext cx="0" cy="720000"/>
                </a:xfrm>
                <a:prstGeom prst="line">
                  <a:avLst/>
                </a:prstGeom>
                <a:ln w="36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82" name="Group 27">
                <a:extLst>
                  <a:ext uri="{FF2B5EF4-FFF2-40B4-BE49-F238E27FC236}">
                    <a16:creationId xmlns:a16="http://schemas.microsoft.com/office/drawing/2014/main" id="{1F8DE9A9-1488-4731-BA72-1C4CFC21E899}"/>
                  </a:ext>
                </a:extLst>
              </p:cNvPr>
              <p:cNvGrpSpPr/>
              <p:nvPr/>
            </p:nvGrpSpPr>
            <p:grpSpPr>
              <a:xfrm>
                <a:off x="10061277" y="5402476"/>
                <a:ext cx="1776677" cy="451979"/>
                <a:chOff x="7632000" y="4050000"/>
                <a:chExt cx="1368000" cy="360720"/>
              </a:xfrm>
            </p:grpSpPr>
            <p:sp>
              <p:nvSpPr>
                <p:cNvPr id="89" name="CustomShape 28">
                  <a:extLst>
                    <a:ext uri="{FF2B5EF4-FFF2-40B4-BE49-F238E27FC236}">
                      <a16:creationId xmlns:a16="http://schemas.microsoft.com/office/drawing/2014/main" id="{0DC0ED57-1D37-4820-9EE7-29631848AE8C}"/>
                    </a:ext>
                  </a:extLst>
                </p:cNvPr>
                <p:cNvSpPr/>
                <p:nvPr/>
              </p:nvSpPr>
              <p:spPr>
                <a:xfrm rot="5400000">
                  <a:off x="8082000" y="4068360"/>
                  <a:ext cx="180000" cy="1443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02" h="402">
                      <a:moveTo>
                        <a:pt x="250" y="0"/>
                      </a:moveTo>
                      <a:lnTo>
                        <a:pt x="501" y="401"/>
                      </a:lnTo>
                      <a:lnTo>
                        <a:pt x="0" y="401"/>
                      </a:lnTo>
                      <a:lnTo>
                        <a:pt x="250" y="0"/>
                      </a:lnTo>
                    </a:path>
                  </a:pathLst>
                </a:custGeom>
                <a:noFill/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90" name="Group 29">
                  <a:extLst>
                    <a:ext uri="{FF2B5EF4-FFF2-40B4-BE49-F238E27FC236}">
                      <a16:creationId xmlns:a16="http://schemas.microsoft.com/office/drawing/2014/main" id="{7F856E5C-A8F9-4BCD-BB46-AA8628BDA9F6}"/>
                    </a:ext>
                  </a:extLst>
                </p:cNvPr>
                <p:cNvGrpSpPr/>
                <p:nvPr/>
              </p:nvGrpSpPr>
              <p:grpSpPr>
                <a:xfrm>
                  <a:off x="7632000" y="4050000"/>
                  <a:ext cx="360000" cy="360000"/>
                  <a:chOff x="7632000" y="4050000"/>
                  <a:chExt cx="360000" cy="360000"/>
                </a:xfrm>
              </p:grpSpPr>
              <p:sp>
                <p:nvSpPr>
                  <p:cNvPr id="98" name="TextShape 30">
                    <a:extLst>
                      <a:ext uri="{FF2B5EF4-FFF2-40B4-BE49-F238E27FC236}">
                        <a16:creationId xmlns:a16="http://schemas.microsoft.com/office/drawing/2014/main" id="{DDFECE1F-E2A1-4619-A2F8-FF4405EE4F59}"/>
                      </a:ext>
                    </a:extLst>
                  </p:cNvPr>
                  <p:cNvSpPr txBox="1"/>
                  <p:nvPr/>
                </p:nvSpPr>
                <p:spPr>
                  <a:xfrm>
                    <a:off x="7812000" y="4140000"/>
                    <a:ext cx="180000" cy="180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lIns="0" tIns="0" rIns="0" bIns="0" anchor="ctr" anchorCtr="1">
                    <a:noAutofit/>
                  </a:bodyPr>
                  <a:lstStyle/>
                  <a:p>
                    <a:pPr algn="ctr"/>
                    <a:r>
                      <a:rPr lang="en-GB" sz="800" spc="-1" dirty="0">
                        <a:solidFill>
                          <a:srgbClr val="2A6099"/>
                        </a:solidFill>
                        <a:latin typeface="Arial"/>
                      </a:rPr>
                      <a:t>180°</a:t>
                    </a:r>
                    <a:endParaRPr lang="en-GB" sz="800" spc="-1" dirty="0">
                      <a:latin typeface="Arial"/>
                    </a:endParaRPr>
                  </a:p>
                </p:txBody>
              </p:sp>
              <p:grpSp>
                <p:nvGrpSpPr>
                  <p:cNvPr id="99" name="Group 31">
                    <a:extLst>
                      <a:ext uri="{FF2B5EF4-FFF2-40B4-BE49-F238E27FC236}">
                        <a16:creationId xmlns:a16="http://schemas.microsoft.com/office/drawing/2014/main" id="{DFFAFC17-41B3-4068-9CB7-4AA2F95F04DC}"/>
                      </a:ext>
                    </a:extLst>
                  </p:cNvPr>
                  <p:cNvGrpSpPr/>
                  <p:nvPr/>
                </p:nvGrpSpPr>
                <p:grpSpPr>
                  <a:xfrm>
                    <a:off x="7632000" y="4050000"/>
                    <a:ext cx="360000" cy="360000"/>
                    <a:chOff x="7632000" y="4050000"/>
                    <a:chExt cx="360000" cy="360000"/>
                  </a:xfrm>
                </p:grpSpPr>
                <p:sp>
                  <p:nvSpPr>
                    <p:cNvPr id="100" name="CustomShape 32">
                      <a:extLst>
                        <a:ext uri="{FF2B5EF4-FFF2-40B4-BE49-F238E27FC236}">
                          <a16:creationId xmlns:a16="http://schemas.microsoft.com/office/drawing/2014/main" id="{C2AF4F90-D11D-426B-AD0B-7D76B806F7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2000" y="4050000"/>
                      <a:ext cx="360000" cy="360000"/>
                    </a:xfrm>
                    <a:prstGeom prst="rect">
                      <a:avLst/>
                    </a:prstGeom>
                    <a:noFill/>
                    <a:ln w="18000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01" name="Line 33">
                      <a:extLst>
                        <a:ext uri="{FF2B5EF4-FFF2-40B4-BE49-F238E27FC236}">
                          <a16:creationId xmlns:a16="http://schemas.microsoft.com/office/drawing/2014/main" id="{294E2CD3-7165-4D10-8B13-792250B06D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2000" y="423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02" name="Line 34">
                      <a:extLst>
                        <a:ext uri="{FF2B5EF4-FFF2-40B4-BE49-F238E27FC236}">
                          <a16:creationId xmlns:a16="http://schemas.microsoft.com/office/drawing/2014/main" id="{888F946D-CE5B-41D1-AF29-35420AFA61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2000" y="432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03" name="Line 35">
                      <a:extLst>
                        <a:ext uri="{FF2B5EF4-FFF2-40B4-BE49-F238E27FC236}">
                          <a16:creationId xmlns:a16="http://schemas.microsoft.com/office/drawing/2014/main" id="{4412A404-DDEA-4644-B06A-0178E0D2DF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2000" y="414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04" name="Line 36">
                      <a:extLst>
                        <a:ext uri="{FF2B5EF4-FFF2-40B4-BE49-F238E27FC236}">
                          <a16:creationId xmlns:a16="http://schemas.microsoft.com/office/drawing/2014/main" id="{7DF6CEBC-6728-4A6D-802E-C6AB0BAD1A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22000" y="4230000"/>
                      <a:ext cx="180000" cy="9000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05" name="Line 37">
                      <a:extLst>
                        <a:ext uri="{FF2B5EF4-FFF2-40B4-BE49-F238E27FC236}">
                          <a16:creationId xmlns:a16="http://schemas.microsoft.com/office/drawing/2014/main" id="{050F7B97-641E-474E-AF49-F0AD88046B58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7722000" y="4140000"/>
                      <a:ext cx="180000" cy="9000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</p:grpSp>
            <p:sp>
              <p:nvSpPr>
                <p:cNvPr id="91" name="Line 38">
                  <a:extLst>
                    <a:ext uri="{FF2B5EF4-FFF2-40B4-BE49-F238E27FC236}">
                      <a16:creationId xmlns:a16="http://schemas.microsoft.com/office/drawing/2014/main" id="{2D5E0BDB-1C41-45C0-B9B6-F6CE89FB2C36}"/>
                    </a:ext>
                  </a:extLst>
                </p:cNvPr>
                <p:cNvSpPr/>
                <p:nvPr/>
              </p:nvSpPr>
              <p:spPr>
                <a:xfrm>
                  <a:off x="7992000" y="4140000"/>
                  <a:ext cx="10800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2" name="CustomShape 39">
                  <a:extLst>
                    <a:ext uri="{FF2B5EF4-FFF2-40B4-BE49-F238E27FC236}">
                      <a16:creationId xmlns:a16="http://schemas.microsoft.com/office/drawing/2014/main" id="{015BE5B2-36A3-4DC8-A5D6-D096EFDEDF30}"/>
                    </a:ext>
                  </a:extLst>
                </p:cNvPr>
                <p:cNvSpPr/>
                <p:nvPr/>
              </p:nvSpPr>
              <p:spPr>
                <a:xfrm rot="5400000">
                  <a:off x="8154000" y="4248360"/>
                  <a:ext cx="180000" cy="1443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02" h="402">
                      <a:moveTo>
                        <a:pt x="250" y="0"/>
                      </a:moveTo>
                      <a:lnTo>
                        <a:pt x="501" y="401"/>
                      </a:lnTo>
                      <a:lnTo>
                        <a:pt x="0" y="401"/>
                      </a:lnTo>
                      <a:lnTo>
                        <a:pt x="250" y="0"/>
                      </a:lnTo>
                    </a:path>
                  </a:pathLst>
                </a:custGeom>
                <a:noFill/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3" name="Line 40">
                  <a:extLst>
                    <a:ext uri="{FF2B5EF4-FFF2-40B4-BE49-F238E27FC236}">
                      <a16:creationId xmlns:a16="http://schemas.microsoft.com/office/drawing/2014/main" id="{2EEB55EF-4B2F-4130-958E-6698AA0EEAB0}"/>
                    </a:ext>
                  </a:extLst>
                </p:cNvPr>
                <p:cNvSpPr/>
                <p:nvPr/>
              </p:nvSpPr>
              <p:spPr>
                <a:xfrm>
                  <a:off x="7992000" y="4320000"/>
                  <a:ext cx="18000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4" name="Line 41">
                  <a:extLst>
                    <a:ext uri="{FF2B5EF4-FFF2-40B4-BE49-F238E27FC236}">
                      <a16:creationId xmlns:a16="http://schemas.microsoft.com/office/drawing/2014/main" id="{BE39E484-98F9-4B8A-A2B3-FFE90D6EFAC4}"/>
                    </a:ext>
                  </a:extLst>
                </p:cNvPr>
                <p:cNvSpPr/>
                <p:nvPr/>
              </p:nvSpPr>
              <p:spPr>
                <a:xfrm>
                  <a:off x="8244360" y="4140000"/>
                  <a:ext cx="28764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5" name="Line 42">
                  <a:extLst>
                    <a:ext uri="{FF2B5EF4-FFF2-40B4-BE49-F238E27FC236}">
                      <a16:creationId xmlns:a16="http://schemas.microsoft.com/office/drawing/2014/main" id="{D7EFF792-ED86-4919-98E3-6EA095C39140}"/>
                    </a:ext>
                  </a:extLst>
                </p:cNvPr>
                <p:cNvSpPr/>
                <p:nvPr/>
              </p:nvSpPr>
              <p:spPr>
                <a:xfrm>
                  <a:off x="8316360" y="4320000"/>
                  <a:ext cx="683640" cy="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6" name="Line 43">
                  <a:extLst>
                    <a:ext uri="{FF2B5EF4-FFF2-40B4-BE49-F238E27FC236}">
                      <a16:creationId xmlns:a16="http://schemas.microsoft.com/office/drawing/2014/main" id="{05C62028-D033-4276-A414-D930F2841AF2}"/>
                    </a:ext>
                  </a:extLst>
                </p:cNvPr>
                <p:cNvSpPr/>
                <p:nvPr/>
              </p:nvSpPr>
              <p:spPr>
                <a:xfrm>
                  <a:off x="9000000" y="4140000"/>
                  <a:ext cx="0" cy="18000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7" name="Line 44">
                  <a:extLst>
                    <a:ext uri="{FF2B5EF4-FFF2-40B4-BE49-F238E27FC236}">
                      <a16:creationId xmlns:a16="http://schemas.microsoft.com/office/drawing/2014/main" id="{38CC7CAD-EA4C-4756-A386-EF00E2D056EE}"/>
                    </a:ext>
                  </a:extLst>
                </p:cNvPr>
                <p:cNvSpPr/>
                <p:nvPr/>
              </p:nvSpPr>
              <p:spPr>
                <a:xfrm>
                  <a:off x="8892000" y="4140000"/>
                  <a:ext cx="108000" cy="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sp>
            <p:nvSpPr>
              <p:cNvPr id="83" name="TextShape 45">
                <a:extLst>
                  <a:ext uri="{FF2B5EF4-FFF2-40B4-BE49-F238E27FC236}">
                    <a16:creationId xmlns:a16="http://schemas.microsoft.com/office/drawing/2014/main" id="{DF667434-10E9-430E-BC91-2BCBAF054BE8}"/>
                  </a:ext>
                </a:extLst>
              </p:cNvPr>
              <p:cNvSpPr txBox="1"/>
              <p:nvPr/>
            </p:nvSpPr>
            <p:spPr>
              <a:xfrm>
                <a:off x="9702000" y="4914009"/>
                <a:ext cx="1504739" cy="4686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 err="1">
                    <a:latin typeface="Arial"/>
                  </a:rPr>
                  <a:t>stripline</a:t>
                </a:r>
                <a:endParaRPr lang="en-GB" sz="1400" spc="-1" dirty="0">
                  <a:latin typeface="Arial"/>
                </a:endParaRPr>
              </a:p>
              <a:p>
                <a:pPr algn="r"/>
                <a:r>
                  <a:rPr lang="en-GB" sz="1400" spc="-1" dirty="0">
                    <a:latin typeface="Arial"/>
                  </a:rPr>
                  <a:t>kicker</a:t>
                </a:r>
              </a:p>
            </p:txBody>
          </p:sp>
          <p:sp>
            <p:nvSpPr>
              <p:cNvPr id="84" name="TextShape 17">
                <a:extLst>
                  <a:ext uri="{FF2B5EF4-FFF2-40B4-BE49-F238E27FC236}">
                    <a16:creationId xmlns:a16="http://schemas.microsoft.com/office/drawing/2014/main" id="{FF910858-0E34-43F6-9852-E1233AAC322B}"/>
                  </a:ext>
                </a:extLst>
              </p:cNvPr>
              <p:cNvSpPr txBox="1"/>
              <p:nvPr/>
            </p:nvSpPr>
            <p:spPr>
              <a:xfrm>
                <a:off x="9681650" y="5857386"/>
                <a:ext cx="116886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300" spc="-1" dirty="0">
                    <a:latin typeface="Arial"/>
                  </a:rPr>
                  <a:t>180</a:t>
                </a:r>
                <a:r>
                  <a:rPr lang="en-GB" sz="1300" spc="-1" baseline="30000" dirty="0">
                    <a:latin typeface="Arial"/>
                  </a:rPr>
                  <a:t>0</a:t>
                </a:r>
                <a:r>
                  <a:rPr lang="en-GB" sz="1300" spc="-1" dirty="0">
                    <a:latin typeface="Arial"/>
                  </a:rPr>
                  <a:t> </a:t>
                </a:r>
                <a:r>
                  <a:rPr lang="en-GB" sz="1300" spc="-1" dirty="0" err="1">
                    <a:latin typeface="Arial"/>
                  </a:rPr>
                  <a:t>spitter</a:t>
                </a:r>
                <a:endParaRPr lang="en-GB" sz="1300" spc="-1" dirty="0">
                  <a:latin typeface="Arial"/>
                </a:endParaRPr>
              </a:p>
            </p:txBody>
          </p:sp>
          <p:sp>
            <p:nvSpPr>
              <p:cNvPr id="85" name="TextShape 17">
                <a:extLst>
                  <a:ext uri="{FF2B5EF4-FFF2-40B4-BE49-F238E27FC236}">
                    <a16:creationId xmlns:a16="http://schemas.microsoft.com/office/drawing/2014/main" id="{22B56D86-3CB5-4BB6-AEB9-235F56ACE3B0}"/>
                  </a:ext>
                </a:extLst>
              </p:cNvPr>
              <p:cNvSpPr txBox="1"/>
              <p:nvPr/>
            </p:nvSpPr>
            <p:spPr>
              <a:xfrm>
                <a:off x="10757054" y="5821711"/>
                <a:ext cx="67869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r>
                  <a:rPr lang="en-GB" sz="1300" spc="-1" dirty="0" err="1">
                    <a:latin typeface="Arial"/>
                  </a:rPr>
                  <a:t>ampl</a:t>
                </a:r>
                <a:r>
                  <a:rPr lang="en-GB" sz="1300" spc="-1" dirty="0">
                    <a:latin typeface="Arial"/>
                  </a:rPr>
                  <a:t>.</a:t>
                </a:r>
              </a:p>
            </p:txBody>
          </p:sp>
          <p:cxnSp>
            <p:nvCxnSpPr>
              <p:cNvPr id="86" name="Gerade Verbindung mit Pfeil 85">
                <a:extLst>
                  <a:ext uri="{FF2B5EF4-FFF2-40B4-BE49-F238E27FC236}">
                    <a16:creationId xmlns:a16="http://schemas.microsoft.com/office/drawing/2014/main" id="{81BF80FE-18F6-4389-84DE-372032A31E6E}"/>
                  </a:ext>
                </a:extLst>
              </p:cNvPr>
              <p:cNvCxnSpPr/>
              <p:nvPr/>
            </p:nvCxnSpPr>
            <p:spPr>
              <a:xfrm flipV="1">
                <a:off x="11456745" y="4365104"/>
                <a:ext cx="0" cy="443754"/>
              </a:xfrm>
              <a:prstGeom prst="straightConnector1">
                <a:avLst/>
              </a:prstGeom>
              <a:ln w="31750">
                <a:solidFill>
                  <a:srgbClr val="CC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Shape 45">
                <a:extLst>
                  <a:ext uri="{FF2B5EF4-FFF2-40B4-BE49-F238E27FC236}">
                    <a16:creationId xmlns:a16="http://schemas.microsoft.com/office/drawing/2014/main" id="{F2AF2B75-A2A1-4A45-AD7E-01E676FDC446}"/>
                  </a:ext>
                </a:extLst>
              </p:cNvPr>
              <p:cNvSpPr txBox="1"/>
              <p:nvPr/>
            </p:nvSpPr>
            <p:spPr>
              <a:xfrm>
                <a:off x="10757054" y="4202610"/>
                <a:ext cx="706864" cy="4686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solidFill>
                      <a:srgbClr val="CC0000"/>
                    </a:solidFill>
                    <a:latin typeface="Arial"/>
                  </a:rPr>
                  <a:t>beam</a:t>
                </a:r>
              </a:p>
            </p:txBody>
          </p:sp>
          <p:pic>
            <p:nvPicPr>
              <p:cNvPr id="88" name="Grafik 87">
                <a:extLst>
                  <a:ext uri="{FF2B5EF4-FFF2-40B4-BE49-F238E27FC236}">
                    <a16:creationId xmlns:a16="http://schemas.microsoft.com/office/drawing/2014/main" id="{E88C4267-3DD0-49E2-AC51-1EB63CD022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lum bright="-20000" contrast="40000"/>
              </a:blip>
              <a:stretch>
                <a:fillRect/>
              </a:stretch>
            </p:blipFill>
            <p:spPr>
              <a:xfrm>
                <a:off x="9193353" y="4434521"/>
                <a:ext cx="1335472" cy="748674"/>
              </a:xfrm>
              <a:prstGeom prst="rect">
                <a:avLst/>
              </a:prstGeom>
            </p:spPr>
          </p:pic>
        </p:grpSp>
        <p:sp>
          <p:nvSpPr>
            <p:cNvPr id="64" name="Textfeld 336">
              <a:extLst>
                <a:ext uri="{FF2B5EF4-FFF2-40B4-BE49-F238E27FC236}">
                  <a16:creationId xmlns:a16="http://schemas.microsoft.com/office/drawing/2014/main" id="{049636D0-9097-4E36-8D54-52E58A047AC6}"/>
                </a:ext>
              </a:extLst>
            </p:cNvPr>
            <p:cNvSpPr txBox="1"/>
            <p:nvPr/>
          </p:nvSpPr>
          <p:spPr>
            <a:xfrm>
              <a:off x="21766522" y="27750768"/>
              <a:ext cx="202139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Signal chain</a:t>
              </a:r>
            </a:p>
          </p:txBody>
        </p:sp>
        <p:sp>
          <p:nvSpPr>
            <p:cNvPr id="65" name="Rectangle 9">
              <a:extLst>
                <a:ext uri="{FF2B5EF4-FFF2-40B4-BE49-F238E27FC236}">
                  <a16:creationId xmlns:a16="http://schemas.microsoft.com/office/drawing/2014/main" id="{0D472DED-F139-4458-B43B-E7DEEBA79196}"/>
                </a:ext>
              </a:extLst>
            </p:cNvPr>
            <p:cNvSpPr/>
            <p:nvPr/>
          </p:nvSpPr>
          <p:spPr>
            <a:xfrm>
              <a:off x="19206866" y="27733591"/>
              <a:ext cx="5383703" cy="24637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49845" y="684905"/>
            <a:ext cx="7602339" cy="166199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development by company Barthel HF Technik plus GSI &amp; HIT</a:t>
            </a:r>
          </a:p>
          <a:p>
            <a:pPr>
              <a:spcBef>
                <a:spcPts val="3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Technical realization for knock-out amplifier: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High power required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(due to broadband exc. &amp; feedback)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Higher voltage by pure capacity load (instead 50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)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Immunity against reflection from capacitive load (!)</a:t>
            </a:r>
          </a:p>
        </p:txBody>
      </p:sp>
      <p:sp>
        <p:nvSpPr>
          <p:cNvPr id="2" name="Ellipse 1"/>
          <p:cNvSpPr/>
          <p:nvPr/>
        </p:nvSpPr>
        <p:spPr>
          <a:xfrm>
            <a:off x="10225695" y="2506849"/>
            <a:ext cx="938883" cy="1012314"/>
          </a:xfrm>
          <a:prstGeom prst="ellipse">
            <a:avLst/>
          </a:prstGeom>
          <a:noFill/>
          <a:ln w="666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148269"/>
              </p:ext>
            </p:extLst>
          </p:nvPr>
        </p:nvGraphicFramePr>
        <p:xfrm>
          <a:off x="246692" y="2486710"/>
          <a:ext cx="5677409" cy="330835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330260">
                  <a:extLst>
                    <a:ext uri="{9D8B030D-6E8A-4147-A177-3AD203B41FA5}">
                      <a16:colId xmlns:a16="http://schemas.microsoft.com/office/drawing/2014/main" val="2575785873"/>
                    </a:ext>
                  </a:extLst>
                </a:gridCol>
                <a:gridCol w="1305560">
                  <a:extLst>
                    <a:ext uri="{9D8B030D-6E8A-4147-A177-3AD203B41FA5}">
                      <a16:colId xmlns:a16="http://schemas.microsoft.com/office/drawing/2014/main" val="1764118565"/>
                    </a:ext>
                  </a:extLst>
                </a:gridCol>
                <a:gridCol w="2041589">
                  <a:extLst>
                    <a:ext uri="{9D8B030D-6E8A-4147-A177-3AD203B41FA5}">
                      <a16:colId xmlns:a16="http://schemas.microsoft.com/office/drawing/2014/main" val="27496713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Achieved parameters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Remark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3835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Frequency range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 … 20 MHz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Broadband !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33893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Output power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500 W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Lager power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8386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Gain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 … 58 dB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Flatness 2 dB !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57207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Input impedance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 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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05808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GB" sz="16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nd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harmonics distortion</a:t>
                      </a: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-35 … -15 </a:t>
                      </a:r>
                      <a:r>
                        <a:rPr lang="en-GB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dBc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51570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Output impedance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 </a:t>
                      </a: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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Can be operated with any load impedance!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4228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Output reflection VSWR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3:1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116807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Electrode capacitive load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 pF typ.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power  reflection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4043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Output reflection VSWR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3:1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6991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Mechanics, cooling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19" rack,</a:t>
                      </a:r>
                      <a:r>
                        <a:rPr lang="en-GB" sz="1600" baseline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air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5068549"/>
                  </a:ext>
                </a:extLst>
              </a:tr>
            </a:tbl>
          </a:graphicData>
        </a:graphic>
      </p:graphicFrame>
      <p:pic>
        <p:nvPicPr>
          <p:cNvPr id="21" name="Grafik 20">
            <a:extLst>
              <a:ext uri="{FF2B5EF4-FFF2-40B4-BE49-F238E27FC236}">
                <a16:creationId xmlns:a16="http://schemas.microsoft.com/office/drawing/2014/main" id="{C581D655-C37C-47B8-9D6A-040163F8F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4471" y="4124434"/>
            <a:ext cx="2923094" cy="2192321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1CB8E41-53AD-43A6-9022-5F1CDDD9BC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67" t="4779" r="1725" b="22345"/>
          <a:stretch/>
        </p:blipFill>
        <p:spPr>
          <a:xfrm>
            <a:off x="5924101" y="3602820"/>
            <a:ext cx="3285310" cy="1760770"/>
          </a:xfrm>
          <a:prstGeom prst="rect">
            <a:avLst/>
          </a:prstGeom>
        </p:spPr>
      </p:pic>
      <p:sp>
        <p:nvSpPr>
          <p:cNvPr id="113" name="Text Box 2">
            <a:extLst>
              <a:ext uri="{FF2B5EF4-FFF2-40B4-BE49-F238E27FC236}">
                <a16:creationId xmlns:a16="http://schemas.microsoft.com/office/drawing/2014/main" id="{D6B21F9A-3C2A-4279-AF39-F80D0EB9C3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27" y="20304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Technology: RF Power Amplifier Achievements</a:t>
            </a:r>
          </a:p>
        </p:txBody>
      </p:sp>
    </p:spTree>
    <p:extLst>
      <p:ext uri="{BB962C8B-B14F-4D97-AF65-F5344CB8AC3E}">
        <p14:creationId xmlns:p14="http://schemas.microsoft.com/office/powerpoint/2010/main" val="3239794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4"/>
              <p:cNvSpPr>
                <a:spLocks noChangeArrowheads="1"/>
              </p:cNvSpPr>
              <p:nvPr/>
            </p:nvSpPr>
            <p:spPr bwMode="auto">
              <a:xfrm>
                <a:off x="149845" y="1463350"/>
                <a:ext cx="7602339" cy="1631216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ts val="200"/>
                  </a:spcBef>
                </a:pPr>
                <a:r>
                  <a:rPr lang="en-US" altLang="de-DE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Achievements:</a:t>
                </a:r>
              </a:p>
              <a:p>
                <a:pPr>
                  <a:spcBef>
                    <a:spcPts val="3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Gain: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57 dB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𝑖𝑛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-30 … 0 dBm input,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𝑚𝑎𝑥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=500 </m:t>
                    </m:r>
                    <m:r>
                      <m:rPr>
                        <m:sty m:val="p"/>
                      </m:rPr>
                      <a:rPr lang="de-DE" altLang="de-DE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W</m:t>
                    </m:r>
                  </m:oMath>
                </a14:m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3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Gain flatness: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&lt; 2 dB for 0.1 … 20 MHz reached</a:t>
                </a:r>
              </a:p>
              <a:p>
                <a:pPr>
                  <a:spcBef>
                    <a:spcPts val="3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Thermal drift: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Below 0.5 dB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𝑜𝑢𝑡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=400 </m:t>
                    </m:r>
                    <m:r>
                      <m:rPr>
                        <m:sty m:val="p"/>
                      </m:rPr>
                      <a:rPr lang="de-DE" altLang="de-DE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W</m:t>
                    </m:r>
                  </m:oMath>
                </a14:m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>
                  <a:spcBef>
                    <a:spcPts val="3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Reflection: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Special precautions successfully tested</a:t>
                </a:r>
              </a:p>
            </p:txBody>
          </p:sp>
        </mc:Choice>
        <mc:Fallback xmlns="">
          <p:sp>
            <p:nvSpPr>
              <p:cNvPr id="3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9845" y="1463350"/>
                <a:ext cx="7602339" cy="1631216"/>
              </a:xfrm>
              <a:prstGeom prst="rect">
                <a:avLst/>
              </a:prstGeom>
              <a:blipFill>
                <a:blip r:embed="rId2"/>
                <a:stretch>
                  <a:fillRect l="-722" t="-1866" b="-4851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206666" y="3152289"/>
            <a:ext cx="6362317" cy="197746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Status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Two amplifier produced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Characterized by company Barthel and at HIT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Enabled innovative beam measurement for high harmonics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TRL 7 reached (only TRL 6 promised) </a:t>
            </a:r>
          </a:p>
          <a:p>
            <a:pPr>
              <a:spcBef>
                <a:spcPts val="300"/>
              </a:spcBef>
            </a:pPr>
            <a:r>
              <a:rPr lang="en-US" altLang="de-DE" sz="2000" b="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Final milestone D5.3 for month 46 reached </a:t>
            </a:r>
            <a:endParaRPr lang="en-GB" sz="2000" dirty="0"/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AD1A9466-CC11-47D9-98D5-6E80E5064175}"/>
              </a:ext>
            </a:extLst>
          </p:cNvPr>
          <p:cNvGrpSpPr/>
          <p:nvPr/>
        </p:nvGrpSpPr>
        <p:grpSpPr>
          <a:xfrm>
            <a:off x="5951984" y="3667595"/>
            <a:ext cx="6053122" cy="2604004"/>
            <a:chOff x="6157174" y="500040"/>
            <a:chExt cx="6053122" cy="2604004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EBE4A725-2557-40D0-A6E5-8AA8C2CDA7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533"/>
            <a:stretch/>
          </p:blipFill>
          <p:spPr>
            <a:xfrm>
              <a:off x="6479150" y="834847"/>
              <a:ext cx="4983849" cy="2269197"/>
            </a:xfrm>
            <a:prstGeom prst="rect">
              <a:avLst/>
            </a:prstGeom>
          </p:spPr>
        </p:pic>
        <p:grpSp>
          <p:nvGrpSpPr>
            <p:cNvPr id="2" name="Gruppieren 1"/>
            <p:cNvGrpSpPr/>
            <p:nvPr/>
          </p:nvGrpSpPr>
          <p:grpSpPr>
            <a:xfrm>
              <a:off x="6157174" y="1083530"/>
              <a:ext cx="792088" cy="497269"/>
              <a:chOff x="7187797" y="1421803"/>
              <a:chExt cx="792088" cy="497269"/>
            </a:xfrm>
          </p:grpSpPr>
          <p:sp>
            <p:nvSpPr>
              <p:cNvPr id="25" name="Textfeld 24"/>
              <p:cNvSpPr txBox="1"/>
              <p:nvPr/>
            </p:nvSpPr>
            <p:spPr>
              <a:xfrm>
                <a:off x="7187797" y="1500599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2dB</a:t>
                </a:r>
              </a:p>
            </p:txBody>
          </p:sp>
          <p:cxnSp>
            <p:nvCxnSpPr>
              <p:cNvPr id="26" name="Gerade Verbindung mit Pfeil 25"/>
              <p:cNvCxnSpPr>
                <a:cxnSpLocks/>
              </p:cNvCxnSpPr>
              <p:nvPr/>
            </p:nvCxnSpPr>
            <p:spPr>
              <a:xfrm>
                <a:off x="7846703" y="1421803"/>
                <a:ext cx="0" cy="497269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feld 31">
                  <a:extLst>
                    <a:ext uri="{FF2B5EF4-FFF2-40B4-BE49-F238E27FC236}">
                      <a16:creationId xmlns:a16="http://schemas.microsoft.com/office/drawing/2014/main" id="{A4689612-D938-4DED-9FD8-1F326196BF36}"/>
                    </a:ext>
                  </a:extLst>
                </p:cNvPr>
                <p:cNvSpPr txBox="1"/>
                <p:nvPr/>
              </p:nvSpPr>
              <p:spPr>
                <a:xfrm>
                  <a:off x="6628008" y="500040"/>
                  <a:ext cx="4663665" cy="4741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Gain flatness: </a:t>
                  </a:r>
                  <a14:m>
                    <m:oMath xmlns:m="http://schemas.openxmlformats.org/officeDocument/2006/math">
                      <m:box>
                        <m:box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boxPr>
                        <m:e>
                          <m:f>
                            <m:fPr>
                              <m:ctrlPr>
                                <a:rPr lang="en-US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de-DE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𝑜𝑢𝑡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de-DE" sz="16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𝑖𝑛</m:t>
                                  </m:r>
                                </m:sub>
                              </m:sSub>
                            </m:den>
                          </m:f>
                        </m:e>
                      </m:box>
                    </m:oMath>
                  </a14:m>
                  <a:r>
                    <a:rPr lang="en-US" sz="1600" dirty="0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  versus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de-DE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𝑖𝑛</m:t>
                          </m:r>
                        </m:sub>
                      </m:sSub>
                    </m:oMath>
                  </a14:m>
                  <a:r>
                    <a:rPr lang="en-US" sz="1600" dirty="0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 for 0.1 … 20 MHz</a:t>
                  </a:r>
                </a:p>
              </p:txBody>
            </p:sp>
          </mc:Choice>
          <mc:Fallback xmlns="">
            <p:sp>
              <p:nvSpPr>
                <p:cNvPr id="32" name="Textfeld 31">
                  <a:extLst>
                    <a:ext uri="{FF2B5EF4-FFF2-40B4-BE49-F238E27FC236}">
                      <a16:creationId xmlns:a16="http://schemas.microsoft.com/office/drawing/2014/main" id="{A4689612-D938-4DED-9FD8-1F326196BF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8008" y="500040"/>
                  <a:ext cx="4663665" cy="47410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Gerade Verbindung mit Pfeil 32">
              <a:extLst>
                <a:ext uri="{FF2B5EF4-FFF2-40B4-BE49-F238E27FC236}">
                  <a16:creationId xmlns:a16="http://schemas.microsoft.com/office/drawing/2014/main" id="{2BEA82EE-FB43-46D3-8735-EF93F3B03B2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58565" y="2237678"/>
              <a:ext cx="3617956" cy="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BCB23EEE-FD63-4AB1-90B7-74041A7E56CC}"/>
                </a:ext>
              </a:extLst>
            </p:cNvPr>
            <p:cNvSpPr txBox="1"/>
            <p:nvPr/>
          </p:nvSpPr>
          <p:spPr>
            <a:xfrm>
              <a:off x="8571498" y="1891443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alibri" panose="020F0502020204030204" pitchFamily="34" charset="0"/>
                  <a:cs typeface="Calibri" panose="020F0502020204030204" pitchFamily="34" charset="0"/>
                </a:rPr>
                <a:t>30 dB</a:t>
              </a: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CA41CF32-D3AE-4FBF-B311-A65272109CD7}"/>
                </a:ext>
              </a:extLst>
            </p:cNvPr>
            <p:cNvSpPr txBox="1"/>
            <p:nvPr/>
          </p:nvSpPr>
          <p:spPr>
            <a:xfrm>
              <a:off x="11071476" y="979505"/>
              <a:ext cx="113882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frequency </a:t>
              </a:r>
            </a:p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[MHz</a:t>
              </a: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]</a:t>
              </a:r>
            </a:p>
          </p:txBody>
        </p:sp>
      </p:grpSp>
      <p:sp>
        <p:nvSpPr>
          <p:cNvPr id="39" name="Rectangle 4">
            <a:extLst>
              <a:ext uri="{FF2B5EF4-FFF2-40B4-BE49-F238E27FC236}">
                <a16:creationId xmlns:a16="http://schemas.microsoft.com/office/drawing/2014/main" id="{2DD6516D-7193-4205-BD4F-C49FA64293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845" y="684905"/>
            <a:ext cx="7602339" cy="715581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development by company Barthel HF Technik plus GSI &amp; HIT</a:t>
            </a:r>
          </a:p>
          <a:p>
            <a:pPr>
              <a:spcBef>
                <a:spcPts val="3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Technical realization for knock-out amplifier</a:t>
            </a:r>
          </a:p>
        </p:txBody>
      </p:sp>
      <p:grpSp>
        <p:nvGrpSpPr>
          <p:cNvPr id="145" name="Group 11">
            <a:extLst>
              <a:ext uri="{FF2B5EF4-FFF2-40B4-BE49-F238E27FC236}">
                <a16:creationId xmlns:a16="http://schemas.microsoft.com/office/drawing/2014/main" id="{998174DA-FEEB-4840-A59E-CAC489ABCB43}"/>
              </a:ext>
            </a:extLst>
          </p:cNvPr>
          <p:cNvGrpSpPr/>
          <p:nvPr/>
        </p:nvGrpSpPr>
        <p:grpSpPr>
          <a:xfrm>
            <a:off x="6328921" y="1109218"/>
            <a:ext cx="5383703" cy="2463798"/>
            <a:chOff x="19206866" y="27733591"/>
            <a:chExt cx="5383703" cy="2463798"/>
          </a:xfrm>
        </p:grpSpPr>
        <p:grpSp>
          <p:nvGrpSpPr>
            <p:cNvPr id="146" name="Gruppieren 145">
              <a:extLst>
                <a:ext uri="{FF2B5EF4-FFF2-40B4-BE49-F238E27FC236}">
                  <a16:creationId xmlns:a16="http://schemas.microsoft.com/office/drawing/2014/main" id="{29C038CB-10FC-4527-A1F3-808DBEFEB402}"/>
                </a:ext>
              </a:extLst>
            </p:cNvPr>
            <p:cNvGrpSpPr/>
            <p:nvPr/>
          </p:nvGrpSpPr>
          <p:grpSpPr>
            <a:xfrm>
              <a:off x="19271773" y="27838541"/>
              <a:ext cx="5162865" cy="2280114"/>
              <a:chOff x="6600056" y="4162013"/>
              <a:chExt cx="5237898" cy="2024886"/>
            </a:xfrm>
          </p:grpSpPr>
          <p:sp>
            <p:nvSpPr>
              <p:cNvPr id="149" name="CustomShape 4">
                <a:extLst>
                  <a:ext uri="{FF2B5EF4-FFF2-40B4-BE49-F238E27FC236}">
                    <a16:creationId xmlns:a16="http://schemas.microsoft.com/office/drawing/2014/main" id="{D1B3F0F8-59C8-4289-9261-EF7054233851}"/>
                  </a:ext>
                </a:extLst>
              </p:cNvPr>
              <p:cNvSpPr/>
              <p:nvPr/>
            </p:nvSpPr>
            <p:spPr>
              <a:xfrm>
                <a:off x="11183389" y="4545880"/>
                <a:ext cx="561056" cy="1127693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0" name="CustomShape 5">
                <a:extLst>
                  <a:ext uri="{FF2B5EF4-FFF2-40B4-BE49-F238E27FC236}">
                    <a16:creationId xmlns:a16="http://schemas.microsoft.com/office/drawing/2014/main" id="{C7C34A4A-6532-4804-835E-EDC49F75B294}"/>
                  </a:ext>
                </a:extLst>
              </p:cNvPr>
              <p:cNvSpPr/>
              <p:nvPr/>
            </p:nvSpPr>
            <p:spPr>
              <a:xfrm>
                <a:off x="7933939" y="5450741"/>
                <a:ext cx="1145022" cy="736158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600" b="1" spc="-1" dirty="0">
                    <a:latin typeface="Arial"/>
                  </a:rPr>
                  <a:t>USRP</a:t>
                </a:r>
                <a:endParaRPr lang="en-GB" sz="1600" spc="-1" dirty="0">
                  <a:latin typeface="Arial"/>
                </a:endParaRPr>
              </a:p>
              <a:p>
                <a:pPr algn="ctr"/>
                <a:r>
                  <a:rPr lang="en-GB" sz="1300" spc="-1" dirty="0">
                    <a:latin typeface="Arial"/>
                  </a:rPr>
                  <a:t>ADC/DAC with FPGA</a:t>
                </a:r>
              </a:p>
            </p:txBody>
          </p:sp>
          <p:sp>
            <p:nvSpPr>
              <p:cNvPr id="151" name="Line 6">
                <a:extLst>
                  <a:ext uri="{FF2B5EF4-FFF2-40B4-BE49-F238E27FC236}">
                    <a16:creationId xmlns:a16="http://schemas.microsoft.com/office/drawing/2014/main" id="{501D8682-B765-4A7C-920C-30569FD805C2}"/>
                  </a:ext>
                </a:extLst>
              </p:cNvPr>
              <p:cNvSpPr/>
              <p:nvPr/>
            </p:nvSpPr>
            <p:spPr>
              <a:xfrm>
                <a:off x="9078961" y="5634780"/>
                <a:ext cx="982316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2" name="CustomShape 7">
                <a:extLst>
                  <a:ext uri="{FF2B5EF4-FFF2-40B4-BE49-F238E27FC236}">
                    <a16:creationId xmlns:a16="http://schemas.microsoft.com/office/drawing/2014/main" id="{87594703-4687-4712-84DC-D50FE3C39890}"/>
                  </a:ext>
                </a:extLst>
              </p:cNvPr>
              <p:cNvSpPr/>
              <p:nvPr/>
            </p:nvSpPr>
            <p:spPr>
              <a:xfrm>
                <a:off x="7933939" y="4162013"/>
                <a:ext cx="1145022" cy="736158"/>
              </a:xfrm>
              <a:prstGeom prst="rect">
                <a:avLst/>
              </a:prstGeom>
              <a:solidFill>
                <a:srgbClr val="FF99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600" b="1" spc="-1" dirty="0">
                    <a:latin typeface="Arial"/>
                  </a:rPr>
                  <a:t>PC</a:t>
                </a:r>
                <a:endParaRPr lang="en-GB" sz="1600" spc="-1" dirty="0">
                  <a:latin typeface="Arial"/>
                </a:endParaRPr>
              </a:p>
              <a:p>
                <a:pPr algn="ctr"/>
                <a:r>
                  <a:rPr lang="en-GB" sz="1300" spc="-1" dirty="0">
                    <a:latin typeface="Arial"/>
                  </a:rPr>
                  <a:t>DSP with GNU Radio</a:t>
                </a:r>
              </a:p>
            </p:txBody>
          </p:sp>
          <p:sp>
            <p:nvSpPr>
              <p:cNvPr id="153" name="Line 8">
                <a:extLst>
                  <a:ext uri="{FF2B5EF4-FFF2-40B4-BE49-F238E27FC236}">
                    <a16:creationId xmlns:a16="http://schemas.microsoft.com/office/drawing/2014/main" id="{7584999C-BE4E-4F13-ACC5-7C113D5D2E91}"/>
                  </a:ext>
                </a:extLst>
              </p:cNvPr>
              <p:cNvSpPr/>
              <p:nvPr/>
            </p:nvSpPr>
            <p:spPr>
              <a:xfrm flipV="1">
                <a:off x="8315457" y="4898171"/>
                <a:ext cx="0" cy="552119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4" name="Line 9">
                <a:extLst>
                  <a:ext uri="{FF2B5EF4-FFF2-40B4-BE49-F238E27FC236}">
                    <a16:creationId xmlns:a16="http://schemas.microsoft.com/office/drawing/2014/main" id="{CFB133EB-FC95-429F-8A26-0CCF568797C2}"/>
                  </a:ext>
                </a:extLst>
              </p:cNvPr>
              <p:cNvSpPr/>
              <p:nvPr/>
            </p:nvSpPr>
            <p:spPr>
              <a:xfrm>
                <a:off x="8696976" y="4898171"/>
                <a:ext cx="0" cy="552119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5" name="Line 10">
                <a:extLst>
                  <a:ext uri="{FF2B5EF4-FFF2-40B4-BE49-F238E27FC236}">
                    <a16:creationId xmlns:a16="http://schemas.microsoft.com/office/drawing/2014/main" id="{DD3DB044-9BA8-487F-8D9F-CB5E0489468F}"/>
                  </a:ext>
                </a:extLst>
              </p:cNvPr>
              <p:cNvSpPr/>
              <p:nvPr/>
            </p:nvSpPr>
            <p:spPr>
              <a:xfrm>
                <a:off x="9078961" y="6021288"/>
                <a:ext cx="572277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6" name="Line 11">
                <a:extLst>
                  <a:ext uri="{FF2B5EF4-FFF2-40B4-BE49-F238E27FC236}">
                    <a16:creationId xmlns:a16="http://schemas.microsoft.com/office/drawing/2014/main" id="{CFBEF503-AA2B-453F-98FF-711F66660142}"/>
                  </a:ext>
                </a:extLst>
              </p:cNvPr>
              <p:cNvSpPr/>
              <p:nvPr/>
            </p:nvSpPr>
            <p:spPr>
              <a:xfrm>
                <a:off x="7552421" y="5634780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7" name="Line 12">
                <a:extLst>
                  <a:ext uri="{FF2B5EF4-FFF2-40B4-BE49-F238E27FC236}">
                    <a16:creationId xmlns:a16="http://schemas.microsoft.com/office/drawing/2014/main" id="{CAC5417A-FF91-4404-AA6E-6A78FFBD4748}"/>
                  </a:ext>
                </a:extLst>
              </p:cNvPr>
              <p:cNvSpPr/>
              <p:nvPr/>
            </p:nvSpPr>
            <p:spPr>
              <a:xfrm>
                <a:off x="7552421" y="6002859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8" name="Line 13">
                <a:extLst>
                  <a:ext uri="{FF2B5EF4-FFF2-40B4-BE49-F238E27FC236}">
                    <a16:creationId xmlns:a16="http://schemas.microsoft.com/office/drawing/2014/main" id="{B905B030-A017-4439-A3D5-23014D489F7B}"/>
                  </a:ext>
                </a:extLst>
              </p:cNvPr>
              <p:cNvSpPr/>
              <p:nvPr/>
            </p:nvSpPr>
            <p:spPr>
              <a:xfrm>
                <a:off x="7552421" y="4671279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9" name="TextShape 14">
                <a:extLst>
                  <a:ext uri="{FF2B5EF4-FFF2-40B4-BE49-F238E27FC236}">
                    <a16:creationId xmlns:a16="http://schemas.microsoft.com/office/drawing/2014/main" id="{11CDA7B2-DD67-494D-8C9D-0960D0F8069F}"/>
                  </a:ext>
                </a:extLst>
              </p:cNvPr>
              <p:cNvSpPr txBox="1"/>
              <p:nvPr/>
            </p:nvSpPr>
            <p:spPr>
              <a:xfrm>
                <a:off x="6788450" y="4517913"/>
                <a:ext cx="763036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control</a:t>
                </a:r>
              </a:p>
            </p:txBody>
          </p:sp>
          <p:sp>
            <p:nvSpPr>
              <p:cNvPr id="160" name="TextShape 15">
                <a:extLst>
                  <a:ext uri="{FF2B5EF4-FFF2-40B4-BE49-F238E27FC236}">
                    <a16:creationId xmlns:a16="http://schemas.microsoft.com/office/drawing/2014/main" id="{BF3AEFA0-47AA-4924-A175-6009B9DC5F2C}"/>
                  </a:ext>
                </a:extLst>
              </p:cNvPr>
              <p:cNvSpPr txBox="1"/>
              <p:nvPr/>
            </p:nvSpPr>
            <p:spPr>
              <a:xfrm>
                <a:off x="6600056" y="5411948"/>
                <a:ext cx="951429" cy="3432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rev. freq.</a:t>
                </a:r>
              </a:p>
            </p:txBody>
          </p:sp>
          <p:sp>
            <p:nvSpPr>
              <p:cNvPr id="161" name="TextShape 16">
                <a:extLst>
                  <a:ext uri="{FF2B5EF4-FFF2-40B4-BE49-F238E27FC236}">
                    <a16:creationId xmlns:a16="http://schemas.microsoft.com/office/drawing/2014/main" id="{A8E17AD8-8BE5-4905-9567-D3CEAF46BE74}"/>
                  </a:ext>
                </a:extLst>
              </p:cNvPr>
              <p:cNvSpPr txBox="1"/>
              <p:nvPr/>
            </p:nvSpPr>
            <p:spPr>
              <a:xfrm>
                <a:off x="6788450" y="5806190"/>
                <a:ext cx="763036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trigger</a:t>
                </a:r>
              </a:p>
            </p:txBody>
          </p:sp>
          <p:sp>
            <p:nvSpPr>
              <p:cNvPr id="162" name="TextShape 17">
                <a:extLst>
                  <a:ext uri="{FF2B5EF4-FFF2-40B4-BE49-F238E27FC236}">
                    <a16:creationId xmlns:a16="http://schemas.microsoft.com/office/drawing/2014/main" id="{976586F4-E956-4793-A1EB-BB3C78FCC82D}"/>
                  </a:ext>
                </a:extLst>
              </p:cNvPr>
              <p:cNvSpPr txBox="1"/>
              <p:nvPr/>
            </p:nvSpPr>
            <p:spPr>
              <a:xfrm>
                <a:off x="8959580" y="5661249"/>
                <a:ext cx="116886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300" spc="-1" dirty="0">
                    <a:latin typeface="Arial"/>
                  </a:rPr>
                  <a:t>excitation</a:t>
                </a:r>
              </a:p>
              <a:p>
                <a:pPr algn="ctr"/>
                <a:r>
                  <a:rPr lang="en-GB" sz="1300" spc="-1" dirty="0">
                    <a:latin typeface="Arial"/>
                  </a:rPr>
                  <a:t>signals</a:t>
                </a:r>
              </a:p>
            </p:txBody>
          </p:sp>
          <p:sp>
            <p:nvSpPr>
              <p:cNvPr id="163" name="TextShape 18">
                <a:extLst>
                  <a:ext uri="{FF2B5EF4-FFF2-40B4-BE49-F238E27FC236}">
                    <a16:creationId xmlns:a16="http://schemas.microsoft.com/office/drawing/2014/main" id="{4FEE3A38-691E-4F29-A1AC-B47E22A37968}"/>
                  </a:ext>
                </a:extLst>
              </p:cNvPr>
              <p:cNvSpPr txBox="1"/>
              <p:nvPr/>
            </p:nvSpPr>
            <p:spPr>
              <a:xfrm rot="16200000">
                <a:off x="8229698" y="4983471"/>
                <a:ext cx="552570" cy="3815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400" spc="-1" dirty="0">
                    <a:latin typeface="Arial"/>
                  </a:rPr>
                  <a:t>data</a:t>
                </a:r>
              </a:p>
            </p:txBody>
          </p:sp>
          <p:grpSp>
            <p:nvGrpSpPr>
              <p:cNvPr id="164" name="Group 19">
                <a:extLst>
                  <a:ext uri="{FF2B5EF4-FFF2-40B4-BE49-F238E27FC236}">
                    <a16:creationId xmlns:a16="http://schemas.microsoft.com/office/drawing/2014/main" id="{CD176947-9229-4EFF-A375-14969F891C73}"/>
                  </a:ext>
                </a:extLst>
              </p:cNvPr>
              <p:cNvGrpSpPr/>
              <p:nvPr/>
            </p:nvGrpSpPr>
            <p:grpSpPr>
              <a:xfrm>
                <a:off x="11230143" y="4545880"/>
                <a:ext cx="467547" cy="1127693"/>
                <a:chOff x="8532000" y="3366360"/>
                <a:chExt cx="360000" cy="900000"/>
              </a:xfrm>
            </p:grpSpPr>
            <p:sp>
              <p:nvSpPr>
                <p:cNvPr id="189" name="Line 20">
                  <a:extLst>
                    <a:ext uri="{FF2B5EF4-FFF2-40B4-BE49-F238E27FC236}">
                      <a16:creationId xmlns:a16="http://schemas.microsoft.com/office/drawing/2014/main" id="{0F2F00A2-A37E-4C6D-8DFF-7445A41D8AD9}"/>
                    </a:ext>
                  </a:extLst>
                </p:cNvPr>
                <p:cNvSpPr/>
                <p:nvPr/>
              </p:nvSpPr>
              <p:spPr>
                <a:xfrm>
                  <a:off x="8712000" y="3366360"/>
                  <a:ext cx="0" cy="900000"/>
                </a:xfrm>
                <a:prstGeom prst="line">
                  <a:avLst/>
                </a:prstGeom>
                <a:ln>
                  <a:solidFill>
                    <a:srgbClr val="C9211E"/>
                  </a:solidFill>
                  <a:prstDash val="sysDot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90" name="Line 21">
                  <a:extLst>
                    <a:ext uri="{FF2B5EF4-FFF2-40B4-BE49-F238E27FC236}">
                      <a16:creationId xmlns:a16="http://schemas.microsoft.com/office/drawing/2014/main" id="{8A6FDB76-FF8D-4674-93D5-4745BF28B2C9}"/>
                    </a:ext>
                  </a:extLst>
                </p:cNvPr>
                <p:cNvSpPr/>
                <p:nvPr/>
              </p:nvSpPr>
              <p:spPr>
                <a:xfrm>
                  <a:off x="8532000" y="3600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91" name="Line 22">
                  <a:extLst>
                    <a:ext uri="{FF2B5EF4-FFF2-40B4-BE49-F238E27FC236}">
                      <a16:creationId xmlns:a16="http://schemas.microsoft.com/office/drawing/2014/main" id="{37954659-E84F-4D7B-B5C5-93F2CB1134FE}"/>
                    </a:ext>
                  </a:extLst>
                </p:cNvPr>
                <p:cNvSpPr/>
                <p:nvPr/>
              </p:nvSpPr>
              <p:spPr>
                <a:xfrm>
                  <a:off x="8532000" y="3816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92" name="Line 23">
                  <a:extLst>
                    <a:ext uri="{FF2B5EF4-FFF2-40B4-BE49-F238E27FC236}">
                      <a16:creationId xmlns:a16="http://schemas.microsoft.com/office/drawing/2014/main" id="{70BCDCF5-1EF3-435D-81CB-656F042A856E}"/>
                    </a:ext>
                  </a:extLst>
                </p:cNvPr>
                <p:cNvSpPr/>
                <p:nvPr/>
              </p:nvSpPr>
              <p:spPr>
                <a:xfrm>
                  <a:off x="8532000" y="4032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93" name="CustomShape 24">
                  <a:extLst>
                    <a:ext uri="{FF2B5EF4-FFF2-40B4-BE49-F238E27FC236}">
                      <a16:creationId xmlns:a16="http://schemas.microsoft.com/office/drawing/2014/main" id="{4FF5D004-F996-4C99-97A1-9346A8594F25}"/>
                    </a:ext>
                  </a:extLst>
                </p:cNvPr>
                <p:cNvSpPr/>
                <p:nvPr/>
              </p:nvSpPr>
              <p:spPr>
                <a:xfrm>
                  <a:off x="8676000" y="3636360"/>
                  <a:ext cx="72000" cy="360000"/>
                </a:xfrm>
                <a:prstGeom prst="ellipse">
                  <a:avLst/>
                </a:prstGeom>
                <a:solidFill>
                  <a:srgbClr val="C9211E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94" name="Line 25">
                  <a:extLst>
                    <a:ext uri="{FF2B5EF4-FFF2-40B4-BE49-F238E27FC236}">
                      <a16:creationId xmlns:a16="http://schemas.microsoft.com/office/drawing/2014/main" id="{883A439A-8FC8-4FA1-A46B-FDAEB869C57E}"/>
                    </a:ext>
                  </a:extLst>
                </p:cNvPr>
                <p:cNvSpPr/>
                <p:nvPr/>
              </p:nvSpPr>
              <p:spPr>
                <a:xfrm>
                  <a:off x="8532000" y="3456720"/>
                  <a:ext cx="0" cy="720000"/>
                </a:xfrm>
                <a:prstGeom prst="line">
                  <a:avLst/>
                </a:prstGeom>
                <a:ln w="36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95" name="Line 26">
                  <a:extLst>
                    <a:ext uri="{FF2B5EF4-FFF2-40B4-BE49-F238E27FC236}">
                      <a16:creationId xmlns:a16="http://schemas.microsoft.com/office/drawing/2014/main" id="{BCA63B3D-8180-4946-8B1C-FE9005B6C844}"/>
                    </a:ext>
                  </a:extLst>
                </p:cNvPr>
                <p:cNvSpPr/>
                <p:nvPr/>
              </p:nvSpPr>
              <p:spPr>
                <a:xfrm>
                  <a:off x="8892000" y="3456720"/>
                  <a:ext cx="0" cy="720000"/>
                </a:xfrm>
                <a:prstGeom prst="line">
                  <a:avLst/>
                </a:prstGeom>
                <a:ln w="36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165" name="Group 27">
                <a:extLst>
                  <a:ext uri="{FF2B5EF4-FFF2-40B4-BE49-F238E27FC236}">
                    <a16:creationId xmlns:a16="http://schemas.microsoft.com/office/drawing/2014/main" id="{30A18F4C-0F21-4066-8062-6131AFAAE7EA}"/>
                  </a:ext>
                </a:extLst>
              </p:cNvPr>
              <p:cNvGrpSpPr/>
              <p:nvPr/>
            </p:nvGrpSpPr>
            <p:grpSpPr>
              <a:xfrm>
                <a:off x="10061277" y="5402476"/>
                <a:ext cx="1776677" cy="451979"/>
                <a:chOff x="7632000" y="4050000"/>
                <a:chExt cx="1368000" cy="360720"/>
              </a:xfrm>
            </p:grpSpPr>
            <p:sp>
              <p:nvSpPr>
                <p:cNvPr id="172" name="CustomShape 28">
                  <a:extLst>
                    <a:ext uri="{FF2B5EF4-FFF2-40B4-BE49-F238E27FC236}">
                      <a16:creationId xmlns:a16="http://schemas.microsoft.com/office/drawing/2014/main" id="{86E2DFFA-1EC6-4F75-A3C5-254D329F605F}"/>
                    </a:ext>
                  </a:extLst>
                </p:cNvPr>
                <p:cNvSpPr/>
                <p:nvPr/>
              </p:nvSpPr>
              <p:spPr>
                <a:xfrm rot="5400000">
                  <a:off x="8082000" y="4068360"/>
                  <a:ext cx="180000" cy="1443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02" h="402">
                      <a:moveTo>
                        <a:pt x="250" y="0"/>
                      </a:moveTo>
                      <a:lnTo>
                        <a:pt x="501" y="401"/>
                      </a:lnTo>
                      <a:lnTo>
                        <a:pt x="0" y="401"/>
                      </a:lnTo>
                      <a:lnTo>
                        <a:pt x="250" y="0"/>
                      </a:lnTo>
                    </a:path>
                  </a:pathLst>
                </a:custGeom>
                <a:noFill/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173" name="Group 29">
                  <a:extLst>
                    <a:ext uri="{FF2B5EF4-FFF2-40B4-BE49-F238E27FC236}">
                      <a16:creationId xmlns:a16="http://schemas.microsoft.com/office/drawing/2014/main" id="{5F424ED4-B32C-465E-B7A2-F653208D4D2E}"/>
                    </a:ext>
                  </a:extLst>
                </p:cNvPr>
                <p:cNvGrpSpPr/>
                <p:nvPr/>
              </p:nvGrpSpPr>
              <p:grpSpPr>
                <a:xfrm>
                  <a:off x="7632000" y="4050000"/>
                  <a:ext cx="360000" cy="360000"/>
                  <a:chOff x="7632000" y="4050000"/>
                  <a:chExt cx="360000" cy="360000"/>
                </a:xfrm>
              </p:grpSpPr>
              <p:sp>
                <p:nvSpPr>
                  <p:cNvPr id="181" name="TextShape 30">
                    <a:extLst>
                      <a:ext uri="{FF2B5EF4-FFF2-40B4-BE49-F238E27FC236}">
                        <a16:creationId xmlns:a16="http://schemas.microsoft.com/office/drawing/2014/main" id="{E98AB838-9F78-49D0-A34E-0F8CD95F7C34}"/>
                      </a:ext>
                    </a:extLst>
                  </p:cNvPr>
                  <p:cNvSpPr txBox="1"/>
                  <p:nvPr/>
                </p:nvSpPr>
                <p:spPr>
                  <a:xfrm>
                    <a:off x="7812000" y="4140000"/>
                    <a:ext cx="180000" cy="180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lIns="0" tIns="0" rIns="0" bIns="0" anchor="ctr" anchorCtr="1">
                    <a:noAutofit/>
                  </a:bodyPr>
                  <a:lstStyle/>
                  <a:p>
                    <a:pPr algn="ctr"/>
                    <a:r>
                      <a:rPr lang="en-GB" sz="800" spc="-1" dirty="0">
                        <a:solidFill>
                          <a:srgbClr val="2A6099"/>
                        </a:solidFill>
                        <a:latin typeface="Arial"/>
                      </a:rPr>
                      <a:t>180°</a:t>
                    </a:r>
                    <a:endParaRPr lang="en-GB" sz="800" spc="-1" dirty="0">
                      <a:latin typeface="Arial"/>
                    </a:endParaRPr>
                  </a:p>
                </p:txBody>
              </p:sp>
              <p:grpSp>
                <p:nvGrpSpPr>
                  <p:cNvPr id="182" name="Group 31">
                    <a:extLst>
                      <a:ext uri="{FF2B5EF4-FFF2-40B4-BE49-F238E27FC236}">
                        <a16:creationId xmlns:a16="http://schemas.microsoft.com/office/drawing/2014/main" id="{5700BECB-A1FD-4148-98BD-B3B76D2BB1E7}"/>
                      </a:ext>
                    </a:extLst>
                  </p:cNvPr>
                  <p:cNvGrpSpPr/>
                  <p:nvPr/>
                </p:nvGrpSpPr>
                <p:grpSpPr>
                  <a:xfrm>
                    <a:off x="7632000" y="4050000"/>
                    <a:ext cx="360000" cy="360000"/>
                    <a:chOff x="7632000" y="4050000"/>
                    <a:chExt cx="360000" cy="360000"/>
                  </a:xfrm>
                </p:grpSpPr>
                <p:sp>
                  <p:nvSpPr>
                    <p:cNvPr id="183" name="CustomShape 32">
                      <a:extLst>
                        <a:ext uri="{FF2B5EF4-FFF2-40B4-BE49-F238E27FC236}">
                          <a16:creationId xmlns:a16="http://schemas.microsoft.com/office/drawing/2014/main" id="{631461C3-4FC6-4106-8B24-AD53271625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2000" y="4050000"/>
                      <a:ext cx="360000" cy="360000"/>
                    </a:xfrm>
                    <a:prstGeom prst="rect">
                      <a:avLst/>
                    </a:prstGeom>
                    <a:noFill/>
                    <a:ln w="18000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84" name="Line 33">
                      <a:extLst>
                        <a:ext uri="{FF2B5EF4-FFF2-40B4-BE49-F238E27FC236}">
                          <a16:creationId xmlns:a16="http://schemas.microsoft.com/office/drawing/2014/main" id="{10552BA8-A93F-4786-977F-8325E70529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2000" y="423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85" name="Line 34">
                      <a:extLst>
                        <a:ext uri="{FF2B5EF4-FFF2-40B4-BE49-F238E27FC236}">
                          <a16:creationId xmlns:a16="http://schemas.microsoft.com/office/drawing/2014/main" id="{D4DD51AC-6355-4EE9-9A96-263338B9E1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2000" y="432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86" name="Line 35">
                      <a:extLst>
                        <a:ext uri="{FF2B5EF4-FFF2-40B4-BE49-F238E27FC236}">
                          <a16:creationId xmlns:a16="http://schemas.microsoft.com/office/drawing/2014/main" id="{DD22DB99-A05F-4557-B4C7-1781DF662A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2000" y="414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87" name="Line 36">
                      <a:extLst>
                        <a:ext uri="{FF2B5EF4-FFF2-40B4-BE49-F238E27FC236}">
                          <a16:creationId xmlns:a16="http://schemas.microsoft.com/office/drawing/2014/main" id="{9E5E7ECB-7F20-48F2-93C3-6CBD95FF81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22000" y="4230000"/>
                      <a:ext cx="180000" cy="9000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88" name="Line 37">
                      <a:extLst>
                        <a:ext uri="{FF2B5EF4-FFF2-40B4-BE49-F238E27FC236}">
                          <a16:creationId xmlns:a16="http://schemas.microsoft.com/office/drawing/2014/main" id="{395DC2B8-4138-42E4-8DA4-FB65FABD4EF2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7722000" y="4140000"/>
                      <a:ext cx="180000" cy="9000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</p:grpSp>
            <p:sp>
              <p:nvSpPr>
                <p:cNvPr id="174" name="Line 38">
                  <a:extLst>
                    <a:ext uri="{FF2B5EF4-FFF2-40B4-BE49-F238E27FC236}">
                      <a16:creationId xmlns:a16="http://schemas.microsoft.com/office/drawing/2014/main" id="{E1449283-97A2-4E50-BE5C-98069D351330}"/>
                    </a:ext>
                  </a:extLst>
                </p:cNvPr>
                <p:cNvSpPr/>
                <p:nvPr/>
              </p:nvSpPr>
              <p:spPr>
                <a:xfrm>
                  <a:off x="7992000" y="4140000"/>
                  <a:ext cx="10800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75" name="CustomShape 39">
                  <a:extLst>
                    <a:ext uri="{FF2B5EF4-FFF2-40B4-BE49-F238E27FC236}">
                      <a16:creationId xmlns:a16="http://schemas.microsoft.com/office/drawing/2014/main" id="{7E6738A5-8101-49C9-B17B-30BD2933037D}"/>
                    </a:ext>
                  </a:extLst>
                </p:cNvPr>
                <p:cNvSpPr/>
                <p:nvPr/>
              </p:nvSpPr>
              <p:spPr>
                <a:xfrm rot="5400000">
                  <a:off x="8154000" y="4248360"/>
                  <a:ext cx="180000" cy="1443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02" h="402">
                      <a:moveTo>
                        <a:pt x="250" y="0"/>
                      </a:moveTo>
                      <a:lnTo>
                        <a:pt x="501" y="401"/>
                      </a:lnTo>
                      <a:lnTo>
                        <a:pt x="0" y="401"/>
                      </a:lnTo>
                      <a:lnTo>
                        <a:pt x="250" y="0"/>
                      </a:lnTo>
                    </a:path>
                  </a:pathLst>
                </a:custGeom>
                <a:noFill/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76" name="Line 40">
                  <a:extLst>
                    <a:ext uri="{FF2B5EF4-FFF2-40B4-BE49-F238E27FC236}">
                      <a16:creationId xmlns:a16="http://schemas.microsoft.com/office/drawing/2014/main" id="{88552AAC-52FC-4D33-9D9B-8C0A751C2354}"/>
                    </a:ext>
                  </a:extLst>
                </p:cNvPr>
                <p:cNvSpPr/>
                <p:nvPr/>
              </p:nvSpPr>
              <p:spPr>
                <a:xfrm>
                  <a:off x="7992000" y="4320000"/>
                  <a:ext cx="18000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77" name="Line 41">
                  <a:extLst>
                    <a:ext uri="{FF2B5EF4-FFF2-40B4-BE49-F238E27FC236}">
                      <a16:creationId xmlns:a16="http://schemas.microsoft.com/office/drawing/2014/main" id="{ECC98A29-F5EF-4FBF-8E7C-707710760F69}"/>
                    </a:ext>
                  </a:extLst>
                </p:cNvPr>
                <p:cNvSpPr/>
                <p:nvPr/>
              </p:nvSpPr>
              <p:spPr>
                <a:xfrm>
                  <a:off x="8244360" y="4140000"/>
                  <a:ext cx="28764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78" name="Line 42">
                  <a:extLst>
                    <a:ext uri="{FF2B5EF4-FFF2-40B4-BE49-F238E27FC236}">
                      <a16:creationId xmlns:a16="http://schemas.microsoft.com/office/drawing/2014/main" id="{D4CB10E3-5607-48F6-823B-2A7627A721B1}"/>
                    </a:ext>
                  </a:extLst>
                </p:cNvPr>
                <p:cNvSpPr/>
                <p:nvPr/>
              </p:nvSpPr>
              <p:spPr>
                <a:xfrm>
                  <a:off x="8316360" y="4320000"/>
                  <a:ext cx="683640" cy="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79" name="Line 43">
                  <a:extLst>
                    <a:ext uri="{FF2B5EF4-FFF2-40B4-BE49-F238E27FC236}">
                      <a16:creationId xmlns:a16="http://schemas.microsoft.com/office/drawing/2014/main" id="{23782804-934D-4C7A-8032-E48532A20B99}"/>
                    </a:ext>
                  </a:extLst>
                </p:cNvPr>
                <p:cNvSpPr/>
                <p:nvPr/>
              </p:nvSpPr>
              <p:spPr>
                <a:xfrm>
                  <a:off x="9000000" y="4140000"/>
                  <a:ext cx="0" cy="18000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80" name="Line 44">
                  <a:extLst>
                    <a:ext uri="{FF2B5EF4-FFF2-40B4-BE49-F238E27FC236}">
                      <a16:creationId xmlns:a16="http://schemas.microsoft.com/office/drawing/2014/main" id="{E974B1B4-215F-4728-A3F9-AEAB9F7EFA42}"/>
                    </a:ext>
                  </a:extLst>
                </p:cNvPr>
                <p:cNvSpPr/>
                <p:nvPr/>
              </p:nvSpPr>
              <p:spPr>
                <a:xfrm>
                  <a:off x="8892000" y="4140000"/>
                  <a:ext cx="108000" cy="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sp>
            <p:nvSpPr>
              <p:cNvPr id="166" name="TextShape 45">
                <a:extLst>
                  <a:ext uri="{FF2B5EF4-FFF2-40B4-BE49-F238E27FC236}">
                    <a16:creationId xmlns:a16="http://schemas.microsoft.com/office/drawing/2014/main" id="{3257E3EC-A488-4187-BF6A-BF75185411F5}"/>
                  </a:ext>
                </a:extLst>
              </p:cNvPr>
              <p:cNvSpPr txBox="1"/>
              <p:nvPr/>
            </p:nvSpPr>
            <p:spPr>
              <a:xfrm>
                <a:off x="9702000" y="4914009"/>
                <a:ext cx="1504739" cy="4686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 err="1">
                    <a:latin typeface="Arial"/>
                  </a:rPr>
                  <a:t>stripline</a:t>
                </a:r>
                <a:endParaRPr lang="en-GB" sz="1400" spc="-1" dirty="0">
                  <a:latin typeface="Arial"/>
                </a:endParaRPr>
              </a:p>
              <a:p>
                <a:pPr algn="r"/>
                <a:r>
                  <a:rPr lang="en-GB" sz="1400" spc="-1" dirty="0">
                    <a:latin typeface="Arial"/>
                  </a:rPr>
                  <a:t>kicker</a:t>
                </a:r>
              </a:p>
            </p:txBody>
          </p:sp>
          <p:sp>
            <p:nvSpPr>
              <p:cNvPr id="167" name="TextShape 17">
                <a:extLst>
                  <a:ext uri="{FF2B5EF4-FFF2-40B4-BE49-F238E27FC236}">
                    <a16:creationId xmlns:a16="http://schemas.microsoft.com/office/drawing/2014/main" id="{B87F15C2-D6A8-4380-973A-9C8C097D9938}"/>
                  </a:ext>
                </a:extLst>
              </p:cNvPr>
              <p:cNvSpPr txBox="1"/>
              <p:nvPr/>
            </p:nvSpPr>
            <p:spPr>
              <a:xfrm>
                <a:off x="9681650" y="5857386"/>
                <a:ext cx="116886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300" spc="-1" dirty="0">
                    <a:latin typeface="Arial"/>
                  </a:rPr>
                  <a:t>180</a:t>
                </a:r>
                <a:r>
                  <a:rPr lang="en-GB" sz="1300" spc="-1" baseline="30000" dirty="0">
                    <a:latin typeface="Arial"/>
                  </a:rPr>
                  <a:t>0</a:t>
                </a:r>
                <a:r>
                  <a:rPr lang="en-GB" sz="1300" spc="-1" dirty="0">
                    <a:latin typeface="Arial"/>
                  </a:rPr>
                  <a:t> </a:t>
                </a:r>
                <a:r>
                  <a:rPr lang="en-GB" sz="1300" spc="-1" dirty="0" err="1">
                    <a:latin typeface="Arial"/>
                  </a:rPr>
                  <a:t>spitter</a:t>
                </a:r>
                <a:endParaRPr lang="en-GB" sz="1300" spc="-1" dirty="0">
                  <a:latin typeface="Arial"/>
                </a:endParaRPr>
              </a:p>
            </p:txBody>
          </p:sp>
          <p:sp>
            <p:nvSpPr>
              <p:cNvPr id="168" name="TextShape 17">
                <a:extLst>
                  <a:ext uri="{FF2B5EF4-FFF2-40B4-BE49-F238E27FC236}">
                    <a16:creationId xmlns:a16="http://schemas.microsoft.com/office/drawing/2014/main" id="{BD698F39-7FFE-4696-AC4F-A02ECF3268CB}"/>
                  </a:ext>
                </a:extLst>
              </p:cNvPr>
              <p:cNvSpPr txBox="1"/>
              <p:nvPr/>
            </p:nvSpPr>
            <p:spPr>
              <a:xfrm>
                <a:off x="10757054" y="5821711"/>
                <a:ext cx="67869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r>
                  <a:rPr lang="en-GB" sz="1300" spc="-1" dirty="0" err="1">
                    <a:latin typeface="Arial"/>
                  </a:rPr>
                  <a:t>ampl</a:t>
                </a:r>
                <a:r>
                  <a:rPr lang="en-GB" sz="1300" spc="-1" dirty="0">
                    <a:latin typeface="Arial"/>
                  </a:rPr>
                  <a:t>.</a:t>
                </a:r>
              </a:p>
            </p:txBody>
          </p:sp>
          <p:cxnSp>
            <p:nvCxnSpPr>
              <p:cNvPr id="169" name="Gerade Verbindung mit Pfeil 168">
                <a:extLst>
                  <a:ext uri="{FF2B5EF4-FFF2-40B4-BE49-F238E27FC236}">
                    <a16:creationId xmlns:a16="http://schemas.microsoft.com/office/drawing/2014/main" id="{90ACD7D0-EC23-4C45-A867-B5C0839E4933}"/>
                  </a:ext>
                </a:extLst>
              </p:cNvPr>
              <p:cNvCxnSpPr/>
              <p:nvPr/>
            </p:nvCxnSpPr>
            <p:spPr>
              <a:xfrm flipV="1">
                <a:off x="11456745" y="4365104"/>
                <a:ext cx="0" cy="443754"/>
              </a:xfrm>
              <a:prstGeom prst="straightConnector1">
                <a:avLst/>
              </a:prstGeom>
              <a:ln w="31750">
                <a:solidFill>
                  <a:srgbClr val="CC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0" name="TextShape 45">
                <a:extLst>
                  <a:ext uri="{FF2B5EF4-FFF2-40B4-BE49-F238E27FC236}">
                    <a16:creationId xmlns:a16="http://schemas.microsoft.com/office/drawing/2014/main" id="{86F80772-90D8-43F0-9B72-EE4F75BB6B93}"/>
                  </a:ext>
                </a:extLst>
              </p:cNvPr>
              <p:cNvSpPr txBox="1"/>
              <p:nvPr/>
            </p:nvSpPr>
            <p:spPr>
              <a:xfrm>
                <a:off x="10757054" y="4202610"/>
                <a:ext cx="706864" cy="4686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solidFill>
                      <a:srgbClr val="CC0000"/>
                    </a:solidFill>
                    <a:latin typeface="Arial"/>
                  </a:rPr>
                  <a:t>beam</a:t>
                </a:r>
              </a:p>
            </p:txBody>
          </p:sp>
          <p:pic>
            <p:nvPicPr>
              <p:cNvPr id="171" name="Grafik 170">
                <a:extLst>
                  <a:ext uri="{FF2B5EF4-FFF2-40B4-BE49-F238E27FC236}">
                    <a16:creationId xmlns:a16="http://schemas.microsoft.com/office/drawing/2014/main" id="{1CCBF75D-6E70-4760-90E3-A08FA05D14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lum bright="-20000" contrast="40000"/>
              </a:blip>
              <a:stretch>
                <a:fillRect/>
              </a:stretch>
            </p:blipFill>
            <p:spPr>
              <a:xfrm>
                <a:off x="9193353" y="4434521"/>
                <a:ext cx="1335472" cy="748674"/>
              </a:xfrm>
              <a:prstGeom prst="rect">
                <a:avLst/>
              </a:prstGeom>
            </p:spPr>
          </p:pic>
        </p:grpSp>
        <p:sp>
          <p:nvSpPr>
            <p:cNvPr id="147" name="Textfeld 336">
              <a:extLst>
                <a:ext uri="{FF2B5EF4-FFF2-40B4-BE49-F238E27FC236}">
                  <a16:creationId xmlns:a16="http://schemas.microsoft.com/office/drawing/2014/main" id="{2BCB5B75-1DE0-4E32-97B4-DDB0051C20AD}"/>
                </a:ext>
              </a:extLst>
            </p:cNvPr>
            <p:cNvSpPr txBox="1"/>
            <p:nvPr/>
          </p:nvSpPr>
          <p:spPr>
            <a:xfrm>
              <a:off x="21766522" y="27750768"/>
              <a:ext cx="202139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Signal chain</a:t>
              </a:r>
            </a:p>
          </p:txBody>
        </p:sp>
        <p:sp>
          <p:nvSpPr>
            <p:cNvPr id="148" name="Rectangle 9">
              <a:extLst>
                <a:ext uri="{FF2B5EF4-FFF2-40B4-BE49-F238E27FC236}">
                  <a16:creationId xmlns:a16="http://schemas.microsoft.com/office/drawing/2014/main" id="{B1E99E4A-DAE6-40C0-8821-62E55549B8E1}"/>
                </a:ext>
              </a:extLst>
            </p:cNvPr>
            <p:cNvSpPr/>
            <p:nvPr/>
          </p:nvSpPr>
          <p:spPr>
            <a:xfrm>
              <a:off x="19206866" y="27733591"/>
              <a:ext cx="5383703" cy="24637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6" name="Ellipse 195">
            <a:extLst>
              <a:ext uri="{FF2B5EF4-FFF2-40B4-BE49-F238E27FC236}">
                <a16:creationId xmlns:a16="http://schemas.microsoft.com/office/drawing/2014/main" id="{49046042-8E65-4D09-B16D-E8483A1D5B26}"/>
              </a:ext>
            </a:extLst>
          </p:cNvPr>
          <p:cNvSpPr/>
          <p:nvPr/>
        </p:nvSpPr>
        <p:spPr>
          <a:xfrm>
            <a:off x="10269685" y="2506849"/>
            <a:ext cx="938883" cy="1012314"/>
          </a:xfrm>
          <a:prstGeom prst="ellipse">
            <a:avLst/>
          </a:prstGeom>
          <a:noFill/>
          <a:ln w="666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 Box 2">
            <a:extLst>
              <a:ext uri="{FF2B5EF4-FFF2-40B4-BE49-F238E27FC236}">
                <a16:creationId xmlns:a16="http://schemas.microsoft.com/office/drawing/2014/main" id="{34CEC9FF-2BA4-4FEE-95A8-665FA3967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27" y="20304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Technology: RF Power Amplifier Achievements</a:t>
            </a:r>
          </a:p>
        </p:txBody>
      </p:sp>
    </p:spTree>
    <p:extLst>
      <p:ext uri="{BB962C8B-B14F-4D97-AF65-F5344CB8AC3E}">
        <p14:creationId xmlns:p14="http://schemas.microsoft.com/office/powerpoint/2010/main" val="314576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4"/>
              <p:cNvSpPr>
                <a:spLocks noChangeArrowheads="1"/>
              </p:cNvSpPr>
              <p:nvPr/>
            </p:nvSpPr>
            <p:spPr bwMode="auto">
              <a:xfrm>
                <a:off x="149844" y="684905"/>
                <a:ext cx="12210851" cy="1335622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0">
                  <a:spcBef>
                    <a:spcPts val="600"/>
                  </a:spcBef>
                </a:pP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Technical development by company </a:t>
                </a:r>
                <a:r>
                  <a:rPr lang="en-US" altLang="de-DE" sz="2000" b="1" dirty="0" err="1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Bergoz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Instrumentation plus GSI &amp; CERN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Accelerator physics: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Spill fluctuation caused by quadrupole current ripple, i.e.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AC ripples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𝑰</m:t>
                        </m:r>
                      </m:e>
                      <m:sub>
                        <m:r>
                          <a:rPr lang="de-DE" altLang="de-DE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𝑨𝑪</m:t>
                        </m:r>
                      </m:sub>
                    </m:sSub>
                    <m:r>
                      <a:rPr lang="de-DE" altLang="de-DE" sz="20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altLang="de-DE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bandwidth 10 Hz…40 kHz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Topic: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High dynamic range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current measurement device providing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altLang="de-DE" sz="22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de-DE" sz="220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altLang="de-DE" sz="22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de-DE" altLang="de-DE" sz="22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2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sz="22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𝑨𝑪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de-DE" sz="22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2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sz="22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𝑫𝑪</m:t>
                                </m:r>
                              </m:sub>
                            </m:sSub>
                          </m:den>
                        </m:f>
                        <m:r>
                          <a:rPr lang="de-DE" altLang="de-DE" sz="22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de-DE" altLang="de-DE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≈</m:t>
                        </m:r>
                        <m:sSup>
                          <m:sSupPr>
                            <m:ctrlPr>
                              <a:rPr lang="de-DE" alt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de-DE" alt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4 ∙10</m:t>
                            </m:r>
                          </m:e>
                          <m:sup>
                            <m:r>
                              <a:rPr lang="de-DE" alt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−7</m:t>
                            </m:r>
                          </m:sup>
                        </m:sSup>
                      </m:e>
                    </m:box>
                  </m:oMath>
                </a14:m>
                <a:r>
                  <a:rPr lang="en-US" altLang="de-DE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(!)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 the presence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𝑰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𝑫𝑪</m:t>
                        </m:r>
                      </m:sub>
                    </m:sSub>
                    <m:r>
                      <a:rPr lang="en-US" alt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≈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1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kA</a:t>
                </a:r>
              </a:p>
            </p:txBody>
          </p:sp>
        </mc:Choice>
        <mc:Fallback xmlns="">
          <p:sp>
            <p:nvSpPr>
              <p:cNvPr id="19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9844" y="684905"/>
                <a:ext cx="12210851" cy="1335622"/>
              </a:xfrm>
              <a:prstGeom prst="rect">
                <a:avLst/>
              </a:prstGeom>
              <a:blipFill>
                <a:blip r:embed="rId2"/>
                <a:stretch>
                  <a:fillRect l="-549" t="-2283" b="-457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4"/>
              <p:cNvSpPr>
                <a:spLocks noChangeArrowheads="1"/>
              </p:cNvSpPr>
              <p:nvPr/>
            </p:nvSpPr>
            <p:spPr bwMode="auto">
              <a:xfrm>
                <a:off x="172376" y="2394658"/>
                <a:ext cx="5771984" cy="3650295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Novelty: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Additional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AC transformer for 10 Hz … 40 kHz</a:t>
                </a:r>
              </a:p>
              <a:p>
                <a:pPr>
                  <a:spcBef>
                    <a:spcPts val="4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  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Sensitivity for AC part</a:t>
                </a:r>
                <a:r>
                  <a:rPr lang="en-US" altLang="de-DE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r>
                  <a:rPr lang="en-US" altLang="de-DE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altLang="de-DE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de-DE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altLang="de-DE" sz="20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de-DE" altLang="de-DE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𝑨𝑪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de-DE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sz="20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𝑨</m:t>
                                </m:r>
                                <m:r>
                                  <a:rPr lang="de-DE" altLang="de-DE" sz="2000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𝑪</m:t>
                                </m:r>
                              </m:sub>
                            </m:sSub>
                          </m:den>
                        </m:f>
                        <m:r>
                          <a:rPr lang="de-DE" altLang="de-DE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de-DE" alt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≈</m:t>
                        </m:r>
                        <m:sSup>
                          <m:sSupPr>
                            <m:ctrlPr>
                              <a:rPr lang="de-DE" altLang="de-DE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de-DE" altLang="de-DE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10</m:t>
                            </m:r>
                          </m:e>
                          <m:sup>
                            <m:r>
                              <a:rPr lang="de-DE" altLang="de-DE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de-DE" altLang="de-DE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5</m:t>
                            </m:r>
                          </m:sup>
                        </m:sSup>
                      </m:e>
                    </m:box>
                  </m:oMath>
                </a14:m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Challenges: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AC-component on strong DC offset </a:t>
                </a:r>
              </a:p>
              <a:p>
                <a:pPr>
                  <a:spcBef>
                    <a:spcPts val="4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                     magnetic core saturation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𝑰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𝑫𝑪</m:t>
                        </m:r>
                      </m:sub>
                    </m:sSub>
                    <m:r>
                      <a:rPr lang="en-US" alt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Symbol" panose="05050102010706020507" pitchFamily="18" charset="2"/>
                      </a:rPr>
                      <m:t>≳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  <a:sym typeface="Symbol" panose="05050102010706020507" pitchFamily="18" charset="2"/>
                      </a:rPr>
                      <m:t>10 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A</a:t>
                </a:r>
              </a:p>
              <a:p>
                <a:pPr>
                  <a:spcBef>
                    <a:spcPts val="3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Solution: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Two transformers</a:t>
                </a:r>
              </a:p>
              <a:p>
                <a:pPr marL="285750" indent="-285750">
                  <a:spcBef>
                    <a:spcPts val="3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DC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transformer measures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𝑰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𝑫𝑪</m:t>
                        </m:r>
                      </m:sub>
                    </m:sSub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&amp; used for compensation</a:t>
                </a:r>
              </a:p>
              <a:p>
                <a:pPr>
                  <a:spcBef>
                    <a:spcPts val="3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    compensation accuracy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∆</m:t>
                        </m:r>
                        <m:r>
                          <a:rPr lang="en-GB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DC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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>
                                <a:latin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sz="180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800">
                                <a:latin typeface="Cambria Math" panose="02040503050406030204" pitchFamily="18" charset="0"/>
                              </a:rPr>
                              <m:t>DC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800">
                                <a:latin typeface="Cambria Math" panose="02040503050406030204" pitchFamily="18" charset="0"/>
                              </a:rPr>
                              <m:t>DC</m:t>
                            </m:r>
                            <m:r>
                              <a:rPr lang="en-GB" sz="180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GB" sz="1800"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GB" dirty="0"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80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>
                  <a:spcBef>
                    <a:spcPts val="3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Goal: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AC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transformer for power supply ripple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de-DE" altLang="de-DE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𝑰</m:t>
                        </m:r>
                      </m:e>
                      <m:sub>
                        <m:r>
                          <a:rPr lang="de-DE" alt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𝑨𝑪</m:t>
                        </m:r>
                      </m:sub>
                    </m:sSub>
                  </m:oMath>
                </a14:m>
                <a:endParaRPr lang="en-US" altLang="de-DE" b="1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>
                  <a:spcBef>
                    <a:spcPts val="600"/>
                  </a:spcBef>
                </a:pP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>
                  <a:spcBef>
                    <a:spcPts val="200"/>
                  </a:spcBef>
                </a:pP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2376" y="2394658"/>
                <a:ext cx="5771984" cy="3650295"/>
              </a:xfrm>
              <a:prstGeom prst="rect">
                <a:avLst/>
              </a:prstGeom>
              <a:blipFill>
                <a:blip r:embed="rId3"/>
                <a:stretch>
                  <a:fillRect l="-845" t="-1002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48916" y="1934721"/>
            <a:ext cx="11662584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Methodology: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Production of large dynamic range AC current measurement device by company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uppieren 165"/>
          <p:cNvGrpSpPr/>
          <p:nvPr/>
        </p:nvGrpSpPr>
        <p:grpSpPr>
          <a:xfrm>
            <a:off x="5660215" y="2565571"/>
            <a:ext cx="5861227" cy="3159270"/>
            <a:chOff x="5109568" y="620688"/>
            <a:chExt cx="5861227" cy="3159270"/>
          </a:xfrm>
        </p:grpSpPr>
        <p:sp>
          <p:nvSpPr>
            <p:cNvPr id="9" name="Freihandform 26"/>
            <p:cNvSpPr/>
            <p:nvPr/>
          </p:nvSpPr>
          <p:spPr>
            <a:xfrm>
              <a:off x="8172913" y="1627396"/>
              <a:ext cx="78360" cy="695016"/>
            </a:xfrm>
            <a:custGeom>
              <a:avLst/>
              <a:gdLst>
                <a:gd name="connsiteX0" fmla="*/ 17335 w 52927"/>
                <a:gd name="connsiteY0" fmla="*/ 0 h 650047"/>
                <a:gd name="connsiteX1" fmla="*/ 52004 w 52927"/>
                <a:gd name="connsiteY1" fmla="*/ 229683 h 650047"/>
                <a:gd name="connsiteX2" fmla="*/ 43336 w 52927"/>
                <a:gd name="connsiteY2" fmla="*/ 377028 h 650047"/>
                <a:gd name="connsiteX3" fmla="*/ 47670 w 52927"/>
                <a:gd name="connsiteY3" fmla="*/ 485369 h 650047"/>
                <a:gd name="connsiteX4" fmla="*/ 21668 w 52927"/>
                <a:gd name="connsiteY4" fmla="*/ 624046 h 650047"/>
                <a:gd name="connsiteX5" fmla="*/ 13001 w 52927"/>
                <a:gd name="connsiteY5" fmla="*/ 641380 h 650047"/>
                <a:gd name="connsiteX6" fmla="*/ 0 w 52927"/>
                <a:gd name="connsiteY6" fmla="*/ 650047 h 650047"/>
                <a:gd name="connsiteX0" fmla="*/ 34670 w 52154"/>
                <a:gd name="connsiteY0" fmla="*/ 0 h 741054"/>
                <a:gd name="connsiteX1" fmla="*/ 52004 w 52154"/>
                <a:gd name="connsiteY1" fmla="*/ 320690 h 741054"/>
                <a:gd name="connsiteX2" fmla="*/ 43336 w 52154"/>
                <a:gd name="connsiteY2" fmla="*/ 468035 h 741054"/>
                <a:gd name="connsiteX3" fmla="*/ 47670 w 52154"/>
                <a:gd name="connsiteY3" fmla="*/ 576376 h 741054"/>
                <a:gd name="connsiteX4" fmla="*/ 21668 w 52154"/>
                <a:gd name="connsiteY4" fmla="*/ 715053 h 741054"/>
                <a:gd name="connsiteX5" fmla="*/ 13001 w 52154"/>
                <a:gd name="connsiteY5" fmla="*/ 732387 h 741054"/>
                <a:gd name="connsiteX6" fmla="*/ 0 w 52154"/>
                <a:gd name="connsiteY6" fmla="*/ 741054 h 741054"/>
                <a:gd name="connsiteX0" fmla="*/ 34670 w 78054"/>
                <a:gd name="connsiteY0" fmla="*/ 0 h 741054"/>
                <a:gd name="connsiteX1" fmla="*/ 78006 w 78054"/>
                <a:gd name="connsiteY1" fmla="*/ 329357 h 741054"/>
                <a:gd name="connsiteX2" fmla="*/ 43336 w 78054"/>
                <a:gd name="connsiteY2" fmla="*/ 468035 h 741054"/>
                <a:gd name="connsiteX3" fmla="*/ 47670 w 78054"/>
                <a:gd name="connsiteY3" fmla="*/ 576376 h 741054"/>
                <a:gd name="connsiteX4" fmla="*/ 21668 w 78054"/>
                <a:gd name="connsiteY4" fmla="*/ 715053 h 741054"/>
                <a:gd name="connsiteX5" fmla="*/ 13001 w 78054"/>
                <a:gd name="connsiteY5" fmla="*/ 732387 h 741054"/>
                <a:gd name="connsiteX6" fmla="*/ 0 w 78054"/>
                <a:gd name="connsiteY6" fmla="*/ 741054 h 741054"/>
                <a:gd name="connsiteX0" fmla="*/ 34670 w 79824"/>
                <a:gd name="connsiteY0" fmla="*/ 0 h 741054"/>
                <a:gd name="connsiteX1" fmla="*/ 78006 w 79824"/>
                <a:gd name="connsiteY1" fmla="*/ 329357 h 741054"/>
                <a:gd name="connsiteX2" fmla="*/ 69338 w 79824"/>
                <a:gd name="connsiteY2" fmla="*/ 472369 h 741054"/>
                <a:gd name="connsiteX3" fmla="*/ 47670 w 79824"/>
                <a:gd name="connsiteY3" fmla="*/ 576376 h 741054"/>
                <a:gd name="connsiteX4" fmla="*/ 21668 w 79824"/>
                <a:gd name="connsiteY4" fmla="*/ 715053 h 741054"/>
                <a:gd name="connsiteX5" fmla="*/ 13001 w 79824"/>
                <a:gd name="connsiteY5" fmla="*/ 732387 h 741054"/>
                <a:gd name="connsiteX6" fmla="*/ 0 w 79824"/>
                <a:gd name="connsiteY6" fmla="*/ 741054 h 741054"/>
                <a:gd name="connsiteX0" fmla="*/ 21708 w 66862"/>
                <a:gd name="connsiteY0" fmla="*/ 0 h 810393"/>
                <a:gd name="connsiteX1" fmla="*/ 65044 w 66862"/>
                <a:gd name="connsiteY1" fmla="*/ 329357 h 810393"/>
                <a:gd name="connsiteX2" fmla="*/ 56376 w 66862"/>
                <a:gd name="connsiteY2" fmla="*/ 472369 h 810393"/>
                <a:gd name="connsiteX3" fmla="*/ 34708 w 66862"/>
                <a:gd name="connsiteY3" fmla="*/ 576376 h 810393"/>
                <a:gd name="connsiteX4" fmla="*/ 8706 w 66862"/>
                <a:gd name="connsiteY4" fmla="*/ 715053 h 810393"/>
                <a:gd name="connsiteX5" fmla="*/ 39 w 66862"/>
                <a:gd name="connsiteY5" fmla="*/ 732387 h 810393"/>
                <a:gd name="connsiteX6" fmla="*/ 4373 w 66862"/>
                <a:gd name="connsiteY6" fmla="*/ 810393 h 810393"/>
                <a:gd name="connsiteX0" fmla="*/ 21950 w 67104"/>
                <a:gd name="connsiteY0" fmla="*/ 0 h 810393"/>
                <a:gd name="connsiteX1" fmla="*/ 65286 w 67104"/>
                <a:gd name="connsiteY1" fmla="*/ 329357 h 810393"/>
                <a:gd name="connsiteX2" fmla="*/ 56618 w 67104"/>
                <a:gd name="connsiteY2" fmla="*/ 472369 h 810393"/>
                <a:gd name="connsiteX3" fmla="*/ 34950 w 67104"/>
                <a:gd name="connsiteY3" fmla="*/ 576376 h 810393"/>
                <a:gd name="connsiteX4" fmla="*/ 17616 w 67104"/>
                <a:gd name="connsiteY4" fmla="*/ 771391 h 810393"/>
                <a:gd name="connsiteX5" fmla="*/ 281 w 67104"/>
                <a:gd name="connsiteY5" fmla="*/ 732387 h 810393"/>
                <a:gd name="connsiteX6" fmla="*/ 4615 w 67104"/>
                <a:gd name="connsiteY6" fmla="*/ 810393 h 810393"/>
                <a:gd name="connsiteX0" fmla="*/ 21950 w 66817"/>
                <a:gd name="connsiteY0" fmla="*/ 0 h 810393"/>
                <a:gd name="connsiteX1" fmla="*/ 65286 w 66817"/>
                <a:gd name="connsiteY1" fmla="*/ 329357 h 810393"/>
                <a:gd name="connsiteX2" fmla="*/ 56618 w 66817"/>
                <a:gd name="connsiteY2" fmla="*/ 472369 h 810393"/>
                <a:gd name="connsiteX3" fmla="*/ 52284 w 66817"/>
                <a:gd name="connsiteY3" fmla="*/ 602378 h 810393"/>
                <a:gd name="connsiteX4" fmla="*/ 17616 w 66817"/>
                <a:gd name="connsiteY4" fmla="*/ 771391 h 810393"/>
                <a:gd name="connsiteX5" fmla="*/ 281 w 66817"/>
                <a:gd name="connsiteY5" fmla="*/ 732387 h 810393"/>
                <a:gd name="connsiteX6" fmla="*/ 4615 w 66817"/>
                <a:gd name="connsiteY6" fmla="*/ 810393 h 810393"/>
                <a:gd name="connsiteX0" fmla="*/ 17335 w 62202"/>
                <a:gd name="connsiteY0" fmla="*/ 0 h 810393"/>
                <a:gd name="connsiteX1" fmla="*/ 60671 w 62202"/>
                <a:gd name="connsiteY1" fmla="*/ 329357 h 810393"/>
                <a:gd name="connsiteX2" fmla="*/ 52003 w 62202"/>
                <a:gd name="connsiteY2" fmla="*/ 472369 h 810393"/>
                <a:gd name="connsiteX3" fmla="*/ 47669 w 62202"/>
                <a:gd name="connsiteY3" fmla="*/ 602378 h 810393"/>
                <a:gd name="connsiteX4" fmla="*/ 13001 w 62202"/>
                <a:gd name="connsiteY4" fmla="*/ 771391 h 810393"/>
                <a:gd name="connsiteX5" fmla="*/ 0 w 62202"/>
                <a:gd name="connsiteY5" fmla="*/ 810393 h 810393"/>
                <a:gd name="connsiteX0" fmla="*/ 17335 w 64418"/>
                <a:gd name="connsiteY0" fmla="*/ 0 h 810393"/>
                <a:gd name="connsiteX1" fmla="*/ 60671 w 64418"/>
                <a:gd name="connsiteY1" fmla="*/ 329357 h 810393"/>
                <a:gd name="connsiteX2" fmla="*/ 60670 w 64418"/>
                <a:gd name="connsiteY2" fmla="*/ 476702 h 810393"/>
                <a:gd name="connsiteX3" fmla="*/ 47669 w 64418"/>
                <a:gd name="connsiteY3" fmla="*/ 602378 h 810393"/>
                <a:gd name="connsiteX4" fmla="*/ 13001 w 64418"/>
                <a:gd name="connsiteY4" fmla="*/ 771391 h 810393"/>
                <a:gd name="connsiteX5" fmla="*/ 0 w 64418"/>
                <a:gd name="connsiteY5" fmla="*/ 810393 h 81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418" h="810393">
                  <a:moveTo>
                    <a:pt x="17335" y="0"/>
                  </a:moveTo>
                  <a:cubicBezTo>
                    <a:pt x="32503" y="83422"/>
                    <a:pt x="53449" y="249907"/>
                    <a:pt x="60671" y="329357"/>
                  </a:cubicBezTo>
                  <a:cubicBezTo>
                    <a:pt x="67893" y="408807"/>
                    <a:pt x="62837" y="431199"/>
                    <a:pt x="60670" y="476702"/>
                  </a:cubicBezTo>
                  <a:cubicBezTo>
                    <a:pt x="58503" y="522205"/>
                    <a:pt x="55614" y="553263"/>
                    <a:pt x="47669" y="602378"/>
                  </a:cubicBezTo>
                  <a:cubicBezTo>
                    <a:pt x="39724" y="651493"/>
                    <a:pt x="20946" y="736722"/>
                    <a:pt x="13001" y="771391"/>
                  </a:cubicBezTo>
                  <a:cubicBezTo>
                    <a:pt x="5056" y="806060"/>
                    <a:pt x="2709" y="802268"/>
                    <a:pt x="0" y="810393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uppieren 27"/>
            <p:cNvGrpSpPr/>
            <p:nvPr/>
          </p:nvGrpSpPr>
          <p:grpSpPr>
            <a:xfrm>
              <a:off x="7126142" y="1327495"/>
              <a:ext cx="596771" cy="1289262"/>
              <a:chOff x="6773970" y="2784406"/>
              <a:chExt cx="750358" cy="1621073"/>
            </a:xfrm>
          </p:grpSpPr>
          <p:sp>
            <p:nvSpPr>
              <p:cNvPr id="105" name="Ellipse 128"/>
              <p:cNvSpPr/>
              <p:nvPr/>
            </p:nvSpPr>
            <p:spPr>
              <a:xfrm>
                <a:off x="7164288" y="2996952"/>
                <a:ext cx="278961" cy="1224136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Ellipse 129"/>
              <p:cNvSpPr/>
              <p:nvPr/>
            </p:nvSpPr>
            <p:spPr>
              <a:xfrm>
                <a:off x="7092280" y="2794669"/>
                <a:ext cx="432048" cy="1607535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Freihandform 130"/>
              <p:cNvSpPr/>
              <p:nvPr/>
            </p:nvSpPr>
            <p:spPr>
              <a:xfrm>
                <a:off x="6773970" y="2784406"/>
                <a:ext cx="552804" cy="1621073"/>
              </a:xfrm>
              <a:custGeom>
                <a:avLst/>
                <a:gdLst>
                  <a:gd name="connsiteX0" fmla="*/ 460704 w 521897"/>
                  <a:gd name="connsiteY0" fmla="*/ 28396 h 1666644"/>
                  <a:gd name="connsiteX1" fmla="*/ 184658 w 521897"/>
                  <a:gd name="connsiteY1" fmla="*/ 19769 h 1666644"/>
                  <a:gd name="connsiteX2" fmla="*/ 72515 w 521897"/>
                  <a:gd name="connsiteY2" fmla="*/ 252682 h 1666644"/>
                  <a:gd name="connsiteX3" fmla="*/ 3504 w 521897"/>
                  <a:gd name="connsiteY3" fmla="*/ 589113 h 1666644"/>
                  <a:gd name="connsiteX4" fmla="*/ 12130 w 521897"/>
                  <a:gd name="connsiteY4" fmla="*/ 899664 h 1666644"/>
                  <a:gd name="connsiteX5" fmla="*/ 29383 w 521897"/>
                  <a:gd name="connsiteY5" fmla="*/ 1218841 h 1666644"/>
                  <a:gd name="connsiteX6" fmla="*/ 72515 w 521897"/>
                  <a:gd name="connsiteY6" fmla="*/ 1494886 h 1666644"/>
                  <a:gd name="connsiteX7" fmla="*/ 184658 w 521897"/>
                  <a:gd name="connsiteY7" fmla="*/ 1658788 h 1666644"/>
                  <a:gd name="connsiteX8" fmla="*/ 486583 w 521897"/>
                  <a:gd name="connsiteY8" fmla="*/ 1641535 h 1666644"/>
                  <a:gd name="connsiteX9" fmla="*/ 503836 w 521897"/>
                  <a:gd name="connsiteY9" fmla="*/ 1650162 h 1666644"/>
                  <a:gd name="connsiteX0" fmla="*/ 460704 w 521897"/>
                  <a:gd name="connsiteY0" fmla="*/ 18345 h 1656593"/>
                  <a:gd name="connsiteX1" fmla="*/ 201910 w 521897"/>
                  <a:gd name="connsiteY1" fmla="*/ 26971 h 1656593"/>
                  <a:gd name="connsiteX2" fmla="*/ 72515 w 521897"/>
                  <a:gd name="connsiteY2" fmla="*/ 242631 h 1656593"/>
                  <a:gd name="connsiteX3" fmla="*/ 3504 w 521897"/>
                  <a:gd name="connsiteY3" fmla="*/ 579062 h 1656593"/>
                  <a:gd name="connsiteX4" fmla="*/ 12130 w 521897"/>
                  <a:gd name="connsiteY4" fmla="*/ 889613 h 1656593"/>
                  <a:gd name="connsiteX5" fmla="*/ 29383 w 521897"/>
                  <a:gd name="connsiteY5" fmla="*/ 1208790 h 1656593"/>
                  <a:gd name="connsiteX6" fmla="*/ 72515 w 521897"/>
                  <a:gd name="connsiteY6" fmla="*/ 1484835 h 1656593"/>
                  <a:gd name="connsiteX7" fmla="*/ 184658 w 521897"/>
                  <a:gd name="connsiteY7" fmla="*/ 1648737 h 1656593"/>
                  <a:gd name="connsiteX8" fmla="*/ 486583 w 521897"/>
                  <a:gd name="connsiteY8" fmla="*/ 1631484 h 1656593"/>
                  <a:gd name="connsiteX9" fmla="*/ 503836 w 521897"/>
                  <a:gd name="connsiteY9" fmla="*/ 1640111 h 1656593"/>
                  <a:gd name="connsiteX0" fmla="*/ 460704 w 522442"/>
                  <a:gd name="connsiteY0" fmla="*/ 18345 h 1642034"/>
                  <a:gd name="connsiteX1" fmla="*/ 201910 w 522442"/>
                  <a:gd name="connsiteY1" fmla="*/ 26971 h 1642034"/>
                  <a:gd name="connsiteX2" fmla="*/ 72515 w 522442"/>
                  <a:gd name="connsiteY2" fmla="*/ 242631 h 1642034"/>
                  <a:gd name="connsiteX3" fmla="*/ 3504 w 522442"/>
                  <a:gd name="connsiteY3" fmla="*/ 579062 h 1642034"/>
                  <a:gd name="connsiteX4" fmla="*/ 12130 w 522442"/>
                  <a:gd name="connsiteY4" fmla="*/ 889613 h 1642034"/>
                  <a:gd name="connsiteX5" fmla="*/ 29383 w 522442"/>
                  <a:gd name="connsiteY5" fmla="*/ 1208790 h 1642034"/>
                  <a:gd name="connsiteX6" fmla="*/ 72515 w 522442"/>
                  <a:gd name="connsiteY6" fmla="*/ 1484835 h 1642034"/>
                  <a:gd name="connsiteX7" fmla="*/ 176032 w 522442"/>
                  <a:gd name="connsiteY7" fmla="*/ 1631484 h 1642034"/>
                  <a:gd name="connsiteX8" fmla="*/ 486583 w 522442"/>
                  <a:gd name="connsiteY8" fmla="*/ 1631484 h 1642034"/>
                  <a:gd name="connsiteX9" fmla="*/ 503836 w 522442"/>
                  <a:gd name="connsiteY9" fmla="*/ 1640111 h 1642034"/>
                  <a:gd name="connsiteX0" fmla="*/ 453757 w 515495"/>
                  <a:gd name="connsiteY0" fmla="*/ 18345 h 1642034"/>
                  <a:gd name="connsiteX1" fmla="*/ 194963 w 515495"/>
                  <a:gd name="connsiteY1" fmla="*/ 26971 h 1642034"/>
                  <a:gd name="connsiteX2" fmla="*/ 65568 w 515495"/>
                  <a:gd name="connsiteY2" fmla="*/ 242631 h 1642034"/>
                  <a:gd name="connsiteX3" fmla="*/ 5183 w 515495"/>
                  <a:gd name="connsiteY3" fmla="*/ 561809 h 1642034"/>
                  <a:gd name="connsiteX4" fmla="*/ 5183 w 515495"/>
                  <a:gd name="connsiteY4" fmla="*/ 889613 h 1642034"/>
                  <a:gd name="connsiteX5" fmla="*/ 22436 w 515495"/>
                  <a:gd name="connsiteY5" fmla="*/ 1208790 h 1642034"/>
                  <a:gd name="connsiteX6" fmla="*/ 65568 w 515495"/>
                  <a:gd name="connsiteY6" fmla="*/ 1484835 h 1642034"/>
                  <a:gd name="connsiteX7" fmla="*/ 169085 w 515495"/>
                  <a:gd name="connsiteY7" fmla="*/ 1631484 h 1642034"/>
                  <a:gd name="connsiteX8" fmla="*/ 479636 w 515495"/>
                  <a:gd name="connsiteY8" fmla="*/ 1631484 h 1642034"/>
                  <a:gd name="connsiteX9" fmla="*/ 496889 w 515495"/>
                  <a:gd name="connsiteY9" fmla="*/ 1640111 h 1642034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479636"/>
                  <a:gd name="connsiteY0" fmla="*/ 10544 h 1634233"/>
                  <a:gd name="connsiteX1" fmla="*/ 194963 w 479636"/>
                  <a:gd name="connsiteY1" fmla="*/ 19170 h 1634233"/>
                  <a:gd name="connsiteX2" fmla="*/ 65568 w 479636"/>
                  <a:gd name="connsiteY2" fmla="*/ 234830 h 1634233"/>
                  <a:gd name="connsiteX3" fmla="*/ 5183 w 479636"/>
                  <a:gd name="connsiteY3" fmla="*/ 554008 h 1634233"/>
                  <a:gd name="connsiteX4" fmla="*/ 5183 w 479636"/>
                  <a:gd name="connsiteY4" fmla="*/ 881812 h 1634233"/>
                  <a:gd name="connsiteX5" fmla="*/ 22436 w 479636"/>
                  <a:gd name="connsiteY5" fmla="*/ 1200989 h 1634233"/>
                  <a:gd name="connsiteX6" fmla="*/ 65568 w 479636"/>
                  <a:gd name="connsiteY6" fmla="*/ 1477034 h 1634233"/>
                  <a:gd name="connsiteX7" fmla="*/ 169085 w 479636"/>
                  <a:gd name="connsiteY7" fmla="*/ 1623683 h 1634233"/>
                  <a:gd name="connsiteX8" fmla="*/ 479636 w 479636"/>
                  <a:gd name="connsiteY8" fmla="*/ 1623683 h 1634233"/>
                  <a:gd name="connsiteX0" fmla="*/ 487094 w 487094"/>
                  <a:gd name="connsiteY0" fmla="*/ 18344 h 1642033"/>
                  <a:gd name="connsiteX1" fmla="*/ 194963 w 487094"/>
                  <a:gd name="connsiteY1" fmla="*/ 26970 h 1642033"/>
                  <a:gd name="connsiteX2" fmla="*/ 65568 w 487094"/>
                  <a:gd name="connsiteY2" fmla="*/ 242630 h 1642033"/>
                  <a:gd name="connsiteX3" fmla="*/ 5183 w 487094"/>
                  <a:gd name="connsiteY3" fmla="*/ 561808 h 1642033"/>
                  <a:gd name="connsiteX4" fmla="*/ 5183 w 487094"/>
                  <a:gd name="connsiteY4" fmla="*/ 889612 h 1642033"/>
                  <a:gd name="connsiteX5" fmla="*/ 22436 w 487094"/>
                  <a:gd name="connsiteY5" fmla="*/ 1208789 h 1642033"/>
                  <a:gd name="connsiteX6" fmla="*/ 65568 w 487094"/>
                  <a:gd name="connsiteY6" fmla="*/ 1484834 h 1642033"/>
                  <a:gd name="connsiteX7" fmla="*/ 169085 w 487094"/>
                  <a:gd name="connsiteY7" fmla="*/ 1631483 h 1642033"/>
                  <a:gd name="connsiteX8" fmla="*/ 479636 w 487094"/>
                  <a:gd name="connsiteY8" fmla="*/ 1631483 h 1642033"/>
                  <a:gd name="connsiteX0" fmla="*/ 487094 w 487094"/>
                  <a:gd name="connsiteY0" fmla="*/ 10336 h 1634025"/>
                  <a:gd name="connsiteX1" fmla="*/ 194963 w 487094"/>
                  <a:gd name="connsiteY1" fmla="*/ 18962 h 1634025"/>
                  <a:gd name="connsiteX2" fmla="*/ 65568 w 487094"/>
                  <a:gd name="connsiteY2" fmla="*/ 234622 h 1634025"/>
                  <a:gd name="connsiteX3" fmla="*/ 5183 w 487094"/>
                  <a:gd name="connsiteY3" fmla="*/ 553800 h 1634025"/>
                  <a:gd name="connsiteX4" fmla="*/ 5183 w 487094"/>
                  <a:gd name="connsiteY4" fmla="*/ 881604 h 1634025"/>
                  <a:gd name="connsiteX5" fmla="*/ 22436 w 487094"/>
                  <a:gd name="connsiteY5" fmla="*/ 1200781 h 1634025"/>
                  <a:gd name="connsiteX6" fmla="*/ 65568 w 487094"/>
                  <a:gd name="connsiteY6" fmla="*/ 1476826 h 1634025"/>
                  <a:gd name="connsiteX7" fmla="*/ 169085 w 487094"/>
                  <a:gd name="connsiteY7" fmla="*/ 1623475 h 1634025"/>
                  <a:gd name="connsiteX8" fmla="*/ 479636 w 487094"/>
                  <a:gd name="connsiteY8" fmla="*/ 1623475 h 163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7094" h="1634025">
                    <a:moveTo>
                      <a:pt x="487094" y="10336"/>
                    </a:moveTo>
                    <a:cubicBezTo>
                      <a:pt x="381420" y="11145"/>
                      <a:pt x="265217" y="-18419"/>
                      <a:pt x="194963" y="18962"/>
                    </a:cubicBezTo>
                    <a:cubicBezTo>
                      <a:pt x="124709" y="56343"/>
                      <a:pt x="97198" y="145482"/>
                      <a:pt x="65568" y="234622"/>
                    </a:cubicBezTo>
                    <a:cubicBezTo>
                      <a:pt x="33938" y="323762"/>
                      <a:pt x="15247" y="445970"/>
                      <a:pt x="5183" y="553800"/>
                    </a:cubicBezTo>
                    <a:cubicBezTo>
                      <a:pt x="-4881" y="661630"/>
                      <a:pt x="2308" y="773774"/>
                      <a:pt x="5183" y="881604"/>
                    </a:cubicBezTo>
                    <a:cubicBezTo>
                      <a:pt x="8058" y="989434"/>
                      <a:pt x="12372" y="1101577"/>
                      <a:pt x="22436" y="1200781"/>
                    </a:cubicBezTo>
                    <a:cubicBezTo>
                      <a:pt x="32500" y="1299985"/>
                      <a:pt x="41127" y="1406377"/>
                      <a:pt x="65568" y="1476826"/>
                    </a:cubicBezTo>
                    <a:cubicBezTo>
                      <a:pt x="90009" y="1547275"/>
                      <a:pt x="100074" y="1599034"/>
                      <a:pt x="169085" y="1623475"/>
                    </a:cubicBezTo>
                    <a:cubicBezTo>
                      <a:pt x="238096" y="1647916"/>
                      <a:pt x="425002" y="1622037"/>
                      <a:pt x="479636" y="1623475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Freihandform 131"/>
              <p:cNvSpPr/>
              <p:nvPr/>
            </p:nvSpPr>
            <p:spPr>
              <a:xfrm>
                <a:off x="7205241" y="3123235"/>
                <a:ext cx="98527" cy="873889"/>
              </a:xfrm>
              <a:custGeom>
                <a:avLst/>
                <a:gdLst>
                  <a:gd name="connsiteX0" fmla="*/ 17335 w 52927"/>
                  <a:gd name="connsiteY0" fmla="*/ 0 h 650047"/>
                  <a:gd name="connsiteX1" fmla="*/ 52004 w 52927"/>
                  <a:gd name="connsiteY1" fmla="*/ 229683 h 650047"/>
                  <a:gd name="connsiteX2" fmla="*/ 43336 w 52927"/>
                  <a:gd name="connsiteY2" fmla="*/ 377028 h 650047"/>
                  <a:gd name="connsiteX3" fmla="*/ 47670 w 52927"/>
                  <a:gd name="connsiteY3" fmla="*/ 485369 h 650047"/>
                  <a:gd name="connsiteX4" fmla="*/ 21668 w 52927"/>
                  <a:gd name="connsiteY4" fmla="*/ 624046 h 650047"/>
                  <a:gd name="connsiteX5" fmla="*/ 13001 w 52927"/>
                  <a:gd name="connsiteY5" fmla="*/ 641380 h 650047"/>
                  <a:gd name="connsiteX6" fmla="*/ 0 w 52927"/>
                  <a:gd name="connsiteY6" fmla="*/ 650047 h 650047"/>
                  <a:gd name="connsiteX0" fmla="*/ 34670 w 52154"/>
                  <a:gd name="connsiteY0" fmla="*/ 0 h 741054"/>
                  <a:gd name="connsiteX1" fmla="*/ 52004 w 52154"/>
                  <a:gd name="connsiteY1" fmla="*/ 320690 h 741054"/>
                  <a:gd name="connsiteX2" fmla="*/ 43336 w 52154"/>
                  <a:gd name="connsiteY2" fmla="*/ 468035 h 741054"/>
                  <a:gd name="connsiteX3" fmla="*/ 47670 w 52154"/>
                  <a:gd name="connsiteY3" fmla="*/ 576376 h 741054"/>
                  <a:gd name="connsiteX4" fmla="*/ 21668 w 52154"/>
                  <a:gd name="connsiteY4" fmla="*/ 715053 h 741054"/>
                  <a:gd name="connsiteX5" fmla="*/ 13001 w 52154"/>
                  <a:gd name="connsiteY5" fmla="*/ 732387 h 741054"/>
                  <a:gd name="connsiteX6" fmla="*/ 0 w 52154"/>
                  <a:gd name="connsiteY6" fmla="*/ 741054 h 741054"/>
                  <a:gd name="connsiteX0" fmla="*/ 34670 w 78054"/>
                  <a:gd name="connsiteY0" fmla="*/ 0 h 741054"/>
                  <a:gd name="connsiteX1" fmla="*/ 78006 w 78054"/>
                  <a:gd name="connsiteY1" fmla="*/ 329357 h 741054"/>
                  <a:gd name="connsiteX2" fmla="*/ 43336 w 78054"/>
                  <a:gd name="connsiteY2" fmla="*/ 468035 h 741054"/>
                  <a:gd name="connsiteX3" fmla="*/ 47670 w 78054"/>
                  <a:gd name="connsiteY3" fmla="*/ 576376 h 741054"/>
                  <a:gd name="connsiteX4" fmla="*/ 21668 w 78054"/>
                  <a:gd name="connsiteY4" fmla="*/ 715053 h 741054"/>
                  <a:gd name="connsiteX5" fmla="*/ 13001 w 78054"/>
                  <a:gd name="connsiteY5" fmla="*/ 732387 h 741054"/>
                  <a:gd name="connsiteX6" fmla="*/ 0 w 78054"/>
                  <a:gd name="connsiteY6" fmla="*/ 741054 h 741054"/>
                  <a:gd name="connsiteX0" fmla="*/ 34670 w 79824"/>
                  <a:gd name="connsiteY0" fmla="*/ 0 h 741054"/>
                  <a:gd name="connsiteX1" fmla="*/ 78006 w 79824"/>
                  <a:gd name="connsiteY1" fmla="*/ 329357 h 741054"/>
                  <a:gd name="connsiteX2" fmla="*/ 69338 w 79824"/>
                  <a:gd name="connsiteY2" fmla="*/ 472369 h 741054"/>
                  <a:gd name="connsiteX3" fmla="*/ 47670 w 79824"/>
                  <a:gd name="connsiteY3" fmla="*/ 576376 h 741054"/>
                  <a:gd name="connsiteX4" fmla="*/ 21668 w 79824"/>
                  <a:gd name="connsiteY4" fmla="*/ 715053 h 741054"/>
                  <a:gd name="connsiteX5" fmla="*/ 13001 w 79824"/>
                  <a:gd name="connsiteY5" fmla="*/ 732387 h 741054"/>
                  <a:gd name="connsiteX6" fmla="*/ 0 w 79824"/>
                  <a:gd name="connsiteY6" fmla="*/ 741054 h 741054"/>
                  <a:gd name="connsiteX0" fmla="*/ 21708 w 66862"/>
                  <a:gd name="connsiteY0" fmla="*/ 0 h 810393"/>
                  <a:gd name="connsiteX1" fmla="*/ 65044 w 66862"/>
                  <a:gd name="connsiteY1" fmla="*/ 329357 h 810393"/>
                  <a:gd name="connsiteX2" fmla="*/ 56376 w 66862"/>
                  <a:gd name="connsiteY2" fmla="*/ 472369 h 810393"/>
                  <a:gd name="connsiteX3" fmla="*/ 34708 w 66862"/>
                  <a:gd name="connsiteY3" fmla="*/ 576376 h 810393"/>
                  <a:gd name="connsiteX4" fmla="*/ 8706 w 66862"/>
                  <a:gd name="connsiteY4" fmla="*/ 715053 h 810393"/>
                  <a:gd name="connsiteX5" fmla="*/ 39 w 66862"/>
                  <a:gd name="connsiteY5" fmla="*/ 732387 h 810393"/>
                  <a:gd name="connsiteX6" fmla="*/ 4373 w 66862"/>
                  <a:gd name="connsiteY6" fmla="*/ 810393 h 810393"/>
                  <a:gd name="connsiteX0" fmla="*/ 21950 w 67104"/>
                  <a:gd name="connsiteY0" fmla="*/ 0 h 810393"/>
                  <a:gd name="connsiteX1" fmla="*/ 65286 w 67104"/>
                  <a:gd name="connsiteY1" fmla="*/ 329357 h 810393"/>
                  <a:gd name="connsiteX2" fmla="*/ 56618 w 67104"/>
                  <a:gd name="connsiteY2" fmla="*/ 472369 h 810393"/>
                  <a:gd name="connsiteX3" fmla="*/ 34950 w 67104"/>
                  <a:gd name="connsiteY3" fmla="*/ 576376 h 810393"/>
                  <a:gd name="connsiteX4" fmla="*/ 17616 w 67104"/>
                  <a:gd name="connsiteY4" fmla="*/ 771391 h 810393"/>
                  <a:gd name="connsiteX5" fmla="*/ 281 w 67104"/>
                  <a:gd name="connsiteY5" fmla="*/ 732387 h 810393"/>
                  <a:gd name="connsiteX6" fmla="*/ 4615 w 67104"/>
                  <a:gd name="connsiteY6" fmla="*/ 810393 h 810393"/>
                  <a:gd name="connsiteX0" fmla="*/ 21950 w 66817"/>
                  <a:gd name="connsiteY0" fmla="*/ 0 h 810393"/>
                  <a:gd name="connsiteX1" fmla="*/ 65286 w 66817"/>
                  <a:gd name="connsiteY1" fmla="*/ 329357 h 810393"/>
                  <a:gd name="connsiteX2" fmla="*/ 56618 w 66817"/>
                  <a:gd name="connsiteY2" fmla="*/ 472369 h 810393"/>
                  <a:gd name="connsiteX3" fmla="*/ 52284 w 66817"/>
                  <a:gd name="connsiteY3" fmla="*/ 602378 h 810393"/>
                  <a:gd name="connsiteX4" fmla="*/ 17616 w 66817"/>
                  <a:gd name="connsiteY4" fmla="*/ 771391 h 810393"/>
                  <a:gd name="connsiteX5" fmla="*/ 281 w 66817"/>
                  <a:gd name="connsiteY5" fmla="*/ 732387 h 810393"/>
                  <a:gd name="connsiteX6" fmla="*/ 4615 w 66817"/>
                  <a:gd name="connsiteY6" fmla="*/ 810393 h 810393"/>
                  <a:gd name="connsiteX0" fmla="*/ 17335 w 62202"/>
                  <a:gd name="connsiteY0" fmla="*/ 0 h 810393"/>
                  <a:gd name="connsiteX1" fmla="*/ 60671 w 62202"/>
                  <a:gd name="connsiteY1" fmla="*/ 329357 h 810393"/>
                  <a:gd name="connsiteX2" fmla="*/ 52003 w 62202"/>
                  <a:gd name="connsiteY2" fmla="*/ 472369 h 810393"/>
                  <a:gd name="connsiteX3" fmla="*/ 47669 w 62202"/>
                  <a:gd name="connsiteY3" fmla="*/ 602378 h 810393"/>
                  <a:gd name="connsiteX4" fmla="*/ 13001 w 62202"/>
                  <a:gd name="connsiteY4" fmla="*/ 771391 h 810393"/>
                  <a:gd name="connsiteX5" fmla="*/ 0 w 62202"/>
                  <a:gd name="connsiteY5" fmla="*/ 810393 h 810393"/>
                  <a:gd name="connsiteX0" fmla="*/ 17335 w 64418"/>
                  <a:gd name="connsiteY0" fmla="*/ 0 h 810393"/>
                  <a:gd name="connsiteX1" fmla="*/ 60671 w 64418"/>
                  <a:gd name="connsiteY1" fmla="*/ 329357 h 810393"/>
                  <a:gd name="connsiteX2" fmla="*/ 60670 w 64418"/>
                  <a:gd name="connsiteY2" fmla="*/ 476702 h 810393"/>
                  <a:gd name="connsiteX3" fmla="*/ 47669 w 64418"/>
                  <a:gd name="connsiteY3" fmla="*/ 602378 h 810393"/>
                  <a:gd name="connsiteX4" fmla="*/ 13001 w 64418"/>
                  <a:gd name="connsiteY4" fmla="*/ 771391 h 810393"/>
                  <a:gd name="connsiteX5" fmla="*/ 0 w 64418"/>
                  <a:gd name="connsiteY5" fmla="*/ 810393 h 810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18" h="810393">
                    <a:moveTo>
                      <a:pt x="17335" y="0"/>
                    </a:moveTo>
                    <a:cubicBezTo>
                      <a:pt x="32503" y="83422"/>
                      <a:pt x="53449" y="249907"/>
                      <a:pt x="60671" y="329357"/>
                    </a:cubicBezTo>
                    <a:cubicBezTo>
                      <a:pt x="67893" y="408807"/>
                      <a:pt x="62837" y="431199"/>
                      <a:pt x="60670" y="476702"/>
                    </a:cubicBezTo>
                    <a:cubicBezTo>
                      <a:pt x="58503" y="522205"/>
                      <a:pt x="55614" y="553263"/>
                      <a:pt x="47669" y="602378"/>
                    </a:cubicBezTo>
                    <a:cubicBezTo>
                      <a:pt x="39724" y="651493"/>
                      <a:pt x="20946" y="736722"/>
                      <a:pt x="13001" y="771391"/>
                    </a:cubicBezTo>
                    <a:cubicBezTo>
                      <a:pt x="5056" y="806060"/>
                      <a:pt x="2709" y="802268"/>
                      <a:pt x="0" y="81039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uppieren 28"/>
            <p:cNvGrpSpPr/>
            <p:nvPr/>
          </p:nvGrpSpPr>
          <p:grpSpPr>
            <a:xfrm>
              <a:off x="7874103" y="1338899"/>
              <a:ext cx="568367" cy="1289262"/>
              <a:chOff x="6809684" y="2784406"/>
              <a:chExt cx="714644" cy="1621073"/>
            </a:xfrm>
            <a:noFill/>
          </p:grpSpPr>
          <p:sp>
            <p:nvSpPr>
              <p:cNvPr id="102" name="Ellipse 125"/>
              <p:cNvSpPr/>
              <p:nvPr/>
            </p:nvSpPr>
            <p:spPr>
              <a:xfrm>
                <a:off x="7164288" y="2996952"/>
                <a:ext cx="278961" cy="1224136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Ellipse 126"/>
              <p:cNvSpPr/>
              <p:nvPr/>
            </p:nvSpPr>
            <p:spPr>
              <a:xfrm>
                <a:off x="7092280" y="2794669"/>
                <a:ext cx="432048" cy="1607535"/>
              </a:xfrm>
              <a:prstGeom prst="ellipse">
                <a:avLst/>
              </a:prstGeom>
              <a:grp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Freihandform 127"/>
              <p:cNvSpPr/>
              <p:nvPr/>
            </p:nvSpPr>
            <p:spPr>
              <a:xfrm>
                <a:off x="6809684" y="2784406"/>
                <a:ext cx="517089" cy="1621073"/>
              </a:xfrm>
              <a:custGeom>
                <a:avLst/>
                <a:gdLst>
                  <a:gd name="connsiteX0" fmla="*/ 460704 w 521897"/>
                  <a:gd name="connsiteY0" fmla="*/ 28396 h 1666644"/>
                  <a:gd name="connsiteX1" fmla="*/ 184658 w 521897"/>
                  <a:gd name="connsiteY1" fmla="*/ 19769 h 1666644"/>
                  <a:gd name="connsiteX2" fmla="*/ 72515 w 521897"/>
                  <a:gd name="connsiteY2" fmla="*/ 252682 h 1666644"/>
                  <a:gd name="connsiteX3" fmla="*/ 3504 w 521897"/>
                  <a:gd name="connsiteY3" fmla="*/ 589113 h 1666644"/>
                  <a:gd name="connsiteX4" fmla="*/ 12130 w 521897"/>
                  <a:gd name="connsiteY4" fmla="*/ 899664 h 1666644"/>
                  <a:gd name="connsiteX5" fmla="*/ 29383 w 521897"/>
                  <a:gd name="connsiteY5" fmla="*/ 1218841 h 1666644"/>
                  <a:gd name="connsiteX6" fmla="*/ 72515 w 521897"/>
                  <a:gd name="connsiteY6" fmla="*/ 1494886 h 1666644"/>
                  <a:gd name="connsiteX7" fmla="*/ 184658 w 521897"/>
                  <a:gd name="connsiteY7" fmla="*/ 1658788 h 1666644"/>
                  <a:gd name="connsiteX8" fmla="*/ 486583 w 521897"/>
                  <a:gd name="connsiteY8" fmla="*/ 1641535 h 1666644"/>
                  <a:gd name="connsiteX9" fmla="*/ 503836 w 521897"/>
                  <a:gd name="connsiteY9" fmla="*/ 1650162 h 1666644"/>
                  <a:gd name="connsiteX0" fmla="*/ 460704 w 521897"/>
                  <a:gd name="connsiteY0" fmla="*/ 18345 h 1656593"/>
                  <a:gd name="connsiteX1" fmla="*/ 201910 w 521897"/>
                  <a:gd name="connsiteY1" fmla="*/ 26971 h 1656593"/>
                  <a:gd name="connsiteX2" fmla="*/ 72515 w 521897"/>
                  <a:gd name="connsiteY2" fmla="*/ 242631 h 1656593"/>
                  <a:gd name="connsiteX3" fmla="*/ 3504 w 521897"/>
                  <a:gd name="connsiteY3" fmla="*/ 579062 h 1656593"/>
                  <a:gd name="connsiteX4" fmla="*/ 12130 w 521897"/>
                  <a:gd name="connsiteY4" fmla="*/ 889613 h 1656593"/>
                  <a:gd name="connsiteX5" fmla="*/ 29383 w 521897"/>
                  <a:gd name="connsiteY5" fmla="*/ 1208790 h 1656593"/>
                  <a:gd name="connsiteX6" fmla="*/ 72515 w 521897"/>
                  <a:gd name="connsiteY6" fmla="*/ 1484835 h 1656593"/>
                  <a:gd name="connsiteX7" fmla="*/ 184658 w 521897"/>
                  <a:gd name="connsiteY7" fmla="*/ 1648737 h 1656593"/>
                  <a:gd name="connsiteX8" fmla="*/ 486583 w 521897"/>
                  <a:gd name="connsiteY8" fmla="*/ 1631484 h 1656593"/>
                  <a:gd name="connsiteX9" fmla="*/ 503836 w 521897"/>
                  <a:gd name="connsiteY9" fmla="*/ 1640111 h 1656593"/>
                  <a:gd name="connsiteX0" fmla="*/ 460704 w 522442"/>
                  <a:gd name="connsiteY0" fmla="*/ 18345 h 1642034"/>
                  <a:gd name="connsiteX1" fmla="*/ 201910 w 522442"/>
                  <a:gd name="connsiteY1" fmla="*/ 26971 h 1642034"/>
                  <a:gd name="connsiteX2" fmla="*/ 72515 w 522442"/>
                  <a:gd name="connsiteY2" fmla="*/ 242631 h 1642034"/>
                  <a:gd name="connsiteX3" fmla="*/ 3504 w 522442"/>
                  <a:gd name="connsiteY3" fmla="*/ 579062 h 1642034"/>
                  <a:gd name="connsiteX4" fmla="*/ 12130 w 522442"/>
                  <a:gd name="connsiteY4" fmla="*/ 889613 h 1642034"/>
                  <a:gd name="connsiteX5" fmla="*/ 29383 w 522442"/>
                  <a:gd name="connsiteY5" fmla="*/ 1208790 h 1642034"/>
                  <a:gd name="connsiteX6" fmla="*/ 72515 w 522442"/>
                  <a:gd name="connsiteY6" fmla="*/ 1484835 h 1642034"/>
                  <a:gd name="connsiteX7" fmla="*/ 176032 w 522442"/>
                  <a:gd name="connsiteY7" fmla="*/ 1631484 h 1642034"/>
                  <a:gd name="connsiteX8" fmla="*/ 486583 w 522442"/>
                  <a:gd name="connsiteY8" fmla="*/ 1631484 h 1642034"/>
                  <a:gd name="connsiteX9" fmla="*/ 503836 w 522442"/>
                  <a:gd name="connsiteY9" fmla="*/ 1640111 h 1642034"/>
                  <a:gd name="connsiteX0" fmla="*/ 453757 w 515495"/>
                  <a:gd name="connsiteY0" fmla="*/ 18345 h 1642034"/>
                  <a:gd name="connsiteX1" fmla="*/ 194963 w 515495"/>
                  <a:gd name="connsiteY1" fmla="*/ 26971 h 1642034"/>
                  <a:gd name="connsiteX2" fmla="*/ 65568 w 515495"/>
                  <a:gd name="connsiteY2" fmla="*/ 242631 h 1642034"/>
                  <a:gd name="connsiteX3" fmla="*/ 5183 w 515495"/>
                  <a:gd name="connsiteY3" fmla="*/ 561809 h 1642034"/>
                  <a:gd name="connsiteX4" fmla="*/ 5183 w 515495"/>
                  <a:gd name="connsiteY4" fmla="*/ 889613 h 1642034"/>
                  <a:gd name="connsiteX5" fmla="*/ 22436 w 515495"/>
                  <a:gd name="connsiteY5" fmla="*/ 1208790 h 1642034"/>
                  <a:gd name="connsiteX6" fmla="*/ 65568 w 515495"/>
                  <a:gd name="connsiteY6" fmla="*/ 1484835 h 1642034"/>
                  <a:gd name="connsiteX7" fmla="*/ 169085 w 515495"/>
                  <a:gd name="connsiteY7" fmla="*/ 1631484 h 1642034"/>
                  <a:gd name="connsiteX8" fmla="*/ 479636 w 515495"/>
                  <a:gd name="connsiteY8" fmla="*/ 1631484 h 1642034"/>
                  <a:gd name="connsiteX9" fmla="*/ 496889 w 515495"/>
                  <a:gd name="connsiteY9" fmla="*/ 1640111 h 1642034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515495"/>
                  <a:gd name="connsiteY0" fmla="*/ 10544 h 1634233"/>
                  <a:gd name="connsiteX1" fmla="*/ 194963 w 515495"/>
                  <a:gd name="connsiteY1" fmla="*/ 19170 h 1634233"/>
                  <a:gd name="connsiteX2" fmla="*/ 65568 w 515495"/>
                  <a:gd name="connsiteY2" fmla="*/ 234830 h 1634233"/>
                  <a:gd name="connsiteX3" fmla="*/ 5183 w 515495"/>
                  <a:gd name="connsiteY3" fmla="*/ 554008 h 1634233"/>
                  <a:gd name="connsiteX4" fmla="*/ 5183 w 515495"/>
                  <a:gd name="connsiteY4" fmla="*/ 881812 h 1634233"/>
                  <a:gd name="connsiteX5" fmla="*/ 22436 w 515495"/>
                  <a:gd name="connsiteY5" fmla="*/ 1200989 h 1634233"/>
                  <a:gd name="connsiteX6" fmla="*/ 65568 w 515495"/>
                  <a:gd name="connsiteY6" fmla="*/ 1477034 h 1634233"/>
                  <a:gd name="connsiteX7" fmla="*/ 169085 w 515495"/>
                  <a:gd name="connsiteY7" fmla="*/ 1623683 h 1634233"/>
                  <a:gd name="connsiteX8" fmla="*/ 479636 w 515495"/>
                  <a:gd name="connsiteY8" fmla="*/ 1623683 h 1634233"/>
                  <a:gd name="connsiteX9" fmla="*/ 496889 w 515495"/>
                  <a:gd name="connsiteY9" fmla="*/ 1632310 h 1634233"/>
                  <a:gd name="connsiteX0" fmla="*/ 453757 w 479636"/>
                  <a:gd name="connsiteY0" fmla="*/ 10544 h 1634233"/>
                  <a:gd name="connsiteX1" fmla="*/ 194963 w 479636"/>
                  <a:gd name="connsiteY1" fmla="*/ 19170 h 1634233"/>
                  <a:gd name="connsiteX2" fmla="*/ 65568 w 479636"/>
                  <a:gd name="connsiteY2" fmla="*/ 234830 h 1634233"/>
                  <a:gd name="connsiteX3" fmla="*/ 5183 w 479636"/>
                  <a:gd name="connsiteY3" fmla="*/ 554008 h 1634233"/>
                  <a:gd name="connsiteX4" fmla="*/ 5183 w 479636"/>
                  <a:gd name="connsiteY4" fmla="*/ 881812 h 1634233"/>
                  <a:gd name="connsiteX5" fmla="*/ 22436 w 479636"/>
                  <a:gd name="connsiteY5" fmla="*/ 1200989 h 1634233"/>
                  <a:gd name="connsiteX6" fmla="*/ 65568 w 479636"/>
                  <a:gd name="connsiteY6" fmla="*/ 1477034 h 1634233"/>
                  <a:gd name="connsiteX7" fmla="*/ 169085 w 479636"/>
                  <a:gd name="connsiteY7" fmla="*/ 1623683 h 1634233"/>
                  <a:gd name="connsiteX8" fmla="*/ 479636 w 479636"/>
                  <a:gd name="connsiteY8" fmla="*/ 1623683 h 1634233"/>
                  <a:gd name="connsiteX0" fmla="*/ 487094 w 487094"/>
                  <a:gd name="connsiteY0" fmla="*/ 18344 h 1642033"/>
                  <a:gd name="connsiteX1" fmla="*/ 194963 w 487094"/>
                  <a:gd name="connsiteY1" fmla="*/ 26970 h 1642033"/>
                  <a:gd name="connsiteX2" fmla="*/ 65568 w 487094"/>
                  <a:gd name="connsiteY2" fmla="*/ 242630 h 1642033"/>
                  <a:gd name="connsiteX3" fmla="*/ 5183 w 487094"/>
                  <a:gd name="connsiteY3" fmla="*/ 561808 h 1642033"/>
                  <a:gd name="connsiteX4" fmla="*/ 5183 w 487094"/>
                  <a:gd name="connsiteY4" fmla="*/ 889612 h 1642033"/>
                  <a:gd name="connsiteX5" fmla="*/ 22436 w 487094"/>
                  <a:gd name="connsiteY5" fmla="*/ 1208789 h 1642033"/>
                  <a:gd name="connsiteX6" fmla="*/ 65568 w 487094"/>
                  <a:gd name="connsiteY6" fmla="*/ 1484834 h 1642033"/>
                  <a:gd name="connsiteX7" fmla="*/ 169085 w 487094"/>
                  <a:gd name="connsiteY7" fmla="*/ 1631483 h 1642033"/>
                  <a:gd name="connsiteX8" fmla="*/ 479636 w 487094"/>
                  <a:gd name="connsiteY8" fmla="*/ 1631483 h 1642033"/>
                  <a:gd name="connsiteX0" fmla="*/ 487094 w 487094"/>
                  <a:gd name="connsiteY0" fmla="*/ 10336 h 1634025"/>
                  <a:gd name="connsiteX1" fmla="*/ 194963 w 487094"/>
                  <a:gd name="connsiteY1" fmla="*/ 18962 h 1634025"/>
                  <a:gd name="connsiteX2" fmla="*/ 65568 w 487094"/>
                  <a:gd name="connsiteY2" fmla="*/ 234622 h 1634025"/>
                  <a:gd name="connsiteX3" fmla="*/ 5183 w 487094"/>
                  <a:gd name="connsiteY3" fmla="*/ 553800 h 1634025"/>
                  <a:gd name="connsiteX4" fmla="*/ 5183 w 487094"/>
                  <a:gd name="connsiteY4" fmla="*/ 881604 h 1634025"/>
                  <a:gd name="connsiteX5" fmla="*/ 22436 w 487094"/>
                  <a:gd name="connsiteY5" fmla="*/ 1200781 h 1634025"/>
                  <a:gd name="connsiteX6" fmla="*/ 65568 w 487094"/>
                  <a:gd name="connsiteY6" fmla="*/ 1476826 h 1634025"/>
                  <a:gd name="connsiteX7" fmla="*/ 169085 w 487094"/>
                  <a:gd name="connsiteY7" fmla="*/ 1623475 h 1634025"/>
                  <a:gd name="connsiteX8" fmla="*/ 479636 w 487094"/>
                  <a:gd name="connsiteY8" fmla="*/ 1623475 h 163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7094" h="1634025">
                    <a:moveTo>
                      <a:pt x="487094" y="10336"/>
                    </a:moveTo>
                    <a:cubicBezTo>
                      <a:pt x="381420" y="11145"/>
                      <a:pt x="265217" y="-18419"/>
                      <a:pt x="194963" y="18962"/>
                    </a:cubicBezTo>
                    <a:cubicBezTo>
                      <a:pt x="124709" y="56343"/>
                      <a:pt x="97198" y="145482"/>
                      <a:pt x="65568" y="234622"/>
                    </a:cubicBezTo>
                    <a:cubicBezTo>
                      <a:pt x="33938" y="323762"/>
                      <a:pt x="15247" y="445970"/>
                      <a:pt x="5183" y="553800"/>
                    </a:cubicBezTo>
                    <a:cubicBezTo>
                      <a:pt x="-4881" y="661630"/>
                      <a:pt x="2308" y="773774"/>
                      <a:pt x="5183" y="881604"/>
                    </a:cubicBezTo>
                    <a:cubicBezTo>
                      <a:pt x="8058" y="989434"/>
                      <a:pt x="12372" y="1101577"/>
                      <a:pt x="22436" y="1200781"/>
                    </a:cubicBezTo>
                    <a:cubicBezTo>
                      <a:pt x="32500" y="1299985"/>
                      <a:pt x="41127" y="1406377"/>
                      <a:pt x="65568" y="1476826"/>
                    </a:cubicBezTo>
                    <a:cubicBezTo>
                      <a:pt x="90009" y="1547275"/>
                      <a:pt x="100074" y="1599034"/>
                      <a:pt x="169085" y="1623475"/>
                    </a:cubicBezTo>
                    <a:cubicBezTo>
                      <a:pt x="238096" y="1647916"/>
                      <a:pt x="425002" y="1622037"/>
                      <a:pt x="479636" y="1623475"/>
                    </a:cubicBezTo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2" name="Gerade Verbindung 125"/>
            <p:cNvCxnSpPr>
              <a:stCxn id="104" idx="4"/>
              <a:endCxn id="104" idx="4"/>
            </p:cNvCxnSpPr>
            <p:nvPr/>
          </p:nvCxnSpPr>
          <p:spPr>
            <a:xfrm>
              <a:off x="7878479" y="2034494"/>
              <a:ext cx="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6"/>
            <p:cNvCxnSpPr/>
            <p:nvPr/>
          </p:nvCxnSpPr>
          <p:spPr>
            <a:xfrm>
              <a:off x="7874103" y="1846177"/>
              <a:ext cx="250790" cy="14013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27"/>
            <p:cNvCxnSpPr/>
            <p:nvPr/>
          </p:nvCxnSpPr>
          <p:spPr>
            <a:xfrm>
              <a:off x="7878479" y="2190432"/>
              <a:ext cx="246414" cy="36361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28"/>
            <p:cNvCxnSpPr/>
            <p:nvPr/>
          </p:nvCxnSpPr>
          <p:spPr>
            <a:xfrm>
              <a:off x="8098856" y="1982400"/>
              <a:ext cx="73120" cy="11657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29"/>
            <p:cNvCxnSpPr/>
            <p:nvPr/>
          </p:nvCxnSpPr>
          <p:spPr>
            <a:xfrm flipV="1">
              <a:off x="8117021" y="2190432"/>
              <a:ext cx="68324" cy="36361"/>
            </a:xfrm>
            <a:prstGeom prst="line">
              <a:avLst/>
            </a:prstGeom>
            <a:ln w="508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30"/>
            <p:cNvCxnSpPr/>
            <p:nvPr/>
          </p:nvCxnSpPr>
          <p:spPr>
            <a:xfrm>
              <a:off x="7904867" y="2441307"/>
              <a:ext cx="268046" cy="11383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31"/>
            <p:cNvCxnSpPr/>
            <p:nvPr/>
          </p:nvCxnSpPr>
          <p:spPr>
            <a:xfrm>
              <a:off x="8143088" y="2453089"/>
              <a:ext cx="751374" cy="17019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132"/>
            <p:cNvCxnSpPr/>
            <p:nvPr/>
          </p:nvCxnSpPr>
          <p:spPr>
            <a:xfrm>
              <a:off x="8185345" y="2226793"/>
              <a:ext cx="161206" cy="107435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133"/>
            <p:cNvCxnSpPr/>
            <p:nvPr/>
          </p:nvCxnSpPr>
          <p:spPr>
            <a:xfrm>
              <a:off x="8285352" y="2306277"/>
              <a:ext cx="672381" cy="89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23"/>
            <p:cNvCxnSpPr/>
            <p:nvPr/>
          </p:nvCxnSpPr>
          <p:spPr>
            <a:xfrm flipV="1">
              <a:off x="8203549" y="2129295"/>
              <a:ext cx="189935" cy="14718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32"/>
            <p:cNvCxnSpPr/>
            <p:nvPr/>
          </p:nvCxnSpPr>
          <p:spPr>
            <a:xfrm flipV="1">
              <a:off x="8377986" y="2097713"/>
              <a:ext cx="87648" cy="3158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234"/>
            <p:cNvCxnSpPr/>
            <p:nvPr/>
          </p:nvCxnSpPr>
          <p:spPr>
            <a:xfrm flipV="1">
              <a:off x="8375610" y="1824510"/>
              <a:ext cx="90024" cy="85249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40"/>
            <p:cNvCxnSpPr>
              <a:endCxn id="102" idx="7"/>
            </p:cNvCxnSpPr>
            <p:nvPr/>
          </p:nvCxnSpPr>
          <p:spPr>
            <a:xfrm flipV="1">
              <a:off x="8212092" y="1650517"/>
              <a:ext cx="133403" cy="100214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51"/>
            <p:cNvCxnSpPr/>
            <p:nvPr/>
          </p:nvCxnSpPr>
          <p:spPr>
            <a:xfrm flipV="1">
              <a:off x="8342509" y="1512016"/>
              <a:ext cx="66530" cy="15088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52"/>
            <p:cNvCxnSpPr>
              <a:endCxn id="102" idx="0"/>
            </p:cNvCxnSpPr>
            <p:nvPr/>
          </p:nvCxnSpPr>
          <p:spPr>
            <a:xfrm flipV="1">
              <a:off x="8195730" y="1507940"/>
              <a:ext cx="71326" cy="124702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53"/>
            <p:cNvCxnSpPr/>
            <p:nvPr/>
          </p:nvCxnSpPr>
          <p:spPr>
            <a:xfrm flipV="1">
              <a:off x="8265999" y="1376831"/>
              <a:ext cx="79496" cy="135185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254"/>
            <p:cNvCxnSpPr/>
            <p:nvPr/>
          </p:nvCxnSpPr>
          <p:spPr>
            <a:xfrm>
              <a:off x="8001686" y="1335658"/>
              <a:ext cx="171226" cy="92001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255"/>
            <p:cNvCxnSpPr/>
            <p:nvPr/>
          </p:nvCxnSpPr>
          <p:spPr>
            <a:xfrm>
              <a:off x="8169003" y="1407378"/>
              <a:ext cx="13590" cy="141775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256"/>
            <p:cNvCxnSpPr/>
            <p:nvPr/>
          </p:nvCxnSpPr>
          <p:spPr>
            <a:xfrm>
              <a:off x="7928902" y="1496982"/>
              <a:ext cx="188120" cy="125558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257"/>
            <p:cNvCxnSpPr/>
            <p:nvPr/>
          </p:nvCxnSpPr>
          <p:spPr>
            <a:xfrm>
              <a:off x="8109990" y="1617803"/>
              <a:ext cx="75355" cy="132928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258"/>
            <p:cNvCxnSpPr/>
            <p:nvPr/>
          </p:nvCxnSpPr>
          <p:spPr>
            <a:xfrm flipV="1">
              <a:off x="8226989" y="1909760"/>
              <a:ext cx="154766" cy="72640"/>
            </a:xfrm>
            <a:prstGeom prst="line">
              <a:avLst/>
            </a:prstGeom>
            <a:ln w="3810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mit Pfeil 51"/>
            <p:cNvCxnSpPr>
              <a:stCxn id="102" idx="2"/>
            </p:cNvCxnSpPr>
            <p:nvPr/>
          </p:nvCxnSpPr>
          <p:spPr>
            <a:xfrm flipV="1">
              <a:off x="8156125" y="1987441"/>
              <a:ext cx="567237" cy="7285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mit Pfeil 52"/>
            <p:cNvCxnSpPr>
              <a:stCxn id="105" idx="2"/>
            </p:cNvCxnSpPr>
            <p:nvPr/>
          </p:nvCxnSpPr>
          <p:spPr>
            <a:xfrm>
              <a:off x="7436567" y="1983323"/>
              <a:ext cx="437536" cy="4118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mit Pfeil 53"/>
            <p:cNvCxnSpPr/>
            <p:nvPr/>
          </p:nvCxnSpPr>
          <p:spPr>
            <a:xfrm>
              <a:off x="5517009" y="1997551"/>
              <a:ext cx="1609132" cy="3236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270"/>
            <p:cNvCxnSpPr/>
            <p:nvPr/>
          </p:nvCxnSpPr>
          <p:spPr>
            <a:xfrm>
              <a:off x="8861252" y="2305841"/>
              <a:ext cx="456671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5"/>
            <p:cNvSpPr>
              <a:spLocks noChangeArrowheads="1"/>
            </p:cNvSpPr>
            <p:nvPr/>
          </p:nvSpPr>
          <p:spPr bwMode="auto">
            <a:xfrm>
              <a:off x="5991888" y="620688"/>
              <a:ext cx="1589004" cy="502702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400"/>
                </a:lnSpc>
                <a:spcBef>
                  <a:spcPts val="400"/>
                </a:spcBef>
              </a:pPr>
              <a:r>
                <a:rPr lang="en-US" altLang="de-DE" sz="1600" b="1" dirty="0">
                  <a:solidFill>
                    <a:srgbClr val="CC0099"/>
                  </a:solidFill>
                  <a:latin typeface="Calibri" panose="020F0502020204030204" pitchFamily="34" charset="0"/>
                </a:rPr>
                <a:t>split-core </a:t>
              </a:r>
            </a:p>
            <a:p>
              <a:pPr>
                <a:lnSpc>
                  <a:spcPts val="1400"/>
                </a:lnSpc>
                <a:spcBef>
                  <a:spcPts val="400"/>
                </a:spcBef>
              </a:pPr>
              <a:r>
                <a:rPr lang="en-US" altLang="de-DE" sz="1600" b="1" dirty="0">
                  <a:solidFill>
                    <a:srgbClr val="CC0099"/>
                  </a:solidFill>
                  <a:latin typeface="Calibri" panose="020F0502020204030204" pitchFamily="34" charset="0"/>
                </a:rPr>
                <a:t>DC transformer</a:t>
              </a:r>
            </a:p>
          </p:txBody>
        </p:sp>
        <p:sp>
          <p:nvSpPr>
            <p:cNvPr id="41" name="Rectangle 5"/>
            <p:cNvSpPr>
              <a:spLocks noChangeArrowheads="1"/>
            </p:cNvSpPr>
            <p:nvPr/>
          </p:nvSpPr>
          <p:spPr bwMode="auto">
            <a:xfrm>
              <a:off x="5422900" y="1412776"/>
              <a:ext cx="1804833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e-DE" sz="16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magnet current</a:t>
              </a:r>
            </a:p>
            <a:p>
              <a:r>
                <a:rPr lang="en-US" altLang="de-DE" sz="16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(= DC &amp; AC ripple)</a:t>
              </a:r>
            </a:p>
          </p:txBody>
        </p:sp>
        <p:cxnSp>
          <p:nvCxnSpPr>
            <p:cNvPr id="42" name="Gerade Verbindung mit Pfeil 90"/>
            <p:cNvCxnSpPr>
              <a:stCxn id="40" idx="2"/>
            </p:cNvCxnSpPr>
            <p:nvPr/>
          </p:nvCxnSpPr>
          <p:spPr>
            <a:xfrm>
              <a:off x="6786390" y="1123390"/>
              <a:ext cx="441343" cy="17974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mit Pfeil 91"/>
            <p:cNvCxnSpPr>
              <a:stCxn id="64" idx="2"/>
            </p:cNvCxnSpPr>
            <p:nvPr/>
          </p:nvCxnSpPr>
          <p:spPr>
            <a:xfrm flipH="1">
              <a:off x="8344883" y="1149112"/>
              <a:ext cx="468434" cy="129527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307"/>
            <p:cNvCxnSpPr>
              <a:endCxn id="107" idx="5"/>
            </p:cNvCxnSpPr>
            <p:nvPr/>
          </p:nvCxnSpPr>
          <p:spPr>
            <a:xfrm>
              <a:off x="5670976" y="2269522"/>
              <a:ext cx="1475417" cy="5401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ihandform 107"/>
            <p:cNvSpPr/>
            <p:nvPr/>
          </p:nvSpPr>
          <p:spPr>
            <a:xfrm>
              <a:off x="7453126" y="1706519"/>
              <a:ext cx="57931" cy="177205"/>
            </a:xfrm>
            <a:custGeom>
              <a:avLst/>
              <a:gdLst>
                <a:gd name="connsiteX0" fmla="*/ 46929 w 109489"/>
                <a:gd name="connsiteY0" fmla="*/ 25 h 171081"/>
                <a:gd name="connsiteX1" fmla="*/ 91379 w 109489"/>
                <a:gd name="connsiteY1" fmla="*/ 57175 h 171081"/>
                <a:gd name="connsiteX2" fmla="*/ 104079 w 109489"/>
                <a:gd name="connsiteY2" fmla="*/ 158775 h 171081"/>
                <a:gd name="connsiteX3" fmla="*/ 5654 w 109489"/>
                <a:gd name="connsiteY3" fmla="*/ 158775 h 171081"/>
                <a:gd name="connsiteX4" fmla="*/ 12004 w 109489"/>
                <a:gd name="connsiteY4" fmla="*/ 63525 h 171081"/>
                <a:gd name="connsiteX5" fmla="*/ 46929 w 109489"/>
                <a:gd name="connsiteY5" fmla="*/ 25 h 171081"/>
                <a:gd name="connsiteX0" fmla="*/ 46929 w 96048"/>
                <a:gd name="connsiteY0" fmla="*/ 27 h 179242"/>
                <a:gd name="connsiteX1" fmla="*/ 91379 w 96048"/>
                <a:gd name="connsiteY1" fmla="*/ 57177 h 179242"/>
                <a:gd name="connsiteX2" fmla="*/ 85029 w 96048"/>
                <a:gd name="connsiteY2" fmla="*/ 171477 h 179242"/>
                <a:gd name="connsiteX3" fmla="*/ 5654 w 96048"/>
                <a:gd name="connsiteY3" fmla="*/ 158777 h 179242"/>
                <a:gd name="connsiteX4" fmla="*/ 12004 w 96048"/>
                <a:gd name="connsiteY4" fmla="*/ 63527 h 179242"/>
                <a:gd name="connsiteX5" fmla="*/ 46929 w 96048"/>
                <a:gd name="connsiteY5" fmla="*/ 27 h 179242"/>
                <a:gd name="connsiteX0" fmla="*/ 46929 w 89360"/>
                <a:gd name="connsiteY0" fmla="*/ 0 h 178745"/>
                <a:gd name="connsiteX1" fmla="*/ 75504 w 89360"/>
                <a:gd name="connsiteY1" fmla="*/ 63500 h 178745"/>
                <a:gd name="connsiteX2" fmla="*/ 85029 w 89360"/>
                <a:gd name="connsiteY2" fmla="*/ 171450 h 178745"/>
                <a:gd name="connsiteX3" fmla="*/ 5654 w 89360"/>
                <a:gd name="connsiteY3" fmla="*/ 158750 h 178745"/>
                <a:gd name="connsiteX4" fmla="*/ 12004 w 89360"/>
                <a:gd name="connsiteY4" fmla="*/ 63500 h 178745"/>
                <a:gd name="connsiteX5" fmla="*/ 46929 w 89360"/>
                <a:gd name="connsiteY5" fmla="*/ 0 h 178745"/>
                <a:gd name="connsiteX0" fmla="*/ 46929 w 86716"/>
                <a:gd name="connsiteY0" fmla="*/ 0 h 174295"/>
                <a:gd name="connsiteX1" fmla="*/ 75504 w 86716"/>
                <a:gd name="connsiteY1" fmla="*/ 63500 h 174295"/>
                <a:gd name="connsiteX2" fmla="*/ 81854 w 86716"/>
                <a:gd name="connsiteY2" fmla="*/ 165100 h 174295"/>
                <a:gd name="connsiteX3" fmla="*/ 5654 w 86716"/>
                <a:gd name="connsiteY3" fmla="*/ 158750 h 174295"/>
                <a:gd name="connsiteX4" fmla="*/ 12004 w 86716"/>
                <a:gd name="connsiteY4" fmla="*/ 63500 h 174295"/>
                <a:gd name="connsiteX5" fmla="*/ 46929 w 86716"/>
                <a:gd name="connsiteY5" fmla="*/ 0 h 174295"/>
                <a:gd name="connsiteX0" fmla="*/ 46929 w 84154"/>
                <a:gd name="connsiteY0" fmla="*/ 5 h 174072"/>
                <a:gd name="connsiteX1" fmla="*/ 62804 w 84154"/>
                <a:gd name="connsiteY1" fmla="*/ 66680 h 174072"/>
                <a:gd name="connsiteX2" fmla="*/ 81854 w 84154"/>
                <a:gd name="connsiteY2" fmla="*/ 165105 h 174072"/>
                <a:gd name="connsiteX3" fmla="*/ 5654 w 84154"/>
                <a:gd name="connsiteY3" fmla="*/ 158755 h 174072"/>
                <a:gd name="connsiteX4" fmla="*/ 12004 w 84154"/>
                <a:gd name="connsiteY4" fmla="*/ 63505 h 174072"/>
                <a:gd name="connsiteX5" fmla="*/ 46929 w 84154"/>
                <a:gd name="connsiteY5" fmla="*/ 5 h 174072"/>
                <a:gd name="connsiteX0" fmla="*/ 46929 w 70103"/>
                <a:gd name="connsiteY0" fmla="*/ 5 h 174072"/>
                <a:gd name="connsiteX1" fmla="*/ 62804 w 70103"/>
                <a:gd name="connsiteY1" fmla="*/ 66680 h 174072"/>
                <a:gd name="connsiteX2" fmla="*/ 65979 w 70103"/>
                <a:gd name="connsiteY2" fmla="*/ 165105 h 174072"/>
                <a:gd name="connsiteX3" fmla="*/ 5654 w 70103"/>
                <a:gd name="connsiteY3" fmla="*/ 158755 h 174072"/>
                <a:gd name="connsiteX4" fmla="*/ 12004 w 70103"/>
                <a:gd name="connsiteY4" fmla="*/ 63505 h 174072"/>
                <a:gd name="connsiteX5" fmla="*/ 46929 w 70103"/>
                <a:gd name="connsiteY5" fmla="*/ 5 h 174072"/>
                <a:gd name="connsiteX0" fmla="*/ 37824 w 59825"/>
                <a:gd name="connsiteY0" fmla="*/ 5 h 177210"/>
                <a:gd name="connsiteX1" fmla="*/ 53699 w 59825"/>
                <a:gd name="connsiteY1" fmla="*/ 66680 h 177210"/>
                <a:gd name="connsiteX2" fmla="*/ 56874 w 59825"/>
                <a:gd name="connsiteY2" fmla="*/ 165105 h 177210"/>
                <a:gd name="connsiteX3" fmla="*/ 12424 w 59825"/>
                <a:gd name="connsiteY3" fmla="*/ 165105 h 177210"/>
                <a:gd name="connsiteX4" fmla="*/ 2899 w 59825"/>
                <a:gd name="connsiteY4" fmla="*/ 63505 h 177210"/>
                <a:gd name="connsiteX5" fmla="*/ 37824 w 59825"/>
                <a:gd name="connsiteY5" fmla="*/ 5 h 177210"/>
                <a:gd name="connsiteX0" fmla="*/ 35930 w 57931"/>
                <a:gd name="connsiteY0" fmla="*/ 0 h 177205"/>
                <a:gd name="connsiteX1" fmla="*/ 51805 w 57931"/>
                <a:gd name="connsiteY1" fmla="*/ 66675 h 177205"/>
                <a:gd name="connsiteX2" fmla="*/ 54980 w 57931"/>
                <a:gd name="connsiteY2" fmla="*/ 165100 h 177205"/>
                <a:gd name="connsiteX3" fmla="*/ 10530 w 57931"/>
                <a:gd name="connsiteY3" fmla="*/ 165100 h 177205"/>
                <a:gd name="connsiteX4" fmla="*/ 4180 w 57931"/>
                <a:gd name="connsiteY4" fmla="*/ 66675 h 177205"/>
                <a:gd name="connsiteX5" fmla="*/ 35930 w 57931"/>
                <a:gd name="connsiteY5" fmla="*/ 0 h 177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31" h="177205">
                  <a:moveTo>
                    <a:pt x="35930" y="0"/>
                  </a:moveTo>
                  <a:cubicBezTo>
                    <a:pt x="43867" y="0"/>
                    <a:pt x="48630" y="39158"/>
                    <a:pt x="51805" y="66675"/>
                  </a:cubicBezTo>
                  <a:cubicBezTo>
                    <a:pt x="54980" y="94192"/>
                    <a:pt x="61859" y="148696"/>
                    <a:pt x="54980" y="165100"/>
                  </a:cubicBezTo>
                  <a:cubicBezTo>
                    <a:pt x="48101" y="181504"/>
                    <a:pt x="25876" y="180975"/>
                    <a:pt x="10530" y="165100"/>
                  </a:cubicBezTo>
                  <a:cubicBezTo>
                    <a:pt x="-4816" y="149225"/>
                    <a:pt x="-53" y="94192"/>
                    <a:pt x="4180" y="66675"/>
                  </a:cubicBezTo>
                  <a:cubicBezTo>
                    <a:pt x="8413" y="39158"/>
                    <a:pt x="27993" y="0"/>
                    <a:pt x="35930" y="0"/>
                  </a:cubicBezTo>
                  <a:close/>
                </a:path>
              </a:pathLst>
            </a:custGeom>
            <a:solidFill>
              <a:srgbClr val="008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6" name="Gruppieren 4"/>
            <p:cNvGrpSpPr/>
            <p:nvPr/>
          </p:nvGrpSpPr>
          <p:grpSpPr>
            <a:xfrm>
              <a:off x="8883042" y="1276246"/>
              <a:ext cx="1458753" cy="1548938"/>
              <a:chOff x="9069009" y="1399013"/>
              <a:chExt cx="1458753" cy="1548938"/>
            </a:xfrm>
          </p:grpSpPr>
          <p:grpSp>
            <p:nvGrpSpPr>
              <p:cNvPr id="88" name="Gruppieren 3"/>
              <p:cNvGrpSpPr/>
              <p:nvPr/>
            </p:nvGrpSpPr>
            <p:grpSpPr>
              <a:xfrm>
                <a:off x="9323414" y="2045742"/>
                <a:ext cx="854110" cy="91861"/>
                <a:chOff x="4593322" y="2215816"/>
                <a:chExt cx="854110" cy="91861"/>
              </a:xfrm>
            </p:grpSpPr>
            <p:cxnSp>
              <p:nvCxnSpPr>
                <p:cNvPr id="99" name="Gerade Verbindung 327"/>
                <p:cNvCxnSpPr/>
                <p:nvPr/>
              </p:nvCxnSpPr>
              <p:spPr>
                <a:xfrm>
                  <a:off x="4593322" y="2256929"/>
                  <a:ext cx="275019" cy="2"/>
                </a:xfrm>
                <a:prstGeom prst="line">
                  <a:avLst/>
                </a:prstGeom>
                <a:ln w="31750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Gerade Verbindung 328"/>
                <p:cNvCxnSpPr/>
                <p:nvPr/>
              </p:nvCxnSpPr>
              <p:spPr>
                <a:xfrm>
                  <a:off x="5114878" y="2256931"/>
                  <a:ext cx="332554" cy="0"/>
                </a:xfrm>
                <a:prstGeom prst="line">
                  <a:avLst/>
                </a:prstGeom>
                <a:ln w="31750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1" name="Rechteck 120"/>
                <p:cNvSpPr/>
                <p:nvPr/>
              </p:nvSpPr>
              <p:spPr>
                <a:xfrm rot="16200000">
                  <a:off x="4944494" y="2151018"/>
                  <a:ext cx="91861" cy="221457"/>
                </a:xfrm>
                <a:prstGeom prst="rect">
                  <a:avLst/>
                </a:prstGeom>
                <a:noFill/>
                <a:ln w="38100"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89" name="Gruppieren 139"/>
              <p:cNvGrpSpPr/>
              <p:nvPr/>
            </p:nvGrpSpPr>
            <p:grpSpPr>
              <a:xfrm>
                <a:off x="9069009" y="2598700"/>
                <a:ext cx="363617" cy="349251"/>
                <a:chOff x="3742542" y="4645024"/>
                <a:chExt cx="363617" cy="296642"/>
              </a:xfrm>
            </p:grpSpPr>
            <p:cxnSp>
              <p:nvCxnSpPr>
                <p:cNvPr id="95" name="Gerade Verbindung 273"/>
                <p:cNvCxnSpPr/>
                <p:nvPr/>
              </p:nvCxnSpPr>
              <p:spPr>
                <a:xfrm>
                  <a:off x="3924351" y="4645024"/>
                  <a:ext cx="0" cy="192151"/>
                </a:xfrm>
                <a:prstGeom prst="line">
                  <a:avLst/>
                </a:prstGeom>
                <a:ln w="31750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Gerade Verbindung 274"/>
                <p:cNvCxnSpPr/>
                <p:nvPr/>
              </p:nvCxnSpPr>
              <p:spPr>
                <a:xfrm flipH="1">
                  <a:off x="3742542" y="4847945"/>
                  <a:ext cx="363617" cy="0"/>
                </a:xfrm>
                <a:prstGeom prst="line">
                  <a:avLst/>
                </a:prstGeom>
                <a:ln w="28575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Gerade Verbindung 275"/>
                <p:cNvCxnSpPr/>
                <p:nvPr/>
              </p:nvCxnSpPr>
              <p:spPr>
                <a:xfrm flipH="1">
                  <a:off x="3808219" y="4891121"/>
                  <a:ext cx="241777" cy="0"/>
                </a:xfrm>
                <a:prstGeom prst="line">
                  <a:avLst/>
                </a:prstGeom>
                <a:ln w="28575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Gerade Verbindung 276"/>
                <p:cNvCxnSpPr/>
                <p:nvPr/>
              </p:nvCxnSpPr>
              <p:spPr>
                <a:xfrm flipH="1">
                  <a:off x="3857469" y="4941666"/>
                  <a:ext cx="120889" cy="0"/>
                </a:xfrm>
                <a:prstGeom prst="line">
                  <a:avLst/>
                </a:prstGeom>
                <a:ln w="28575">
                  <a:solidFill>
                    <a:srgbClr val="0000FF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0" name="Gleichschenkliges Dreieck 69"/>
              <p:cNvSpPr/>
              <p:nvPr/>
            </p:nvSpPr>
            <p:spPr>
              <a:xfrm rot="5400000">
                <a:off x="9511274" y="2231585"/>
                <a:ext cx="570943" cy="585710"/>
              </a:xfrm>
              <a:prstGeom prst="triangle">
                <a:avLst/>
              </a:prstGeom>
              <a:noFill/>
              <a:ln w="3175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91" name="Gerade Verbindung 278"/>
              <p:cNvCxnSpPr/>
              <p:nvPr/>
            </p:nvCxnSpPr>
            <p:spPr>
              <a:xfrm>
                <a:off x="10089601" y="2528672"/>
                <a:ext cx="438161" cy="0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Rectangle 5"/>
              <p:cNvSpPr>
                <a:spLocks noChangeArrowheads="1"/>
              </p:cNvSpPr>
              <p:nvPr/>
            </p:nvSpPr>
            <p:spPr bwMode="auto">
              <a:xfrm>
                <a:off x="9302874" y="1399013"/>
                <a:ext cx="1147361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sz="16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ACCT </a:t>
                </a:r>
              </a:p>
              <a:p>
                <a:pPr algn="l"/>
                <a:r>
                  <a:rPr lang="en-US" altLang="de-DE" sz="1600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electronics</a:t>
                </a:r>
              </a:p>
            </p:txBody>
          </p:sp>
          <p:cxnSp>
            <p:nvCxnSpPr>
              <p:cNvPr id="93" name="Gerade Verbindung 328"/>
              <p:cNvCxnSpPr/>
              <p:nvPr/>
            </p:nvCxnSpPr>
            <p:spPr>
              <a:xfrm>
                <a:off x="10177524" y="2065259"/>
                <a:ext cx="0" cy="463413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Gerade Verbindung 328"/>
              <p:cNvCxnSpPr/>
              <p:nvPr/>
            </p:nvCxnSpPr>
            <p:spPr>
              <a:xfrm>
                <a:off x="9327464" y="2070732"/>
                <a:ext cx="11120" cy="362545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Gerade Verbindung 270"/>
            <p:cNvCxnSpPr/>
            <p:nvPr/>
          </p:nvCxnSpPr>
          <p:spPr>
            <a:xfrm>
              <a:off x="8861252" y="2467534"/>
              <a:ext cx="456671" cy="0"/>
            </a:xfrm>
            <a:prstGeom prst="line">
              <a:avLst/>
            </a:prstGeom>
            <a:ln w="31750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uppieren 19"/>
            <p:cNvGrpSpPr/>
            <p:nvPr/>
          </p:nvGrpSpPr>
          <p:grpSpPr>
            <a:xfrm>
              <a:off x="10026282" y="2115149"/>
              <a:ext cx="944513" cy="1241270"/>
              <a:chOff x="10229091" y="2277065"/>
              <a:chExt cx="944513" cy="1241270"/>
            </a:xfrm>
          </p:grpSpPr>
          <p:sp>
            <p:nvSpPr>
              <p:cNvPr id="83" name="Rechteck 153"/>
              <p:cNvSpPr/>
              <p:nvPr/>
            </p:nvSpPr>
            <p:spPr>
              <a:xfrm rot="16200000">
                <a:off x="10623038" y="2251988"/>
                <a:ext cx="484533" cy="616598"/>
              </a:xfrm>
              <a:prstGeom prst="rect">
                <a:avLst/>
              </a:prstGeom>
              <a:noFill/>
              <a:ln w="38100"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84" name="Gerade Verbindung 328"/>
              <p:cNvCxnSpPr/>
              <p:nvPr/>
            </p:nvCxnSpPr>
            <p:spPr>
              <a:xfrm flipH="1">
                <a:off x="10568888" y="2335970"/>
                <a:ext cx="604714" cy="438202"/>
              </a:xfrm>
              <a:prstGeom prst="line">
                <a:avLst/>
              </a:prstGeom>
              <a:ln w="31750">
                <a:solidFill>
                  <a:srgbClr val="00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Rectangle 5"/>
              <p:cNvSpPr>
                <a:spLocks noChangeArrowheads="1"/>
              </p:cNvSpPr>
              <p:nvPr/>
            </p:nvSpPr>
            <p:spPr bwMode="auto">
              <a:xfrm>
                <a:off x="10535426" y="2277065"/>
                <a:ext cx="317605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A</a:t>
                </a:r>
              </a:p>
            </p:txBody>
          </p:sp>
          <p:sp>
            <p:nvSpPr>
              <p:cNvPr id="86" name="Rectangle 5"/>
              <p:cNvSpPr>
                <a:spLocks noChangeArrowheads="1"/>
              </p:cNvSpPr>
              <p:nvPr/>
            </p:nvSpPr>
            <p:spPr bwMode="auto">
              <a:xfrm>
                <a:off x="10825224" y="2475879"/>
                <a:ext cx="317605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b="1" dirty="0">
                    <a:solidFill>
                      <a:srgbClr val="006600"/>
                    </a:solidFill>
                    <a:latin typeface="Calibri" panose="020F0502020204030204" pitchFamily="34" charset="0"/>
                  </a:rPr>
                  <a:t>D</a:t>
                </a:r>
              </a:p>
            </p:txBody>
          </p:sp>
          <p:sp>
            <p:nvSpPr>
              <p:cNvPr id="87" name="Rectangle 5"/>
              <p:cNvSpPr>
                <a:spLocks noChangeArrowheads="1"/>
              </p:cNvSpPr>
              <p:nvPr/>
            </p:nvSpPr>
            <p:spPr bwMode="auto">
              <a:xfrm>
                <a:off x="10229091" y="2872004"/>
                <a:ext cx="866751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/>
                <a:r>
                  <a:rPr lang="en-US" altLang="de-DE" b="1" dirty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digital </a:t>
                </a:r>
              </a:p>
              <a:p>
                <a:pPr algn="l"/>
                <a:r>
                  <a:rPr lang="en-US" altLang="de-DE" b="1" dirty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output</a:t>
                </a:r>
              </a:p>
            </p:txBody>
          </p:sp>
        </p:grpSp>
        <p:cxnSp>
          <p:nvCxnSpPr>
            <p:cNvPr id="49" name="Gerade Verbindung mit Pfeil 164"/>
            <p:cNvCxnSpPr/>
            <p:nvPr/>
          </p:nvCxnSpPr>
          <p:spPr>
            <a:xfrm>
              <a:off x="5517009" y="2009853"/>
              <a:ext cx="0" cy="1414036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5"/>
            <p:cNvSpPr>
              <a:spLocks noChangeArrowheads="1"/>
            </p:cNvSpPr>
            <p:nvPr/>
          </p:nvSpPr>
          <p:spPr bwMode="auto">
            <a:xfrm>
              <a:off x="7379299" y="3423889"/>
              <a:ext cx="1515163" cy="338554"/>
            </a:xfrm>
            <a:prstGeom prst="rect">
              <a:avLst/>
            </a:prstGeom>
            <a:noFill/>
            <a:ln w="444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latin typeface="Calibri" panose="020F0502020204030204" pitchFamily="34" charset="0"/>
                </a:rPr>
                <a:t>power supply </a:t>
              </a:r>
            </a:p>
          </p:txBody>
        </p:sp>
        <p:sp>
          <p:nvSpPr>
            <p:cNvPr id="51" name="Rectangle 5"/>
            <p:cNvSpPr>
              <a:spLocks noChangeArrowheads="1"/>
            </p:cNvSpPr>
            <p:nvPr/>
          </p:nvSpPr>
          <p:spPr bwMode="auto">
            <a:xfrm>
              <a:off x="5109568" y="3441404"/>
              <a:ext cx="864923" cy="338554"/>
            </a:xfrm>
            <a:prstGeom prst="rect">
              <a:avLst/>
            </a:prstGeom>
            <a:noFill/>
            <a:ln w="444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latin typeface="Calibri" panose="020F0502020204030204" pitchFamily="34" charset="0"/>
                </a:rPr>
                <a:t>magnet</a:t>
              </a:r>
            </a:p>
          </p:txBody>
        </p:sp>
        <p:cxnSp>
          <p:nvCxnSpPr>
            <p:cNvPr id="52" name="Gerade Verbindung mit Pfeil 174"/>
            <p:cNvCxnSpPr>
              <a:endCxn id="51" idx="3"/>
            </p:cNvCxnSpPr>
            <p:nvPr/>
          </p:nvCxnSpPr>
          <p:spPr>
            <a:xfrm flipH="1">
              <a:off x="5974491" y="3606159"/>
              <a:ext cx="1412216" cy="4522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"/>
            <p:cNvSpPr>
              <a:spLocks noChangeArrowheads="1"/>
            </p:cNvSpPr>
            <p:nvPr/>
          </p:nvSpPr>
          <p:spPr bwMode="auto">
            <a:xfrm>
              <a:off x="9286879" y="3419054"/>
              <a:ext cx="1368152" cy="338554"/>
            </a:xfrm>
            <a:prstGeom prst="rect">
              <a:avLst/>
            </a:prstGeom>
            <a:noFill/>
            <a:ln w="44450">
              <a:solidFill>
                <a:srgbClr val="0066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006600"/>
                  </a:solidFill>
                  <a:latin typeface="Calibri" panose="020F0502020204030204" pitchFamily="34" charset="0"/>
                </a:rPr>
                <a:t>digital control</a:t>
              </a:r>
            </a:p>
          </p:txBody>
        </p:sp>
        <p:cxnSp>
          <p:nvCxnSpPr>
            <p:cNvPr id="54" name="Gerade Verbindung 278"/>
            <p:cNvCxnSpPr/>
            <p:nvPr/>
          </p:nvCxnSpPr>
          <p:spPr>
            <a:xfrm>
              <a:off x="8894462" y="3584160"/>
              <a:ext cx="377682" cy="0"/>
            </a:xfrm>
            <a:prstGeom prst="line">
              <a:avLst/>
            </a:prstGeom>
            <a:ln w="31750"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278"/>
            <p:cNvCxnSpPr/>
            <p:nvPr/>
          </p:nvCxnSpPr>
          <p:spPr>
            <a:xfrm>
              <a:off x="10906717" y="2628107"/>
              <a:ext cx="0" cy="956053"/>
            </a:xfrm>
            <a:prstGeom prst="line">
              <a:avLst/>
            </a:prstGeom>
            <a:ln w="31750"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mit Pfeil 190"/>
            <p:cNvCxnSpPr/>
            <p:nvPr/>
          </p:nvCxnSpPr>
          <p:spPr>
            <a:xfrm flipV="1">
              <a:off x="8723362" y="1994057"/>
              <a:ext cx="0" cy="1413191"/>
            </a:xfrm>
            <a:prstGeom prst="straightConnector1">
              <a:avLst/>
            </a:prstGeom>
            <a:ln w="47625">
              <a:solidFill>
                <a:srgbClr val="C0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307"/>
            <p:cNvCxnSpPr/>
            <p:nvPr/>
          </p:nvCxnSpPr>
          <p:spPr>
            <a:xfrm flipV="1">
              <a:off x="7459358" y="2254094"/>
              <a:ext cx="431689" cy="9559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307"/>
            <p:cNvCxnSpPr/>
            <p:nvPr/>
          </p:nvCxnSpPr>
          <p:spPr>
            <a:xfrm flipV="1">
              <a:off x="8172872" y="2253235"/>
              <a:ext cx="341822" cy="859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 Verbindung 307"/>
            <p:cNvCxnSpPr/>
            <p:nvPr/>
          </p:nvCxnSpPr>
          <p:spPr>
            <a:xfrm>
              <a:off x="8505046" y="2254094"/>
              <a:ext cx="3739" cy="1014666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307"/>
            <p:cNvCxnSpPr/>
            <p:nvPr/>
          </p:nvCxnSpPr>
          <p:spPr>
            <a:xfrm>
              <a:off x="5670976" y="2269522"/>
              <a:ext cx="0" cy="77497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307"/>
            <p:cNvCxnSpPr/>
            <p:nvPr/>
          </p:nvCxnSpPr>
          <p:spPr>
            <a:xfrm>
              <a:off x="5670976" y="3044492"/>
              <a:ext cx="14834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307"/>
            <p:cNvCxnSpPr/>
            <p:nvPr/>
          </p:nvCxnSpPr>
          <p:spPr>
            <a:xfrm>
              <a:off x="7251810" y="3260863"/>
              <a:ext cx="1241862" cy="367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5"/>
            <p:cNvSpPr>
              <a:spLocks noChangeArrowheads="1"/>
            </p:cNvSpPr>
            <p:nvPr/>
          </p:nvSpPr>
          <p:spPr bwMode="auto">
            <a:xfrm>
              <a:off x="5818324" y="2778407"/>
              <a:ext cx="1433486" cy="553998"/>
            </a:xfrm>
            <a:prstGeom prst="rect">
              <a:avLst/>
            </a:prstGeom>
            <a:noFill/>
            <a:ln w="317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5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Compensation</a:t>
              </a:r>
            </a:p>
            <a:p>
              <a:pPr algn="l"/>
              <a:r>
                <a:rPr lang="en-US" altLang="de-DE" sz="15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winding for DC </a:t>
              </a:r>
            </a:p>
          </p:txBody>
        </p:sp>
        <p:sp>
          <p:nvSpPr>
            <p:cNvPr id="64" name="Rectangle 5"/>
            <p:cNvSpPr>
              <a:spLocks noChangeArrowheads="1"/>
            </p:cNvSpPr>
            <p:nvPr/>
          </p:nvSpPr>
          <p:spPr bwMode="auto">
            <a:xfrm>
              <a:off x="7998476" y="646410"/>
              <a:ext cx="1629682" cy="50270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ts val="1400"/>
                </a:lnSpc>
                <a:spcBef>
                  <a:spcPts val="40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additional </a:t>
              </a:r>
            </a:p>
            <a:p>
              <a:pPr>
                <a:lnSpc>
                  <a:spcPts val="1400"/>
                </a:lnSpc>
                <a:spcBef>
                  <a:spcPts val="400"/>
                </a:spcBef>
              </a:pPr>
              <a:r>
                <a:rPr lang="en-US" altLang="de-DE" sz="16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AC transformer</a:t>
              </a:r>
            </a:p>
          </p:txBody>
        </p:sp>
        <p:sp>
          <p:nvSpPr>
            <p:cNvPr id="65" name="TextBox 166"/>
            <p:cNvSpPr txBox="1"/>
            <p:nvPr/>
          </p:nvSpPr>
          <p:spPr>
            <a:xfrm>
              <a:off x="9263102" y="2358230"/>
              <a:ext cx="225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000FF"/>
                  </a:solidFill>
                </a:rPr>
                <a:t>+</a:t>
              </a:r>
            </a:p>
          </p:txBody>
        </p:sp>
        <p:sp>
          <p:nvSpPr>
            <p:cNvPr id="66" name="TextBox 167"/>
            <p:cNvSpPr txBox="1"/>
            <p:nvPr/>
          </p:nvSpPr>
          <p:spPr>
            <a:xfrm>
              <a:off x="9264945" y="2181498"/>
              <a:ext cx="2252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rgbClr val="0000FF"/>
                  </a:solidFill>
                </a:rPr>
                <a:t>-</a:t>
              </a:r>
            </a:p>
          </p:txBody>
        </p:sp>
        <p:cxnSp>
          <p:nvCxnSpPr>
            <p:cNvPr id="67" name="Gerade Verbindung 278"/>
            <p:cNvCxnSpPr/>
            <p:nvPr/>
          </p:nvCxnSpPr>
          <p:spPr>
            <a:xfrm flipH="1">
              <a:off x="10655032" y="3579866"/>
              <a:ext cx="251685" cy="0"/>
            </a:xfrm>
            <a:prstGeom prst="line">
              <a:avLst/>
            </a:prstGeom>
            <a:ln w="31750">
              <a:solidFill>
                <a:srgbClr val="00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hteck 1"/>
            <p:cNvSpPr/>
            <p:nvPr/>
          </p:nvSpPr>
          <p:spPr>
            <a:xfrm>
              <a:off x="7032104" y="2048803"/>
              <a:ext cx="427254" cy="15606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Gerader Verbinder 9"/>
            <p:cNvCxnSpPr/>
            <p:nvPr/>
          </p:nvCxnSpPr>
          <p:spPr>
            <a:xfrm>
              <a:off x="7116362" y="2205873"/>
              <a:ext cx="27121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108"/>
            <p:cNvCxnSpPr/>
            <p:nvPr/>
          </p:nvCxnSpPr>
          <p:spPr>
            <a:xfrm>
              <a:off x="7114437" y="2034579"/>
              <a:ext cx="27121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r Verbinder 109"/>
            <p:cNvCxnSpPr/>
            <p:nvPr/>
          </p:nvCxnSpPr>
          <p:spPr>
            <a:xfrm flipV="1">
              <a:off x="7379196" y="2167353"/>
              <a:ext cx="64150" cy="3345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Gerader Verbinder 123"/>
            <p:cNvCxnSpPr/>
            <p:nvPr/>
          </p:nvCxnSpPr>
          <p:spPr>
            <a:xfrm flipV="1">
              <a:off x="7369519" y="2005821"/>
              <a:ext cx="64150" cy="3345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r Verbinder 124"/>
            <p:cNvCxnSpPr/>
            <p:nvPr/>
          </p:nvCxnSpPr>
          <p:spPr>
            <a:xfrm>
              <a:off x="7162455" y="2158247"/>
              <a:ext cx="27121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Gerader Verbinder 133"/>
            <p:cNvCxnSpPr/>
            <p:nvPr/>
          </p:nvCxnSpPr>
          <p:spPr>
            <a:xfrm flipV="1">
              <a:off x="7118661" y="2157079"/>
              <a:ext cx="64150" cy="33454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r Verbinder 135"/>
            <p:cNvCxnSpPr/>
            <p:nvPr/>
          </p:nvCxnSpPr>
          <p:spPr>
            <a:xfrm flipV="1">
              <a:off x="7435069" y="2149356"/>
              <a:ext cx="0" cy="5651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r Verbinder 136"/>
            <p:cNvCxnSpPr/>
            <p:nvPr/>
          </p:nvCxnSpPr>
          <p:spPr>
            <a:xfrm flipV="1">
              <a:off x="7426788" y="2026194"/>
              <a:ext cx="0" cy="33454"/>
            </a:xfrm>
            <a:prstGeom prst="line">
              <a:avLst/>
            </a:prstGeom>
            <a:ln w="412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Parallelogramm 78"/>
            <p:cNvSpPr/>
            <p:nvPr/>
          </p:nvSpPr>
          <p:spPr>
            <a:xfrm>
              <a:off x="7073447" y="2075447"/>
              <a:ext cx="378130" cy="78698"/>
            </a:xfrm>
            <a:prstGeom prst="parallelogram">
              <a:avLst>
                <a:gd name="adj" fmla="val 145175"/>
              </a:avLst>
            </a:prstGeom>
            <a:solidFill>
              <a:srgbClr val="FA00C8"/>
            </a:solidFill>
            <a:ln w="34925">
              <a:solidFill>
                <a:srgbClr val="FF5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Gerader Verbinder 83"/>
            <p:cNvCxnSpPr/>
            <p:nvPr/>
          </p:nvCxnSpPr>
          <p:spPr>
            <a:xfrm>
              <a:off x="7251810" y="2129295"/>
              <a:ext cx="26949" cy="558654"/>
            </a:xfrm>
            <a:prstGeom prst="line">
              <a:avLst/>
            </a:prstGeom>
            <a:ln w="3175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r Verbinder 137"/>
            <p:cNvCxnSpPr/>
            <p:nvPr/>
          </p:nvCxnSpPr>
          <p:spPr>
            <a:xfrm>
              <a:off x="7272914" y="2687949"/>
              <a:ext cx="655988" cy="0"/>
            </a:xfrm>
            <a:prstGeom prst="line">
              <a:avLst/>
            </a:prstGeom>
            <a:ln w="3175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5"/>
            <p:cNvSpPr>
              <a:spLocks noChangeArrowheads="1"/>
            </p:cNvSpPr>
            <p:nvPr/>
          </p:nvSpPr>
          <p:spPr bwMode="auto">
            <a:xfrm>
              <a:off x="7436568" y="2779588"/>
              <a:ext cx="972471" cy="338554"/>
            </a:xfrm>
            <a:prstGeom prst="rect">
              <a:avLst/>
            </a:prstGeom>
            <a:noFill/>
            <a:ln w="31750">
              <a:solidFill>
                <a:srgbClr val="CC00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altLang="de-DE" sz="1600" b="1" dirty="0">
                  <a:solidFill>
                    <a:srgbClr val="CC0099"/>
                  </a:solidFill>
                  <a:latin typeface="Calibri" panose="020F0502020204030204" pitchFamily="34" charset="0"/>
                </a:rPr>
                <a:t>DC meas. </a:t>
              </a:r>
            </a:p>
          </p:txBody>
        </p:sp>
        <p:cxnSp>
          <p:nvCxnSpPr>
            <p:cNvPr id="81" name="Gerader Verbinder 145"/>
            <p:cNvCxnSpPr>
              <a:endCxn id="80" idx="0"/>
            </p:cNvCxnSpPr>
            <p:nvPr/>
          </p:nvCxnSpPr>
          <p:spPr>
            <a:xfrm>
              <a:off x="7922804" y="2687949"/>
              <a:ext cx="0" cy="91639"/>
            </a:xfrm>
            <a:prstGeom prst="line">
              <a:avLst/>
            </a:prstGeom>
            <a:ln w="3175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r Verbinder 155"/>
            <p:cNvCxnSpPr/>
            <p:nvPr/>
          </p:nvCxnSpPr>
          <p:spPr>
            <a:xfrm>
              <a:off x="7265591" y="2987123"/>
              <a:ext cx="153874" cy="0"/>
            </a:xfrm>
            <a:prstGeom prst="line">
              <a:avLst/>
            </a:prstGeom>
            <a:ln w="31750">
              <a:solidFill>
                <a:srgbClr val="CC00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DC5924E4-8574-4CDC-98FB-6A5E38E33EDF}"/>
              </a:ext>
            </a:extLst>
          </p:cNvPr>
          <p:cNvSpPr/>
          <p:nvPr/>
        </p:nvSpPr>
        <p:spPr>
          <a:xfrm>
            <a:off x="5653267" y="2331951"/>
            <a:ext cx="5178669" cy="2998177"/>
          </a:xfrm>
          <a:custGeom>
            <a:avLst/>
            <a:gdLst>
              <a:gd name="connsiteX0" fmla="*/ 483577 w 5178669"/>
              <a:gd name="connsiteY0" fmla="*/ 316523 h 2928095"/>
              <a:gd name="connsiteX1" fmla="*/ 2681654 w 5178669"/>
              <a:gd name="connsiteY1" fmla="*/ 0 h 2928095"/>
              <a:gd name="connsiteX2" fmla="*/ 4695092 w 5178669"/>
              <a:gd name="connsiteY2" fmla="*/ 193431 h 2928095"/>
              <a:gd name="connsiteX3" fmla="*/ 5178669 w 5178669"/>
              <a:gd name="connsiteY3" fmla="*/ 1529862 h 2928095"/>
              <a:gd name="connsiteX4" fmla="*/ 4712677 w 5178669"/>
              <a:gd name="connsiteY4" fmla="*/ 2716823 h 2928095"/>
              <a:gd name="connsiteX5" fmla="*/ 1600200 w 5178669"/>
              <a:gd name="connsiteY5" fmla="*/ 2866292 h 2928095"/>
              <a:gd name="connsiteX6" fmla="*/ 1266092 w 5178669"/>
              <a:gd name="connsiteY6" fmla="*/ 2901462 h 2928095"/>
              <a:gd name="connsiteX7" fmla="*/ 940777 w 5178669"/>
              <a:gd name="connsiteY7" fmla="*/ 2927839 h 2928095"/>
              <a:gd name="connsiteX8" fmla="*/ 202223 w 5178669"/>
              <a:gd name="connsiteY8" fmla="*/ 2892669 h 2928095"/>
              <a:gd name="connsiteX9" fmla="*/ 0 w 5178669"/>
              <a:gd name="connsiteY9" fmla="*/ 1433146 h 2928095"/>
              <a:gd name="connsiteX10" fmla="*/ 483577 w 5178669"/>
              <a:gd name="connsiteY10" fmla="*/ 316523 h 2928095"/>
              <a:gd name="connsiteX0" fmla="*/ 501161 w 5178669"/>
              <a:gd name="connsiteY0" fmla="*/ 167054 h 2928095"/>
              <a:gd name="connsiteX1" fmla="*/ 2681654 w 5178669"/>
              <a:gd name="connsiteY1" fmla="*/ 0 h 2928095"/>
              <a:gd name="connsiteX2" fmla="*/ 4695092 w 5178669"/>
              <a:gd name="connsiteY2" fmla="*/ 193431 h 2928095"/>
              <a:gd name="connsiteX3" fmla="*/ 5178669 w 5178669"/>
              <a:gd name="connsiteY3" fmla="*/ 1529862 h 2928095"/>
              <a:gd name="connsiteX4" fmla="*/ 4712677 w 5178669"/>
              <a:gd name="connsiteY4" fmla="*/ 2716823 h 2928095"/>
              <a:gd name="connsiteX5" fmla="*/ 1600200 w 5178669"/>
              <a:gd name="connsiteY5" fmla="*/ 2866292 h 2928095"/>
              <a:gd name="connsiteX6" fmla="*/ 1266092 w 5178669"/>
              <a:gd name="connsiteY6" fmla="*/ 2901462 h 2928095"/>
              <a:gd name="connsiteX7" fmla="*/ 940777 w 5178669"/>
              <a:gd name="connsiteY7" fmla="*/ 2927839 h 2928095"/>
              <a:gd name="connsiteX8" fmla="*/ 202223 w 5178669"/>
              <a:gd name="connsiteY8" fmla="*/ 2892669 h 2928095"/>
              <a:gd name="connsiteX9" fmla="*/ 0 w 5178669"/>
              <a:gd name="connsiteY9" fmla="*/ 1433146 h 2928095"/>
              <a:gd name="connsiteX10" fmla="*/ 501161 w 5178669"/>
              <a:gd name="connsiteY10" fmla="*/ 167054 h 2928095"/>
              <a:gd name="connsiteX0" fmla="*/ 501161 w 5178669"/>
              <a:gd name="connsiteY0" fmla="*/ 167054 h 2928095"/>
              <a:gd name="connsiteX1" fmla="*/ 2681654 w 5178669"/>
              <a:gd name="connsiteY1" fmla="*/ 0 h 2928095"/>
              <a:gd name="connsiteX2" fmla="*/ 4695092 w 5178669"/>
              <a:gd name="connsiteY2" fmla="*/ 193431 h 2928095"/>
              <a:gd name="connsiteX3" fmla="*/ 5178669 w 5178669"/>
              <a:gd name="connsiteY3" fmla="*/ 1529862 h 2928095"/>
              <a:gd name="connsiteX4" fmla="*/ 4712677 w 5178669"/>
              <a:gd name="connsiteY4" fmla="*/ 2716823 h 2928095"/>
              <a:gd name="connsiteX5" fmla="*/ 1600200 w 5178669"/>
              <a:gd name="connsiteY5" fmla="*/ 2866292 h 2928095"/>
              <a:gd name="connsiteX6" fmla="*/ 1266092 w 5178669"/>
              <a:gd name="connsiteY6" fmla="*/ 2901462 h 2928095"/>
              <a:gd name="connsiteX7" fmla="*/ 940777 w 5178669"/>
              <a:gd name="connsiteY7" fmla="*/ 2927839 h 2928095"/>
              <a:gd name="connsiteX8" fmla="*/ 202223 w 5178669"/>
              <a:gd name="connsiteY8" fmla="*/ 2892669 h 2928095"/>
              <a:gd name="connsiteX9" fmla="*/ 0 w 5178669"/>
              <a:gd name="connsiteY9" fmla="*/ 1433146 h 2928095"/>
              <a:gd name="connsiteX10" fmla="*/ 501161 w 5178669"/>
              <a:gd name="connsiteY10" fmla="*/ 167054 h 2928095"/>
              <a:gd name="connsiteX0" fmla="*/ 501161 w 5178669"/>
              <a:gd name="connsiteY0" fmla="*/ 167054 h 2927839"/>
              <a:gd name="connsiteX1" fmla="*/ 2681654 w 5178669"/>
              <a:gd name="connsiteY1" fmla="*/ 0 h 2927839"/>
              <a:gd name="connsiteX2" fmla="*/ 4695092 w 5178669"/>
              <a:gd name="connsiteY2" fmla="*/ 193431 h 2927839"/>
              <a:gd name="connsiteX3" fmla="*/ 5178669 w 5178669"/>
              <a:gd name="connsiteY3" fmla="*/ 1529862 h 2927839"/>
              <a:gd name="connsiteX4" fmla="*/ 4712677 w 5178669"/>
              <a:gd name="connsiteY4" fmla="*/ 2716823 h 2927839"/>
              <a:gd name="connsiteX5" fmla="*/ 1600200 w 5178669"/>
              <a:gd name="connsiteY5" fmla="*/ 2866292 h 2927839"/>
              <a:gd name="connsiteX6" fmla="*/ 940777 w 5178669"/>
              <a:gd name="connsiteY6" fmla="*/ 2927839 h 2927839"/>
              <a:gd name="connsiteX7" fmla="*/ 202223 w 5178669"/>
              <a:gd name="connsiteY7" fmla="*/ 2892669 h 2927839"/>
              <a:gd name="connsiteX8" fmla="*/ 0 w 5178669"/>
              <a:gd name="connsiteY8" fmla="*/ 1433146 h 2927839"/>
              <a:gd name="connsiteX9" fmla="*/ 501161 w 5178669"/>
              <a:gd name="connsiteY9" fmla="*/ 167054 h 2927839"/>
              <a:gd name="connsiteX0" fmla="*/ 501161 w 5178669"/>
              <a:gd name="connsiteY0" fmla="*/ 167054 h 2998514"/>
              <a:gd name="connsiteX1" fmla="*/ 2681654 w 5178669"/>
              <a:gd name="connsiteY1" fmla="*/ 0 h 2998514"/>
              <a:gd name="connsiteX2" fmla="*/ 4695092 w 5178669"/>
              <a:gd name="connsiteY2" fmla="*/ 193431 h 2998514"/>
              <a:gd name="connsiteX3" fmla="*/ 5178669 w 5178669"/>
              <a:gd name="connsiteY3" fmla="*/ 1529862 h 2998514"/>
              <a:gd name="connsiteX4" fmla="*/ 4712677 w 5178669"/>
              <a:gd name="connsiteY4" fmla="*/ 2716823 h 2998514"/>
              <a:gd name="connsiteX5" fmla="*/ 1600200 w 5178669"/>
              <a:gd name="connsiteY5" fmla="*/ 2866292 h 2998514"/>
              <a:gd name="connsiteX6" fmla="*/ 202223 w 5178669"/>
              <a:gd name="connsiteY6" fmla="*/ 2892669 h 2998514"/>
              <a:gd name="connsiteX7" fmla="*/ 0 w 5178669"/>
              <a:gd name="connsiteY7" fmla="*/ 1433146 h 2998514"/>
              <a:gd name="connsiteX8" fmla="*/ 501161 w 5178669"/>
              <a:gd name="connsiteY8" fmla="*/ 167054 h 2998514"/>
              <a:gd name="connsiteX0" fmla="*/ 501161 w 5178669"/>
              <a:gd name="connsiteY0" fmla="*/ 167054 h 2892669"/>
              <a:gd name="connsiteX1" fmla="*/ 2681654 w 5178669"/>
              <a:gd name="connsiteY1" fmla="*/ 0 h 2892669"/>
              <a:gd name="connsiteX2" fmla="*/ 4695092 w 5178669"/>
              <a:gd name="connsiteY2" fmla="*/ 193431 h 2892669"/>
              <a:gd name="connsiteX3" fmla="*/ 5178669 w 5178669"/>
              <a:gd name="connsiteY3" fmla="*/ 1529862 h 2892669"/>
              <a:gd name="connsiteX4" fmla="*/ 4712677 w 5178669"/>
              <a:gd name="connsiteY4" fmla="*/ 2716823 h 2892669"/>
              <a:gd name="connsiteX5" fmla="*/ 202223 w 5178669"/>
              <a:gd name="connsiteY5" fmla="*/ 2892669 h 2892669"/>
              <a:gd name="connsiteX6" fmla="*/ 0 w 5178669"/>
              <a:gd name="connsiteY6" fmla="*/ 1433146 h 2892669"/>
              <a:gd name="connsiteX7" fmla="*/ 501161 w 5178669"/>
              <a:gd name="connsiteY7" fmla="*/ 167054 h 2892669"/>
              <a:gd name="connsiteX0" fmla="*/ 501161 w 5178669"/>
              <a:gd name="connsiteY0" fmla="*/ 167054 h 2919046"/>
              <a:gd name="connsiteX1" fmla="*/ 2681654 w 5178669"/>
              <a:gd name="connsiteY1" fmla="*/ 0 h 2919046"/>
              <a:gd name="connsiteX2" fmla="*/ 4695092 w 5178669"/>
              <a:gd name="connsiteY2" fmla="*/ 193431 h 2919046"/>
              <a:gd name="connsiteX3" fmla="*/ 5178669 w 5178669"/>
              <a:gd name="connsiteY3" fmla="*/ 1529862 h 2919046"/>
              <a:gd name="connsiteX4" fmla="*/ 4747846 w 5178669"/>
              <a:gd name="connsiteY4" fmla="*/ 2919046 h 2919046"/>
              <a:gd name="connsiteX5" fmla="*/ 202223 w 5178669"/>
              <a:gd name="connsiteY5" fmla="*/ 2892669 h 2919046"/>
              <a:gd name="connsiteX6" fmla="*/ 0 w 5178669"/>
              <a:gd name="connsiteY6" fmla="*/ 1433146 h 2919046"/>
              <a:gd name="connsiteX7" fmla="*/ 501161 w 5178669"/>
              <a:gd name="connsiteY7" fmla="*/ 167054 h 2919046"/>
              <a:gd name="connsiteX0" fmla="*/ 501161 w 5178669"/>
              <a:gd name="connsiteY0" fmla="*/ 167054 h 2989385"/>
              <a:gd name="connsiteX1" fmla="*/ 2681654 w 5178669"/>
              <a:gd name="connsiteY1" fmla="*/ 0 h 2989385"/>
              <a:gd name="connsiteX2" fmla="*/ 4695092 w 5178669"/>
              <a:gd name="connsiteY2" fmla="*/ 193431 h 2989385"/>
              <a:gd name="connsiteX3" fmla="*/ 5178669 w 5178669"/>
              <a:gd name="connsiteY3" fmla="*/ 1529862 h 2989385"/>
              <a:gd name="connsiteX4" fmla="*/ 4747846 w 5178669"/>
              <a:gd name="connsiteY4" fmla="*/ 2919046 h 2989385"/>
              <a:gd name="connsiteX5" fmla="*/ 184638 w 5178669"/>
              <a:gd name="connsiteY5" fmla="*/ 2989385 h 2989385"/>
              <a:gd name="connsiteX6" fmla="*/ 0 w 5178669"/>
              <a:gd name="connsiteY6" fmla="*/ 1433146 h 2989385"/>
              <a:gd name="connsiteX7" fmla="*/ 501161 w 5178669"/>
              <a:gd name="connsiteY7" fmla="*/ 167054 h 2989385"/>
              <a:gd name="connsiteX0" fmla="*/ 501161 w 5178669"/>
              <a:gd name="connsiteY0" fmla="*/ 167054 h 2989385"/>
              <a:gd name="connsiteX1" fmla="*/ 2681654 w 5178669"/>
              <a:gd name="connsiteY1" fmla="*/ 0 h 2989385"/>
              <a:gd name="connsiteX2" fmla="*/ 4695092 w 5178669"/>
              <a:gd name="connsiteY2" fmla="*/ 193431 h 2989385"/>
              <a:gd name="connsiteX3" fmla="*/ 5178669 w 5178669"/>
              <a:gd name="connsiteY3" fmla="*/ 1529862 h 2989385"/>
              <a:gd name="connsiteX4" fmla="*/ 4721469 w 5178669"/>
              <a:gd name="connsiteY4" fmla="*/ 2919046 h 2989385"/>
              <a:gd name="connsiteX5" fmla="*/ 184638 w 5178669"/>
              <a:gd name="connsiteY5" fmla="*/ 2989385 h 2989385"/>
              <a:gd name="connsiteX6" fmla="*/ 0 w 5178669"/>
              <a:gd name="connsiteY6" fmla="*/ 1433146 h 2989385"/>
              <a:gd name="connsiteX7" fmla="*/ 501161 w 5178669"/>
              <a:gd name="connsiteY7" fmla="*/ 167054 h 2989385"/>
              <a:gd name="connsiteX0" fmla="*/ 501161 w 5178669"/>
              <a:gd name="connsiteY0" fmla="*/ 167054 h 2998177"/>
              <a:gd name="connsiteX1" fmla="*/ 2681654 w 5178669"/>
              <a:gd name="connsiteY1" fmla="*/ 0 h 2998177"/>
              <a:gd name="connsiteX2" fmla="*/ 4695092 w 5178669"/>
              <a:gd name="connsiteY2" fmla="*/ 193431 h 2998177"/>
              <a:gd name="connsiteX3" fmla="*/ 5178669 w 5178669"/>
              <a:gd name="connsiteY3" fmla="*/ 1529862 h 2998177"/>
              <a:gd name="connsiteX4" fmla="*/ 4756638 w 5178669"/>
              <a:gd name="connsiteY4" fmla="*/ 2998177 h 2998177"/>
              <a:gd name="connsiteX5" fmla="*/ 184638 w 5178669"/>
              <a:gd name="connsiteY5" fmla="*/ 2989385 h 2998177"/>
              <a:gd name="connsiteX6" fmla="*/ 0 w 5178669"/>
              <a:gd name="connsiteY6" fmla="*/ 1433146 h 2998177"/>
              <a:gd name="connsiteX7" fmla="*/ 501161 w 5178669"/>
              <a:gd name="connsiteY7" fmla="*/ 167054 h 2998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78669" h="2998177">
                <a:moveTo>
                  <a:pt x="501161" y="167054"/>
                </a:moveTo>
                <a:lnTo>
                  <a:pt x="2681654" y="0"/>
                </a:lnTo>
                <a:lnTo>
                  <a:pt x="4695092" y="193431"/>
                </a:lnTo>
                <a:lnTo>
                  <a:pt x="5178669" y="1529862"/>
                </a:lnTo>
                <a:lnTo>
                  <a:pt x="4756638" y="2998177"/>
                </a:lnTo>
                <a:lnTo>
                  <a:pt x="184638" y="2989385"/>
                </a:lnTo>
                <a:lnTo>
                  <a:pt x="0" y="1433146"/>
                </a:lnTo>
                <a:lnTo>
                  <a:pt x="501161" y="167054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15000"/>
            </a:schemeClr>
          </a:solidFill>
          <a:ln w="349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9" name="Rectangle 4">
            <a:extLst>
              <a:ext uri="{FF2B5EF4-FFF2-40B4-BE49-F238E27FC236}">
                <a16:creationId xmlns:a16="http://schemas.microsoft.com/office/drawing/2014/main" id="{3612E3DF-CC56-49AA-A0AF-F8DCBE29F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23642" y="2275785"/>
            <a:ext cx="1287857" cy="646331"/>
          </a:xfrm>
          <a:prstGeom prst="rect">
            <a:avLst/>
          </a:prstGeom>
          <a:solidFill>
            <a:schemeClr val="accent4">
              <a:lumMod val="40000"/>
              <a:lumOff val="60000"/>
              <a:alpha val="15000"/>
            </a:schemeClr>
          </a:solidFill>
          <a:ln w="25400" algn="ctr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IFAST-REX deliverable</a:t>
            </a:r>
          </a:p>
        </p:txBody>
      </p:sp>
      <p:sp>
        <p:nvSpPr>
          <p:cNvPr id="110" name="Text Box 2">
            <a:extLst>
              <a:ext uri="{FF2B5EF4-FFF2-40B4-BE49-F238E27FC236}">
                <a16:creationId xmlns:a16="http://schemas.microsoft.com/office/drawing/2014/main" id="{EE9DDAB1-88C5-4746-94E9-C0E0F3C1DF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Technology: Transformer for Power Supply Ripple Determination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32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3" grpId="0" animBg="1"/>
      <p:bldP spid="10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44000" y="684905"/>
            <a:ext cx="11173800" cy="252376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development by company </a:t>
            </a:r>
            <a:r>
              <a:rPr lang="en-US" altLang="de-DE" sz="2000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2000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Instru</a:t>
            </a: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plus GSI &amp; CERN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Development: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Prototype by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Bergoz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as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novel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device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DC part: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For AC transformer mag. saturation compensation 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	       Split core of 1500 windings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          Standard Hall probe Honeywell SS495A1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AC part: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Core with 1500 windings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         Analogue part comparable to beam current ACCT</a:t>
            </a:r>
          </a:p>
        </p:txBody>
      </p:sp>
      <p:pic>
        <p:nvPicPr>
          <p:cNvPr id="17" name="Picture 1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" r="2657"/>
          <a:stretch>
            <a:fillRect/>
          </a:stretch>
        </p:blipFill>
        <p:spPr bwMode="auto">
          <a:xfrm>
            <a:off x="6168800" y="541365"/>
            <a:ext cx="4752528" cy="2846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915F1F91-E425-457E-A88D-80CB931C5AC4}"/>
              </a:ext>
            </a:extLst>
          </p:cNvPr>
          <p:cNvGrpSpPr/>
          <p:nvPr/>
        </p:nvGrpSpPr>
        <p:grpSpPr>
          <a:xfrm>
            <a:off x="6075361" y="3446471"/>
            <a:ext cx="2936268" cy="2736304"/>
            <a:chOff x="884113" y="2348880"/>
            <a:chExt cx="2936268" cy="2736304"/>
          </a:xfrm>
        </p:grpSpPr>
        <p:pic>
          <p:nvPicPr>
            <p:cNvPr id="44" name="Picture 12">
              <a:extLst>
                <a:ext uri="{FF2B5EF4-FFF2-40B4-BE49-F238E27FC236}">
                  <a16:creationId xmlns:a16="http://schemas.microsoft.com/office/drawing/2014/main" id="{21261418-0056-4E42-B356-5943CE0972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131" b="23456"/>
            <a:stretch/>
          </p:blipFill>
          <p:spPr>
            <a:xfrm>
              <a:off x="884113" y="2348880"/>
              <a:ext cx="2936268" cy="2736304"/>
            </a:xfrm>
            <a:prstGeom prst="rect">
              <a:avLst/>
            </a:prstGeom>
          </p:spPr>
        </p:pic>
        <p:sp>
          <p:nvSpPr>
            <p:cNvPr id="45" name="TextBox 18">
              <a:extLst>
                <a:ext uri="{FF2B5EF4-FFF2-40B4-BE49-F238E27FC236}">
                  <a16:creationId xmlns:a16="http://schemas.microsoft.com/office/drawing/2014/main" id="{B1C26C39-B0B8-480F-A077-42912DAF2FDE}"/>
                </a:ext>
              </a:extLst>
            </p:cNvPr>
            <p:cNvSpPr txBox="1"/>
            <p:nvPr/>
          </p:nvSpPr>
          <p:spPr>
            <a:xfrm>
              <a:off x="1266045" y="3193231"/>
              <a:ext cx="2015560" cy="307777"/>
            </a:xfrm>
            <a:prstGeom prst="rect">
              <a:avLst/>
            </a:prstGeom>
            <a:solidFill>
              <a:srgbClr val="FFFFCC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Reference fluxgate DCCT</a:t>
              </a:r>
            </a:p>
          </p:txBody>
        </p:sp>
        <p:cxnSp>
          <p:nvCxnSpPr>
            <p:cNvPr id="46" name="Straight Arrow Connector 17">
              <a:extLst>
                <a:ext uri="{FF2B5EF4-FFF2-40B4-BE49-F238E27FC236}">
                  <a16:creationId xmlns:a16="http://schemas.microsoft.com/office/drawing/2014/main" id="{F7175D8E-EA93-4CE9-A317-B3AA8C3159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52247" y="2854677"/>
              <a:ext cx="0" cy="338554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18">
              <a:extLst>
                <a:ext uri="{FF2B5EF4-FFF2-40B4-BE49-F238E27FC236}">
                  <a16:creationId xmlns:a16="http://schemas.microsoft.com/office/drawing/2014/main" id="{A60EF3FF-8EC8-47A0-9BC5-2F8A83B85817}"/>
                </a:ext>
              </a:extLst>
            </p:cNvPr>
            <p:cNvSpPr txBox="1"/>
            <p:nvPr/>
          </p:nvSpPr>
          <p:spPr>
            <a:xfrm>
              <a:off x="1266044" y="3550798"/>
              <a:ext cx="1991108" cy="338554"/>
            </a:xfrm>
            <a:prstGeom prst="rect">
              <a:avLst/>
            </a:prstGeom>
            <a:solidFill>
              <a:srgbClr val="FFFFCC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Prototype sensor </a:t>
              </a:r>
            </a:p>
          </p:txBody>
        </p:sp>
        <p:cxnSp>
          <p:nvCxnSpPr>
            <p:cNvPr id="48" name="Straight Arrow Connector 19">
              <a:extLst>
                <a:ext uri="{FF2B5EF4-FFF2-40B4-BE49-F238E27FC236}">
                  <a16:creationId xmlns:a16="http://schemas.microsoft.com/office/drawing/2014/main" id="{1D1A45F8-65F9-46C0-BCBD-93EF495C03BF}"/>
                </a:ext>
              </a:extLst>
            </p:cNvPr>
            <p:cNvCxnSpPr>
              <a:cxnSpLocks/>
            </p:cNvCxnSpPr>
            <p:nvPr/>
          </p:nvCxnSpPr>
          <p:spPr>
            <a:xfrm>
              <a:off x="2348156" y="3888630"/>
              <a:ext cx="0" cy="641192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DB4E9422-9630-46C3-BBF4-4E84A0784C91}"/>
              </a:ext>
            </a:extLst>
          </p:cNvPr>
          <p:cNvGrpSpPr/>
          <p:nvPr/>
        </p:nvGrpSpPr>
        <p:grpSpPr>
          <a:xfrm>
            <a:off x="9236447" y="3424881"/>
            <a:ext cx="2240548" cy="3032763"/>
            <a:chOff x="7018037" y="2567196"/>
            <a:chExt cx="2240548" cy="3032763"/>
          </a:xfrm>
        </p:grpSpPr>
        <p:pic>
          <p:nvPicPr>
            <p:cNvPr id="51" name="Picture 14">
              <a:extLst>
                <a:ext uri="{FF2B5EF4-FFF2-40B4-BE49-F238E27FC236}">
                  <a16:creationId xmlns:a16="http://schemas.microsoft.com/office/drawing/2014/main" id="{0023444B-262D-47C2-906B-6E23B9DF6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65970" y="2575663"/>
              <a:ext cx="2192615" cy="3024296"/>
            </a:xfrm>
            <a:prstGeom prst="rect">
              <a:avLst/>
            </a:prstGeom>
          </p:spPr>
        </p:pic>
        <p:sp>
          <p:nvSpPr>
            <p:cNvPr id="52" name="TextBox 22">
              <a:extLst>
                <a:ext uri="{FF2B5EF4-FFF2-40B4-BE49-F238E27FC236}">
                  <a16:creationId xmlns:a16="http://schemas.microsoft.com/office/drawing/2014/main" id="{735B3C75-6F98-49C8-A50E-C954567440B1}"/>
                </a:ext>
              </a:extLst>
            </p:cNvPr>
            <p:cNvSpPr txBox="1"/>
            <p:nvPr/>
          </p:nvSpPr>
          <p:spPr>
            <a:xfrm>
              <a:off x="7018037" y="4743277"/>
              <a:ext cx="1087490" cy="646331"/>
            </a:xfrm>
            <a:prstGeom prst="rect">
              <a:avLst/>
            </a:prstGeom>
            <a:solidFill>
              <a:srgbClr val="FFFFCC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Reference fluxgate DCCT electronics</a:t>
              </a:r>
            </a:p>
          </p:txBody>
        </p:sp>
        <p:sp>
          <p:nvSpPr>
            <p:cNvPr id="53" name="TextBox 25">
              <a:extLst>
                <a:ext uri="{FF2B5EF4-FFF2-40B4-BE49-F238E27FC236}">
                  <a16:creationId xmlns:a16="http://schemas.microsoft.com/office/drawing/2014/main" id="{8D7272BD-C595-412B-9B19-B2FF48EF7517}"/>
                </a:ext>
              </a:extLst>
            </p:cNvPr>
            <p:cNvSpPr txBox="1"/>
            <p:nvPr/>
          </p:nvSpPr>
          <p:spPr>
            <a:xfrm>
              <a:off x="7052877" y="4274981"/>
              <a:ext cx="902238" cy="461665"/>
            </a:xfrm>
            <a:prstGeom prst="rect">
              <a:avLst/>
            </a:prstGeom>
            <a:solidFill>
              <a:srgbClr val="FFFFCC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Prototype electronics</a:t>
              </a:r>
            </a:p>
          </p:txBody>
        </p:sp>
        <p:sp>
          <p:nvSpPr>
            <p:cNvPr id="54" name="TextBox 29">
              <a:extLst>
                <a:ext uri="{FF2B5EF4-FFF2-40B4-BE49-F238E27FC236}">
                  <a16:creationId xmlns:a16="http://schemas.microsoft.com/office/drawing/2014/main" id="{5D35E964-808B-4351-8E09-F0C16935B7FE}"/>
                </a:ext>
              </a:extLst>
            </p:cNvPr>
            <p:cNvSpPr txBox="1"/>
            <p:nvPr/>
          </p:nvSpPr>
          <p:spPr>
            <a:xfrm>
              <a:off x="7020530" y="2567196"/>
              <a:ext cx="902238" cy="461665"/>
            </a:xfrm>
            <a:prstGeom prst="rect">
              <a:avLst/>
            </a:prstGeom>
            <a:solidFill>
              <a:srgbClr val="FFFFCC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Calibri" panose="020F0502020204030204" pitchFamily="34" charset="0"/>
                  <a:ea typeface="Roboto" panose="02000000000000000000" pitchFamily="2" charset="0"/>
                  <a:cs typeface="Calibri" panose="020F0502020204030204" pitchFamily="34" charset="0"/>
                </a:rPr>
                <a:t>Precision voltmeters</a:t>
              </a:r>
            </a:p>
          </p:txBody>
        </p:sp>
        <p:cxnSp>
          <p:nvCxnSpPr>
            <p:cNvPr id="55" name="Straight Arrow Connector 21">
              <a:extLst>
                <a:ext uri="{FF2B5EF4-FFF2-40B4-BE49-F238E27FC236}">
                  <a16:creationId xmlns:a16="http://schemas.microsoft.com/office/drawing/2014/main" id="{D609ECED-EC7C-4F4F-AC2D-14AA0653EA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1718" y="4593780"/>
              <a:ext cx="934530" cy="203372"/>
            </a:xfrm>
            <a:prstGeom prst="straightConnector1">
              <a:avLst/>
            </a:prstGeom>
            <a:ln w="25400">
              <a:solidFill>
                <a:srgbClr val="FFFFCC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21">
              <a:extLst>
                <a:ext uri="{FF2B5EF4-FFF2-40B4-BE49-F238E27FC236}">
                  <a16:creationId xmlns:a16="http://schemas.microsoft.com/office/drawing/2014/main" id="{183E6F75-7970-4C76-A072-94E5B0D49C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0933" y="3888630"/>
              <a:ext cx="809574" cy="523968"/>
            </a:xfrm>
            <a:prstGeom prst="straightConnector1">
              <a:avLst/>
            </a:prstGeom>
            <a:ln w="25400">
              <a:solidFill>
                <a:srgbClr val="FFFFCC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21">
              <a:extLst>
                <a:ext uri="{FF2B5EF4-FFF2-40B4-BE49-F238E27FC236}">
                  <a16:creationId xmlns:a16="http://schemas.microsoft.com/office/drawing/2014/main" id="{D1086EE3-30BD-4A6B-A435-AE420613F066}"/>
                </a:ext>
              </a:extLst>
            </p:cNvPr>
            <p:cNvCxnSpPr>
              <a:cxnSpLocks/>
            </p:cNvCxnSpPr>
            <p:nvPr/>
          </p:nvCxnSpPr>
          <p:spPr>
            <a:xfrm>
              <a:off x="7757736" y="2763937"/>
              <a:ext cx="613885" cy="746861"/>
            </a:xfrm>
            <a:prstGeom prst="straightConnector1">
              <a:avLst/>
            </a:prstGeom>
            <a:ln w="25400">
              <a:solidFill>
                <a:srgbClr val="FFFFCC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4">
            <a:extLst>
              <a:ext uri="{FF2B5EF4-FFF2-40B4-BE49-F238E27FC236}">
                <a16:creationId xmlns:a16="http://schemas.microsoft.com/office/drawing/2014/main" id="{03524E79-CBCB-4C59-A7F5-04A77D40B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49" y="3211987"/>
            <a:ext cx="5585198" cy="207492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5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Detailed tests:</a:t>
            </a: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At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Bergoz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: up to 400 A</a:t>
            </a:r>
            <a:r>
              <a:rPr lang="en-US" altLang="de-DE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DC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plus ~10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-3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power supply ripple</a:t>
            </a:r>
            <a:endParaRPr lang="en-US" altLang="de-DE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At CERN in 2023-25: 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up to 5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kA</a:t>
            </a:r>
            <a:r>
              <a:rPr lang="en-US" altLang="de-DE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DC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with 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typical power supplier</a:t>
            </a:r>
          </a:p>
        </p:txBody>
      </p:sp>
      <p:sp>
        <p:nvSpPr>
          <p:cNvPr id="22" name="Text Box 2">
            <a:extLst>
              <a:ext uri="{FF2B5EF4-FFF2-40B4-BE49-F238E27FC236}">
                <a16:creationId xmlns:a16="http://schemas.microsoft.com/office/drawing/2014/main" id="{00512401-0280-48D2-8177-03B0AD65BF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Technology: Realization of the Transformer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BC3BDD89-BCFC-4B45-BA29-D8CB33AEEA42}"/>
              </a:ext>
            </a:extLst>
          </p:cNvPr>
          <p:cNvGrpSpPr/>
          <p:nvPr/>
        </p:nvGrpSpPr>
        <p:grpSpPr>
          <a:xfrm>
            <a:off x="3314295" y="3158439"/>
            <a:ext cx="2764562" cy="3479180"/>
            <a:chOff x="6971112" y="685427"/>
            <a:chExt cx="3953796" cy="4975821"/>
          </a:xfrm>
        </p:grpSpPr>
        <p:pic>
          <p:nvPicPr>
            <p:cNvPr id="21" name="Picture 8">
              <a:extLst>
                <a:ext uri="{FF2B5EF4-FFF2-40B4-BE49-F238E27FC236}">
                  <a16:creationId xmlns:a16="http://schemas.microsoft.com/office/drawing/2014/main" id="{B84E7DF4-D0E1-46C3-B196-AE284F117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71112" y="1584176"/>
              <a:ext cx="3589384" cy="4077072"/>
            </a:xfrm>
            <a:prstGeom prst="rect">
              <a:avLst/>
            </a:prstGeom>
          </p:spPr>
        </p:pic>
        <p:cxnSp>
          <p:nvCxnSpPr>
            <p:cNvPr id="23" name="Gerader Verbinder 22">
              <a:extLst>
                <a:ext uri="{FF2B5EF4-FFF2-40B4-BE49-F238E27FC236}">
                  <a16:creationId xmlns:a16="http://schemas.microsoft.com/office/drawing/2014/main" id="{D5DE16D6-8D69-43C2-AFD7-030440BE797A}"/>
                </a:ext>
              </a:extLst>
            </p:cNvPr>
            <p:cNvCxnSpPr>
              <a:cxnSpLocks/>
            </p:cNvCxnSpPr>
            <p:nvPr/>
          </p:nvCxnSpPr>
          <p:spPr>
            <a:xfrm>
              <a:off x="7017902" y="858525"/>
              <a:ext cx="0" cy="33897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B16DBE15-C358-4348-9C30-2C4395D41925}"/>
                </a:ext>
              </a:extLst>
            </p:cNvPr>
            <p:cNvCxnSpPr>
              <a:cxnSpLocks/>
            </p:cNvCxnSpPr>
            <p:nvPr/>
          </p:nvCxnSpPr>
          <p:spPr>
            <a:xfrm>
              <a:off x="10560496" y="858525"/>
              <a:ext cx="0" cy="33897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DA0F7683-4565-45A0-9B12-998B63C5C678}"/>
                </a:ext>
              </a:extLst>
            </p:cNvPr>
            <p:cNvCxnSpPr>
              <a:cxnSpLocks/>
            </p:cNvCxnSpPr>
            <p:nvPr/>
          </p:nvCxnSpPr>
          <p:spPr>
            <a:xfrm>
              <a:off x="8040216" y="1290686"/>
              <a:ext cx="0" cy="295762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6086134A-6B2B-400E-806C-6FDA73F2BC65}"/>
                </a:ext>
              </a:extLst>
            </p:cNvPr>
            <p:cNvCxnSpPr>
              <a:cxnSpLocks/>
            </p:cNvCxnSpPr>
            <p:nvPr/>
          </p:nvCxnSpPr>
          <p:spPr>
            <a:xfrm>
              <a:off x="9552384" y="1290686"/>
              <a:ext cx="0" cy="295762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401C6219-FE6D-48B9-B871-B1E6390902D6}"/>
                </a:ext>
              </a:extLst>
            </p:cNvPr>
            <p:cNvCxnSpPr>
              <a:cxnSpLocks/>
            </p:cNvCxnSpPr>
            <p:nvPr/>
          </p:nvCxnSpPr>
          <p:spPr>
            <a:xfrm>
              <a:off x="8040216" y="1465401"/>
              <a:ext cx="1512168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FB8D5BC4-B9E4-4EFB-AD8F-73F557F68C03}"/>
                </a:ext>
              </a:extLst>
            </p:cNvPr>
            <p:cNvSpPr txBox="1"/>
            <p:nvPr/>
          </p:nvSpPr>
          <p:spPr>
            <a:xfrm>
              <a:off x="8110216" y="1057174"/>
              <a:ext cx="1438942" cy="484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110 mm</a:t>
              </a: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7CC1727A-2E47-4DC4-BA90-71A4942097D0}"/>
                </a:ext>
              </a:extLst>
            </p:cNvPr>
            <p:cNvSpPr txBox="1"/>
            <p:nvPr/>
          </p:nvSpPr>
          <p:spPr>
            <a:xfrm>
              <a:off x="8185449" y="685427"/>
              <a:ext cx="1438943" cy="484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260 mm</a:t>
              </a:r>
            </a:p>
          </p:txBody>
        </p:sp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AF09E27B-40F9-4D5C-8EC1-1865C6505D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7901" y="1052968"/>
              <a:ext cx="3542595" cy="44394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ADE8C08C-3166-4FA1-85CF-6D35FA72A878}"/>
                </a:ext>
              </a:extLst>
            </p:cNvPr>
            <p:cNvSpPr txBox="1"/>
            <p:nvPr/>
          </p:nvSpPr>
          <p:spPr>
            <a:xfrm>
              <a:off x="9215319" y="4334818"/>
              <a:ext cx="1709589" cy="800617"/>
            </a:xfrm>
            <a:prstGeom prst="rect">
              <a:avLst/>
            </a:prstGeom>
            <a:solidFill>
              <a:srgbClr val="FFFFCC">
                <a:alpha val="8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latin typeface="Calibri" panose="020F0502020204030204" pitchFamily="34" charset="0"/>
                  <a:cs typeface="Calibri" panose="020F0502020204030204" pitchFamily="34" charset="0"/>
                </a:rPr>
                <a:t>Windings:</a:t>
              </a:r>
            </a:p>
            <a:p>
              <a:r>
                <a:rPr lang="en-GB" b="1" dirty="0">
                  <a:latin typeface="Calibri" panose="020F0502020204030204" pitchFamily="34" charset="0"/>
                  <a:cs typeface="Calibri" panose="020F0502020204030204" pitchFamily="34" charset="0"/>
                </a:rPr>
                <a:t>1500 turns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6301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Box 2">
            <a:extLst>
              <a:ext uri="{FF2B5EF4-FFF2-40B4-BE49-F238E27FC236}">
                <a16:creationId xmlns:a16="http://schemas.microsoft.com/office/drawing/2014/main" id="{AAE14515-A647-4547-B4D5-26714C790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Technology: Achievements for the Transformer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4"/>
              <p:cNvSpPr>
                <a:spLocks noChangeArrowheads="1"/>
              </p:cNvSpPr>
              <p:nvPr/>
            </p:nvSpPr>
            <p:spPr bwMode="auto">
              <a:xfrm>
                <a:off x="144000" y="684905"/>
                <a:ext cx="7602480" cy="1461939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0">
                  <a:spcBef>
                    <a:spcPts val="600"/>
                  </a:spcBef>
                </a:pP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Technical development by company </a:t>
                </a:r>
                <a:r>
                  <a:rPr lang="en-US" altLang="de-DE" sz="2000" b="1" dirty="0" err="1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Bergoz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altLang="de-DE" sz="2000" b="1" dirty="0" err="1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Instru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. plus GSI &amp; CERN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Achievement:</a:t>
                </a:r>
              </a:p>
              <a:p>
                <a:pPr marL="285750" indent="-285750">
                  <a:spcBef>
                    <a:spcPts val="4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Transfer function measurement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𝐷𝐶</m:t>
                        </m:r>
                      </m:sub>
                    </m:sSub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= -5 … +5 </a:t>
                </a:r>
                <a:r>
                  <a:rPr lang="en-US" altLang="de-DE" dirty="0" err="1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kA</a:t>
                </a:r>
                <a:r>
                  <a:rPr lang="en-US" altLang="de-DE" baseline="-25000" dirty="0" err="1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DC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at CERN </a:t>
                </a:r>
              </a:p>
              <a:p>
                <a:pPr>
                  <a:spcBef>
                    <a:spcPts val="400"/>
                  </a:spcBef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      Separation of DC &amp; AC part achieved independent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de-DE" altLang="de-DE" i="1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𝐼</m:t>
                        </m:r>
                      </m:e>
                      <m:sub>
                        <m:r>
                          <a:rPr lang="de-DE" altLang="de-DE" i="1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𝐷𝐶</m:t>
                        </m:r>
                      </m:sub>
                    </m:sSub>
                  </m:oMath>
                </a14:m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9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" y="684905"/>
                <a:ext cx="7602480" cy="1461939"/>
              </a:xfrm>
              <a:prstGeom prst="rect">
                <a:avLst/>
              </a:prstGeom>
              <a:blipFill>
                <a:blip r:embed="rId3"/>
                <a:stretch>
                  <a:fillRect l="-882" t="-2083" b="-2500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5F37E74-4158-4588-BA8D-AF9BD44AD696}"/>
              </a:ext>
            </a:extLst>
          </p:cNvPr>
          <p:cNvGrpSpPr/>
          <p:nvPr/>
        </p:nvGrpSpPr>
        <p:grpSpPr>
          <a:xfrm>
            <a:off x="7527022" y="293234"/>
            <a:ext cx="4499313" cy="2942531"/>
            <a:chOff x="7775214" y="3763279"/>
            <a:chExt cx="4499313" cy="2942531"/>
          </a:xfrm>
        </p:grpSpPr>
        <p:pic>
          <p:nvPicPr>
            <p:cNvPr id="43" name="Graphic 4" descr="A graph of a frequency&#10;&#10;Description automatically generated">
              <a:extLst>
                <a:ext uri="{FF2B5EF4-FFF2-40B4-BE49-F238E27FC236}">
                  <a16:creationId xmlns:a16="http://schemas.microsoft.com/office/drawing/2014/main" id="{FB2F3922-AD3F-4B79-BC1F-C7E398711E52}"/>
                </a:ext>
              </a:extLst>
            </p:cNvPr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 bwMode="auto">
            <a:xfrm>
              <a:off x="8052187" y="3935813"/>
              <a:ext cx="3977822" cy="2596515"/>
            </a:xfrm>
            <a:prstGeom prst="rect">
              <a:avLst/>
            </a:prstGeom>
          </p:spPr>
        </p:pic>
        <p:sp>
          <p:nvSpPr>
            <p:cNvPr id="35" name="Textfeld 34"/>
            <p:cNvSpPr txBox="1"/>
            <p:nvPr/>
          </p:nvSpPr>
          <p:spPr>
            <a:xfrm>
              <a:off x="8369164" y="4273798"/>
              <a:ext cx="12824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0033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DC feedback</a:t>
              </a:r>
              <a:endParaRPr lang="en-US" sz="1500" b="1" dirty="0">
                <a:solidFill>
                  <a:srgbClr val="0033CC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9216603" y="4644868"/>
              <a:ext cx="12824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 response</a:t>
              </a:r>
            </a:p>
          </p:txBody>
        </p:sp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9B1CF5BE-BD52-43B1-A5C6-20462AF5E043}"/>
                </a:ext>
              </a:extLst>
            </p:cNvPr>
            <p:cNvSpPr/>
            <p:nvPr/>
          </p:nvSpPr>
          <p:spPr>
            <a:xfrm>
              <a:off x="7896200" y="4006859"/>
              <a:ext cx="525007" cy="23162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feld 13"/>
            <p:cNvSpPr txBox="1"/>
            <p:nvPr/>
          </p:nvSpPr>
          <p:spPr>
            <a:xfrm rot="16200000">
              <a:off x="6630845" y="4907648"/>
              <a:ext cx="259651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Transfer function </a:t>
              </a:r>
              <a:r>
                <a:rPr lang="en-US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sz="1400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meas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/ </a:t>
              </a:r>
              <a:r>
                <a:rPr lang="en-US" sz="1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sz="1400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prim</a:t>
              </a:r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[dB] </a:t>
              </a: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7938671" y="3857348"/>
              <a:ext cx="55353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+10 </a:t>
              </a:r>
            </a:p>
          </p:txBody>
        </p:sp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125071C0-9070-436E-A9E4-730B8693E44E}"/>
                </a:ext>
              </a:extLst>
            </p:cNvPr>
            <p:cNvSpPr txBox="1"/>
            <p:nvPr/>
          </p:nvSpPr>
          <p:spPr>
            <a:xfrm>
              <a:off x="7922720" y="4092966"/>
              <a:ext cx="55353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93885D07-679A-4870-9BE0-C52F4C274FCE}"/>
                </a:ext>
              </a:extLst>
            </p:cNvPr>
            <p:cNvSpPr txBox="1"/>
            <p:nvPr/>
          </p:nvSpPr>
          <p:spPr>
            <a:xfrm>
              <a:off x="7940988" y="4509416"/>
              <a:ext cx="55353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-20</a:t>
              </a:r>
            </a:p>
          </p:txBody>
        </p: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3A19DAEC-B7A9-4BEC-BD41-0ADB8358C796}"/>
                </a:ext>
              </a:extLst>
            </p:cNvPr>
            <p:cNvSpPr txBox="1"/>
            <p:nvPr/>
          </p:nvSpPr>
          <p:spPr>
            <a:xfrm>
              <a:off x="7948003" y="4947072"/>
              <a:ext cx="55353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-40</a:t>
              </a: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C70AD53-75F4-4642-828C-9900B7EA06A8}"/>
                </a:ext>
              </a:extLst>
            </p:cNvPr>
            <p:cNvSpPr txBox="1"/>
            <p:nvPr/>
          </p:nvSpPr>
          <p:spPr>
            <a:xfrm>
              <a:off x="7946119" y="5802097"/>
              <a:ext cx="55353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-80</a:t>
              </a:r>
            </a:p>
          </p:txBody>
        </p:sp>
        <p:sp>
          <p:nvSpPr>
            <p:cNvPr id="52" name="Textfeld 51">
              <a:extLst>
                <a:ext uri="{FF2B5EF4-FFF2-40B4-BE49-F238E27FC236}">
                  <a16:creationId xmlns:a16="http://schemas.microsoft.com/office/drawing/2014/main" id="{B9666354-2969-4D81-BCCE-7F52BE2790E0}"/>
                </a:ext>
              </a:extLst>
            </p:cNvPr>
            <p:cNvSpPr txBox="1"/>
            <p:nvPr/>
          </p:nvSpPr>
          <p:spPr>
            <a:xfrm>
              <a:off x="7944206" y="5384728"/>
              <a:ext cx="55353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-60</a:t>
              </a:r>
            </a:p>
          </p:txBody>
        </p:sp>
        <p:sp>
          <p:nvSpPr>
            <p:cNvPr id="6" name="Rechteck 5"/>
            <p:cNvSpPr/>
            <p:nvPr/>
          </p:nvSpPr>
          <p:spPr>
            <a:xfrm>
              <a:off x="8052187" y="6237252"/>
              <a:ext cx="3932083" cy="38549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8688288" y="6180972"/>
              <a:ext cx="693897" cy="37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8688294" y="6359794"/>
              <a:ext cx="2775588" cy="346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Frequency [Hz]</a:t>
              </a:r>
            </a:p>
          </p:txBody>
        </p: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A35E178A-F9D1-4FA9-976E-EA110C67C459}"/>
                </a:ext>
              </a:extLst>
            </p:cNvPr>
            <p:cNvSpPr txBox="1"/>
            <p:nvPr/>
          </p:nvSpPr>
          <p:spPr>
            <a:xfrm>
              <a:off x="8129309" y="6166673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-1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205E4ADC-95B1-4F34-B6A3-79D45CCF31A5}"/>
                </a:ext>
              </a:extLst>
            </p:cNvPr>
            <p:cNvSpPr txBox="1"/>
            <p:nvPr/>
          </p:nvSpPr>
          <p:spPr>
            <a:xfrm>
              <a:off x="9889284" y="6166673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81C531F9-5195-4C46-BE3E-BA4CBC701810}"/>
                </a:ext>
              </a:extLst>
            </p:cNvPr>
            <p:cNvSpPr txBox="1"/>
            <p:nvPr/>
          </p:nvSpPr>
          <p:spPr>
            <a:xfrm>
              <a:off x="9278464" y="6153832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24E24BA1-3282-47F6-BBA3-B404F2EDF4ED}"/>
                </a:ext>
              </a:extLst>
            </p:cNvPr>
            <p:cNvSpPr txBox="1"/>
            <p:nvPr/>
          </p:nvSpPr>
          <p:spPr>
            <a:xfrm>
              <a:off x="10425730" y="6143887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57" name="Textfeld 56">
              <a:extLst>
                <a:ext uri="{FF2B5EF4-FFF2-40B4-BE49-F238E27FC236}">
                  <a16:creationId xmlns:a16="http://schemas.microsoft.com/office/drawing/2014/main" id="{6F0ECB1A-A7EE-4EB7-A4C0-08624E4631A8}"/>
                </a:ext>
              </a:extLst>
            </p:cNvPr>
            <p:cNvSpPr txBox="1"/>
            <p:nvPr/>
          </p:nvSpPr>
          <p:spPr>
            <a:xfrm>
              <a:off x="10996669" y="6145800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78147B1D-7852-4EB8-B929-568ABDD969CC}"/>
                </a:ext>
              </a:extLst>
            </p:cNvPr>
            <p:cNvSpPr txBox="1"/>
            <p:nvPr/>
          </p:nvSpPr>
          <p:spPr>
            <a:xfrm>
              <a:off x="11580630" y="6124926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</p:grpSp>
      <p:sp>
        <p:nvSpPr>
          <p:cNvPr id="26" name="Textfeld 25">
            <a:extLst>
              <a:ext uri="{FF2B5EF4-FFF2-40B4-BE49-F238E27FC236}">
                <a16:creationId xmlns:a16="http://schemas.microsoft.com/office/drawing/2014/main" id="{883260C8-B1C3-4076-8582-D7AE4CD01D6C}"/>
              </a:ext>
            </a:extLst>
          </p:cNvPr>
          <p:cNvSpPr txBox="1"/>
          <p:nvPr/>
        </p:nvSpPr>
        <p:spPr>
          <a:xfrm>
            <a:off x="7933891" y="218486"/>
            <a:ext cx="373829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Improvement with respect to 1</a:t>
            </a:r>
            <a:r>
              <a:rPr lang="en-US" sz="1500" b="1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5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prototype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25820B07-3F5C-4A76-801F-01B879FCC1E4}"/>
                  </a:ext>
                </a:extLst>
              </p:cNvPr>
              <p:cNvSpPr txBox="1"/>
              <p:nvPr/>
            </p:nvSpPr>
            <p:spPr>
              <a:xfrm>
                <a:off x="9609665" y="453711"/>
                <a:ext cx="1850376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 smtClean="0">
                            <a:solidFill>
                              <a:srgbClr val="6600CC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sz="1500" b="1" i="1" smtClean="0">
                            <a:solidFill>
                              <a:srgbClr val="6600CC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𝑰</m:t>
                        </m:r>
                      </m:e>
                      <m:sub>
                        <m:r>
                          <a:rPr lang="de-DE" sz="1500" b="1" i="1" smtClean="0">
                            <a:solidFill>
                              <a:srgbClr val="6600CC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𝑫𝑪</m:t>
                        </m:r>
                      </m:sub>
                    </m:sSub>
                  </m:oMath>
                </a14:m>
                <a:r>
                  <a:rPr lang="en-US" sz="1500" b="1" dirty="0">
                    <a:solidFill>
                      <a:srgbClr val="66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-5  … +5 </a:t>
                </a:r>
                <a:r>
                  <a:rPr lang="en-US" sz="1500" b="1" dirty="0" err="1">
                    <a:solidFill>
                      <a:srgbClr val="66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kA</a:t>
                </a:r>
                <a:r>
                  <a:rPr lang="en-US" sz="1500" b="1" baseline="-25000" dirty="0" err="1">
                    <a:solidFill>
                      <a:srgbClr val="66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DC</a:t>
                </a:r>
                <a:endParaRPr lang="en-US" sz="1500" b="1" baseline="-25000" dirty="0">
                  <a:solidFill>
                    <a:srgbClr val="6600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1500" b="1" baseline="-25000" dirty="0">
                  <a:solidFill>
                    <a:srgbClr val="6600CC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25820B07-3F5C-4A76-801F-01B879FCC1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9665" y="453711"/>
                <a:ext cx="1850376" cy="477054"/>
              </a:xfrm>
              <a:prstGeom prst="rect">
                <a:avLst/>
              </a:prstGeom>
              <a:blipFill>
                <a:blip r:embed="rId6"/>
                <a:stretch>
                  <a:fillRect t="-25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feld 28">
            <a:extLst>
              <a:ext uri="{FF2B5EF4-FFF2-40B4-BE49-F238E27FC236}">
                <a16:creationId xmlns:a16="http://schemas.microsoft.com/office/drawing/2014/main" id="{68BB9EBE-2892-4B0E-B0AD-5D510E2153F6}"/>
              </a:ext>
            </a:extLst>
          </p:cNvPr>
          <p:cNvSpPr txBox="1"/>
          <p:nvPr/>
        </p:nvSpPr>
        <p:spPr>
          <a:xfrm>
            <a:off x="8425162" y="2376040"/>
            <a:ext cx="3243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Desired working range: 8 Hz … 40 kHz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E3F4E879-E379-44C0-A6CF-F3EC01B1328F}"/>
              </a:ext>
            </a:extLst>
          </p:cNvPr>
          <p:cNvCxnSpPr/>
          <p:nvPr/>
        </p:nvCxnSpPr>
        <p:spPr>
          <a:xfrm>
            <a:off x="9187327" y="2376040"/>
            <a:ext cx="1931364" cy="0"/>
          </a:xfrm>
          <a:prstGeom prst="straightConnector1">
            <a:avLst/>
          </a:prstGeom>
          <a:ln w="25400">
            <a:solidFill>
              <a:srgbClr val="008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>
            <a:extLst>
              <a:ext uri="{FF2B5EF4-FFF2-40B4-BE49-F238E27FC236}">
                <a16:creationId xmlns:a16="http://schemas.microsoft.com/office/drawing/2014/main" id="{CC6D29E5-A6AA-433C-B51B-ED36229E42AD}"/>
              </a:ext>
            </a:extLst>
          </p:cNvPr>
          <p:cNvSpPr txBox="1"/>
          <p:nvPr/>
        </p:nvSpPr>
        <p:spPr>
          <a:xfrm>
            <a:off x="7562343" y="5651857"/>
            <a:ext cx="69389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7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4">
                <a:extLst>
                  <a:ext uri="{FF2B5EF4-FFF2-40B4-BE49-F238E27FC236}">
                    <a16:creationId xmlns:a16="http://schemas.microsoft.com/office/drawing/2014/main" id="{84E53FE0-7AC5-45E8-B9E9-2E9E76AFE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526" y="1988840"/>
                <a:ext cx="7602480" cy="1619546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Linearity &amp; noise measurement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𝐼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𝐷𝐶</m:t>
                        </m:r>
                      </m:sub>
                    </m:sSub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= -5 … +5 </a:t>
                </a:r>
                <a:r>
                  <a:rPr lang="en-US" altLang="de-DE" dirty="0" err="1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kA</a:t>
                </a:r>
                <a:r>
                  <a:rPr lang="en-US" altLang="de-DE" baseline="-25000" dirty="0" err="1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DC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Achieved AC noise:</a:t>
                </a:r>
                <a:endParaRPr lang="en-US" altLang="de-DE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    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altLang="de-DE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de-DE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altLang="de-DE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de-DE" altLang="de-DE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𝑨𝑪</m:t>
                                </m:r>
                                <m:r>
                                  <a:rPr lang="de-DE" altLang="de-DE" sz="2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,</m:t>
                                </m:r>
                                <m:r>
                                  <a:rPr lang="de-DE" altLang="de-DE" sz="2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𝒏𝒐𝒊𝒔𝒆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de-DE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𝑰</m:t>
                                </m:r>
                              </m:e>
                              <m:sub>
                                <m:r>
                                  <a:rPr lang="de-DE" altLang="de-DE" sz="22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𝑫𝑪</m:t>
                                </m:r>
                              </m:sub>
                            </m:sSub>
                          </m:den>
                        </m:f>
                        <m:r>
                          <a:rPr lang="de-DE" altLang="de-DE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de-DE" altLang="de-DE" sz="2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≈</m:t>
                        </m:r>
                        <m:sSup>
                          <m:sSupPr>
                            <m:ctrlPr>
                              <a:rPr lang="de-DE" altLang="de-DE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de-DE" altLang="de-DE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r>
                              <a:rPr lang="de-DE" altLang="de-DE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𝟒</m:t>
                            </m:r>
                            <m:r>
                              <a:rPr lang="de-DE" altLang="de-DE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∙ </m:t>
                            </m:r>
                            <m:r>
                              <a:rPr lang="de-DE" altLang="de-DE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𝟏𝟎</m:t>
                            </m:r>
                          </m:e>
                          <m:sup>
                            <m:r>
                              <a:rPr lang="de-DE" altLang="de-DE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lang="de-DE" altLang="de-DE" sz="2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𝟕</m:t>
                            </m:r>
                          </m:sup>
                        </m:sSup>
                      </m:e>
                    </m:box>
                  </m:oMath>
                </a14:m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@1 kA , i.e. better than specified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  <a:sym typeface="Symbol" panose="05050102010706020507" pitchFamily="18" charset="2"/>
                          </a:rPr>
                          <m:t>−6</m:t>
                        </m:r>
                      </m:sup>
                    </m:sSup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anose="05050102010706020507" pitchFamily="18" charset="2"/>
                      </a:rPr>
                      <m:t>)</m:t>
                    </m:r>
                  </m:oMath>
                </a14:m>
                <a:endParaRPr lang="de-DE" altLang="de-DE" b="0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8000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      i.e. factor 10 to 30 better than DCCT ! </a:t>
                </a:r>
              </a:p>
            </p:txBody>
          </p:sp>
        </mc:Choice>
        <mc:Fallback xmlns="">
          <p:sp>
            <p:nvSpPr>
              <p:cNvPr id="86" name="Rectangle 4">
                <a:extLst>
                  <a:ext uri="{FF2B5EF4-FFF2-40B4-BE49-F238E27FC236}">
                    <a16:creationId xmlns:a16="http://schemas.microsoft.com/office/drawing/2014/main" id="{84E53FE0-7AC5-45E8-B9E9-2E9E76AFE5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9526" y="1988840"/>
                <a:ext cx="7602480" cy="1619546"/>
              </a:xfrm>
              <a:prstGeom prst="rect">
                <a:avLst/>
              </a:prstGeom>
              <a:blipFill>
                <a:blip r:embed="rId12"/>
                <a:stretch>
                  <a:fillRect l="-561" t="-1880" b="-4887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Rectangle 4">
            <a:extLst>
              <a:ext uri="{FF2B5EF4-FFF2-40B4-BE49-F238E27FC236}">
                <a16:creationId xmlns:a16="http://schemas.microsoft.com/office/drawing/2014/main" id="{2F0DF924-8947-4D1A-B43F-9489487AF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37" y="3565755"/>
            <a:ext cx="4346626" cy="178510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ts val="600"/>
              </a:spcBef>
              <a:buFont typeface="Symbol" panose="05050102010706020507" pitchFamily="18" charset="2"/>
              <a:buChar char="Û"/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Significant improvement 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compared to 1</a:t>
            </a:r>
            <a:r>
              <a:rPr lang="en-US" altLang="de-DE" b="1" baseline="30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st</a:t>
            </a: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prototype in year 2023!</a:t>
            </a:r>
            <a:endParaRPr lang="en-US" altLang="de-DE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 TRL 7 reached via tests at CERN 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(TRL 6 promised)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 Final deliverable reached !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4">
                <a:extLst>
                  <a:ext uri="{FF2B5EF4-FFF2-40B4-BE49-F238E27FC236}">
                    <a16:creationId xmlns:a16="http://schemas.microsoft.com/office/drawing/2014/main" id="{5720E459-AAFA-420F-895D-3E8346D5C9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987" y="5456600"/>
                <a:ext cx="4346626" cy="630942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altLang="de-DE" sz="15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Remark: </a:t>
                </a:r>
                <a14:m>
                  <m:oMath xmlns:m="http://schemas.openxmlformats.org/officeDocument/2006/math">
                    <m:r>
                      <a:rPr lang="de-DE" altLang="de-DE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anose="05050102010706020507" pitchFamily="18" charset="2"/>
                      </a:rPr>
                      <m:t>𝑛</m:t>
                    </m:r>
                    <m:r>
                      <a:rPr lang="de-DE" altLang="de-DE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anose="05050102010706020507" pitchFamily="18" charset="2"/>
                      </a:rPr>
                      <m:t> ×50 </m:t>
                    </m:r>
                  </m:oMath>
                </a14:m>
                <a:r>
                  <a:rPr lang="en-US" altLang="de-DE" sz="15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Hz </a:t>
                </a:r>
                <a:r>
                  <a:rPr lang="en-US" altLang="de-DE" sz="15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lines from network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sz="15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 	 </a:t>
                </a:r>
                <a14:m>
                  <m:oMath xmlns:m="http://schemas.openxmlformats.org/officeDocument/2006/math">
                    <m:r>
                      <a:rPr lang="de-DE" altLang="de-DE" sz="15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anose="05050102010706020507" pitchFamily="18" charset="2"/>
                      </a:rPr>
                      <m:t>     </m:t>
                    </m:r>
                    <m:r>
                      <a:rPr lang="de-DE" altLang="de-DE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anose="05050102010706020507" pitchFamily="18" charset="2"/>
                      </a:rPr>
                      <m:t>𝑛</m:t>
                    </m:r>
                    <m:r>
                      <a:rPr lang="de-DE" altLang="de-DE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  <a:sym typeface="Symbol" panose="05050102010706020507" pitchFamily="18" charset="2"/>
                      </a:rPr>
                      <m:t> ×73 </m:t>
                    </m:r>
                  </m:oMath>
                </a14:m>
                <a:r>
                  <a:rPr lang="en-US" altLang="de-DE" sz="15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Hz </a:t>
                </a:r>
                <a:r>
                  <a:rPr lang="en-US" altLang="de-DE" sz="15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lines from DCCT</a:t>
                </a:r>
              </a:p>
            </p:txBody>
          </p:sp>
        </mc:Choice>
        <mc:Fallback xmlns="">
          <p:sp>
            <p:nvSpPr>
              <p:cNvPr id="88" name="Rectangle 4">
                <a:extLst>
                  <a:ext uri="{FF2B5EF4-FFF2-40B4-BE49-F238E27FC236}">
                    <a16:creationId xmlns:a16="http://schemas.microsoft.com/office/drawing/2014/main" id="{5720E459-AAFA-420F-895D-3E8346D5C9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2987" y="5456600"/>
                <a:ext cx="4346626" cy="630942"/>
              </a:xfrm>
              <a:prstGeom prst="rect">
                <a:avLst/>
              </a:prstGeom>
              <a:blipFill>
                <a:blip r:embed="rId13"/>
                <a:stretch>
                  <a:fillRect l="-561" t="-1923" b="-9615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13BC3D3F-7003-4A89-A538-3B79FCC11C75}"/>
              </a:ext>
            </a:extLst>
          </p:cNvPr>
          <p:cNvGrpSpPr/>
          <p:nvPr/>
        </p:nvGrpSpPr>
        <p:grpSpPr>
          <a:xfrm>
            <a:off x="8032978" y="3062282"/>
            <a:ext cx="3967678" cy="3103022"/>
            <a:chOff x="8032978" y="3062282"/>
            <a:chExt cx="3967678" cy="31030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feld 77">
                  <a:extLst>
                    <a:ext uri="{FF2B5EF4-FFF2-40B4-BE49-F238E27FC236}">
                      <a16:creationId xmlns:a16="http://schemas.microsoft.com/office/drawing/2014/main" id="{A81D4938-CA55-431F-929F-ECC2DB05DCEC}"/>
                    </a:ext>
                  </a:extLst>
                </p:cNvPr>
                <p:cNvSpPr txBox="1"/>
                <p:nvPr/>
              </p:nvSpPr>
              <p:spPr>
                <a:xfrm rot="16200000">
                  <a:off x="6668630" y="4426630"/>
                  <a:ext cx="3073599" cy="3449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Amplitude spec. density [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1500" b="0" i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mA</m:t>
                      </m:r>
                      <m:r>
                        <a:rPr lang="de-DE" sz="1500" b="0" i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de-DE" sz="15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de-DE" sz="1500" b="0" i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Hz</m:t>
                          </m:r>
                        </m:e>
                      </m:rad>
                    </m:oMath>
                  </a14:m>
                  <a:r>
                    <a:rPr lang="en-US" sz="15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]</a:t>
                  </a:r>
                </a:p>
              </p:txBody>
            </p:sp>
          </mc:Choice>
          <mc:Fallback xmlns="">
            <p:sp>
              <p:nvSpPr>
                <p:cNvPr id="78" name="Textfeld 77">
                  <a:extLst>
                    <a:ext uri="{FF2B5EF4-FFF2-40B4-BE49-F238E27FC236}">
                      <a16:creationId xmlns:a16="http://schemas.microsoft.com/office/drawing/2014/main" id="{A81D4938-CA55-431F-929F-ECC2DB05DC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668630" y="4426630"/>
                  <a:ext cx="3073599" cy="344903"/>
                </a:xfrm>
                <a:prstGeom prst="rect">
                  <a:avLst/>
                </a:prstGeom>
                <a:blipFill>
                  <a:blip r:embed="rId14"/>
                  <a:stretch>
                    <a:fillRect r="-196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68" name="Bild4">
              <a:extLst>
                <a:ext uri="{FF2B5EF4-FFF2-40B4-BE49-F238E27FC236}">
                  <a16:creationId xmlns:a16="http://schemas.microsoft.com/office/drawing/2014/main" id="{90D89CA4-A645-437B-BFCF-802F97F51ED5}"/>
                </a:ext>
              </a:extLst>
            </p:cNvPr>
            <p:cNvPicPr/>
            <p:nvPr/>
          </p:nvPicPr>
          <p:blipFill>
            <a:blip r:embed="rId15"/>
            <a:stretch>
              <a:fillRect/>
            </a:stretch>
          </p:blipFill>
          <p:spPr bwMode="auto">
            <a:xfrm>
              <a:off x="8342530" y="3460019"/>
              <a:ext cx="3411521" cy="2572789"/>
            </a:xfrm>
            <a:prstGeom prst="rect">
              <a:avLst/>
            </a:prstGeom>
          </p:spPr>
        </p:pic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EDB1EAAF-2D38-400F-A49E-0C6B15931948}"/>
                </a:ext>
              </a:extLst>
            </p:cNvPr>
            <p:cNvSpPr/>
            <p:nvPr/>
          </p:nvSpPr>
          <p:spPr>
            <a:xfrm>
              <a:off x="8463305" y="5732862"/>
              <a:ext cx="3344151" cy="38549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feld 69">
              <a:extLst>
                <a:ext uri="{FF2B5EF4-FFF2-40B4-BE49-F238E27FC236}">
                  <a16:creationId xmlns:a16="http://schemas.microsoft.com/office/drawing/2014/main" id="{C3FEE8C7-1EB7-4907-9E1B-180F7878B976}"/>
                </a:ext>
              </a:extLst>
            </p:cNvPr>
            <p:cNvSpPr txBox="1"/>
            <p:nvPr/>
          </p:nvSpPr>
          <p:spPr>
            <a:xfrm>
              <a:off x="8401884" y="5678319"/>
              <a:ext cx="693897" cy="37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6EF9C380-71A4-4018-92B5-2DF1723DCF5A}"/>
                </a:ext>
              </a:extLst>
            </p:cNvPr>
            <p:cNvSpPr txBox="1"/>
            <p:nvPr/>
          </p:nvSpPr>
          <p:spPr>
            <a:xfrm>
              <a:off x="11306759" y="5688655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72" name="Textfeld 71">
              <a:extLst>
                <a:ext uri="{FF2B5EF4-FFF2-40B4-BE49-F238E27FC236}">
                  <a16:creationId xmlns:a16="http://schemas.microsoft.com/office/drawing/2014/main" id="{4B50391E-AE9C-455E-AB38-A4CB53D202AD}"/>
                </a:ext>
              </a:extLst>
            </p:cNvPr>
            <p:cNvSpPr txBox="1"/>
            <p:nvPr/>
          </p:nvSpPr>
          <p:spPr>
            <a:xfrm>
              <a:off x="9337929" y="5842139"/>
              <a:ext cx="183561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Frequency [Hz]</a:t>
              </a:r>
            </a:p>
          </p:txBody>
        </p: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C0245D1F-9A16-47BA-864F-1957298CB9D7}"/>
                </a:ext>
              </a:extLst>
            </p:cNvPr>
            <p:cNvSpPr txBox="1"/>
            <p:nvPr/>
          </p:nvSpPr>
          <p:spPr>
            <a:xfrm>
              <a:off x="9002919" y="5665168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74" name="Textfeld 73">
              <a:extLst>
                <a:ext uri="{FF2B5EF4-FFF2-40B4-BE49-F238E27FC236}">
                  <a16:creationId xmlns:a16="http://schemas.microsoft.com/office/drawing/2014/main" id="{B0AF6EE2-8BCC-4F31-922F-68C76D96FD50}"/>
                </a:ext>
              </a:extLst>
            </p:cNvPr>
            <p:cNvSpPr txBox="1"/>
            <p:nvPr/>
          </p:nvSpPr>
          <p:spPr>
            <a:xfrm>
              <a:off x="10163085" y="5665168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69A59619-E003-4508-8371-85E561B108A5}"/>
                </a:ext>
              </a:extLst>
            </p:cNvPr>
            <p:cNvSpPr txBox="1"/>
            <p:nvPr/>
          </p:nvSpPr>
          <p:spPr>
            <a:xfrm>
              <a:off x="9574756" y="5665168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76" name="Textfeld 75">
              <a:extLst>
                <a:ext uri="{FF2B5EF4-FFF2-40B4-BE49-F238E27FC236}">
                  <a16:creationId xmlns:a16="http://schemas.microsoft.com/office/drawing/2014/main" id="{DA22B525-03E7-4405-BB3F-9624243B7D6A}"/>
                </a:ext>
              </a:extLst>
            </p:cNvPr>
            <p:cNvSpPr txBox="1"/>
            <p:nvPr/>
          </p:nvSpPr>
          <p:spPr>
            <a:xfrm>
              <a:off x="10780017" y="5688655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77" name="Rechteck 76">
              <a:extLst>
                <a:ext uri="{FF2B5EF4-FFF2-40B4-BE49-F238E27FC236}">
                  <a16:creationId xmlns:a16="http://schemas.microsoft.com/office/drawing/2014/main" id="{E46D0281-DA3D-41DD-81AE-D4A4314D2662}"/>
                </a:ext>
              </a:extLst>
            </p:cNvPr>
            <p:cNvSpPr/>
            <p:nvPr/>
          </p:nvSpPr>
          <p:spPr>
            <a:xfrm rot="16200000">
              <a:off x="7296290" y="4406945"/>
              <a:ext cx="2369483" cy="38549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id="{39F9C800-6171-4840-BDEE-E10868FD2357}"/>
                </a:ext>
              </a:extLst>
            </p:cNvPr>
            <p:cNvSpPr txBox="1"/>
            <p:nvPr/>
          </p:nvSpPr>
          <p:spPr>
            <a:xfrm>
              <a:off x="8155279" y="5464549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-4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ECFFA6DA-1E15-49A8-BC98-C1CFFD03D565}"/>
                </a:ext>
              </a:extLst>
            </p:cNvPr>
            <p:cNvSpPr txBox="1"/>
            <p:nvPr/>
          </p:nvSpPr>
          <p:spPr>
            <a:xfrm>
              <a:off x="8170566" y="4781502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-2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81" name="Textfeld 80">
              <a:extLst>
                <a:ext uri="{FF2B5EF4-FFF2-40B4-BE49-F238E27FC236}">
                  <a16:creationId xmlns:a16="http://schemas.microsoft.com/office/drawing/2014/main" id="{086475DD-C9DD-49DC-BD00-92A5FC5AED5D}"/>
                </a:ext>
              </a:extLst>
            </p:cNvPr>
            <p:cNvSpPr txBox="1"/>
            <p:nvPr/>
          </p:nvSpPr>
          <p:spPr>
            <a:xfrm>
              <a:off x="8145013" y="4086473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E968DB4D-2505-4C08-A510-3D94663111EE}"/>
                </a:ext>
              </a:extLst>
            </p:cNvPr>
            <p:cNvSpPr txBox="1"/>
            <p:nvPr/>
          </p:nvSpPr>
          <p:spPr>
            <a:xfrm>
              <a:off x="8153124" y="3359029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83" name="Textfeld 82">
              <a:extLst>
                <a:ext uri="{FF2B5EF4-FFF2-40B4-BE49-F238E27FC236}">
                  <a16:creationId xmlns:a16="http://schemas.microsoft.com/office/drawing/2014/main" id="{6B11B041-1930-42DF-909D-C6356CC28A04}"/>
                </a:ext>
              </a:extLst>
            </p:cNvPr>
            <p:cNvSpPr txBox="1"/>
            <p:nvPr/>
          </p:nvSpPr>
          <p:spPr>
            <a:xfrm>
              <a:off x="10218900" y="3651709"/>
              <a:ext cx="156145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CC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reference DCCT</a:t>
              </a: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265D6DEF-FB3B-4166-B411-AF9B2598A72A}"/>
                </a:ext>
              </a:extLst>
            </p:cNvPr>
            <p:cNvSpPr txBox="1"/>
            <p:nvPr/>
          </p:nvSpPr>
          <p:spPr>
            <a:xfrm>
              <a:off x="8794700" y="3242590"/>
              <a:ext cx="26813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Maximal dc-current I</a:t>
              </a:r>
              <a:r>
                <a:rPr lang="en-US" sz="1500" b="1" baseline="-250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DC</a:t>
              </a:r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= 5 </a:t>
              </a:r>
              <a:r>
                <a:rPr lang="en-US" sz="1500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kA</a:t>
              </a:r>
              <a:r>
                <a:rPr lang="en-US" sz="1500" b="1" baseline="-25000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DC</a:t>
              </a:r>
              <a:endParaRPr lang="en-US" sz="15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5" name="Textfeld 84">
              <a:extLst>
                <a:ext uri="{FF2B5EF4-FFF2-40B4-BE49-F238E27FC236}">
                  <a16:creationId xmlns:a16="http://schemas.microsoft.com/office/drawing/2014/main" id="{6EA152B4-7B96-44F1-92AE-4C7AF225FEAC}"/>
                </a:ext>
              </a:extLst>
            </p:cNvPr>
            <p:cNvSpPr txBox="1"/>
            <p:nvPr/>
          </p:nvSpPr>
          <p:spPr>
            <a:xfrm>
              <a:off x="8807358" y="3832056"/>
              <a:ext cx="195405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novel sensor</a:t>
              </a:r>
            </a:p>
          </p:txBody>
        </p:sp>
        <p:sp>
          <p:nvSpPr>
            <p:cNvPr id="89" name="Textfeld 88">
              <a:extLst>
                <a:ext uri="{FF2B5EF4-FFF2-40B4-BE49-F238E27FC236}">
                  <a16:creationId xmlns:a16="http://schemas.microsoft.com/office/drawing/2014/main" id="{AB11B4D9-7F3D-41FD-9565-BF77BC4852F7}"/>
                </a:ext>
              </a:extLst>
            </p:cNvPr>
            <p:cNvSpPr txBox="1"/>
            <p:nvPr/>
          </p:nvSpPr>
          <p:spPr>
            <a:xfrm>
              <a:off x="8159622" y="3723400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0" name="Textfeld 89">
              <a:extLst>
                <a:ext uri="{FF2B5EF4-FFF2-40B4-BE49-F238E27FC236}">
                  <a16:creationId xmlns:a16="http://schemas.microsoft.com/office/drawing/2014/main" id="{D78CFC2A-0395-4261-B21F-939A4FECF278}"/>
                </a:ext>
              </a:extLst>
            </p:cNvPr>
            <p:cNvSpPr txBox="1"/>
            <p:nvPr/>
          </p:nvSpPr>
          <p:spPr>
            <a:xfrm>
              <a:off x="8153124" y="4443606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-1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1" name="Textfeld 90">
              <a:extLst>
                <a:ext uri="{FF2B5EF4-FFF2-40B4-BE49-F238E27FC236}">
                  <a16:creationId xmlns:a16="http://schemas.microsoft.com/office/drawing/2014/main" id="{90213173-4682-4F85-BF80-9DDB731D26A0}"/>
                </a:ext>
              </a:extLst>
            </p:cNvPr>
            <p:cNvSpPr txBox="1"/>
            <p:nvPr/>
          </p:nvSpPr>
          <p:spPr>
            <a:xfrm>
              <a:off x="8150857" y="5145224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-3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E82B85CE-99C0-46DB-891E-0A1918074F27}"/>
              </a:ext>
            </a:extLst>
          </p:cNvPr>
          <p:cNvGrpSpPr/>
          <p:nvPr/>
        </p:nvGrpSpPr>
        <p:grpSpPr>
          <a:xfrm>
            <a:off x="4288561" y="2924944"/>
            <a:ext cx="3774479" cy="3203562"/>
            <a:chOff x="4288561" y="2924944"/>
            <a:chExt cx="3774479" cy="3203562"/>
          </a:xfrm>
        </p:grpSpPr>
        <p:pic>
          <p:nvPicPr>
            <p:cNvPr id="32" name="Bild3">
              <a:extLst>
                <a:ext uri="{FF2B5EF4-FFF2-40B4-BE49-F238E27FC236}">
                  <a16:creationId xmlns:a16="http://schemas.microsoft.com/office/drawing/2014/main" id="{758D7D96-294D-4C65-A9B0-E211AA82F273}"/>
                </a:ext>
              </a:extLst>
            </p:cNvPr>
            <p:cNvPicPr/>
            <p:nvPr/>
          </p:nvPicPr>
          <p:blipFill>
            <a:blip r:embed="rId16"/>
            <a:stretch>
              <a:fillRect/>
            </a:stretch>
          </p:blipFill>
          <p:spPr bwMode="auto">
            <a:xfrm>
              <a:off x="4585593" y="3398589"/>
              <a:ext cx="3477447" cy="2621902"/>
            </a:xfrm>
            <a:prstGeom prst="rect">
              <a:avLst/>
            </a:prstGeom>
          </p:spPr>
        </p:pic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3B7A6854-EFBE-4946-AB26-0727FA0F3DB4}"/>
                </a:ext>
              </a:extLst>
            </p:cNvPr>
            <p:cNvSpPr/>
            <p:nvPr/>
          </p:nvSpPr>
          <p:spPr>
            <a:xfrm>
              <a:off x="4718889" y="5696064"/>
              <a:ext cx="3344151" cy="38549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EFEE1C6C-A4E6-4F00-A79C-F54004E4648F}"/>
                </a:ext>
              </a:extLst>
            </p:cNvPr>
            <p:cNvSpPr txBox="1"/>
            <p:nvPr/>
          </p:nvSpPr>
          <p:spPr>
            <a:xfrm>
              <a:off x="4657468" y="5641521"/>
              <a:ext cx="693897" cy="37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244D4C35-EF59-45DF-A8F5-6F970DAA8CB5}"/>
                </a:ext>
              </a:extLst>
            </p:cNvPr>
            <p:cNvSpPr txBox="1"/>
            <p:nvPr/>
          </p:nvSpPr>
          <p:spPr>
            <a:xfrm>
              <a:off x="5593513" y="5805341"/>
              <a:ext cx="183561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Frequency [Hz]</a:t>
              </a:r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07BA17D9-4FA9-4FD6-998C-82CD85621381}"/>
                </a:ext>
              </a:extLst>
            </p:cNvPr>
            <p:cNvSpPr txBox="1"/>
            <p:nvPr/>
          </p:nvSpPr>
          <p:spPr>
            <a:xfrm>
              <a:off x="5258503" y="5628370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A620F2E2-CEA3-448C-A59A-F6E6CA646851}"/>
                </a:ext>
              </a:extLst>
            </p:cNvPr>
            <p:cNvSpPr txBox="1"/>
            <p:nvPr/>
          </p:nvSpPr>
          <p:spPr>
            <a:xfrm>
              <a:off x="6418669" y="5628370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EF639970-F9F8-4679-889A-2EC4649CC177}"/>
                </a:ext>
              </a:extLst>
            </p:cNvPr>
            <p:cNvSpPr txBox="1"/>
            <p:nvPr/>
          </p:nvSpPr>
          <p:spPr>
            <a:xfrm>
              <a:off x="5830340" y="5628370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1A213667-F282-438E-A36E-0D4BC750B0C6}"/>
                </a:ext>
              </a:extLst>
            </p:cNvPr>
            <p:cNvSpPr txBox="1"/>
            <p:nvPr/>
          </p:nvSpPr>
          <p:spPr>
            <a:xfrm>
              <a:off x="7035601" y="5651857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355C48A0-C7ED-421A-864B-4C1A84B7186C}"/>
                </a:ext>
              </a:extLst>
            </p:cNvPr>
            <p:cNvSpPr/>
            <p:nvPr/>
          </p:nvSpPr>
          <p:spPr>
            <a:xfrm rot="16200000">
              <a:off x="3551874" y="4370147"/>
              <a:ext cx="2369483" cy="38549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feld 58">
                  <a:extLst>
                    <a:ext uri="{FF2B5EF4-FFF2-40B4-BE49-F238E27FC236}">
                      <a16:creationId xmlns:a16="http://schemas.microsoft.com/office/drawing/2014/main" id="{C3D8FBFF-01A4-4E10-ADE2-E046E923CB63}"/>
                    </a:ext>
                  </a:extLst>
                </p:cNvPr>
                <p:cNvSpPr txBox="1"/>
                <p:nvPr/>
              </p:nvSpPr>
              <p:spPr>
                <a:xfrm rot="16200000">
                  <a:off x="2873943" y="4339562"/>
                  <a:ext cx="3174140" cy="3449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Amplitude spec. density [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1500" b="0" i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mA</m:t>
                      </m:r>
                      <m:r>
                        <a:rPr lang="de-DE" sz="1500" b="0" i="0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de-DE" sz="1500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radPr>
                        <m:deg/>
                        <m:e>
                          <m:r>
                            <m:rPr>
                              <m:sty m:val="p"/>
                            </m:rPr>
                            <a:rPr lang="de-DE" sz="1500" b="0" i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Hz</m:t>
                          </m:r>
                        </m:e>
                      </m:rad>
                    </m:oMath>
                  </a14:m>
                  <a:r>
                    <a:rPr lang="en-US" sz="15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]</a:t>
                  </a:r>
                </a:p>
              </p:txBody>
            </p:sp>
          </mc:Choice>
          <mc:Fallback xmlns="">
            <p:sp>
              <p:nvSpPr>
                <p:cNvPr id="59" name="Textfeld 58">
                  <a:extLst>
                    <a:ext uri="{FF2B5EF4-FFF2-40B4-BE49-F238E27FC236}">
                      <a16:creationId xmlns:a16="http://schemas.microsoft.com/office/drawing/2014/main" id="{C3D8FBFF-01A4-4E10-ADE2-E046E923CB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2873943" y="4339562"/>
                  <a:ext cx="3174140" cy="344903"/>
                </a:xfrm>
                <a:prstGeom prst="rect">
                  <a:avLst/>
                </a:prstGeom>
                <a:blipFill>
                  <a:blip r:embed="rId17"/>
                  <a:stretch>
                    <a:fillRect r="-196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Textfeld 59">
              <a:extLst>
                <a:ext uri="{FF2B5EF4-FFF2-40B4-BE49-F238E27FC236}">
                  <a16:creationId xmlns:a16="http://schemas.microsoft.com/office/drawing/2014/main" id="{E97473B9-3D40-46D7-A01A-8195894ADCF2}"/>
                </a:ext>
              </a:extLst>
            </p:cNvPr>
            <p:cNvSpPr txBox="1"/>
            <p:nvPr/>
          </p:nvSpPr>
          <p:spPr>
            <a:xfrm>
              <a:off x="4410207" y="5427217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-4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61" name="Textfeld 60">
              <a:extLst>
                <a:ext uri="{FF2B5EF4-FFF2-40B4-BE49-F238E27FC236}">
                  <a16:creationId xmlns:a16="http://schemas.microsoft.com/office/drawing/2014/main" id="{6B2EAD7A-D3BB-4815-A2A1-700593FEE95B}"/>
                </a:ext>
              </a:extLst>
            </p:cNvPr>
            <p:cNvSpPr txBox="1"/>
            <p:nvPr/>
          </p:nvSpPr>
          <p:spPr>
            <a:xfrm>
              <a:off x="4426150" y="4744704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-2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166C179F-98C1-4B70-90E6-5931F51CE74C}"/>
                </a:ext>
              </a:extLst>
            </p:cNvPr>
            <p:cNvSpPr txBox="1"/>
            <p:nvPr/>
          </p:nvSpPr>
          <p:spPr>
            <a:xfrm>
              <a:off x="4400597" y="4049675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63" name="Textfeld 62">
              <a:extLst>
                <a:ext uri="{FF2B5EF4-FFF2-40B4-BE49-F238E27FC236}">
                  <a16:creationId xmlns:a16="http://schemas.microsoft.com/office/drawing/2014/main" id="{D89F201F-AF6A-4690-B411-AC0BA4E79491}"/>
                </a:ext>
              </a:extLst>
            </p:cNvPr>
            <p:cNvSpPr txBox="1"/>
            <p:nvPr/>
          </p:nvSpPr>
          <p:spPr>
            <a:xfrm>
              <a:off x="4408708" y="3322231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2B7C26EA-05CC-42B7-BEED-F479BBBF9318}"/>
                </a:ext>
              </a:extLst>
            </p:cNvPr>
            <p:cNvSpPr txBox="1"/>
            <p:nvPr/>
          </p:nvSpPr>
          <p:spPr>
            <a:xfrm>
              <a:off x="6474484" y="3614911"/>
              <a:ext cx="156145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CC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reference DCCT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feld 64">
                  <a:extLst>
                    <a:ext uri="{FF2B5EF4-FFF2-40B4-BE49-F238E27FC236}">
                      <a16:creationId xmlns:a16="http://schemas.microsoft.com/office/drawing/2014/main" id="{B37E3E6F-7A57-4FBD-8526-CD77A9EDC00F}"/>
                    </a:ext>
                  </a:extLst>
                </p:cNvPr>
                <p:cNvSpPr txBox="1"/>
                <p:nvPr/>
              </p:nvSpPr>
              <p:spPr>
                <a:xfrm>
                  <a:off x="5184686" y="3213153"/>
                  <a:ext cx="2460726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b="1" dirty="0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Zero dc-current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5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de-DE" sz="15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de-DE" sz="15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𝑫𝑪</m:t>
                          </m:r>
                        </m:sub>
                      </m:sSub>
                    </m:oMath>
                  </a14:m>
                  <a:r>
                    <a:rPr lang="en-US" sz="1500" b="1" dirty="0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 = 0 </a:t>
                  </a:r>
                  <a:r>
                    <a:rPr lang="en-US" sz="1500" b="1" dirty="0" err="1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kA</a:t>
                  </a:r>
                  <a:r>
                    <a:rPr lang="en-US" sz="1500" b="1" baseline="-25000" dirty="0" err="1">
                      <a:solidFill>
                        <a:srgbClr val="0000FF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DC</a:t>
                  </a:r>
                  <a:endParaRPr lang="en-US" sz="15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65" name="Textfeld 64">
                  <a:extLst>
                    <a:ext uri="{FF2B5EF4-FFF2-40B4-BE49-F238E27FC236}">
                      <a16:creationId xmlns:a16="http://schemas.microsoft.com/office/drawing/2014/main" id="{B37E3E6F-7A57-4FBD-8526-CD77A9EDC0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84686" y="3213153"/>
                  <a:ext cx="2460726" cy="323165"/>
                </a:xfrm>
                <a:prstGeom prst="rect">
                  <a:avLst/>
                </a:prstGeom>
                <a:blipFill>
                  <a:blip r:embed="rId18"/>
                  <a:stretch>
                    <a:fillRect l="-993" t="-3774" b="-2075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42558D10-2B10-442A-9DA9-781B4EDDF7EB}"/>
                </a:ext>
              </a:extLst>
            </p:cNvPr>
            <p:cNvSpPr txBox="1"/>
            <p:nvPr/>
          </p:nvSpPr>
          <p:spPr>
            <a:xfrm>
              <a:off x="5018116" y="3882652"/>
              <a:ext cx="195405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novel sensor</a:t>
              </a:r>
            </a:p>
          </p:txBody>
        </p:sp>
        <p:sp>
          <p:nvSpPr>
            <p:cNvPr id="92" name="Textfeld 91">
              <a:extLst>
                <a:ext uri="{FF2B5EF4-FFF2-40B4-BE49-F238E27FC236}">
                  <a16:creationId xmlns:a16="http://schemas.microsoft.com/office/drawing/2014/main" id="{2A6337B9-1D91-4DEE-A6E3-B98740CF83A8}"/>
                </a:ext>
              </a:extLst>
            </p:cNvPr>
            <p:cNvSpPr txBox="1"/>
            <p:nvPr/>
          </p:nvSpPr>
          <p:spPr>
            <a:xfrm>
              <a:off x="4429785" y="5075500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-3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3" name="Textfeld 92">
              <a:extLst>
                <a:ext uri="{FF2B5EF4-FFF2-40B4-BE49-F238E27FC236}">
                  <a16:creationId xmlns:a16="http://schemas.microsoft.com/office/drawing/2014/main" id="{EDA8C7B2-A685-43EC-A1AF-F6AEAA668832}"/>
                </a:ext>
              </a:extLst>
            </p:cNvPr>
            <p:cNvSpPr txBox="1"/>
            <p:nvPr/>
          </p:nvSpPr>
          <p:spPr>
            <a:xfrm>
              <a:off x="4412353" y="4368657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-1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4" name="Textfeld 93">
              <a:extLst>
                <a:ext uri="{FF2B5EF4-FFF2-40B4-BE49-F238E27FC236}">
                  <a16:creationId xmlns:a16="http://schemas.microsoft.com/office/drawing/2014/main" id="{9085A768-5E7E-43BA-AF39-8E3862BFD6C0}"/>
                </a:ext>
              </a:extLst>
            </p:cNvPr>
            <p:cNvSpPr txBox="1"/>
            <p:nvPr/>
          </p:nvSpPr>
          <p:spPr>
            <a:xfrm>
              <a:off x="4417393" y="3687958"/>
              <a:ext cx="69389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10</a:t>
              </a:r>
              <a:r>
                <a:rPr lang="en-US" sz="17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en-US" sz="17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753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B8EB0BC2-7292-428D-9987-1C6D11EA3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20120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Dissemination of Results 2024-25</a:t>
            </a:r>
            <a:endParaRPr lang="en-US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E88ED01-0529-466E-A651-8D6A383C8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792" y="548680"/>
            <a:ext cx="11173800" cy="544764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Refereed publications including IFAST-REX Acknowledgement 2024-25: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R. Singh (</a:t>
            </a:r>
            <a:r>
              <a:rPr lang="en-US" altLang="de-DE" sz="1400" b="1" dirty="0">
                <a:latin typeface="Calibri" panose="020F0502020204030204" pitchFamily="34" charset="0"/>
                <a:cs typeface="Calibri" panose="020F0502020204030204" pitchFamily="34" charset="0"/>
              </a:rPr>
              <a:t>GSI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en-US" altLang="de-DE" sz="1400" i="1" dirty="0">
                <a:latin typeface="Calibri" panose="020F0502020204030204" pitchFamily="34" charset="0"/>
                <a:cs typeface="Calibri" panose="020F0502020204030204" pitchFamily="34" charset="0"/>
              </a:rPr>
              <a:t>‘Excitation Signal Optimization for Minimizing Fluctuations in Knock Out Slow Extraction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’, </a:t>
            </a:r>
          </a:p>
          <a:p>
            <a:pPr lvl="0">
              <a:spcBef>
                <a:spcPts val="3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       Scientific Reports, 14, 10310 (2024)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Philipp Niedermayer, Rahul Singh (</a:t>
            </a:r>
            <a:r>
              <a:rPr lang="en-US" altLang="de-DE" sz="1400" b="1" dirty="0">
                <a:latin typeface="Calibri" panose="020F0502020204030204" pitchFamily="34" charset="0"/>
                <a:cs typeface="Calibri" panose="020F0502020204030204" pitchFamily="34" charset="0"/>
              </a:rPr>
              <a:t>GSI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), ‘</a:t>
            </a:r>
            <a:r>
              <a:rPr lang="en-US" altLang="de-DE" sz="1400" i="1" dirty="0">
                <a:latin typeface="Calibri" panose="020F0502020204030204" pitchFamily="34" charset="0"/>
                <a:cs typeface="Calibri" panose="020F0502020204030204" pitchFamily="34" charset="0"/>
              </a:rPr>
              <a:t>Excitation of nonlinear second order </a:t>
            </a:r>
            <a:r>
              <a:rPr lang="en-US" altLang="de-DE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betatron</a:t>
            </a:r>
            <a:r>
              <a:rPr lang="en-US" altLang="de-DE" sz="1400" i="1" dirty="0">
                <a:latin typeface="Calibri" panose="020F0502020204030204" pitchFamily="34" charset="0"/>
                <a:cs typeface="Calibri" panose="020F0502020204030204" pitchFamily="34" charset="0"/>
              </a:rPr>
              <a:t> sidebands for Knock Out slow extraction at the 1/3 resonance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’, </a:t>
            </a:r>
          </a:p>
          <a:p>
            <a:pPr>
              <a:spcBef>
                <a:spcPts val="3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      Rev. Accel. Beams 27, 082801 (2024)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E.C. Cortes Garcia, P. Niedermayer, R. Singh, R. Taylor, E. Benedetto, E.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Feldmeier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M. Hun, T.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Haberer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de-DE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altLang="de-DE" sz="1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HIT, GSI, CERN, SEEIIST</a:t>
            </a:r>
            <a:r>
              <a:rPr lang="en-GB" altLang="de-DE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lvl="0">
              <a:spcBef>
                <a:spcPts val="3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      ‘</a:t>
            </a:r>
            <a:r>
              <a:rPr lang="en-US" altLang="de-DE" sz="1400" i="1" dirty="0">
                <a:latin typeface="Calibri" panose="020F0502020204030204" pitchFamily="34" charset="0"/>
                <a:cs typeface="Calibri" panose="020F0502020204030204" pitchFamily="34" charset="0"/>
              </a:rPr>
              <a:t>Interpretation of the horizontal beam response near the third integer resonance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’, Phys. Rev. Accel. Beams 27, 124001 (2024)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Niedermayer, R. Singh and E.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Feldmeier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altLang="de-DE" sz="1400" b="1" dirty="0">
                <a:latin typeface="Calibri" panose="020F0502020204030204" pitchFamily="34" charset="0"/>
                <a:cs typeface="Calibri" panose="020F0502020204030204" pitchFamily="34" charset="0"/>
              </a:rPr>
              <a:t>GSI, HIT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), Knock-out slow extraction using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betatron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sidebands at high harmonics, </a:t>
            </a:r>
          </a:p>
          <a:p>
            <a:pPr>
              <a:spcBef>
                <a:spcPts val="3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       in preparation for Phys. Rev. Applied (2025) </a:t>
            </a:r>
          </a:p>
          <a:p>
            <a:pPr>
              <a:spcBef>
                <a:spcPts val="300"/>
              </a:spcBef>
            </a:pP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Earlier publications: See talk Annual Meeting 2024</a:t>
            </a:r>
          </a:p>
          <a:p>
            <a:pPr>
              <a:spcBef>
                <a:spcPts val="300"/>
              </a:spcBef>
            </a:pPr>
            <a:endParaRPr lang="en-US" altLang="de-DE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Six theses by IFAST-REX consortium members: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Pablo A. </a:t>
            </a:r>
            <a:r>
              <a:rPr kumimoji="0" lang="en-GB" altLang="de-DE" sz="14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Arrutia</a:t>
            </a: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GB" altLang="de-DE" sz="14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Sota</a:t>
            </a: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‘</a:t>
            </a:r>
            <a:r>
              <a:rPr kumimoji="0" lang="en-GB" altLang="de-DE" sz="14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Advanced RF techniques for CERN's future slow-extracted beams’</a:t>
            </a: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PhD Thesis Keble College, University of Oxford, 2024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Thomas Bass, ‘</a:t>
            </a:r>
            <a:r>
              <a:rPr kumimoji="0" lang="en-GB" altLang="de-DE" sz="14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 Comparative Analysis of Simulations and Experimental Outcomes: Slow Extraction Driven by RF Transverse Excitation at the CERN Proton Synchrotron’</a:t>
            </a: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Master Thesis Royal Holloway, University of London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Florian </a:t>
            </a:r>
            <a:r>
              <a:rPr kumimoji="0" lang="en-GB" altLang="de-DE" sz="14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Kühteubl</a:t>
            </a: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‘</a:t>
            </a:r>
            <a:r>
              <a:rPr kumimoji="0" lang="en-GB" altLang="de-DE" sz="14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Slow Extraction Optimization for the </a:t>
            </a:r>
            <a:r>
              <a:rPr kumimoji="0" lang="en-GB" altLang="de-DE" sz="140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MedAustron</a:t>
            </a:r>
            <a:r>
              <a:rPr kumimoji="0" lang="en-GB" altLang="de-DE" sz="14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Synchrotron’</a:t>
            </a: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PhD Thesis Technical University Vienna, 2024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Philipp Niedermayer, ‘</a:t>
            </a:r>
            <a:r>
              <a:rPr kumimoji="0" lang="en-GB" altLang="de-DE" sz="14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Transverse excitation for beam diagnostics and slow extraction from synchrotrons</a:t>
            </a: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’, PhD Thesis Goethe University Frankfurt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Rebecca Taylor, </a:t>
            </a:r>
            <a:r>
              <a:rPr kumimoji="0" lang="en-GB" altLang="de-DE" sz="14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‘Slow Extraction: Upgrades for Next Ion Medical Machines at FLASH timescales</a:t>
            </a: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’, PhD Thesis Imperial College London, Physics Department, 2024	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Jiangyan Yang, ‘</a:t>
            </a:r>
            <a:r>
              <a:rPr kumimoji="0" lang="en-GB" altLang="de-DE" sz="14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Exploration of slow extraction beam quality and improvements at SIS18</a:t>
            </a:r>
            <a:r>
              <a:rPr kumimoji="0" lang="en-GB" alt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’, PhD Thesis Goethe University Frankfurt am Main, 2025 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982E411C-E43B-4E10-97CA-4C0B9CF32B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8488" y="828319"/>
            <a:ext cx="920287" cy="517201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99514E2B-7F9D-4C68-AD0D-2FE03538F6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10776" y="1910501"/>
            <a:ext cx="1184608" cy="901895"/>
          </a:xfrm>
          <a:prstGeom prst="rect">
            <a:avLst/>
          </a:prstGeom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6A9540EA-35C1-4D43-9C12-4EBA96A84BB8}"/>
              </a:ext>
            </a:extLst>
          </p:cNvPr>
          <p:cNvGrpSpPr/>
          <p:nvPr/>
        </p:nvGrpSpPr>
        <p:grpSpPr>
          <a:xfrm>
            <a:off x="5015880" y="3068960"/>
            <a:ext cx="4902811" cy="654148"/>
            <a:chOff x="4408255" y="3123894"/>
            <a:chExt cx="4902811" cy="65414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B56BD4BA-F43A-458F-9735-0A4C378F68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895" t="34085" r="15896" b="34084"/>
            <a:stretch/>
          </p:blipFill>
          <p:spPr>
            <a:xfrm>
              <a:off x="4408255" y="3316377"/>
              <a:ext cx="1384994" cy="461665"/>
            </a:xfrm>
            <a:prstGeom prst="rect">
              <a:avLst/>
            </a:prstGeom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C8E3F393-C14F-47CE-840E-1B937483BF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8500" t="34880" r="18500" b="34880"/>
            <a:stretch/>
          </p:blipFill>
          <p:spPr>
            <a:xfrm>
              <a:off x="5917982" y="3282091"/>
              <a:ext cx="900099" cy="432047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BEF301D4-32CC-4464-8066-E910A8738B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140" t="17716" r="31139" b="17716"/>
            <a:stretch/>
          </p:blipFill>
          <p:spPr>
            <a:xfrm>
              <a:off x="6942814" y="3123894"/>
              <a:ext cx="612261" cy="612261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3E27813B-D0FA-4F17-A433-D3C811CCE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46842" y="3173516"/>
              <a:ext cx="564224" cy="604526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F8B9D66F-529E-4598-81A9-D4BCE40B0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693083" y="3179791"/>
              <a:ext cx="915751" cy="4984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364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120120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 for IFAST-REX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250792" y="605301"/>
            <a:ext cx="11941208" cy="5570756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Experiments, simulation, and interpretation: </a:t>
            </a:r>
          </a:p>
          <a:p>
            <a:pPr marL="285750" lvl="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Beam dynamics simulation: Deep insight to non-linear process of slow extraction </a:t>
            </a:r>
            <a:endParaRPr lang="en-GB" altLang="de-DE" sz="1600" b="1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altLang="de-DE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Ground-breaking experiments performed with dedicated excitation and feedback &amp; broad to operational usage </a:t>
            </a:r>
            <a:endParaRPr lang="en-GB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Network with intensive discussion between participants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(in particular for Xsuite simulations)</a:t>
            </a:r>
          </a:p>
          <a:p>
            <a:pPr lvl="0"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Knock-out extraction control and amplifier: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altLang="de-DE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 by versatile capability of SDR implemented, contributions to GNU-based software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altLang="de-DE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Rf-amplifier manufactured; speciality: broadband gain-flatness &amp; immunity against reflections suited  for capacitive load</a:t>
            </a:r>
          </a:p>
          <a:p>
            <a:pPr lvl="0"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Novel transformer: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Prototype successfully commissioned</a:t>
            </a:r>
            <a:r>
              <a:rPr lang="en-US" altLang="de-DE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can be very useful for further applications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Next step following IFAST: Stabilization of quadrupole power supply or tune correction (e.g. with air-coil quadrupole)</a:t>
            </a:r>
            <a:r>
              <a:rPr lang="en-US" altLang="de-DE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spcBef>
                <a:spcPts val="3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Further work for slow extraction micro-structure</a:t>
            </a:r>
            <a:r>
              <a:rPr lang="en-US" altLang="de-DE" sz="1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en-US" altLang="de-DE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Experiments performed at several facilities, significant improvements demonstrated and operational</a:t>
            </a:r>
          </a:p>
          <a:p>
            <a:pPr lvl="0">
              <a:spcBef>
                <a:spcPts val="300"/>
              </a:spcBef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     e.g. CERN &amp; </a:t>
            </a:r>
            <a:r>
              <a:rPr lang="en-GB" altLang="de-DE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: Empty bucket channelling, COSE, rf-knock-out, ML methods; CERN &amp; GSI: Improved diagnostics</a:t>
            </a:r>
          </a:p>
          <a:p>
            <a:pPr lvl="0">
              <a:spcBef>
                <a:spcPts val="300"/>
              </a:spcBef>
            </a:pPr>
            <a:r>
              <a:rPr lang="en-GB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SAC recommendations: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Transverse emittance studies: Not performed systematically; will be done in future. However, users don’t complain presently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alt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Further applications of novel transformer possible!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endParaRPr lang="en-US" altLang="de-DE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endParaRPr lang="en-GB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36059B3-5194-4DAB-ACE9-6955A4FAA3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792" y="5301208"/>
            <a:ext cx="11605848" cy="40011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lvl="0" indent="-342900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US" altLang="de-DE" sz="2000" b="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 report D5.3 submitted in March 2025 as foreseen </a:t>
            </a:r>
            <a:r>
              <a:rPr lang="en-US" altLang="de-DE" sz="2000" b="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 mission accomplished </a:t>
            </a:r>
            <a:endParaRPr lang="en-US" altLang="de-DE" sz="2000" b="1" dirty="0">
              <a:solidFill>
                <a:srgbClr val="3399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DB9F9A-50B5-4317-A529-A755D62FB7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836" y="5589240"/>
            <a:ext cx="10850778" cy="43088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 algn="ctr">
              <a:spcBef>
                <a:spcPts val="300"/>
              </a:spcBef>
            </a:pPr>
            <a:r>
              <a:rPr lang="en-US" altLang="de-DE" sz="2200" b="1" dirty="0">
                <a:solidFill>
                  <a:srgbClr val="CC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IFAST-REX contributes significant to technical developments and networking !</a:t>
            </a:r>
          </a:p>
        </p:txBody>
      </p:sp>
    </p:spTree>
    <p:extLst>
      <p:ext uri="{BB962C8B-B14F-4D97-AF65-F5344CB8AC3E}">
        <p14:creationId xmlns:p14="http://schemas.microsoft.com/office/powerpoint/2010/main" val="175874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>
            <a:spLocks/>
          </p:cNvSpPr>
          <p:nvPr/>
        </p:nvSpPr>
        <p:spPr>
          <a:xfrm>
            <a:off x="2279577" y="5013176"/>
            <a:ext cx="4752528" cy="5331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attention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27916" y="1754381"/>
            <a:ext cx="1044116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400" b="1" dirty="0">
                <a:solidFill>
                  <a:srgbClr val="00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valuable work of all collaborators  are warmly acknowledged 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01B7BFC7-6A77-4391-B699-F8231A908CE6}"/>
              </a:ext>
            </a:extLst>
          </p:cNvPr>
          <p:cNvSpPr txBox="1">
            <a:spLocks/>
          </p:cNvSpPr>
          <p:nvPr/>
        </p:nvSpPr>
        <p:spPr>
          <a:xfrm>
            <a:off x="732812" y="2132856"/>
            <a:ext cx="8629968" cy="279713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GB" sz="1900" dirty="0">
                <a:solidFill>
                  <a:srgbClr val="33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contributors: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GB" sz="1900" dirty="0">
                <a:solidFill>
                  <a:srgbClr val="33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Barthel: 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Barthel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GB" sz="1900" dirty="0" err="1">
                <a:solidFill>
                  <a:srgbClr val="33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r>
              <a:rPr lang="en-GB" sz="1900" dirty="0">
                <a:solidFill>
                  <a:srgbClr val="33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L. Dupuy, F. </a:t>
            </a:r>
            <a:r>
              <a:rPr lang="en-GB" sz="19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Stulle</a:t>
            </a:r>
            <a:endParaRPr lang="en-GB" sz="19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GB" sz="1900" dirty="0">
                <a:solidFill>
                  <a:srgbClr val="33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CERN: 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GB" sz="19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Arrutia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9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Sota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M. </a:t>
            </a:r>
            <a:r>
              <a:rPr lang="en-GB" sz="19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Basto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M. Fraser, M. Pari,  F. </a:t>
            </a:r>
            <a:r>
              <a:rPr lang="en-GB" sz="19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Velotti</a:t>
            </a:r>
            <a:endParaRPr lang="en-GB" sz="19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GB" sz="1900" dirty="0">
                <a:solidFill>
                  <a:srgbClr val="33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CNAO: 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GB" sz="19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Mereghetti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M. </a:t>
            </a:r>
            <a:r>
              <a:rPr lang="en-GB" sz="19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Pullia</a:t>
            </a:r>
            <a:endParaRPr lang="en-GB" sz="19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GB" sz="1900" dirty="0">
                <a:solidFill>
                  <a:srgbClr val="33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GSI: 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P. Forck, P. Niedermayer, R. Singh, S. Sorge, A. </a:t>
            </a:r>
            <a:r>
              <a:rPr lang="en-GB" sz="19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Stafiniak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J. Yang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GB" sz="1900" dirty="0">
                <a:solidFill>
                  <a:srgbClr val="33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HIT: 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Cortes, E. </a:t>
            </a:r>
            <a:r>
              <a:rPr lang="en-GB" sz="19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Feldmeier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A. Peters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GB" sz="1900" dirty="0" err="1">
                <a:solidFill>
                  <a:srgbClr val="33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GB" sz="1900" dirty="0">
                <a:solidFill>
                  <a:srgbClr val="33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F. </a:t>
            </a:r>
            <a:r>
              <a:rPr lang="en-GB" sz="19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Kühteubl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D. </a:t>
            </a:r>
            <a:r>
              <a:rPr lang="en-GB" sz="19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Prokopovich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C. Schnitzer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GB" sz="1900" dirty="0">
                <a:solidFill>
                  <a:srgbClr val="33C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SEEIST &amp; Tera-Care: </a:t>
            </a:r>
            <a:r>
              <a:rPr lang="en-GB" sz="19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</a:t>
            </a:r>
            <a:r>
              <a:rPr lang="en-GB" sz="19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Benedetto, R. Taylor</a:t>
            </a:r>
            <a:endParaRPr lang="en-GB" sz="1600" dirty="0">
              <a:solidFill>
                <a:srgbClr val="F207C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2400" b="1" dirty="0">
              <a:solidFill>
                <a:srgbClr val="F207C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E514BC5-2268-4215-A2AF-5F3BB8F93749}"/>
              </a:ext>
            </a:extLst>
          </p:cNvPr>
          <p:cNvGrpSpPr/>
          <p:nvPr/>
        </p:nvGrpSpPr>
        <p:grpSpPr>
          <a:xfrm>
            <a:off x="2198678" y="6443696"/>
            <a:ext cx="3067832" cy="303007"/>
            <a:chOff x="743474" y="4450885"/>
            <a:chExt cx="6843583" cy="67593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3A3154C9-B9B5-4B98-89EF-3D74081E1A73}"/>
                </a:ext>
              </a:extLst>
            </p:cNvPr>
            <p:cNvSpPr/>
            <p:nvPr/>
          </p:nvSpPr>
          <p:spPr>
            <a:xfrm>
              <a:off x="768961" y="4450885"/>
              <a:ext cx="6815273" cy="6759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603A0198-556A-4600-805D-D046834E58C6}"/>
                </a:ext>
              </a:extLst>
            </p:cNvPr>
            <p:cNvSpPr/>
            <p:nvPr/>
          </p:nvSpPr>
          <p:spPr>
            <a:xfrm>
              <a:off x="4440653" y="4622343"/>
              <a:ext cx="972709" cy="396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81BE7A1F-E659-4047-B58E-5C516550C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474" y="4450885"/>
              <a:ext cx="480069" cy="675935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384DAA74-F236-4ACB-9EDE-1C1175340A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9" r="23035"/>
            <a:stretch/>
          </p:blipFill>
          <p:spPr>
            <a:xfrm>
              <a:off x="2032122" y="4495439"/>
              <a:ext cx="572749" cy="585313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74000148-CCF5-496F-BBC9-918440E4B0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6764" y="4722176"/>
              <a:ext cx="810980" cy="234473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A32DC902-689B-4B68-869F-B172446EC0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1479" y="4675188"/>
              <a:ext cx="694046" cy="225813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36466B92-3A0D-48E5-B58B-C193BCF38F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9920" y="4653136"/>
              <a:ext cx="1042563" cy="396685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2EA4CC4C-5524-455A-9350-FBEE810AA12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4898" y="4729472"/>
              <a:ext cx="1048462" cy="219225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7C3BEC68-9D76-4129-9E1E-F79A2DB86E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54" r="22718"/>
            <a:stretch/>
          </p:blipFill>
          <p:spPr>
            <a:xfrm>
              <a:off x="6210402" y="4649593"/>
              <a:ext cx="523370" cy="369435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ED94A286-10F7-40EC-82F4-7C80C2C6DB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40585" y="4580246"/>
              <a:ext cx="830158" cy="371301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CDEDCFEB-A868-4837-A59B-E71D72EB1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45771" y="4656134"/>
              <a:ext cx="741286" cy="3675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40143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4583832" y="2852936"/>
            <a:ext cx="2708041" cy="55399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30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Backup slides</a:t>
            </a:r>
            <a:endParaRPr lang="en-US" altLang="de-DE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299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7924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 for slow Extraction from Synchrotrons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7116631" y="567616"/>
            <a:ext cx="3765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i="1" dirty="0">
                <a:latin typeface="Calibri" panose="020F0502020204030204" pitchFamily="34" charset="0"/>
              </a:rPr>
              <a:t>Schematics for knock-out extraction</a:t>
            </a:r>
            <a:r>
              <a:rPr lang="en-US" b="1" dirty="0">
                <a:latin typeface="Calibri" panose="020F0502020204030204" pitchFamily="34" charset="0"/>
              </a:rPr>
              <a:t>: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91344" y="548680"/>
            <a:ext cx="6763808" cy="1431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3333FF"/>
                </a:solidFill>
                <a:latin typeface="Calibri" panose="020F0502020204030204" pitchFamily="34" charset="0"/>
              </a:rPr>
              <a:t>Slow extraction: Gentle </a:t>
            </a:r>
            <a:r>
              <a:rPr lang="en-US" dirty="0">
                <a:solidFill>
                  <a:srgbClr val="3333FF"/>
                </a:solidFill>
                <a:latin typeface="Calibri" panose="020F0502020204030204" pitchFamily="34" charset="0"/>
              </a:rPr>
              <a:t>beam excitation at </a:t>
            </a:r>
            <a:r>
              <a:rPr lang="en-US" b="1" dirty="0">
                <a:solidFill>
                  <a:srgbClr val="3333FF"/>
                </a:solidFill>
                <a:latin typeface="Calibri" panose="020F0502020204030204" pitchFamily="34" charset="0"/>
              </a:rPr>
              <a:t>3</a:t>
            </a:r>
            <a:r>
              <a:rPr lang="en-US" b="1" baseline="30000" dirty="0">
                <a:solidFill>
                  <a:srgbClr val="3333FF"/>
                </a:solidFill>
                <a:latin typeface="Calibri" panose="020F0502020204030204" pitchFamily="34" charset="0"/>
              </a:rPr>
              <a:t>rd</a:t>
            </a:r>
            <a:r>
              <a:rPr lang="en-US" b="1" dirty="0">
                <a:solidFill>
                  <a:srgbClr val="3333FF"/>
                </a:solidFill>
                <a:latin typeface="Calibri" panose="020F0502020204030204" pitchFamily="34" charset="0"/>
              </a:rPr>
              <a:t> </a:t>
            </a:r>
            <a:r>
              <a:rPr lang="en-US" dirty="0">
                <a:solidFill>
                  <a:srgbClr val="3333FF"/>
                </a:solidFill>
                <a:latin typeface="Calibri" panose="020F0502020204030204" pitchFamily="34" charset="0"/>
              </a:rPr>
              <a:t>order resonance</a:t>
            </a:r>
          </a:p>
          <a:p>
            <a:pPr algn="l"/>
            <a:r>
              <a:rPr lang="en-US" b="1" dirty="0">
                <a:latin typeface="Calibri" panose="020F0502020204030204" pitchFamily="34" charset="0"/>
              </a:rPr>
              <a:t>Beam physics: </a:t>
            </a:r>
            <a:r>
              <a:rPr lang="en-US" dirty="0">
                <a:latin typeface="Calibri" panose="020F0502020204030204" pitchFamily="34" charset="0"/>
              </a:rPr>
              <a:t>Extraction as ‘slow losses’ for 1 … 10 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</a:rPr>
              <a:t>Particle crosses stability boarder sequentially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</a:rPr>
              <a:t>Exponential amplitude growth during ‘transit time’</a:t>
            </a:r>
          </a:p>
          <a:p>
            <a:pPr algn="l"/>
            <a:r>
              <a:rPr lang="en-US" sz="1700" dirty="0">
                <a:latin typeface="Calibri" panose="020F0502020204030204" pitchFamily="34" charset="0"/>
                <a:sym typeface="Symbol" panose="05050102010706020507" pitchFamily="18" charset="2"/>
              </a:rPr>
              <a:t>     </a:t>
            </a:r>
            <a:r>
              <a:rPr lang="en-US" sz="1700" dirty="0">
                <a:latin typeface="Calibri" panose="020F0502020204030204" pitchFamily="34" charset="0"/>
              </a:rPr>
              <a:t> 50 … 1000 turns to reach septum for extraction</a:t>
            </a:r>
            <a:endParaRPr lang="en-US" sz="17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115" name="Ellipse 114"/>
          <p:cNvSpPr/>
          <p:nvPr/>
        </p:nvSpPr>
        <p:spPr bwMode="auto">
          <a:xfrm>
            <a:off x="8256600" y="1839172"/>
            <a:ext cx="979026" cy="1036409"/>
          </a:xfrm>
          <a:prstGeom prst="ellipse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50000" t="50000" r="50000" b="50000"/>
            </a:path>
            <a:tileRect/>
          </a:gra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6" name="TextBox 6"/>
          <p:cNvSpPr txBox="1"/>
          <p:nvPr/>
        </p:nvSpPr>
        <p:spPr>
          <a:xfrm>
            <a:off x="6756037" y="980728"/>
            <a:ext cx="4292343" cy="292388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sz="1300" b="1" dirty="0">
                <a:latin typeface="Calibri" panose="020F0502020204030204" pitchFamily="34" charset="0"/>
                <a:cs typeface="Calibri" panose="020F0502020204030204" pitchFamily="34" charset="0"/>
              </a:rPr>
              <a:t>Stored beam horizontal phase space at electrostatic septum </a:t>
            </a:r>
          </a:p>
        </p:txBody>
      </p:sp>
      <p:cxnSp>
        <p:nvCxnSpPr>
          <p:cNvPr id="117" name="Gerade Verbindung mit Pfeil 116"/>
          <p:cNvCxnSpPr/>
          <p:nvPr/>
        </p:nvCxnSpPr>
        <p:spPr bwMode="auto">
          <a:xfrm flipV="1">
            <a:off x="8740678" y="1284613"/>
            <a:ext cx="0" cy="206699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" name="Gerade Verbindung mit Pfeil 117"/>
          <p:cNvCxnSpPr/>
          <p:nvPr/>
        </p:nvCxnSpPr>
        <p:spPr bwMode="auto">
          <a:xfrm flipV="1">
            <a:off x="7071860" y="2337445"/>
            <a:ext cx="2978372" cy="1539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9" name="TextBox 6"/>
          <p:cNvSpPr txBox="1"/>
          <p:nvPr/>
        </p:nvSpPr>
        <p:spPr>
          <a:xfrm>
            <a:off x="9852381" y="2281228"/>
            <a:ext cx="343798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</a:p>
        </p:txBody>
      </p:sp>
      <p:sp>
        <p:nvSpPr>
          <p:cNvPr id="120" name="TextBox 6"/>
          <p:cNvSpPr txBox="1"/>
          <p:nvPr/>
        </p:nvSpPr>
        <p:spPr>
          <a:xfrm>
            <a:off x="8428568" y="1158115"/>
            <a:ext cx="394097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x’</a:t>
            </a:r>
          </a:p>
        </p:txBody>
      </p:sp>
      <p:sp>
        <p:nvSpPr>
          <p:cNvPr id="121" name="Gleichschenkliges Dreieck 120"/>
          <p:cNvSpPr/>
          <p:nvPr/>
        </p:nvSpPr>
        <p:spPr bwMode="auto">
          <a:xfrm rot="6250459">
            <a:off x="8211533" y="1628324"/>
            <a:ext cx="1672391" cy="1645583"/>
          </a:xfrm>
          <a:prstGeom prst="triangle">
            <a:avLst/>
          </a:prstGeom>
          <a:noFill/>
          <a:ln w="4445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2" name="Gerade Verbindung 19"/>
          <p:cNvCxnSpPr/>
          <p:nvPr/>
        </p:nvCxnSpPr>
        <p:spPr bwMode="auto">
          <a:xfrm flipV="1">
            <a:off x="7097882" y="1781608"/>
            <a:ext cx="0" cy="1754521"/>
          </a:xfrm>
          <a:prstGeom prst="line">
            <a:avLst/>
          </a:prstGeom>
          <a:solidFill>
            <a:schemeClr val="accent1"/>
          </a:solidFill>
          <a:ln w="120650" cap="flat" cmpd="sng" algn="ctr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Gerade Verbindung mit Pfeil 122"/>
          <p:cNvCxnSpPr/>
          <p:nvPr/>
        </p:nvCxnSpPr>
        <p:spPr bwMode="auto">
          <a:xfrm>
            <a:off x="6798290" y="1976228"/>
            <a:ext cx="277280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Gerade Verbindung mit Pfeil 123"/>
          <p:cNvCxnSpPr/>
          <p:nvPr/>
        </p:nvCxnSpPr>
        <p:spPr bwMode="auto">
          <a:xfrm flipH="1">
            <a:off x="7140795" y="1976228"/>
            <a:ext cx="296617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5" name="TextBox 6"/>
          <p:cNvSpPr txBox="1"/>
          <p:nvPr/>
        </p:nvSpPr>
        <p:spPr>
          <a:xfrm>
            <a:off x="6663736" y="1522498"/>
            <a:ext cx="1294513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b="1" dirty="0" err="1">
                <a:solidFill>
                  <a:srgbClr val="99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</a:t>
            </a:r>
            <a:r>
              <a:rPr lang="en-US" sz="1200" b="1" dirty="0">
                <a:solidFill>
                  <a:srgbClr val="99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.-stat. septum</a:t>
            </a:r>
          </a:p>
        </p:txBody>
      </p:sp>
      <p:sp>
        <p:nvSpPr>
          <p:cNvPr id="126" name="TextBox 6"/>
          <p:cNvSpPr txBox="1"/>
          <p:nvPr/>
        </p:nvSpPr>
        <p:spPr>
          <a:xfrm>
            <a:off x="7188900" y="1991861"/>
            <a:ext cx="788195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thickness</a:t>
            </a:r>
          </a:p>
        </p:txBody>
      </p:sp>
      <p:sp>
        <p:nvSpPr>
          <p:cNvPr id="127" name="Ellipse 126"/>
          <p:cNvSpPr/>
          <p:nvPr/>
        </p:nvSpPr>
        <p:spPr bwMode="auto">
          <a:xfrm>
            <a:off x="8134027" y="2451115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8" name="Ellipse 127"/>
          <p:cNvSpPr/>
          <p:nvPr/>
        </p:nvSpPr>
        <p:spPr bwMode="auto">
          <a:xfrm>
            <a:off x="8094001" y="2630567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9" name="Ellipse 128"/>
          <p:cNvSpPr/>
          <p:nvPr/>
        </p:nvSpPr>
        <p:spPr bwMode="auto">
          <a:xfrm>
            <a:off x="8052416" y="2776969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0" name="Ellipse 129"/>
          <p:cNvSpPr/>
          <p:nvPr/>
        </p:nvSpPr>
        <p:spPr bwMode="auto">
          <a:xfrm>
            <a:off x="8015247" y="2916631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1" name="Ellipse 130"/>
          <p:cNvSpPr/>
          <p:nvPr/>
        </p:nvSpPr>
        <p:spPr bwMode="auto">
          <a:xfrm>
            <a:off x="7859199" y="3054750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2" name="Ellipse 131"/>
          <p:cNvSpPr/>
          <p:nvPr/>
        </p:nvSpPr>
        <p:spPr bwMode="auto">
          <a:xfrm>
            <a:off x="7564972" y="3135356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3" name="Ellipse 132"/>
          <p:cNvSpPr/>
          <p:nvPr/>
        </p:nvSpPr>
        <p:spPr bwMode="auto">
          <a:xfrm>
            <a:off x="7260914" y="3218069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4" name="Gerade Verbindung 48"/>
          <p:cNvCxnSpPr/>
          <p:nvPr/>
        </p:nvCxnSpPr>
        <p:spPr bwMode="auto">
          <a:xfrm flipH="1">
            <a:off x="6457577" y="3060374"/>
            <a:ext cx="1587647" cy="4757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5" name="Ellipse 134"/>
          <p:cNvSpPr/>
          <p:nvPr/>
        </p:nvSpPr>
        <p:spPr bwMode="auto">
          <a:xfrm>
            <a:off x="6710015" y="3379983"/>
            <a:ext cx="100829" cy="100829"/>
          </a:xfrm>
          <a:prstGeom prst="ellipse">
            <a:avLst/>
          </a:prstGeom>
          <a:solidFill>
            <a:srgbClr val="FF0000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6" name="Geschweifte Klammer rechts 135"/>
          <p:cNvSpPr/>
          <p:nvPr/>
        </p:nvSpPr>
        <p:spPr bwMode="auto">
          <a:xfrm rot="5400000">
            <a:off x="6985884" y="3382133"/>
            <a:ext cx="141409" cy="516369"/>
          </a:xfrm>
          <a:prstGeom prst="rightBrace">
            <a:avLst>
              <a:gd name="adj1" fmla="val 50968"/>
              <a:gd name="adj2" fmla="val 50000"/>
            </a:avLst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7" name="Gerade Verbindung mit Pfeil 136"/>
          <p:cNvCxnSpPr/>
          <p:nvPr/>
        </p:nvCxnSpPr>
        <p:spPr bwMode="auto">
          <a:xfrm flipH="1">
            <a:off x="6836717" y="3188524"/>
            <a:ext cx="1297310" cy="34760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" name="TextBox 6"/>
          <p:cNvSpPr txBox="1"/>
          <p:nvPr/>
        </p:nvSpPr>
        <p:spPr>
          <a:xfrm>
            <a:off x="6361251" y="3701521"/>
            <a:ext cx="1633559" cy="46166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last spiral step </a:t>
            </a:r>
            <a:r>
              <a:rPr lang="en-US" sz="1200" b="1" i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x</a:t>
            </a:r>
            <a:r>
              <a:rPr lang="en-US" sz="1200" b="1" i="1" baseline="-25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step</a:t>
            </a:r>
            <a:endParaRPr lang="en-US" sz="1200" b="1" i="1" baseline="-25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  <a:sym typeface="Symbol"/>
            </a:endParaRPr>
          </a:p>
          <a:p>
            <a:pPr algn="l">
              <a:spcBef>
                <a:spcPts val="0"/>
              </a:spcBef>
            </a:pPr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after 3 turns</a:t>
            </a:r>
            <a:endParaRPr lang="en-US" sz="12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TextBox 6"/>
          <p:cNvSpPr txBox="1"/>
          <p:nvPr/>
        </p:nvSpPr>
        <p:spPr>
          <a:xfrm>
            <a:off x="7418557" y="3418714"/>
            <a:ext cx="1574008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transit time </a:t>
            </a:r>
            <a:r>
              <a:rPr lang="en-US" sz="1200" b="1" i="1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200" b="1" i="1" baseline="-25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transit</a:t>
            </a:r>
            <a:r>
              <a:rPr lang="en-US" sz="1200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40" name="TextBox 6"/>
          <p:cNvSpPr txBox="1"/>
          <p:nvPr/>
        </p:nvSpPr>
        <p:spPr>
          <a:xfrm>
            <a:off x="6361250" y="2365466"/>
            <a:ext cx="736633" cy="46166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extr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>
              <a:spcBef>
                <a:spcPts val="0"/>
              </a:spcBef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channel</a:t>
            </a:r>
          </a:p>
        </p:txBody>
      </p:sp>
      <p:sp>
        <p:nvSpPr>
          <p:cNvPr id="143" name="TextBox 6"/>
          <p:cNvSpPr txBox="1"/>
          <p:nvPr/>
        </p:nvSpPr>
        <p:spPr>
          <a:xfrm>
            <a:off x="9135984" y="1187916"/>
            <a:ext cx="25414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de-DE" sz="1200" b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Knock-out </a:t>
            </a:r>
            <a:r>
              <a:rPr lang="de-DE" sz="1200" b="1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extraction</a:t>
            </a:r>
            <a:r>
              <a:rPr lang="de-DE" sz="1200" b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sz="1200" b="1" dirty="0">
              <a:solidFill>
                <a:srgbClr val="6633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en-US" sz="1200" b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Transverse excitation</a:t>
            </a:r>
          </a:p>
          <a:p>
            <a:pPr marL="171450" indent="-171450" algn="l">
              <a:spcBef>
                <a:spcPts val="0"/>
              </a:spcBef>
              <a:buFont typeface="Symbol" panose="05050102010706020507" pitchFamily="18" charset="2"/>
              <a:buChar char="Þ"/>
            </a:pPr>
            <a:r>
              <a:rPr lang="en-US" sz="1200" b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</a:t>
            </a:r>
            <a:r>
              <a:rPr lang="en-US" sz="1200" b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iffusion of core to </a:t>
            </a:r>
            <a:r>
              <a:rPr lang="en-US" sz="1200" b="1" dirty="0" err="1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separatrix</a:t>
            </a:r>
            <a:endParaRPr lang="en-US" sz="1200" b="1" dirty="0">
              <a:solidFill>
                <a:srgbClr val="663300"/>
              </a:solidFill>
              <a:latin typeface="Calibri" panose="020F0502020204030204" pitchFamily="34" charset="0"/>
              <a:cs typeface="Calibri" panose="020F0502020204030204" pitchFamily="34" charset="0"/>
              <a:sym typeface="Symbol"/>
            </a:endParaRPr>
          </a:p>
          <a:p>
            <a:pPr marL="171450" indent="-171450" algn="l">
              <a:spcBef>
                <a:spcPts val="0"/>
              </a:spcBef>
              <a:buFont typeface="Symbol" panose="05050102010706020507" pitchFamily="18" charset="2"/>
              <a:buChar char="Þ"/>
            </a:pPr>
            <a:r>
              <a:rPr lang="en-US" sz="1200" b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Signal-induced fluctuations </a:t>
            </a:r>
          </a:p>
        </p:txBody>
      </p:sp>
      <p:sp>
        <p:nvSpPr>
          <p:cNvPr id="144" name="TextBox 6"/>
          <p:cNvSpPr txBox="1"/>
          <p:nvPr/>
        </p:nvSpPr>
        <p:spPr>
          <a:xfrm>
            <a:off x="8518258" y="3663331"/>
            <a:ext cx="2217278" cy="646331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non-linear fields</a:t>
            </a:r>
          </a:p>
          <a:p>
            <a:pPr algn="l">
              <a:spcBef>
                <a:spcPts val="0"/>
              </a:spcBef>
            </a:pP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Ion’s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amplitude growth per turn </a:t>
            </a:r>
          </a:p>
          <a:p>
            <a:pPr algn="l">
              <a:spcBef>
                <a:spcPts val="0"/>
              </a:spcBef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 </a:t>
            </a:r>
            <a:r>
              <a:rPr lang="en-US" sz="1200" i="1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</a:t>
            </a:r>
            <a:r>
              <a:rPr lang="en-US" sz="1200" i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transit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&amp; </a:t>
            </a:r>
            <a:r>
              <a:rPr lang="en-US" sz="1200" i="1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x</a:t>
            </a:r>
            <a:r>
              <a:rPr lang="en-US" sz="1200" i="1" baseline="-25000" dirty="0" err="1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step</a:t>
            </a:r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5" name="Gerade Verbindung 120"/>
          <p:cNvCxnSpPr>
            <a:stCxn id="121" idx="0"/>
          </p:cNvCxnSpPr>
          <p:nvPr/>
        </p:nvCxnSpPr>
        <p:spPr bwMode="auto">
          <a:xfrm>
            <a:off x="9845469" y="2652594"/>
            <a:ext cx="294595" cy="27015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" name="Gerade Verbindung 125"/>
          <p:cNvCxnSpPr>
            <a:endCxn id="121" idx="2"/>
          </p:cNvCxnSpPr>
          <p:nvPr/>
        </p:nvCxnSpPr>
        <p:spPr bwMode="auto">
          <a:xfrm flipH="1">
            <a:off x="8454748" y="1190322"/>
            <a:ext cx="51399" cy="24857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8" name="TextBox 123"/>
              <p:cNvSpPr txBox="1"/>
              <p:nvPr/>
            </p:nvSpPr>
            <p:spPr>
              <a:xfrm>
                <a:off x="10140413" y="1970896"/>
                <a:ext cx="1774107" cy="6408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200" b="1" i="1" smtClean="0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1" i="1" smtClean="0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GB" sz="1200" b="1" i="1" smtClean="0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  <m:t>𝒔𝒕𝒂𝒃𝒍𝒆</m:t>
                          </m:r>
                        </m:sub>
                      </m:sSub>
                      <m:r>
                        <a:rPr lang="de-DE" sz="1200" b="1" i="1">
                          <a:solidFill>
                            <a:srgbClr val="6633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de-DE" sz="1200" b="1" i="1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sz="1200" b="1" i="1">
                                  <a:solidFill>
                                    <a:srgbClr val="6633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1200" b="1" i="1">
                                      <a:solidFill>
                                        <a:srgbClr val="6633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1200" b="1" i="1">
                                          <a:solidFill>
                                            <a:srgbClr val="6633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1" i="1" smtClean="0">
                                          <a:solidFill>
                                            <a:srgbClr val="6633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𝑸</m:t>
                                      </m:r>
                                    </m:e>
                                    <m:sub>
                                      <m:r>
                                        <a:rPr lang="de-DE" sz="1200" b="1" i="1" smtClean="0">
                                          <a:solidFill>
                                            <a:srgbClr val="6633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𝒎</m:t>
                                      </m:r>
                                    </m:sub>
                                  </m:sSub>
                                  <m:r>
                                    <a:rPr lang="de-DE" sz="1200" b="1" i="1" smtClean="0">
                                      <a:solidFill>
                                        <a:srgbClr val="6633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de-DE" sz="1200" b="1" i="1" smtClean="0">
                                          <a:solidFill>
                                            <a:srgbClr val="6633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200" b="1" i="1" smtClean="0">
                                          <a:solidFill>
                                            <a:srgbClr val="6633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𝑸</m:t>
                                      </m:r>
                                    </m:e>
                                    <m:sub>
                                      <m:r>
                                        <a:rPr lang="de-DE" sz="1200" b="1" i="1" smtClean="0">
                                          <a:solidFill>
                                            <a:srgbClr val="6633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𝒓𝒆𝒔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1200" b="1" i="1">
                                      <a:solidFill>
                                        <a:srgbClr val="6633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𝑺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1200" b="1" i="1">
                              <a:solidFill>
                                <a:srgbClr val="6633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de-DE" sz="1200" b="1" dirty="0">
                  <a:solidFill>
                    <a:srgbClr val="6633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de-DE" sz="1200" b="1" dirty="0">
                  <a:solidFill>
                    <a:srgbClr val="6633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48" name="TextBox 1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0413" y="1970896"/>
                <a:ext cx="1774107" cy="640816"/>
              </a:xfrm>
              <a:prstGeom prst="rect">
                <a:avLst/>
              </a:prstGeom>
              <a:blipFill>
                <a:blip r:embed="rId3"/>
                <a:stretch>
                  <a:fillRect l="-30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Gerade Verbindung mit Pfeil 2"/>
          <p:cNvCxnSpPr/>
          <p:nvPr/>
        </p:nvCxnSpPr>
        <p:spPr>
          <a:xfrm flipH="1" flipV="1">
            <a:off x="9225724" y="2569260"/>
            <a:ext cx="101444" cy="376479"/>
          </a:xfrm>
          <a:prstGeom prst="straightConnector1">
            <a:avLst/>
          </a:prstGeom>
          <a:ln w="34925">
            <a:solidFill>
              <a:srgbClr val="F207CA"/>
            </a:solidFill>
            <a:headEnd type="stealth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6"/>
          <p:cNvSpPr txBox="1"/>
          <p:nvPr/>
        </p:nvSpPr>
        <p:spPr>
          <a:xfrm>
            <a:off x="8902208" y="2962937"/>
            <a:ext cx="2670166" cy="64633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Unintended quadrupole current  ripple </a:t>
            </a:r>
          </a:p>
          <a:p>
            <a:pPr algn="l"/>
            <a:r>
              <a:rPr lang="en-US" sz="1200" b="1" dirty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</a:t>
            </a:r>
            <a:r>
              <a:rPr lang="en-US" sz="1200" b="1" dirty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tune ripple </a:t>
            </a:r>
          </a:p>
          <a:p>
            <a:r>
              <a:rPr lang="en-US" sz="1200" b="1" dirty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</a:t>
            </a:r>
            <a:r>
              <a:rPr lang="en-US" sz="1200" b="1" dirty="0">
                <a:solidFill>
                  <a:srgbClr val="F207C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bursts extracted</a:t>
            </a: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191344" y="1960384"/>
            <a:ext cx="6763808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Problem: 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</a:rPr>
              <a:t>Sensitivity to any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unintended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</a:rPr>
              <a:t> resonance condition, e.g.: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</a:rPr>
              <a:t>Change of tune: unintended quadrupole current ripple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700" dirty="0">
                <a:latin typeface="Calibri" panose="020F0502020204030204" pitchFamily="34" charset="0"/>
              </a:rPr>
              <a:t>Stochastic amplitude excitation of ‘knock-out’ extraction </a:t>
            </a:r>
          </a:p>
        </p:txBody>
      </p:sp>
      <p:sp>
        <p:nvSpPr>
          <p:cNvPr id="43" name="Rectangle 5"/>
          <p:cNvSpPr>
            <a:spLocks noChangeArrowheads="1"/>
          </p:cNvSpPr>
          <p:nvPr/>
        </p:nvSpPr>
        <p:spPr bwMode="auto">
          <a:xfrm>
            <a:off x="196288" y="2852936"/>
            <a:ext cx="6763808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6600"/>
                </a:solidFill>
                <a:latin typeface="Calibri" panose="020F0502020204030204" pitchFamily="34" charset="0"/>
              </a:rPr>
              <a:t>Mitigation research within IFAST-REX with two directions: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6600"/>
                </a:solidFill>
                <a:latin typeface="Calibri" panose="020F0502020204030204" pitchFamily="34" charset="0"/>
              </a:rPr>
              <a:t>Improved technical devices</a:t>
            </a:r>
          </a:p>
          <a:p>
            <a:r>
              <a:rPr lang="en-US" b="1" dirty="0">
                <a:solidFill>
                  <a:srgbClr val="006600"/>
                </a:solidFill>
                <a:latin typeface="Calibri" panose="020F0502020204030204" pitchFamily="34" charset="0"/>
              </a:rPr>
              <a:t> </a:t>
            </a:r>
            <a:r>
              <a:rPr lang="en-US" b="1" dirty="0">
                <a:latin typeface="Calibri" panose="020F0502020204030204" pitchFamily="34" charset="0"/>
              </a:rPr>
              <a:t>    </a:t>
            </a:r>
            <a:r>
              <a:rPr lang="en-US" b="1" dirty="0">
                <a:latin typeface="Calibri" panose="020F0502020204030204" pitchFamily="34" charset="0"/>
                <a:sym typeface="Symbol" panose="05050102010706020507" pitchFamily="18" charset="2"/>
              </a:rPr>
              <a:t></a:t>
            </a:r>
            <a:r>
              <a:rPr lang="en-US" b="1" dirty="0">
                <a:latin typeface="Calibri" panose="020F0502020204030204" pitchFamily="34" charset="0"/>
              </a:rPr>
              <a:t>  </a:t>
            </a:r>
            <a:r>
              <a:rPr lang="en-US" dirty="0">
                <a:latin typeface="Calibri" panose="020F0502020204030204" pitchFamily="34" charset="0"/>
              </a:rPr>
              <a:t>Improved power supply </a:t>
            </a:r>
            <a:r>
              <a:rPr lang="en-US" b="1" dirty="0">
                <a:latin typeface="Calibri" panose="020F0502020204030204" pitchFamily="34" charset="0"/>
              </a:rPr>
              <a:t>measurement</a:t>
            </a:r>
            <a:r>
              <a:rPr lang="en-US" dirty="0">
                <a:latin typeface="Calibri" panose="020F0502020204030204" pitchFamily="34" charset="0"/>
              </a:rPr>
              <a:t> for magnets </a:t>
            </a:r>
          </a:p>
          <a:p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        TRL 7 reached</a:t>
            </a:r>
            <a:endParaRPr lang="en-US" b="1" dirty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</a:rPr>
              <a:t>     </a:t>
            </a:r>
            <a:r>
              <a:rPr lang="en-US" b="1" dirty="0">
                <a:latin typeface="Calibri" panose="020F0502020204030204" pitchFamily="34" charset="0"/>
                <a:sym typeface="Symbol" panose="05050102010706020507" pitchFamily="18" charset="2"/>
              </a:rPr>
              <a:t></a:t>
            </a:r>
            <a:r>
              <a:rPr lang="en-US" dirty="0">
                <a:latin typeface="Calibri" panose="020F0502020204030204" pitchFamily="34" charset="0"/>
              </a:rPr>
              <a:t> Novel transverse excitation for knock-out extraction </a:t>
            </a:r>
          </a:p>
          <a:p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        TRL 7 reached</a:t>
            </a:r>
            <a:endParaRPr lang="en-US" b="1" dirty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6600"/>
                </a:solidFill>
                <a:latin typeface="Calibri" panose="020F0502020204030204" pitchFamily="34" charset="0"/>
              </a:rPr>
              <a:t>Beam stabilization simulation &amp; experimental validation: </a:t>
            </a:r>
          </a:p>
          <a:p>
            <a:r>
              <a:rPr lang="en-US" b="1" dirty="0">
                <a:solidFill>
                  <a:srgbClr val="006600"/>
                </a:solidFill>
                <a:latin typeface="Calibri" panose="020F0502020204030204" pitchFamily="34" charset="0"/>
              </a:rPr>
              <a:t>     </a:t>
            </a:r>
            <a:r>
              <a:rPr lang="en-US" b="1" dirty="0">
                <a:latin typeface="Calibri" panose="020F0502020204030204" pitchFamily="34" charset="0"/>
                <a:sym typeface="Symbol" panose="05050102010706020507" pitchFamily="18" charset="2"/>
              </a:rPr>
              <a:t></a:t>
            </a:r>
            <a:r>
              <a:rPr lang="en-US" dirty="0">
                <a:latin typeface="Calibri" panose="020F0502020204030204" pitchFamily="34" charset="0"/>
              </a:rPr>
              <a:t> Simulation and experimental validation</a:t>
            </a:r>
            <a:endParaRPr lang="en-US" b="1" dirty="0">
              <a:solidFill>
                <a:srgbClr val="006600"/>
              </a:solidFill>
              <a:latin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  <a:sym typeface="Symbol" panose="05050102010706020507" pitchFamily="18" charset="2"/>
              </a:rPr>
              <a:t>     </a:t>
            </a:r>
            <a:r>
              <a:rPr lang="en-US" dirty="0">
                <a:latin typeface="Calibri" panose="020F0502020204030204" pitchFamily="34" charset="0"/>
              </a:rPr>
              <a:t> Tailored beam-based tests </a:t>
            </a:r>
            <a:r>
              <a:rPr lang="en-US" dirty="0">
                <a:solidFill>
                  <a:srgbClr val="3333FF"/>
                </a:solidFill>
                <a:latin typeface="Calibri" panose="020F0502020204030204" pitchFamily="34" charset="0"/>
              </a:rPr>
              <a:t>  </a:t>
            </a:r>
            <a:endParaRPr lang="en-US" baseline="-25000" dirty="0">
              <a:latin typeface="Calibri" panose="020F0502020204030204" pitchFamily="34" charset="0"/>
            </a:endParaRPr>
          </a:p>
          <a:p>
            <a:pPr algn="l"/>
            <a:endParaRPr lang="en-US" b="1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Pfeil nach rechts 1"/>
          <p:cNvSpPr/>
          <p:nvPr/>
        </p:nvSpPr>
        <p:spPr>
          <a:xfrm rot="18646094">
            <a:off x="8701937" y="2124079"/>
            <a:ext cx="412961" cy="170283"/>
          </a:xfrm>
          <a:prstGeom prst="rightArrow">
            <a:avLst/>
          </a:prstGeom>
          <a:solidFill>
            <a:srgbClr val="663300"/>
          </a:solidFill>
          <a:ln w="2222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Pfeil nach rechts 47"/>
          <p:cNvSpPr/>
          <p:nvPr/>
        </p:nvSpPr>
        <p:spPr>
          <a:xfrm rot="4117430">
            <a:off x="8599047" y="2466803"/>
            <a:ext cx="412961" cy="170283"/>
          </a:xfrm>
          <a:prstGeom prst="rightArrow">
            <a:avLst/>
          </a:prstGeom>
          <a:solidFill>
            <a:srgbClr val="663300"/>
          </a:solidFill>
          <a:ln w="2222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Pfeil nach rechts 49"/>
          <p:cNvSpPr/>
          <p:nvPr/>
        </p:nvSpPr>
        <p:spPr>
          <a:xfrm rot="12669069">
            <a:off x="8378295" y="2169152"/>
            <a:ext cx="412961" cy="170283"/>
          </a:xfrm>
          <a:prstGeom prst="rightArrow">
            <a:avLst/>
          </a:prstGeom>
          <a:solidFill>
            <a:srgbClr val="663300"/>
          </a:solidFill>
          <a:ln w="22225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6"/>
          <p:cNvSpPr txBox="1"/>
          <p:nvPr/>
        </p:nvSpPr>
        <p:spPr>
          <a:xfrm>
            <a:off x="7601177" y="1307331"/>
            <a:ext cx="828140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err="1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separatrix</a:t>
            </a:r>
            <a:endParaRPr lang="en-US" sz="1200" b="1" i="1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F6CBE24-8152-4E24-B42F-57B0FC1CE0BE}"/>
              </a:ext>
            </a:extLst>
          </p:cNvPr>
          <p:cNvGrpSpPr/>
          <p:nvPr/>
        </p:nvGrpSpPr>
        <p:grpSpPr>
          <a:xfrm>
            <a:off x="6960096" y="4441570"/>
            <a:ext cx="4567400" cy="1774500"/>
            <a:chOff x="6713350" y="4622976"/>
            <a:chExt cx="4567400" cy="1774500"/>
          </a:xfrm>
        </p:grpSpPr>
        <p:pic>
          <p:nvPicPr>
            <p:cNvPr id="60" name="Grafik 59">
              <a:extLst>
                <a:ext uri="{FF2B5EF4-FFF2-40B4-BE49-F238E27FC236}">
                  <a16:creationId xmlns:a16="http://schemas.microsoft.com/office/drawing/2014/main" id="{526ECCA1-4FC4-4091-892E-643E90E2F1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44072" y="4708801"/>
              <a:ext cx="4536678" cy="1688675"/>
            </a:xfrm>
            <a:prstGeom prst="rect">
              <a:avLst/>
            </a:prstGeom>
          </p:spPr>
        </p:pic>
        <p:cxnSp>
          <p:nvCxnSpPr>
            <p:cNvPr id="61" name="Gerade Verbindung mit Pfeil 60">
              <a:extLst>
                <a:ext uri="{FF2B5EF4-FFF2-40B4-BE49-F238E27FC236}">
                  <a16:creationId xmlns:a16="http://schemas.microsoft.com/office/drawing/2014/main" id="{5679B413-E0BB-473C-9EB0-8763FFCE921B}"/>
                </a:ext>
              </a:extLst>
            </p:cNvPr>
            <p:cNvCxnSpPr/>
            <p:nvPr/>
          </p:nvCxnSpPr>
          <p:spPr>
            <a:xfrm>
              <a:off x="7508976" y="4681146"/>
              <a:ext cx="0" cy="1547132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mit Pfeil 61">
              <a:extLst>
                <a:ext uri="{FF2B5EF4-FFF2-40B4-BE49-F238E27FC236}">
                  <a16:creationId xmlns:a16="http://schemas.microsoft.com/office/drawing/2014/main" id="{78EE8E34-59F0-484C-AA2D-53580EC47527}"/>
                </a:ext>
              </a:extLst>
            </p:cNvPr>
            <p:cNvCxnSpPr>
              <a:endCxn id="60" idx="1"/>
            </p:cNvCxnSpPr>
            <p:nvPr/>
          </p:nvCxnSpPr>
          <p:spPr>
            <a:xfrm flipH="1">
              <a:off x="6744072" y="5541182"/>
              <a:ext cx="1459832" cy="1195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feld 62">
              <a:extLst>
                <a:ext uri="{FF2B5EF4-FFF2-40B4-BE49-F238E27FC236}">
                  <a16:creationId xmlns:a16="http://schemas.microsoft.com/office/drawing/2014/main" id="{5FDC3A2C-04D7-4752-A750-BD7ADAB326C0}"/>
                </a:ext>
              </a:extLst>
            </p:cNvPr>
            <p:cNvSpPr txBox="1"/>
            <p:nvPr/>
          </p:nvSpPr>
          <p:spPr>
            <a:xfrm>
              <a:off x="8025596" y="5521382"/>
              <a:ext cx="2904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X</a:t>
              </a: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6A738EED-77E7-401B-B603-8734CC6825A6}"/>
                </a:ext>
              </a:extLst>
            </p:cNvPr>
            <p:cNvSpPr txBox="1"/>
            <p:nvPr/>
          </p:nvSpPr>
          <p:spPr>
            <a:xfrm>
              <a:off x="9809717" y="4622976"/>
              <a:ext cx="3403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X’</a:t>
              </a:r>
            </a:p>
          </p:txBody>
        </p: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2FB171F7-8CC3-4ECF-84C4-5572E3630828}"/>
                </a:ext>
              </a:extLst>
            </p:cNvPr>
            <p:cNvSpPr txBox="1"/>
            <p:nvPr/>
          </p:nvSpPr>
          <p:spPr>
            <a:xfrm>
              <a:off x="6713350" y="4708098"/>
              <a:ext cx="8733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Phase-</a:t>
              </a:r>
            </a:p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space</a:t>
              </a:r>
            </a:p>
          </p:txBody>
        </p:sp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8CCD8D47-0E3B-4FFB-AA22-4109E380EE18}"/>
                </a:ext>
              </a:extLst>
            </p:cNvPr>
            <p:cNvSpPr txBox="1"/>
            <p:nvPr/>
          </p:nvSpPr>
          <p:spPr>
            <a:xfrm>
              <a:off x="8319298" y="4662331"/>
              <a:ext cx="123771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Approaching</a:t>
              </a:r>
            </a:p>
            <a:p>
              <a:r>
                <a:rPr lang="en-US" sz="16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r>
                <a:rPr lang="en-US" sz="1600" baseline="300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rd</a:t>
              </a:r>
              <a:r>
                <a:rPr lang="en-US" sz="16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order </a:t>
              </a:r>
            </a:p>
            <a:p>
              <a:r>
                <a:rPr lang="en-US" sz="1600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resonance</a:t>
              </a:r>
            </a:p>
          </p:txBody>
        </p:sp>
        <p:cxnSp>
          <p:nvCxnSpPr>
            <p:cNvPr id="67" name="Gerade Verbindung mit Pfeil 66">
              <a:extLst>
                <a:ext uri="{FF2B5EF4-FFF2-40B4-BE49-F238E27FC236}">
                  <a16:creationId xmlns:a16="http://schemas.microsoft.com/office/drawing/2014/main" id="{110B8CE3-E08C-4F52-8842-94688165C4A9}"/>
                </a:ext>
              </a:extLst>
            </p:cNvPr>
            <p:cNvCxnSpPr/>
            <p:nvPr/>
          </p:nvCxnSpPr>
          <p:spPr>
            <a:xfrm>
              <a:off x="9768408" y="4698482"/>
              <a:ext cx="0" cy="1547132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Gerade Verbindung mit Pfeil 67">
              <a:extLst>
                <a:ext uri="{FF2B5EF4-FFF2-40B4-BE49-F238E27FC236}">
                  <a16:creationId xmlns:a16="http://schemas.microsoft.com/office/drawing/2014/main" id="{3C5C2FDE-AC5A-47C1-9541-77B5E3CDE8FB}"/>
                </a:ext>
              </a:extLst>
            </p:cNvPr>
            <p:cNvCxnSpPr/>
            <p:nvPr/>
          </p:nvCxnSpPr>
          <p:spPr>
            <a:xfrm flipH="1">
              <a:off x="9262850" y="5524005"/>
              <a:ext cx="1459832" cy="11956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feld 68">
              <a:extLst>
                <a:ext uri="{FF2B5EF4-FFF2-40B4-BE49-F238E27FC236}">
                  <a16:creationId xmlns:a16="http://schemas.microsoft.com/office/drawing/2014/main" id="{FEB4BB2F-E280-4BBA-A5D5-D56A4370EA96}"/>
                </a:ext>
              </a:extLst>
            </p:cNvPr>
            <p:cNvSpPr txBox="1"/>
            <p:nvPr/>
          </p:nvSpPr>
          <p:spPr>
            <a:xfrm>
              <a:off x="7548547" y="4639706"/>
              <a:ext cx="3403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X’</a:t>
              </a:r>
            </a:p>
          </p:txBody>
        </p:sp>
        <p:sp>
          <p:nvSpPr>
            <p:cNvPr id="70" name="Textfeld 69">
              <a:extLst>
                <a:ext uri="{FF2B5EF4-FFF2-40B4-BE49-F238E27FC236}">
                  <a16:creationId xmlns:a16="http://schemas.microsoft.com/office/drawing/2014/main" id="{B40749E0-CF33-4F52-9BEF-93F22E7C0DED}"/>
                </a:ext>
              </a:extLst>
            </p:cNvPr>
            <p:cNvSpPr txBox="1"/>
            <p:nvPr/>
          </p:nvSpPr>
          <p:spPr>
            <a:xfrm>
              <a:off x="10441473" y="5530763"/>
              <a:ext cx="2904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221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42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7924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General: Beam Fluctuations for slow Extraction 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377365" y="1154336"/>
            <a:ext cx="11047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i="1" dirty="0">
                <a:solidFill>
                  <a:srgbClr val="3333FF"/>
                </a:solidFill>
                <a:latin typeface="Calibri" panose="020F0502020204030204" pitchFamily="34" charset="0"/>
              </a:rPr>
              <a:t>Example</a:t>
            </a:r>
            <a:r>
              <a:rPr lang="en-US" b="1" dirty="0">
                <a:solidFill>
                  <a:srgbClr val="3333FF"/>
                </a:solidFill>
                <a:latin typeface="Calibri" panose="020F0502020204030204" pitchFamily="34" charset="0"/>
              </a:rPr>
              <a:t>: </a:t>
            </a:r>
            <a:r>
              <a:rPr lang="en-US" dirty="0">
                <a:latin typeface="Calibri" panose="020F0502020204030204" pitchFamily="34" charset="0"/>
              </a:rPr>
              <a:t>C</a:t>
            </a:r>
            <a:r>
              <a:rPr lang="en-US" baseline="30000" dirty="0">
                <a:latin typeface="Calibri" panose="020F0502020204030204" pitchFamily="34" charset="0"/>
              </a:rPr>
              <a:t>6+</a:t>
            </a:r>
            <a:r>
              <a:rPr lang="en-US" dirty="0">
                <a:latin typeface="Calibri" panose="020F0502020204030204" pitchFamily="34" charset="0"/>
              </a:rPr>
              <a:t> at 300 MeV/u at GSI, quadrupole scan, 2.5 s extraction called ‘spill’;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coasting</a:t>
            </a:r>
            <a:r>
              <a:rPr lang="en-US" dirty="0">
                <a:latin typeface="Calibri" panose="020F0502020204030204" pitchFamily="34" charset="0"/>
              </a:rPr>
              <a:t> &amp;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bunched</a:t>
            </a:r>
            <a:r>
              <a:rPr lang="en-US" dirty="0">
                <a:latin typeface="Calibri" panose="020F0502020204030204" pitchFamily="34" charset="0"/>
              </a:rPr>
              <a:t> beam</a:t>
            </a: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91344" y="548680"/>
            <a:ext cx="86409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3333FF"/>
                </a:solidFill>
                <a:latin typeface="Calibri" panose="020F0502020204030204" pitchFamily="34" charset="0"/>
              </a:rPr>
              <a:t>Slow extraction: Gentle </a:t>
            </a:r>
            <a:r>
              <a:rPr lang="en-US" dirty="0">
                <a:solidFill>
                  <a:srgbClr val="3333FF"/>
                </a:solidFill>
                <a:latin typeface="Calibri" panose="020F0502020204030204" pitchFamily="34" charset="0"/>
              </a:rPr>
              <a:t>beam excitation at </a:t>
            </a:r>
            <a:r>
              <a:rPr lang="en-US" b="1" dirty="0">
                <a:solidFill>
                  <a:srgbClr val="3333FF"/>
                </a:solidFill>
                <a:latin typeface="Calibri" panose="020F0502020204030204" pitchFamily="34" charset="0"/>
              </a:rPr>
              <a:t>third</a:t>
            </a:r>
            <a:r>
              <a:rPr lang="en-US" dirty="0">
                <a:solidFill>
                  <a:srgbClr val="3333FF"/>
                </a:solidFill>
                <a:latin typeface="Calibri" panose="020F0502020204030204" pitchFamily="34" charset="0"/>
              </a:rPr>
              <a:t> order resonance</a:t>
            </a:r>
          </a:p>
          <a:p>
            <a:pPr algn="l"/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Problem: </a:t>
            </a:r>
            <a:r>
              <a:rPr lang="en-US" dirty="0">
                <a:latin typeface="Calibri" panose="020F0502020204030204" pitchFamily="34" charset="0"/>
              </a:rPr>
              <a:t>Fluctuations of the extracted beam (before systematic optimization)  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191343" y="5085184"/>
            <a:ext cx="11953329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6600"/>
                </a:solidFill>
                <a:latin typeface="Calibri" panose="020F0502020204030204" pitchFamily="34" charset="0"/>
              </a:rPr>
              <a:t>Improvement by bunching: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700" b="1" dirty="0">
                <a:solidFill>
                  <a:srgbClr val="0000FF"/>
                </a:solidFill>
                <a:latin typeface="Calibri" panose="020F0502020204030204" pitchFamily="34" charset="0"/>
              </a:rPr>
              <a:t>Medical facility: </a:t>
            </a:r>
            <a:r>
              <a:rPr lang="en-US" sz="1700" dirty="0">
                <a:latin typeface="Calibri" panose="020F0502020204030204" pitchFamily="34" charset="0"/>
              </a:rPr>
              <a:t>Readout time typ. 100 µs used since years; however, improvement required </a:t>
            </a:r>
            <a:endParaRPr lang="en-US" sz="1700" b="1" baseline="-250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700" b="1" dirty="0">
                <a:solidFill>
                  <a:srgbClr val="0000FF"/>
                </a:solidFill>
                <a:latin typeface="Calibri" panose="020F0502020204030204" pitchFamily="34" charset="0"/>
              </a:rPr>
              <a:t>GSI &amp; CERN: </a:t>
            </a:r>
            <a:r>
              <a:rPr lang="en-US" sz="1700" b="1" u="sng" dirty="0">
                <a:solidFill>
                  <a:srgbClr val="C00000"/>
                </a:solidFill>
                <a:latin typeface="Calibri" panose="020F0502020204030204" pitchFamily="34" charset="0"/>
              </a:rPr>
              <a:t>Not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</a:rPr>
              <a:t> acceptable for nuclear &amp; particle physics as related to detector deadtime</a:t>
            </a:r>
            <a:endParaRPr lang="en-US" sz="17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1122679" y="1512597"/>
            <a:ext cx="21437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i="1" dirty="0">
                <a:solidFill>
                  <a:srgbClr val="006600"/>
                </a:solidFill>
                <a:latin typeface="Calibri" panose="020F0502020204030204" pitchFamily="34" charset="0"/>
              </a:rPr>
              <a:t> </a:t>
            </a:r>
            <a:r>
              <a:rPr lang="en-US" sz="1500" b="1" i="1" dirty="0">
                <a:solidFill>
                  <a:srgbClr val="006600"/>
                </a:solidFill>
                <a:latin typeface="Calibri" panose="020F0502020204030204" pitchFamily="34" charset="0"/>
              </a:rPr>
              <a:t>Time domain: </a:t>
            </a:r>
            <a:endParaRPr lang="en-US" sz="1500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CA62EFA-8A7C-44BE-95E6-072D3A957874}"/>
              </a:ext>
            </a:extLst>
          </p:cNvPr>
          <p:cNvGrpSpPr/>
          <p:nvPr/>
        </p:nvGrpSpPr>
        <p:grpSpPr>
          <a:xfrm>
            <a:off x="4025048" y="1932930"/>
            <a:ext cx="3581320" cy="2878973"/>
            <a:chOff x="5768615" y="1655683"/>
            <a:chExt cx="3744416" cy="3179321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E3E88B2A-2E38-4DA0-BAE8-FA6DEAE17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768615" y="1658353"/>
              <a:ext cx="3744416" cy="3176651"/>
            </a:xfrm>
            <a:prstGeom prst="rect">
              <a:avLst/>
            </a:prstGeom>
          </p:spPr>
        </p:pic>
        <p:sp>
          <p:nvSpPr>
            <p:cNvPr id="52" name="TextBox 16">
              <a:extLst>
                <a:ext uri="{FF2B5EF4-FFF2-40B4-BE49-F238E27FC236}">
                  <a16:creationId xmlns:a16="http://schemas.microsoft.com/office/drawing/2014/main" id="{E8D7E266-B82A-41F3-A581-F87D5191B9B7}"/>
                </a:ext>
              </a:extLst>
            </p:cNvPr>
            <p:cNvSpPr txBox="1"/>
            <p:nvPr/>
          </p:nvSpPr>
          <p:spPr>
            <a:xfrm>
              <a:off x="7520868" y="2149783"/>
              <a:ext cx="1061509" cy="425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lnSpc>
                  <a:spcPct val="70000"/>
                </a:lnSpc>
                <a:spcAft>
                  <a:spcPct val="0"/>
                </a:spcAft>
              </a:pPr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50 Hz &amp; </a:t>
              </a:r>
            </a:p>
            <a:p>
              <a:pPr defTabSz="914400" eaLnBrk="0" fontAlgn="base" hangingPunct="0">
                <a:lnSpc>
                  <a:spcPct val="70000"/>
                </a:lnSpc>
                <a:spcAft>
                  <a:spcPct val="0"/>
                </a:spcAft>
              </a:pPr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harmonics </a:t>
              </a:r>
            </a:p>
          </p:txBody>
        </p:sp>
        <p:cxnSp>
          <p:nvCxnSpPr>
            <p:cNvPr id="53" name="Gerade Verbindung mit Pfeil 52">
              <a:extLst>
                <a:ext uri="{FF2B5EF4-FFF2-40B4-BE49-F238E27FC236}">
                  <a16:creationId xmlns:a16="http://schemas.microsoft.com/office/drawing/2014/main" id="{DD0B4672-6EE3-4D9C-8A7B-2B290C6A31D1}"/>
                </a:ext>
              </a:extLst>
            </p:cNvPr>
            <p:cNvCxnSpPr>
              <a:cxnSpLocks/>
            </p:cNvCxnSpPr>
            <p:nvPr/>
          </p:nvCxnSpPr>
          <p:spPr>
            <a:xfrm>
              <a:off x="7032104" y="2204864"/>
              <a:ext cx="0" cy="342698"/>
            </a:xfrm>
            <a:prstGeom prst="straightConnector1">
              <a:avLst/>
            </a:prstGeom>
            <a:ln w="22225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mit Pfeil 53">
              <a:extLst>
                <a:ext uri="{FF2B5EF4-FFF2-40B4-BE49-F238E27FC236}">
                  <a16:creationId xmlns:a16="http://schemas.microsoft.com/office/drawing/2014/main" id="{9F5FC5C7-2BC3-40B4-A01D-30AD1D5AE2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7331" y="2198319"/>
              <a:ext cx="1" cy="342698"/>
            </a:xfrm>
            <a:prstGeom prst="straightConnector1">
              <a:avLst/>
            </a:prstGeom>
            <a:ln w="22225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mit Pfeil 55">
              <a:extLst>
                <a:ext uri="{FF2B5EF4-FFF2-40B4-BE49-F238E27FC236}">
                  <a16:creationId xmlns:a16="http://schemas.microsoft.com/office/drawing/2014/main" id="{A2D5AEC1-F5E2-40FD-BB3D-C3C27D6724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12053" y="2211161"/>
              <a:ext cx="1" cy="342698"/>
            </a:xfrm>
            <a:prstGeom prst="straightConnector1">
              <a:avLst/>
            </a:prstGeom>
            <a:ln w="22225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16">
              <a:extLst>
                <a:ext uri="{FF2B5EF4-FFF2-40B4-BE49-F238E27FC236}">
                  <a16:creationId xmlns:a16="http://schemas.microsoft.com/office/drawing/2014/main" id="{9436AC6F-290C-4F91-B711-15C4F8C4BB10}"/>
                </a:ext>
              </a:extLst>
            </p:cNvPr>
            <p:cNvSpPr txBox="1"/>
            <p:nvPr/>
          </p:nvSpPr>
          <p:spPr>
            <a:xfrm>
              <a:off x="8624057" y="2222677"/>
              <a:ext cx="488215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400" eaLnBrk="0" fontAlgn="base" hangingPunct="0">
                <a:spcAft>
                  <a:spcPct val="0"/>
                </a:spcAft>
              </a:pPr>
              <a:r>
                <a:rPr lang="en-US" sz="1700" b="1" dirty="0" err="1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sz="1700" b="1" baseline="-25000" dirty="0" err="1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cut</a:t>
              </a:r>
              <a:r>
                <a:rPr lang="en-US" sz="17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cxnSp>
          <p:nvCxnSpPr>
            <p:cNvPr id="58" name="Gerade Verbindung mit Pfeil 57">
              <a:extLst>
                <a:ext uri="{FF2B5EF4-FFF2-40B4-BE49-F238E27FC236}">
                  <a16:creationId xmlns:a16="http://schemas.microsoft.com/office/drawing/2014/main" id="{FB839BC8-5FCC-44A6-84E3-A228A69AE921}"/>
                </a:ext>
              </a:extLst>
            </p:cNvPr>
            <p:cNvCxnSpPr>
              <a:cxnSpLocks/>
            </p:cNvCxnSpPr>
            <p:nvPr/>
          </p:nvCxnSpPr>
          <p:spPr>
            <a:xfrm>
              <a:off x="8688287" y="2298752"/>
              <a:ext cx="1" cy="243333"/>
            </a:xfrm>
            <a:prstGeom prst="straightConnector1">
              <a:avLst/>
            </a:prstGeom>
            <a:ln w="22225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16">
              <a:extLst>
                <a:ext uri="{FF2B5EF4-FFF2-40B4-BE49-F238E27FC236}">
                  <a16:creationId xmlns:a16="http://schemas.microsoft.com/office/drawing/2014/main" id="{0827DB15-F3BA-4780-95D7-CD4356D577F5}"/>
                </a:ext>
              </a:extLst>
            </p:cNvPr>
            <p:cNvSpPr txBox="1"/>
            <p:nvPr/>
          </p:nvSpPr>
          <p:spPr>
            <a:xfrm>
              <a:off x="6320584" y="4129786"/>
              <a:ext cx="1719632" cy="451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0" fontAlgn="base" hangingPunct="0">
                <a:spcAft>
                  <a:spcPct val="0"/>
                </a:spcAft>
              </a:pPr>
              <a:r>
                <a:rPr lang="en-US" sz="1400" b="1" dirty="0">
                  <a:solidFill>
                    <a:srgbClr val="D6009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synchrotron freq. </a:t>
              </a:r>
            </a:p>
            <a:p>
              <a:pPr defTabSz="914400" eaLnBrk="0" fontAlgn="base" hangingPunct="0">
                <a:lnSpc>
                  <a:spcPts val="1000"/>
                </a:lnSpc>
                <a:spcAft>
                  <a:spcPct val="0"/>
                </a:spcAft>
              </a:pPr>
              <a:r>
                <a:rPr lang="en-US" sz="1400" b="1" dirty="0">
                  <a:solidFill>
                    <a:srgbClr val="D6009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&amp; harmonics</a:t>
              </a:r>
            </a:p>
          </p:txBody>
        </p:sp>
        <p:cxnSp>
          <p:nvCxnSpPr>
            <p:cNvPr id="60" name="Gerade Verbindung mit Pfeil 59">
              <a:extLst>
                <a:ext uri="{FF2B5EF4-FFF2-40B4-BE49-F238E27FC236}">
                  <a16:creationId xmlns:a16="http://schemas.microsoft.com/office/drawing/2014/main" id="{F72BF137-A50C-40FE-9A35-E092D77E380F}"/>
                </a:ext>
              </a:extLst>
            </p:cNvPr>
            <p:cNvCxnSpPr>
              <a:cxnSpLocks/>
            </p:cNvCxnSpPr>
            <p:nvPr/>
          </p:nvCxnSpPr>
          <p:spPr>
            <a:xfrm>
              <a:off x="8335456" y="4293096"/>
              <a:ext cx="0" cy="222397"/>
            </a:xfrm>
            <a:prstGeom prst="straightConnector1">
              <a:avLst/>
            </a:prstGeom>
            <a:ln w="22225">
              <a:solidFill>
                <a:srgbClr val="D6009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mit Pfeil 60">
              <a:extLst>
                <a:ext uri="{FF2B5EF4-FFF2-40B4-BE49-F238E27FC236}">
                  <a16:creationId xmlns:a16="http://schemas.microsoft.com/office/drawing/2014/main" id="{23043144-69D8-4F16-B3A2-5E6EB20898EF}"/>
                </a:ext>
              </a:extLst>
            </p:cNvPr>
            <p:cNvCxnSpPr>
              <a:cxnSpLocks/>
            </p:cNvCxnSpPr>
            <p:nvPr/>
          </p:nvCxnSpPr>
          <p:spPr>
            <a:xfrm>
              <a:off x="8624057" y="4295733"/>
              <a:ext cx="0" cy="236105"/>
            </a:xfrm>
            <a:prstGeom prst="straightConnector1">
              <a:avLst/>
            </a:prstGeom>
            <a:ln w="22225">
              <a:solidFill>
                <a:srgbClr val="D6009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16">
              <a:extLst>
                <a:ext uri="{FF2B5EF4-FFF2-40B4-BE49-F238E27FC236}">
                  <a16:creationId xmlns:a16="http://schemas.microsoft.com/office/drawing/2014/main" id="{5CAB40EE-F7A9-4C2B-98D9-D40803872207}"/>
                </a:ext>
              </a:extLst>
            </p:cNvPr>
            <p:cNvSpPr txBox="1"/>
            <p:nvPr/>
          </p:nvSpPr>
          <p:spPr>
            <a:xfrm>
              <a:off x="6382151" y="1655683"/>
              <a:ext cx="133889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Aft>
                  <a:spcPct val="0"/>
                </a:spcAft>
              </a:pPr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coasting beam</a:t>
              </a:r>
            </a:p>
          </p:txBody>
        </p:sp>
        <p:sp>
          <p:nvSpPr>
            <p:cNvPr id="63" name="TextBox 16">
              <a:extLst>
                <a:ext uri="{FF2B5EF4-FFF2-40B4-BE49-F238E27FC236}">
                  <a16:creationId xmlns:a16="http://schemas.microsoft.com/office/drawing/2014/main" id="{070C843C-DA7B-40AC-9C0B-D01540D392AC}"/>
                </a:ext>
              </a:extLst>
            </p:cNvPr>
            <p:cNvSpPr txBox="1"/>
            <p:nvPr/>
          </p:nvSpPr>
          <p:spPr>
            <a:xfrm>
              <a:off x="6407996" y="2577004"/>
              <a:ext cx="136768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Aft>
                  <a:spcPct val="0"/>
                </a:spcAft>
              </a:pPr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bunched beam</a:t>
              </a:r>
            </a:p>
          </p:txBody>
        </p:sp>
      </p:grpSp>
      <p:sp>
        <p:nvSpPr>
          <p:cNvPr id="64" name="Textfeld 63">
            <a:extLst>
              <a:ext uri="{FF2B5EF4-FFF2-40B4-BE49-F238E27FC236}">
                <a16:creationId xmlns:a16="http://schemas.microsoft.com/office/drawing/2014/main" id="{BD175DB1-CE77-4A3F-B09E-2D41B53083FD}"/>
              </a:ext>
            </a:extLst>
          </p:cNvPr>
          <p:cNvSpPr txBox="1"/>
          <p:nvPr/>
        </p:nvSpPr>
        <p:spPr>
          <a:xfrm>
            <a:off x="5024144" y="1504113"/>
            <a:ext cx="21437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i="1" dirty="0">
                <a:solidFill>
                  <a:srgbClr val="006600"/>
                </a:solidFill>
                <a:latin typeface="Calibri" panose="020F0502020204030204" pitchFamily="34" charset="0"/>
              </a:rPr>
              <a:t> </a:t>
            </a:r>
            <a:r>
              <a:rPr lang="en-US" sz="1500" b="1" i="1" dirty="0">
                <a:solidFill>
                  <a:srgbClr val="006600"/>
                </a:solidFill>
                <a:latin typeface="Calibri" panose="020F0502020204030204" pitchFamily="34" charset="0"/>
              </a:rPr>
              <a:t>Frequency domain: </a:t>
            </a:r>
            <a:endParaRPr lang="en-US" sz="1500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C50CB1A-8110-4A39-96D8-A3E34E938161}"/>
              </a:ext>
            </a:extLst>
          </p:cNvPr>
          <p:cNvGrpSpPr/>
          <p:nvPr/>
        </p:nvGrpSpPr>
        <p:grpSpPr>
          <a:xfrm>
            <a:off x="373335" y="1856215"/>
            <a:ext cx="3432897" cy="3010084"/>
            <a:chOff x="1195075" y="1632704"/>
            <a:chExt cx="3671321" cy="3219142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8C7145D6-64E8-4458-8D77-FDE50280F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95075" y="1632704"/>
              <a:ext cx="3583169" cy="3219142"/>
            </a:xfrm>
            <a:prstGeom prst="rect">
              <a:avLst/>
            </a:prstGeom>
          </p:spPr>
        </p:pic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EF9B7A94-FB2C-4B78-9C80-A7734CFD82FC}"/>
                </a:ext>
              </a:extLst>
            </p:cNvPr>
            <p:cNvSpPr txBox="1"/>
            <p:nvPr/>
          </p:nvSpPr>
          <p:spPr>
            <a:xfrm>
              <a:off x="2722685" y="1803725"/>
              <a:ext cx="214371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i="1" dirty="0">
                  <a:solidFill>
                    <a:srgbClr val="006600"/>
                  </a:solidFill>
                  <a:latin typeface="Calibri" panose="020F0502020204030204" pitchFamily="34" charset="0"/>
                </a:rPr>
                <a:t> 20 µs t</a:t>
              </a:r>
              <a:r>
                <a:rPr lang="en-US" sz="1500" b="1" i="1" dirty="0">
                  <a:solidFill>
                    <a:srgbClr val="006600"/>
                  </a:solidFill>
                  <a:latin typeface="Calibri" panose="020F0502020204030204" pitchFamily="34" charset="0"/>
                </a:rPr>
                <a:t>ime resolution </a:t>
              </a:r>
              <a:endParaRPr lang="en-US" sz="1500" dirty="0">
                <a:solidFill>
                  <a:srgbClr val="006600"/>
                </a:solidFill>
                <a:latin typeface="Calibri" panose="020F0502020204030204" pitchFamily="34" charset="0"/>
              </a:endParaRPr>
            </a:p>
          </p:txBody>
        </p:sp>
      </p:grpSp>
      <p:cxnSp>
        <p:nvCxnSpPr>
          <p:cNvPr id="71" name="Gerade Verbindung 17">
            <a:extLst>
              <a:ext uri="{FF2B5EF4-FFF2-40B4-BE49-F238E27FC236}">
                <a16:creationId xmlns:a16="http://schemas.microsoft.com/office/drawing/2014/main" id="{1EFEC3C4-1C83-46F8-8290-F16D726E5C8B}"/>
              </a:ext>
            </a:extLst>
          </p:cNvPr>
          <p:cNvCxnSpPr/>
          <p:nvPr/>
        </p:nvCxnSpPr>
        <p:spPr bwMode="auto">
          <a:xfrm>
            <a:off x="749912" y="2676523"/>
            <a:ext cx="2973893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Textfeld 72">
            <a:extLst>
              <a:ext uri="{FF2B5EF4-FFF2-40B4-BE49-F238E27FC236}">
                <a16:creationId xmlns:a16="http://schemas.microsoft.com/office/drawing/2014/main" id="{6F27AE19-BC0E-4D05-A71C-388BAD4AC07B}"/>
              </a:ext>
            </a:extLst>
          </p:cNvPr>
          <p:cNvSpPr txBox="1"/>
          <p:nvPr/>
        </p:nvSpPr>
        <p:spPr>
          <a:xfrm>
            <a:off x="2742840" y="2380801"/>
            <a:ext cx="907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i="1" dirty="0" err="1">
                <a:solidFill>
                  <a:srgbClr val="0000FF"/>
                </a:solidFill>
                <a:latin typeface="Calibri" panose="020F0502020204030204" pitchFamily="34" charset="0"/>
              </a:rPr>
              <a:t>c</a:t>
            </a:r>
            <a:r>
              <a:rPr lang="en-US" sz="1200" b="1" i="1" baseline="-25000" dirty="0" err="1">
                <a:solidFill>
                  <a:srgbClr val="0000FF"/>
                </a:solidFill>
                <a:latin typeface="Calibri" panose="020F0502020204030204" pitchFamily="34" charset="0"/>
              </a:rPr>
              <a:t>mean</a:t>
            </a:r>
            <a:r>
              <a:rPr lang="en-US" sz="1200" dirty="0">
                <a:solidFill>
                  <a:srgbClr val="0000FF"/>
                </a:solidFill>
                <a:latin typeface="Calibri" panose="020F0502020204030204" pitchFamily="34" charset="0"/>
              </a:rPr>
              <a:t>=35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5">
                <a:extLst>
                  <a:ext uri="{FF2B5EF4-FFF2-40B4-BE49-F238E27FC236}">
                    <a16:creationId xmlns:a16="http://schemas.microsoft.com/office/drawing/2014/main" id="{9FB7C306-AA39-45E2-8541-9A67DD33E5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5559" y="1484268"/>
                <a:ext cx="3345053" cy="8451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ts val="200"/>
                  </a:spcBef>
                </a:pPr>
                <a:r>
                  <a:rPr lang="en-US" sz="16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Duty factor:  </a:t>
                </a:r>
                <a:r>
                  <a:rPr lang="en-US" sz="1700" dirty="0">
                    <a:latin typeface="Calibri" panose="020F0502020204030204" pitchFamily="34" charset="0"/>
                  </a:rPr>
                  <a:t>norm. fluctuations  </a:t>
                </a:r>
                <a:r>
                  <a:rPr lang="en-US" sz="1700" dirty="0">
                    <a:latin typeface="Calibri" panose="020F0502020204030204" pitchFamily="34" charset="0"/>
                    <a:sym typeface="Symbol"/>
                  </a:rPr>
                  <a:t> </a:t>
                </a:r>
              </a:p>
              <a:p>
                <a:pPr>
                  <a:spcBef>
                    <a:spcPts val="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de-DE" sz="1700" b="1" i="1" smtClean="0">
                            <a:latin typeface="Cambria Math"/>
                            <a:sym typeface="Symbol"/>
                          </a:rPr>
                          <m:t>𝑭</m:t>
                        </m:r>
                      </m:e>
                      <m:sub>
                        <m:r>
                          <a:rPr lang="en-US" sz="1700" b="1" i="1" smtClean="0">
                            <a:latin typeface="Cambria Math"/>
                            <a:ea typeface="Cambria Math"/>
                            <a:sym typeface="Symbol"/>
                          </a:rPr>
                          <m:t>∆</m:t>
                        </m:r>
                        <m:r>
                          <a:rPr lang="de-DE" sz="1700" b="1" i="1" smtClean="0">
                            <a:latin typeface="Cambria Math"/>
                            <a:ea typeface="Cambria Math"/>
                            <a:sym typeface="Symbol"/>
                          </a:rPr>
                          <m:t>𝒕</m:t>
                        </m:r>
                      </m:sub>
                    </m:sSub>
                    <m:r>
                      <a:rPr lang="de-DE" sz="17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≡</m:t>
                    </m:r>
                    <m:r>
                      <a:rPr lang="de-DE" sz="1700" b="1" i="1" smtClean="0">
                        <a:latin typeface="Cambria Math"/>
                        <a:sym typeface="Symbol"/>
                      </a:rPr>
                      <m:t> </m:t>
                    </m:r>
                    <m:f>
                      <m:fPr>
                        <m:ctrlPr>
                          <a:rPr lang="de-DE" sz="1700" b="1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de-DE" sz="1700" b="1" i="1" smtClean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a:rPr lang="de-DE" sz="17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𝒄</m:t>
                            </m:r>
                          </m:e>
                          <m:sub>
                            <m:r>
                              <a:rPr lang="de-DE" sz="17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𝒎𝒆𝒂𝒏</m:t>
                            </m:r>
                          </m:sub>
                          <m:sup>
                            <m:r>
                              <a:rPr lang="de-DE" sz="1700" b="1" i="1" smtClean="0">
                                <a:latin typeface="Cambria Math"/>
                                <a:sym typeface="Symbol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de-DE" sz="1700" b="1" i="1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a:rPr lang="de-DE" sz="17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𝒄</m:t>
                            </m:r>
                          </m:e>
                          <m:sub>
                            <m:r>
                              <a:rPr lang="de-DE" sz="17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𝒎𝒆𝒂𝒏</m:t>
                            </m:r>
                          </m:sub>
                          <m:sup>
                            <m:r>
                              <a:rPr lang="de-DE" sz="1700" b="1" i="1">
                                <a:latin typeface="Cambria Math"/>
                                <a:sym typeface="Symbol"/>
                              </a:rPr>
                              <m:t>𝟐</m:t>
                            </m:r>
                          </m:sup>
                        </m:sSubSup>
                        <m:r>
                          <a:rPr lang="de-DE" sz="1700" b="1" i="1" smtClean="0">
                            <a:latin typeface="Cambria Math"/>
                            <a:sym typeface="Symbol"/>
                          </a:rPr>
                          <m:t>+ </m:t>
                        </m:r>
                        <m:sSubSup>
                          <m:sSubSupPr>
                            <m:ctrlPr>
                              <a:rPr lang="de-DE" sz="1700" b="1" i="1" smtClean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a:rPr lang="de-DE" sz="17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  <m:t>𝝈</m:t>
                            </m:r>
                          </m:e>
                          <m:sub>
                            <m:r>
                              <a:rPr lang="de-DE" sz="17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𝒄</m:t>
                            </m:r>
                          </m:sub>
                          <m:sup>
                            <m:r>
                              <a:rPr lang="de-DE" sz="1700" b="1" i="1" smtClean="0">
                                <a:latin typeface="Cambria Math" panose="02040503050406030204" pitchFamily="18" charset="0"/>
                                <a:sym typeface="Symbol"/>
                              </a:rPr>
                              <m:t>𝟐</m:t>
                            </m:r>
                          </m:sup>
                        </m:sSubSup>
                      </m:den>
                    </m:f>
                    <m:r>
                      <a:rPr lang="de-DE" sz="1700" b="1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≡</m:t>
                    </m:r>
                    <m:box>
                      <m:boxPr>
                        <m:ctrlPr>
                          <a:rPr lang="de-DE" sz="17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de-DE" sz="17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de-DE" sz="17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sz="17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sz="17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  <m:t>𝒄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de-DE" sz="17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begChr m:val="⟨"/>
                                <m:endChr m:val="⟩"/>
                                <m:ctrlPr>
                                  <a:rPr lang="de-DE" sz="17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de-DE" sz="17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7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  <m:t>𝒄</m:t>
                                    </m:r>
                                  </m:e>
                                  <m:sup>
                                    <m:r>
                                      <a:rPr lang="de-DE" sz="17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  <m:t>𝟐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box>
                  </m:oMath>
                </a14:m>
                <a:r>
                  <a:rPr lang="en-US" sz="16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74" name="Rectangle 5">
                <a:extLst>
                  <a:ext uri="{FF2B5EF4-FFF2-40B4-BE49-F238E27FC236}">
                    <a16:creationId xmlns:a16="http://schemas.microsoft.com/office/drawing/2014/main" id="{9FB7C306-AA39-45E2-8541-9A67DD33E5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65559" y="1484268"/>
                <a:ext cx="3345053" cy="845168"/>
              </a:xfrm>
              <a:prstGeom prst="rect">
                <a:avLst/>
              </a:prstGeom>
              <a:blipFill>
                <a:blip r:embed="rId7"/>
                <a:stretch>
                  <a:fillRect l="-1093" t="-215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7B9759DE-36E4-459F-A2CB-C6C76DB58098}"/>
              </a:ext>
            </a:extLst>
          </p:cNvPr>
          <p:cNvGrpSpPr/>
          <p:nvPr/>
        </p:nvGrpSpPr>
        <p:grpSpPr>
          <a:xfrm>
            <a:off x="9200775" y="2479232"/>
            <a:ext cx="2437647" cy="1727310"/>
            <a:chOff x="9048329" y="4582010"/>
            <a:chExt cx="2510342" cy="1727310"/>
          </a:xfrm>
        </p:grpSpPr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18C39AAA-A703-4D49-8CAB-30CC5A7A619A}"/>
                </a:ext>
              </a:extLst>
            </p:cNvPr>
            <p:cNvGrpSpPr/>
            <p:nvPr/>
          </p:nvGrpSpPr>
          <p:grpSpPr>
            <a:xfrm>
              <a:off x="9048329" y="4582010"/>
              <a:ext cx="2510342" cy="1727310"/>
              <a:chOff x="9027451" y="2116259"/>
              <a:chExt cx="2060059" cy="1601533"/>
            </a:xfrm>
          </p:grpSpPr>
          <p:pic>
            <p:nvPicPr>
              <p:cNvPr id="10" name="Grafik 9">
                <a:extLst>
                  <a:ext uri="{FF2B5EF4-FFF2-40B4-BE49-F238E27FC236}">
                    <a16:creationId xmlns:a16="http://schemas.microsoft.com/office/drawing/2014/main" id="{A6CB968E-D0AD-47AD-A341-A28D8594A8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50000" b="50000"/>
              <a:stretch/>
            </p:blipFill>
            <p:spPr>
              <a:xfrm>
                <a:off x="9027451" y="2116259"/>
                <a:ext cx="2060059" cy="1601533"/>
              </a:xfrm>
              <a:prstGeom prst="rect">
                <a:avLst/>
              </a:prstGeom>
            </p:spPr>
          </p:pic>
          <p:sp>
            <p:nvSpPr>
              <p:cNvPr id="75" name="TextBox 16">
                <a:extLst>
                  <a:ext uri="{FF2B5EF4-FFF2-40B4-BE49-F238E27FC236}">
                    <a16:creationId xmlns:a16="http://schemas.microsoft.com/office/drawing/2014/main" id="{BFF72EF8-B71B-4D61-9E22-139408B4E704}"/>
                  </a:ext>
                </a:extLst>
              </p:cNvPr>
              <p:cNvSpPr txBox="1"/>
              <p:nvPr/>
            </p:nvSpPr>
            <p:spPr>
              <a:xfrm>
                <a:off x="9296174" y="2168937"/>
                <a:ext cx="133889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eaLnBrk="0" fontAlgn="base" hangingPunct="0">
                  <a:spcAft>
                    <a:spcPct val="0"/>
                  </a:spcAft>
                </a:pPr>
                <a:r>
                  <a:rPr lang="en-US" sz="15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coasting beam</a:t>
                </a:r>
              </a:p>
            </p:txBody>
          </p:sp>
        </p:grpSp>
        <p:sp>
          <p:nvSpPr>
            <p:cNvPr id="80" name="TextBox 16">
              <a:extLst>
                <a:ext uri="{FF2B5EF4-FFF2-40B4-BE49-F238E27FC236}">
                  <a16:creationId xmlns:a16="http://schemas.microsoft.com/office/drawing/2014/main" id="{3D52FD16-FE4C-4ECB-941A-9CCC4C70E088}"/>
                </a:ext>
              </a:extLst>
            </p:cNvPr>
            <p:cNvSpPr txBox="1"/>
            <p:nvPr/>
          </p:nvSpPr>
          <p:spPr>
            <a:xfrm>
              <a:off x="10303500" y="4952874"/>
              <a:ext cx="104535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Aft>
                  <a:spcPct val="0"/>
                </a:spcAft>
              </a:pPr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Poisson limit</a:t>
              </a:r>
            </a:p>
          </p:txBody>
        </p: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AE4BF22F-A11B-4A95-9A9E-D9C30C72AE3F}"/>
                </a:ext>
              </a:extLst>
            </p:cNvPr>
            <p:cNvCxnSpPr>
              <a:cxnSpLocks/>
            </p:cNvCxnSpPr>
            <p:nvPr/>
          </p:nvCxnSpPr>
          <p:spPr>
            <a:xfrm>
              <a:off x="10051992" y="5099068"/>
              <a:ext cx="279137" cy="1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CB7C4DE6-50CD-456C-B947-36B25CFBA01D}"/>
              </a:ext>
            </a:extLst>
          </p:cNvPr>
          <p:cNvGrpSpPr/>
          <p:nvPr/>
        </p:nvGrpSpPr>
        <p:grpSpPr>
          <a:xfrm>
            <a:off x="9200775" y="4310586"/>
            <a:ext cx="2491445" cy="1727310"/>
            <a:chOff x="9048329" y="2713581"/>
            <a:chExt cx="2491445" cy="1727310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1D8F2028-E504-4AE4-A654-1B83C92DE945}"/>
                </a:ext>
              </a:extLst>
            </p:cNvPr>
            <p:cNvGrpSpPr/>
            <p:nvPr/>
          </p:nvGrpSpPr>
          <p:grpSpPr>
            <a:xfrm>
              <a:off x="9048329" y="2713581"/>
              <a:ext cx="2418750" cy="1727310"/>
              <a:chOff x="8976320" y="3684615"/>
              <a:chExt cx="2048369" cy="1595499"/>
            </a:xfrm>
          </p:grpSpPr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3F7242C5-D9D1-4ECF-853E-5338BBC6000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49991" b="50000"/>
              <a:stretch/>
            </p:blipFill>
            <p:spPr>
              <a:xfrm>
                <a:off x="8976320" y="3687941"/>
                <a:ext cx="2048369" cy="1592173"/>
              </a:xfrm>
              <a:prstGeom prst="rect">
                <a:avLst/>
              </a:prstGeom>
            </p:spPr>
          </p:pic>
          <p:sp>
            <p:nvSpPr>
              <p:cNvPr id="76" name="TextBox 16">
                <a:extLst>
                  <a:ext uri="{FF2B5EF4-FFF2-40B4-BE49-F238E27FC236}">
                    <a16:creationId xmlns:a16="http://schemas.microsoft.com/office/drawing/2014/main" id="{E56F7B1E-E50F-4493-A08E-E083F81E1AF1}"/>
                  </a:ext>
                </a:extLst>
              </p:cNvPr>
              <p:cNvSpPr txBox="1"/>
              <p:nvPr/>
            </p:nvSpPr>
            <p:spPr>
              <a:xfrm>
                <a:off x="9277563" y="3684615"/>
                <a:ext cx="136768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eaLnBrk="0" fontAlgn="base" hangingPunct="0">
                  <a:spcAft>
                    <a:spcPct val="0"/>
                  </a:spcAft>
                </a:pPr>
                <a:r>
                  <a:rPr lang="en-US" sz="15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bunched beam</a:t>
                </a:r>
              </a:p>
            </p:txBody>
          </p:sp>
        </p:grpSp>
        <p:sp>
          <p:nvSpPr>
            <p:cNvPr id="85" name="TextBox 16">
              <a:extLst>
                <a:ext uri="{FF2B5EF4-FFF2-40B4-BE49-F238E27FC236}">
                  <a16:creationId xmlns:a16="http://schemas.microsoft.com/office/drawing/2014/main" id="{F79D222E-413D-46EA-879D-E1221ECEEA96}"/>
                </a:ext>
              </a:extLst>
            </p:cNvPr>
            <p:cNvSpPr txBox="1"/>
            <p:nvPr/>
          </p:nvSpPr>
          <p:spPr>
            <a:xfrm>
              <a:off x="10837466" y="2776591"/>
              <a:ext cx="702308" cy="3813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lnSpc>
                  <a:spcPct val="70000"/>
                </a:lnSpc>
                <a:spcAft>
                  <a:spcPct val="0"/>
                </a:spcAft>
              </a:pPr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Poisson</a:t>
              </a:r>
            </a:p>
            <a:p>
              <a:pPr defTabSz="914400" eaLnBrk="0" fontAlgn="base" hangingPunct="0">
                <a:lnSpc>
                  <a:spcPct val="70000"/>
                </a:lnSpc>
                <a:spcAft>
                  <a:spcPct val="0"/>
                </a:spcAft>
              </a:pPr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 limit</a:t>
              </a: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9C79D4A4-77AE-4041-A341-9FE34B32EDC7}"/>
              </a:ext>
            </a:extLst>
          </p:cNvPr>
          <p:cNvGrpSpPr/>
          <p:nvPr/>
        </p:nvGrpSpPr>
        <p:grpSpPr>
          <a:xfrm>
            <a:off x="7918049" y="2305355"/>
            <a:ext cx="1935962" cy="2036246"/>
            <a:chOff x="7839983" y="2583276"/>
            <a:chExt cx="1935962" cy="2036246"/>
          </a:xfrm>
        </p:grpSpPr>
        <p:sp>
          <p:nvSpPr>
            <p:cNvPr id="88" name="Rectangle 6">
              <a:extLst>
                <a:ext uri="{FF2B5EF4-FFF2-40B4-BE49-F238E27FC236}">
                  <a16:creationId xmlns:a16="http://schemas.microsoft.com/office/drawing/2014/main" id="{96BE653A-67CB-4558-98E1-AB5326A57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9983" y="4096302"/>
              <a:ext cx="193596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Large fluctuation</a:t>
              </a:r>
            </a:p>
            <a:p>
              <a:pPr lvl="0"/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 ‘</a:t>
              </a: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bad’ spill </a:t>
              </a:r>
            </a:p>
          </p:txBody>
        </p:sp>
        <p:sp>
          <p:nvSpPr>
            <p:cNvPr id="89" name="Rectangle 6">
              <a:extLst>
                <a:ext uri="{FF2B5EF4-FFF2-40B4-BE49-F238E27FC236}">
                  <a16:creationId xmlns:a16="http://schemas.microsoft.com/office/drawing/2014/main" id="{C1082746-A593-4584-8EF3-CE9E3243A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0142" y="2583276"/>
              <a:ext cx="152924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small fluctuation </a:t>
              </a: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 ‘</a:t>
              </a: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good’ spill </a:t>
              </a:r>
            </a:p>
          </p:txBody>
        </p:sp>
        <p:sp>
          <p:nvSpPr>
            <p:cNvPr id="90" name="Pfeil: nach rechts 89">
              <a:extLst>
                <a:ext uri="{FF2B5EF4-FFF2-40B4-BE49-F238E27FC236}">
                  <a16:creationId xmlns:a16="http://schemas.microsoft.com/office/drawing/2014/main" id="{096E96F4-4609-49F3-9E3D-F20923ADB44D}"/>
                </a:ext>
              </a:extLst>
            </p:cNvPr>
            <p:cNvSpPr/>
            <p:nvPr/>
          </p:nvSpPr>
          <p:spPr>
            <a:xfrm rot="16200000">
              <a:off x="8428054" y="3521950"/>
              <a:ext cx="1053389" cy="128779"/>
            </a:xfrm>
            <a:prstGeom prst="rightArrow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008000"/>
                </a:gs>
              </a:gsLst>
              <a:lin ang="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Rectangle 5">
                <a:extLst>
                  <a:ext uri="{FF2B5EF4-FFF2-40B4-BE49-F238E27FC236}">
                    <a16:creationId xmlns:a16="http://schemas.microsoft.com/office/drawing/2014/main" id="{75C29B0D-8A29-45F1-B79E-FE4B6E9F7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15708" y="5017490"/>
                <a:ext cx="3581320" cy="4510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ts val="200"/>
                  </a:spcBef>
                </a:pPr>
                <a:r>
                  <a:rPr lang="en-US" sz="16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Coefficient of variance: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de-DE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lang="de-DE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,∆</m:t>
                        </m:r>
                        <m:r>
                          <a:rPr lang="de-DE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</m:t>
                        </m:r>
                      </m:sub>
                    </m:sSub>
                    <m:r>
                      <a:rPr lang="de-DE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de-DE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de-DE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e>
                              <m:sub>
                                <m:r>
                                  <a:rPr lang="de-DE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𝒎𝒆𝒂𝒏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de-DE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𝝈</m:t>
                                </m:r>
                              </m:e>
                              <m:sub>
                                <m:r>
                                  <a:rPr lang="de-DE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sub>
                            </m:sSub>
                          </m:den>
                        </m:f>
                      </m:e>
                    </m:box>
                  </m:oMath>
                </a14:m>
                <a:endParaRPr lang="en-US" sz="1600" b="1" i="1" dirty="0">
                  <a:solidFill>
                    <a:srgbClr val="0000FF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1" name="Rectangle 5">
                <a:extLst>
                  <a:ext uri="{FF2B5EF4-FFF2-40B4-BE49-F238E27FC236}">
                    <a16:creationId xmlns:a16="http://schemas.microsoft.com/office/drawing/2014/main" id="{75C29B0D-8A29-45F1-B79E-FE4B6E9F7F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15708" y="5017490"/>
                <a:ext cx="3581320" cy="451021"/>
              </a:xfrm>
              <a:prstGeom prst="rect">
                <a:avLst/>
              </a:prstGeom>
              <a:blipFill>
                <a:blip r:embed="rId10"/>
                <a:stretch>
                  <a:fillRect l="-85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987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2">
            <a:extLst>
              <a:ext uri="{FF2B5EF4-FFF2-40B4-BE49-F238E27FC236}">
                <a16:creationId xmlns:a16="http://schemas.microsoft.com/office/drawing/2014/main" id="{DCFB0A4C-D5CB-4FE1-A48C-2A4F36E727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8680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Coasting Beam Extraction versus bunched Beam Extraction</a:t>
            </a:r>
          </a:p>
        </p:txBody>
      </p:sp>
      <p:sp>
        <p:nvSpPr>
          <p:cNvPr id="83" name="TextBox 7">
            <a:extLst>
              <a:ext uri="{FF2B5EF4-FFF2-40B4-BE49-F238E27FC236}">
                <a16:creationId xmlns:a16="http://schemas.microsoft.com/office/drawing/2014/main" id="{C91339C8-0C61-4FF7-BFA7-2CD3AAA3BB78}"/>
              </a:ext>
            </a:extLst>
          </p:cNvPr>
          <p:cNvSpPr txBox="1"/>
          <p:nvPr/>
        </p:nvSpPr>
        <p:spPr>
          <a:xfrm>
            <a:off x="469084" y="3883586"/>
            <a:ext cx="752698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>
              <a:defRPr sz="1600" b="1"/>
            </a:lvl1pPr>
          </a:lstStyle>
          <a:p>
            <a:pPr defTabSz="914400" eaLnBrk="0" fontAlgn="base" hangingPunct="0">
              <a:spcBef>
                <a:spcPts val="40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Results: </a:t>
            </a:r>
          </a:p>
          <a:p>
            <a:pPr marL="285750" indent="-285750" defTabSz="914400" eaLnBrk="0" fontAlgn="base" hangingPunct="0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Bunching improves the micro-spill significantly, </a:t>
            </a:r>
          </a:p>
          <a:p>
            <a:pPr defTabSz="914400" eaLnBrk="0" fontAlgn="base" hangingPunct="0">
              <a:spcBef>
                <a:spcPts val="400"/>
              </a:spcBef>
              <a:spcAft>
                <a:spcPct val="0"/>
              </a:spcAft>
            </a:pPr>
            <a:r>
              <a:rPr lang="en-US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here bunching frequency </a:t>
            </a:r>
            <a:r>
              <a:rPr lang="en-US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i="1" baseline="-25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 4 MHz</a:t>
            </a:r>
            <a:endParaRPr lang="en-US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defTabSz="914400" eaLnBrk="0" fontAlgn="base" hangingPunct="0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Lower value concerning the cut-off frequency in the Fourier-Trans.</a:t>
            </a:r>
          </a:p>
          <a:p>
            <a:pPr marL="285750" indent="-285750" defTabSz="914400" eaLnBrk="0" fontAlgn="base" hangingPunct="0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de-DE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Value </a:t>
            </a:r>
            <a:r>
              <a:rPr lang="de-DE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maximum-</a:t>
            </a:r>
            <a:r>
              <a:rPr lang="de-DE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de-DE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average</a:t>
            </a:r>
            <a:r>
              <a:rPr lang="de-DE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depends</a:t>
            </a:r>
            <a:r>
              <a:rPr lang="de-DE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de-DE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readout</a:t>
            </a:r>
            <a:r>
              <a:rPr lang="de-DE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period</a:t>
            </a:r>
            <a:r>
              <a:rPr lang="de-DE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 = </a:t>
            </a:r>
            <a:r>
              <a:rPr lang="de-DE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sampling</a:t>
            </a:r>
            <a:r>
              <a:rPr lang="de-DE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freqeuncy</a:t>
            </a:r>
            <a:r>
              <a:rPr lang="de-DE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defTabSz="914400" eaLnBrk="0" fontAlgn="base" hangingPunct="0">
              <a:spcBef>
                <a:spcPts val="400"/>
              </a:spcBef>
              <a:spcAft>
                <a:spcPct val="0"/>
              </a:spcAft>
            </a:pPr>
            <a:r>
              <a:rPr lang="de-DE" sz="18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</a:t>
            </a:r>
            <a:r>
              <a:rPr lang="de-DE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en-US" sz="18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defTabSz="914400" eaLnBrk="0" fontAlgn="base" hangingPunct="0">
              <a:spcBef>
                <a:spcPts val="4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 ‘bunches’ are extracted (see below). Some users do not want to have this! </a:t>
            </a:r>
            <a:endParaRPr lang="de-DE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TextBox 16">
            <a:extLst>
              <a:ext uri="{FF2B5EF4-FFF2-40B4-BE49-F238E27FC236}">
                <a16:creationId xmlns:a16="http://schemas.microsoft.com/office/drawing/2014/main" id="{2074AAD6-6138-47E9-96AC-1928AC02E4FD}"/>
              </a:ext>
            </a:extLst>
          </p:cNvPr>
          <p:cNvSpPr txBox="1"/>
          <p:nvPr/>
        </p:nvSpPr>
        <p:spPr>
          <a:xfrm>
            <a:off x="424904" y="628382"/>
            <a:ext cx="865192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Aft>
                <a:spcPct val="0"/>
              </a:spcAft>
            </a:pPr>
            <a:r>
              <a:rPr lang="en-US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C</a:t>
            </a:r>
            <a:r>
              <a:rPr lang="en-US" sz="1700" b="1" baseline="30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6+</a:t>
            </a:r>
            <a:r>
              <a:rPr lang="en-US" sz="17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300 MeV/u: Measured by particle counting scintillator, readout period 20 µs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ED2DD4D-0C0D-4F07-87AA-127B2A6ED6C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291" y="1208226"/>
            <a:ext cx="3401429" cy="26532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26">
                <a:extLst>
                  <a:ext uri="{FF2B5EF4-FFF2-40B4-BE49-F238E27FC236}">
                    <a16:creationId xmlns:a16="http://schemas.microsoft.com/office/drawing/2014/main" id="{7FAF0942-9A5B-4326-9B3D-37B5085FBFA5}"/>
                  </a:ext>
                </a:extLst>
              </p:cNvPr>
              <p:cNvSpPr/>
              <p:nvPr/>
            </p:nvSpPr>
            <p:spPr>
              <a:xfrm>
                <a:off x="9336360" y="6104267"/>
                <a:ext cx="260513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400"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a:rPr lang="de-DE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de-DE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 </m:t>
                    </m:r>
                    <m:r>
                      <a:rPr lang="de-DE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𝐹𝑜𝑟𝑐𝑘</m:t>
                    </m:r>
                    <m:r>
                      <a:rPr lang="de-DE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𝑒𝑡</m:t>
                    </m:r>
                    <m:r>
                      <a:rPr lang="de-DE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𝑎𝑙</m:t>
                    </m:r>
                    <m:r>
                      <a:rPr lang="de-DE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.,</m:t>
                    </m:r>
                  </m:oMath>
                </a14:m>
                <a:r>
                  <a:rPr lang="de-DE" sz="1600" dirty="0">
                    <a:solidFill>
                      <a:srgbClr val="000000"/>
                    </a:solidFill>
                    <a:latin typeface="Times New Roman" pitchFamily="18" charset="0"/>
                  </a:rPr>
                  <a:t> EPAC‘2000</a:t>
                </a:r>
              </a:p>
            </p:txBody>
          </p:sp>
        </mc:Choice>
        <mc:Fallback xmlns="">
          <p:sp>
            <p:nvSpPr>
              <p:cNvPr id="39" name="Rectangle 26">
                <a:extLst>
                  <a:ext uri="{FF2B5EF4-FFF2-40B4-BE49-F238E27FC236}">
                    <a16:creationId xmlns:a16="http://schemas.microsoft.com/office/drawing/2014/main" id="{7FAF0942-9A5B-4326-9B3D-37B5085FBF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6360" y="6104267"/>
                <a:ext cx="2605137" cy="338554"/>
              </a:xfrm>
              <a:prstGeom prst="rect">
                <a:avLst/>
              </a:prstGeom>
              <a:blipFill>
                <a:blip r:embed="rId4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41E33F35-6F27-4B58-BFC2-9B5365594D64}"/>
              </a:ext>
            </a:extLst>
          </p:cNvPr>
          <p:cNvGrpSpPr/>
          <p:nvPr/>
        </p:nvGrpSpPr>
        <p:grpSpPr>
          <a:xfrm>
            <a:off x="7011148" y="2544397"/>
            <a:ext cx="2044226" cy="2242085"/>
            <a:chOff x="6867406" y="1156454"/>
            <a:chExt cx="2044226" cy="2242085"/>
          </a:xfrm>
        </p:grpSpPr>
        <p:sp>
          <p:nvSpPr>
            <p:cNvPr id="40" name="Rectangle 6">
              <a:extLst>
                <a:ext uri="{FF2B5EF4-FFF2-40B4-BE49-F238E27FC236}">
                  <a16:creationId xmlns:a16="http://schemas.microsoft.com/office/drawing/2014/main" id="{0AF883E6-E395-4E09-B953-93275C69D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5670" y="2752208"/>
              <a:ext cx="193596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Large </a:t>
              </a:r>
              <a:r>
                <a:rPr lang="en-US" b="1" dirty="0" err="1">
                  <a:solidFill>
                    <a:srgbClr val="C00000"/>
                  </a:solidFill>
                  <a:latin typeface="Calibri" panose="020F0502020204030204" pitchFamily="34" charset="0"/>
                </a:rPr>
                <a:t>fluct</a:t>
              </a:r>
              <a:r>
                <a:rPr lang="en-US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.</a:t>
              </a:r>
            </a:p>
            <a:p>
              <a:pPr lvl="0"/>
              <a:r>
                <a:rPr lang="en-US" b="1" dirty="0">
                  <a:solidFill>
                    <a:srgbClr val="C00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 </a:t>
              </a:r>
              <a:r>
                <a:rPr lang="en-US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bad spill </a:t>
              </a:r>
            </a:p>
          </p:txBody>
        </p:sp>
        <p:sp>
          <p:nvSpPr>
            <p:cNvPr id="41" name="Rectangle 6">
              <a:extLst>
                <a:ext uri="{FF2B5EF4-FFF2-40B4-BE49-F238E27FC236}">
                  <a16:creationId xmlns:a16="http://schemas.microsoft.com/office/drawing/2014/main" id="{BEAB5A37-4C9A-4EA2-9DCF-19A586455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406" y="1156454"/>
              <a:ext cx="1486056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small </a:t>
              </a:r>
              <a:r>
                <a:rPr lang="en-US" b="1" dirty="0" err="1">
                  <a:solidFill>
                    <a:srgbClr val="008000"/>
                  </a:solidFill>
                  <a:latin typeface="Calibri" panose="020F0502020204030204" pitchFamily="34" charset="0"/>
                </a:rPr>
                <a:t>fluct</a:t>
              </a: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. </a:t>
              </a: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 </a:t>
              </a: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good spill </a:t>
              </a:r>
            </a:p>
          </p:txBody>
        </p:sp>
        <p:sp>
          <p:nvSpPr>
            <p:cNvPr id="42" name="Pfeil: nach rechts 41">
              <a:extLst>
                <a:ext uri="{FF2B5EF4-FFF2-40B4-BE49-F238E27FC236}">
                  <a16:creationId xmlns:a16="http://schemas.microsoft.com/office/drawing/2014/main" id="{9ECF93CE-AA02-4B29-8CEC-D7102C8D7516}"/>
                </a:ext>
              </a:extLst>
            </p:cNvPr>
            <p:cNvSpPr/>
            <p:nvPr/>
          </p:nvSpPr>
          <p:spPr>
            <a:xfrm rot="16200000">
              <a:off x="7492203" y="2178413"/>
              <a:ext cx="902896" cy="182658"/>
            </a:xfrm>
            <a:prstGeom prst="rightArrow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008000"/>
                </a:gs>
              </a:gsLst>
              <a:lin ang="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87A794C5-8595-4CA8-8360-B7C666BDAC30}"/>
              </a:ext>
            </a:extLst>
          </p:cNvPr>
          <p:cNvGrpSpPr/>
          <p:nvPr/>
        </p:nvGrpSpPr>
        <p:grpSpPr>
          <a:xfrm>
            <a:off x="3635507" y="1004406"/>
            <a:ext cx="3276444" cy="2775831"/>
            <a:chOff x="3591808" y="951004"/>
            <a:chExt cx="3276444" cy="2775831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C586DBCB-4274-4065-B155-50D41B5A5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91808" y="1284727"/>
              <a:ext cx="3276444" cy="2442108"/>
            </a:xfrm>
            <a:prstGeom prst="rect">
              <a:avLst/>
            </a:prstGeom>
          </p:spPr>
        </p:pic>
        <p:sp>
          <p:nvSpPr>
            <p:cNvPr id="44" name="TextBox 16">
              <a:extLst>
                <a:ext uri="{FF2B5EF4-FFF2-40B4-BE49-F238E27FC236}">
                  <a16:creationId xmlns:a16="http://schemas.microsoft.com/office/drawing/2014/main" id="{DFF653BD-4F07-4FFD-A387-5507DF9A0113}"/>
                </a:ext>
              </a:extLst>
            </p:cNvPr>
            <p:cNvSpPr txBox="1"/>
            <p:nvPr/>
          </p:nvSpPr>
          <p:spPr>
            <a:xfrm>
              <a:off x="4514783" y="951004"/>
              <a:ext cx="172194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Aft>
                  <a:spcPct val="0"/>
                </a:spcAft>
              </a:pPr>
              <a:r>
                <a:rPr lang="en-US" sz="15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50 Hz &amp; harmonics </a:t>
              </a:r>
            </a:p>
          </p:txBody>
        </p:sp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834DF719-209F-461A-961C-1B5E9CF3B782}"/>
                </a:ext>
              </a:extLst>
            </p:cNvPr>
            <p:cNvCxnSpPr>
              <a:cxnSpLocks/>
            </p:cNvCxnSpPr>
            <p:nvPr/>
          </p:nvCxnSpPr>
          <p:spPr>
            <a:xfrm>
              <a:off x="4727848" y="1214094"/>
              <a:ext cx="0" cy="342698"/>
            </a:xfrm>
            <a:prstGeom prst="straightConnector1">
              <a:avLst/>
            </a:prstGeom>
            <a:ln w="22225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>
              <a:extLst>
                <a:ext uri="{FF2B5EF4-FFF2-40B4-BE49-F238E27FC236}">
                  <a16:creationId xmlns:a16="http://schemas.microsoft.com/office/drawing/2014/main" id="{72A62453-6115-4E93-840E-F982F5C776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3872" y="1214094"/>
              <a:ext cx="1" cy="342698"/>
            </a:xfrm>
            <a:prstGeom prst="straightConnector1">
              <a:avLst/>
            </a:prstGeom>
            <a:ln w="22225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mit Pfeil 54">
              <a:extLst>
                <a:ext uri="{FF2B5EF4-FFF2-40B4-BE49-F238E27FC236}">
                  <a16:creationId xmlns:a16="http://schemas.microsoft.com/office/drawing/2014/main" id="{9F615923-1078-42FE-85A1-5CE4F0B0D8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11029" y="1214094"/>
              <a:ext cx="1" cy="342698"/>
            </a:xfrm>
            <a:prstGeom prst="straightConnector1">
              <a:avLst/>
            </a:prstGeom>
            <a:ln w="22225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16">
              <a:extLst>
                <a:ext uri="{FF2B5EF4-FFF2-40B4-BE49-F238E27FC236}">
                  <a16:creationId xmlns:a16="http://schemas.microsoft.com/office/drawing/2014/main" id="{B05C17F2-76A5-48F1-A7D2-4CDB77399678}"/>
                </a:ext>
              </a:extLst>
            </p:cNvPr>
            <p:cNvSpPr txBox="1"/>
            <p:nvPr/>
          </p:nvSpPr>
          <p:spPr>
            <a:xfrm>
              <a:off x="4511824" y="1841509"/>
              <a:ext cx="1591354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400" eaLnBrk="0" fontAlgn="base" hangingPunct="0">
                <a:spcAft>
                  <a:spcPct val="0"/>
                </a:spcAft>
              </a:pPr>
              <a:r>
                <a:rPr lang="en-US" sz="1700" b="1" dirty="0" err="1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en-US" sz="1700" b="1" baseline="-25000" dirty="0" err="1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cut</a:t>
              </a:r>
              <a:r>
                <a:rPr lang="en-US" sz="17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pPr defTabSz="914400" eaLnBrk="0" fontAlgn="base" hangingPunct="0">
                <a:spcAft>
                  <a:spcPct val="0"/>
                </a:spcAft>
              </a:pPr>
              <a:r>
                <a:rPr lang="en-US" sz="12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(decrease by factor 2)</a:t>
              </a: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</a:t>
              </a:r>
            </a:p>
          </p:txBody>
        </p:sp>
        <p:cxnSp>
          <p:nvCxnSpPr>
            <p:cNvPr id="57" name="Gerade Verbindung mit Pfeil 56">
              <a:extLst>
                <a:ext uri="{FF2B5EF4-FFF2-40B4-BE49-F238E27FC236}">
                  <a16:creationId xmlns:a16="http://schemas.microsoft.com/office/drawing/2014/main" id="{87AB454A-04C4-4848-A14C-DFF4F937A3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68008" y="2037150"/>
              <a:ext cx="1" cy="342698"/>
            </a:xfrm>
            <a:prstGeom prst="straightConnector1">
              <a:avLst/>
            </a:prstGeom>
            <a:ln w="22225"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16">
              <a:extLst>
                <a:ext uri="{FF2B5EF4-FFF2-40B4-BE49-F238E27FC236}">
                  <a16:creationId xmlns:a16="http://schemas.microsoft.com/office/drawing/2014/main" id="{9BAA47EB-3F79-42BB-9227-0E9E8E9ACA1A}"/>
                </a:ext>
              </a:extLst>
            </p:cNvPr>
            <p:cNvSpPr txBox="1"/>
            <p:nvPr/>
          </p:nvSpPr>
          <p:spPr>
            <a:xfrm>
              <a:off x="4105093" y="3068960"/>
              <a:ext cx="1719632" cy="451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0" fontAlgn="base" hangingPunct="0">
                <a:spcAft>
                  <a:spcPct val="0"/>
                </a:spcAft>
              </a:pPr>
              <a:r>
                <a:rPr lang="en-US" sz="1400" b="1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synchrotron freq. </a:t>
              </a:r>
            </a:p>
            <a:p>
              <a:pPr defTabSz="914400" eaLnBrk="0" fontAlgn="base" hangingPunct="0">
                <a:lnSpc>
                  <a:spcPts val="1000"/>
                </a:lnSpc>
                <a:spcAft>
                  <a:spcPct val="0"/>
                </a:spcAft>
              </a:pPr>
              <a:r>
                <a:rPr lang="en-US" sz="1400" b="1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&amp; harmonics</a:t>
              </a:r>
            </a:p>
          </p:txBody>
        </p:sp>
        <p:cxnSp>
          <p:nvCxnSpPr>
            <p:cNvPr id="61" name="Gerade Verbindung mit Pfeil 60">
              <a:extLst>
                <a:ext uri="{FF2B5EF4-FFF2-40B4-BE49-F238E27FC236}">
                  <a16:creationId xmlns:a16="http://schemas.microsoft.com/office/drawing/2014/main" id="{8A5E6EA6-55D8-413A-B158-EE998E982217}"/>
                </a:ext>
              </a:extLst>
            </p:cNvPr>
            <p:cNvCxnSpPr>
              <a:cxnSpLocks/>
            </p:cNvCxnSpPr>
            <p:nvPr/>
          </p:nvCxnSpPr>
          <p:spPr>
            <a:xfrm>
              <a:off x="5663952" y="3206603"/>
              <a:ext cx="0" cy="222397"/>
            </a:xfrm>
            <a:prstGeom prst="straightConnector1">
              <a:avLst/>
            </a:prstGeom>
            <a:ln w="22225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mit Pfeil 61">
              <a:extLst>
                <a:ext uri="{FF2B5EF4-FFF2-40B4-BE49-F238E27FC236}">
                  <a16:creationId xmlns:a16="http://schemas.microsoft.com/office/drawing/2014/main" id="{4686ED02-5E77-475B-93D0-9FE12749E3C7}"/>
                </a:ext>
              </a:extLst>
            </p:cNvPr>
            <p:cNvCxnSpPr>
              <a:cxnSpLocks/>
            </p:cNvCxnSpPr>
            <p:nvPr/>
          </p:nvCxnSpPr>
          <p:spPr>
            <a:xfrm>
              <a:off x="5896176" y="3206603"/>
              <a:ext cx="0" cy="236105"/>
            </a:xfrm>
            <a:prstGeom prst="straightConnector1">
              <a:avLst/>
            </a:prstGeom>
            <a:ln w="22225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16">
              <a:extLst>
                <a:ext uri="{FF2B5EF4-FFF2-40B4-BE49-F238E27FC236}">
                  <a16:creationId xmlns:a16="http://schemas.microsoft.com/office/drawing/2014/main" id="{F7FAC339-3364-4EA7-B4A4-CFAC57CC4AF3}"/>
                </a:ext>
              </a:extLst>
            </p:cNvPr>
            <p:cNvSpPr txBox="1"/>
            <p:nvPr/>
          </p:nvSpPr>
          <p:spPr>
            <a:xfrm>
              <a:off x="4085474" y="1803037"/>
              <a:ext cx="133889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Aft>
                  <a:spcPct val="0"/>
                </a:spcAft>
              </a:pPr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coasting beam</a:t>
              </a:r>
            </a:p>
          </p:txBody>
        </p:sp>
        <p:sp>
          <p:nvSpPr>
            <p:cNvPr id="66" name="TextBox 16">
              <a:extLst>
                <a:ext uri="{FF2B5EF4-FFF2-40B4-BE49-F238E27FC236}">
                  <a16:creationId xmlns:a16="http://schemas.microsoft.com/office/drawing/2014/main" id="{768DDF61-2295-47B4-A2E3-5B16578DD1AB}"/>
                </a:ext>
              </a:extLst>
            </p:cNvPr>
            <p:cNvSpPr txBox="1"/>
            <p:nvPr/>
          </p:nvSpPr>
          <p:spPr>
            <a:xfrm>
              <a:off x="4105093" y="2373282"/>
              <a:ext cx="136768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Aft>
                  <a:spcPct val="0"/>
                </a:spcAft>
              </a:pPr>
              <a:r>
                <a:rPr lang="en-US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bunched beam</a:t>
              </a:r>
            </a:p>
          </p:txBody>
        </p:sp>
      </p:grpSp>
      <p:sp>
        <p:nvSpPr>
          <p:cNvPr id="68" name="TextBox 16">
            <a:extLst>
              <a:ext uri="{FF2B5EF4-FFF2-40B4-BE49-F238E27FC236}">
                <a16:creationId xmlns:a16="http://schemas.microsoft.com/office/drawing/2014/main" id="{6781D232-8BAC-4A82-9F1B-65B6DD0F6C3D}"/>
              </a:ext>
            </a:extLst>
          </p:cNvPr>
          <p:cNvSpPr txBox="1"/>
          <p:nvPr/>
        </p:nvSpPr>
        <p:spPr>
          <a:xfrm>
            <a:off x="1998038" y="1416546"/>
            <a:ext cx="13388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Aft>
                <a:spcPct val="0"/>
              </a:spcAft>
            </a:pPr>
            <a:r>
              <a:rPr lang="en-US" sz="15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coasting beam</a:t>
            </a:r>
          </a:p>
        </p:txBody>
      </p:sp>
      <p:sp>
        <p:nvSpPr>
          <p:cNvPr id="69" name="TextBox 16">
            <a:extLst>
              <a:ext uri="{FF2B5EF4-FFF2-40B4-BE49-F238E27FC236}">
                <a16:creationId xmlns:a16="http://schemas.microsoft.com/office/drawing/2014/main" id="{1035CABE-37B4-4D69-A92E-BAFDC65C93CE}"/>
              </a:ext>
            </a:extLst>
          </p:cNvPr>
          <p:cNvSpPr txBox="1"/>
          <p:nvPr/>
        </p:nvSpPr>
        <p:spPr>
          <a:xfrm>
            <a:off x="2040169" y="2516459"/>
            <a:ext cx="136768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Aft>
                <a:spcPct val="0"/>
              </a:spcAft>
            </a:pPr>
            <a:r>
              <a:rPr lang="en-US" sz="15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bunched beam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5B8778B-1681-4F77-84D6-79B50AAB6C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0062" y="1208226"/>
            <a:ext cx="3421944" cy="3826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14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11604632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 Duty Factor for different Facilities for operational Parameters </a:t>
            </a:r>
          </a:p>
        </p:txBody>
      </p:sp>
      <p:grpSp>
        <p:nvGrpSpPr>
          <p:cNvPr id="18" name="Gruppieren 17"/>
          <p:cNvGrpSpPr/>
          <p:nvPr/>
        </p:nvGrpSpPr>
        <p:grpSpPr>
          <a:xfrm>
            <a:off x="144000" y="1805156"/>
            <a:ext cx="7961700" cy="3744416"/>
            <a:chOff x="510564" y="1484784"/>
            <a:chExt cx="7961700" cy="3744416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02" r="5766"/>
            <a:stretch/>
          </p:blipFill>
          <p:spPr>
            <a:xfrm>
              <a:off x="767408" y="1484784"/>
              <a:ext cx="7704856" cy="3702668"/>
            </a:xfrm>
            <a:prstGeom prst="rect">
              <a:avLst/>
            </a:prstGeom>
          </p:spPr>
        </p:pic>
        <p:sp>
          <p:nvSpPr>
            <p:cNvPr id="3" name="Textfeld 2"/>
            <p:cNvSpPr txBox="1"/>
            <p:nvPr/>
          </p:nvSpPr>
          <p:spPr>
            <a:xfrm>
              <a:off x="7158643" y="4868863"/>
              <a:ext cx="72808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Time [s]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5294528" y="4895064"/>
              <a:ext cx="72808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Time [s]</a:t>
              </a: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3414316" y="4895064"/>
              <a:ext cx="72808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Time [s]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1487488" y="4936812"/>
              <a:ext cx="72808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Time [s]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 rot="16200000">
              <a:off x="225365" y="3971043"/>
              <a:ext cx="944426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Duty factor</a:t>
              </a:r>
            </a:p>
          </p:txBody>
        </p:sp>
        <p:sp>
          <p:nvSpPr>
            <p:cNvPr id="23" name="Textfeld 22"/>
            <p:cNvSpPr txBox="1"/>
            <p:nvPr/>
          </p:nvSpPr>
          <p:spPr>
            <a:xfrm rot="16200000">
              <a:off x="184545" y="2279844"/>
              <a:ext cx="944426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Duty factor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4761155" y="4221088"/>
              <a:ext cx="146585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dirty="0">
                  <a:solidFill>
                    <a:srgbClr val="0099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Facility E</a:t>
              </a:r>
            </a:p>
            <a:p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trans. </a:t>
              </a:r>
              <a:r>
                <a:rPr lang="en-GB" sz="1300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ko</a:t>
              </a:r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bunched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3007272" y="2566119"/>
              <a:ext cx="146585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dirty="0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Facility B</a:t>
              </a:r>
            </a:p>
            <a:p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trans. </a:t>
              </a:r>
              <a:r>
                <a:rPr lang="en-GB" sz="1300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ko</a:t>
              </a:r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bunched</a:t>
              </a: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4639533" y="2785551"/>
              <a:ext cx="192450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betatron</a:t>
              </a:r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(</a:t>
              </a:r>
              <a:r>
                <a:rPr lang="en-GB" sz="1300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longi</a:t>
              </a:r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), coasting</a:t>
              </a: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4675077" y="2575390"/>
              <a:ext cx="80207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dirty="0">
                  <a:solidFill>
                    <a:srgbClr val="CC00CC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Facility B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6705371" y="2550561"/>
              <a:ext cx="150509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dirty="0">
                  <a:solidFill>
                    <a:srgbClr val="FF00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Facility C</a:t>
              </a:r>
            </a:p>
            <a:p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tune scan, coasting</a:t>
              </a: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1100616" y="4221088"/>
              <a:ext cx="153503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dirty="0">
                  <a:solidFill>
                    <a:srgbClr val="FF006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Facility C</a:t>
              </a:r>
            </a:p>
            <a:p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tune scan, bunched</a:t>
              </a: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2939459" y="4221088"/>
              <a:ext cx="146585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dirty="0">
                  <a:solidFill>
                    <a:srgbClr val="99663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Facility D</a:t>
              </a:r>
            </a:p>
            <a:p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trans. </a:t>
              </a:r>
              <a:r>
                <a:rPr lang="en-GB" sz="1300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ko</a:t>
              </a:r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bunched</a:t>
              </a: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1088747" y="2571238"/>
              <a:ext cx="176907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Facility A</a:t>
              </a:r>
            </a:p>
            <a:p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tune scan, channelling 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6698471" y="4279730"/>
              <a:ext cx="146585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dirty="0">
                  <a:solidFill>
                    <a:srgbClr val="0066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Facility F</a:t>
              </a:r>
            </a:p>
            <a:p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trans. </a:t>
              </a:r>
              <a:r>
                <a:rPr lang="en-GB" sz="1300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ko</a:t>
              </a:r>
              <a:r>
                <a:rPr lang="en-GB" sz="13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 bunched</a:t>
              </a: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1504092" y="3154447"/>
              <a:ext cx="72808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Time [s]</a:t>
              </a: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3363960" y="3160653"/>
              <a:ext cx="72808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Time [s]</a:t>
              </a: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5223828" y="3154002"/>
              <a:ext cx="72808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Time [s]</a:t>
              </a: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7131872" y="3134454"/>
              <a:ext cx="72808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Time [s]</a:t>
              </a:r>
            </a:p>
          </p:txBody>
        </p:sp>
      </p:grpSp>
      <p:graphicFrame>
        <p:nvGraphicFramePr>
          <p:cNvPr id="17" name="Tabelle 16"/>
          <p:cNvGraphicFramePr>
            <a:graphicFrameLocks noGrp="1"/>
          </p:cNvGraphicFramePr>
          <p:nvPr/>
        </p:nvGraphicFramePr>
        <p:xfrm>
          <a:off x="8169231" y="1824315"/>
          <a:ext cx="3655190" cy="3855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0854">
                  <a:extLst>
                    <a:ext uri="{9D8B030D-6E8A-4147-A177-3AD203B41FA5}">
                      <a16:colId xmlns:a16="http://schemas.microsoft.com/office/drawing/2014/main" val="2200266428"/>
                    </a:ext>
                  </a:extLst>
                </a:gridCol>
                <a:gridCol w="789424">
                  <a:extLst>
                    <a:ext uri="{9D8B030D-6E8A-4147-A177-3AD203B41FA5}">
                      <a16:colId xmlns:a16="http://schemas.microsoft.com/office/drawing/2014/main" val="3293927415"/>
                    </a:ext>
                  </a:extLst>
                </a:gridCol>
                <a:gridCol w="722744">
                  <a:extLst>
                    <a:ext uri="{9D8B030D-6E8A-4147-A177-3AD203B41FA5}">
                      <a16:colId xmlns:a16="http://schemas.microsoft.com/office/drawing/2014/main" val="11447849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68290672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5709694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Ex. meth.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Improvement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Duty</a:t>
                      </a:r>
                      <a:r>
                        <a:rPr lang="en-GB" sz="12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fac.</a:t>
                      </a:r>
                    </a:p>
                    <a:p>
                      <a:r>
                        <a:rPr lang="en-GB" sz="1200" b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GB" sz="1200" b="1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t</a:t>
                      </a:r>
                      <a:r>
                        <a:rPr lang="en-GB" sz="12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GB" sz="12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3462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rgbClr val="0000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Tune scan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coasting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</a:t>
                      </a: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-chan.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40209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rgbClr val="CC00CC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Trans. </a:t>
                      </a:r>
                      <a:r>
                        <a:rPr lang="en-GB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Air-core quad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83322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Betatron</a:t>
                      </a: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Coasting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Rf-chan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771255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rgbClr val="FF0066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Tune scan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Coasting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Tune wobble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03028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Tune scan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917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rgbClr val="996633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Trans. </a:t>
                      </a:r>
                      <a:r>
                        <a:rPr lang="en-GB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608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rgbClr val="0099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Trans. </a:t>
                      </a:r>
                      <a:r>
                        <a:rPr lang="en-GB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</a:t>
                      </a: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-chan.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062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500" b="1" dirty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Trans. </a:t>
                      </a:r>
                      <a:r>
                        <a:rPr lang="en-GB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ko</a:t>
                      </a:r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Air-core quad.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06030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"/>
              <p:cNvSpPr>
                <a:spLocks noChangeArrowheads="1"/>
              </p:cNvSpPr>
              <p:nvPr/>
            </p:nvSpPr>
            <p:spPr bwMode="auto">
              <a:xfrm>
                <a:off x="144000" y="684000"/>
                <a:ext cx="12012001" cy="369332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ts val="200"/>
                  </a:spcBef>
                </a:pPr>
                <a:r>
                  <a:rPr lang="en-US" altLang="de-DE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Performed by Florian </a:t>
                </a:r>
                <a:r>
                  <a:rPr lang="en-US" altLang="de-DE" b="1" dirty="0" err="1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Kühteubl</a:t>
                </a:r>
                <a:r>
                  <a:rPr lang="en-US" altLang="de-DE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et al. (</a:t>
                </a:r>
                <a:r>
                  <a:rPr lang="en-US" altLang="de-DE" b="1" dirty="0" err="1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MedAustron</a:t>
                </a:r>
                <a:r>
                  <a:rPr lang="en-US" altLang="de-DE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 for same sample period of </a:t>
                </a:r>
                <a14:m>
                  <m:oMath xmlns:m="http://schemas.openxmlformats.org/officeDocument/2006/math">
                    <m:r>
                      <a:rPr lang="en-US" altLang="de-DE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∆</m:t>
                    </m:r>
                    <m:r>
                      <a:rPr lang="de-DE" altLang="de-DE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𝒕</m:t>
                    </m:r>
                    <m:r>
                      <a:rPr lang="de-DE" altLang="de-DE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de-DE" altLang="de-DE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𝟏𝟎</m:t>
                    </m:r>
                    <m:r>
                      <a:rPr lang="de-DE" altLang="de-DE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altLang="de-DE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ms </a:t>
                </a:r>
                <a:r>
                  <a:rPr lang="en-US" altLang="de-DE" sz="1600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(but different </a:t>
                </a:r>
                <a:r>
                  <a:rPr lang="en-US" altLang="de-DE" sz="1600" b="1" dirty="0" err="1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extr</a:t>
                </a:r>
                <a:r>
                  <a:rPr lang="en-US" altLang="de-DE" sz="1600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. duration)</a:t>
                </a:r>
              </a:p>
            </p:txBody>
          </p:sp>
        </mc:Choice>
        <mc:Fallback xmlns="">
          <p:sp>
            <p:nvSpPr>
              <p:cNvPr id="41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4000" y="684000"/>
                <a:ext cx="12012001" cy="369332"/>
              </a:xfrm>
              <a:prstGeom prst="rect">
                <a:avLst/>
              </a:prstGeom>
              <a:blipFill>
                <a:blip r:embed="rId4"/>
                <a:stretch>
                  <a:fillRect l="-457" t="-8197" b="-24590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4"/>
              <p:cNvSpPr>
                <a:spLocks noChangeArrowheads="1"/>
              </p:cNvSpPr>
              <p:nvPr/>
            </p:nvSpPr>
            <p:spPr bwMode="auto">
              <a:xfrm>
                <a:off x="377787" y="1196752"/>
                <a:ext cx="13783109" cy="585288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ts val="2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Duty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de-DE" b="1" i="1">
                            <a:solidFill>
                              <a:srgbClr val="000000"/>
                            </a:solidFill>
                            <a:latin typeface="Cambria Math"/>
                            <a:sym typeface="Symbol"/>
                          </a:rPr>
                          <m:t>𝑭</m:t>
                        </m:r>
                      </m:e>
                      <m:sub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∆</m:t>
                        </m:r>
                        <m:r>
                          <a:rPr lang="de-DE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sym typeface="Symbol"/>
                          </a:rPr>
                          <m:t>𝒕</m:t>
                        </m:r>
                      </m:sub>
                    </m:sSub>
                    <m:r>
                      <a:rPr lang="de-DE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≡</m:t>
                    </m:r>
                    <m:r>
                      <a:rPr lang="de-DE" b="1" i="1">
                        <a:solidFill>
                          <a:srgbClr val="000000"/>
                        </a:solidFill>
                        <a:latin typeface="Cambria Math"/>
                        <a:sym typeface="Symbol"/>
                      </a:rPr>
                      <m:t> </m:t>
                    </m:r>
                    <m:f>
                      <m:fPr>
                        <m:ctrlPr>
                          <a:rPr lang="de-DE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de-DE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a:rPr lang="de-DE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𝒄</m:t>
                            </m:r>
                          </m:e>
                          <m:sub>
                            <m:r>
                              <a:rPr lang="de-DE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𝒎𝒆𝒂𝒏</m:t>
                            </m:r>
                          </m:sub>
                          <m:sup>
                            <m:r>
                              <a:rPr lang="de-DE" b="1" i="1">
                                <a:solidFill>
                                  <a:srgbClr val="000000"/>
                                </a:solidFill>
                                <a:latin typeface="Cambria Math"/>
                                <a:sym typeface="Symbol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de-DE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a:rPr lang="de-DE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𝒄</m:t>
                            </m:r>
                          </m:e>
                          <m:sub>
                            <m:r>
                              <a:rPr lang="de-DE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𝒎𝒆𝒂𝒏</m:t>
                            </m:r>
                          </m:sub>
                          <m:sup>
                            <m:r>
                              <a:rPr lang="de-DE" b="1" i="1">
                                <a:solidFill>
                                  <a:srgbClr val="000000"/>
                                </a:solidFill>
                                <a:latin typeface="Cambria Math"/>
                                <a:sym typeface="Symbol"/>
                              </a:rPr>
                              <m:t>𝟐</m:t>
                            </m:r>
                          </m:sup>
                        </m:sSubSup>
                        <m:r>
                          <a:rPr lang="de-DE" b="1" i="1">
                            <a:solidFill>
                              <a:srgbClr val="000000"/>
                            </a:solidFill>
                            <a:latin typeface="Cambria Math"/>
                            <a:sym typeface="Symbol"/>
                          </a:rPr>
                          <m:t>+ </m:t>
                        </m:r>
                        <m:sSubSup>
                          <m:sSubSupPr>
                            <m:ctrlPr>
                              <a:rPr lang="de-DE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a:rPr lang="de-DE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  <m:t>𝝈</m:t>
                            </m:r>
                          </m:e>
                          <m:sub>
                            <m:r>
                              <a:rPr lang="de-DE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𝒄</m:t>
                            </m:r>
                          </m:sub>
                          <m:sup>
                            <m:r>
                              <a:rPr lang="de-DE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𝟐</m:t>
                            </m:r>
                          </m:sup>
                        </m:sSubSup>
                      </m:den>
                    </m:f>
                    <m:r>
                      <a:rPr lang="de-DE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≡</m:t>
                    </m:r>
                    <m:box>
                      <m:boxPr>
                        <m:ctrlPr>
                          <a:rPr lang="de-DE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de-DE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de-DE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  <m:t>𝒄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de-DE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begChr m:val="⟨"/>
                                <m:endChr m:val="⟩"/>
                                <m:ctrlPr>
                                  <a:rPr lang="de-DE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de-DE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  <m:t>𝒄</m:t>
                                    </m:r>
                                  </m:e>
                                  <m:sup>
                                    <m:r>
                                      <a:rPr lang="de-DE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  <m:t>𝟐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box>
                  </m:oMath>
                </a14:m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describes normalized fluctuations </a:t>
                </a: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 the larger the duty factor the better the beam</a:t>
                </a:r>
                <a:endParaRPr lang="en-US" altLang="de-DE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1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7787" y="1196752"/>
                <a:ext cx="13783109" cy="585288"/>
              </a:xfrm>
              <a:prstGeom prst="rect">
                <a:avLst/>
              </a:prstGeom>
              <a:blipFill>
                <a:blip r:embed="rId5"/>
                <a:stretch>
                  <a:fillRect l="-398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601825" y="5431023"/>
            <a:ext cx="13783109" cy="67197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2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Result: -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Different beam quality caused by power supplier quality</a:t>
            </a:r>
          </a:p>
          <a:p>
            <a:pPr>
              <a:spcBef>
                <a:spcPts val="2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       - Various active beam stabilizations in operation and under test</a:t>
            </a:r>
          </a:p>
        </p:txBody>
      </p:sp>
    </p:spTree>
    <p:extLst>
      <p:ext uri="{BB962C8B-B14F-4D97-AF65-F5344CB8AC3E}">
        <p14:creationId xmlns:p14="http://schemas.microsoft.com/office/powerpoint/2010/main" val="3509068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12252704" cy="83099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Typ. Frequency Spectrum for different Facilities for operational Parameters </a:t>
            </a:r>
          </a:p>
          <a:p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09BC3F4C-DC55-4001-94B6-2C60E57DDC72}"/>
              </a:ext>
            </a:extLst>
          </p:cNvPr>
          <p:cNvGrpSpPr/>
          <p:nvPr/>
        </p:nvGrpSpPr>
        <p:grpSpPr>
          <a:xfrm>
            <a:off x="117220" y="1928432"/>
            <a:ext cx="7947623" cy="3561395"/>
            <a:chOff x="117220" y="1928432"/>
            <a:chExt cx="7947623" cy="3561395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399" y="1928432"/>
              <a:ext cx="7732444" cy="3345888"/>
            </a:xfrm>
            <a:prstGeom prst="rect">
              <a:avLst/>
            </a:prstGeom>
          </p:spPr>
        </p:pic>
        <p:grpSp>
          <p:nvGrpSpPr>
            <p:cNvPr id="18" name="Gruppieren 17"/>
            <p:cNvGrpSpPr/>
            <p:nvPr/>
          </p:nvGrpSpPr>
          <p:grpSpPr>
            <a:xfrm>
              <a:off x="117220" y="2044876"/>
              <a:ext cx="7705905" cy="3444951"/>
              <a:chOff x="510567" y="1742501"/>
              <a:chExt cx="7705905" cy="3444951"/>
            </a:xfrm>
          </p:grpSpPr>
          <p:sp>
            <p:nvSpPr>
              <p:cNvPr id="3" name="Textfeld 2"/>
              <p:cNvSpPr txBox="1"/>
              <p:nvPr/>
            </p:nvSpPr>
            <p:spPr>
              <a:xfrm>
                <a:off x="6921395" y="4868863"/>
                <a:ext cx="120520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Frequency [Hz]</a:t>
                </a:r>
              </a:p>
            </p:txBody>
          </p:sp>
          <p:sp>
            <p:nvSpPr>
              <p:cNvPr id="12" name="Textfeld 11"/>
              <p:cNvSpPr txBox="1"/>
              <p:nvPr/>
            </p:nvSpPr>
            <p:spPr>
              <a:xfrm>
                <a:off x="5068121" y="4895064"/>
                <a:ext cx="120520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Frequency [Hz]</a:t>
                </a:r>
              </a:p>
            </p:txBody>
          </p:sp>
          <p:sp>
            <p:nvSpPr>
              <p:cNvPr id="13" name="Textfeld 12"/>
              <p:cNvSpPr txBox="1"/>
              <p:nvPr/>
            </p:nvSpPr>
            <p:spPr>
              <a:xfrm>
                <a:off x="3176979" y="4895064"/>
                <a:ext cx="120520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Frequency [Hz]</a:t>
                </a:r>
              </a:p>
            </p:txBody>
          </p:sp>
          <p:sp>
            <p:nvSpPr>
              <p:cNvPr id="14" name="Textfeld 13"/>
              <p:cNvSpPr txBox="1"/>
              <p:nvPr/>
            </p:nvSpPr>
            <p:spPr>
              <a:xfrm>
                <a:off x="1346573" y="4886748"/>
                <a:ext cx="120520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Frequency [Hz]</a:t>
                </a:r>
              </a:p>
            </p:txBody>
          </p:sp>
          <p:sp>
            <p:nvSpPr>
              <p:cNvPr id="22" name="Textfeld 21"/>
              <p:cNvSpPr txBox="1"/>
              <p:nvPr/>
            </p:nvSpPr>
            <p:spPr>
              <a:xfrm rot="16200000">
                <a:off x="250181" y="3971043"/>
                <a:ext cx="894797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Amplitude</a:t>
                </a:r>
              </a:p>
            </p:txBody>
          </p:sp>
          <p:sp>
            <p:nvSpPr>
              <p:cNvPr id="23" name="Textfeld 22"/>
              <p:cNvSpPr txBox="1"/>
              <p:nvPr/>
            </p:nvSpPr>
            <p:spPr>
              <a:xfrm rot="16200000">
                <a:off x="209362" y="2279844"/>
                <a:ext cx="894797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Amplitude</a:t>
                </a:r>
              </a:p>
            </p:txBody>
          </p:sp>
          <p:sp>
            <p:nvSpPr>
              <p:cNvPr id="25" name="Textfeld 24"/>
              <p:cNvSpPr txBox="1"/>
              <p:nvPr/>
            </p:nvSpPr>
            <p:spPr>
              <a:xfrm>
                <a:off x="4911446" y="3470407"/>
                <a:ext cx="146585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b="1" dirty="0">
                    <a:solidFill>
                      <a:srgbClr val="0099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Facility E</a:t>
                </a:r>
              </a:p>
              <a:p>
                <a:r>
                  <a:rPr lang="en-GB" sz="13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trans. </a:t>
                </a:r>
                <a:r>
                  <a:rPr lang="en-GB" sz="1300" b="1" dirty="0" err="1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ko</a:t>
                </a:r>
                <a:r>
                  <a:rPr lang="en-GB" sz="13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bunched</a:t>
                </a:r>
              </a:p>
            </p:txBody>
          </p:sp>
          <p:sp>
            <p:nvSpPr>
              <p:cNvPr id="26" name="Textfeld 25"/>
              <p:cNvSpPr txBox="1"/>
              <p:nvPr/>
            </p:nvSpPr>
            <p:spPr>
              <a:xfrm>
                <a:off x="2927648" y="1761970"/>
                <a:ext cx="146585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b="1" dirty="0">
                    <a:solidFill>
                      <a:srgbClr val="CC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Facility B</a:t>
                </a:r>
              </a:p>
              <a:p>
                <a:r>
                  <a:rPr lang="en-GB" sz="13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trans. </a:t>
                </a:r>
                <a:r>
                  <a:rPr lang="en-GB" sz="1300" b="1" dirty="0" err="1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ko</a:t>
                </a:r>
                <a:r>
                  <a:rPr lang="en-GB" sz="13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bunched</a:t>
                </a:r>
              </a:p>
            </p:txBody>
          </p:sp>
          <p:sp>
            <p:nvSpPr>
              <p:cNvPr id="27" name="Textfeld 26"/>
              <p:cNvSpPr txBox="1"/>
              <p:nvPr/>
            </p:nvSpPr>
            <p:spPr>
              <a:xfrm>
                <a:off x="4751761" y="1937154"/>
                <a:ext cx="1480470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b="1" dirty="0" err="1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betatron</a:t>
                </a:r>
                <a:r>
                  <a:rPr lang="en-GB" sz="13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, coasting</a:t>
                </a:r>
              </a:p>
            </p:txBody>
          </p:sp>
          <p:sp>
            <p:nvSpPr>
              <p:cNvPr id="28" name="Textfeld 27"/>
              <p:cNvSpPr txBox="1"/>
              <p:nvPr/>
            </p:nvSpPr>
            <p:spPr>
              <a:xfrm>
                <a:off x="4751761" y="1742501"/>
                <a:ext cx="802079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b="1" dirty="0">
                    <a:solidFill>
                      <a:srgbClr val="CC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Facility B</a:t>
                </a:r>
              </a:p>
            </p:txBody>
          </p:sp>
          <p:sp>
            <p:nvSpPr>
              <p:cNvPr id="29" name="Textfeld 28"/>
              <p:cNvSpPr txBox="1"/>
              <p:nvPr/>
            </p:nvSpPr>
            <p:spPr>
              <a:xfrm>
                <a:off x="6711380" y="1761970"/>
                <a:ext cx="1505092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b="1" dirty="0">
                    <a:solidFill>
                      <a:srgbClr val="FF006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Facility C</a:t>
                </a:r>
              </a:p>
              <a:p>
                <a:r>
                  <a:rPr lang="en-GB" sz="13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tune scan, coasting</a:t>
                </a:r>
              </a:p>
            </p:txBody>
          </p:sp>
          <p:sp>
            <p:nvSpPr>
              <p:cNvPr id="30" name="Textfeld 29"/>
              <p:cNvSpPr txBox="1"/>
              <p:nvPr/>
            </p:nvSpPr>
            <p:spPr>
              <a:xfrm>
                <a:off x="1016739" y="3470407"/>
                <a:ext cx="1535036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b="1" dirty="0">
                    <a:solidFill>
                      <a:srgbClr val="FF006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Facility C</a:t>
                </a:r>
              </a:p>
              <a:p>
                <a:r>
                  <a:rPr lang="en-GB" sz="13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tune scan, bunched</a:t>
                </a:r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>
                <a:off x="2927648" y="3470407"/>
                <a:ext cx="146585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b="1" dirty="0">
                    <a:solidFill>
                      <a:srgbClr val="99663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Facility D</a:t>
                </a:r>
              </a:p>
              <a:p>
                <a:r>
                  <a:rPr lang="en-GB" sz="13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trans. </a:t>
                </a:r>
                <a:r>
                  <a:rPr lang="en-GB" sz="1300" b="1" dirty="0" err="1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ko</a:t>
                </a:r>
                <a:r>
                  <a:rPr lang="en-GB" sz="13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bunched</a:t>
                </a:r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>
                <a:off x="1016739" y="1758473"/>
                <a:ext cx="1769074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Facility A</a:t>
                </a:r>
              </a:p>
              <a:p>
                <a:r>
                  <a:rPr lang="en-GB" sz="13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tune scan, channelling </a:t>
                </a:r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>
                <a:off x="6698471" y="3488750"/>
                <a:ext cx="146585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b="1" dirty="0">
                    <a:solidFill>
                      <a:srgbClr val="006699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Facility F</a:t>
                </a:r>
              </a:p>
              <a:p>
                <a:r>
                  <a:rPr lang="en-GB" sz="13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trans. </a:t>
                </a:r>
                <a:r>
                  <a:rPr lang="en-GB" sz="1300" b="1" dirty="0" err="1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ko</a:t>
                </a:r>
                <a:r>
                  <a:rPr lang="en-GB" sz="13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bunched</a:t>
                </a:r>
              </a:p>
            </p:txBody>
          </p:sp>
          <p:sp>
            <p:nvSpPr>
              <p:cNvPr id="37" name="Textfeld 36"/>
              <p:cNvSpPr txBox="1"/>
              <p:nvPr/>
            </p:nvSpPr>
            <p:spPr>
              <a:xfrm>
                <a:off x="1232763" y="3154447"/>
                <a:ext cx="120520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Frequency [Hz]</a:t>
                </a:r>
              </a:p>
            </p:txBody>
          </p:sp>
          <p:sp>
            <p:nvSpPr>
              <p:cNvPr id="38" name="Textfeld 37"/>
              <p:cNvSpPr txBox="1"/>
              <p:nvPr/>
            </p:nvSpPr>
            <p:spPr>
              <a:xfrm>
                <a:off x="3104971" y="3160653"/>
                <a:ext cx="120520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Frequency [Hz]</a:t>
                </a:r>
              </a:p>
            </p:txBody>
          </p:sp>
          <p:sp>
            <p:nvSpPr>
              <p:cNvPr id="39" name="Textfeld 38"/>
              <p:cNvSpPr txBox="1"/>
              <p:nvPr/>
            </p:nvSpPr>
            <p:spPr>
              <a:xfrm>
                <a:off x="4996113" y="3154002"/>
                <a:ext cx="120520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Frequency [Hz]</a:t>
                </a:r>
              </a:p>
            </p:txBody>
          </p:sp>
          <p:sp>
            <p:nvSpPr>
              <p:cNvPr id="40" name="Textfeld 39"/>
              <p:cNvSpPr txBox="1"/>
              <p:nvPr/>
            </p:nvSpPr>
            <p:spPr>
              <a:xfrm>
                <a:off x="6921395" y="3134454"/>
                <a:ext cx="120520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Frequency [Hz]</a:t>
                </a:r>
              </a:p>
            </p:txBody>
          </p:sp>
        </p:grpSp>
      </p:grp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144000" y="684000"/>
            <a:ext cx="10588137" cy="100540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200"/>
              </a:spcBef>
            </a:pPr>
            <a:r>
              <a:rPr lang="en-US" altLang="de-DE" sz="20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Performed by Florian </a:t>
            </a:r>
            <a:r>
              <a:rPr lang="en-US" altLang="de-DE" sz="2000" b="1" dirty="0" err="1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Kühteubl</a:t>
            </a:r>
            <a:r>
              <a:rPr lang="en-US" altLang="de-DE" sz="20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 (</a:t>
            </a:r>
            <a:r>
              <a:rPr lang="en-US" altLang="de-DE" sz="2000" b="1" dirty="0" err="1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US" altLang="de-DE" sz="20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for same sample period of 10 </a:t>
            </a:r>
            <a:r>
              <a:rPr lang="en-US" altLang="de-DE" sz="2000" b="1" dirty="0" err="1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altLang="de-DE" sz="2000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2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Comparison different facilities with same sample rate</a:t>
            </a:r>
            <a:r>
              <a:rPr lang="de-DE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Frequency spectrum 0…500 Hz</a:t>
            </a:r>
          </a:p>
          <a:p>
            <a:pPr>
              <a:spcBef>
                <a:spcPts val="200"/>
              </a:spcBef>
            </a:pPr>
            <a:r>
              <a:rPr lang="en-GB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lang="en-GB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Characterization of power supplier quality and beam reaction for typical ( = user-defined) conditions</a:t>
            </a:r>
          </a:p>
        </p:txBody>
      </p: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7942840" y="2125160"/>
            <a:ext cx="3895807" cy="361381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2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Results:</a:t>
            </a: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50 Hz related lines; depends strongly on power supplier type</a:t>
            </a: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Different beam reaction (broadband)</a:t>
            </a: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Differences (expected) 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     coasting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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bunched beam 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Beam characterization for simulation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Requirements &amp; methods of     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counteraction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200"/>
              </a:spcBef>
            </a:pP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3431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6"/>
          <p:cNvSpPr>
            <a:spLocks noChangeArrowheads="1"/>
          </p:cNvSpPr>
          <p:nvPr/>
        </p:nvSpPr>
        <p:spPr bwMode="auto">
          <a:xfrm>
            <a:off x="253099" y="1398168"/>
            <a:ext cx="7770648" cy="203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Technology can be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</a:rPr>
              <a:t>further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used for feedback on 1 </a:t>
            </a:r>
            <a:r>
              <a:rPr lang="en-US" b="1" dirty="0" err="1">
                <a:solidFill>
                  <a:srgbClr val="0000FF"/>
                </a:solidFill>
                <a:latin typeface="Calibri" panose="020F0502020204030204" pitchFamily="34" charset="0"/>
              </a:rPr>
              <a:t>ms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range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Control hardware &amp; software: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Feedback loop on </a:t>
            </a:r>
            <a:r>
              <a:rPr lang="en-US" dirty="0">
                <a:latin typeface="Calibri" panose="020F0502020204030204" pitchFamily="34" charset="0"/>
              </a:rPr>
              <a:t>USRP: </a:t>
            </a:r>
          </a:p>
          <a:p>
            <a:pPr marL="285750" indent="-285750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Shift of several application to FPGA 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Latency significantly improved to 30 µs 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300 Hz overall bandwidth </a:t>
            </a:r>
            <a:r>
              <a:rPr lang="en-US" sz="18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achieved</a:t>
            </a:r>
            <a:endParaRPr lang="en-GB" b="1" spc="-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ts val="400"/>
              </a:spcBef>
            </a:pPr>
            <a:r>
              <a: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Contribution to GNU-based software by GSI</a:t>
            </a:r>
          </a:p>
        </p:txBody>
      </p:sp>
      <p:sp>
        <p:nvSpPr>
          <p:cNvPr id="64" name="Rectangle 4">
            <a:extLst>
              <a:ext uri="{FF2B5EF4-FFF2-40B4-BE49-F238E27FC236}">
                <a16:creationId xmlns:a16="http://schemas.microsoft.com/office/drawing/2014/main" id="{FDDB3E0E-FBE0-417A-AF67-0580D8527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Feedback for </a:t>
            </a:r>
            <a:r>
              <a:rPr lang="en-GB" altLang="de-DE" sz="2200" b="1" u="sng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macro</a:t>
            </a: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-spill improvement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with contributions by HIT</a:t>
            </a:r>
          </a:p>
        </p:txBody>
      </p:sp>
      <p:sp>
        <p:nvSpPr>
          <p:cNvPr id="121" name="Rectangle 6">
            <a:extLst>
              <a:ext uri="{FF2B5EF4-FFF2-40B4-BE49-F238E27FC236}">
                <a16:creationId xmlns:a16="http://schemas.microsoft.com/office/drawing/2014/main" id="{C6AE83D4-3F24-48DC-8962-3C882045E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3359" y="2969704"/>
            <a:ext cx="574144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GB" sz="2000" b="1" spc="-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Milestone &amp; deliverable for rf-control exceed</a:t>
            </a:r>
            <a:endParaRPr lang="en-US" sz="2000" dirty="0">
              <a:solidFill>
                <a:srgbClr val="3399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892D3489-8CE5-453D-A189-3377389F8151}"/>
              </a:ext>
            </a:extLst>
          </p:cNvPr>
          <p:cNvGrpSpPr/>
          <p:nvPr/>
        </p:nvGrpSpPr>
        <p:grpSpPr>
          <a:xfrm>
            <a:off x="698023" y="3356992"/>
            <a:ext cx="4843909" cy="2912686"/>
            <a:chOff x="6658323" y="3480681"/>
            <a:chExt cx="4843909" cy="2912686"/>
          </a:xfrm>
        </p:grpSpPr>
        <p:pic>
          <p:nvPicPr>
            <p:cNvPr id="34" name="Picture 15">
              <a:extLst>
                <a:ext uri="{FF2B5EF4-FFF2-40B4-BE49-F238E27FC236}">
                  <a16:creationId xmlns:a16="http://schemas.microsoft.com/office/drawing/2014/main" id="{3A54D13A-AD12-41F7-B3DE-436344956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6877" y="3480681"/>
              <a:ext cx="4786801" cy="2912686"/>
            </a:xfrm>
            <a:prstGeom prst="rect">
              <a:avLst/>
            </a:prstGeom>
          </p:spPr>
        </p:pic>
        <p:sp>
          <p:nvSpPr>
            <p:cNvPr id="87" name="Rechteck 86">
              <a:extLst>
                <a:ext uri="{FF2B5EF4-FFF2-40B4-BE49-F238E27FC236}">
                  <a16:creationId xmlns:a16="http://schemas.microsoft.com/office/drawing/2014/main" id="{5CB555D9-7991-4294-8522-719C12B529C0}"/>
                </a:ext>
              </a:extLst>
            </p:cNvPr>
            <p:cNvSpPr/>
            <p:nvPr/>
          </p:nvSpPr>
          <p:spPr>
            <a:xfrm>
              <a:off x="7165620" y="5733256"/>
              <a:ext cx="4308058" cy="403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14">
              <a:extLst>
                <a:ext uri="{FF2B5EF4-FFF2-40B4-BE49-F238E27FC236}">
                  <a16:creationId xmlns:a16="http://schemas.microsoft.com/office/drawing/2014/main" id="{33796981-A0A6-47BA-A83F-2E167B205143}"/>
                </a:ext>
              </a:extLst>
            </p:cNvPr>
            <p:cNvSpPr txBox="1"/>
            <p:nvPr/>
          </p:nvSpPr>
          <p:spPr>
            <a:xfrm>
              <a:off x="8512472" y="5885556"/>
              <a:ext cx="161435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Extraction time [s]</a:t>
              </a:r>
            </a:p>
          </p:txBody>
        </p:sp>
        <p:sp>
          <p:nvSpPr>
            <p:cNvPr id="88" name="TextBox 14">
              <a:extLst>
                <a:ext uri="{FF2B5EF4-FFF2-40B4-BE49-F238E27FC236}">
                  <a16:creationId xmlns:a16="http://schemas.microsoft.com/office/drawing/2014/main" id="{27FCC2B5-9EF9-4FB2-90AB-8F74E120E0F6}"/>
                </a:ext>
              </a:extLst>
            </p:cNvPr>
            <p:cNvSpPr txBox="1"/>
            <p:nvPr/>
          </p:nvSpPr>
          <p:spPr>
            <a:xfrm>
              <a:off x="7137066" y="5665383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89" name="TextBox 14">
              <a:extLst>
                <a:ext uri="{FF2B5EF4-FFF2-40B4-BE49-F238E27FC236}">
                  <a16:creationId xmlns:a16="http://schemas.microsoft.com/office/drawing/2014/main" id="{5F5F334A-620A-46B8-A070-1D10361644FB}"/>
                </a:ext>
              </a:extLst>
            </p:cNvPr>
            <p:cNvSpPr txBox="1"/>
            <p:nvPr/>
          </p:nvSpPr>
          <p:spPr>
            <a:xfrm>
              <a:off x="7939691" y="568077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90" name="TextBox 14">
              <a:extLst>
                <a:ext uri="{FF2B5EF4-FFF2-40B4-BE49-F238E27FC236}">
                  <a16:creationId xmlns:a16="http://schemas.microsoft.com/office/drawing/2014/main" id="{2B86B65B-49DE-4FF9-A5D7-724A0BCCF22F}"/>
                </a:ext>
              </a:extLst>
            </p:cNvPr>
            <p:cNvSpPr txBox="1"/>
            <p:nvPr/>
          </p:nvSpPr>
          <p:spPr>
            <a:xfrm>
              <a:off x="8771717" y="569792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91" name="TextBox 14">
              <a:extLst>
                <a:ext uri="{FF2B5EF4-FFF2-40B4-BE49-F238E27FC236}">
                  <a16:creationId xmlns:a16="http://schemas.microsoft.com/office/drawing/2014/main" id="{8E6120BF-B462-48A8-81FF-93C060EAB81C}"/>
                </a:ext>
              </a:extLst>
            </p:cNvPr>
            <p:cNvSpPr txBox="1"/>
            <p:nvPr/>
          </p:nvSpPr>
          <p:spPr>
            <a:xfrm>
              <a:off x="9611840" y="567307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92" name="TextBox 14">
              <a:extLst>
                <a:ext uri="{FF2B5EF4-FFF2-40B4-BE49-F238E27FC236}">
                  <a16:creationId xmlns:a16="http://schemas.microsoft.com/office/drawing/2014/main" id="{A8829BF8-9864-4769-8B49-DF49B3FC2C8F}"/>
                </a:ext>
              </a:extLst>
            </p:cNvPr>
            <p:cNvSpPr txBox="1"/>
            <p:nvPr/>
          </p:nvSpPr>
          <p:spPr>
            <a:xfrm>
              <a:off x="10423568" y="568238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93" name="TextBox 14">
              <a:extLst>
                <a:ext uri="{FF2B5EF4-FFF2-40B4-BE49-F238E27FC236}">
                  <a16:creationId xmlns:a16="http://schemas.microsoft.com/office/drawing/2014/main" id="{E1D8B2B3-0342-473E-9689-8A2D3EB56AFF}"/>
                </a:ext>
              </a:extLst>
            </p:cNvPr>
            <p:cNvSpPr txBox="1"/>
            <p:nvPr/>
          </p:nvSpPr>
          <p:spPr>
            <a:xfrm>
              <a:off x="11226194" y="565478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98" name="Rechteck 97">
              <a:extLst>
                <a:ext uri="{FF2B5EF4-FFF2-40B4-BE49-F238E27FC236}">
                  <a16:creationId xmlns:a16="http://schemas.microsoft.com/office/drawing/2014/main" id="{6CDB26A3-3060-42CF-A7B2-BA1F56C34232}"/>
                </a:ext>
              </a:extLst>
            </p:cNvPr>
            <p:cNvSpPr/>
            <p:nvPr/>
          </p:nvSpPr>
          <p:spPr>
            <a:xfrm>
              <a:off x="6658323" y="3682500"/>
              <a:ext cx="523929" cy="1955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14">
              <a:extLst>
                <a:ext uri="{FF2B5EF4-FFF2-40B4-BE49-F238E27FC236}">
                  <a16:creationId xmlns:a16="http://schemas.microsoft.com/office/drawing/2014/main" id="{8DC509EC-159B-471C-901C-03A9C60DFD72}"/>
                </a:ext>
              </a:extLst>
            </p:cNvPr>
            <p:cNvSpPr txBox="1"/>
            <p:nvPr/>
          </p:nvSpPr>
          <p:spPr>
            <a:xfrm rot="16200000">
              <a:off x="6004954" y="4621714"/>
              <a:ext cx="173682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Particle rate [10</a:t>
              </a:r>
              <a:r>
                <a:rPr lang="en-US" sz="1500" baseline="30000" dirty="0"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/s]</a:t>
              </a:r>
            </a:p>
          </p:txBody>
        </p:sp>
        <p:sp>
          <p:nvSpPr>
            <p:cNvPr id="95" name="TextBox 14">
              <a:extLst>
                <a:ext uri="{FF2B5EF4-FFF2-40B4-BE49-F238E27FC236}">
                  <a16:creationId xmlns:a16="http://schemas.microsoft.com/office/drawing/2014/main" id="{0059551C-2C65-49CE-AD1D-7BC2BA9EF860}"/>
                </a:ext>
              </a:extLst>
            </p:cNvPr>
            <p:cNvSpPr txBox="1"/>
            <p:nvPr/>
          </p:nvSpPr>
          <p:spPr>
            <a:xfrm>
              <a:off x="6981564" y="5491122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96" name="TextBox 14">
              <a:extLst>
                <a:ext uri="{FF2B5EF4-FFF2-40B4-BE49-F238E27FC236}">
                  <a16:creationId xmlns:a16="http://schemas.microsoft.com/office/drawing/2014/main" id="{3378E013-7763-4D4D-8A5F-026ECE3EFE44}"/>
                </a:ext>
              </a:extLst>
            </p:cNvPr>
            <p:cNvSpPr txBox="1"/>
            <p:nvPr/>
          </p:nvSpPr>
          <p:spPr>
            <a:xfrm>
              <a:off x="6981564" y="4667980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97" name="TextBox 14">
              <a:extLst>
                <a:ext uri="{FF2B5EF4-FFF2-40B4-BE49-F238E27FC236}">
                  <a16:creationId xmlns:a16="http://schemas.microsoft.com/office/drawing/2014/main" id="{3DB4FD29-AE91-47BB-B1E1-3205AA7B8B82}"/>
                </a:ext>
              </a:extLst>
            </p:cNvPr>
            <p:cNvSpPr txBox="1"/>
            <p:nvPr/>
          </p:nvSpPr>
          <p:spPr>
            <a:xfrm>
              <a:off x="6972387" y="3839694"/>
              <a:ext cx="28245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id="{52771F18-E1D4-4E9F-8700-8B1CA2A5E4D2}"/>
                </a:ext>
              </a:extLst>
            </p:cNvPr>
            <p:cNvSpPr/>
            <p:nvPr/>
          </p:nvSpPr>
          <p:spPr>
            <a:xfrm>
              <a:off x="7294453" y="3583543"/>
              <a:ext cx="363410" cy="1460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0" name="Rectangle 6">
            <a:extLst>
              <a:ext uri="{FF2B5EF4-FFF2-40B4-BE49-F238E27FC236}">
                <a16:creationId xmlns:a16="http://schemas.microsoft.com/office/drawing/2014/main" id="{3645AA2B-279C-4BBB-9CE3-AEBEE657F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1258" y="732075"/>
            <a:ext cx="6442235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GSI: Feedback plus improved Noise++: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ignificant improvement for micro- &amp; macro spill </a:t>
            </a:r>
            <a:r>
              <a:rPr lang="en-US" sz="1800" b="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achieved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spc="-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Automated parameter optimization successfully </a:t>
            </a:r>
            <a:r>
              <a:rPr lang="en-US" b="1" spc="-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tested </a:t>
            </a:r>
            <a:endParaRPr lang="en-GB" b="1" spc="-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GB" spc="-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</a:t>
            </a:r>
            <a:r>
              <a:rPr lang="en-GB" b="1" spc="-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first operational stage </a:t>
            </a:r>
            <a:r>
              <a:rPr lang="en-GB" spc="-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at GSI now</a:t>
            </a:r>
          </a:p>
          <a:p>
            <a:pPr>
              <a:spcBef>
                <a:spcPts val="4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HIT: Feedback plus improved Phase Shift Keying BPSK:</a:t>
            </a:r>
          </a:p>
          <a:p>
            <a:pPr marL="285750" indent="-285750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Comparable system at HIT in </a:t>
            </a:r>
            <a:r>
              <a:rPr lang="en-GB" b="1" spc="-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operation</a:t>
            </a:r>
            <a:endParaRPr lang="en-GB" spc="-1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ts val="400"/>
              </a:spcBef>
            </a:pPr>
            <a:r>
              <a: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</a:t>
            </a:r>
            <a:r>
              <a:rPr lang="en-GB" sz="1600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However, less performant due medical device requirements  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A1A4FA1-1573-4C20-9F15-82452BD0F5FB}"/>
              </a:ext>
            </a:extLst>
          </p:cNvPr>
          <p:cNvGrpSpPr/>
          <p:nvPr/>
        </p:nvGrpSpPr>
        <p:grpSpPr>
          <a:xfrm>
            <a:off x="6462932" y="3407453"/>
            <a:ext cx="4295949" cy="2557827"/>
            <a:chOff x="6786732" y="1111613"/>
            <a:chExt cx="4295949" cy="2557827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FE9F18B9-5AB1-4943-A2F3-C5AB14EAA3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94144" y="1111613"/>
              <a:ext cx="4098400" cy="2485133"/>
            </a:xfrm>
            <a:prstGeom prst="rect">
              <a:avLst/>
            </a:prstGeom>
          </p:spPr>
        </p:pic>
        <p:sp>
          <p:nvSpPr>
            <p:cNvPr id="162" name="Rectangle 6">
              <a:extLst>
                <a:ext uri="{FF2B5EF4-FFF2-40B4-BE49-F238E27FC236}">
                  <a16:creationId xmlns:a16="http://schemas.microsoft.com/office/drawing/2014/main" id="{99B7BBC2-2869-4FF3-82BA-C7E8EA7C08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6418" y="1667290"/>
              <a:ext cx="2376263" cy="55399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Automated optimization </a:t>
              </a:r>
            </a:p>
            <a:p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using </a:t>
              </a:r>
              <a:r>
                <a:rPr lang="en-US" sz="15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PyBOBYQA</a:t>
              </a: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 algorithm</a:t>
              </a:r>
              <a:endParaRPr lang="en-US" sz="1500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163" name="TextBox 14">
              <a:extLst>
                <a:ext uri="{FF2B5EF4-FFF2-40B4-BE49-F238E27FC236}">
                  <a16:creationId xmlns:a16="http://schemas.microsoft.com/office/drawing/2014/main" id="{8908EF1A-2A55-4866-A15F-1212667E81F1}"/>
                </a:ext>
              </a:extLst>
            </p:cNvPr>
            <p:cNvSpPr txBox="1"/>
            <p:nvPr/>
          </p:nvSpPr>
          <p:spPr>
            <a:xfrm>
              <a:off x="7688918" y="3346275"/>
              <a:ext cx="2913747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Steps (= required extraction cycles)</a:t>
              </a:r>
            </a:p>
          </p:txBody>
        </p:sp>
        <p:sp>
          <p:nvSpPr>
            <p:cNvPr id="164" name="TextBox 14">
              <a:extLst>
                <a:ext uri="{FF2B5EF4-FFF2-40B4-BE49-F238E27FC236}">
                  <a16:creationId xmlns:a16="http://schemas.microsoft.com/office/drawing/2014/main" id="{4DAABBEF-BF4B-4255-A7FE-D2DA82AFD19D}"/>
                </a:ext>
              </a:extLst>
            </p:cNvPr>
            <p:cNvSpPr txBox="1"/>
            <p:nvPr/>
          </p:nvSpPr>
          <p:spPr>
            <a:xfrm rot="16200000">
              <a:off x="5827591" y="2149885"/>
              <a:ext cx="2241447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coeff</a:t>
              </a: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. of variance c</a:t>
              </a:r>
              <a:r>
                <a:rPr lang="en-US" sz="15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v</a:t>
              </a:r>
              <a:r>
                <a:rPr lang="en-US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 @5ms</a:t>
              </a:r>
            </a:p>
          </p:txBody>
        </p:sp>
      </p:grpSp>
      <p:sp>
        <p:nvSpPr>
          <p:cNvPr id="31" name="Text Box 2">
            <a:extLst>
              <a:ext uri="{FF2B5EF4-FFF2-40B4-BE49-F238E27FC236}">
                <a16:creationId xmlns:a16="http://schemas.microsoft.com/office/drawing/2014/main" id="{B624D52B-C387-49CA-9288-F312546C7F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Extension for Control of Knock-out Excitation</a:t>
            </a:r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FF257646-84F7-48F9-A4F8-3BB36DF171BA}"/>
              </a:ext>
            </a:extLst>
          </p:cNvPr>
          <p:cNvGrpSpPr/>
          <p:nvPr/>
        </p:nvGrpSpPr>
        <p:grpSpPr>
          <a:xfrm>
            <a:off x="4822684" y="2480067"/>
            <a:ext cx="995183" cy="856456"/>
            <a:chOff x="4767727" y="2480067"/>
            <a:chExt cx="995183" cy="856456"/>
          </a:xfrm>
        </p:grpSpPr>
        <p:pic>
          <p:nvPicPr>
            <p:cNvPr id="33" name="Grafik 32">
              <a:extLst>
                <a:ext uri="{FF2B5EF4-FFF2-40B4-BE49-F238E27FC236}">
                  <a16:creationId xmlns:a16="http://schemas.microsoft.com/office/drawing/2014/main" id="{6B3E06C0-2DE9-4693-8912-CAAD69616047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4767727" y="3062650"/>
              <a:ext cx="995183" cy="27387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5" name="Grafik 34">
              <a:extLst>
                <a:ext uri="{FF2B5EF4-FFF2-40B4-BE49-F238E27FC236}">
                  <a16:creationId xmlns:a16="http://schemas.microsoft.com/office/drawing/2014/main" id="{15E8D014-0F10-471C-9385-753A99BB2F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936684" y="2480067"/>
              <a:ext cx="604673" cy="5911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4686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12252704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Knock-out Extraction Signal Spectrum Dependence 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8496595" y="6016061"/>
            <a:ext cx="3547806" cy="73866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E.C. Cortes Garcia et al. IPAC’22 &amp;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E.C. Cortes Garcia et al. NIM A </a:t>
            </a:r>
            <a:r>
              <a:rPr lang="en-US" sz="1400" dirty="0"/>
              <a:t>167137, 2022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el. al. IPAC’23 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Spill micro-structure dependence on multi-band signals for knock-out extraction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HIT &amp; GSI with contributions by CERN and </a:t>
            </a:r>
            <a:r>
              <a:rPr lang="en-GB" altLang="de-DE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endParaRPr lang="en-GB" altLang="de-DE" b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6922193" y="2238802"/>
          <a:ext cx="3532190" cy="1112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30568">
                  <a:extLst>
                    <a:ext uri="{9D8B030D-6E8A-4147-A177-3AD203B41FA5}">
                      <a16:colId xmlns:a16="http://schemas.microsoft.com/office/drawing/2014/main" val="70252613"/>
                    </a:ext>
                  </a:extLst>
                </a:gridCol>
                <a:gridCol w="692468">
                  <a:extLst>
                    <a:ext uri="{9D8B030D-6E8A-4147-A177-3AD203B41FA5}">
                      <a16:colId xmlns:a16="http://schemas.microsoft.com/office/drawing/2014/main" val="1096930495"/>
                    </a:ext>
                  </a:extLst>
                </a:gridCol>
                <a:gridCol w="692468">
                  <a:extLst>
                    <a:ext uri="{9D8B030D-6E8A-4147-A177-3AD203B41FA5}">
                      <a16:colId xmlns:a16="http://schemas.microsoft.com/office/drawing/2014/main" val="1012232052"/>
                    </a:ext>
                  </a:extLst>
                </a:gridCol>
                <a:gridCol w="692468">
                  <a:extLst>
                    <a:ext uri="{9D8B030D-6E8A-4147-A177-3AD203B41FA5}">
                      <a16:colId xmlns:a16="http://schemas.microsoft.com/office/drawing/2014/main" val="413876028"/>
                    </a:ext>
                  </a:extLst>
                </a:gridCol>
                <a:gridCol w="724218">
                  <a:extLst>
                    <a:ext uri="{9D8B030D-6E8A-4147-A177-3AD203B41FA5}">
                      <a16:colId xmlns:a16="http://schemas.microsoft.com/office/drawing/2014/main" val="6553331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Signal</a:t>
                      </a:r>
                    </a:p>
                  </a:txBody>
                  <a:tcPr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ex,1</a:t>
                      </a:r>
                      <a:endParaRPr lang="en-US" sz="1600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ex,2</a:t>
                      </a:r>
                      <a:endParaRPr lang="en-US" sz="1600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ex,3</a:t>
                      </a:r>
                      <a:endParaRPr lang="en-US" sz="1600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en-US" sz="1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16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</a:t>
                      </a:r>
                      <a:endParaRPr lang="en-US" sz="1600" i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660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719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FFFF"/>
                          </a:solidFill>
                          <a:latin typeface="Arial Black" panose="020B0A0402010202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9613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C000"/>
                          </a:solidFill>
                          <a:latin typeface="Arial Black" panose="020B0A0402010202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>
                    <a:solidFill>
                      <a:srgbClr val="6600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582372"/>
                  </a:ext>
                </a:extLst>
              </a:tr>
            </a:tbl>
          </a:graphicData>
        </a:graphic>
      </p:graphicFrame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56040" y="1440384"/>
            <a:ext cx="5588361" cy="7232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Horizontal tune at HIT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= 1.6789 at end of acceleration 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Excitation close to tune &amp; harmonics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ex,i</a:t>
            </a:r>
            <a:r>
              <a:rPr lang="en-US" altLang="de-DE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ex,i</a:t>
            </a:r>
            <a:r>
              <a:rPr lang="en-US" altLang="de-DE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de-DE" b="1" i="1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altLang="de-DE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rev</a:t>
            </a:r>
            <a:endParaRPr lang="en-US" altLang="de-DE" b="1" i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95" y="2462839"/>
            <a:ext cx="4403832" cy="2477156"/>
          </a:xfrm>
          <a:prstGeom prst="rect">
            <a:avLst/>
          </a:prstGeom>
        </p:spPr>
      </p:pic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241007" y="1446262"/>
            <a:ext cx="4284224" cy="974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Excitation spectrum influences: 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Separatrix crossing 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Diffusion from the beam towards core </a:t>
            </a: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769472" y="4776886"/>
            <a:ext cx="5443968" cy="157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Result: </a:t>
            </a:r>
            <a:r>
              <a:rPr lang="en-US" dirty="0">
                <a:latin typeface="Calibri" panose="020F0502020204030204" pitchFamily="34" charset="0"/>
              </a:rPr>
              <a:t>Strong dependence on excitation spectra</a:t>
            </a:r>
          </a:p>
          <a:p>
            <a:pPr marL="285750" indent="-285750">
              <a:spcBef>
                <a:spcPts val="200"/>
              </a:spcBef>
              <a:buFont typeface="Symbol" panose="05050102010706020507" pitchFamily="18" charset="2"/>
              <a:buChar char="Þ"/>
            </a:pPr>
            <a:r>
              <a:rPr lang="en-US" b="1" dirty="0">
                <a:latin typeface="Calibri" panose="020F0502020204030204" pitchFamily="34" charset="0"/>
                <a:sym typeface="Symbol" panose="05050102010706020507" pitchFamily="18" charset="2"/>
              </a:rPr>
              <a:t>Optimization performed in 2023 (HIT, GSI, </a:t>
            </a:r>
            <a:r>
              <a:rPr lang="en-US" b="1" dirty="0" err="1">
                <a:latin typeface="Calibri" panose="020F0502020204030204" pitchFamily="34" charset="0"/>
                <a:sym typeface="Symbol" panose="05050102010706020507" pitchFamily="18" charset="2"/>
              </a:rPr>
              <a:t>MedA</a:t>
            </a:r>
            <a:r>
              <a:rPr lang="en-US" b="1" dirty="0">
                <a:latin typeface="Calibri" panose="020F0502020204030204" pitchFamily="34" charset="0"/>
                <a:sym typeface="Symbol" panose="05050102010706020507" pitchFamily="18" charset="2"/>
              </a:rPr>
              <a:t>)</a:t>
            </a:r>
            <a:endParaRPr lang="en-US" dirty="0"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Versatile signal generation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Large power and bandwidth from  amplifier</a:t>
            </a:r>
          </a:p>
          <a:p>
            <a:pPr marL="285750" indent="-285750">
              <a:spcBef>
                <a:spcPts val="200"/>
              </a:spcBef>
              <a:buFont typeface="Symbol" panose="05050102010706020507" pitchFamily="18" charset="2"/>
              <a:buChar char="Þ"/>
            </a:pP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CDFD534D-074A-4A5F-819D-BC872E8006D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8384" y="1378829"/>
            <a:ext cx="2080271" cy="1968328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0321C71C-3D0A-4A5D-942E-BC8105E5B803}"/>
              </a:ext>
            </a:extLst>
          </p:cNvPr>
          <p:cNvGrpSpPr/>
          <p:nvPr/>
        </p:nvGrpSpPr>
        <p:grpSpPr>
          <a:xfrm>
            <a:off x="5954047" y="3409679"/>
            <a:ext cx="5585261" cy="1769838"/>
            <a:chOff x="5954047" y="3471130"/>
            <a:chExt cx="5585261" cy="1769838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54047" y="3471130"/>
              <a:ext cx="5468481" cy="176983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6">
                  <a:extLst>
                    <a:ext uri="{FF2B5EF4-FFF2-40B4-BE49-F238E27FC236}">
                      <a16:creationId xmlns:a16="http://schemas.microsoft.com/office/drawing/2014/main" id="{B7D6A046-65A1-4437-B8FE-793E12F988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184190" y="4677006"/>
                  <a:ext cx="805496" cy="5259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ts val="2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de-DE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de-DE" sz="15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box>
                          <m:boxPr>
                            <m:ctrlPr>
                              <a:rPr lang="de-DE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f>
                              <m:fPr>
                                <m:ctrlPr>
                                  <a:rPr lang="de-DE" sz="15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5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de-DE" sz="15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box>
                      </m:oMath>
                    </m:oMathPara>
                  </a14:m>
                  <a:endParaRPr lang="en-US" sz="1500" b="1" dirty="0">
                    <a:solidFill>
                      <a:srgbClr val="FF0000"/>
                    </a:solidFill>
                    <a:latin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20" name="Rectangle 6">
                  <a:extLst>
                    <a:ext uri="{FF2B5EF4-FFF2-40B4-BE49-F238E27FC236}">
                      <a16:creationId xmlns:a16="http://schemas.microsoft.com/office/drawing/2014/main" id="{B7D6A046-65A1-4437-B8FE-793E12F988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184190" y="4677006"/>
                  <a:ext cx="805496" cy="525978"/>
                </a:xfrm>
                <a:prstGeom prst="rect">
                  <a:avLst/>
                </a:prstGeom>
                <a:blipFill>
                  <a:blip r:embed="rId5"/>
                  <a:stretch>
                    <a:fillRect b="-3488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297F55F4-1020-4C06-A098-42DE77DEB891}"/>
                </a:ext>
              </a:extLst>
            </p:cNvPr>
            <p:cNvCxnSpPr>
              <a:cxnSpLocks/>
            </p:cNvCxnSpPr>
            <p:nvPr/>
          </p:nvCxnSpPr>
          <p:spPr>
            <a:xfrm>
              <a:off x="8554837" y="4490870"/>
              <a:ext cx="0" cy="372272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7E233E95-A455-479F-A442-F77ABC0CBC7B}"/>
                </a:ext>
              </a:extLst>
            </p:cNvPr>
            <p:cNvCxnSpPr>
              <a:cxnSpLocks/>
            </p:cNvCxnSpPr>
            <p:nvPr/>
          </p:nvCxnSpPr>
          <p:spPr>
            <a:xfrm>
              <a:off x="11136560" y="4490870"/>
              <a:ext cx="0" cy="372272"/>
            </a:xfrm>
            <a:prstGeom prst="line">
              <a:avLst/>
            </a:prstGeom>
            <a:ln w="476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6">
                  <a:extLst>
                    <a:ext uri="{FF2B5EF4-FFF2-40B4-BE49-F238E27FC236}">
                      <a16:creationId xmlns:a16="http://schemas.microsoft.com/office/drawing/2014/main" id="{69B043A7-AE17-4F17-90CE-D71A7EDA16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733812" y="4677006"/>
                  <a:ext cx="805496" cy="5259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ts val="2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de-DE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de-DE" sz="15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box>
                          <m:boxPr>
                            <m:ctrlPr>
                              <a:rPr lang="de-DE" sz="15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f>
                              <m:fPr>
                                <m:ctrlPr>
                                  <a:rPr lang="de-DE" sz="15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5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de-DE" sz="15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box>
                      </m:oMath>
                    </m:oMathPara>
                  </a14:m>
                  <a:endParaRPr lang="en-US" sz="1500" b="1" dirty="0">
                    <a:solidFill>
                      <a:srgbClr val="FF0000"/>
                    </a:solidFill>
                    <a:latin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23" name="Rectangle 6">
                  <a:extLst>
                    <a:ext uri="{FF2B5EF4-FFF2-40B4-BE49-F238E27FC236}">
                      <a16:creationId xmlns:a16="http://schemas.microsoft.com/office/drawing/2014/main" id="{69B043A7-AE17-4F17-90CE-D71A7EDA164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733812" y="4677006"/>
                  <a:ext cx="805496" cy="525978"/>
                </a:xfrm>
                <a:prstGeom prst="rect">
                  <a:avLst/>
                </a:prstGeom>
                <a:blipFill>
                  <a:blip r:embed="rId6"/>
                  <a:stretch>
                    <a:fillRect b="-3488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17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37C3034B-58C5-48D5-BCDE-478818380A41}"/>
              </a:ext>
            </a:extLst>
          </p:cNvPr>
          <p:cNvGrpSpPr/>
          <p:nvPr/>
        </p:nvGrpSpPr>
        <p:grpSpPr>
          <a:xfrm>
            <a:off x="6600056" y="5208695"/>
            <a:ext cx="4822472" cy="818215"/>
            <a:chOff x="6600056" y="5208695"/>
            <a:chExt cx="4822472" cy="818215"/>
          </a:xfrm>
        </p:grpSpPr>
        <p:sp>
          <p:nvSpPr>
            <p:cNvPr id="24" name="Rectangle 6">
              <a:extLst>
                <a:ext uri="{FF2B5EF4-FFF2-40B4-BE49-F238E27FC236}">
                  <a16:creationId xmlns:a16="http://schemas.microsoft.com/office/drawing/2014/main" id="{3713EA1A-B377-4DA3-A3AD-F74F6546C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0056" y="5596023"/>
              <a:ext cx="4822472" cy="430887"/>
            </a:xfrm>
            <a:prstGeom prst="rect">
              <a:avLst/>
            </a:prstGeom>
            <a:noFill/>
            <a:ln w="25400" algn="ctr">
              <a:solidFill>
                <a:srgbClr val="008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ts val="200"/>
                </a:spcBef>
              </a:pPr>
              <a:r>
                <a:rPr lang="en-US" sz="22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Improvement by multi-band excitation !</a:t>
              </a:r>
            </a:p>
          </p:txBody>
        </p:sp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B9179597-5194-4654-B906-44B6CC5BA73D}"/>
                </a:ext>
              </a:extLst>
            </p:cNvPr>
            <p:cNvGrpSpPr/>
            <p:nvPr/>
          </p:nvGrpSpPr>
          <p:grpSpPr>
            <a:xfrm>
              <a:off x="9696400" y="5208695"/>
              <a:ext cx="748491" cy="387328"/>
              <a:chOff x="9696400" y="5208695"/>
              <a:chExt cx="748491" cy="387328"/>
            </a:xfrm>
          </p:grpSpPr>
          <p:cxnSp>
            <p:nvCxnSpPr>
              <p:cNvPr id="26" name="Gerade Verbindung mit Pfeil 25">
                <a:extLst>
                  <a:ext uri="{FF2B5EF4-FFF2-40B4-BE49-F238E27FC236}">
                    <a16:creationId xmlns:a16="http://schemas.microsoft.com/office/drawing/2014/main" id="{93407162-4F13-49B3-B69E-5E031228E2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96400" y="5208696"/>
                <a:ext cx="0" cy="387327"/>
              </a:xfrm>
              <a:prstGeom prst="straightConnector1">
                <a:avLst/>
              </a:prstGeom>
              <a:ln w="28575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mit Pfeil 29">
                <a:extLst>
                  <a:ext uri="{FF2B5EF4-FFF2-40B4-BE49-F238E27FC236}">
                    <a16:creationId xmlns:a16="http://schemas.microsoft.com/office/drawing/2014/main" id="{AC372F03-0792-45AB-9056-86760905C9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28448" y="5208696"/>
                <a:ext cx="0" cy="387327"/>
              </a:xfrm>
              <a:prstGeom prst="straightConnector1">
                <a:avLst/>
              </a:prstGeom>
              <a:ln w="28575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mit Pfeil 30">
                <a:extLst>
                  <a:ext uri="{FF2B5EF4-FFF2-40B4-BE49-F238E27FC236}">
                    <a16:creationId xmlns:a16="http://schemas.microsoft.com/office/drawing/2014/main" id="{A36AEEDF-F848-4230-B8D3-D9214837DC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444891" y="5208695"/>
                <a:ext cx="0" cy="387327"/>
              </a:xfrm>
              <a:prstGeom prst="straightConnector1">
                <a:avLst/>
              </a:prstGeom>
              <a:ln w="28575">
                <a:solidFill>
                  <a:srgbClr val="008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8494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A95E8755-4AB3-4484-91FF-0C733F4DCD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054" b="24087"/>
          <a:stretch/>
        </p:blipFill>
        <p:spPr>
          <a:xfrm>
            <a:off x="-69891" y="1950305"/>
            <a:ext cx="5457416" cy="2911473"/>
          </a:xfrm>
          <a:prstGeom prst="rect">
            <a:avLst/>
          </a:prstGeom>
        </p:spPr>
      </p:pic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1148003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Investigation of Extraction Signal Type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510D3C4-D33F-45BD-8D22-53E4865CC11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91875" y="2104904"/>
            <a:ext cx="5716935" cy="1917988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1234E14F-CF60-4922-91D0-6680402B0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Spill micro-structure dependence on signal type for knock-out extraction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with contributions by HIT, CERN and </a:t>
            </a:r>
            <a:r>
              <a:rPr lang="en-GB" altLang="de-DE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endParaRPr lang="en-GB" altLang="de-DE" b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4D8C866D-52B3-4CEF-85DF-5A06F0336CE3}"/>
              </a:ext>
            </a:extLst>
          </p:cNvPr>
          <p:cNvCxnSpPr>
            <a:cxnSpLocks/>
          </p:cNvCxnSpPr>
          <p:nvPr/>
        </p:nvCxnSpPr>
        <p:spPr>
          <a:xfrm flipV="1">
            <a:off x="3911471" y="3573016"/>
            <a:ext cx="2472561" cy="224192"/>
          </a:xfrm>
          <a:prstGeom prst="straightConnector1">
            <a:avLst/>
          </a:prstGeom>
          <a:ln w="31750">
            <a:solidFill>
              <a:srgbClr val="FF99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684E58BF-5760-4FDC-836C-A6E8148EAFA8}"/>
              </a:ext>
            </a:extLst>
          </p:cNvPr>
          <p:cNvCxnSpPr>
            <a:cxnSpLocks/>
          </p:cNvCxnSpPr>
          <p:nvPr/>
        </p:nvCxnSpPr>
        <p:spPr>
          <a:xfrm flipV="1">
            <a:off x="3791744" y="3797208"/>
            <a:ext cx="2592288" cy="189302"/>
          </a:xfrm>
          <a:prstGeom prst="straightConnector1">
            <a:avLst/>
          </a:prstGeom>
          <a:ln w="31750">
            <a:solidFill>
              <a:srgbClr val="3366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6">
            <a:extLst>
              <a:ext uri="{FF2B5EF4-FFF2-40B4-BE49-F238E27FC236}">
                <a16:creationId xmlns:a16="http://schemas.microsoft.com/office/drawing/2014/main" id="{CABECB72-8016-4538-BC98-2FF7781F12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9796" y="2609374"/>
            <a:ext cx="202992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Noise at baseband</a:t>
            </a:r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id="{822C714A-637A-4D11-9112-FBA59DDE1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1360" y="3223492"/>
            <a:ext cx="180342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FF9900"/>
                </a:solidFill>
                <a:latin typeface="Calibri" panose="020F0502020204030204" pitchFamily="34" charset="0"/>
              </a:rPr>
              <a:t>Noise at 3 bands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D199B91E-4A92-4F91-9703-2914D5D237F1}"/>
              </a:ext>
            </a:extLst>
          </p:cNvPr>
          <p:cNvCxnSpPr>
            <a:cxnSpLocks/>
          </p:cNvCxnSpPr>
          <p:nvPr/>
        </p:nvCxnSpPr>
        <p:spPr>
          <a:xfrm>
            <a:off x="2639616" y="2690851"/>
            <a:ext cx="3744416" cy="666141"/>
          </a:xfrm>
          <a:prstGeom prst="straightConnector1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6">
            <a:extLst>
              <a:ext uri="{FF2B5EF4-FFF2-40B4-BE49-F238E27FC236}">
                <a16:creationId xmlns:a16="http://schemas.microsoft.com/office/drawing/2014/main" id="{5C693CE1-B34E-4A64-9FD2-5921A15E0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4760" y="3986510"/>
            <a:ext cx="478168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3366FF"/>
                </a:solidFill>
                <a:latin typeface="Calibri" panose="020F0502020204030204" pitchFamily="34" charset="0"/>
              </a:rPr>
              <a:t>Noise at baseband plus sine at two harmonics </a:t>
            </a:r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id="{457A6FA1-61C8-42BB-A980-B60EB412DB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368" y="4773762"/>
            <a:ext cx="1935962" cy="7232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Large fluctuation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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‘bad’ spill</a:t>
            </a:r>
          </a:p>
        </p:txBody>
      </p:sp>
      <p:sp>
        <p:nvSpPr>
          <p:cNvPr id="24" name="Rectangle 6">
            <a:extLst>
              <a:ext uri="{FF2B5EF4-FFF2-40B4-BE49-F238E27FC236}">
                <a16:creationId xmlns:a16="http://schemas.microsoft.com/office/drawing/2014/main" id="{DAE19258-EAD5-44DE-8670-95DAC3F0B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860" y="4764611"/>
            <a:ext cx="1935962" cy="7232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small fluctuation,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 </a:t>
            </a:r>
            <a:r>
              <a:rPr lang="en-US" b="1" dirty="0">
                <a:solidFill>
                  <a:srgbClr val="008000"/>
                </a:solidFill>
                <a:latin typeface="Calibri" panose="020F0502020204030204" pitchFamily="34" charset="0"/>
              </a:rPr>
              <a:t>‘good’ spill </a:t>
            </a:r>
          </a:p>
        </p:txBody>
      </p:sp>
      <p:sp>
        <p:nvSpPr>
          <p:cNvPr id="31" name="Rectangle 6">
            <a:extLst>
              <a:ext uri="{FF2B5EF4-FFF2-40B4-BE49-F238E27FC236}">
                <a16:creationId xmlns:a16="http://schemas.microsoft.com/office/drawing/2014/main" id="{EF6C7150-E5E8-4728-880A-3F3A8D62D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006" y="1446262"/>
            <a:ext cx="116156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Systematic for excitation types: Tests at COSY (FZ-</a:t>
            </a:r>
            <a:r>
              <a:rPr lang="en-US" b="1" dirty="0" err="1">
                <a:solidFill>
                  <a:srgbClr val="0000FF"/>
                </a:solidFill>
                <a:latin typeface="Calibri" panose="020F0502020204030204" pitchFamily="34" charset="0"/>
              </a:rPr>
              <a:t>Jülich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)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 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Significant influence </a:t>
            </a: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</a:rPr>
              <a:t>systematically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investigated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:a16="http://schemas.microsoft.com/office/drawing/2014/main" id="{6F2D3601-BA54-4024-B4D3-6E793D990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514" y="5639878"/>
            <a:ext cx="62612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2000" b="1" dirty="0">
                <a:solidFill>
                  <a:srgbClr val="D60093"/>
                </a:solidFill>
                <a:latin typeface="Calibri" panose="020F0502020204030204" pitchFamily="34" charset="0"/>
              </a:rPr>
              <a:t>Such systematic comparison performed for the first time!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6">
                <a:extLst>
                  <a:ext uri="{FF2B5EF4-FFF2-40B4-BE49-F238E27FC236}">
                    <a16:creationId xmlns:a16="http://schemas.microsoft.com/office/drawing/2014/main" id="{4116C24E-88A8-48D9-9692-738B38894B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0541" y="4264616"/>
                <a:ext cx="4947232" cy="1741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lvl="0">
                  <a:spcBef>
                    <a:spcPts val="600"/>
                  </a:spcBef>
                </a:pPr>
                <a:r>
                  <a:rPr lang="en-US" dirty="0">
                    <a:latin typeface="Calibri" panose="020F0502020204030204" pitchFamily="34" charset="0"/>
                  </a:rPr>
                  <a:t>Spill characterization via statistical moments:</a:t>
                </a:r>
              </a:p>
              <a:p>
                <a:pPr marL="285750" lvl="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Coefficient of variance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2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de-DE" sz="22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de-DE" sz="2200" b="0" i="1" smtClean="0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de-DE" sz="2200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den>
                        </m:f>
                      </m:e>
                    </m:box>
                    <m:r>
                      <a:rPr lang="de-DE" sz="2200" b="0" i="1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de-DE" sz="22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box>
                          <m:boxPr>
                            <m:ctrlP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de-DE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de-DE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sz="2200" b="0" i="1" smtClean="0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p>
                                        <m:r>
                                          <a:rPr lang="de-DE" sz="22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sSup>
                                  <m:sSupPr>
                                    <m:ctrlPr>
                                      <a:rPr lang="de-DE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de-DE" sz="22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de-DE" sz="2200" b="0" i="1" smtClean="0"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de-DE" sz="2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box>
                      </m:e>
                    </m:rad>
                  </m:oMath>
                </a14:m>
                <a:endParaRPr lang="en-US" sz="2200" dirty="0">
                  <a:latin typeface="Calibri" panose="020F0502020204030204" pitchFamily="34" charset="0"/>
                </a:endParaRPr>
              </a:p>
              <a:p>
                <a:pPr marL="285750" lvl="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Calibri" panose="020F0502020204030204" pitchFamily="34" charset="0"/>
                  </a:rPr>
                  <a:t>Spill duty factor </a:t>
                </a:r>
                <a14:m>
                  <m:oMath xmlns:m="http://schemas.openxmlformats.org/officeDocument/2006/math">
                    <m:r>
                      <a:rPr lang="de-DE" sz="22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de-DE" sz="2200" b="0" i="1" smtClean="0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de-DE" sz="2200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de-DE" sz="2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sz="22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de-DE" sz="22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begChr m:val="⟨"/>
                                <m:endChr m:val="⟩"/>
                                <m:ctrlPr>
                                  <a:rPr lang="de-DE" sz="22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de-DE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22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p>
                                    <m:r>
                                      <a:rPr lang="de-DE" sz="2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box>
                    <m:r>
                      <a:rPr lang="de-DE" sz="2200" b="0" i="1" smtClean="0">
                        <a:latin typeface="Cambria Math" panose="02040503050406030204" pitchFamily="18" charset="0"/>
                      </a:rPr>
                      <m:t>= </m:t>
                    </m:r>
                    <m:box>
                      <m:boxPr>
                        <m:ctrlPr>
                          <a:rPr lang="de-DE" sz="2200" b="0" i="1" smtClean="0"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bSup>
                              <m:sSubSupPr>
                                <m:ctrlPr>
                                  <a:rPr lang="de-DE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DE" sz="22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de-DE" sz="22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  <m:sup>
                                <m:r>
                                  <a:rPr lang="de-DE" sz="2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e>
                    </m:box>
                  </m:oMath>
                </a14:m>
                <a:endParaRPr lang="en-US" sz="2200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3" name="Rectangle 6">
                <a:extLst>
                  <a:ext uri="{FF2B5EF4-FFF2-40B4-BE49-F238E27FC236}">
                    <a16:creationId xmlns:a16="http://schemas.microsoft.com/office/drawing/2014/main" id="{4116C24E-88A8-48D9-9692-738B38894B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70541" y="4264616"/>
                <a:ext cx="4947232" cy="1741567"/>
              </a:xfrm>
              <a:prstGeom prst="rect">
                <a:avLst/>
              </a:prstGeom>
              <a:blipFill>
                <a:blip r:embed="rId4"/>
                <a:stretch>
                  <a:fillRect l="-985" t="-210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Pfeil: nach rechts 1">
            <a:extLst>
              <a:ext uri="{FF2B5EF4-FFF2-40B4-BE49-F238E27FC236}">
                <a16:creationId xmlns:a16="http://schemas.microsoft.com/office/drawing/2014/main" id="{B99DB404-1C4D-4FCB-83CC-E7FAD34376A8}"/>
              </a:ext>
            </a:extLst>
          </p:cNvPr>
          <p:cNvSpPr/>
          <p:nvPr/>
        </p:nvSpPr>
        <p:spPr>
          <a:xfrm>
            <a:off x="2327295" y="5058330"/>
            <a:ext cx="1584176" cy="192498"/>
          </a:xfrm>
          <a:prstGeom prst="rightArrow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008000"/>
              </a:gs>
            </a:gsLst>
            <a:lin ang="0" scaled="1"/>
            <a:tileRect/>
          </a:gra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id="{BE593341-A141-4226-B76C-761AAD1D1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304" y="5979785"/>
            <a:ext cx="2827726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R. Singh.,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Scientific reports, 14, 10310 (2024) </a:t>
            </a:r>
          </a:p>
        </p:txBody>
      </p:sp>
    </p:spTree>
    <p:extLst>
      <p:ext uri="{BB962C8B-B14F-4D97-AF65-F5344CB8AC3E}">
        <p14:creationId xmlns:p14="http://schemas.microsoft.com/office/powerpoint/2010/main" val="41937650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4"/>
              <p:cNvSpPr>
                <a:spLocks noChangeArrowheads="1"/>
              </p:cNvSpPr>
              <p:nvPr/>
            </p:nvSpPr>
            <p:spPr bwMode="auto">
              <a:xfrm>
                <a:off x="149844" y="684905"/>
                <a:ext cx="12210851" cy="1641603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0">
                  <a:spcBef>
                    <a:spcPts val="600"/>
                  </a:spcBef>
                </a:pP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Technical development by company </a:t>
                </a:r>
                <a:r>
                  <a:rPr lang="en-US" altLang="de-DE" sz="2000" b="1" dirty="0" err="1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Bergoz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Instrumentation plus GSI &amp; CERN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Accelerator physics: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Spill fluctuation caused by quadrupole current ripple, i.e.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AC ripples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de-DE" sz="20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de-DE" altLang="de-DE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𝐴𝐶</m:t>
                        </m:r>
                      </m:sub>
                    </m:sSub>
                    <m:r>
                      <a:rPr lang="de-DE" altLang="de-DE" sz="2000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altLang="de-DE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bandwidth 10 Hz…40 kHz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Topic: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Development and integration of </a:t>
                </a:r>
                <a:r>
                  <a:rPr lang="en-US" altLang="de-DE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high dynamic range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current measurement device providing 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US" altLang="de-DE" sz="22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altLang="de-DE" sz="220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altLang="de-DE" sz="2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de-DE" altLang="de-DE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de-DE" altLang="de-DE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𝐴𝐶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de-DE" sz="220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de-DE" altLang="de-DE" sz="22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de-DE" altLang="de-DE" sz="22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𝐷𝐶</m:t>
                                </m:r>
                              </m:sub>
                            </m:sSub>
                          </m:den>
                        </m:f>
                        <m:r>
                          <a:rPr lang="de-DE" altLang="de-DE" sz="22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de-DE" altLang="de-DE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≈</m:t>
                        </m:r>
                        <m:sSup>
                          <m:sSupPr>
                            <m:ctrlPr>
                              <a:rPr lang="de-DE" alt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de-DE" alt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10</m:t>
                            </m:r>
                          </m:e>
                          <m:sup>
                            <m:r>
                              <a:rPr lang="de-DE" altLang="de-DE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−7</m:t>
                            </m:r>
                          </m:sup>
                        </m:sSup>
                      </m:e>
                    </m:box>
                  </m:oMath>
                </a14:m>
                <a:r>
                  <a:rPr lang="en-US" altLang="de-DE" sz="2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(!)</a:t>
                </a:r>
              </a:p>
              <a:p>
                <a:pPr>
                  <a:spcBef>
                    <a:spcPts val="2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Goal: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Production of large dynamic range AC current measurement device by company </a:t>
                </a:r>
                <a:r>
                  <a:rPr lang="en-US" altLang="de-D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Bergoz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9844" y="684905"/>
                <a:ext cx="12210851" cy="1641603"/>
              </a:xfrm>
              <a:prstGeom prst="rect">
                <a:avLst/>
              </a:prstGeom>
              <a:blipFill>
                <a:blip r:embed="rId2"/>
                <a:stretch>
                  <a:fillRect l="-549" t="-1852" b="-2963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0" name="Table 4">
            <a:extLst>
              <a:ext uri="{FF2B5EF4-FFF2-40B4-BE49-F238E27FC236}">
                <a16:creationId xmlns:a16="http://schemas.microsoft.com/office/drawing/2014/main" id="{21F5B507-6724-4DC1-ABC5-8F0D5088683E}"/>
              </a:ext>
            </a:extLst>
          </p:cNvPr>
          <p:cNvGraphicFramePr>
            <a:graphicFrameLocks noGrp="1"/>
          </p:cNvGraphicFramePr>
          <p:nvPr/>
        </p:nvGraphicFramePr>
        <p:xfrm>
          <a:off x="5589616" y="2308255"/>
          <a:ext cx="6096398" cy="3512550"/>
        </p:xfrm>
        <a:graphic>
          <a:graphicData uri="http://schemas.openxmlformats.org/drawingml/2006/table">
            <a:tbl>
              <a:tblPr firstRow="1" firstCol="1" bandCol="1"/>
              <a:tblGrid>
                <a:gridCol w="4338718">
                  <a:extLst>
                    <a:ext uri="{9D8B030D-6E8A-4147-A177-3AD203B41FA5}">
                      <a16:colId xmlns:a16="http://schemas.microsoft.com/office/drawing/2014/main" val="3461371306"/>
                    </a:ext>
                  </a:extLst>
                </a:gridCol>
                <a:gridCol w="1757680">
                  <a:extLst>
                    <a:ext uri="{9D8B030D-6E8A-4147-A177-3AD203B41FA5}">
                      <a16:colId xmlns:a16="http://schemas.microsoft.com/office/drawing/2014/main" val="3207823492"/>
                    </a:ext>
                  </a:extLst>
                </a:gridCol>
              </a:tblGrid>
              <a:tr h="337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 for </a:t>
                      </a:r>
                      <a:r>
                        <a:rPr lang="en-GB" sz="1500" u="sng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additional 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control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Main Quad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SIS100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0044129"/>
                  </a:ext>
                </a:extLst>
              </a:tr>
              <a:tr h="26121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i="0" baseline="0" dirty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 current specification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674077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 current min. 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DC,min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&amp; max.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DC,max</a:t>
                      </a:r>
                      <a:endParaRPr lang="en-GB" sz="1500" i="1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kA &amp; 10 kA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61396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i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 current ramp gradient </a:t>
                      </a:r>
                      <a:r>
                        <a:rPr lang="en-GB" sz="1500" i="1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GB" sz="1500" i="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endParaRPr lang="en-GB" sz="1500" i="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6000 A/s</a:t>
                      </a: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266339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i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Ramp time </a:t>
                      </a:r>
                      <a:r>
                        <a:rPr lang="el-GR" sz="1500" i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GB" sz="1500" i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… 1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718958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 modulation rel.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min. 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AC,min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GB" sz="1500" i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&amp; max.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AC,max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GB" sz="1500" i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</a:t>
                      </a:r>
                      <a:endParaRPr lang="en-GB" sz="1500" i="1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GB" sz="15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  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&amp; 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GB" sz="15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GB" sz="15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310463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 modulation absolute  min.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AC,min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max.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AC,max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 &amp; 100 A</a:t>
                      </a: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385525"/>
                  </a:ext>
                </a:extLst>
              </a:tr>
              <a:tr h="261215">
                <a:tc gridSpan="2">
                  <a:txBody>
                    <a:bodyPr/>
                    <a:lstStyle/>
                    <a:p>
                      <a:pPr algn="ctr"/>
                      <a:r>
                        <a:rPr lang="en-GB" sz="1500" b="1" i="0" baseline="0" dirty="0">
                          <a:solidFill>
                            <a:srgbClr val="FFFF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Measurement requirements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15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2254981"/>
                  </a:ext>
                </a:extLst>
              </a:tr>
              <a:tr h="261215">
                <a:tc>
                  <a:txBody>
                    <a:bodyPr/>
                    <a:lstStyle/>
                    <a:p>
                      <a:r>
                        <a:rPr lang="en-GB" sz="1500" b="1" i="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Measurement duration </a:t>
                      </a:r>
                      <a:r>
                        <a:rPr lang="en-GB" sz="1500" b="1" i="1" baseline="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GB" sz="1500" b="1" i="1" baseline="-250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</a:t>
                      </a:r>
                      <a:r>
                        <a:rPr lang="en-GB" sz="1500" b="1" i="1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500" b="1" i="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 s</a:t>
                      </a: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94674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Bandwidth 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min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… </a:t>
                      </a:r>
                      <a:r>
                        <a:rPr lang="en-GB" sz="1500" i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GB" sz="1500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</a:t>
                      </a:r>
                      <a:endParaRPr lang="en-GB" sz="1500" i="1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 Hz … 40 kHz</a:t>
                      </a: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500459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dynamic range l</a:t>
                      </a:r>
                      <a:endParaRPr lang="en-GB" sz="1500" i="0" baseline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&gt;120 dB</a:t>
                      </a: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405023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Measurement resolution flat-top relative </a:t>
                      </a:r>
                      <a:r>
                        <a:rPr lang="el-GR" sz="1500" i="0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</a:t>
                      </a:r>
                      <a:r>
                        <a:rPr lang="de-DE" sz="1500" i="1" dirty="0"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I</a:t>
                      </a:r>
                      <a:r>
                        <a:rPr lang="en-GB" sz="1500" i="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</a:t>
                      </a:r>
                      <a:r>
                        <a:rPr lang="en-GB" sz="15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GB" sz="1500" i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5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DC</a:t>
                      </a:r>
                      <a:endParaRPr lang="en-GB" sz="1500" i="1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GB" sz="15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-7</a:t>
                      </a: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456225"/>
                  </a:ext>
                </a:extLst>
              </a:tr>
              <a:tr h="261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Measurement uncertainty </a:t>
                      </a:r>
                      <a:r>
                        <a:rPr lang="en-GB" sz="1500" i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n-GB" sz="15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endParaRPr lang="en-GB" sz="1500" i="1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000" marR="36000" marT="18000" marB="1800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GB" sz="15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0.1% - 1 %</a:t>
                      </a:r>
                    </a:p>
                  </a:txBody>
                  <a:tcPr marL="36000" marR="36000" marT="18000" marB="180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38468"/>
                  </a:ext>
                </a:extLst>
              </a:tr>
            </a:tbl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49845" y="2345685"/>
            <a:ext cx="6810251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Methodology: 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Test device produced by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Bergoz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2BE8A9CB-B82B-4E51-B228-00FCF79F2D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Transformer for Power Supplier (WG1)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Specification </a:t>
            </a: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AD41DB6B-2D10-428E-94D9-CDF13F13AB54}"/>
              </a:ext>
            </a:extLst>
          </p:cNvPr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" r="2657"/>
          <a:stretch>
            <a:fillRect/>
          </a:stretch>
        </p:blipFill>
        <p:spPr bwMode="auto">
          <a:xfrm>
            <a:off x="335360" y="2974205"/>
            <a:ext cx="4752528" cy="2846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371361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5C048824-7603-432E-9988-8ED0668118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388608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Micro-Spill Improvements by high Frequency Bunching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7738D69-A32A-4585-A96A-D43BA3FBF0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0893" y="2504797"/>
            <a:ext cx="3935601" cy="29063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6E13AD4-E1DB-4035-AA23-10E8B5D41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844" y="684905"/>
                <a:ext cx="12210851" cy="182300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0">
                  <a:spcBef>
                    <a:spcPts val="600"/>
                  </a:spcBef>
                </a:pP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High frequency bunch with 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 80 MHz (variable) for </a:t>
                </a:r>
                <a:r>
                  <a:rPr lang="en-US" altLang="de-DE" sz="2000" b="1" u="sng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tune scan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at 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GSI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Goal: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Less fluctuations on 100 µs scale but fast repetition of particle to avoid pile-ups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Accelerator physics: </a:t>
                </a:r>
                <a:r>
                  <a:rPr lang="en-GB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Bunching with</a:t>
                </a:r>
                <a:r>
                  <a:rPr lang="de-DE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high </a:t>
                </a:r>
                <a:r>
                  <a:rPr lang="en-GB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harmonics </a:t>
                </a:r>
                <a14:m>
                  <m:oMath xmlns:m="http://schemas.openxmlformats.org/officeDocument/2006/math"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h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=90</m:t>
                    </m:r>
                  </m:oMath>
                </a14:m>
                <a:r>
                  <a:rPr lang="en-GB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leads to large synchrotron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𝑄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</m:t>
                        </m:r>
                      </m:sub>
                    </m:sSub>
                    <m:r>
                      <a:rPr lang="de-DE" altLang="de-DE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de-DE" alt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h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∙</m:t>
                        </m:r>
                        <m:sSub>
                          <m:sSubPr>
                            <m:ctrlP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𝑟𝑓</m:t>
                            </m:r>
                          </m:sub>
                        </m:sSub>
                      </m:e>
                    </m:rad>
                  </m:oMath>
                </a14:m>
                <a:r>
                  <a:rPr lang="de-DE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Result: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Improvement achieved, but influence related to synchro-</a:t>
                </a:r>
                <a:r>
                  <a:rPr lang="en-US" altLang="de-D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betatron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resonances, e.g. </a:t>
                </a:r>
                <a14:m>
                  <m:oMath xmlns:m="http://schemas.openxmlformats.org/officeDocument/2006/math">
                    <m:r>
                      <a:rPr lang="de-DE" altLang="de-DE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3</m:t>
                    </m:r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𝑞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𝑞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=1</m:t>
                    </m:r>
                  </m:oMath>
                </a14:m>
                <a:endParaRPr lang="en-US" altLang="de-DE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2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 V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ariation in duty factor and particle arrival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6E13AD4-E1DB-4035-AA23-10E8B5D41A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9844" y="684905"/>
                <a:ext cx="12210851" cy="1823000"/>
              </a:xfrm>
              <a:prstGeom prst="rect">
                <a:avLst/>
              </a:prstGeom>
              <a:blipFill>
                <a:blip r:embed="rId4"/>
                <a:stretch>
                  <a:fillRect l="-549" t="-2341" b="-4682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382760ED-3412-47D0-BF55-117DBF15A19A}"/>
                  </a:ext>
                </a:extLst>
              </p:cNvPr>
              <p:cNvSpPr txBox="1"/>
              <p:nvPr/>
            </p:nvSpPr>
            <p:spPr>
              <a:xfrm>
                <a:off x="7850816" y="5445224"/>
                <a:ext cx="3935601" cy="808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Calibri" panose="020F0502020204030204" pitchFamily="34" charset="0"/>
                  </a:rPr>
                  <a:t>Duty factor weighted with count rate: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box>
                        <m:box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de-DE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de-DE" sz="20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/>
                                <m:e>
                                  <m:sSub>
                                    <m:sSubPr>
                                      <m:ctrlP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de-DE" sz="2000" b="0" i="0" smtClean="0">
                                          <a:latin typeface="Cambria Math" panose="02040503050406030204" pitchFamily="18" charset="0"/>
                                        </a:rPr>
                                        <m:t>mean</m:t>
                                      </m:r>
                                    </m:sub>
                                  </m:sSub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nary>
                            </m:den>
                          </m:f>
                          <m:nary>
                            <m:naryPr>
                              <m:chr m:val="∑"/>
                              <m:supHide m:val="on"/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de-DE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de-DE" sz="2000" i="0">
                                      <a:latin typeface="Cambria Math" panose="02040503050406030204" pitchFamily="18" charset="0"/>
                                    </a:rPr>
                                    <m:t>mea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sz="2000" b="0" i="0" smtClean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sub>
                              </m:sSub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de-DE" sz="20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  <m:r>
                            <a:rPr lang="de-DE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de-DE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de-DE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box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382760ED-3412-47D0-BF55-117DBF15A1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0816" y="5445224"/>
                <a:ext cx="3935601" cy="808748"/>
              </a:xfrm>
              <a:prstGeom prst="rect">
                <a:avLst/>
              </a:prstGeom>
              <a:blipFill>
                <a:blip r:embed="rId5"/>
                <a:stretch>
                  <a:fillRect l="-1395" t="-3759" b="-661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D1B589CF-A9C3-4606-B3AA-C6B81A10B2E7}"/>
              </a:ext>
            </a:extLst>
          </p:cNvPr>
          <p:cNvGrpSpPr/>
          <p:nvPr/>
        </p:nvGrpSpPr>
        <p:grpSpPr>
          <a:xfrm>
            <a:off x="339187" y="3140968"/>
            <a:ext cx="1935962" cy="2036246"/>
            <a:chOff x="8068697" y="2583276"/>
            <a:chExt cx="1935962" cy="2036246"/>
          </a:xfrm>
        </p:grpSpPr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71815388-3799-437C-A4EB-90B531DB8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8697" y="4096302"/>
              <a:ext cx="193596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Large fluctuation</a:t>
              </a:r>
            </a:p>
            <a:p>
              <a:pPr lvl="0"/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 </a:t>
              </a: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‘bad’ spill </a:t>
              </a:r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9329A3A9-7E1A-444E-8373-6B4CCD913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846" y="2583276"/>
              <a:ext cx="152924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Small fluctuation </a:t>
              </a: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 ‘</a:t>
              </a: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good’ spill </a:t>
              </a:r>
            </a:p>
          </p:txBody>
        </p:sp>
        <p:sp>
          <p:nvSpPr>
            <p:cNvPr id="11" name="Pfeil: nach rechts 10">
              <a:extLst>
                <a:ext uri="{FF2B5EF4-FFF2-40B4-BE49-F238E27FC236}">
                  <a16:creationId xmlns:a16="http://schemas.microsoft.com/office/drawing/2014/main" id="{BEA457FE-0CB6-48F9-81BA-29B012385495}"/>
                </a:ext>
              </a:extLst>
            </p:cNvPr>
            <p:cNvSpPr/>
            <p:nvPr/>
          </p:nvSpPr>
          <p:spPr>
            <a:xfrm rot="16200000">
              <a:off x="8428054" y="3521950"/>
              <a:ext cx="1053389" cy="128779"/>
            </a:xfrm>
            <a:prstGeom prst="rightArrow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008000"/>
                </a:gs>
              </a:gsLst>
              <a:lin ang="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Grafik 11">
            <a:extLst>
              <a:ext uri="{FF2B5EF4-FFF2-40B4-BE49-F238E27FC236}">
                <a16:creationId xmlns:a16="http://schemas.microsoft.com/office/drawing/2014/main" id="{A2021EDC-0CD9-456C-B1CA-B29D97ED2E3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7488" y="2423746"/>
            <a:ext cx="4878611" cy="29523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F99C5684-38AF-4BDC-A390-E4C9B29E1516}"/>
                  </a:ext>
                </a:extLst>
              </p:cNvPr>
              <p:cNvSpPr txBox="1"/>
              <p:nvPr/>
            </p:nvSpPr>
            <p:spPr>
              <a:xfrm>
                <a:off x="2420649" y="2620252"/>
                <a:ext cx="2955271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Duty factor of one spill</a:t>
                </a:r>
                <a14:m>
                  <m:oMath xmlns:m="http://schemas.openxmlformats.org/officeDocument/2006/math">
                    <m:r>
                      <a:rPr lang="de-DE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GB" sz="2000" b="1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F99C5684-38AF-4BDC-A390-E4C9B29E15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0649" y="2620252"/>
                <a:ext cx="2955271" cy="400110"/>
              </a:xfrm>
              <a:prstGeom prst="rect">
                <a:avLst/>
              </a:prstGeom>
              <a:blipFill>
                <a:blip r:embed="rId7"/>
                <a:stretch>
                  <a:fillRect l="-1649" t="-1538" b="-2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9F67253A-9B89-4588-A439-453CA3F938B7}"/>
                  </a:ext>
                </a:extLst>
              </p:cNvPr>
              <p:cNvSpPr txBox="1"/>
              <p:nvPr/>
            </p:nvSpPr>
            <p:spPr>
              <a:xfrm>
                <a:off x="6995209" y="2640347"/>
                <a:ext cx="2955271" cy="5619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Weighted duty factor </a:t>
                </a:r>
              </a:p>
              <a:p>
                <a:pPr>
                  <a:lnSpc>
                    <a:spcPct val="80000"/>
                  </a:lnSpc>
                </a:pPr>
                <a:r>
                  <a:rPr lang="en-US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for different rf power</a:t>
                </a:r>
                <a14:m>
                  <m:oMath xmlns:m="http://schemas.openxmlformats.org/officeDocument/2006/math">
                    <m:r>
                      <a:rPr lang="de-DE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GB" sz="2000" b="1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9F67253A-9B89-4588-A439-453CA3F938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209" y="2640347"/>
                <a:ext cx="2955271" cy="561949"/>
              </a:xfrm>
              <a:prstGeom prst="rect">
                <a:avLst/>
              </a:prstGeom>
              <a:blipFill>
                <a:blip r:embed="rId8"/>
                <a:stretch>
                  <a:fillRect l="-1860" t="-14130" b="-163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78458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5C048824-7603-432E-9988-8ED0668118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388608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Micro-Spill Improvements by high Frequency Bunching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BB454EC-659F-44CA-A96F-56F431C04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236" y="2749225"/>
            <a:ext cx="5620635" cy="3281586"/>
          </a:xfrm>
          <a:prstGeom prst="rect">
            <a:avLst/>
          </a:prstGeom>
        </p:spPr>
      </p:pic>
      <p:sp>
        <p:nvSpPr>
          <p:cNvPr id="9" name="Rectangle 4">
            <a:extLst>
              <a:ext uri="{FF2B5EF4-FFF2-40B4-BE49-F238E27FC236}">
                <a16:creationId xmlns:a16="http://schemas.microsoft.com/office/drawing/2014/main" id="{4CBFE922-4C88-450B-A821-6293B96FD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093" y="2740278"/>
            <a:ext cx="4572508" cy="7232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Quantitative confirmation by simulations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Usage depends user’s requirement</a:t>
            </a:r>
            <a:endParaRPr lang="en-US" alt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58D175D9-643B-403D-AA5C-DB2B23A55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9375" y="2398410"/>
            <a:ext cx="3204355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b="1" i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 arrival relative to rf </a:t>
            </a:r>
            <a:endParaRPr lang="en-US" altLang="de-DE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4">
                <a:extLst>
                  <a:ext uri="{FF2B5EF4-FFF2-40B4-BE49-F238E27FC236}">
                    <a16:creationId xmlns:a16="http://schemas.microsoft.com/office/drawing/2014/main" id="{B080C965-EC51-403A-8BBA-5F506B9B47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844" y="684905"/>
                <a:ext cx="12210851" cy="182300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0">
                  <a:spcBef>
                    <a:spcPts val="600"/>
                  </a:spcBef>
                </a:pP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High frequency bunch with 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 80 MHz (variable) for </a:t>
                </a:r>
                <a:r>
                  <a:rPr lang="en-US" altLang="de-DE" sz="2000" b="1" u="sng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tune scan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 at </a:t>
                </a:r>
                <a:r>
                  <a:rPr lang="en-US" altLang="de-DE" sz="2000" b="1" dirty="0">
                    <a:solidFill>
                      <a:srgbClr val="D6009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GSI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Goal: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Less fluctuations on 100 µs scale but fast repetition of particle to avoid pile-ups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Accelerator physics: </a:t>
                </a:r>
                <a:r>
                  <a:rPr lang="en-GB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Bunching with</a:t>
                </a:r>
                <a:r>
                  <a:rPr lang="de-DE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high </a:t>
                </a:r>
                <a:r>
                  <a:rPr lang="en-GB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harmonics </a:t>
                </a:r>
                <a14:m>
                  <m:oMath xmlns:m="http://schemas.openxmlformats.org/officeDocument/2006/math"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h</m:t>
                    </m:r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=90</m:t>
                    </m:r>
                  </m:oMath>
                </a14:m>
                <a:r>
                  <a:rPr lang="en-GB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leads to large synchrotron tune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𝑄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</m:t>
                        </m:r>
                      </m:sub>
                    </m:sSub>
                    <m:r>
                      <a:rPr lang="de-DE" altLang="de-DE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de-DE" alt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h</m:t>
                        </m:r>
                        <m:r>
                          <a:rPr lang="de-DE" alt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∙</m:t>
                        </m:r>
                        <m:sSub>
                          <m:sSubPr>
                            <m:ctrlP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de-DE" alt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𝑟𝑓</m:t>
                            </m:r>
                          </m:sub>
                        </m:sSub>
                      </m:e>
                    </m:rad>
                  </m:oMath>
                </a14:m>
                <a:r>
                  <a:rPr lang="de-DE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altLang="de-DE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Result: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Improvement achieved, but influence related to synchro-</a:t>
                </a:r>
                <a:r>
                  <a:rPr lang="en-US" altLang="de-DE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betatron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 resonances, e.g. </a:t>
                </a:r>
                <a14:m>
                  <m:oMath xmlns:m="http://schemas.openxmlformats.org/officeDocument/2006/math">
                    <m:r>
                      <a:rPr lang="de-DE" altLang="de-DE" b="0" i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3</m:t>
                    </m:r>
                    <m:sSub>
                      <m:sSubPr>
                        <m:ctrlPr>
                          <a:rPr lang="en-US" altLang="de-DE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𝑞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+</m:t>
                    </m:r>
                    <m:sSub>
                      <m:sSubPr>
                        <m:ctrlP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𝑞</m:t>
                        </m:r>
                      </m:e>
                      <m:sub>
                        <m:r>
                          <a:rPr lang="de-DE" altLang="de-DE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</m:t>
                        </m:r>
                      </m:sub>
                    </m:sSub>
                    <m:r>
                      <a:rPr lang="de-DE" altLang="de-DE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=1</m:t>
                    </m:r>
                  </m:oMath>
                </a14:m>
                <a:endParaRPr lang="en-US" altLang="de-DE" sz="2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200"/>
                  </a:spcBef>
                </a:pPr>
                <a:r>
                  <a:rPr lang="en-US" altLang="de-DE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       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 V</a:t>
                </a:r>
                <a:r>
                  <a:rPr lang="en-US" altLang="de-DE" dirty="0">
                    <a:latin typeface="Calibri" panose="020F0502020204030204" pitchFamily="34" charset="0"/>
                    <a:cs typeface="Calibri" panose="020F0502020204030204" pitchFamily="34" charset="0"/>
                  </a:rPr>
                  <a:t>ariation in duty factor and particle arrival</a:t>
                </a:r>
              </a:p>
            </p:txBody>
          </p:sp>
        </mc:Choice>
        <mc:Fallback xmlns="">
          <p:sp>
            <p:nvSpPr>
              <p:cNvPr id="12" name="Rectangle 4">
                <a:extLst>
                  <a:ext uri="{FF2B5EF4-FFF2-40B4-BE49-F238E27FC236}">
                    <a16:creationId xmlns:a16="http://schemas.microsoft.com/office/drawing/2014/main" id="{B080C965-EC51-403A-8BBA-5F506B9B47A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9844" y="684905"/>
                <a:ext cx="12210851" cy="1823000"/>
              </a:xfrm>
              <a:prstGeom prst="rect">
                <a:avLst/>
              </a:prstGeom>
              <a:blipFill>
                <a:blip r:embed="rId4"/>
                <a:stretch>
                  <a:fillRect l="-549" t="-2341" b="-4682"/>
                </a:stretch>
              </a:blipFill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7197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792480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General: Beam Fluctuations for slow Extraction 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377365" y="1154336"/>
            <a:ext cx="11047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i="1" dirty="0">
                <a:solidFill>
                  <a:srgbClr val="3333FF"/>
                </a:solidFill>
                <a:latin typeface="Calibri" panose="020F0502020204030204" pitchFamily="34" charset="0"/>
              </a:rPr>
              <a:t>Example</a:t>
            </a:r>
            <a:r>
              <a:rPr lang="en-US" b="1" dirty="0">
                <a:solidFill>
                  <a:srgbClr val="3333FF"/>
                </a:solidFill>
                <a:latin typeface="Calibri" panose="020F0502020204030204" pitchFamily="34" charset="0"/>
              </a:rPr>
              <a:t>: </a:t>
            </a:r>
            <a:r>
              <a:rPr lang="en-US" dirty="0">
                <a:latin typeface="Calibri" panose="020F0502020204030204" pitchFamily="34" charset="0"/>
              </a:rPr>
              <a:t>C</a:t>
            </a:r>
            <a:r>
              <a:rPr lang="en-US" baseline="30000" dirty="0">
                <a:latin typeface="Calibri" panose="020F0502020204030204" pitchFamily="34" charset="0"/>
              </a:rPr>
              <a:t>6+</a:t>
            </a:r>
            <a:r>
              <a:rPr lang="en-US" dirty="0">
                <a:latin typeface="Calibri" panose="020F0502020204030204" pitchFamily="34" charset="0"/>
              </a:rPr>
              <a:t> at 300 MeV/u at GSI, quadrupole scan, 2.5 s extraction called ‘spill’;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coasting</a:t>
            </a:r>
            <a:r>
              <a:rPr lang="en-US" dirty="0">
                <a:latin typeface="Calibri" panose="020F0502020204030204" pitchFamily="34" charset="0"/>
              </a:rPr>
              <a:t> &amp;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bunched</a:t>
            </a:r>
            <a:r>
              <a:rPr lang="en-US" dirty="0">
                <a:latin typeface="Calibri" panose="020F0502020204030204" pitchFamily="34" charset="0"/>
              </a:rPr>
              <a:t> beam</a:t>
            </a: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91344" y="548680"/>
            <a:ext cx="86409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3333FF"/>
                </a:solidFill>
                <a:latin typeface="Calibri" panose="020F0502020204030204" pitchFamily="34" charset="0"/>
              </a:rPr>
              <a:t>Slow extraction: Gentle </a:t>
            </a:r>
            <a:r>
              <a:rPr lang="en-US" dirty="0">
                <a:solidFill>
                  <a:srgbClr val="3333FF"/>
                </a:solidFill>
                <a:latin typeface="Calibri" panose="020F0502020204030204" pitchFamily="34" charset="0"/>
              </a:rPr>
              <a:t>beam excitation at </a:t>
            </a:r>
            <a:r>
              <a:rPr lang="en-US" b="1" dirty="0">
                <a:solidFill>
                  <a:srgbClr val="3333FF"/>
                </a:solidFill>
                <a:latin typeface="Calibri" panose="020F0502020204030204" pitchFamily="34" charset="0"/>
              </a:rPr>
              <a:t>third</a:t>
            </a:r>
            <a:r>
              <a:rPr lang="en-US" dirty="0">
                <a:solidFill>
                  <a:srgbClr val="3333FF"/>
                </a:solidFill>
                <a:latin typeface="Calibri" panose="020F0502020204030204" pitchFamily="34" charset="0"/>
              </a:rPr>
              <a:t> order resonance</a:t>
            </a:r>
          </a:p>
          <a:p>
            <a:pPr algn="l"/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Problem: </a:t>
            </a:r>
            <a:r>
              <a:rPr lang="en-US" dirty="0">
                <a:latin typeface="Calibri" panose="020F0502020204030204" pitchFamily="34" charset="0"/>
              </a:rPr>
              <a:t>Fluctuations of the extracted beam (before systematic optimization)  </a:t>
            </a: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238671" y="5085184"/>
            <a:ext cx="11953329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06600"/>
                </a:solidFill>
                <a:latin typeface="Calibri" panose="020F0502020204030204" pitchFamily="34" charset="0"/>
              </a:rPr>
              <a:t>Improvement by bunching: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700" b="1" dirty="0">
                <a:solidFill>
                  <a:srgbClr val="0000FF"/>
                </a:solidFill>
                <a:latin typeface="Calibri" panose="020F0502020204030204" pitchFamily="34" charset="0"/>
              </a:rPr>
              <a:t>Medical facility: </a:t>
            </a:r>
            <a:r>
              <a:rPr lang="en-US" sz="1700" dirty="0">
                <a:latin typeface="Calibri" panose="020F0502020204030204" pitchFamily="34" charset="0"/>
              </a:rPr>
              <a:t>Readout time typ. 100 µs used since years; however, improvement required </a:t>
            </a:r>
            <a:endParaRPr lang="en-US" sz="1700" b="1" baseline="-250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700" b="1" dirty="0">
                <a:solidFill>
                  <a:srgbClr val="0000FF"/>
                </a:solidFill>
                <a:latin typeface="Calibri" panose="020F0502020204030204" pitchFamily="34" charset="0"/>
              </a:rPr>
              <a:t>GSI &amp; CERN: </a:t>
            </a:r>
            <a:r>
              <a:rPr lang="en-US" sz="1700" b="1" u="sng" dirty="0">
                <a:solidFill>
                  <a:srgbClr val="C00000"/>
                </a:solidFill>
                <a:latin typeface="Calibri" panose="020F0502020204030204" pitchFamily="34" charset="0"/>
              </a:rPr>
              <a:t>Not</a:t>
            </a:r>
            <a:r>
              <a:rPr lang="en-US" sz="1700" b="1" dirty="0">
                <a:solidFill>
                  <a:srgbClr val="C00000"/>
                </a:solidFill>
                <a:latin typeface="Calibri" panose="020F0502020204030204" pitchFamily="34" charset="0"/>
              </a:rPr>
              <a:t> acceptable for nuclear &amp; particle physics as related to detector deadtime</a:t>
            </a:r>
            <a:endParaRPr lang="en-US" sz="17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1122679" y="1512597"/>
            <a:ext cx="21437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i="1" dirty="0">
                <a:solidFill>
                  <a:srgbClr val="006600"/>
                </a:solidFill>
                <a:latin typeface="Calibri" panose="020F0502020204030204" pitchFamily="34" charset="0"/>
              </a:rPr>
              <a:t> </a:t>
            </a:r>
            <a:r>
              <a:rPr lang="en-US" sz="1500" b="1" i="1" dirty="0">
                <a:solidFill>
                  <a:srgbClr val="006600"/>
                </a:solidFill>
                <a:latin typeface="Calibri" panose="020F0502020204030204" pitchFamily="34" charset="0"/>
              </a:rPr>
              <a:t>Time domain: </a:t>
            </a:r>
            <a:endParaRPr lang="en-US" sz="1500" dirty="0">
              <a:solidFill>
                <a:srgbClr val="006600"/>
              </a:solidFill>
              <a:latin typeface="Calibri" panose="020F0502020204030204" pitchFamily="34" charset="0"/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C50CB1A-8110-4A39-96D8-A3E34E938161}"/>
              </a:ext>
            </a:extLst>
          </p:cNvPr>
          <p:cNvGrpSpPr/>
          <p:nvPr/>
        </p:nvGrpSpPr>
        <p:grpSpPr>
          <a:xfrm>
            <a:off x="373335" y="1856215"/>
            <a:ext cx="3432897" cy="3010084"/>
            <a:chOff x="1195075" y="1632704"/>
            <a:chExt cx="3671321" cy="3219142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8C7145D6-64E8-4458-8D77-FDE50280F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95075" y="1632704"/>
              <a:ext cx="3583169" cy="3219142"/>
            </a:xfrm>
            <a:prstGeom prst="rect">
              <a:avLst/>
            </a:prstGeom>
          </p:spPr>
        </p:pic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EF9B7A94-FB2C-4B78-9C80-A7734CFD82FC}"/>
                </a:ext>
              </a:extLst>
            </p:cNvPr>
            <p:cNvSpPr txBox="1"/>
            <p:nvPr/>
          </p:nvSpPr>
          <p:spPr>
            <a:xfrm>
              <a:off x="2722685" y="1803725"/>
              <a:ext cx="214371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i="1" dirty="0">
                  <a:solidFill>
                    <a:srgbClr val="006600"/>
                  </a:solidFill>
                  <a:latin typeface="Calibri" panose="020F0502020204030204" pitchFamily="34" charset="0"/>
                </a:rPr>
                <a:t> 20 µs readout interval</a:t>
              </a:r>
              <a:endParaRPr lang="en-US" sz="1500" dirty="0">
                <a:solidFill>
                  <a:srgbClr val="006600"/>
                </a:solidFill>
                <a:latin typeface="Calibri" panose="020F0502020204030204" pitchFamily="34" charset="0"/>
              </a:endParaRPr>
            </a:p>
          </p:txBody>
        </p:sp>
      </p:grpSp>
      <p:cxnSp>
        <p:nvCxnSpPr>
          <p:cNvPr id="71" name="Gerade Verbindung 17">
            <a:extLst>
              <a:ext uri="{FF2B5EF4-FFF2-40B4-BE49-F238E27FC236}">
                <a16:creationId xmlns:a16="http://schemas.microsoft.com/office/drawing/2014/main" id="{1EFEC3C4-1C83-46F8-8290-F16D726E5C8B}"/>
              </a:ext>
            </a:extLst>
          </p:cNvPr>
          <p:cNvCxnSpPr/>
          <p:nvPr/>
        </p:nvCxnSpPr>
        <p:spPr bwMode="auto">
          <a:xfrm>
            <a:off x="749912" y="2676523"/>
            <a:ext cx="2973893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3" name="Textfeld 72">
            <a:extLst>
              <a:ext uri="{FF2B5EF4-FFF2-40B4-BE49-F238E27FC236}">
                <a16:creationId xmlns:a16="http://schemas.microsoft.com/office/drawing/2014/main" id="{6F27AE19-BC0E-4D05-A71C-388BAD4AC07B}"/>
              </a:ext>
            </a:extLst>
          </p:cNvPr>
          <p:cNvSpPr txBox="1"/>
          <p:nvPr/>
        </p:nvSpPr>
        <p:spPr>
          <a:xfrm>
            <a:off x="2742840" y="2380801"/>
            <a:ext cx="907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i="1" dirty="0" err="1">
                <a:solidFill>
                  <a:srgbClr val="0000FF"/>
                </a:solidFill>
                <a:latin typeface="Calibri" panose="020F0502020204030204" pitchFamily="34" charset="0"/>
              </a:rPr>
              <a:t>c</a:t>
            </a:r>
            <a:r>
              <a:rPr lang="en-US" sz="1200" b="1" i="1" baseline="-25000" dirty="0" err="1">
                <a:solidFill>
                  <a:srgbClr val="0000FF"/>
                </a:solidFill>
                <a:latin typeface="Calibri" panose="020F0502020204030204" pitchFamily="34" charset="0"/>
              </a:rPr>
              <a:t>mean</a:t>
            </a:r>
            <a:r>
              <a:rPr lang="en-US" sz="1200" dirty="0">
                <a:solidFill>
                  <a:srgbClr val="0000FF"/>
                </a:solidFill>
                <a:latin typeface="Calibri" panose="020F0502020204030204" pitchFamily="34" charset="0"/>
              </a:rPr>
              <a:t>=35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5">
                <a:extLst>
                  <a:ext uri="{FF2B5EF4-FFF2-40B4-BE49-F238E27FC236}">
                    <a16:creationId xmlns:a16="http://schemas.microsoft.com/office/drawing/2014/main" id="{9FB7C306-AA39-45E2-8541-9A67DD33E5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58677" y="1999839"/>
                <a:ext cx="3859988" cy="13889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ts val="200"/>
                  </a:spcBef>
                </a:pPr>
                <a:r>
                  <a:rPr lang="en-US" sz="16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Duty factor:  </a:t>
                </a:r>
                <a:r>
                  <a:rPr lang="en-US" sz="1700" dirty="0">
                    <a:latin typeface="Calibri" panose="020F0502020204030204" pitchFamily="34" charset="0"/>
                  </a:rPr>
                  <a:t>norm. fluctuations  </a:t>
                </a:r>
                <a:r>
                  <a:rPr lang="en-US" sz="1700" dirty="0">
                    <a:latin typeface="Calibri" panose="020F0502020204030204" pitchFamily="34" charset="0"/>
                    <a:sym typeface="Symbol"/>
                  </a:rPr>
                  <a:t> </a:t>
                </a:r>
              </a:p>
              <a:p>
                <a:pPr>
                  <a:spcBef>
                    <a:spcPts val="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sSubPr>
                      <m:e>
                        <m:r>
                          <a:rPr lang="de-DE" sz="1700" b="1" i="1" smtClean="0">
                            <a:latin typeface="Cambria Math"/>
                            <a:sym typeface="Symbol"/>
                          </a:rPr>
                          <m:t>𝑭</m:t>
                        </m:r>
                      </m:e>
                      <m:sub>
                        <m:r>
                          <a:rPr lang="en-US" sz="1700" b="1" i="1" smtClean="0">
                            <a:latin typeface="Cambria Math"/>
                            <a:ea typeface="Cambria Math"/>
                            <a:sym typeface="Symbol"/>
                          </a:rPr>
                          <m:t>∆</m:t>
                        </m:r>
                        <m:r>
                          <a:rPr lang="de-DE" sz="1700" b="1" i="1" smtClean="0">
                            <a:latin typeface="Cambria Math"/>
                            <a:ea typeface="Cambria Math"/>
                            <a:sym typeface="Symbol"/>
                          </a:rPr>
                          <m:t>𝒕</m:t>
                        </m:r>
                      </m:sub>
                    </m:sSub>
                    <m:r>
                      <a:rPr lang="de-DE" sz="1700" b="1" i="1" smtClean="0">
                        <a:latin typeface="Cambria Math" panose="02040503050406030204" pitchFamily="18" charset="0"/>
                        <a:ea typeface="Cambria Math"/>
                        <a:sym typeface="Symbol"/>
                      </a:rPr>
                      <m:t>=</m:t>
                    </m:r>
                    <m:r>
                      <a:rPr lang="de-DE" sz="1700" b="1" i="1" smtClean="0">
                        <a:latin typeface="Cambria Math"/>
                        <a:sym typeface="Symbol"/>
                      </a:rPr>
                      <m:t> </m:t>
                    </m:r>
                    <m:f>
                      <m:fPr>
                        <m:ctrlPr>
                          <a:rPr lang="de-DE" sz="1700" b="1" i="1" smtClean="0">
                            <a:latin typeface="Cambria Math" panose="02040503050406030204" pitchFamily="18" charset="0"/>
                            <a:sym typeface="Symbol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de-DE" sz="1700" b="1" i="1" smtClean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a:rPr lang="de-DE" sz="17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𝒄</m:t>
                            </m:r>
                          </m:e>
                          <m:sub>
                            <m:r>
                              <a:rPr lang="de-DE" sz="17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𝒎𝒆𝒂𝒏</m:t>
                            </m:r>
                          </m:sub>
                          <m:sup>
                            <m:r>
                              <a:rPr lang="de-DE" sz="1700" b="1" i="1" smtClean="0">
                                <a:latin typeface="Cambria Math"/>
                                <a:sym typeface="Symbol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de-DE" sz="1700" b="1" i="1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a:rPr lang="de-DE" sz="17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𝒄</m:t>
                            </m:r>
                          </m:e>
                          <m:sub>
                            <m:r>
                              <a:rPr lang="de-DE" sz="1700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𝒎𝒆𝒂𝒏</m:t>
                            </m:r>
                          </m:sub>
                          <m:sup>
                            <m:r>
                              <a:rPr lang="de-DE" sz="1700" b="1" i="1">
                                <a:latin typeface="Cambria Math"/>
                                <a:sym typeface="Symbol"/>
                              </a:rPr>
                              <m:t>𝟐</m:t>
                            </m:r>
                          </m:sup>
                        </m:sSubSup>
                        <m:r>
                          <a:rPr lang="de-DE" sz="1700" b="1" i="1" smtClean="0">
                            <a:latin typeface="Cambria Math"/>
                            <a:sym typeface="Symbol"/>
                          </a:rPr>
                          <m:t>+ </m:t>
                        </m:r>
                        <m:sSubSup>
                          <m:sSubSupPr>
                            <m:ctrlPr>
                              <a:rPr lang="de-DE" sz="1700" b="1" i="1" smtClean="0">
                                <a:latin typeface="Cambria Math" panose="02040503050406030204" pitchFamily="18" charset="0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a:rPr lang="de-DE" sz="17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  <m:t>𝝈</m:t>
                            </m:r>
                          </m:e>
                          <m:sub>
                            <m:r>
                              <a:rPr lang="de-DE" sz="17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sym typeface="Symbol"/>
                              </a:rPr>
                              <m:t>𝒄</m:t>
                            </m:r>
                          </m:sub>
                          <m:sup>
                            <m:r>
                              <a:rPr lang="de-DE" sz="1700" b="1" i="1" smtClean="0">
                                <a:latin typeface="Cambria Math" panose="02040503050406030204" pitchFamily="18" charset="0"/>
                                <a:sym typeface="Symbol"/>
                              </a:rPr>
                              <m:t>𝟐</m:t>
                            </m:r>
                          </m:sup>
                        </m:sSubSup>
                      </m:den>
                    </m:f>
                    <m:r>
                      <a:rPr lang="de-DE" sz="1700" b="1" i="1" smtClean="0">
                        <a:latin typeface="Cambria Math" panose="02040503050406030204" pitchFamily="18" charset="0"/>
                        <a:sym typeface="Symbol"/>
                      </a:rPr>
                      <m:t>=</m:t>
                    </m:r>
                    <m:box>
                      <m:boxPr>
                        <m:ctrlPr>
                          <a:rPr lang="de-DE" sz="17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/>
                          </a:rPr>
                        </m:ctrlPr>
                      </m:boxPr>
                      <m:e>
                        <m:f>
                          <m:fPr>
                            <m:ctrlPr>
                              <a:rPr lang="de-DE" sz="17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de-DE" sz="17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de-DE" sz="17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sz="17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  <m:t>𝒄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de-DE" sz="17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begChr m:val="⟨"/>
                                <m:endChr m:val="⟩"/>
                                <m:ctrlPr>
                                  <a:rPr lang="de-DE" sz="17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Symbol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de-DE" sz="17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7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  <m:t>𝒄</m:t>
                                    </m:r>
                                  </m:e>
                                  <m:sup>
                                    <m:r>
                                      <a:rPr lang="de-DE" sz="17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Symbol"/>
                                      </a:rPr>
                                      <m:t>𝟐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box>
                    <m:r>
                      <a:rPr lang="de-DE" sz="17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 &lt;</m:t>
                    </m:r>
                    <m:r>
                      <a:rPr lang="de-DE" sz="17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/>
                      </a:rPr>
                      <m:t>1</m:t>
                    </m:r>
                  </m:oMath>
                </a14:m>
                <a:r>
                  <a:rPr lang="en-US" sz="16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 </a:t>
                </a:r>
              </a:p>
              <a:p>
                <a:pPr>
                  <a:spcBef>
                    <a:spcPts val="200"/>
                  </a:spcBef>
                </a:pPr>
                <a:endParaRPr lang="en-US" sz="1600" b="1" i="1" dirty="0">
                  <a:solidFill>
                    <a:srgbClr val="0000FF"/>
                  </a:solidFill>
                  <a:latin typeface="Calibri" panose="020F0502020204030204" pitchFamily="34" charset="0"/>
                </a:endParaRPr>
              </a:p>
              <a:p>
                <a:pPr>
                  <a:spcBef>
                    <a:spcPts val="200"/>
                  </a:spcBef>
                </a:pPr>
                <a:r>
                  <a:rPr lang="en-US" sz="1600" dirty="0">
                    <a:solidFill>
                      <a:schemeClr val="tx1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for the readout interval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600" i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sz="16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(here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600" i="1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= </a:t>
                </a:r>
                <a:r>
                  <a:rPr lang="en-US" sz="1600" dirty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20 µs) </a:t>
                </a:r>
              </a:p>
            </p:txBody>
          </p:sp>
        </mc:Choice>
        <mc:Fallback xmlns="">
          <p:sp>
            <p:nvSpPr>
              <p:cNvPr id="74" name="Rectangle 5">
                <a:extLst>
                  <a:ext uri="{FF2B5EF4-FFF2-40B4-BE49-F238E27FC236}">
                    <a16:creationId xmlns:a16="http://schemas.microsoft.com/office/drawing/2014/main" id="{9FB7C306-AA39-45E2-8541-9A67DD33E5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58677" y="1999839"/>
                <a:ext cx="3859988" cy="1388906"/>
              </a:xfrm>
              <a:prstGeom prst="rect">
                <a:avLst/>
              </a:prstGeom>
              <a:blipFill>
                <a:blip r:embed="rId5"/>
                <a:stretch>
                  <a:fillRect l="-948" t="-1316" b="-48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7B9759DE-36E4-459F-A2CB-C6C76DB58098}"/>
              </a:ext>
            </a:extLst>
          </p:cNvPr>
          <p:cNvGrpSpPr/>
          <p:nvPr/>
        </p:nvGrpSpPr>
        <p:grpSpPr>
          <a:xfrm>
            <a:off x="5189381" y="1725689"/>
            <a:ext cx="2437647" cy="1727310"/>
            <a:chOff x="9048329" y="4582010"/>
            <a:chExt cx="2510342" cy="1727310"/>
          </a:xfrm>
        </p:grpSpPr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18C39AAA-A703-4D49-8CAB-30CC5A7A619A}"/>
                </a:ext>
              </a:extLst>
            </p:cNvPr>
            <p:cNvGrpSpPr/>
            <p:nvPr/>
          </p:nvGrpSpPr>
          <p:grpSpPr>
            <a:xfrm>
              <a:off x="9048329" y="4582010"/>
              <a:ext cx="2510342" cy="1727310"/>
              <a:chOff x="9027451" y="2116259"/>
              <a:chExt cx="2060059" cy="1601533"/>
            </a:xfrm>
          </p:grpSpPr>
          <p:pic>
            <p:nvPicPr>
              <p:cNvPr id="10" name="Grafik 9">
                <a:extLst>
                  <a:ext uri="{FF2B5EF4-FFF2-40B4-BE49-F238E27FC236}">
                    <a16:creationId xmlns:a16="http://schemas.microsoft.com/office/drawing/2014/main" id="{A6CB968E-D0AD-47AD-A341-A28D8594A8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50000" b="50000"/>
              <a:stretch/>
            </p:blipFill>
            <p:spPr>
              <a:xfrm>
                <a:off x="9027451" y="2116259"/>
                <a:ext cx="2060059" cy="1601533"/>
              </a:xfrm>
              <a:prstGeom prst="rect">
                <a:avLst/>
              </a:prstGeom>
            </p:spPr>
          </p:pic>
          <p:sp>
            <p:nvSpPr>
              <p:cNvPr id="75" name="TextBox 16">
                <a:extLst>
                  <a:ext uri="{FF2B5EF4-FFF2-40B4-BE49-F238E27FC236}">
                    <a16:creationId xmlns:a16="http://schemas.microsoft.com/office/drawing/2014/main" id="{BFF72EF8-B71B-4D61-9E22-139408B4E704}"/>
                  </a:ext>
                </a:extLst>
              </p:cNvPr>
              <p:cNvSpPr txBox="1"/>
              <p:nvPr/>
            </p:nvSpPr>
            <p:spPr>
              <a:xfrm>
                <a:off x="9296174" y="2168937"/>
                <a:ext cx="133889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eaLnBrk="0" fontAlgn="base" hangingPunct="0">
                  <a:spcAft>
                    <a:spcPct val="0"/>
                  </a:spcAft>
                </a:pPr>
                <a:r>
                  <a:rPr lang="en-US" sz="15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coasting beam</a:t>
                </a:r>
              </a:p>
            </p:txBody>
          </p:sp>
        </p:grpSp>
        <p:sp>
          <p:nvSpPr>
            <p:cNvPr id="80" name="TextBox 16">
              <a:extLst>
                <a:ext uri="{FF2B5EF4-FFF2-40B4-BE49-F238E27FC236}">
                  <a16:creationId xmlns:a16="http://schemas.microsoft.com/office/drawing/2014/main" id="{3D52FD16-FE4C-4ECB-941A-9CCC4C70E088}"/>
                </a:ext>
              </a:extLst>
            </p:cNvPr>
            <p:cNvSpPr txBox="1"/>
            <p:nvPr/>
          </p:nvSpPr>
          <p:spPr>
            <a:xfrm>
              <a:off x="10303500" y="4952874"/>
              <a:ext cx="104535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Aft>
                  <a:spcPct val="0"/>
                </a:spcAft>
              </a:pPr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Poisson limit</a:t>
              </a:r>
            </a:p>
          </p:txBody>
        </p: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AE4BF22F-A11B-4A95-9A9E-D9C30C72AE3F}"/>
                </a:ext>
              </a:extLst>
            </p:cNvPr>
            <p:cNvCxnSpPr>
              <a:cxnSpLocks/>
            </p:cNvCxnSpPr>
            <p:nvPr/>
          </p:nvCxnSpPr>
          <p:spPr>
            <a:xfrm>
              <a:off x="10051992" y="5099068"/>
              <a:ext cx="279137" cy="1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CB7C4DE6-50CD-456C-B947-36B25CFBA01D}"/>
              </a:ext>
            </a:extLst>
          </p:cNvPr>
          <p:cNvGrpSpPr/>
          <p:nvPr/>
        </p:nvGrpSpPr>
        <p:grpSpPr>
          <a:xfrm>
            <a:off x="5189381" y="3557043"/>
            <a:ext cx="2491445" cy="1727310"/>
            <a:chOff x="9048329" y="2713581"/>
            <a:chExt cx="2491445" cy="1727310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1D8F2028-E504-4AE4-A654-1B83C92DE945}"/>
                </a:ext>
              </a:extLst>
            </p:cNvPr>
            <p:cNvGrpSpPr/>
            <p:nvPr/>
          </p:nvGrpSpPr>
          <p:grpSpPr>
            <a:xfrm>
              <a:off x="9048329" y="2713581"/>
              <a:ext cx="2418750" cy="1727310"/>
              <a:chOff x="8976320" y="3684615"/>
              <a:chExt cx="2048369" cy="1595499"/>
            </a:xfrm>
          </p:grpSpPr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3F7242C5-D9D1-4ECF-853E-5338BBC6000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49991" b="50000"/>
              <a:stretch/>
            </p:blipFill>
            <p:spPr>
              <a:xfrm>
                <a:off x="8976320" y="3687941"/>
                <a:ext cx="2048369" cy="1592173"/>
              </a:xfrm>
              <a:prstGeom prst="rect">
                <a:avLst/>
              </a:prstGeom>
            </p:spPr>
          </p:pic>
          <p:sp>
            <p:nvSpPr>
              <p:cNvPr id="76" name="TextBox 16">
                <a:extLst>
                  <a:ext uri="{FF2B5EF4-FFF2-40B4-BE49-F238E27FC236}">
                    <a16:creationId xmlns:a16="http://schemas.microsoft.com/office/drawing/2014/main" id="{E56F7B1E-E50F-4493-A08E-E083F81E1AF1}"/>
                  </a:ext>
                </a:extLst>
              </p:cNvPr>
              <p:cNvSpPr txBox="1"/>
              <p:nvPr/>
            </p:nvSpPr>
            <p:spPr>
              <a:xfrm>
                <a:off x="9277563" y="3684615"/>
                <a:ext cx="136768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eaLnBrk="0" fontAlgn="base" hangingPunct="0">
                  <a:spcAft>
                    <a:spcPct val="0"/>
                  </a:spcAft>
                </a:pPr>
                <a:r>
                  <a:rPr lang="en-US" sz="1500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bunched beam</a:t>
                </a:r>
              </a:p>
            </p:txBody>
          </p:sp>
        </p:grpSp>
        <p:sp>
          <p:nvSpPr>
            <p:cNvPr id="85" name="TextBox 16">
              <a:extLst>
                <a:ext uri="{FF2B5EF4-FFF2-40B4-BE49-F238E27FC236}">
                  <a16:creationId xmlns:a16="http://schemas.microsoft.com/office/drawing/2014/main" id="{F79D222E-413D-46EA-879D-E1221ECEEA96}"/>
                </a:ext>
              </a:extLst>
            </p:cNvPr>
            <p:cNvSpPr txBox="1"/>
            <p:nvPr/>
          </p:nvSpPr>
          <p:spPr>
            <a:xfrm>
              <a:off x="10837466" y="2776591"/>
              <a:ext cx="702308" cy="3813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lnSpc>
                  <a:spcPct val="70000"/>
                </a:lnSpc>
                <a:spcAft>
                  <a:spcPct val="0"/>
                </a:spcAft>
              </a:pPr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Poisson</a:t>
              </a:r>
            </a:p>
            <a:p>
              <a:pPr defTabSz="914400" eaLnBrk="0" fontAlgn="base" hangingPunct="0">
                <a:lnSpc>
                  <a:spcPct val="70000"/>
                </a:lnSpc>
                <a:spcAft>
                  <a:spcPct val="0"/>
                </a:spcAft>
              </a:pPr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 limit</a:t>
              </a: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9C79D4A4-77AE-4041-A341-9FE34B32EDC7}"/>
              </a:ext>
            </a:extLst>
          </p:cNvPr>
          <p:cNvGrpSpPr/>
          <p:nvPr/>
        </p:nvGrpSpPr>
        <p:grpSpPr>
          <a:xfrm>
            <a:off x="3906655" y="1551812"/>
            <a:ext cx="1935962" cy="2036246"/>
            <a:chOff x="7839983" y="2583276"/>
            <a:chExt cx="1935962" cy="2036246"/>
          </a:xfrm>
        </p:grpSpPr>
        <p:sp>
          <p:nvSpPr>
            <p:cNvPr id="88" name="Rectangle 6">
              <a:extLst>
                <a:ext uri="{FF2B5EF4-FFF2-40B4-BE49-F238E27FC236}">
                  <a16:creationId xmlns:a16="http://schemas.microsoft.com/office/drawing/2014/main" id="{96BE653A-67CB-4558-98E1-AB5326A57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9983" y="4096302"/>
              <a:ext cx="193596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Large fluctuation</a:t>
              </a:r>
            </a:p>
            <a:p>
              <a:pPr lvl="0"/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 ‘</a:t>
              </a: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bad’ spill </a:t>
              </a:r>
            </a:p>
          </p:txBody>
        </p:sp>
        <p:sp>
          <p:nvSpPr>
            <p:cNvPr id="89" name="Rectangle 6">
              <a:extLst>
                <a:ext uri="{FF2B5EF4-FFF2-40B4-BE49-F238E27FC236}">
                  <a16:creationId xmlns:a16="http://schemas.microsoft.com/office/drawing/2014/main" id="{C1082746-A593-4584-8EF3-CE9E3243A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0142" y="2583276"/>
              <a:ext cx="152924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Small fluctuation </a:t>
              </a: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 ‘</a:t>
              </a: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good’ spill </a:t>
              </a:r>
            </a:p>
          </p:txBody>
        </p:sp>
        <p:sp>
          <p:nvSpPr>
            <p:cNvPr id="90" name="Pfeil: nach rechts 89">
              <a:extLst>
                <a:ext uri="{FF2B5EF4-FFF2-40B4-BE49-F238E27FC236}">
                  <a16:creationId xmlns:a16="http://schemas.microsoft.com/office/drawing/2014/main" id="{096E96F4-4609-49F3-9E3D-F20923ADB44D}"/>
                </a:ext>
              </a:extLst>
            </p:cNvPr>
            <p:cNvSpPr/>
            <p:nvPr/>
          </p:nvSpPr>
          <p:spPr>
            <a:xfrm rot="16200000">
              <a:off x="8428054" y="3521950"/>
              <a:ext cx="1053389" cy="128779"/>
            </a:xfrm>
            <a:prstGeom prst="rightArrow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008000"/>
                </a:gs>
              </a:gsLst>
              <a:lin ang="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Rectangle 5">
                <a:extLst>
                  <a:ext uri="{FF2B5EF4-FFF2-40B4-BE49-F238E27FC236}">
                    <a16:creationId xmlns:a16="http://schemas.microsoft.com/office/drawing/2014/main" id="{75C29B0D-8A29-45F1-B79E-FE4B6E9F7F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9949" y="3455480"/>
                <a:ext cx="3581320" cy="805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ts val="200"/>
                  </a:spcBef>
                </a:pPr>
                <a:r>
                  <a:rPr lang="en-US" sz="1600" b="1" i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Coefficient of variance:</a:t>
                </a:r>
                <a:endParaRPr lang="de-DE" sz="1600" b="1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l">
                  <a:spcBef>
                    <a:spcPts val="2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de-DE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  <m:r>
                            <a:rPr lang="de-DE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,∆</m:t>
                          </m:r>
                          <m:r>
                            <a:rPr lang="de-DE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de-DE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box>
                        <m:boxPr>
                          <m:ctrlPr>
                            <a:rPr lang="de-DE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f>
                            <m:fPr>
                              <m:ctrlPr>
                                <a:rPr lang="de-DE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  <m:r>
                                    <a:rPr lang="de-DE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de-DE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𝒎𝒆𝒂𝒏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DE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DE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𝒄</m:t>
                                  </m:r>
                                </m:sub>
                              </m:sSub>
                            </m:den>
                          </m:f>
                        </m:e>
                      </m:box>
                    </m:oMath>
                  </m:oMathPara>
                </a14:m>
                <a:endParaRPr lang="en-US" sz="1600" b="1" i="1" dirty="0">
                  <a:solidFill>
                    <a:srgbClr val="0000FF"/>
                  </a:solidFill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1" name="Rectangle 5">
                <a:extLst>
                  <a:ext uri="{FF2B5EF4-FFF2-40B4-BE49-F238E27FC236}">
                    <a16:creationId xmlns:a16="http://schemas.microsoft.com/office/drawing/2014/main" id="{75C29B0D-8A29-45F1-B79E-FE4B6E9F7F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89949" y="3455480"/>
                <a:ext cx="3581320" cy="805220"/>
              </a:xfrm>
              <a:prstGeom prst="rect">
                <a:avLst/>
              </a:prstGeom>
              <a:blipFill>
                <a:blip r:embed="rId8"/>
                <a:stretch>
                  <a:fillRect l="-1022" t="-227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668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79999" y="180000"/>
            <a:ext cx="11892665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Slow Extraction Workshop 2024   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44000" y="684905"/>
            <a:ext cx="6384048" cy="36163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Organized by </a:t>
            </a:r>
            <a:r>
              <a:rPr lang="en-US" altLang="de-DE" sz="2000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US" altLang="de-DE" sz="20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GSI, sponsored by IFAST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Goal: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Expert meeting for all aspects of slow extraction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Frame: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International workshop started 2016 at GSI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Date: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11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th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to 15</a:t>
            </a:r>
            <a:r>
              <a:rPr lang="en-US" altLang="de-DE" baseline="30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th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Feb. 2024 in Wiener Neustadt, Austria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Subjects: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Facility Overview, 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Spill Ripples &amp; Beam Quality, 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Hardware and Machine Protection, 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Managing Extraction Efficiency, Septa Development, </a:t>
            </a:r>
          </a:p>
          <a:p>
            <a:pPr>
              <a:spcBef>
                <a:spcPts val="6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Optimization &amp; Machine Learning, </a:t>
            </a:r>
            <a:r>
              <a:rPr lang="en-US" altLang="de-DE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MedAustron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tour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Program: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60 talks, 7 discussions, 1 tutorial, 10 posters </a:t>
            </a:r>
          </a:p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Participants: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63 from Europe, US, Japan, China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815959D-08D1-44D6-8C2F-8412E5A9D66C}"/>
              </a:ext>
            </a:extLst>
          </p:cNvPr>
          <p:cNvGrpSpPr/>
          <p:nvPr/>
        </p:nvGrpSpPr>
        <p:grpSpPr>
          <a:xfrm>
            <a:off x="5914084" y="835497"/>
            <a:ext cx="5981724" cy="4946743"/>
            <a:chOff x="5730900" y="1124744"/>
            <a:chExt cx="5981724" cy="4946743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5D8DD84D-739F-4F90-8B2E-E9CC49DDD545}"/>
                </a:ext>
              </a:extLst>
            </p:cNvPr>
            <p:cNvGrpSpPr/>
            <p:nvPr/>
          </p:nvGrpSpPr>
          <p:grpSpPr>
            <a:xfrm>
              <a:off x="5730900" y="1124744"/>
              <a:ext cx="5770084" cy="4946743"/>
              <a:chOff x="5566967" y="1052735"/>
              <a:chExt cx="5770084" cy="4946743"/>
            </a:xfrm>
          </p:grpSpPr>
          <p:pic>
            <p:nvPicPr>
              <p:cNvPr id="3" name="Grafik 2">
                <a:extLst>
                  <a:ext uri="{FF2B5EF4-FFF2-40B4-BE49-F238E27FC236}">
                    <a16:creationId xmlns:a16="http://schemas.microsoft.com/office/drawing/2014/main" id="{5F54444A-5E30-4393-86F0-226F1072F7C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3123" t="14531" r="24290" b="10755"/>
              <a:stretch/>
            </p:blipFill>
            <p:spPr>
              <a:xfrm>
                <a:off x="5566967" y="1052735"/>
                <a:ext cx="5770084" cy="4946743"/>
              </a:xfrm>
              <a:prstGeom prst="rect">
                <a:avLst/>
              </a:prstGeom>
            </p:spPr>
          </p:pic>
          <p:sp>
            <p:nvSpPr>
              <p:cNvPr id="23" name="Rectangle 4">
                <a:extLst>
                  <a:ext uri="{FF2B5EF4-FFF2-40B4-BE49-F238E27FC236}">
                    <a16:creationId xmlns:a16="http://schemas.microsoft.com/office/drawing/2014/main" id="{53DB6D71-C9F3-48FA-8E0E-534B27EA3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0136" y="1601560"/>
                <a:ext cx="3496966" cy="338554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Bef>
                    <a:spcPts val="500"/>
                  </a:spcBef>
                </a:pPr>
                <a:r>
                  <a:rPr lang="en-US" altLang="de-DE" sz="1600" dirty="0">
                    <a:latin typeface="Calibri" panose="020F0502020204030204" pitchFamily="34" charset="0"/>
                    <a:cs typeface="Calibri" panose="020F0502020204030204" pitchFamily="34" charset="0"/>
                    <a:sym typeface="Symbol" panose="05050102010706020507" pitchFamily="18" charset="2"/>
                  </a:rPr>
                  <a:t>https://indico.gsi.de/event/18184/</a:t>
                </a:r>
              </a:p>
            </p:txBody>
          </p:sp>
        </p:grpSp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F1D002E3-279B-4DF1-BDF9-8797D103F4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6433" t="52831" r="31453" b="22808"/>
            <a:stretch/>
          </p:blipFill>
          <p:spPr>
            <a:xfrm>
              <a:off x="7059478" y="3501008"/>
              <a:ext cx="4653146" cy="2129834"/>
            </a:xfrm>
            <a:prstGeom prst="rect">
              <a:avLst/>
            </a:prstGeom>
          </p:spPr>
        </p:pic>
      </p:grpSp>
      <p:sp>
        <p:nvSpPr>
          <p:cNvPr id="26" name="Rectangle 4">
            <a:extLst>
              <a:ext uri="{FF2B5EF4-FFF2-40B4-BE49-F238E27FC236}">
                <a16:creationId xmlns:a16="http://schemas.microsoft.com/office/drawing/2014/main" id="{5D6806BF-D9AD-4723-BEA3-6DF96DCE0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000" y="4221088"/>
            <a:ext cx="5770084" cy="184665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sz="22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Result: </a:t>
            </a: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b="1" u="sng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All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major experts participated </a:t>
            </a: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Very intense discussion and knowledge transfer</a:t>
            </a:r>
          </a:p>
          <a:p>
            <a:pPr marL="285750" indent="-285750">
              <a:spcBef>
                <a:spcPts val="5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Recognition of IFAST-REX contribution</a:t>
            </a:r>
          </a:p>
          <a:p>
            <a:pPr>
              <a:spcBef>
                <a:spcPts val="500"/>
              </a:spcBef>
            </a:pP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Follow-up workshop at BNL mid 2025</a:t>
            </a:r>
          </a:p>
        </p:txBody>
      </p:sp>
    </p:spTree>
    <p:extLst>
      <p:ext uri="{BB962C8B-B14F-4D97-AF65-F5344CB8AC3E}">
        <p14:creationId xmlns:p14="http://schemas.microsoft.com/office/powerpoint/2010/main" val="2004688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173528" y="1452193"/>
            <a:ext cx="5575477" cy="977191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Results: </a:t>
            </a:r>
          </a:p>
          <a:p>
            <a:pPr>
              <a:spcBef>
                <a:spcPts val="600"/>
              </a:spcBef>
            </a:pP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Measurement of ion arrival versus rf &amp; ion time interval: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Costing beam: Quite ‘non-Poisson’</a:t>
            </a:r>
          </a:p>
        </p:txBody>
      </p:sp>
      <p:sp>
        <p:nvSpPr>
          <p:cNvPr id="11" name="TextBox 14"/>
          <p:cNvSpPr txBox="1"/>
          <p:nvPr/>
        </p:nvSpPr>
        <p:spPr>
          <a:xfrm>
            <a:off x="1723954" y="5890741"/>
            <a:ext cx="2043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Bi</a:t>
            </a:r>
            <a:r>
              <a:rPr lang="en-US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68+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300 MeV/u </a:t>
            </a:r>
          </a:p>
          <a:p>
            <a:r>
              <a:rPr lang="en-US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            </a:t>
            </a:r>
            <a:r>
              <a:rPr lang="en-US" sz="1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sz="1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= 3.62 MHz </a:t>
            </a:r>
          </a:p>
        </p:txBody>
      </p:sp>
      <p:sp>
        <p:nvSpPr>
          <p:cNvPr id="12" name="TextBox 14"/>
          <p:cNvSpPr txBox="1"/>
          <p:nvPr/>
        </p:nvSpPr>
        <p:spPr>
          <a:xfrm>
            <a:off x="7717780" y="4683270"/>
            <a:ext cx="2051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Beam: </a:t>
            </a:r>
            <a:r>
              <a:rPr lang="en-US" sz="1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400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sz="14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= 4.96 MHz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717" y="998185"/>
            <a:ext cx="2378063" cy="3540797"/>
          </a:xfrm>
          <a:prstGeom prst="rect">
            <a:avLst/>
          </a:prstGeom>
        </p:spPr>
      </p:pic>
      <p:sp>
        <p:nvSpPr>
          <p:cNvPr id="23" name="TextBox 14"/>
          <p:cNvSpPr txBox="1"/>
          <p:nvPr/>
        </p:nvSpPr>
        <p:spPr>
          <a:xfrm>
            <a:off x="8370832" y="667674"/>
            <a:ext cx="31304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Bunched beam extraction </a:t>
            </a:r>
            <a:r>
              <a:rPr lang="en-US" sz="1400" b="1" i="1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400" b="1" baseline="-25000" dirty="0" err="1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US" sz="14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3.1 kV</a:t>
            </a:r>
          </a:p>
        </p:txBody>
      </p:sp>
      <p:sp>
        <p:nvSpPr>
          <p:cNvPr id="24" name="TextBox 14"/>
          <p:cNvSpPr txBox="1"/>
          <p:nvPr/>
        </p:nvSpPr>
        <p:spPr>
          <a:xfrm>
            <a:off x="5517373" y="714412"/>
            <a:ext cx="2153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Coasting beam extraction</a:t>
            </a:r>
          </a:p>
        </p:txBody>
      </p:sp>
      <p:sp>
        <p:nvSpPr>
          <p:cNvPr id="25" name="TextBox 14"/>
          <p:cNvSpPr txBox="1"/>
          <p:nvPr/>
        </p:nvSpPr>
        <p:spPr>
          <a:xfrm>
            <a:off x="5974856" y="3110771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mean interval = 1/</a:t>
            </a:r>
            <a:r>
              <a:rPr lang="en-US" sz="1000" dirty="0" err="1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000" baseline="-25000" dirty="0" err="1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mean</a:t>
            </a:r>
            <a:endParaRPr lang="en-US" sz="1000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Gerade Verbindung mit Pfeil 19"/>
          <p:cNvCxnSpPr/>
          <p:nvPr/>
        </p:nvCxnSpPr>
        <p:spPr>
          <a:xfrm flipV="1">
            <a:off x="6384040" y="3324641"/>
            <a:ext cx="0" cy="824441"/>
          </a:xfrm>
          <a:prstGeom prst="straightConnector1">
            <a:avLst/>
          </a:prstGeom>
          <a:ln w="12700">
            <a:solidFill>
              <a:srgbClr val="006600"/>
            </a:solidFill>
            <a:headEnd type="stealth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14"/>
          <p:cNvSpPr txBox="1"/>
          <p:nvPr/>
        </p:nvSpPr>
        <p:spPr>
          <a:xfrm>
            <a:off x="5806297" y="2793228"/>
            <a:ext cx="793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</a:t>
            </a:r>
          </a:p>
        </p:txBody>
      </p:sp>
      <p:cxnSp>
        <p:nvCxnSpPr>
          <p:cNvPr id="57" name="Gerade Verbindung mit Pfeil 56"/>
          <p:cNvCxnSpPr/>
          <p:nvPr/>
        </p:nvCxnSpPr>
        <p:spPr>
          <a:xfrm flipV="1">
            <a:off x="5749005" y="4509119"/>
            <a:ext cx="1530323" cy="1"/>
          </a:xfrm>
          <a:prstGeom prst="straightConnector1">
            <a:avLst/>
          </a:prstGeom>
          <a:ln w="15875">
            <a:solidFill>
              <a:schemeClr val="tx1"/>
            </a:solidFill>
            <a:headEnd type="stealth" w="med" len="sm"/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14"/>
          <p:cNvSpPr txBox="1"/>
          <p:nvPr/>
        </p:nvSpPr>
        <p:spPr>
          <a:xfrm>
            <a:off x="5962310" y="4501866"/>
            <a:ext cx="115491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Calibri" panose="020F0502020204030204" pitchFamily="34" charset="0"/>
                <a:cs typeface="Calibri" panose="020F0502020204030204" pitchFamily="34" charset="0"/>
              </a:rPr>
              <a:t>time 2 µs</a:t>
            </a:r>
          </a:p>
        </p:txBody>
      </p:sp>
      <p:grpSp>
        <p:nvGrpSpPr>
          <p:cNvPr id="65" name="Gruppieren 64"/>
          <p:cNvGrpSpPr/>
          <p:nvPr/>
        </p:nvGrpSpPr>
        <p:grpSpPr>
          <a:xfrm>
            <a:off x="7392144" y="994214"/>
            <a:ext cx="2384385" cy="3802097"/>
            <a:chOff x="7392144" y="994214"/>
            <a:chExt cx="2384385" cy="3802097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2144" y="994214"/>
              <a:ext cx="2384385" cy="3544768"/>
            </a:xfrm>
            <a:prstGeom prst="rect">
              <a:avLst/>
            </a:prstGeom>
          </p:spPr>
        </p:pic>
        <p:cxnSp>
          <p:nvCxnSpPr>
            <p:cNvPr id="33" name="Gerade Verbindung mit Pfeil 32"/>
            <p:cNvCxnSpPr/>
            <p:nvPr/>
          </p:nvCxnSpPr>
          <p:spPr>
            <a:xfrm flipV="1">
              <a:off x="7968971" y="3284986"/>
              <a:ext cx="503293" cy="894480"/>
            </a:xfrm>
            <a:prstGeom prst="straightConnector1">
              <a:avLst/>
            </a:prstGeom>
            <a:ln w="9525">
              <a:solidFill>
                <a:srgbClr val="006600"/>
              </a:solidFill>
              <a:headEnd type="stealth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14"/>
            <p:cNvSpPr txBox="1"/>
            <p:nvPr/>
          </p:nvSpPr>
          <p:spPr>
            <a:xfrm>
              <a:off x="7985930" y="3078420"/>
              <a:ext cx="13732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66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mean interval = 1/</a:t>
              </a:r>
              <a:r>
                <a:rPr lang="en-US" sz="1000" dirty="0" err="1">
                  <a:solidFill>
                    <a:srgbClr val="0066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</a:t>
              </a:r>
              <a:r>
                <a:rPr lang="en-US" sz="1000" baseline="-25000" dirty="0" err="1">
                  <a:solidFill>
                    <a:srgbClr val="0066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mean</a:t>
              </a:r>
              <a:endParaRPr lang="en-US" sz="1000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8" name="TextBox 14"/>
            <p:cNvSpPr txBox="1"/>
            <p:nvPr/>
          </p:nvSpPr>
          <p:spPr>
            <a:xfrm>
              <a:off x="7968971" y="2686101"/>
              <a:ext cx="793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measure</a:t>
              </a:r>
            </a:p>
          </p:txBody>
        </p:sp>
        <p:sp>
          <p:nvSpPr>
            <p:cNvPr id="39" name="TextBox 14"/>
            <p:cNvSpPr txBox="1"/>
            <p:nvPr/>
          </p:nvSpPr>
          <p:spPr>
            <a:xfrm>
              <a:off x="8639147" y="3609117"/>
              <a:ext cx="7200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Poisson</a:t>
              </a:r>
            </a:p>
          </p:txBody>
        </p:sp>
        <p:cxnSp>
          <p:nvCxnSpPr>
            <p:cNvPr id="40" name="Gerade Verbindung mit Pfeil 39"/>
            <p:cNvCxnSpPr>
              <a:endCxn id="39" idx="2"/>
            </p:cNvCxnSpPr>
            <p:nvPr/>
          </p:nvCxnSpPr>
          <p:spPr>
            <a:xfrm flipV="1">
              <a:off x="8999179" y="3886116"/>
              <a:ext cx="0" cy="21727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stealth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mit Pfeil 60"/>
            <p:cNvCxnSpPr/>
            <p:nvPr/>
          </p:nvCxnSpPr>
          <p:spPr>
            <a:xfrm flipV="1">
              <a:off x="7789128" y="4503922"/>
              <a:ext cx="1530323" cy="1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 w="med" len="sm"/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14"/>
            <p:cNvSpPr txBox="1"/>
            <p:nvPr/>
          </p:nvSpPr>
          <p:spPr>
            <a:xfrm>
              <a:off x="7875752" y="4503923"/>
              <a:ext cx="130059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time 2 µs</a:t>
              </a:r>
            </a:p>
          </p:txBody>
        </p:sp>
      </p:grpSp>
      <p:grpSp>
        <p:nvGrpSpPr>
          <p:cNvPr id="66" name="Gruppieren 65"/>
          <p:cNvGrpSpPr/>
          <p:nvPr/>
        </p:nvGrpSpPr>
        <p:grpSpPr>
          <a:xfrm>
            <a:off x="9508355" y="980728"/>
            <a:ext cx="2437496" cy="3843422"/>
            <a:chOff x="9508355" y="980728"/>
            <a:chExt cx="2437496" cy="3843422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8355" y="980728"/>
              <a:ext cx="2437496" cy="3554893"/>
            </a:xfrm>
            <a:prstGeom prst="rect">
              <a:avLst/>
            </a:prstGeom>
          </p:spPr>
        </p:pic>
        <p:cxnSp>
          <p:nvCxnSpPr>
            <p:cNvPr id="63" name="Gerade Verbindung mit Pfeil 62"/>
            <p:cNvCxnSpPr/>
            <p:nvPr/>
          </p:nvCxnSpPr>
          <p:spPr>
            <a:xfrm flipV="1">
              <a:off x="9925469" y="4509120"/>
              <a:ext cx="1530323" cy="1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 w="med" len="sm"/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14"/>
            <p:cNvSpPr txBox="1"/>
            <p:nvPr/>
          </p:nvSpPr>
          <p:spPr>
            <a:xfrm>
              <a:off x="10108538" y="4531762"/>
              <a:ext cx="121834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time 200 ns</a:t>
              </a:r>
            </a:p>
          </p:txBody>
        </p:sp>
      </p:grpSp>
      <p:sp>
        <p:nvSpPr>
          <p:cNvPr id="67" name="TextBox 14"/>
          <p:cNvSpPr txBox="1"/>
          <p:nvPr/>
        </p:nvSpPr>
        <p:spPr>
          <a:xfrm>
            <a:off x="6384049" y="3645024"/>
            <a:ext cx="720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Poisson</a:t>
            </a:r>
          </a:p>
        </p:txBody>
      </p:sp>
      <p:sp>
        <p:nvSpPr>
          <p:cNvPr id="68" name="TextBox 14"/>
          <p:cNvSpPr txBox="1"/>
          <p:nvPr/>
        </p:nvSpPr>
        <p:spPr>
          <a:xfrm rot="16200000">
            <a:off x="4566170" y="1621079"/>
            <a:ext cx="153032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Calibri" panose="020F0502020204030204" pitchFamily="34" charset="0"/>
                <a:cs typeface="Calibri" panose="020F0502020204030204" pitchFamily="34" charset="0"/>
              </a:rPr>
              <a:t>extraction 10 s</a:t>
            </a:r>
          </a:p>
        </p:txBody>
      </p:sp>
      <p:cxnSp>
        <p:nvCxnSpPr>
          <p:cNvPr id="70" name="Gerade Verbindung mit Pfeil 69"/>
          <p:cNvCxnSpPr/>
          <p:nvPr/>
        </p:nvCxnSpPr>
        <p:spPr>
          <a:xfrm>
            <a:off x="5447928" y="1077320"/>
            <a:ext cx="0" cy="1498761"/>
          </a:xfrm>
          <a:prstGeom prst="straightConnector1">
            <a:avLst/>
          </a:prstGeom>
          <a:ln w="15875">
            <a:solidFill>
              <a:schemeClr val="tx1"/>
            </a:solidFill>
            <a:headEnd type="stealth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4"/>
          <p:cNvSpPr>
            <a:spLocks noChangeArrowheads="1"/>
          </p:cNvSpPr>
          <p:nvPr/>
        </p:nvSpPr>
        <p:spPr bwMode="auto">
          <a:xfrm>
            <a:off x="191344" y="2380382"/>
            <a:ext cx="5575477" cy="119263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Bunched beam: wider interval </a:t>
            </a:r>
            <a:r>
              <a:rPr lang="en-US" altLang="de-DE" sz="1600" dirty="0" err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distrib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.  better duty factor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Bunched beam: Short ‘bunches’, </a:t>
            </a:r>
            <a:r>
              <a:rPr lang="en-US" altLang="de-DE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 1/3 of stored bunch</a:t>
            </a:r>
          </a:p>
          <a:p>
            <a:pPr>
              <a:spcBef>
                <a:spcPts val="3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  acceptable for med. facilities, </a:t>
            </a:r>
          </a:p>
          <a:p>
            <a:pPr>
              <a:spcBef>
                <a:spcPts val="300"/>
              </a:spcBef>
            </a:pP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      but </a:t>
            </a:r>
            <a:r>
              <a:rPr lang="en-US" altLang="de-DE" sz="16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not</a:t>
            </a:r>
            <a:r>
              <a:rPr lang="en-US" altLang="de-DE" sz="1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at GSI &amp; CERN fix target exp.</a:t>
            </a:r>
            <a:endParaRPr lang="en-US" altLang="de-DE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75" name="TextBox 14"/>
          <p:cNvSpPr txBox="1"/>
          <p:nvPr/>
        </p:nvSpPr>
        <p:spPr>
          <a:xfrm>
            <a:off x="9965433" y="1121968"/>
            <a:ext cx="793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 rel.</a:t>
            </a:r>
          </a:p>
          <a:p>
            <a:r>
              <a:rPr lang="en-US" sz="12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US" sz="1200" b="1" dirty="0" err="1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</a:t>
            </a:r>
            <a:endParaRPr lang="en-US" sz="120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997B63E-6D80-4502-92F9-854AF53FE4B5}"/>
              </a:ext>
            </a:extLst>
          </p:cNvPr>
          <p:cNvGrpSpPr/>
          <p:nvPr/>
        </p:nvGrpSpPr>
        <p:grpSpPr>
          <a:xfrm>
            <a:off x="1748368" y="3619943"/>
            <a:ext cx="3024336" cy="2270798"/>
            <a:chOff x="327037" y="4040966"/>
            <a:chExt cx="3024336" cy="2270798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727762" y="3688153"/>
              <a:ext cx="2222886" cy="3024336"/>
            </a:xfrm>
            <a:prstGeom prst="rect">
              <a:avLst/>
            </a:prstGeom>
          </p:spPr>
        </p:pic>
        <p:sp>
          <p:nvSpPr>
            <p:cNvPr id="77" name="Rechteck 76"/>
            <p:cNvSpPr/>
            <p:nvPr/>
          </p:nvSpPr>
          <p:spPr>
            <a:xfrm>
              <a:off x="2379558" y="4141454"/>
              <a:ext cx="792088" cy="1440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14"/>
            <p:cNvSpPr txBox="1"/>
            <p:nvPr/>
          </p:nvSpPr>
          <p:spPr>
            <a:xfrm>
              <a:off x="2345998" y="4040966"/>
              <a:ext cx="7937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coasting</a:t>
              </a:r>
            </a:p>
          </p:txBody>
        </p:sp>
      </p:grpSp>
      <p:sp>
        <p:nvSpPr>
          <p:cNvPr id="37" name="Text Box 2">
            <a:extLst>
              <a:ext uri="{FF2B5EF4-FFF2-40B4-BE49-F238E27FC236}">
                <a16:creationId xmlns:a16="http://schemas.microsoft.com/office/drawing/2014/main" id="{E8BD12E8-E7DA-4C0A-B2F9-EED028C00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999" y="180000"/>
            <a:ext cx="11143645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400" b="1" dirty="0">
                <a:latin typeface="Calibri" panose="020F0502020204030204" pitchFamily="34" charset="0"/>
                <a:cs typeface="Calibri" panose="020F0502020204030204" pitchFamily="34" charset="0"/>
              </a:rPr>
              <a:t>Spill Detector Development Measurement Example : Arrival Time with TDC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0AE9E845-6DCA-444E-AE50-86DEEB7F16CE}"/>
              </a:ext>
            </a:extLst>
          </p:cNvPr>
          <p:cNvGrpSpPr/>
          <p:nvPr/>
        </p:nvGrpSpPr>
        <p:grpSpPr>
          <a:xfrm>
            <a:off x="343614" y="3590858"/>
            <a:ext cx="1935962" cy="2036246"/>
            <a:chOff x="8068697" y="2583276"/>
            <a:chExt cx="1935962" cy="2036246"/>
          </a:xfrm>
        </p:grpSpPr>
        <p:sp>
          <p:nvSpPr>
            <p:cNvPr id="42" name="Rectangle 6">
              <a:extLst>
                <a:ext uri="{FF2B5EF4-FFF2-40B4-BE49-F238E27FC236}">
                  <a16:creationId xmlns:a16="http://schemas.microsoft.com/office/drawing/2014/main" id="{F830449F-5D7D-4B68-A64D-1434B8C59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8697" y="4096302"/>
              <a:ext cx="193596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Large fluctuation</a:t>
              </a:r>
            </a:p>
            <a:p>
              <a:pPr lvl="0"/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 </a:t>
              </a: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‘bad’ spill </a:t>
              </a:r>
            </a:p>
          </p:txBody>
        </p:sp>
        <p:sp>
          <p:nvSpPr>
            <p:cNvPr id="43" name="Rectangle 6">
              <a:extLst>
                <a:ext uri="{FF2B5EF4-FFF2-40B4-BE49-F238E27FC236}">
                  <a16:creationId xmlns:a16="http://schemas.microsoft.com/office/drawing/2014/main" id="{8D2BA03F-AA0D-4A3A-81DF-155281D07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0846" y="2583276"/>
              <a:ext cx="152924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Small fluctuation </a:t>
              </a: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 ‘</a:t>
              </a: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good’ spill </a:t>
              </a:r>
            </a:p>
          </p:txBody>
        </p:sp>
        <p:sp>
          <p:nvSpPr>
            <p:cNvPr id="44" name="Pfeil: nach rechts 43">
              <a:extLst>
                <a:ext uri="{FF2B5EF4-FFF2-40B4-BE49-F238E27FC236}">
                  <a16:creationId xmlns:a16="http://schemas.microsoft.com/office/drawing/2014/main" id="{CDC0CB3F-D5C2-440D-B8BC-BEAB8D35C913}"/>
                </a:ext>
              </a:extLst>
            </p:cNvPr>
            <p:cNvSpPr/>
            <p:nvPr/>
          </p:nvSpPr>
          <p:spPr>
            <a:xfrm rot="16200000">
              <a:off x="8428054" y="3521950"/>
              <a:ext cx="1053389" cy="128779"/>
            </a:xfrm>
            <a:prstGeom prst="rightArrow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008000"/>
                </a:gs>
              </a:gsLst>
              <a:lin ang="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">
            <a:extLst>
              <a:ext uri="{FF2B5EF4-FFF2-40B4-BE49-F238E27FC236}">
                <a16:creationId xmlns:a16="http://schemas.microsoft.com/office/drawing/2014/main" id="{F7B03322-AEBB-4F55-A409-BBB2134C0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Bunched beam extraction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 measurement </a:t>
            </a:r>
          </a:p>
        </p:txBody>
      </p:sp>
      <p:sp>
        <p:nvSpPr>
          <p:cNvPr id="46" name="Rectangle 4">
            <a:extLst>
              <a:ext uri="{FF2B5EF4-FFF2-40B4-BE49-F238E27FC236}">
                <a16:creationId xmlns:a16="http://schemas.microsoft.com/office/drawing/2014/main" id="{AF2C983F-81BC-4A30-AFE7-5B2A4B3F2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9210" y="5804668"/>
            <a:ext cx="2307284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T.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Milosic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et al., IBIC’21 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J. Yang et al., IBIC’22</a:t>
            </a:r>
          </a:p>
        </p:txBody>
      </p:sp>
      <p:sp>
        <p:nvSpPr>
          <p:cNvPr id="47" name="TextBox 14">
            <a:extLst>
              <a:ext uri="{FF2B5EF4-FFF2-40B4-BE49-F238E27FC236}">
                <a16:creationId xmlns:a16="http://schemas.microsoft.com/office/drawing/2014/main" id="{B80B9A5E-A17A-47BD-BB51-9C2ADC221489}"/>
              </a:ext>
            </a:extLst>
          </p:cNvPr>
          <p:cNvSpPr txBox="1"/>
          <p:nvPr/>
        </p:nvSpPr>
        <p:spPr>
          <a:xfrm>
            <a:off x="5055450" y="5772027"/>
            <a:ext cx="4123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33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Remark: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Possible mitigation by bunching at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 80 MHz 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06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  <p:bldP spid="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>
            <a:extLst>
              <a:ext uri="{FF2B5EF4-FFF2-40B4-BE49-F238E27FC236}">
                <a16:creationId xmlns:a16="http://schemas.microsoft.com/office/drawing/2014/main" id="{1234E14F-CF60-4922-91D0-6680402B0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Spill micro-structure dependence on signal type for knock-out extraction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with contributions by HIT, CERN and </a:t>
            </a:r>
            <a:r>
              <a:rPr lang="en-GB" altLang="de-DE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en-GB" altLang="de-DE" b="1" u="sng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coasting</a:t>
            </a: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</a:t>
            </a:r>
          </a:p>
        </p:txBody>
      </p:sp>
      <p:sp>
        <p:nvSpPr>
          <p:cNvPr id="30" name="Rectangle 6">
            <a:extLst>
              <a:ext uri="{FF2B5EF4-FFF2-40B4-BE49-F238E27FC236}">
                <a16:creationId xmlns:a16="http://schemas.microsoft.com/office/drawing/2014/main" id="{5D26DCE7-4AF5-45FB-9494-B5B7ACB746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514" y="5639878"/>
            <a:ext cx="66804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2000" b="1" dirty="0">
                <a:solidFill>
                  <a:srgbClr val="D60093"/>
                </a:solidFill>
                <a:latin typeface="Calibri" panose="020F0502020204030204" pitchFamily="34" charset="0"/>
              </a:rPr>
              <a:t>Such systematic comparison performed for the first time!</a:t>
            </a:r>
          </a:p>
        </p:txBody>
      </p:sp>
      <p:sp>
        <p:nvSpPr>
          <p:cNvPr id="31" name="Rectangle 6">
            <a:extLst>
              <a:ext uri="{FF2B5EF4-FFF2-40B4-BE49-F238E27FC236}">
                <a16:creationId xmlns:a16="http://schemas.microsoft.com/office/drawing/2014/main" id="{EF6C7150-E5E8-4728-880A-3F3A8D62D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007" y="1446262"/>
            <a:ext cx="98874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u="sng" dirty="0">
                <a:solidFill>
                  <a:srgbClr val="0000FF"/>
                </a:solidFill>
                <a:latin typeface="Calibri" panose="020F0502020204030204" pitchFamily="34" charset="0"/>
              </a:rPr>
              <a:t>Multi-band 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excitation types and comparison to traditional single band: Tests at COSY (FZ-</a:t>
            </a:r>
            <a:r>
              <a:rPr lang="en-US" b="1" dirty="0" err="1">
                <a:solidFill>
                  <a:srgbClr val="0000FF"/>
                </a:solidFill>
                <a:latin typeface="Calibri" panose="020F0502020204030204" pitchFamily="34" charset="0"/>
              </a:rPr>
              <a:t>Jülich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) </a:t>
            </a:r>
          </a:p>
        </p:txBody>
      </p:sp>
      <p:sp>
        <p:nvSpPr>
          <p:cNvPr id="26" name="Rectangle 6">
            <a:extLst>
              <a:ext uri="{FF2B5EF4-FFF2-40B4-BE49-F238E27FC236}">
                <a16:creationId xmlns:a16="http://schemas.microsoft.com/office/drawing/2014/main" id="{D8166A90-DF02-419E-8BA5-43D1326EB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0685" y="4831530"/>
            <a:ext cx="5787963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300"/>
              </a:spcBef>
            </a:pP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However: </a:t>
            </a:r>
            <a:r>
              <a:rPr lang="en-US" b="1" dirty="0">
                <a:latin typeface="Calibri" panose="020F0502020204030204" pitchFamily="34" charset="0"/>
              </a:rPr>
              <a:t>Different rf excitation power required</a:t>
            </a:r>
          </a:p>
          <a:p>
            <a:pPr marL="285750" lvl="0" indent="-285750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US" b="1" dirty="0">
                <a:latin typeface="Calibri" panose="020F0502020204030204" pitchFamily="34" charset="0"/>
                <a:sym typeface="Symbol" panose="05050102010706020507" pitchFamily="18" charset="2"/>
              </a:rPr>
              <a:t>Noise++ is good compromise </a:t>
            </a:r>
          </a:p>
          <a:p>
            <a:pPr marL="285750" lvl="0" indent="-285750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US" b="1" dirty="0">
                <a:latin typeface="Calibri" panose="020F0502020204030204" pitchFamily="34" charset="0"/>
              </a:rPr>
              <a:t>Large power from rf-amplifier (typ. 2x400 W</a:t>
            </a:r>
            <a:r>
              <a:rPr lang="en-US" dirty="0">
                <a:latin typeface="Calibri" panose="020F0502020204030204" pitchFamily="34" charset="0"/>
              </a:rPr>
              <a:t>), see below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1AD3332E-5CFF-47F0-AE95-4BAD555028FE}"/>
              </a:ext>
            </a:extLst>
          </p:cNvPr>
          <p:cNvGrpSpPr/>
          <p:nvPr/>
        </p:nvGrpSpPr>
        <p:grpSpPr>
          <a:xfrm>
            <a:off x="179999" y="1948023"/>
            <a:ext cx="11422794" cy="3549014"/>
            <a:chOff x="179999" y="1948023"/>
            <a:chExt cx="11422794" cy="3549014"/>
          </a:xfrm>
        </p:grpSpPr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A95E8755-4AB3-4484-91FF-0C733F4DCD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332" r="49054" b="24087"/>
            <a:stretch/>
          </p:blipFill>
          <p:spPr>
            <a:xfrm>
              <a:off x="179999" y="1950305"/>
              <a:ext cx="5207525" cy="2911473"/>
            </a:xfrm>
            <a:prstGeom prst="rect">
              <a:avLst/>
            </a:prstGeom>
          </p:spPr>
        </p:pic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4D8C866D-52B3-4CEF-85DF-5A06F0336CE3}"/>
                </a:ext>
              </a:extLst>
            </p:cNvPr>
            <p:cNvCxnSpPr>
              <a:cxnSpLocks/>
            </p:cNvCxnSpPr>
            <p:nvPr/>
          </p:nvCxnSpPr>
          <p:spPr>
            <a:xfrm>
              <a:off x="3791744" y="3789040"/>
              <a:ext cx="2734337" cy="0"/>
            </a:xfrm>
            <a:prstGeom prst="straightConnector1">
              <a:avLst/>
            </a:prstGeom>
            <a:ln w="31750">
              <a:solidFill>
                <a:srgbClr val="FF99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684E58BF-5760-4FDC-836C-A6E8148EAFA8}"/>
                </a:ext>
              </a:extLst>
            </p:cNvPr>
            <p:cNvCxnSpPr>
              <a:cxnSpLocks/>
            </p:cNvCxnSpPr>
            <p:nvPr/>
          </p:nvCxnSpPr>
          <p:spPr>
            <a:xfrm>
              <a:off x="4112860" y="4077072"/>
              <a:ext cx="2413220" cy="0"/>
            </a:xfrm>
            <a:prstGeom prst="straightConnector1">
              <a:avLst/>
            </a:prstGeom>
            <a:ln w="31750">
              <a:solidFill>
                <a:srgbClr val="3366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6">
              <a:extLst>
                <a:ext uri="{FF2B5EF4-FFF2-40B4-BE49-F238E27FC236}">
                  <a16:creationId xmlns:a16="http://schemas.microsoft.com/office/drawing/2014/main" id="{CABECB72-8016-4538-BC98-2FF7781F1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3209" y="2627620"/>
              <a:ext cx="20299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Noise at baseband</a:t>
              </a:r>
            </a:p>
          </p:txBody>
        </p:sp>
        <p:sp>
          <p:nvSpPr>
            <p:cNvPr id="22" name="Rectangle 6">
              <a:extLst>
                <a:ext uri="{FF2B5EF4-FFF2-40B4-BE49-F238E27FC236}">
                  <a16:creationId xmlns:a16="http://schemas.microsoft.com/office/drawing/2014/main" id="{822C714A-637A-4D11-9112-FBA59DDE1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6518" y="3308837"/>
              <a:ext cx="180342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b="1" dirty="0">
                  <a:solidFill>
                    <a:srgbClr val="FF9900"/>
                  </a:solidFill>
                  <a:latin typeface="Calibri" panose="020F0502020204030204" pitchFamily="34" charset="0"/>
                </a:rPr>
                <a:t>Noise at 3 bands</a:t>
              </a:r>
            </a:p>
          </p:txBody>
        </p:sp>
        <p:cxnSp>
          <p:nvCxnSpPr>
            <p:cNvPr id="4" name="Gerade Verbindung mit Pfeil 3">
              <a:extLst>
                <a:ext uri="{FF2B5EF4-FFF2-40B4-BE49-F238E27FC236}">
                  <a16:creationId xmlns:a16="http://schemas.microsoft.com/office/drawing/2014/main" id="{D199B91E-4A92-4F91-9703-2914D5D237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39616" y="2546218"/>
              <a:ext cx="3886465" cy="144633"/>
            </a:xfrm>
            <a:prstGeom prst="straightConnector1">
              <a:avLst/>
            </a:prstGeom>
            <a:ln w="31750">
              <a:solidFill>
                <a:schemeClr val="tx1">
                  <a:lumMod val="50000"/>
                  <a:lumOff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6">
              <a:extLst>
                <a:ext uri="{FF2B5EF4-FFF2-40B4-BE49-F238E27FC236}">
                  <a16:creationId xmlns:a16="http://schemas.microsoft.com/office/drawing/2014/main" id="{5C693CE1-B34E-4A64-9FD2-5921A15E0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8912" y="4190895"/>
              <a:ext cx="4781680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lvl="0"/>
              <a:r>
                <a:rPr lang="en-US" b="1" dirty="0">
                  <a:solidFill>
                    <a:srgbClr val="3366FF"/>
                  </a:solidFill>
                  <a:latin typeface="Calibri" panose="020F0502020204030204" pitchFamily="34" charset="0"/>
                </a:rPr>
                <a:t>Noise at baseband plus </a:t>
              </a:r>
            </a:p>
            <a:p>
              <a:pPr lvl="0"/>
              <a:r>
                <a:rPr lang="en-US" b="1" dirty="0">
                  <a:solidFill>
                    <a:srgbClr val="3366FF"/>
                  </a:solidFill>
                  <a:latin typeface="Calibri" panose="020F0502020204030204" pitchFamily="34" charset="0"/>
                </a:rPr>
                <a:t>sine at two harmonics </a:t>
              </a:r>
            </a:p>
          </p:txBody>
        </p:sp>
        <p:sp>
          <p:nvSpPr>
            <p:cNvPr id="20" name="Rectangle 6">
              <a:extLst>
                <a:ext uri="{FF2B5EF4-FFF2-40B4-BE49-F238E27FC236}">
                  <a16:creationId xmlns:a16="http://schemas.microsoft.com/office/drawing/2014/main" id="{457A6FA1-61C8-42BB-A980-B60EB412D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68" y="4773762"/>
              <a:ext cx="1935962" cy="7232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Large fluctuation,</a:t>
              </a:r>
            </a:p>
            <a:p>
              <a:pPr lvl="0">
                <a:spcBef>
                  <a:spcPts val="600"/>
                </a:spcBef>
              </a:pPr>
              <a:r>
                <a:rPr lang="en-US" b="1" dirty="0">
                  <a:solidFill>
                    <a:srgbClr val="C00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 </a:t>
              </a:r>
              <a:r>
                <a:rPr lang="en-US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‘bad’ spill </a:t>
              </a:r>
            </a:p>
          </p:txBody>
        </p:sp>
        <p:sp>
          <p:nvSpPr>
            <p:cNvPr id="24" name="Rectangle 6">
              <a:extLst>
                <a:ext uri="{FF2B5EF4-FFF2-40B4-BE49-F238E27FC236}">
                  <a16:creationId xmlns:a16="http://schemas.microsoft.com/office/drawing/2014/main" id="{DAE19258-EAD5-44DE-8670-95DAC3F0B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2860" y="4764611"/>
              <a:ext cx="1935962" cy="7232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small fluctuation,</a:t>
              </a:r>
            </a:p>
            <a:p>
              <a:pPr lvl="0">
                <a:spcBef>
                  <a:spcPts val="600"/>
                </a:spcBef>
              </a:pP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 </a:t>
              </a:r>
              <a:r>
                <a:rPr lang="en-US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‘good’ spill </a:t>
              </a:r>
            </a:p>
          </p:txBody>
        </p:sp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3539FDF9-261C-428B-B878-AA03723477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43768" y="1948023"/>
              <a:ext cx="5159025" cy="2847514"/>
            </a:xfrm>
            <a:prstGeom prst="rect">
              <a:avLst/>
            </a:prstGeom>
          </p:spPr>
        </p:pic>
        <p:sp>
          <p:nvSpPr>
            <p:cNvPr id="27" name="Pfeil: nach rechts 26">
              <a:extLst>
                <a:ext uri="{FF2B5EF4-FFF2-40B4-BE49-F238E27FC236}">
                  <a16:creationId xmlns:a16="http://schemas.microsoft.com/office/drawing/2014/main" id="{02B32AB3-8209-4D4A-BBAB-F490B7619F12}"/>
                </a:ext>
              </a:extLst>
            </p:cNvPr>
            <p:cNvSpPr/>
            <p:nvPr/>
          </p:nvSpPr>
          <p:spPr>
            <a:xfrm>
              <a:off x="2327295" y="5058330"/>
              <a:ext cx="1584176" cy="192498"/>
            </a:xfrm>
            <a:prstGeom prst="rightArrow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008000"/>
                </a:gs>
              </a:gsLst>
              <a:lin ang="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 Box 2">
            <a:extLst>
              <a:ext uri="{FF2B5EF4-FFF2-40B4-BE49-F238E27FC236}">
                <a16:creationId xmlns:a16="http://schemas.microsoft.com/office/drawing/2014/main" id="{2CCCB376-8D11-4C97-98CB-02D745E40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48003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Investigation of Extraction Signal Type</a:t>
            </a:r>
          </a:p>
        </p:txBody>
      </p:sp>
      <p:sp>
        <p:nvSpPr>
          <p:cNvPr id="28" name="Rectangle 4">
            <a:extLst>
              <a:ext uri="{FF2B5EF4-FFF2-40B4-BE49-F238E27FC236}">
                <a16:creationId xmlns:a16="http://schemas.microsoft.com/office/drawing/2014/main" id="{B88339C6-4DF9-4172-B65E-8721D9314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304" y="5979785"/>
            <a:ext cx="2827726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R. Singh.,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Scientific reports, 14, 10310 (2024) </a:t>
            </a:r>
          </a:p>
        </p:txBody>
      </p:sp>
    </p:spTree>
    <p:extLst>
      <p:ext uri="{BB962C8B-B14F-4D97-AF65-F5344CB8AC3E}">
        <p14:creationId xmlns:p14="http://schemas.microsoft.com/office/powerpoint/2010/main" val="250484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6"/>
          <p:cNvSpPr>
            <a:spLocks noChangeArrowheads="1"/>
          </p:cNvSpPr>
          <p:nvPr/>
        </p:nvSpPr>
        <p:spPr bwMode="auto">
          <a:xfrm>
            <a:off x="147599" y="1504081"/>
            <a:ext cx="5660369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Simulations by Xsuite and explanation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latin typeface="Calibri" panose="020F0502020204030204" pitchFamily="34" charset="0"/>
              </a:rPr>
              <a:t>Simulation: </a:t>
            </a:r>
            <a:r>
              <a:rPr lang="en-US" dirty="0">
                <a:latin typeface="Calibri" panose="020F0502020204030204" pitchFamily="34" charset="0"/>
              </a:rPr>
              <a:t>Single particle tracking (COSY parameters)</a:t>
            </a:r>
          </a:p>
          <a:p>
            <a:pPr lvl="0">
              <a:spcBef>
                <a:spcPts val="300"/>
              </a:spcBef>
            </a:pPr>
            <a:r>
              <a:rPr lang="en-US" b="1" dirty="0">
                <a:latin typeface="Calibri" panose="020F0502020204030204" pitchFamily="34" charset="0"/>
              </a:rPr>
              <a:t>Beam dynamics: </a:t>
            </a:r>
            <a:r>
              <a:rPr lang="en-US" dirty="0">
                <a:latin typeface="Calibri" panose="020F0502020204030204" pitchFamily="34" charset="0"/>
              </a:rPr>
              <a:t>Non-linear Hamiltonian </a:t>
            </a:r>
          </a:p>
          <a:p>
            <a:pPr lvl="0">
              <a:spcBef>
                <a:spcPts val="300"/>
              </a:spcBef>
            </a:pPr>
            <a:r>
              <a:rPr lang="en-US" dirty="0">
                <a:latin typeface="Calibri" panose="020F0502020204030204" pitchFamily="34" charset="0"/>
              </a:rPr>
              <a:t>as representation of particle transverse energy </a:t>
            </a:r>
          </a:p>
          <a:p>
            <a:pPr lvl="0">
              <a:spcBef>
                <a:spcPts val="300"/>
              </a:spcBef>
            </a:pPr>
            <a:r>
              <a:rPr lang="en-US" dirty="0">
                <a:latin typeface="Calibri" panose="020F0502020204030204" pitchFamily="34" charset="0"/>
              </a:rPr>
              <a:t>(</a:t>
            </a:r>
            <a:r>
              <a:rPr lang="en-US" dirty="0" err="1">
                <a:latin typeface="Calibri" panose="020F0502020204030204" pitchFamily="34" charset="0"/>
              </a:rPr>
              <a:t>Kabayashi</a:t>
            </a:r>
            <a:r>
              <a:rPr lang="en-US" dirty="0">
                <a:latin typeface="Calibri" panose="020F0502020204030204" pitchFamily="34" charset="0"/>
              </a:rPr>
              <a:t> Hamiltonian description) </a:t>
            </a:r>
          </a:p>
          <a:p>
            <a:pPr lvl="0">
              <a:spcBef>
                <a:spcPts val="300"/>
              </a:spcBef>
            </a:pPr>
            <a:r>
              <a:rPr lang="en-US" dirty="0">
                <a:latin typeface="Calibri" panose="020F0502020204030204" pitchFamily="34" charset="0"/>
              </a:rPr>
              <a:t>Normalization to </a:t>
            </a:r>
            <a:r>
              <a:rPr lang="en-US" dirty="0" err="1">
                <a:latin typeface="Calibri" panose="020F0502020204030204" pitchFamily="34" charset="0"/>
              </a:rPr>
              <a:t>separatix</a:t>
            </a:r>
            <a:r>
              <a:rPr lang="en-US" dirty="0">
                <a:latin typeface="Calibri" panose="020F0502020204030204" pitchFamily="34" charset="0"/>
              </a:rPr>
              <a:t> value </a:t>
            </a:r>
            <a:r>
              <a:rPr lang="en-US" i="1" dirty="0" err="1">
                <a:latin typeface="Calibri" panose="020F0502020204030204" pitchFamily="34" charset="0"/>
              </a:rPr>
              <a:t>H</a:t>
            </a:r>
            <a:r>
              <a:rPr lang="en-US" i="1" baseline="-25000" dirty="0" err="1">
                <a:latin typeface="Calibri" panose="020F0502020204030204" pitchFamily="34" charset="0"/>
              </a:rPr>
              <a:t>sep</a:t>
            </a:r>
            <a:endParaRPr lang="en-US" i="1" baseline="-25000" dirty="0">
              <a:latin typeface="Calibri" panose="020F0502020204030204" pitchFamily="34" charset="0"/>
            </a:endParaRPr>
          </a:p>
          <a:p>
            <a:pPr marL="285750" lvl="0" indent="-285750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Distance to </a:t>
            </a:r>
            <a:r>
              <a:rPr lang="en-US" dirty="0" err="1">
                <a:latin typeface="Calibri" panose="020F0502020204030204" pitchFamily="34" charset="0"/>
                <a:sym typeface="Symbol" panose="05050102010706020507" pitchFamily="18" charset="2"/>
              </a:rPr>
              <a:t>separatix</a:t>
            </a: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 and dynamic evolution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Results: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Prior to extraction, distance from separatrix varies </a:t>
            </a:r>
          </a:p>
          <a:p>
            <a:pPr marL="285750" lvl="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Crossing separatrix depends on excitation type</a:t>
            </a:r>
          </a:p>
          <a:p>
            <a:pPr marL="285750" lvl="0" indent="-285750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Large distance and fast crossing preferred</a:t>
            </a:r>
          </a:p>
          <a:p>
            <a:pPr marL="285750" lvl="0" indent="-285750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Less sensitive to separatrix variation </a:t>
            </a:r>
          </a:p>
          <a:p>
            <a:pPr marL="285750" lvl="0" indent="-285750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US" dirty="0">
                <a:latin typeface="Calibri" panose="020F0502020204030204" pitchFamily="34" charset="0"/>
                <a:sym typeface="Symbol" panose="05050102010706020507" pitchFamily="18" charset="2"/>
              </a:rPr>
              <a:t>Less sensitive power supply ripple </a:t>
            </a:r>
          </a:p>
          <a:p>
            <a:pPr marL="285750" lvl="0" indent="-285750">
              <a:spcBef>
                <a:spcPts val="300"/>
              </a:spcBef>
              <a:buFont typeface="Symbol" panose="05050102010706020507" pitchFamily="18" charset="2"/>
              <a:buChar char="Þ"/>
            </a:pPr>
            <a:r>
              <a:rPr lang="en-US" sz="2000" b="1" dirty="0">
                <a:solidFill>
                  <a:srgbClr val="008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Better spill micro-structure achieved</a:t>
            </a:r>
            <a:endParaRPr lang="en-US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pPr lvl="0">
              <a:spcBef>
                <a:spcPts val="600"/>
              </a:spcBef>
            </a:pPr>
            <a:endParaRPr lang="en-US" dirty="0">
              <a:latin typeface="Calibri" panose="020F0502020204030204" pitchFamily="34" charset="0"/>
            </a:endParaRPr>
          </a:p>
          <a:p>
            <a:pPr lvl="0">
              <a:spcBef>
                <a:spcPts val="600"/>
              </a:spcBef>
            </a:pP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6C103BC-F055-49C6-AD74-CA9F71BB22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3825"/>
          <a:stretch/>
        </p:blipFill>
        <p:spPr>
          <a:xfrm>
            <a:off x="5048456" y="4000405"/>
            <a:ext cx="6960096" cy="2007661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17D0EFD-CF61-4E82-8B50-0BB24629B0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1711" y="1476397"/>
            <a:ext cx="6525121" cy="2621364"/>
          </a:xfrm>
          <a:prstGeom prst="rect">
            <a:avLst/>
          </a:prstGeom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9BB6CD88-C038-4D94-8F3F-44E92E2BF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048490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Spill micro-structure dependence on signal type for knock-out extraction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with contributions by HIT, CERN and </a:t>
            </a:r>
            <a:r>
              <a:rPr lang="en-GB" altLang="de-DE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endParaRPr lang="en-GB" altLang="de-DE" b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34A0F629-4D79-4D16-94B4-BD7F6B746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4072" y="1016768"/>
            <a:ext cx="4392488" cy="67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</a:rPr>
              <a:t>Normalized horizontal phase space: </a:t>
            </a:r>
          </a:p>
          <a:p>
            <a:pPr lvl="0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</a:rPr>
              <a:t>Particle density shortly before extraction </a:t>
            </a:r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97A0FBD1-DEA5-4063-A84E-85F75F687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4238" y="452795"/>
            <a:ext cx="957762" cy="521638"/>
          </a:xfrm>
          <a:prstGeom prst="rect">
            <a:avLst/>
          </a:prstGeom>
        </p:spPr>
      </p:pic>
      <p:sp>
        <p:nvSpPr>
          <p:cNvPr id="13" name="Rectangle 6">
            <a:extLst>
              <a:ext uri="{FF2B5EF4-FFF2-40B4-BE49-F238E27FC236}">
                <a16:creationId xmlns:a16="http://schemas.microsoft.com/office/drawing/2014/main" id="{AB411562-590D-4A8D-A7D0-03A4A18CF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0891" y="3853412"/>
            <a:ext cx="49178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200"/>
              </a:spcBef>
            </a:pPr>
            <a:r>
              <a:rPr lang="en-US" dirty="0">
                <a:latin typeface="Calibri" panose="020F0502020204030204" pitchFamily="34" charset="0"/>
              </a:rPr>
              <a:t>Normalized Hamiltonian 5 </a:t>
            </a:r>
            <a:r>
              <a:rPr lang="en-US" dirty="0" err="1">
                <a:latin typeface="Calibri" panose="020F0502020204030204" pitchFamily="34" charset="0"/>
              </a:rPr>
              <a:t>ms</a:t>
            </a:r>
            <a:r>
              <a:rPr lang="en-US" dirty="0">
                <a:latin typeface="Calibri" panose="020F0502020204030204" pitchFamily="34" charset="0"/>
              </a:rPr>
              <a:t> prior to extraction:  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7AF00F24-63A7-47C4-90C7-08A5CE09AF1D}"/>
              </a:ext>
            </a:extLst>
          </p:cNvPr>
          <p:cNvCxnSpPr>
            <a:cxnSpLocks/>
          </p:cNvCxnSpPr>
          <p:nvPr/>
        </p:nvCxnSpPr>
        <p:spPr>
          <a:xfrm>
            <a:off x="10608731" y="4294752"/>
            <a:ext cx="0" cy="430392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>
            <a:extLst>
              <a:ext uri="{FF2B5EF4-FFF2-40B4-BE49-F238E27FC236}">
                <a16:creationId xmlns:a16="http://schemas.microsoft.com/office/drawing/2014/main" id="{76AC8490-6D44-4E11-A51C-209EE40AE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3818" y="3749239"/>
            <a:ext cx="1618874" cy="67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power supply </a:t>
            </a:r>
          </a:p>
          <a:p>
            <a:pPr lvl="0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ripple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D6ECCA8C-E181-4E68-94A6-75F7E0F5E96A}"/>
              </a:ext>
            </a:extLst>
          </p:cNvPr>
          <p:cNvCxnSpPr>
            <a:cxnSpLocks/>
          </p:cNvCxnSpPr>
          <p:nvPr/>
        </p:nvCxnSpPr>
        <p:spPr>
          <a:xfrm>
            <a:off x="10644184" y="2724154"/>
            <a:ext cx="311805" cy="298851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0D2A243F-6C70-431C-892E-42778F18FA01}"/>
              </a:ext>
            </a:extLst>
          </p:cNvPr>
          <p:cNvCxnSpPr>
            <a:cxnSpLocks/>
          </p:cNvCxnSpPr>
          <p:nvPr/>
        </p:nvCxnSpPr>
        <p:spPr>
          <a:xfrm flipH="1">
            <a:off x="10488488" y="1964810"/>
            <a:ext cx="252374" cy="401677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2CF1D678-1756-423A-B279-31BCE8351FA7}"/>
              </a:ext>
            </a:extLst>
          </p:cNvPr>
          <p:cNvCxnSpPr>
            <a:cxnSpLocks/>
          </p:cNvCxnSpPr>
          <p:nvPr/>
        </p:nvCxnSpPr>
        <p:spPr>
          <a:xfrm flipV="1">
            <a:off x="9789265" y="2633839"/>
            <a:ext cx="466068" cy="102024"/>
          </a:xfrm>
          <a:prstGeom prst="straightConnector1">
            <a:avLst/>
          </a:prstGeom>
          <a:ln w="444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2">
            <a:extLst>
              <a:ext uri="{FF2B5EF4-FFF2-40B4-BE49-F238E27FC236}">
                <a16:creationId xmlns:a16="http://schemas.microsoft.com/office/drawing/2014/main" id="{7B648D27-9BE9-4FF3-A60C-7FE207CFC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48003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Simulation: Investigation of Extraction Signal Type</a:t>
            </a: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5C37D333-2ABE-4724-ACFE-565851930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2304" y="5979785"/>
            <a:ext cx="2827726" cy="52322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, R. Singh.,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Scientific reports, 14, 10310 (2024) </a:t>
            </a:r>
          </a:p>
        </p:txBody>
      </p:sp>
    </p:spTree>
    <p:extLst>
      <p:ext uri="{BB962C8B-B14F-4D97-AF65-F5344CB8AC3E}">
        <p14:creationId xmlns:p14="http://schemas.microsoft.com/office/powerpoint/2010/main" val="390769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>
            <a:extLst>
              <a:ext uri="{FF2B5EF4-FFF2-40B4-BE49-F238E27FC236}">
                <a16:creationId xmlns:a16="http://schemas.microsoft.com/office/drawing/2014/main" id="{1234E14F-CF60-4922-91D0-6680402B0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180339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Spill micro-structure dependence on harmonics of </a:t>
            </a:r>
            <a:r>
              <a:rPr lang="en-GB" altLang="de-DE" sz="2200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betatron</a:t>
            </a: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-frequency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and HIT; measurement at HIT with </a:t>
            </a:r>
            <a:r>
              <a:rPr lang="en-GB" altLang="de-DE" b="1" u="sng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coasting</a:t>
            </a: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 C</a:t>
            </a:r>
            <a:r>
              <a:rPr lang="en-GB" altLang="de-DE" b="1" baseline="30000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6+</a:t>
            </a: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251 MeV/u, excitation by phase-shift keying RBPSK</a:t>
            </a:r>
          </a:p>
        </p:txBody>
      </p:sp>
      <p:sp>
        <p:nvSpPr>
          <p:cNvPr id="30" name="Rectangle 6">
            <a:extLst>
              <a:ext uri="{FF2B5EF4-FFF2-40B4-BE49-F238E27FC236}">
                <a16:creationId xmlns:a16="http://schemas.microsoft.com/office/drawing/2014/main" id="{5D26DCE7-4AF5-45FB-9494-B5B7ACB746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514" y="5477162"/>
            <a:ext cx="66804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2000" b="1" dirty="0">
                <a:solidFill>
                  <a:srgbClr val="D60093"/>
                </a:solidFill>
                <a:latin typeface="Calibri" panose="020F0502020204030204" pitchFamily="34" charset="0"/>
              </a:rPr>
              <a:t>Such systematic comparison performed for the first time!</a:t>
            </a:r>
          </a:p>
        </p:txBody>
      </p:sp>
      <p:sp>
        <p:nvSpPr>
          <p:cNvPr id="31" name="Rectangle 6">
            <a:extLst>
              <a:ext uri="{FF2B5EF4-FFF2-40B4-BE49-F238E27FC236}">
                <a16:creationId xmlns:a16="http://schemas.microsoft.com/office/drawing/2014/main" id="{EF6C7150-E5E8-4728-880A-3F3A8D62D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494" y="2123188"/>
            <a:ext cx="85686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 multi-band preferred</a:t>
            </a:r>
          </a:p>
        </p:txBody>
      </p:sp>
      <p:sp>
        <p:nvSpPr>
          <p:cNvPr id="26" name="Rectangle 6">
            <a:extLst>
              <a:ext uri="{FF2B5EF4-FFF2-40B4-BE49-F238E27FC236}">
                <a16:creationId xmlns:a16="http://schemas.microsoft.com/office/drawing/2014/main" id="{D8166A90-DF02-419E-8BA5-43D1326EB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514" y="5139741"/>
            <a:ext cx="111170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3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Hardware: </a:t>
            </a:r>
            <a:r>
              <a:rPr lang="en-US" b="1" dirty="0">
                <a:latin typeface="Calibri" panose="020F0502020204030204" pitchFamily="34" charset="0"/>
              </a:rPr>
              <a:t>Software Defined Radio &amp; new high-bandwidth rf-amplifier from Barthel HF Technik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9" name="Text Box 2">
            <a:extLst>
              <a:ext uri="{FF2B5EF4-FFF2-40B4-BE49-F238E27FC236}">
                <a16:creationId xmlns:a16="http://schemas.microsoft.com/office/drawing/2014/main" id="{2CCCB376-8D11-4C97-98CB-02D745E40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48003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Investigation of high Harmonics Excitation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6">
                <a:extLst>
                  <a:ext uri="{FF2B5EF4-FFF2-40B4-BE49-F238E27FC236}">
                    <a16:creationId xmlns:a16="http://schemas.microsoft.com/office/drawing/2014/main" id="{9E5790C9-F0EE-436B-893E-1BEBFF6AD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238" y="1462587"/>
                <a:ext cx="11615633" cy="7232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lvl="0">
                  <a:spcBef>
                    <a:spcPts val="600"/>
                  </a:spcBef>
                </a:pPr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Systematics for harmonics </a:t>
                </a:r>
                <a14:m>
                  <m:oMath xmlns:m="http://schemas.openxmlformats.org/officeDocument/2006/math">
                    <m:r>
                      <a:rPr lang="de-DE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of </a:t>
                </a:r>
                <a:r>
                  <a:rPr lang="en-US" b="1" dirty="0" err="1">
                    <a:solidFill>
                      <a:srgbClr val="0000FF"/>
                    </a:solidFill>
                    <a:latin typeface="Calibri" panose="020F0502020204030204" pitchFamily="34" charset="0"/>
                  </a:rPr>
                  <a:t>betatron</a:t>
                </a:r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𝒆𝒙</m:t>
                        </m:r>
                      </m:sub>
                    </m:sSub>
                    <m:r>
                      <a:rPr lang="de-DE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𝒉</m:t>
                    </m:r>
                    <m:r>
                      <a:rPr lang="de-DE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de-DE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𝒒</m:t>
                            </m:r>
                          </m:e>
                          <m:sub>
                            <m:r>
                              <a:rPr lang="de-DE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de-DE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𝒓𝒆𝒗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</a:rPr>
                  <a:t> excitation: </a:t>
                </a:r>
              </a:p>
              <a:p>
                <a:pPr lvl="0">
                  <a:spcBef>
                    <a:spcPts val="600"/>
                  </a:spcBef>
                </a:pPr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 higher harmonics preferred</a:t>
                </a:r>
              </a:p>
            </p:txBody>
          </p:sp>
        </mc:Choice>
        <mc:Fallback xmlns="">
          <p:sp>
            <p:nvSpPr>
              <p:cNvPr id="18" name="Rectangle 6">
                <a:extLst>
                  <a:ext uri="{FF2B5EF4-FFF2-40B4-BE49-F238E27FC236}">
                    <a16:creationId xmlns:a16="http://schemas.microsoft.com/office/drawing/2014/main" id="{9E5790C9-F0EE-436B-893E-1BEBFF6ADF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2238" y="1462587"/>
                <a:ext cx="11615633" cy="723275"/>
              </a:xfrm>
              <a:prstGeom prst="rect">
                <a:avLst/>
              </a:prstGeom>
              <a:blipFill>
                <a:blip r:embed="rId2"/>
                <a:stretch>
                  <a:fillRect l="-420" t="-5042" b="-1260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17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322CF8AF-A1CF-46DC-AA45-698F45C3BB8A}"/>
              </a:ext>
            </a:extLst>
          </p:cNvPr>
          <p:cNvGrpSpPr/>
          <p:nvPr/>
        </p:nvGrpSpPr>
        <p:grpSpPr>
          <a:xfrm>
            <a:off x="7327552" y="2185862"/>
            <a:ext cx="4401838" cy="2717954"/>
            <a:chOff x="6166919" y="2435809"/>
            <a:chExt cx="4401838" cy="2717954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D6016A1F-B683-4366-A9DC-C39D66FB6F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888"/>
            <a:stretch/>
          </p:blipFill>
          <p:spPr>
            <a:xfrm>
              <a:off x="6166919" y="2731974"/>
              <a:ext cx="4007618" cy="2421789"/>
            </a:xfrm>
            <a:prstGeom prst="rect">
              <a:avLst/>
            </a:prstGeom>
          </p:spPr>
        </p:pic>
        <p:sp>
          <p:nvSpPr>
            <p:cNvPr id="16" name="Rectangle 6">
              <a:extLst>
                <a:ext uri="{FF2B5EF4-FFF2-40B4-BE49-F238E27FC236}">
                  <a16:creationId xmlns:a16="http://schemas.microsoft.com/office/drawing/2014/main" id="{DD77A6D7-2278-4C31-BEC2-D2E4271F2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9476" y="4255011"/>
              <a:ext cx="2051237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FF9900"/>
                  </a:solidFill>
                  <a:latin typeface="Calibri" panose="020F0502020204030204" pitchFamily="34" charset="0"/>
                </a:rPr>
                <a:t>Orange: lower side-band </a:t>
              </a:r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C76BFE2E-2A91-4314-9942-1A9C1751A4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2829" y="2435809"/>
              <a:ext cx="4345928" cy="353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700" dirty="0">
                  <a:solidFill>
                    <a:srgbClr val="0000FF"/>
                  </a:solidFill>
                  <a:latin typeface="Calibri" panose="020F0502020204030204" pitchFamily="34" charset="0"/>
                </a:rPr>
                <a:t>Fluctuations for </a:t>
              </a:r>
              <a:r>
                <a:rPr lang="en-US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dual</a:t>
              </a:r>
              <a:r>
                <a:rPr lang="en-US" sz="1700" dirty="0">
                  <a:solidFill>
                    <a:srgbClr val="0000FF"/>
                  </a:solidFill>
                  <a:latin typeface="Calibri" panose="020F0502020204030204" pitchFamily="34" charset="0"/>
                </a:rPr>
                <a:t> harmonics excitation: </a:t>
              </a:r>
            </a:p>
          </p:txBody>
        </p:sp>
        <p:sp>
          <p:nvSpPr>
            <p:cNvPr id="20" name="Rectangle 6">
              <a:extLst>
                <a:ext uri="{FF2B5EF4-FFF2-40B4-BE49-F238E27FC236}">
                  <a16:creationId xmlns:a16="http://schemas.microsoft.com/office/drawing/2014/main" id="{D1FF06CE-8754-4350-A777-0C63E1CCB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0404" y="4077072"/>
              <a:ext cx="2051237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0099FF"/>
                  </a:solidFill>
                  <a:latin typeface="Calibri" panose="020F0502020204030204" pitchFamily="34" charset="0"/>
                </a:rPr>
                <a:t>Blue: upper side-band </a:t>
              </a:r>
            </a:p>
          </p:txBody>
        </p:sp>
        <p:sp>
          <p:nvSpPr>
            <p:cNvPr id="21" name="Rectangle 6">
              <a:extLst>
                <a:ext uri="{FF2B5EF4-FFF2-40B4-BE49-F238E27FC236}">
                  <a16:creationId xmlns:a16="http://schemas.microsoft.com/office/drawing/2014/main" id="{B540C136-C297-43E5-9B54-61F638A49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9476" y="3914360"/>
              <a:ext cx="315964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Red: upper &amp; lower side-band </a:t>
              </a:r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459C241-9F25-499B-AC7B-177869C002D8}"/>
              </a:ext>
            </a:extLst>
          </p:cNvPr>
          <p:cNvGrpSpPr/>
          <p:nvPr/>
        </p:nvGrpSpPr>
        <p:grpSpPr>
          <a:xfrm>
            <a:off x="1575042" y="2210709"/>
            <a:ext cx="5499367" cy="2881377"/>
            <a:chOff x="426698" y="2448731"/>
            <a:chExt cx="5499367" cy="2881377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CAEF9D3A-7C54-4490-BE45-018395DCA7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5549"/>
            <a:stretch/>
          </p:blipFill>
          <p:spPr>
            <a:xfrm>
              <a:off x="1638873" y="2760374"/>
              <a:ext cx="4287192" cy="2569734"/>
            </a:xfrm>
            <a:prstGeom prst="rect">
              <a:avLst/>
            </a:prstGeom>
          </p:spPr>
        </p:pic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55577622-E6A8-4AC3-89F1-E7BB29B48AD3}"/>
                </a:ext>
              </a:extLst>
            </p:cNvPr>
            <p:cNvGrpSpPr/>
            <p:nvPr/>
          </p:nvGrpSpPr>
          <p:grpSpPr>
            <a:xfrm>
              <a:off x="426698" y="2731974"/>
              <a:ext cx="1935962" cy="2152964"/>
              <a:chOff x="8164045" y="2485547"/>
              <a:chExt cx="1935962" cy="2152964"/>
            </a:xfrm>
          </p:grpSpPr>
          <p:sp>
            <p:nvSpPr>
              <p:cNvPr id="32" name="Rectangle 6">
                <a:extLst>
                  <a:ext uri="{FF2B5EF4-FFF2-40B4-BE49-F238E27FC236}">
                    <a16:creationId xmlns:a16="http://schemas.microsoft.com/office/drawing/2014/main" id="{C4DA92DA-9B1E-43E1-AB2B-D214B198DB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4045" y="2485547"/>
                <a:ext cx="193596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>
                  <a:spcBef>
                    <a:spcPts val="600"/>
                  </a:spcBef>
                </a:pPr>
                <a:r>
                  <a:rPr lang="en-US" sz="1400" b="1" dirty="0">
                    <a:solidFill>
                      <a:srgbClr val="C00000"/>
                    </a:solidFill>
                    <a:latin typeface="Calibri" panose="020F0502020204030204" pitchFamily="34" charset="0"/>
                  </a:rPr>
                  <a:t>Large fluctuation</a:t>
                </a:r>
              </a:p>
              <a:p>
                <a:pPr lvl="0"/>
                <a:r>
                  <a:rPr lang="en-US" sz="1400" b="1" dirty="0">
                    <a:solidFill>
                      <a:srgbClr val="C00000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 ‘</a:t>
                </a:r>
                <a:r>
                  <a:rPr lang="en-US" sz="1400" b="1" dirty="0">
                    <a:solidFill>
                      <a:srgbClr val="C00000"/>
                    </a:solidFill>
                    <a:latin typeface="Calibri" panose="020F0502020204030204" pitchFamily="34" charset="0"/>
                  </a:rPr>
                  <a:t>bad’ spill </a:t>
                </a:r>
              </a:p>
            </p:txBody>
          </p:sp>
          <p:sp>
            <p:nvSpPr>
              <p:cNvPr id="33" name="Rectangle 6">
                <a:extLst>
                  <a:ext uri="{FF2B5EF4-FFF2-40B4-BE49-F238E27FC236}">
                    <a16:creationId xmlns:a16="http://schemas.microsoft.com/office/drawing/2014/main" id="{A56FF04A-ECD4-484F-AC97-77DBF4B92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90128" y="4115291"/>
                <a:ext cx="152924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lvl="0">
                  <a:spcBef>
                    <a:spcPts val="600"/>
                  </a:spcBef>
                </a:pPr>
                <a:r>
                  <a:rPr lang="en-US" sz="1400" b="1" dirty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Small fluctuation </a:t>
                </a:r>
                <a:r>
                  <a:rPr lang="en-US" sz="1400" b="1" dirty="0">
                    <a:solidFill>
                      <a:srgbClr val="008000"/>
                    </a:solidFill>
                    <a:latin typeface="Calibri" panose="020F0502020204030204" pitchFamily="34" charset="0"/>
                    <a:sym typeface="Symbol" panose="05050102010706020507" pitchFamily="18" charset="2"/>
                  </a:rPr>
                  <a:t> ‘</a:t>
                </a:r>
                <a:r>
                  <a:rPr lang="en-US" sz="1400" b="1" dirty="0">
                    <a:solidFill>
                      <a:srgbClr val="008000"/>
                    </a:solidFill>
                    <a:latin typeface="Calibri" panose="020F0502020204030204" pitchFamily="34" charset="0"/>
                  </a:rPr>
                  <a:t>good’ spill </a:t>
                </a:r>
              </a:p>
            </p:txBody>
          </p:sp>
          <p:sp>
            <p:nvSpPr>
              <p:cNvPr id="34" name="Pfeil: nach rechts 33">
                <a:extLst>
                  <a:ext uri="{FF2B5EF4-FFF2-40B4-BE49-F238E27FC236}">
                    <a16:creationId xmlns:a16="http://schemas.microsoft.com/office/drawing/2014/main" id="{03412FBA-7D66-4FE0-82D4-2B0BB3DFC4D7}"/>
                  </a:ext>
                </a:extLst>
              </p:cNvPr>
              <p:cNvSpPr/>
              <p:nvPr/>
            </p:nvSpPr>
            <p:spPr>
              <a:xfrm rot="5400000">
                <a:off x="8428054" y="3521950"/>
                <a:ext cx="1053389" cy="128779"/>
              </a:xfrm>
              <a:prstGeom prst="rightArrow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008000"/>
                  </a:gs>
                </a:gsLst>
                <a:lin ang="0" scaled="1"/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Rectangle 6">
              <a:extLst>
                <a:ext uri="{FF2B5EF4-FFF2-40B4-BE49-F238E27FC236}">
                  <a16:creationId xmlns:a16="http://schemas.microsoft.com/office/drawing/2014/main" id="{DBA262D3-F9C5-4E2F-8B1B-D61F0D8BD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833" y="2448731"/>
              <a:ext cx="4345928" cy="353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700" dirty="0">
                  <a:solidFill>
                    <a:srgbClr val="0000FF"/>
                  </a:solidFill>
                  <a:latin typeface="Calibri" panose="020F0502020204030204" pitchFamily="34" charset="0"/>
                </a:rPr>
                <a:t>Fluctuations for </a:t>
              </a:r>
              <a:r>
                <a:rPr lang="en-US" sz="17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single</a:t>
              </a:r>
              <a:r>
                <a:rPr lang="en-US" sz="1700" dirty="0">
                  <a:solidFill>
                    <a:srgbClr val="0000FF"/>
                  </a:solidFill>
                  <a:latin typeface="Calibri" panose="020F0502020204030204" pitchFamily="34" charset="0"/>
                </a:rPr>
                <a:t> harmonics excitation: </a:t>
              </a:r>
            </a:p>
          </p:txBody>
        </p:sp>
        <p:sp>
          <p:nvSpPr>
            <p:cNvPr id="15" name="Rectangle 6">
              <a:extLst>
                <a:ext uri="{FF2B5EF4-FFF2-40B4-BE49-F238E27FC236}">
                  <a16:creationId xmlns:a16="http://schemas.microsoft.com/office/drawing/2014/main" id="{B4536DD4-688E-4B22-8AF1-0F974FE57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2660" y="3626901"/>
              <a:ext cx="2051237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0099FF"/>
                  </a:solidFill>
                  <a:latin typeface="Calibri" panose="020F0502020204030204" pitchFamily="34" charset="0"/>
                </a:rPr>
                <a:t>Blue: upper side-band </a:t>
              </a:r>
            </a:p>
          </p:txBody>
        </p:sp>
        <p:sp>
          <p:nvSpPr>
            <p:cNvPr id="22" name="Rectangle 6">
              <a:extLst>
                <a:ext uri="{FF2B5EF4-FFF2-40B4-BE49-F238E27FC236}">
                  <a16:creationId xmlns:a16="http://schemas.microsoft.com/office/drawing/2014/main" id="{88E3F3F1-EE39-45A2-8E87-2697090CB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3004" y="3838503"/>
              <a:ext cx="2051237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FF9900"/>
                  </a:solidFill>
                  <a:latin typeface="Calibri" panose="020F0502020204030204" pitchFamily="34" charset="0"/>
                </a:rPr>
                <a:t>Orange: lower side-band </a:t>
              </a:r>
            </a:p>
          </p:txBody>
        </p:sp>
      </p:grpSp>
      <p:sp>
        <p:nvSpPr>
          <p:cNvPr id="24" name="Rectangle 4">
            <a:extLst>
              <a:ext uri="{FF2B5EF4-FFF2-40B4-BE49-F238E27FC236}">
                <a16:creationId xmlns:a16="http://schemas.microsoft.com/office/drawing/2014/main" id="{4C08B64A-2454-4C4C-A1BF-D78DACD85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288" y="5898416"/>
            <a:ext cx="3240360" cy="73866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Niedermayer et al. (GSI &amp; HIT)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In preparation for Phys. Rev. Accel. Beams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&amp; arXiv:2503: 11285v1</a:t>
            </a:r>
          </a:p>
        </p:txBody>
      </p:sp>
    </p:spTree>
    <p:extLst>
      <p:ext uri="{BB962C8B-B14F-4D97-AF65-F5344CB8AC3E}">
        <p14:creationId xmlns:p14="http://schemas.microsoft.com/office/powerpoint/2010/main" val="356638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6">
            <a:extLst>
              <a:ext uri="{FF2B5EF4-FFF2-40B4-BE49-F238E27FC236}">
                <a16:creationId xmlns:a16="http://schemas.microsoft.com/office/drawing/2014/main" id="{EF6C7150-E5E8-4728-880A-3F3A8D62D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006" y="1446262"/>
            <a:ext cx="11615633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Capability for counting experiments: characterization by particle’s delay</a:t>
            </a:r>
          </a:p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 High harmonics lead more uniform distribution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9" name="Text Box 2">
            <a:extLst>
              <a:ext uri="{FF2B5EF4-FFF2-40B4-BE49-F238E27FC236}">
                <a16:creationId xmlns:a16="http://schemas.microsoft.com/office/drawing/2014/main" id="{2CCCB376-8D11-4C97-98CB-02D745E40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00" y="180000"/>
            <a:ext cx="11480030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Experiment: Investigation of high Harmonics Excitation </a:t>
            </a:r>
          </a:p>
        </p:txBody>
      </p:sp>
      <p:sp>
        <p:nvSpPr>
          <p:cNvPr id="28" name="Rectangle 4">
            <a:extLst>
              <a:ext uri="{FF2B5EF4-FFF2-40B4-BE49-F238E27FC236}">
                <a16:creationId xmlns:a16="http://schemas.microsoft.com/office/drawing/2014/main" id="{B88339C6-4DF9-4172-B65E-8721D9314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8288" y="5898416"/>
            <a:ext cx="3240360" cy="738664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Niedermayer et al. (GSI &amp; HIT)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In preparation for Phys. Rev. Accel. Beams </a:t>
            </a:r>
          </a:p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&amp; arXiv:2503: 11285v1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7F92C38-9B4E-499C-B60F-92C4BDAB956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668" y="2519568"/>
            <a:ext cx="3910778" cy="239560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77640C6-A396-4C37-A752-702F6F5ADC9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9252" y="2437215"/>
            <a:ext cx="3910778" cy="2441622"/>
          </a:xfrm>
          <a:prstGeom prst="rect">
            <a:avLst/>
          </a:prstGeom>
        </p:spPr>
      </p:pic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35181205-DB3A-4FE1-B730-551D5D725D9D}"/>
              </a:ext>
            </a:extLst>
          </p:cNvPr>
          <p:cNvGrpSpPr/>
          <p:nvPr/>
        </p:nvGrpSpPr>
        <p:grpSpPr>
          <a:xfrm>
            <a:off x="4200197" y="2562225"/>
            <a:ext cx="855093" cy="1876616"/>
            <a:chOff x="8449771" y="2574723"/>
            <a:chExt cx="855093" cy="1876616"/>
          </a:xfrm>
        </p:grpSpPr>
        <p:sp>
          <p:nvSpPr>
            <p:cNvPr id="21" name="Rectangle 6">
              <a:extLst>
                <a:ext uri="{FF2B5EF4-FFF2-40B4-BE49-F238E27FC236}">
                  <a16:creationId xmlns:a16="http://schemas.microsoft.com/office/drawing/2014/main" id="{B6B7CD86-6013-4683-A428-E4AA87E63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9771" y="2574723"/>
              <a:ext cx="85509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C00000"/>
                  </a:solidFill>
                  <a:latin typeface="Calibri" panose="020F0502020204030204" pitchFamily="34" charset="0"/>
                </a:rPr>
                <a:t>Many pile-ups</a:t>
              </a:r>
            </a:p>
          </p:txBody>
        </p:sp>
        <p:sp>
          <p:nvSpPr>
            <p:cNvPr id="22" name="Rectangle 6">
              <a:extLst>
                <a:ext uri="{FF2B5EF4-FFF2-40B4-BE49-F238E27FC236}">
                  <a16:creationId xmlns:a16="http://schemas.microsoft.com/office/drawing/2014/main" id="{3C2B3E63-9098-42E1-870B-F8343A346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5854" y="3928119"/>
              <a:ext cx="82901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4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Few pile-ups </a:t>
              </a:r>
            </a:p>
          </p:txBody>
        </p:sp>
        <p:sp>
          <p:nvSpPr>
            <p:cNvPr id="23" name="Pfeil: nach rechts 22">
              <a:extLst>
                <a:ext uri="{FF2B5EF4-FFF2-40B4-BE49-F238E27FC236}">
                  <a16:creationId xmlns:a16="http://schemas.microsoft.com/office/drawing/2014/main" id="{55F77D6B-BB6D-4C38-93A9-81FA1FD7A9DA}"/>
                </a:ext>
              </a:extLst>
            </p:cNvPr>
            <p:cNvSpPr/>
            <p:nvPr/>
          </p:nvSpPr>
          <p:spPr>
            <a:xfrm rot="5400000">
              <a:off x="8428054" y="3521950"/>
              <a:ext cx="1053389" cy="128779"/>
            </a:xfrm>
            <a:prstGeom prst="rightArrow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008000"/>
                </a:gs>
              </a:gsLst>
              <a:lin ang="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4">
            <a:extLst>
              <a:ext uri="{FF2B5EF4-FFF2-40B4-BE49-F238E27FC236}">
                <a16:creationId xmlns:a16="http://schemas.microsoft.com/office/drawing/2014/main" id="{6A8C2B51-9A6C-47AD-9D60-BA711ABCC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99" y="684000"/>
            <a:ext cx="11803395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Spill micro-structure dependence on harmonics of </a:t>
            </a:r>
            <a:r>
              <a:rPr lang="en-GB" altLang="de-DE" sz="2200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betatron</a:t>
            </a: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-frequency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and HIT; measurement at HIT with </a:t>
            </a:r>
            <a:r>
              <a:rPr lang="en-GB" altLang="de-DE" b="1" u="sng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coasting</a:t>
            </a: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 C</a:t>
            </a:r>
            <a:r>
              <a:rPr lang="en-GB" altLang="de-DE" b="1" baseline="30000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6+</a:t>
            </a: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251 MeV/u, excitation by phase-shift keying RBPSK</a:t>
            </a:r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A1AA1D62-B5D7-4DBB-B449-1CF7B159C3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860" y="2261682"/>
            <a:ext cx="3726420" cy="3539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1700" dirty="0">
                <a:solidFill>
                  <a:srgbClr val="0000FF"/>
                </a:solidFill>
                <a:latin typeface="Calibri" panose="020F0502020204030204" pitchFamily="34" charset="0"/>
              </a:rPr>
              <a:t>Integral distribution of particle interval: </a:t>
            </a: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387EE0E9-F7CA-49A7-9C37-067D18B84B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113" y="3121222"/>
            <a:ext cx="1073864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1400" b="1" dirty="0">
                <a:solidFill>
                  <a:srgbClr val="0066FF"/>
                </a:solidFill>
                <a:latin typeface="Calibri" panose="020F0502020204030204" pitchFamily="34" charset="0"/>
              </a:rPr>
              <a:t>Base-band</a:t>
            </a:r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11685E7F-2B42-46FC-8E06-4CE0DE2E7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9898" y="2519568"/>
            <a:ext cx="1073864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1400" b="1" dirty="0">
                <a:solidFill>
                  <a:srgbClr val="FF9900"/>
                </a:solidFill>
                <a:latin typeface="Calibri" panose="020F0502020204030204" pitchFamily="34" charset="0"/>
              </a:rPr>
              <a:t>7</a:t>
            </a:r>
            <a:r>
              <a:rPr lang="en-US" sz="1400" b="1" baseline="30000" dirty="0">
                <a:solidFill>
                  <a:srgbClr val="FF9900"/>
                </a:solidFill>
                <a:latin typeface="Calibri" panose="020F0502020204030204" pitchFamily="34" charset="0"/>
              </a:rPr>
              <a:t>th</a:t>
            </a:r>
            <a:r>
              <a:rPr lang="en-US" sz="1400" b="1" dirty="0">
                <a:solidFill>
                  <a:srgbClr val="FF9900"/>
                </a:solidFill>
                <a:latin typeface="Calibri" panose="020F0502020204030204" pitchFamily="34" charset="0"/>
              </a:rPr>
              <a:t> harm. </a:t>
            </a:r>
          </a:p>
        </p:txBody>
      </p:sp>
      <p:sp>
        <p:nvSpPr>
          <p:cNvPr id="24" name="Rectangle 6">
            <a:extLst>
              <a:ext uri="{FF2B5EF4-FFF2-40B4-BE49-F238E27FC236}">
                <a16:creationId xmlns:a16="http://schemas.microsoft.com/office/drawing/2014/main" id="{948056AD-3BCF-4A6E-BA29-C77AEDF8D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6152" y="2165625"/>
            <a:ext cx="3526152" cy="35394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1700" dirty="0">
                <a:solidFill>
                  <a:srgbClr val="0000FF"/>
                </a:solidFill>
                <a:latin typeface="Calibri" panose="020F0502020204030204" pitchFamily="34" charset="0"/>
              </a:rPr>
              <a:t>Pile-ups as a function of harmonics: 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EC5071EF-CBB4-4CD0-906E-C6BFC2199385}"/>
              </a:ext>
            </a:extLst>
          </p:cNvPr>
          <p:cNvGrpSpPr/>
          <p:nvPr/>
        </p:nvGrpSpPr>
        <p:grpSpPr>
          <a:xfrm>
            <a:off x="9148778" y="2165624"/>
            <a:ext cx="2707862" cy="2398228"/>
            <a:chOff x="9148778" y="2165624"/>
            <a:chExt cx="2707862" cy="2398228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E054DE77-3899-464F-ACA5-4F0CD05BE1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0852" t="15190" r="14532" b="11919"/>
            <a:stretch/>
          </p:blipFill>
          <p:spPr>
            <a:xfrm>
              <a:off x="9148778" y="2519568"/>
              <a:ext cx="2707862" cy="2044284"/>
            </a:xfrm>
            <a:prstGeom prst="rect">
              <a:avLst/>
            </a:prstGeom>
          </p:spPr>
        </p:pic>
        <p:sp>
          <p:nvSpPr>
            <p:cNvPr id="25" name="Rectangle 6">
              <a:extLst>
                <a:ext uri="{FF2B5EF4-FFF2-40B4-BE49-F238E27FC236}">
                  <a16:creationId xmlns:a16="http://schemas.microsoft.com/office/drawing/2014/main" id="{50F9ED18-D297-458B-9807-BD4A4D8D0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3002" y="2165624"/>
              <a:ext cx="2114227" cy="3539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sz="1700" dirty="0">
                  <a:solidFill>
                    <a:srgbClr val="0000FF"/>
                  </a:solidFill>
                  <a:latin typeface="Calibri" panose="020F0502020204030204" pitchFamily="34" charset="0"/>
                </a:rPr>
                <a:t>Pile-ups scheme: </a:t>
              </a:r>
            </a:p>
          </p:txBody>
        </p:sp>
        <p:sp>
          <p:nvSpPr>
            <p:cNvPr id="27" name="Rectangle 6">
              <a:extLst>
                <a:ext uri="{FF2B5EF4-FFF2-40B4-BE49-F238E27FC236}">
                  <a16:creationId xmlns:a16="http://schemas.microsoft.com/office/drawing/2014/main" id="{4BD07A47-14A1-4A42-BC30-781A1B048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22002" y="2757868"/>
              <a:ext cx="578454" cy="39151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80000"/>
                </a:lnSpc>
              </a:pPr>
              <a:r>
                <a:rPr lang="en-US" sz="12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1</a:t>
              </a:r>
              <a:r>
                <a:rPr lang="en-US" sz="1200" b="1" baseline="30000" dirty="0">
                  <a:solidFill>
                    <a:srgbClr val="0000FF"/>
                  </a:solidFill>
                  <a:latin typeface="Calibri" panose="020F0502020204030204" pitchFamily="34" charset="0"/>
                </a:rPr>
                <a:t>st</a:t>
              </a:r>
              <a:r>
                <a:rPr lang="en-US" sz="12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 </a:t>
              </a:r>
            </a:p>
            <a:p>
              <a:pPr lvl="0">
                <a:lnSpc>
                  <a:spcPct val="80000"/>
                </a:lnSpc>
              </a:pPr>
              <a:r>
                <a:rPr lang="en-US" sz="1200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pulse</a:t>
              </a:r>
            </a:p>
          </p:txBody>
        </p:sp>
        <p:sp>
          <p:nvSpPr>
            <p:cNvPr id="29" name="Rectangle 6">
              <a:extLst>
                <a:ext uri="{FF2B5EF4-FFF2-40B4-BE49-F238E27FC236}">
                  <a16:creationId xmlns:a16="http://schemas.microsoft.com/office/drawing/2014/main" id="{A72044D2-2AF8-479A-8C0B-CC7F7846D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2856" y="2757868"/>
              <a:ext cx="578454" cy="39151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80000"/>
                </a:lnSpc>
              </a:pPr>
              <a:r>
                <a:rPr lang="en-US" sz="12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2</a:t>
              </a:r>
              <a:r>
                <a:rPr lang="en-US" sz="1200" b="1" baseline="30000" dirty="0">
                  <a:solidFill>
                    <a:srgbClr val="008000"/>
                  </a:solidFill>
                  <a:latin typeface="Calibri" panose="020F0502020204030204" pitchFamily="34" charset="0"/>
                </a:rPr>
                <a:t>nd</a:t>
              </a:r>
              <a:r>
                <a:rPr lang="en-US" sz="12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  </a:t>
              </a:r>
            </a:p>
            <a:p>
              <a:pPr lvl="0">
                <a:lnSpc>
                  <a:spcPct val="80000"/>
                </a:lnSpc>
              </a:pPr>
              <a:r>
                <a:rPr lang="en-US" sz="12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pulse</a:t>
              </a:r>
            </a:p>
          </p:txBody>
        </p:sp>
        <p:sp>
          <p:nvSpPr>
            <p:cNvPr id="32" name="Rectangle 6">
              <a:extLst>
                <a:ext uri="{FF2B5EF4-FFF2-40B4-BE49-F238E27FC236}">
                  <a16:creationId xmlns:a16="http://schemas.microsoft.com/office/drawing/2014/main" id="{68E27B44-787D-46C5-99D0-0238A9556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7678" y="3089631"/>
              <a:ext cx="578454" cy="2437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80000"/>
                </a:lnSpc>
              </a:pPr>
              <a:r>
                <a:rPr lang="en-US" sz="12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signal </a:t>
              </a:r>
            </a:p>
          </p:txBody>
        </p:sp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6ECD8454-1B7D-4133-81CC-B680140D73D2}"/>
                </a:ext>
              </a:extLst>
            </p:cNvPr>
            <p:cNvCxnSpPr>
              <a:cxnSpLocks/>
            </p:cNvCxnSpPr>
            <p:nvPr/>
          </p:nvCxnSpPr>
          <p:spPr>
            <a:xfrm>
              <a:off x="9408368" y="3352036"/>
              <a:ext cx="2348861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DD88E953-364D-4F11-BF6B-CA089BE1281A}"/>
                </a:ext>
              </a:extLst>
            </p:cNvPr>
            <p:cNvCxnSpPr>
              <a:cxnSpLocks/>
            </p:cNvCxnSpPr>
            <p:nvPr/>
          </p:nvCxnSpPr>
          <p:spPr>
            <a:xfrm>
              <a:off x="9408368" y="2780928"/>
              <a:ext cx="2348861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r Verbinder 33">
              <a:extLst>
                <a:ext uri="{FF2B5EF4-FFF2-40B4-BE49-F238E27FC236}">
                  <a16:creationId xmlns:a16="http://schemas.microsoft.com/office/drawing/2014/main" id="{64284C66-CE97-49E4-8B1D-750AA829234D}"/>
                </a:ext>
              </a:extLst>
            </p:cNvPr>
            <p:cNvCxnSpPr>
              <a:cxnSpLocks/>
            </p:cNvCxnSpPr>
            <p:nvPr/>
          </p:nvCxnSpPr>
          <p:spPr>
            <a:xfrm>
              <a:off x="9408368" y="3914747"/>
              <a:ext cx="2348861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6">
              <a:extLst>
                <a:ext uri="{FF2B5EF4-FFF2-40B4-BE49-F238E27FC236}">
                  <a16:creationId xmlns:a16="http://schemas.microsoft.com/office/drawing/2014/main" id="{2E74CC6B-3AD7-449E-9931-BDCB7A1D3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1042" y="2591202"/>
              <a:ext cx="1046187" cy="2437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80000"/>
                </a:lnSpc>
              </a:pPr>
              <a:r>
                <a:rPr lang="en-US" sz="1200" dirty="0">
                  <a:latin typeface="Calibri" panose="020F0502020204030204" pitchFamily="34" charset="0"/>
                </a:rPr>
                <a:t>trigger level</a:t>
              </a:r>
            </a:p>
          </p:txBody>
        </p:sp>
        <p:sp>
          <p:nvSpPr>
            <p:cNvPr id="36" name="Rectangle 6">
              <a:extLst>
                <a:ext uri="{FF2B5EF4-FFF2-40B4-BE49-F238E27FC236}">
                  <a16:creationId xmlns:a16="http://schemas.microsoft.com/office/drawing/2014/main" id="{F769BA96-0872-44E6-910F-2CFB8A226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025" y="2807670"/>
              <a:ext cx="1046187" cy="2437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lnSpc>
                  <a:spcPct val="80000"/>
                </a:lnSpc>
              </a:pPr>
              <a:r>
                <a:rPr lang="en-US" sz="1200" b="1" dirty="0">
                  <a:solidFill>
                    <a:srgbClr val="008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 separated</a:t>
              </a:r>
              <a:endParaRPr lang="en-US" sz="1200" b="1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7" name="Rectangle 6">
              <a:extLst>
                <a:ext uri="{FF2B5EF4-FFF2-40B4-BE49-F238E27FC236}">
                  <a16:creationId xmlns:a16="http://schemas.microsoft.com/office/drawing/2014/main" id="{A4E455B5-3E36-4A7B-9278-271B031B7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49007" y="3357344"/>
              <a:ext cx="1347205" cy="2437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L="171450" lvl="0" indent="-171450">
                <a:lnSpc>
                  <a:spcPct val="80000"/>
                </a:lnSpc>
                <a:buFont typeface="Symbol" panose="05050102010706020507" pitchFamily="18" charset="2"/>
                <a:buChar char="®"/>
              </a:pPr>
              <a:r>
                <a:rPr lang="en-US" sz="1200" b="1" dirty="0">
                  <a:solidFill>
                    <a:srgbClr val="CC66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almost  overlap </a:t>
              </a:r>
              <a:endParaRPr lang="en-US" sz="1200" b="1" dirty="0">
                <a:solidFill>
                  <a:srgbClr val="CC66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8" name="Rectangle 6">
              <a:extLst>
                <a:ext uri="{FF2B5EF4-FFF2-40B4-BE49-F238E27FC236}">
                  <a16:creationId xmlns:a16="http://schemas.microsoft.com/office/drawing/2014/main" id="{2BEFD4AA-E6DA-4758-B33B-316856E30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2709" y="3936062"/>
              <a:ext cx="1119601" cy="24378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L="171450" lvl="0" indent="-171450">
                <a:lnSpc>
                  <a:spcPct val="80000"/>
                </a:lnSpc>
                <a:buFont typeface="Symbol" panose="05050102010706020507" pitchFamily="18" charset="2"/>
                <a:buChar char="®"/>
              </a:pPr>
              <a:r>
                <a:rPr lang="en-US" sz="1200" b="1" dirty="0">
                  <a:solidFill>
                    <a:srgbClr val="FF0000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Pile-up</a:t>
              </a:r>
              <a:endParaRPr lang="en-US" sz="12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39" name="Rectangle 6">
            <a:extLst>
              <a:ext uri="{FF2B5EF4-FFF2-40B4-BE49-F238E27FC236}">
                <a16:creationId xmlns:a16="http://schemas.microsoft.com/office/drawing/2014/main" id="{75B381AA-A4E9-4085-BFBD-EF572AF94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514" y="5139741"/>
            <a:ext cx="111170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3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Hardware: </a:t>
            </a:r>
            <a:r>
              <a:rPr lang="en-US" b="1" dirty="0">
                <a:latin typeface="Calibri" panose="020F0502020204030204" pitchFamily="34" charset="0"/>
              </a:rPr>
              <a:t>Software Defined Radio &amp; new high-bandwidth rf-amplifier from Barthel HF Technik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0" name="Rectangle 6">
            <a:extLst>
              <a:ext uri="{FF2B5EF4-FFF2-40B4-BE49-F238E27FC236}">
                <a16:creationId xmlns:a16="http://schemas.microsoft.com/office/drawing/2014/main" id="{4EA27024-CF23-4DE8-A0C9-ECB254CF9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514" y="5477162"/>
            <a:ext cx="66804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2000" b="1" dirty="0">
                <a:solidFill>
                  <a:srgbClr val="D60093"/>
                </a:solidFill>
                <a:latin typeface="Calibri" panose="020F0502020204030204" pitchFamily="34" charset="0"/>
              </a:rPr>
              <a:t>Such systematic comparison performed for the first time!</a:t>
            </a:r>
          </a:p>
        </p:txBody>
      </p:sp>
    </p:spTree>
    <p:extLst>
      <p:ext uri="{BB962C8B-B14F-4D97-AF65-F5344CB8AC3E}">
        <p14:creationId xmlns:p14="http://schemas.microsoft.com/office/powerpoint/2010/main" val="3420741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Box 2"/>
          <p:cNvSpPr txBox="1">
            <a:spLocks noChangeArrowheads="1"/>
          </p:cNvSpPr>
          <p:nvPr/>
        </p:nvSpPr>
        <p:spPr bwMode="auto">
          <a:xfrm>
            <a:off x="180000" y="180000"/>
            <a:ext cx="11553147" cy="4616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Technology: Control of Knock-out Excitation</a:t>
            </a:r>
          </a:p>
        </p:txBody>
      </p:sp>
      <p:grpSp>
        <p:nvGrpSpPr>
          <p:cNvPr id="72" name="Gruppieren 71"/>
          <p:cNvGrpSpPr/>
          <p:nvPr/>
        </p:nvGrpSpPr>
        <p:grpSpPr>
          <a:xfrm>
            <a:off x="213725" y="1484929"/>
            <a:ext cx="7770648" cy="3323987"/>
            <a:chOff x="182471" y="413330"/>
            <a:chExt cx="7770648" cy="3323987"/>
          </a:xfrm>
        </p:grpSpPr>
        <p:sp>
          <p:nvSpPr>
            <p:cNvPr id="73" name="Rectangle 6"/>
            <p:cNvSpPr>
              <a:spLocks noChangeArrowheads="1"/>
            </p:cNvSpPr>
            <p:nvPr/>
          </p:nvSpPr>
          <p:spPr bwMode="auto">
            <a:xfrm>
              <a:off x="182471" y="413330"/>
              <a:ext cx="7770648" cy="3323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lvl="0">
                <a:spcBef>
                  <a:spcPts val="600"/>
                </a:spcBef>
              </a:pPr>
              <a:r>
                <a:rPr lang="en-US" b="1" dirty="0">
                  <a:solidFill>
                    <a:srgbClr val="0000FF"/>
                  </a:solidFill>
                  <a:latin typeface="Calibri" panose="020F0502020204030204" pitchFamily="34" charset="0"/>
                </a:rPr>
                <a:t>Control hardware: </a:t>
              </a:r>
              <a:r>
                <a:rPr lang="en-US" sz="1800" dirty="0">
                  <a:latin typeface="Calibri" panose="020F0502020204030204" pitchFamily="34" charset="0"/>
                  <a:cs typeface="Calibri" panose="020F0502020204030204" pitchFamily="34" charset="0"/>
                </a:rPr>
                <a:t>Universal Software </a:t>
              </a: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D</a:t>
              </a:r>
              <a:r>
                <a:rPr lang="en-US" sz="1800" dirty="0">
                  <a:latin typeface="Calibri" panose="020F0502020204030204" pitchFamily="34" charset="0"/>
                  <a:cs typeface="Calibri" panose="020F0502020204030204" pitchFamily="34" charset="0"/>
                </a:rPr>
                <a:t>efined </a:t>
              </a: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R</a:t>
              </a:r>
              <a:r>
                <a:rPr lang="en-US" sz="1800" dirty="0">
                  <a:latin typeface="Calibri" panose="020F0502020204030204" pitchFamily="34" charset="0"/>
                  <a:cs typeface="Calibri" panose="020F0502020204030204" pitchFamily="34" charset="0"/>
                </a:rPr>
                <a:t>adio </a:t>
              </a:r>
              <a:r>
                <a:rPr lang="en-US" dirty="0">
                  <a:latin typeface="Calibri" panose="020F0502020204030204" pitchFamily="34" charset="0"/>
                </a:rPr>
                <a:t>USRP: </a:t>
              </a:r>
            </a:p>
            <a:p>
              <a:pPr marL="285750" indent="-285750">
                <a:spcBef>
                  <a:spcPts val="400"/>
                </a:spcBef>
                <a:buFont typeface="Wingdings" panose="05000000000000000000" pitchFamily="2" charset="2"/>
                <a:buChar char="Ø"/>
              </a:pPr>
              <a:r>
                <a:rPr lang="en-US" dirty="0">
                  <a:latin typeface="Calibri" panose="020F0502020204030204" pitchFamily="34" charset="0"/>
                </a:rPr>
                <a:t>Low-cost commercial hardware</a:t>
              </a:r>
            </a:p>
            <a:p>
              <a:pPr marL="285750" indent="-285750">
                <a:spcBef>
                  <a:spcPts val="400"/>
                </a:spcBef>
                <a:buFont typeface="Wingdings" panose="05000000000000000000" pitchFamily="2" charset="2"/>
                <a:buChar char="Ø"/>
              </a:pPr>
              <a:r>
                <a:rPr lang="en-US" dirty="0">
                  <a:latin typeface="Calibri" panose="020F0502020204030204" pitchFamily="34" charset="0"/>
                </a:rPr>
                <a:t>High performance ADC &amp; DAC</a:t>
              </a:r>
            </a:p>
            <a:p>
              <a:pPr marL="285750" indent="-285750">
                <a:spcBef>
                  <a:spcPts val="400"/>
                </a:spcBef>
                <a:buFont typeface="Wingdings" panose="05000000000000000000" pitchFamily="2" charset="2"/>
                <a:buChar char="Ø"/>
              </a:pPr>
              <a:r>
                <a:rPr lang="en-GB" spc="-1" dirty="0">
                  <a:solidFill>
                    <a:srgbClr val="333333"/>
                  </a:solidFill>
                  <a:latin typeface="Calibri" panose="020F0502020204030204" pitchFamily="34" charset="0"/>
                  <a:ea typeface="Microsoft YaHei"/>
                  <a:cs typeface="Calibri" panose="020F0502020204030204" pitchFamily="34" charset="0"/>
                </a:rPr>
                <a:t>Highly customizable due to large FPGA</a:t>
              </a:r>
            </a:p>
            <a:p>
              <a:pPr>
                <a:spcBef>
                  <a:spcPts val="400"/>
                </a:spcBef>
              </a:pPr>
              <a:r>
                <a:rPr lang="en-GB" b="1" spc="-1" dirty="0">
                  <a:solidFill>
                    <a:srgbClr val="0000FF"/>
                  </a:solidFill>
                  <a:latin typeface="Calibri" panose="020F0502020204030204" pitchFamily="34" charset="0"/>
                  <a:ea typeface="Microsoft YaHei"/>
                  <a:cs typeface="Calibri" panose="020F0502020204030204" pitchFamily="34" charset="0"/>
                </a:rPr>
                <a:t>Software:</a:t>
              </a:r>
            </a:p>
            <a:p>
              <a:pPr marL="285750" indent="-285750">
                <a:spcBef>
                  <a:spcPts val="400"/>
                </a:spcBef>
                <a:buFont typeface="Wingdings" panose="05000000000000000000" pitchFamily="2" charset="2"/>
                <a:buChar char="Ø"/>
              </a:pPr>
              <a:r>
                <a:rPr lang="en-GB" spc="-1" dirty="0">
                  <a:solidFill>
                    <a:srgbClr val="333333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Flow-graph design by                        as Open Software</a:t>
              </a:r>
            </a:p>
            <a:p>
              <a:pPr marL="285750" indent="-285750">
                <a:spcBef>
                  <a:spcPts val="400"/>
                </a:spcBef>
                <a:buFont typeface="Symbol" panose="05050102010706020507" pitchFamily="18" charset="2"/>
                <a:buChar char="Þ"/>
              </a:pPr>
              <a:r>
                <a:rPr lang="en-GB" spc="-1" dirty="0">
                  <a:solidFill>
                    <a:srgbClr val="333333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Very complex signals generation exp. tests with reasonable effort</a:t>
              </a:r>
            </a:p>
            <a:p>
              <a:pPr marL="285750" indent="-285750">
                <a:spcBef>
                  <a:spcPts val="400"/>
                </a:spcBef>
                <a:buFont typeface="Wingdings" panose="05000000000000000000" pitchFamily="2" charset="2"/>
                <a:buChar char="Ø"/>
              </a:pPr>
              <a:r>
                <a:rPr lang="en-GB" spc="-1" dirty="0">
                  <a:solidFill>
                    <a:srgbClr val="333333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Shift of several application to FPGA </a:t>
              </a:r>
            </a:p>
            <a:p>
              <a:pPr>
                <a:spcBef>
                  <a:spcPts val="400"/>
                </a:spcBef>
              </a:pPr>
              <a:r>
                <a:rPr lang="en-GB" spc="-1" dirty="0">
                  <a:solidFill>
                    <a:srgbClr val="333333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 </a:t>
              </a:r>
              <a:r>
                <a:rPr lang="en-US" sz="1800" dirty="0">
                  <a:latin typeface="Calibri" panose="020F0502020204030204" pitchFamily="34" charset="0"/>
                  <a:cs typeface="Calibri" panose="020F0502020204030204" pitchFamily="34" charset="0"/>
                </a:rPr>
                <a:t>Latency after trigger significantly improved</a:t>
              </a:r>
              <a:endParaRPr lang="en-GB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endParaRPr>
            </a:p>
            <a:p>
              <a:pPr>
                <a:spcBef>
                  <a:spcPts val="400"/>
                </a:spcBef>
              </a:pPr>
              <a:r>
                <a:rPr lang="en-GB" spc="-1" dirty="0">
                  <a:solidFill>
                    <a:srgbClr val="333333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 Contribution to GNU-based software by GSI</a:t>
              </a:r>
            </a:p>
          </p:txBody>
        </p:sp>
        <p:pic>
          <p:nvPicPr>
            <p:cNvPr id="74" name="Grafik 73"/>
            <p:cNvPicPr/>
            <p:nvPr/>
          </p:nvPicPr>
          <p:blipFill>
            <a:blip r:embed="rId2"/>
            <a:stretch/>
          </p:blipFill>
          <p:spPr>
            <a:xfrm>
              <a:off x="2536354" y="2069369"/>
              <a:ext cx="1152128" cy="317064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62" name="Rectangle 4"/>
          <p:cNvSpPr>
            <a:spLocks noChangeArrowheads="1"/>
          </p:cNvSpPr>
          <p:nvPr/>
        </p:nvSpPr>
        <p:spPr bwMode="auto">
          <a:xfrm>
            <a:off x="7832255" y="6370223"/>
            <a:ext cx="3547806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P. </a:t>
            </a:r>
            <a:r>
              <a:rPr lang="en-US" altLang="de-DE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Niedermayer</a:t>
            </a:r>
            <a:r>
              <a:rPr lang="en-US" altLang="de-DE" sz="1400" dirty="0">
                <a:latin typeface="Calibri" panose="020F0502020204030204" pitchFamily="34" charset="0"/>
                <a:cs typeface="Calibri" panose="020F0502020204030204" pitchFamily="34" charset="0"/>
              </a:rPr>
              <a:t> and R. Singh, IBIC’22 &amp; ‘23 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7155025-7EB9-44C3-BD88-8F7A245B64A7}"/>
              </a:ext>
            </a:extLst>
          </p:cNvPr>
          <p:cNvGrpSpPr/>
          <p:nvPr/>
        </p:nvGrpSpPr>
        <p:grpSpPr>
          <a:xfrm>
            <a:off x="8071879" y="3201231"/>
            <a:ext cx="3763752" cy="3161803"/>
            <a:chOff x="8026470" y="684729"/>
            <a:chExt cx="3763752" cy="3161803"/>
          </a:xfrm>
        </p:grpSpPr>
        <p:grpSp>
          <p:nvGrpSpPr>
            <p:cNvPr id="56" name="Gruppieren 55"/>
            <p:cNvGrpSpPr/>
            <p:nvPr/>
          </p:nvGrpSpPr>
          <p:grpSpPr>
            <a:xfrm>
              <a:off x="8026470" y="684729"/>
              <a:ext cx="3763752" cy="3161803"/>
              <a:chOff x="7852662" y="3428999"/>
              <a:chExt cx="3387602" cy="3161803"/>
            </a:xfrm>
          </p:grpSpPr>
          <p:sp>
            <p:nvSpPr>
              <p:cNvPr id="58" name="Textfeld 57"/>
              <p:cNvSpPr txBox="1"/>
              <p:nvPr/>
            </p:nvSpPr>
            <p:spPr>
              <a:xfrm>
                <a:off x="7852662" y="3450486"/>
                <a:ext cx="33876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Signal generation (</a:t>
                </a:r>
                <a:r>
                  <a:rPr lang="en-US" b="1" dirty="0" err="1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GSI,MedA,HIT</a:t>
                </a:r>
                <a:r>
                  <a:rPr lang="en-US" b="1" dirty="0">
                    <a:solidFill>
                      <a:srgbClr val="0000FF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</p:txBody>
          </p:sp>
          <p:sp>
            <p:nvSpPr>
              <p:cNvPr id="59" name="Rechteck 58"/>
              <p:cNvSpPr/>
              <p:nvPr/>
            </p:nvSpPr>
            <p:spPr>
              <a:xfrm>
                <a:off x="7962738" y="3428999"/>
                <a:ext cx="3031720" cy="31205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Textfeld 59"/>
              <p:cNvSpPr txBox="1"/>
              <p:nvPr/>
            </p:nvSpPr>
            <p:spPr>
              <a:xfrm>
                <a:off x="7896948" y="5021142"/>
                <a:ext cx="3291945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Universal software defined radio </a:t>
                </a:r>
              </a:p>
              <a:p>
                <a:r>
                  <a:rPr lang="en-US" sz="16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USDR Ettus X310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DAC: 16 bit, 200 MS/s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Analog bandwidth: &gt; 100 MHz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Max. output voltage 1.8 V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FPGA: 400k cells, clock rate 200 MHz </a:t>
                </a:r>
              </a:p>
            </p:txBody>
          </p:sp>
        </p:grp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2478BC1A-D146-4965-B55A-188DFEF98F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722" t="29679" r="6187" b="29879"/>
            <a:stretch/>
          </p:blipFill>
          <p:spPr>
            <a:xfrm>
              <a:off x="8381909" y="1035295"/>
              <a:ext cx="3053842" cy="1167391"/>
            </a:xfrm>
            <a:prstGeom prst="rect">
              <a:avLst/>
            </a:prstGeom>
          </p:spPr>
        </p:pic>
      </p:grpSp>
      <p:sp>
        <p:nvSpPr>
          <p:cNvPr id="64" name="Rectangle 4">
            <a:extLst>
              <a:ext uri="{FF2B5EF4-FFF2-40B4-BE49-F238E27FC236}">
                <a16:creationId xmlns:a16="http://schemas.microsoft.com/office/drawing/2014/main" id="{FDDB3E0E-FBE0-417A-AF67-0580D8527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00" y="684000"/>
            <a:ext cx="7034508" cy="7848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de-DE" sz="2200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Topic: Technical realization for ko extraction control </a:t>
            </a:r>
          </a:p>
          <a:p>
            <a:pPr lvl="0">
              <a:spcBef>
                <a:spcPts val="600"/>
              </a:spcBef>
            </a:pPr>
            <a:r>
              <a:rPr lang="en-GB" altLang="de-DE" b="1" dirty="0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GSI and HIT, with contributions by </a:t>
            </a:r>
            <a:r>
              <a:rPr lang="en-GB" altLang="de-DE" b="1" dirty="0" err="1">
                <a:solidFill>
                  <a:srgbClr val="D6009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endParaRPr lang="en-GB" altLang="de-DE" b="1" dirty="0">
              <a:solidFill>
                <a:srgbClr val="D6009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5" name="Group 11">
            <a:extLst>
              <a:ext uri="{FF2B5EF4-FFF2-40B4-BE49-F238E27FC236}">
                <a16:creationId xmlns:a16="http://schemas.microsoft.com/office/drawing/2014/main" id="{A3BE321A-0AFD-44BE-A5FB-147C7CC8B01B}"/>
              </a:ext>
            </a:extLst>
          </p:cNvPr>
          <p:cNvGrpSpPr/>
          <p:nvPr/>
        </p:nvGrpSpPr>
        <p:grpSpPr>
          <a:xfrm>
            <a:off x="6384032" y="650012"/>
            <a:ext cx="5383703" cy="2463798"/>
            <a:chOff x="19206866" y="27733591"/>
            <a:chExt cx="5383703" cy="2463798"/>
          </a:xfrm>
        </p:grpSpPr>
        <p:grpSp>
          <p:nvGrpSpPr>
            <p:cNvPr id="67" name="Gruppieren 66">
              <a:extLst>
                <a:ext uri="{FF2B5EF4-FFF2-40B4-BE49-F238E27FC236}">
                  <a16:creationId xmlns:a16="http://schemas.microsoft.com/office/drawing/2014/main" id="{6F5E383F-8233-42E6-899F-C2F687E2F77D}"/>
                </a:ext>
              </a:extLst>
            </p:cNvPr>
            <p:cNvGrpSpPr/>
            <p:nvPr/>
          </p:nvGrpSpPr>
          <p:grpSpPr>
            <a:xfrm>
              <a:off x="19271773" y="27838541"/>
              <a:ext cx="5162865" cy="2280114"/>
              <a:chOff x="6600056" y="4162013"/>
              <a:chExt cx="5237898" cy="2024886"/>
            </a:xfrm>
          </p:grpSpPr>
          <p:sp>
            <p:nvSpPr>
              <p:cNvPr id="71" name="CustomShape 4">
                <a:extLst>
                  <a:ext uri="{FF2B5EF4-FFF2-40B4-BE49-F238E27FC236}">
                    <a16:creationId xmlns:a16="http://schemas.microsoft.com/office/drawing/2014/main" id="{2B8BD399-532C-4E87-9D56-757116D15C29}"/>
                  </a:ext>
                </a:extLst>
              </p:cNvPr>
              <p:cNvSpPr/>
              <p:nvPr/>
            </p:nvSpPr>
            <p:spPr>
              <a:xfrm>
                <a:off x="11183389" y="4545880"/>
                <a:ext cx="561056" cy="1127693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5" name="CustomShape 5">
                <a:extLst>
                  <a:ext uri="{FF2B5EF4-FFF2-40B4-BE49-F238E27FC236}">
                    <a16:creationId xmlns:a16="http://schemas.microsoft.com/office/drawing/2014/main" id="{7D024631-D43B-43A2-AE45-FA2648F546FB}"/>
                  </a:ext>
                </a:extLst>
              </p:cNvPr>
              <p:cNvSpPr/>
              <p:nvPr/>
            </p:nvSpPr>
            <p:spPr>
              <a:xfrm>
                <a:off x="7933939" y="5450741"/>
                <a:ext cx="1145022" cy="736158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600" b="1" spc="-1" dirty="0">
                    <a:latin typeface="Arial"/>
                  </a:rPr>
                  <a:t>USRP</a:t>
                </a:r>
                <a:endParaRPr lang="en-GB" sz="1600" spc="-1" dirty="0">
                  <a:latin typeface="Arial"/>
                </a:endParaRPr>
              </a:p>
              <a:p>
                <a:pPr algn="ctr"/>
                <a:r>
                  <a:rPr lang="en-GB" sz="1300" spc="-1" dirty="0">
                    <a:latin typeface="Arial"/>
                  </a:rPr>
                  <a:t>ADC/DAC with FPGA</a:t>
                </a:r>
              </a:p>
            </p:txBody>
          </p:sp>
          <p:sp>
            <p:nvSpPr>
              <p:cNvPr id="76" name="Line 6">
                <a:extLst>
                  <a:ext uri="{FF2B5EF4-FFF2-40B4-BE49-F238E27FC236}">
                    <a16:creationId xmlns:a16="http://schemas.microsoft.com/office/drawing/2014/main" id="{E96A7802-2F29-4B82-A93F-13B917C47CBE}"/>
                  </a:ext>
                </a:extLst>
              </p:cNvPr>
              <p:cNvSpPr/>
              <p:nvPr/>
            </p:nvSpPr>
            <p:spPr>
              <a:xfrm>
                <a:off x="9078961" y="5634780"/>
                <a:ext cx="982316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7" name="CustomShape 7">
                <a:extLst>
                  <a:ext uri="{FF2B5EF4-FFF2-40B4-BE49-F238E27FC236}">
                    <a16:creationId xmlns:a16="http://schemas.microsoft.com/office/drawing/2014/main" id="{77B1F8AE-FB0F-4373-9313-1FE61FE60AAB}"/>
                  </a:ext>
                </a:extLst>
              </p:cNvPr>
              <p:cNvSpPr/>
              <p:nvPr/>
            </p:nvSpPr>
            <p:spPr>
              <a:xfrm>
                <a:off x="7933939" y="4162013"/>
                <a:ext cx="1145022" cy="736158"/>
              </a:xfrm>
              <a:prstGeom prst="rect">
                <a:avLst/>
              </a:prstGeom>
              <a:solidFill>
                <a:srgbClr val="FF99FF"/>
              </a:solidFill>
              <a:ln>
                <a:solidFill>
                  <a:srgbClr val="3465A4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600" b="1" spc="-1" dirty="0">
                    <a:latin typeface="Arial"/>
                  </a:rPr>
                  <a:t>PC</a:t>
                </a:r>
                <a:endParaRPr lang="en-GB" sz="1600" spc="-1" dirty="0">
                  <a:latin typeface="Arial"/>
                </a:endParaRPr>
              </a:p>
              <a:p>
                <a:pPr algn="ctr"/>
                <a:r>
                  <a:rPr lang="en-GB" sz="1300" spc="-1" dirty="0">
                    <a:latin typeface="Arial"/>
                  </a:rPr>
                  <a:t>DSP with GNU Radio</a:t>
                </a:r>
              </a:p>
            </p:txBody>
          </p:sp>
          <p:sp>
            <p:nvSpPr>
              <p:cNvPr id="78" name="Line 8">
                <a:extLst>
                  <a:ext uri="{FF2B5EF4-FFF2-40B4-BE49-F238E27FC236}">
                    <a16:creationId xmlns:a16="http://schemas.microsoft.com/office/drawing/2014/main" id="{27858184-FA8C-45BC-AFCC-AE67749CDD95}"/>
                  </a:ext>
                </a:extLst>
              </p:cNvPr>
              <p:cNvSpPr/>
              <p:nvPr/>
            </p:nvSpPr>
            <p:spPr>
              <a:xfrm flipV="1">
                <a:off x="8315457" y="4898171"/>
                <a:ext cx="0" cy="552119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79" name="Line 9">
                <a:extLst>
                  <a:ext uri="{FF2B5EF4-FFF2-40B4-BE49-F238E27FC236}">
                    <a16:creationId xmlns:a16="http://schemas.microsoft.com/office/drawing/2014/main" id="{1A77113B-7981-4369-A340-8433420E1D44}"/>
                  </a:ext>
                </a:extLst>
              </p:cNvPr>
              <p:cNvSpPr/>
              <p:nvPr/>
            </p:nvSpPr>
            <p:spPr>
              <a:xfrm>
                <a:off x="8696976" y="4898171"/>
                <a:ext cx="0" cy="552119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0" name="Line 10">
                <a:extLst>
                  <a:ext uri="{FF2B5EF4-FFF2-40B4-BE49-F238E27FC236}">
                    <a16:creationId xmlns:a16="http://schemas.microsoft.com/office/drawing/2014/main" id="{C2E54FCC-E23E-4EB3-8CA4-A8424A392D05}"/>
                  </a:ext>
                </a:extLst>
              </p:cNvPr>
              <p:cNvSpPr/>
              <p:nvPr/>
            </p:nvSpPr>
            <p:spPr>
              <a:xfrm>
                <a:off x="9078961" y="6021288"/>
                <a:ext cx="572277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1" name="Line 11">
                <a:extLst>
                  <a:ext uri="{FF2B5EF4-FFF2-40B4-BE49-F238E27FC236}">
                    <a16:creationId xmlns:a16="http://schemas.microsoft.com/office/drawing/2014/main" id="{A4C4E674-ED33-49FE-9EB0-5BDE0B398D6F}"/>
                  </a:ext>
                </a:extLst>
              </p:cNvPr>
              <p:cNvSpPr/>
              <p:nvPr/>
            </p:nvSpPr>
            <p:spPr>
              <a:xfrm>
                <a:off x="7552421" y="5634780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2" name="Line 12">
                <a:extLst>
                  <a:ext uri="{FF2B5EF4-FFF2-40B4-BE49-F238E27FC236}">
                    <a16:creationId xmlns:a16="http://schemas.microsoft.com/office/drawing/2014/main" id="{E9075DCA-AD8A-4ECD-9705-4CB4483CB780}"/>
                  </a:ext>
                </a:extLst>
              </p:cNvPr>
              <p:cNvSpPr/>
              <p:nvPr/>
            </p:nvSpPr>
            <p:spPr>
              <a:xfrm>
                <a:off x="7552421" y="6002859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3" name="Line 13">
                <a:extLst>
                  <a:ext uri="{FF2B5EF4-FFF2-40B4-BE49-F238E27FC236}">
                    <a16:creationId xmlns:a16="http://schemas.microsoft.com/office/drawing/2014/main" id="{CADE51B2-D6C7-4E7E-8E1C-0FC524883380}"/>
                  </a:ext>
                </a:extLst>
              </p:cNvPr>
              <p:cNvSpPr/>
              <p:nvPr/>
            </p:nvSpPr>
            <p:spPr>
              <a:xfrm>
                <a:off x="7552421" y="4671279"/>
                <a:ext cx="381518" cy="0"/>
              </a:xfrm>
              <a:prstGeom prst="line">
                <a:avLst/>
              </a:prstGeom>
              <a:ln w="18000">
                <a:solidFill>
                  <a:srgbClr val="3465A4"/>
                </a:solidFill>
                <a:round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4" name="TextShape 14">
                <a:extLst>
                  <a:ext uri="{FF2B5EF4-FFF2-40B4-BE49-F238E27FC236}">
                    <a16:creationId xmlns:a16="http://schemas.microsoft.com/office/drawing/2014/main" id="{6F314940-EF24-46FD-9161-1DC2D0BC1C2A}"/>
                  </a:ext>
                </a:extLst>
              </p:cNvPr>
              <p:cNvSpPr txBox="1"/>
              <p:nvPr/>
            </p:nvSpPr>
            <p:spPr>
              <a:xfrm>
                <a:off x="6788450" y="4517913"/>
                <a:ext cx="763036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control</a:t>
                </a:r>
              </a:p>
            </p:txBody>
          </p:sp>
          <p:sp>
            <p:nvSpPr>
              <p:cNvPr id="85" name="TextShape 15">
                <a:extLst>
                  <a:ext uri="{FF2B5EF4-FFF2-40B4-BE49-F238E27FC236}">
                    <a16:creationId xmlns:a16="http://schemas.microsoft.com/office/drawing/2014/main" id="{F6D19BC7-F968-4CD1-8985-18BD5F597897}"/>
                  </a:ext>
                </a:extLst>
              </p:cNvPr>
              <p:cNvSpPr txBox="1"/>
              <p:nvPr/>
            </p:nvSpPr>
            <p:spPr>
              <a:xfrm>
                <a:off x="6600056" y="5411948"/>
                <a:ext cx="951429" cy="3432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rev. freq.</a:t>
                </a:r>
              </a:p>
            </p:txBody>
          </p:sp>
          <p:sp>
            <p:nvSpPr>
              <p:cNvPr id="86" name="TextShape 16">
                <a:extLst>
                  <a:ext uri="{FF2B5EF4-FFF2-40B4-BE49-F238E27FC236}">
                    <a16:creationId xmlns:a16="http://schemas.microsoft.com/office/drawing/2014/main" id="{CBFC93E7-687F-404D-9D9F-6AB633CD1716}"/>
                  </a:ext>
                </a:extLst>
              </p:cNvPr>
              <p:cNvSpPr txBox="1"/>
              <p:nvPr/>
            </p:nvSpPr>
            <p:spPr>
              <a:xfrm>
                <a:off x="6788450" y="5806190"/>
                <a:ext cx="763036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latin typeface="Arial"/>
                  </a:rPr>
                  <a:t>trigger</a:t>
                </a:r>
              </a:p>
            </p:txBody>
          </p:sp>
          <p:sp>
            <p:nvSpPr>
              <p:cNvPr id="87" name="TextShape 17">
                <a:extLst>
                  <a:ext uri="{FF2B5EF4-FFF2-40B4-BE49-F238E27FC236}">
                    <a16:creationId xmlns:a16="http://schemas.microsoft.com/office/drawing/2014/main" id="{71F7D348-0BD2-43FB-9900-3DE7B0B9ECAB}"/>
                  </a:ext>
                </a:extLst>
              </p:cNvPr>
              <p:cNvSpPr txBox="1"/>
              <p:nvPr/>
            </p:nvSpPr>
            <p:spPr>
              <a:xfrm>
                <a:off x="8959580" y="5661249"/>
                <a:ext cx="116886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300" spc="-1" dirty="0">
                    <a:latin typeface="Arial"/>
                  </a:rPr>
                  <a:t>excitation</a:t>
                </a:r>
              </a:p>
              <a:p>
                <a:pPr algn="ctr"/>
                <a:r>
                  <a:rPr lang="en-GB" sz="1300" spc="-1" dirty="0">
                    <a:latin typeface="Arial"/>
                  </a:rPr>
                  <a:t>signals</a:t>
                </a:r>
              </a:p>
            </p:txBody>
          </p:sp>
          <p:sp>
            <p:nvSpPr>
              <p:cNvPr id="88" name="TextShape 18">
                <a:extLst>
                  <a:ext uri="{FF2B5EF4-FFF2-40B4-BE49-F238E27FC236}">
                    <a16:creationId xmlns:a16="http://schemas.microsoft.com/office/drawing/2014/main" id="{71905487-48C2-4963-9508-7ADE40185315}"/>
                  </a:ext>
                </a:extLst>
              </p:cNvPr>
              <p:cNvSpPr txBox="1"/>
              <p:nvPr/>
            </p:nvSpPr>
            <p:spPr>
              <a:xfrm rot="16200000">
                <a:off x="8229698" y="4983471"/>
                <a:ext cx="552570" cy="3815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400" spc="-1" dirty="0">
                    <a:latin typeface="Arial"/>
                  </a:rPr>
                  <a:t>data</a:t>
                </a:r>
              </a:p>
            </p:txBody>
          </p:sp>
          <p:grpSp>
            <p:nvGrpSpPr>
              <p:cNvPr id="89" name="Group 19">
                <a:extLst>
                  <a:ext uri="{FF2B5EF4-FFF2-40B4-BE49-F238E27FC236}">
                    <a16:creationId xmlns:a16="http://schemas.microsoft.com/office/drawing/2014/main" id="{55FCECDB-B954-43B8-AC4A-E321E095B6FB}"/>
                  </a:ext>
                </a:extLst>
              </p:cNvPr>
              <p:cNvGrpSpPr/>
              <p:nvPr/>
            </p:nvGrpSpPr>
            <p:grpSpPr>
              <a:xfrm>
                <a:off x="11230143" y="4545880"/>
                <a:ext cx="467547" cy="1127693"/>
                <a:chOff x="8532000" y="3366360"/>
                <a:chExt cx="360000" cy="900000"/>
              </a:xfrm>
            </p:grpSpPr>
            <p:sp>
              <p:nvSpPr>
                <p:cNvPr id="114" name="Line 20">
                  <a:extLst>
                    <a:ext uri="{FF2B5EF4-FFF2-40B4-BE49-F238E27FC236}">
                      <a16:creationId xmlns:a16="http://schemas.microsoft.com/office/drawing/2014/main" id="{C6AC2414-8006-4132-844C-89309C0006C0}"/>
                    </a:ext>
                  </a:extLst>
                </p:cNvPr>
                <p:cNvSpPr/>
                <p:nvPr/>
              </p:nvSpPr>
              <p:spPr>
                <a:xfrm>
                  <a:off x="8712000" y="3366360"/>
                  <a:ext cx="0" cy="900000"/>
                </a:xfrm>
                <a:prstGeom prst="line">
                  <a:avLst/>
                </a:prstGeom>
                <a:ln>
                  <a:solidFill>
                    <a:srgbClr val="C9211E"/>
                  </a:solidFill>
                  <a:prstDash val="sysDot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5" name="Line 21">
                  <a:extLst>
                    <a:ext uri="{FF2B5EF4-FFF2-40B4-BE49-F238E27FC236}">
                      <a16:creationId xmlns:a16="http://schemas.microsoft.com/office/drawing/2014/main" id="{F458DA3E-21A3-4601-9779-B189E7B1346C}"/>
                    </a:ext>
                  </a:extLst>
                </p:cNvPr>
                <p:cNvSpPr/>
                <p:nvPr/>
              </p:nvSpPr>
              <p:spPr>
                <a:xfrm>
                  <a:off x="8532000" y="3600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6" name="Line 22">
                  <a:extLst>
                    <a:ext uri="{FF2B5EF4-FFF2-40B4-BE49-F238E27FC236}">
                      <a16:creationId xmlns:a16="http://schemas.microsoft.com/office/drawing/2014/main" id="{0671A595-F995-43BC-8B40-003E0BED3EE3}"/>
                    </a:ext>
                  </a:extLst>
                </p:cNvPr>
                <p:cNvSpPr/>
                <p:nvPr/>
              </p:nvSpPr>
              <p:spPr>
                <a:xfrm>
                  <a:off x="8532000" y="3816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7" name="Line 23">
                  <a:extLst>
                    <a:ext uri="{FF2B5EF4-FFF2-40B4-BE49-F238E27FC236}">
                      <a16:creationId xmlns:a16="http://schemas.microsoft.com/office/drawing/2014/main" id="{D69F57EE-DE4E-4E20-8EFA-227019F5A6A1}"/>
                    </a:ext>
                  </a:extLst>
                </p:cNvPr>
                <p:cNvSpPr/>
                <p:nvPr/>
              </p:nvSpPr>
              <p:spPr>
                <a:xfrm>
                  <a:off x="8532000" y="4032720"/>
                  <a:ext cx="360000" cy="0"/>
                </a:xfrm>
                <a:prstGeom prst="line">
                  <a:avLst/>
                </a:prstGeom>
                <a:ln w="18000">
                  <a:solidFill>
                    <a:srgbClr val="158466"/>
                  </a:solidFill>
                  <a:round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8" name="CustomShape 24">
                  <a:extLst>
                    <a:ext uri="{FF2B5EF4-FFF2-40B4-BE49-F238E27FC236}">
                      <a16:creationId xmlns:a16="http://schemas.microsoft.com/office/drawing/2014/main" id="{05EAA99D-75FF-461D-8CBB-505F989540FE}"/>
                    </a:ext>
                  </a:extLst>
                </p:cNvPr>
                <p:cNvSpPr/>
                <p:nvPr/>
              </p:nvSpPr>
              <p:spPr>
                <a:xfrm>
                  <a:off x="8676000" y="3636360"/>
                  <a:ext cx="72000" cy="360000"/>
                </a:xfrm>
                <a:prstGeom prst="ellipse">
                  <a:avLst/>
                </a:prstGeom>
                <a:solidFill>
                  <a:srgbClr val="C9211E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9" name="Line 25">
                  <a:extLst>
                    <a:ext uri="{FF2B5EF4-FFF2-40B4-BE49-F238E27FC236}">
                      <a16:creationId xmlns:a16="http://schemas.microsoft.com/office/drawing/2014/main" id="{F93E8934-FCC7-4DD8-A4BE-91011303197C}"/>
                    </a:ext>
                  </a:extLst>
                </p:cNvPr>
                <p:cNvSpPr/>
                <p:nvPr/>
              </p:nvSpPr>
              <p:spPr>
                <a:xfrm>
                  <a:off x="8532000" y="3456720"/>
                  <a:ext cx="0" cy="720000"/>
                </a:xfrm>
                <a:prstGeom prst="line">
                  <a:avLst/>
                </a:prstGeom>
                <a:ln w="36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0" name="Line 26">
                  <a:extLst>
                    <a:ext uri="{FF2B5EF4-FFF2-40B4-BE49-F238E27FC236}">
                      <a16:creationId xmlns:a16="http://schemas.microsoft.com/office/drawing/2014/main" id="{5532C152-C013-4147-958C-E167A72A7E01}"/>
                    </a:ext>
                  </a:extLst>
                </p:cNvPr>
                <p:cNvSpPr/>
                <p:nvPr/>
              </p:nvSpPr>
              <p:spPr>
                <a:xfrm>
                  <a:off x="8892000" y="3456720"/>
                  <a:ext cx="0" cy="720000"/>
                </a:xfrm>
                <a:prstGeom prst="line">
                  <a:avLst/>
                </a:prstGeom>
                <a:ln w="36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grpSp>
            <p:nvGrpSpPr>
              <p:cNvPr id="90" name="Group 27">
                <a:extLst>
                  <a:ext uri="{FF2B5EF4-FFF2-40B4-BE49-F238E27FC236}">
                    <a16:creationId xmlns:a16="http://schemas.microsoft.com/office/drawing/2014/main" id="{57CADB67-DF8F-4CA3-BE54-0E6F45CFD238}"/>
                  </a:ext>
                </a:extLst>
              </p:cNvPr>
              <p:cNvGrpSpPr/>
              <p:nvPr/>
            </p:nvGrpSpPr>
            <p:grpSpPr>
              <a:xfrm>
                <a:off x="10061277" y="5402476"/>
                <a:ext cx="1776677" cy="451979"/>
                <a:chOff x="7632000" y="4050000"/>
                <a:chExt cx="1368000" cy="360720"/>
              </a:xfrm>
            </p:grpSpPr>
            <p:sp>
              <p:nvSpPr>
                <p:cNvPr id="97" name="CustomShape 28">
                  <a:extLst>
                    <a:ext uri="{FF2B5EF4-FFF2-40B4-BE49-F238E27FC236}">
                      <a16:creationId xmlns:a16="http://schemas.microsoft.com/office/drawing/2014/main" id="{6EF1DA33-00CA-457C-89FF-B1670B09C2C3}"/>
                    </a:ext>
                  </a:extLst>
                </p:cNvPr>
                <p:cNvSpPr/>
                <p:nvPr/>
              </p:nvSpPr>
              <p:spPr>
                <a:xfrm rot="5400000">
                  <a:off x="8082000" y="4068360"/>
                  <a:ext cx="180000" cy="1443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02" h="402">
                      <a:moveTo>
                        <a:pt x="250" y="0"/>
                      </a:moveTo>
                      <a:lnTo>
                        <a:pt x="501" y="401"/>
                      </a:lnTo>
                      <a:lnTo>
                        <a:pt x="0" y="401"/>
                      </a:lnTo>
                      <a:lnTo>
                        <a:pt x="250" y="0"/>
                      </a:lnTo>
                    </a:path>
                  </a:pathLst>
                </a:custGeom>
                <a:noFill/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grpSp>
              <p:nvGrpSpPr>
                <p:cNvPr id="98" name="Group 29">
                  <a:extLst>
                    <a:ext uri="{FF2B5EF4-FFF2-40B4-BE49-F238E27FC236}">
                      <a16:creationId xmlns:a16="http://schemas.microsoft.com/office/drawing/2014/main" id="{0DAEABE6-5717-44C9-A1AE-0371C47AE9F8}"/>
                    </a:ext>
                  </a:extLst>
                </p:cNvPr>
                <p:cNvGrpSpPr/>
                <p:nvPr/>
              </p:nvGrpSpPr>
              <p:grpSpPr>
                <a:xfrm>
                  <a:off x="7632000" y="4050000"/>
                  <a:ext cx="360000" cy="360000"/>
                  <a:chOff x="7632000" y="4050000"/>
                  <a:chExt cx="360000" cy="360000"/>
                </a:xfrm>
              </p:grpSpPr>
              <p:sp>
                <p:nvSpPr>
                  <p:cNvPr id="106" name="TextShape 30">
                    <a:extLst>
                      <a:ext uri="{FF2B5EF4-FFF2-40B4-BE49-F238E27FC236}">
                        <a16:creationId xmlns:a16="http://schemas.microsoft.com/office/drawing/2014/main" id="{BA4CFB0C-94DF-4697-9BC5-F619A93B1283}"/>
                      </a:ext>
                    </a:extLst>
                  </p:cNvPr>
                  <p:cNvSpPr txBox="1"/>
                  <p:nvPr/>
                </p:nvSpPr>
                <p:spPr>
                  <a:xfrm>
                    <a:off x="7812000" y="4140000"/>
                    <a:ext cx="180000" cy="180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lIns="0" tIns="0" rIns="0" bIns="0" anchor="ctr" anchorCtr="1">
                    <a:noAutofit/>
                  </a:bodyPr>
                  <a:lstStyle/>
                  <a:p>
                    <a:pPr algn="ctr"/>
                    <a:r>
                      <a:rPr lang="en-GB" sz="800" spc="-1" dirty="0">
                        <a:solidFill>
                          <a:srgbClr val="2A6099"/>
                        </a:solidFill>
                        <a:latin typeface="Arial"/>
                      </a:rPr>
                      <a:t>180°</a:t>
                    </a:r>
                    <a:endParaRPr lang="en-GB" sz="800" spc="-1" dirty="0">
                      <a:latin typeface="Arial"/>
                    </a:endParaRPr>
                  </a:p>
                </p:txBody>
              </p:sp>
              <p:grpSp>
                <p:nvGrpSpPr>
                  <p:cNvPr id="107" name="Group 31">
                    <a:extLst>
                      <a:ext uri="{FF2B5EF4-FFF2-40B4-BE49-F238E27FC236}">
                        <a16:creationId xmlns:a16="http://schemas.microsoft.com/office/drawing/2014/main" id="{D5A46589-C832-44E5-A537-F903B6665557}"/>
                      </a:ext>
                    </a:extLst>
                  </p:cNvPr>
                  <p:cNvGrpSpPr/>
                  <p:nvPr/>
                </p:nvGrpSpPr>
                <p:grpSpPr>
                  <a:xfrm>
                    <a:off x="7632000" y="4050000"/>
                    <a:ext cx="360000" cy="360000"/>
                    <a:chOff x="7632000" y="4050000"/>
                    <a:chExt cx="360000" cy="360000"/>
                  </a:xfrm>
                </p:grpSpPr>
                <p:sp>
                  <p:nvSpPr>
                    <p:cNvPr id="108" name="CustomShape 32">
                      <a:extLst>
                        <a:ext uri="{FF2B5EF4-FFF2-40B4-BE49-F238E27FC236}">
                          <a16:creationId xmlns:a16="http://schemas.microsoft.com/office/drawing/2014/main" id="{57C9EE93-CBCC-46D4-833E-BFA54ACD69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2000" y="4050000"/>
                      <a:ext cx="360000" cy="360000"/>
                    </a:xfrm>
                    <a:prstGeom prst="rect">
                      <a:avLst/>
                    </a:prstGeom>
                    <a:noFill/>
                    <a:ln w="18000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09" name="Line 33">
                      <a:extLst>
                        <a:ext uri="{FF2B5EF4-FFF2-40B4-BE49-F238E27FC236}">
                          <a16:creationId xmlns:a16="http://schemas.microsoft.com/office/drawing/2014/main" id="{C9D79C9C-D8EA-4454-ACF6-7EFBC21E92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32000" y="423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10" name="Line 34">
                      <a:extLst>
                        <a:ext uri="{FF2B5EF4-FFF2-40B4-BE49-F238E27FC236}">
                          <a16:creationId xmlns:a16="http://schemas.microsoft.com/office/drawing/2014/main" id="{D47EFDD1-A252-4BA0-987F-302A38E30C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2000" y="432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11" name="Line 35">
                      <a:extLst>
                        <a:ext uri="{FF2B5EF4-FFF2-40B4-BE49-F238E27FC236}">
                          <a16:creationId xmlns:a16="http://schemas.microsoft.com/office/drawing/2014/main" id="{CBB4F0F3-3428-4D57-804C-9863D15A4F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2000" y="4140000"/>
                      <a:ext cx="90000" cy="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12" name="Line 36">
                      <a:extLst>
                        <a:ext uri="{FF2B5EF4-FFF2-40B4-BE49-F238E27FC236}">
                          <a16:creationId xmlns:a16="http://schemas.microsoft.com/office/drawing/2014/main" id="{12DE6FC5-3CF6-4F4C-B55C-B878DB3F28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22000" y="4230000"/>
                      <a:ext cx="180000" cy="9000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  <p:sp>
                  <p:nvSpPr>
                    <p:cNvPr id="113" name="Line 37">
                      <a:extLst>
                        <a:ext uri="{FF2B5EF4-FFF2-40B4-BE49-F238E27FC236}">
                          <a16:creationId xmlns:a16="http://schemas.microsoft.com/office/drawing/2014/main" id="{15305EF0-BD54-43D7-9C41-4B4AFA1B2EE7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7722000" y="4140000"/>
                      <a:ext cx="180000" cy="90000"/>
                    </a:xfrm>
                    <a:prstGeom prst="line">
                      <a:avLst/>
                    </a:prstGeom>
                    <a:ln w="18000" cap="rnd">
                      <a:solidFill>
                        <a:srgbClr val="3465A4"/>
                      </a:solidFill>
                      <a:round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</p:grpSp>
            <p:sp>
              <p:nvSpPr>
                <p:cNvPr id="99" name="Line 38">
                  <a:extLst>
                    <a:ext uri="{FF2B5EF4-FFF2-40B4-BE49-F238E27FC236}">
                      <a16:creationId xmlns:a16="http://schemas.microsoft.com/office/drawing/2014/main" id="{6B6806D8-6C9A-484F-A13C-00F225E82468}"/>
                    </a:ext>
                  </a:extLst>
                </p:cNvPr>
                <p:cNvSpPr/>
                <p:nvPr/>
              </p:nvSpPr>
              <p:spPr>
                <a:xfrm>
                  <a:off x="7992000" y="4140000"/>
                  <a:ext cx="10800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0" name="CustomShape 39">
                  <a:extLst>
                    <a:ext uri="{FF2B5EF4-FFF2-40B4-BE49-F238E27FC236}">
                      <a16:creationId xmlns:a16="http://schemas.microsoft.com/office/drawing/2014/main" id="{46F0873B-DCF0-4136-A6D7-D68A116D4F75}"/>
                    </a:ext>
                  </a:extLst>
                </p:cNvPr>
                <p:cNvSpPr/>
                <p:nvPr/>
              </p:nvSpPr>
              <p:spPr>
                <a:xfrm rot="5400000">
                  <a:off x="8154000" y="4248360"/>
                  <a:ext cx="180000" cy="1443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02" h="402">
                      <a:moveTo>
                        <a:pt x="250" y="0"/>
                      </a:moveTo>
                      <a:lnTo>
                        <a:pt x="501" y="401"/>
                      </a:lnTo>
                      <a:lnTo>
                        <a:pt x="0" y="401"/>
                      </a:lnTo>
                      <a:lnTo>
                        <a:pt x="250" y="0"/>
                      </a:lnTo>
                    </a:path>
                  </a:pathLst>
                </a:custGeom>
                <a:noFill/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1" name="Line 40">
                  <a:extLst>
                    <a:ext uri="{FF2B5EF4-FFF2-40B4-BE49-F238E27FC236}">
                      <a16:creationId xmlns:a16="http://schemas.microsoft.com/office/drawing/2014/main" id="{753DAF0E-720B-478B-A051-6D23983B74C4}"/>
                    </a:ext>
                  </a:extLst>
                </p:cNvPr>
                <p:cNvSpPr/>
                <p:nvPr/>
              </p:nvSpPr>
              <p:spPr>
                <a:xfrm>
                  <a:off x="7992000" y="4320000"/>
                  <a:ext cx="18000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2" name="Line 41">
                  <a:extLst>
                    <a:ext uri="{FF2B5EF4-FFF2-40B4-BE49-F238E27FC236}">
                      <a16:creationId xmlns:a16="http://schemas.microsoft.com/office/drawing/2014/main" id="{B3F432C7-BFBC-4665-A524-3E1B91A14F45}"/>
                    </a:ext>
                  </a:extLst>
                </p:cNvPr>
                <p:cNvSpPr/>
                <p:nvPr/>
              </p:nvSpPr>
              <p:spPr>
                <a:xfrm>
                  <a:off x="8244360" y="4140000"/>
                  <a:ext cx="287640" cy="0"/>
                </a:xfrm>
                <a:prstGeom prst="line">
                  <a:avLst/>
                </a:prstGeom>
                <a:ln w="18000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3" name="Line 42">
                  <a:extLst>
                    <a:ext uri="{FF2B5EF4-FFF2-40B4-BE49-F238E27FC236}">
                      <a16:creationId xmlns:a16="http://schemas.microsoft.com/office/drawing/2014/main" id="{CF04BB24-213B-4428-812E-D7C31F9702C4}"/>
                    </a:ext>
                  </a:extLst>
                </p:cNvPr>
                <p:cNvSpPr/>
                <p:nvPr/>
              </p:nvSpPr>
              <p:spPr>
                <a:xfrm>
                  <a:off x="8316360" y="4320000"/>
                  <a:ext cx="683640" cy="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4" name="Line 43">
                  <a:extLst>
                    <a:ext uri="{FF2B5EF4-FFF2-40B4-BE49-F238E27FC236}">
                      <a16:creationId xmlns:a16="http://schemas.microsoft.com/office/drawing/2014/main" id="{B1BB8A31-9970-4187-A1FA-E07D1CB521EE}"/>
                    </a:ext>
                  </a:extLst>
                </p:cNvPr>
                <p:cNvSpPr/>
                <p:nvPr/>
              </p:nvSpPr>
              <p:spPr>
                <a:xfrm>
                  <a:off x="9000000" y="4140000"/>
                  <a:ext cx="0" cy="18000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5" name="Line 44">
                  <a:extLst>
                    <a:ext uri="{FF2B5EF4-FFF2-40B4-BE49-F238E27FC236}">
                      <a16:creationId xmlns:a16="http://schemas.microsoft.com/office/drawing/2014/main" id="{90FFBF3D-1F14-4B74-B216-C4DDF3A01285}"/>
                    </a:ext>
                  </a:extLst>
                </p:cNvPr>
                <p:cNvSpPr/>
                <p:nvPr/>
              </p:nvSpPr>
              <p:spPr>
                <a:xfrm>
                  <a:off x="8892000" y="4140000"/>
                  <a:ext cx="108000" cy="0"/>
                </a:xfrm>
                <a:prstGeom prst="line">
                  <a:avLst/>
                </a:prstGeom>
                <a:ln w="18000" cap="rnd">
                  <a:solidFill>
                    <a:srgbClr val="3465A4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  <p:sp>
            <p:nvSpPr>
              <p:cNvPr id="91" name="TextShape 45">
                <a:extLst>
                  <a:ext uri="{FF2B5EF4-FFF2-40B4-BE49-F238E27FC236}">
                    <a16:creationId xmlns:a16="http://schemas.microsoft.com/office/drawing/2014/main" id="{46FA8B7D-DCEC-4225-B20E-8E29F184CC19}"/>
                  </a:ext>
                </a:extLst>
              </p:cNvPr>
              <p:cNvSpPr txBox="1"/>
              <p:nvPr/>
            </p:nvSpPr>
            <p:spPr>
              <a:xfrm>
                <a:off x="9702000" y="4914009"/>
                <a:ext cx="1504739" cy="4686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 err="1">
                    <a:latin typeface="Arial"/>
                  </a:rPr>
                  <a:t>stripline</a:t>
                </a:r>
                <a:endParaRPr lang="en-GB" sz="1400" spc="-1" dirty="0">
                  <a:latin typeface="Arial"/>
                </a:endParaRPr>
              </a:p>
              <a:p>
                <a:pPr algn="r"/>
                <a:r>
                  <a:rPr lang="en-GB" sz="1400" spc="-1" dirty="0">
                    <a:latin typeface="Arial"/>
                  </a:rPr>
                  <a:t>kicker</a:t>
                </a:r>
              </a:p>
            </p:txBody>
          </p:sp>
          <p:sp>
            <p:nvSpPr>
              <p:cNvPr id="92" name="TextShape 17">
                <a:extLst>
                  <a:ext uri="{FF2B5EF4-FFF2-40B4-BE49-F238E27FC236}">
                    <a16:creationId xmlns:a16="http://schemas.microsoft.com/office/drawing/2014/main" id="{BA4587F4-55AE-4C58-A438-5AF23784A949}"/>
                  </a:ext>
                </a:extLst>
              </p:cNvPr>
              <p:cNvSpPr txBox="1"/>
              <p:nvPr/>
            </p:nvSpPr>
            <p:spPr>
              <a:xfrm>
                <a:off x="9681650" y="5857386"/>
                <a:ext cx="116886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ctr"/>
                <a:r>
                  <a:rPr lang="en-GB" sz="1300" spc="-1" dirty="0">
                    <a:latin typeface="Arial"/>
                  </a:rPr>
                  <a:t>180</a:t>
                </a:r>
                <a:r>
                  <a:rPr lang="en-GB" sz="1300" spc="-1" baseline="30000" dirty="0">
                    <a:latin typeface="Arial"/>
                  </a:rPr>
                  <a:t>0</a:t>
                </a:r>
                <a:r>
                  <a:rPr lang="en-GB" sz="1300" spc="-1" dirty="0">
                    <a:latin typeface="Arial"/>
                  </a:rPr>
                  <a:t> </a:t>
                </a:r>
                <a:r>
                  <a:rPr lang="en-GB" sz="1300" spc="-1" dirty="0" err="1">
                    <a:latin typeface="Arial"/>
                  </a:rPr>
                  <a:t>spitter</a:t>
                </a:r>
                <a:endParaRPr lang="en-GB" sz="1300" spc="-1" dirty="0">
                  <a:latin typeface="Arial"/>
                </a:endParaRPr>
              </a:p>
            </p:txBody>
          </p:sp>
          <p:sp>
            <p:nvSpPr>
              <p:cNvPr id="93" name="TextShape 17">
                <a:extLst>
                  <a:ext uri="{FF2B5EF4-FFF2-40B4-BE49-F238E27FC236}">
                    <a16:creationId xmlns:a16="http://schemas.microsoft.com/office/drawing/2014/main" id="{B20C34D8-3BB0-4EBE-ADCD-9415F8BAC38A}"/>
                  </a:ext>
                </a:extLst>
              </p:cNvPr>
              <p:cNvSpPr txBox="1"/>
              <p:nvPr/>
            </p:nvSpPr>
            <p:spPr>
              <a:xfrm>
                <a:off x="10757054" y="5821711"/>
                <a:ext cx="678697" cy="2909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r>
                  <a:rPr lang="en-GB" sz="1300" spc="-1" dirty="0" err="1">
                    <a:latin typeface="Arial"/>
                  </a:rPr>
                  <a:t>ampl</a:t>
                </a:r>
                <a:r>
                  <a:rPr lang="en-GB" sz="1300" spc="-1" dirty="0">
                    <a:latin typeface="Arial"/>
                  </a:rPr>
                  <a:t>.</a:t>
                </a:r>
              </a:p>
            </p:txBody>
          </p:sp>
          <p:cxnSp>
            <p:nvCxnSpPr>
              <p:cNvPr id="94" name="Gerade Verbindung mit Pfeil 93">
                <a:extLst>
                  <a:ext uri="{FF2B5EF4-FFF2-40B4-BE49-F238E27FC236}">
                    <a16:creationId xmlns:a16="http://schemas.microsoft.com/office/drawing/2014/main" id="{04D52948-58EA-4C11-A98E-32E35AD8624C}"/>
                  </a:ext>
                </a:extLst>
              </p:cNvPr>
              <p:cNvCxnSpPr/>
              <p:nvPr/>
            </p:nvCxnSpPr>
            <p:spPr>
              <a:xfrm flipV="1">
                <a:off x="11456745" y="4365104"/>
                <a:ext cx="0" cy="443754"/>
              </a:xfrm>
              <a:prstGeom prst="straightConnector1">
                <a:avLst/>
              </a:prstGeom>
              <a:ln w="31750">
                <a:solidFill>
                  <a:srgbClr val="CC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TextShape 45">
                <a:extLst>
                  <a:ext uri="{FF2B5EF4-FFF2-40B4-BE49-F238E27FC236}">
                    <a16:creationId xmlns:a16="http://schemas.microsoft.com/office/drawing/2014/main" id="{74CE58C2-C9D6-4770-A286-BB379E34B7CA}"/>
                  </a:ext>
                </a:extLst>
              </p:cNvPr>
              <p:cNvSpPr txBox="1"/>
              <p:nvPr/>
            </p:nvSpPr>
            <p:spPr>
              <a:xfrm>
                <a:off x="10757054" y="4202610"/>
                <a:ext cx="706864" cy="4686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 anchor="ctr">
                <a:noAutofit/>
              </a:bodyPr>
              <a:lstStyle/>
              <a:p>
                <a:pPr algn="r"/>
                <a:r>
                  <a:rPr lang="en-GB" sz="1400" spc="-1" dirty="0">
                    <a:solidFill>
                      <a:srgbClr val="CC0000"/>
                    </a:solidFill>
                    <a:latin typeface="Arial"/>
                  </a:rPr>
                  <a:t>beam</a:t>
                </a:r>
              </a:p>
            </p:txBody>
          </p:sp>
          <p:pic>
            <p:nvPicPr>
              <p:cNvPr id="96" name="Grafik 95">
                <a:extLst>
                  <a:ext uri="{FF2B5EF4-FFF2-40B4-BE49-F238E27FC236}">
                    <a16:creationId xmlns:a16="http://schemas.microsoft.com/office/drawing/2014/main" id="{DF097547-4A11-41AD-89BE-396C0A74E6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lum bright="-20000" contrast="40000"/>
              </a:blip>
              <a:stretch>
                <a:fillRect/>
              </a:stretch>
            </p:blipFill>
            <p:spPr>
              <a:xfrm>
                <a:off x="9138581" y="4434521"/>
                <a:ext cx="1335472" cy="748674"/>
              </a:xfrm>
              <a:prstGeom prst="rect">
                <a:avLst/>
              </a:prstGeom>
            </p:spPr>
          </p:pic>
        </p:grpSp>
        <p:sp>
          <p:nvSpPr>
            <p:cNvPr id="69" name="Textfeld 336">
              <a:extLst>
                <a:ext uri="{FF2B5EF4-FFF2-40B4-BE49-F238E27FC236}">
                  <a16:creationId xmlns:a16="http://schemas.microsoft.com/office/drawing/2014/main" id="{871A01EC-A0A2-49E2-8B02-B4CFC63E6BE9}"/>
                </a:ext>
              </a:extLst>
            </p:cNvPr>
            <p:cNvSpPr txBox="1"/>
            <p:nvPr/>
          </p:nvSpPr>
          <p:spPr>
            <a:xfrm>
              <a:off x="21766522" y="27750768"/>
              <a:ext cx="202139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Signal chain</a:t>
              </a:r>
            </a:p>
          </p:txBody>
        </p:sp>
        <p:sp>
          <p:nvSpPr>
            <p:cNvPr id="70" name="Rectangle 9">
              <a:extLst>
                <a:ext uri="{FF2B5EF4-FFF2-40B4-BE49-F238E27FC236}">
                  <a16:creationId xmlns:a16="http://schemas.microsoft.com/office/drawing/2014/main" id="{531A3FF9-645A-4BBB-950C-0C39C1F40969}"/>
                </a:ext>
              </a:extLst>
            </p:cNvPr>
            <p:cNvSpPr/>
            <p:nvPr/>
          </p:nvSpPr>
          <p:spPr>
            <a:xfrm>
              <a:off x="19206866" y="27733591"/>
              <a:ext cx="5383703" cy="246379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Grafik 3">
            <a:extLst>
              <a:ext uri="{FF2B5EF4-FFF2-40B4-BE49-F238E27FC236}">
                <a16:creationId xmlns:a16="http://schemas.microsoft.com/office/drawing/2014/main" id="{445B649F-5F35-4F4D-B333-7EDB662627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75959" y="4044746"/>
            <a:ext cx="689917" cy="674442"/>
          </a:xfrm>
          <a:prstGeom prst="rect">
            <a:avLst/>
          </a:prstGeom>
        </p:spPr>
      </p:pic>
      <p:sp>
        <p:nvSpPr>
          <p:cNvPr id="121" name="Rectangle 6">
            <a:extLst>
              <a:ext uri="{FF2B5EF4-FFF2-40B4-BE49-F238E27FC236}">
                <a16:creationId xmlns:a16="http://schemas.microsoft.com/office/drawing/2014/main" id="{C6AE83D4-3F24-48DC-8962-3C882045E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107" y="4797345"/>
            <a:ext cx="785877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Collaboration efforts at GSI and </a:t>
            </a:r>
            <a:r>
              <a:rPr lang="en-US" b="1" dirty="0" err="1">
                <a:solidFill>
                  <a:srgbClr val="0000FF"/>
                </a:solidFill>
                <a:latin typeface="Calibri" panose="020F0502020204030204" pitchFamily="34" charset="0"/>
              </a:rPr>
              <a:t>MedAustron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</a:rPr>
              <a:t>, </a:t>
            </a:r>
            <a:r>
              <a:rPr lang="en-US" b="1" spc="-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for test at HIT (due to legal issues) </a:t>
            </a:r>
            <a:r>
              <a:rPr lang="en-US" b="1" spc="-1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</a:t>
            </a:r>
            <a:r>
              <a:rPr lang="en-GB" sz="2000" b="1" spc="-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Operational at GSI (&amp; HIT), tests at </a:t>
            </a:r>
            <a:r>
              <a:rPr lang="en-GB" sz="2000" b="1" spc="-1" dirty="0" err="1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MedAustron</a:t>
            </a:r>
            <a:r>
              <a:rPr lang="en-GB" sz="2000" b="1" spc="-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</a:p>
          <a:p>
            <a:pPr marL="342900" indent="-342900">
              <a:spcBef>
                <a:spcPts val="600"/>
              </a:spcBef>
              <a:buFont typeface="Symbol" panose="05050102010706020507" pitchFamily="18" charset="2"/>
              <a:buChar char="Þ"/>
            </a:pPr>
            <a:r>
              <a:rPr lang="en-GB" sz="2000" b="1" spc="-1" dirty="0">
                <a:solidFill>
                  <a:srgbClr val="339933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TRL 7 reached </a:t>
            </a:r>
            <a:r>
              <a:rPr lang="en-GB" sz="2000" spc="-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(only TRL 6 promised)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DD5B6A74-DF2D-4522-9261-4A2B521463EF}"/>
              </a:ext>
            </a:extLst>
          </p:cNvPr>
          <p:cNvSpPr/>
          <p:nvPr/>
        </p:nvSpPr>
        <p:spPr>
          <a:xfrm>
            <a:off x="7824192" y="2076098"/>
            <a:ext cx="1055391" cy="1080047"/>
          </a:xfrm>
          <a:prstGeom prst="ellipse">
            <a:avLst/>
          </a:prstGeom>
          <a:noFill/>
          <a:ln w="666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2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/>
      <p:bldP spid="68" grpId="0" animBg="1"/>
    </p:bld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4825</Words>
  <Application>Microsoft Office PowerPoint</Application>
  <PresentationFormat>Breitbild</PresentationFormat>
  <Paragraphs>885</Paragraphs>
  <Slides>30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43" baseType="lpstr">
      <vt:lpstr>Arial</vt:lpstr>
      <vt:lpstr>Arial Black</vt:lpstr>
      <vt:lpstr>Calibri</vt:lpstr>
      <vt:lpstr>Cambria</vt:lpstr>
      <vt:lpstr>Cambria Math</vt:lpstr>
      <vt:lpstr>Montserrat</vt:lpstr>
      <vt:lpstr>Montserrat ExtraBold</vt:lpstr>
      <vt:lpstr>Montserrat SemiBold</vt:lpstr>
      <vt:lpstr>Roboto</vt:lpstr>
      <vt:lpstr>Symbol</vt:lpstr>
      <vt:lpstr>Times New Roman</vt:lpstr>
      <vt:lpstr>Wingdings</vt:lpstr>
      <vt:lpstr>I.FAST Custom Slides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Peter Forck</cp:lastModifiedBy>
  <cp:revision>1147</cp:revision>
  <dcterms:created xsi:type="dcterms:W3CDTF">2017-04-26T09:15:49Z</dcterms:created>
  <dcterms:modified xsi:type="dcterms:W3CDTF">2025-04-09T08:06:42Z</dcterms:modified>
</cp:coreProperties>
</file>