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2"/>
  </p:notesMasterIdLst>
  <p:handoutMasterIdLst>
    <p:handoutMasterId r:id="rId23"/>
  </p:handoutMasterIdLst>
  <p:sldIdLst>
    <p:sldId id="327" r:id="rId5"/>
    <p:sldId id="395" r:id="rId6"/>
    <p:sldId id="384" r:id="rId7"/>
    <p:sldId id="383" r:id="rId8"/>
    <p:sldId id="387" r:id="rId9"/>
    <p:sldId id="385" r:id="rId10"/>
    <p:sldId id="386" r:id="rId11"/>
    <p:sldId id="388" r:id="rId12"/>
    <p:sldId id="389" r:id="rId13"/>
    <p:sldId id="390" r:id="rId14"/>
    <p:sldId id="391" r:id="rId15"/>
    <p:sldId id="392" r:id="rId16"/>
    <p:sldId id="393" r:id="rId17"/>
    <p:sldId id="410" r:id="rId18"/>
    <p:sldId id="375" r:id="rId19"/>
    <p:sldId id="413" r:id="rId20"/>
    <p:sldId id="411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0F0F0"/>
    <a:srgbClr val="CBCCF5"/>
    <a:srgbClr val="E7E7FA"/>
    <a:srgbClr val="EBE7F9"/>
    <a:srgbClr val="D5CCF2"/>
    <a:srgbClr val="FF66FF"/>
    <a:srgbClr val="F5F5F5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93" autoAdjust="0"/>
  </p:normalViewPr>
  <p:slideViewPr>
    <p:cSldViewPr showGuides="1">
      <p:cViewPr varScale="1">
        <p:scale>
          <a:sx n="113" d="100"/>
          <a:sy n="113" d="100"/>
        </p:scale>
        <p:origin x="450" y="10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07.04.2025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07.04.2025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8222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.emf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imation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SI_PP_Variante_1_high">
            <a:hlinkClick r:id="" action="ppaction://media"/>
            <a:extLst>
              <a:ext uri="{FF2B5EF4-FFF2-40B4-BE49-F238E27FC236}">
                <a16:creationId xmlns:a16="http://schemas.microsoft.com/office/drawing/2014/main" id="{3CA073A9-0947-90D4-D9B9-84E1052BFD58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641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122363"/>
            <a:ext cx="8045451" cy="2331485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1"/>
              <a:t>Author</a:t>
            </a:r>
            <a:endParaRPr lang="en-GB" noProof="0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97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hart.ch/" TargetMode="Externa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qPyr8YWQChVHC_QEGvX3FsmE-Br0H4WD5py4XfcKQMg/edit?gid=0#gid=0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39616" y="2885748"/>
            <a:ext cx="5400600" cy="759276"/>
          </a:xfrm>
        </p:spPr>
        <p:txBody>
          <a:bodyPr/>
          <a:lstStyle/>
          <a:p>
            <a:r>
              <a:rPr lang="fr-FR" sz="3600" noProof="0" dirty="0"/>
              <a:t>P3</a:t>
            </a:r>
            <a:br>
              <a:rPr lang="fr-FR" sz="3600" noProof="0" dirty="0"/>
            </a:br>
            <a:r>
              <a:rPr lang="fr-FR" sz="3600" dirty="0"/>
              <a:t>PSI Positron Production</a:t>
            </a:r>
            <a:endParaRPr lang="en-GB" sz="3600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Positron source demonstrator for FCC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841268"/>
            <a:ext cx="6696819" cy="288032"/>
          </a:xfrm>
        </p:spPr>
        <p:txBody>
          <a:bodyPr/>
          <a:lstStyle/>
          <a:p>
            <a:r>
              <a:rPr lang="en-GB" noProof="0" dirty="0"/>
              <a:t>Thomas Lucas on </a:t>
            </a:r>
            <a:r>
              <a:rPr lang="en-GB" dirty="0"/>
              <a:t>behalf of </a:t>
            </a:r>
            <a:r>
              <a:rPr lang="en-GB" noProof="0" dirty="0"/>
              <a:t>Riccardo Zennaro and the P-cubed Team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IFAST Annual Meeting </a:t>
            </a:r>
            <a:r>
              <a:rPr lang="en-GB" dirty="0"/>
              <a:t>April 20</a:t>
            </a:r>
            <a:r>
              <a:rPr lang="en-GB" noProof="0" dirty="0"/>
              <a:t>25</a:t>
            </a:r>
          </a:p>
        </p:txBody>
      </p:sp>
      <p:pic>
        <p:nvPicPr>
          <p:cNvPr id="7" name="Picture 6" descr="A logo with a light coming out of it&#10;&#10;Description automatically generated">
            <a:extLst>
              <a:ext uri="{FF2B5EF4-FFF2-40B4-BE49-F238E27FC236}">
                <a16:creationId xmlns:a16="http://schemas.microsoft.com/office/drawing/2014/main" id="{2B6A955A-8A11-6931-7324-ECE65B1584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4" y="1749161"/>
            <a:ext cx="1872283" cy="187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65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C1FDD4-77ED-ED72-E3C5-219982E60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AB951E-9C9D-E7A4-5C11-6EBBF2470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EEB60A-7A5C-322C-13FF-58954B899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DB531DB-5E88-E6BD-B090-23EB70114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of the P-cubed Experiment</a:t>
            </a:r>
            <a:br>
              <a:rPr lang="en-US" dirty="0"/>
            </a:br>
            <a:r>
              <a:rPr lang="en-US" b="0" dirty="0"/>
              <a:t>Diagnostic chamber</a:t>
            </a:r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CE4BBE1-7551-DAA9-0116-6779F403AF7F}"/>
              </a:ext>
            </a:extLst>
          </p:cNvPr>
          <p:cNvSpPr txBox="1">
            <a:spLocks/>
          </p:cNvSpPr>
          <p:nvPr/>
        </p:nvSpPr>
        <p:spPr>
          <a:xfrm>
            <a:off x="2459632" y="6404573"/>
            <a:ext cx="7128867" cy="16726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err="1"/>
              <a:t>Thanks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R. Zennaro, M. Zykova, E. Ismaili, R. Ischebeck, P. Juranic, F. Marcellini, G.L. Orlandi and N. Strohmaier </a:t>
            </a:r>
            <a:endParaRPr lang="en-GB" dirty="0"/>
          </a:p>
        </p:txBody>
      </p:sp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67D2B96C-61B5-FF84-4514-AFEBBFE1CD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100"/>
          <a:stretch/>
        </p:blipFill>
        <p:spPr>
          <a:xfrm>
            <a:off x="407332" y="2502698"/>
            <a:ext cx="5731731" cy="3697021"/>
          </a:xfrm>
          <a:prstGeom prst="rect">
            <a:avLst/>
          </a:prstGeom>
        </p:spPr>
      </p:pic>
      <p:pic>
        <p:nvPicPr>
          <p:cNvPr id="9" name="Picture 8" descr="A diagram of a machine&#10;&#10;Description automatically generated">
            <a:extLst>
              <a:ext uri="{FF2B5EF4-FFF2-40B4-BE49-F238E27FC236}">
                <a16:creationId xmlns:a16="http://schemas.microsoft.com/office/drawing/2014/main" id="{5ED22FEC-DE72-8C20-35D8-181C4A6C96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86"/>
          <a:stretch/>
        </p:blipFill>
        <p:spPr>
          <a:xfrm>
            <a:off x="6108948" y="2384884"/>
            <a:ext cx="5675720" cy="3814835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75E7DF5-2585-5468-479A-39B15B7D2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204216"/>
            <a:ext cx="10801349" cy="108393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diagnostics will help researchers optimize the operation of the positron source and  provide a proof-of-principle demonstration of the positron yield.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setup will measure the charge and longitudinal profile of the positron and electron</a:t>
            </a:r>
          </a:p>
        </p:txBody>
      </p:sp>
    </p:spTree>
    <p:extLst>
      <p:ext uri="{BB962C8B-B14F-4D97-AF65-F5344CB8AC3E}">
        <p14:creationId xmlns:p14="http://schemas.microsoft.com/office/powerpoint/2010/main" val="1497943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4315B07B-FC51-397C-38FD-43E24780D028}"/>
              </a:ext>
            </a:extLst>
          </p:cNvPr>
          <p:cNvGrpSpPr/>
          <p:nvPr/>
        </p:nvGrpSpPr>
        <p:grpSpPr>
          <a:xfrm>
            <a:off x="596484" y="3685840"/>
            <a:ext cx="6171678" cy="2739522"/>
            <a:chOff x="988646" y="3743147"/>
            <a:chExt cx="6171678" cy="273952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7BC1C2C-9D88-65FE-4903-9FD986104D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8646" y="3743147"/>
              <a:ext cx="6171678" cy="2739522"/>
            </a:xfrm>
            <a:prstGeom prst="rect">
              <a:avLst/>
            </a:prstGeom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71A6E84-D7BA-EE86-CDD8-88A86942C2E2}"/>
                </a:ext>
              </a:extLst>
            </p:cNvPr>
            <p:cNvCxnSpPr>
              <a:cxnSpLocks/>
            </p:cNvCxnSpPr>
            <p:nvPr/>
          </p:nvCxnSpPr>
          <p:spPr>
            <a:xfrm>
              <a:off x="3071664" y="4005064"/>
              <a:ext cx="0" cy="2016224"/>
            </a:xfrm>
            <a:prstGeom prst="line">
              <a:avLst/>
            </a:prstGeom>
            <a:ln w="1905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CAC0613-3E6E-DCE4-7F42-1D5713DE1663}"/>
                </a:ext>
              </a:extLst>
            </p:cNvPr>
            <p:cNvSpPr txBox="1"/>
            <p:nvPr/>
          </p:nvSpPr>
          <p:spPr>
            <a:xfrm rot="16200000">
              <a:off x="2754707" y="4386700"/>
              <a:ext cx="86380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CH" sz="1400" dirty="0">
                  <a:solidFill>
                    <a:srgbClr val="FF0000"/>
                  </a:solidFill>
                </a:rPr>
                <a:t>1</a:t>
              </a:r>
              <a:r>
                <a:rPr lang="de-CH" sz="1400" baseline="30000" dirty="0">
                  <a:solidFill>
                    <a:srgbClr val="FF0000"/>
                  </a:solidFill>
                </a:rPr>
                <a:t>st</a:t>
              </a:r>
              <a:r>
                <a:rPr lang="de-CH" sz="1400" dirty="0">
                  <a:solidFill>
                    <a:srgbClr val="FF0000"/>
                  </a:solidFill>
                </a:rPr>
                <a:t> </a:t>
              </a:r>
              <a:r>
                <a:rPr lang="de-CH" sz="1400" dirty="0" err="1">
                  <a:solidFill>
                    <a:srgbClr val="FF0000"/>
                  </a:solidFill>
                </a:rPr>
                <a:t>cavity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7630EB-73BF-ECE5-67B5-18AFB5763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51F119-9015-A7C0-AF89-F645E3B34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18499E-B6A1-8330-F7C0-AF92FBD0A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57523F-9277-A6C4-B8EF-E35D123904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500"/>
          <a:stretch/>
        </p:blipFill>
        <p:spPr>
          <a:xfrm>
            <a:off x="8156158" y="108036"/>
            <a:ext cx="3439358" cy="32149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4DFAC1-DD8F-6501-DB30-E23DF0594F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t="492" r="500" b="-492"/>
          <a:stretch/>
        </p:blipFill>
        <p:spPr>
          <a:xfrm>
            <a:off x="8156158" y="3213572"/>
            <a:ext cx="3439358" cy="3214924"/>
          </a:xfrm>
          <a:prstGeom prst="rect">
            <a:avLst/>
          </a:prstGeom>
        </p:spPr>
      </p:pic>
      <p:graphicFrame>
        <p:nvGraphicFramePr>
          <p:cNvPr id="10" name="Table 7">
            <a:extLst>
              <a:ext uri="{FF2B5EF4-FFF2-40B4-BE49-F238E27FC236}">
                <a16:creationId xmlns:a16="http://schemas.microsoft.com/office/drawing/2014/main" id="{CA33AAFB-BB2D-3B63-ABB4-84818BCE4FA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4717" y="1193318"/>
          <a:ext cx="6552728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518">
                  <a:extLst>
                    <a:ext uri="{9D8B030D-6E8A-4147-A177-3AD203B41FA5}">
                      <a16:colId xmlns:a16="http://schemas.microsoft.com/office/drawing/2014/main" val="836237104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876241138"/>
                    </a:ext>
                  </a:extLst>
                </a:gridCol>
                <a:gridCol w="1620180">
                  <a:extLst>
                    <a:ext uri="{9D8B030D-6E8A-4147-A177-3AD203B41FA5}">
                      <a16:colId xmlns:a16="http://schemas.microsoft.com/office/drawing/2014/main" val="3665190486"/>
                    </a:ext>
                  </a:extLst>
                </a:gridCol>
                <a:gridCol w="1421846">
                  <a:extLst>
                    <a:ext uri="{9D8B030D-6E8A-4147-A177-3AD203B41FA5}">
                      <a16:colId xmlns:a16="http://schemas.microsoft.com/office/drawing/2014/main" val="2198833580"/>
                    </a:ext>
                  </a:extLst>
                </a:gridCol>
              </a:tblGrid>
              <a:tr h="255917">
                <a:tc>
                  <a:txBody>
                    <a:bodyPr/>
                    <a:lstStyle/>
                    <a:p>
                      <a:pPr algn="ctr"/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70C0"/>
                          </a:solidFill>
                        </a:rPr>
                        <a:t>@ target exit</a:t>
                      </a:r>
                      <a:endParaRPr lang="de-CH" sz="1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C000"/>
                          </a:solidFill>
                        </a:rPr>
                        <a:t>@ 1</a:t>
                      </a:r>
                      <a:r>
                        <a:rPr lang="en-US" sz="1400" b="1" baseline="30000" dirty="0">
                          <a:solidFill>
                            <a:srgbClr val="FFC000"/>
                          </a:solidFill>
                        </a:rPr>
                        <a:t>st</a:t>
                      </a:r>
                      <a:r>
                        <a:rPr lang="en-US" sz="1400" b="1" dirty="0">
                          <a:solidFill>
                            <a:srgbClr val="FFC000"/>
                          </a:solidFill>
                        </a:rPr>
                        <a:t> cavity</a:t>
                      </a:r>
                      <a:endParaRPr lang="de-CH" sz="1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00069259"/>
                  </a:ext>
                </a:extLst>
              </a:tr>
              <a:tr h="255917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Charge e+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2754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2334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pC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72925052"/>
                  </a:ext>
                </a:extLst>
              </a:tr>
              <a:tr h="255917">
                <a:tc>
                  <a:txBody>
                    <a:bodyPr/>
                    <a:lstStyle/>
                    <a:p>
                      <a:pPr algn="l"/>
                      <a:r>
                        <a:rPr lang="el-GR" sz="1400" dirty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l-GR" sz="1400" dirty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de-CH" sz="1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6.2 (&lt;20)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8928514"/>
                  </a:ext>
                </a:extLst>
              </a:tr>
              <a:tr h="255917">
                <a:tc>
                  <a:txBody>
                    <a:bodyPr/>
                    <a:lstStyle/>
                    <a:p>
                      <a:pPr algn="l"/>
                      <a:r>
                        <a:rPr lang="el-GR" sz="1400" dirty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chemeClr val="tx1"/>
                          </a:solidFill>
                        </a:rPr>
                        <a:t>px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l-GR" sz="1400" dirty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chemeClr val="tx1"/>
                          </a:solidFill>
                        </a:rPr>
                        <a:t>py</a:t>
                      </a:r>
                      <a:endParaRPr lang="de-CH" sz="1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7.1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2.7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MeV/c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106314"/>
                  </a:ext>
                </a:extLst>
              </a:tr>
              <a:tr h="2559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aseline="0" dirty="0">
                          <a:solidFill>
                            <a:schemeClr val="tx1"/>
                          </a:solidFill>
                        </a:rPr>
                        <a:t>ε</a:t>
                      </a:r>
                      <a:r>
                        <a:rPr lang="en-US" sz="1400" baseline="-25000" dirty="0" err="1">
                          <a:solidFill>
                            <a:schemeClr val="tx1"/>
                          </a:solidFill>
                        </a:rPr>
                        <a:t>x,norm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l-GR" sz="1400" baseline="0" dirty="0">
                          <a:solidFill>
                            <a:schemeClr val="tx1"/>
                          </a:solidFill>
                        </a:rPr>
                        <a:t> ε</a:t>
                      </a:r>
                      <a:r>
                        <a:rPr lang="en-US" sz="1400" baseline="-25000" dirty="0" err="1">
                          <a:solidFill>
                            <a:schemeClr val="tx1"/>
                          </a:solidFill>
                        </a:rPr>
                        <a:t>x,norm</a:t>
                      </a:r>
                      <a:endParaRPr lang="de-CH" sz="1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11676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12016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i="1" dirty="0">
                          <a:solidFill>
                            <a:schemeClr val="tx1"/>
                          </a:solidFill>
                        </a:rPr>
                        <a:t>π</a:t>
                      </a:r>
                      <a:r>
                        <a:rPr lang="en-US" sz="1400" i="1" dirty="0">
                          <a:solidFill>
                            <a:schemeClr val="tx1"/>
                          </a:solidFill>
                        </a:rPr>
                        <a:t> mm </a:t>
                      </a:r>
                      <a:r>
                        <a:rPr lang="en-US" sz="1400" i="1" dirty="0" err="1">
                          <a:solidFill>
                            <a:schemeClr val="tx1"/>
                          </a:solidFill>
                        </a:rPr>
                        <a:t>mrad</a:t>
                      </a:r>
                      <a:endParaRPr lang="de-CH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4692040"/>
                  </a:ext>
                </a:extLst>
              </a:tr>
              <a:tr h="255917">
                <a:tc>
                  <a:txBody>
                    <a:bodyPr/>
                    <a:lstStyle/>
                    <a:p>
                      <a:pPr algn="l"/>
                      <a:r>
                        <a:rPr lang="el-GR" sz="1400" dirty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de-CH" sz="1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5.7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11.3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>
                          <a:solidFill>
                            <a:schemeClr val="tx1"/>
                          </a:solidFill>
                        </a:rPr>
                        <a:t>s</a:t>
                      </a:r>
                      <a:endParaRPr lang="de-CH" sz="14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4508364"/>
                  </a:ext>
                </a:extLst>
              </a:tr>
              <a:tr h="2559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de-CH" sz="1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122.8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122.8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MeV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407574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D5C26A4-21F8-6B98-381D-8367761CEF75}"/>
              </a:ext>
            </a:extLst>
          </p:cNvPr>
          <p:cNvSpPr txBox="1"/>
          <p:nvPr/>
        </p:nvSpPr>
        <p:spPr>
          <a:xfrm>
            <a:off x="9984432" y="249417"/>
            <a:ext cx="20668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Transverse</a:t>
            </a:r>
            <a:endParaRPr lang="de-CH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1C3E4B-DFA7-46E3-9F07-550B74797E29}"/>
              </a:ext>
            </a:extLst>
          </p:cNvPr>
          <p:cNvSpPr txBox="1"/>
          <p:nvPr/>
        </p:nvSpPr>
        <p:spPr>
          <a:xfrm>
            <a:off x="9875837" y="3325841"/>
            <a:ext cx="20668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Longitudinal</a:t>
            </a:r>
            <a:endParaRPr lang="de-CH" b="1" dirty="0"/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7FA9842B-0799-C5DE-EB09-37210DA73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7813"/>
            <a:ext cx="8964613" cy="811212"/>
          </a:xfrm>
        </p:spPr>
        <p:txBody>
          <a:bodyPr/>
          <a:lstStyle/>
          <a:p>
            <a:r>
              <a:rPr lang="en-US" dirty="0"/>
              <a:t>Transverse Beam Dynamics</a:t>
            </a:r>
            <a:endParaRPr lang="de-CH" dirty="0"/>
          </a:p>
        </p:txBody>
      </p:sp>
      <p:sp>
        <p:nvSpPr>
          <p:cNvPr id="27" name="Footer Placeholder 3">
            <a:extLst>
              <a:ext uri="{FF2B5EF4-FFF2-40B4-BE49-F238E27FC236}">
                <a16:creationId xmlns:a16="http://schemas.microsoft.com/office/drawing/2014/main" id="{6F6839E7-26B2-6FB2-C095-EE28E0B357C7}"/>
              </a:ext>
            </a:extLst>
          </p:cNvPr>
          <p:cNvSpPr txBox="1">
            <a:spLocks/>
          </p:cNvSpPr>
          <p:nvPr/>
        </p:nvSpPr>
        <p:spPr>
          <a:xfrm>
            <a:off x="3359696" y="6398811"/>
            <a:ext cx="3797642" cy="27699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i="1" dirty="0"/>
              <a:t>Courtesy of N. Vallis</a:t>
            </a:r>
          </a:p>
        </p:txBody>
      </p:sp>
    </p:spTree>
    <p:extLst>
      <p:ext uri="{BB962C8B-B14F-4D97-AF65-F5344CB8AC3E}">
        <p14:creationId xmlns:p14="http://schemas.microsoft.com/office/powerpoint/2010/main" val="2612211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1E51B2-7D96-5442-DB69-D15A98B0D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01856A-A967-D723-AB32-9F9CC86C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5492A7-862C-B8A3-18BE-B030EE468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7C20C75-A8B7-56D7-451B-01E0E1ECC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beam dynamics and RF phasing</a:t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628EB6-375E-CB9D-51F6-127D099C1B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4" r="50774"/>
          <a:stretch/>
        </p:blipFill>
        <p:spPr>
          <a:xfrm>
            <a:off x="47328" y="2731677"/>
            <a:ext cx="4250487" cy="3471484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AD2A85A-B951-95B4-E569-430ED419E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088740"/>
            <a:ext cx="8208987" cy="1764195"/>
          </a:xfrm>
        </p:spPr>
        <p:txBody>
          <a:bodyPr/>
          <a:lstStyle/>
          <a:p>
            <a:r>
              <a:rPr lang="en-US" sz="1800" b="1" dirty="0"/>
              <a:t>Total positron output at 2</a:t>
            </a:r>
            <a:r>
              <a:rPr lang="en-US" sz="1800" b="1" baseline="30000" dirty="0"/>
              <a:t>nd</a:t>
            </a:r>
            <a:r>
              <a:rPr lang="en-US" sz="1800" b="1" dirty="0"/>
              <a:t> RF structure.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It is a measurable charge that can be detected by the Faraday cups.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Max. 1246 </a:t>
            </a:r>
            <a:r>
              <a:rPr lang="en-US" sz="1800" dirty="0" err="1"/>
              <a:t>pC</a:t>
            </a:r>
            <a:r>
              <a:rPr lang="en-US" sz="1800" dirty="0"/>
              <a:t> (or 6.23 e+ per primary e-) at </a:t>
            </a:r>
            <a:r>
              <a:rPr lang="en-US" sz="1800" dirty="0" err="1"/>
              <a:t>at</a:t>
            </a:r>
            <a:r>
              <a:rPr lang="en-US" sz="1800" dirty="0"/>
              <a:t> </a:t>
            </a:r>
            <a:r>
              <a:rPr lang="el-GR" sz="1800" dirty="0"/>
              <a:t>φ</a:t>
            </a:r>
            <a:r>
              <a:rPr lang="en-US" sz="1800" dirty="0"/>
              <a:t> = (120, -70).</a:t>
            </a:r>
          </a:p>
          <a:p>
            <a:endParaRPr lang="en-US" sz="1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98A548-0DAF-588D-7649-6D21D8CB2DE0}"/>
              </a:ext>
            </a:extLst>
          </p:cNvPr>
          <p:cNvSpPr txBox="1"/>
          <p:nvPr/>
        </p:nvSpPr>
        <p:spPr>
          <a:xfrm rot="16200000">
            <a:off x="3475488" y="3982766"/>
            <a:ext cx="17341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e+ output [</a:t>
            </a:r>
            <a:r>
              <a:rPr lang="en-US" sz="1600" dirty="0" err="1"/>
              <a:t>nC</a:t>
            </a:r>
            <a:r>
              <a:rPr lang="en-US" sz="1600" dirty="0"/>
              <a:t>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D27D76-D1C9-0ACE-6B87-725CF37A05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8" r="50115"/>
          <a:stretch/>
        </p:blipFill>
        <p:spPr>
          <a:xfrm>
            <a:off x="4589318" y="2701215"/>
            <a:ext cx="3818439" cy="3285316"/>
          </a:xfrm>
          <a:prstGeom prst="rect">
            <a:avLst/>
          </a:prstGeom>
        </p:spPr>
      </p:pic>
      <p:pic>
        <p:nvPicPr>
          <p:cNvPr id="11" name="Picture 3" descr="A graph of a graph&#10;&#10;Description automatically generated">
            <a:extLst>
              <a:ext uri="{FF2B5EF4-FFF2-40B4-BE49-F238E27FC236}">
                <a16:creationId xmlns:a16="http://schemas.microsoft.com/office/drawing/2014/main" id="{96BAC748-0627-B478-4FED-E697BA4677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0"/>
          <a:stretch/>
        </p:blipFill>
        <p:spPr bwMode="auto">
          <a:xfrm>
            <a:off x="8289331" y="2701215"/>
            <a:ext cx="3785349" cy="328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C0EBC99-2A9F-314A-0C89-236BE8704462}"/>
              </a:ext>
            </a:extLst>
          </p:cNvPr>
          <p:cNvGrpSpPr/>
          <p:nvPr/>
        </p:nvGrpSpPr>
        <p:grpSpPr>
          <a:xfrm>
            <a:off x="10142516" y="2136546"/>
            <a:ext cx="2049484" cy="738664"/>
            <a:chOff x="8688288" y="2103247"/>
            <a:chExt cx="2049484" cy="73866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6DFC66B-F430-9B76-A17C-7FF5FB14CF8B}"/>
                </a:ext>
              </a:extLst>
            </p:cNvPr>
            <p:cNvSpPr txBox="1"/>
            <p:nvPr/>
          </p:nvSpPr>
          <p:spPr>
            <a:xfrm>
              <a:off x="9297612" y="2103247"/>
              <a:ext cx="1440160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CH" sz="1600" b="0" i="0" dirty="0" err="1">
                  <a:solidFill>
                    <a:srgbClr val="1F1F1F"/>
                  </a:solidFill>
                  <a:effectLst/>
                  <a:latin typeface="Google Sans"/>
                </a:rPr>
                <a:t>expected</a:t>
              </a:r>
              <a:endParaRPr lang="de-CH" sz="1600" b="0" i="0" dirty="0">
                <a:solidFill>
                  <a:srgbClr val="1F1F1F"/>
                </a:solidFill>
                <a:effectLst/>
                <a:latin typeface="Google Sans"/>
              </a:endParaRPr>
            </a:p>
            <a:p>
              <a:pPr algn="l"/>
              <a:r>
                <a:rPr lang="de-CH" sz="1600" dirty="0"/>
                <a:t>X=-190 mm</a:t>
              </a:r>
            </a:p>
            <a:p>
              <a:pPr algn="l"/>
              <a:r>
                <a:rPr lang="de-CH" sz="1600" dirty="0"/>
                <a:t>X=150 mm</a:t>
              </a:r>
              <a:endParaRPr lang="en-US" sz="1600" dirty="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4E7A95E-1B2C-58A6-2883-951CD7DE5696}"/>
                </a:ext>
              </a:extLst>
            </p:cNvPr>
            <p:cNvCxnSpPr/>
            <p:nvPr/>
          </p:nvCxnSpPr>
          <p:spPr>
            <a:xfrm>
              <a:off x="8688288" y="2225749"/>
              <a:ext cx="432048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Diamond 15">
              <a:extLst>
                <a:ext uri="{FF2B5EF4-FFF2-40B4-BE49-F238E27FC236}">
                  <a16:creationId xmlns:a16="http://schemas.microsoft.com/office/drawing/2014/main" id="{36B24B93-DBE5-2D6E-AF09-A7584DAC65C9}"/>
                </a:ext>
              </a:extLst>
            </p:cNvPr>
            <p:cNvSpPr/>
            <p:nvPr/>
          </p:nvSpPr>
          <p:spPr>
            <a:xfrm>
              <a:off x="8904311" y="2319152"/>
              <a:ext cx="144017" cy="216020"/>
            </a:xfrm>
            <a:prstGeom prst="diamond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5FCA284-C54F-FE5E-3A14-2BD68B7B8076}"/>
                </a:ext>
              </a:extLst>
            </p:cNvPr>
            <p:cNvSpPr/>
            <p:nvPr/>
          </p:nvSpPr>
          <p:spPr>
            <a:xfrm>
              <a:off x="8940315" y="2643792"/>
              <a:ext cx="144016" cy="1514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F48699A-4E06-B3FB-86A5-4667BBBB92AD}"/>
              </a:ext>
            </a:extLst>
          </p:cNvPr>
          <p:cNvSpPr txBox="1"/>
          <p:nvPr/>
        </p:nvSpPr>
        <p:spPr>
          <a:xfrm>
            <a:off x="5108977" y="5910944"/>
            <a:ext cx="287830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dirty="0"/>
              <a:t>Charge </a:t>
            </a:r>
            <a:r>
              <a:rPr lang="de-CH" dirty="0" err="1"/>
              <a:t>distribution</a:t>
            </a:r>
            <a:r>
              <a:rPr lang="de-CH" dirty="0"/>
              <a:t> in time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point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interest</a:t>
            </a:r>
            <a:r>
              <a:rPr lang="de-CH" dirty="0"/>
              <a:t> (POI)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4FA665-52E0-34EE-30E3-EB45E93ED2BC}"/>
              </a:ext>
            </a:extLst>
          </p:cNvPr>
          <p:cNvSpPr txBox="1"/>
          <p:nvPr/>
        </p:nvSpPr>
        <p:spPr>
          <a:xfrm>
            <a:off x="8904311" y="5939248"/>
            <a:ext cx="28783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dirty="0"/>
              <a:t>Energy </a:t>
            </a:r>
            <a:r>
              <a:rPr lang="de-CH" dirty="0" err="1"/>
              <a:t>profile</a:t>
            </a:r>
            <a:r>
              <a:rPr lang="de-CH" dirty="0"/>
              <a:t> POI </a:t>
            </a:r>
            <a:endParaRPr lang="en-US" dirty="0"/>
          </a:p>
        </p:txBody>
      </p:sp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89836628-CB76-8616-3E9A-5BBD70B70987}"/>
              </a:ext>
            </a:extLst>
          </p:cNvPr>
          <p:cNvSpPr txBox="1">
            <a:spLocks/>
          </p:cNvSpPr>
          <p:nvPr/>
        </p:nvSpPr>
        <p:spPr>
          <a:xfrm>
            <a:off x="6078195" y="6404573"/>
            <a:ext cx="3797642" cy="27699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i="1" dirty="0"/>
              <a:t>Courtesy of N. Vallis</a:t>
            </a:r>
          </a:p>
        </p:txBody>
      </p:sp>
    </p:spTree>
    <p:extLst>
      <p:ext uri="{BB962C8B-B14F-4D97-AF65-F5344CB8AC3E}">
        <p14:creationId xmlns:p14="http://schemas.microsoft.com/office/powerpoint/2010/main" val="3606495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FDDF0-1DD9-EA26-D609-C86D2CCEB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C7CA58-D680-9AE6-AEC0-4D13D7664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E47434-3364-0D8F-E442-D94B67DAC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9331868-E01F-8840-A43A-7CF9AB4F8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Status </a:t>
            </a:r>
            <a:r>
              <a:rPr lang="de-CH" err="1"/>
              <a:t>installation</a:t>
            </a:r>
            <a:r>
              <a:rPr lang="de-CH"/>
              <a:t> in SwissFEL</a:t>
            </a:r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780C3A74-3BDA-72D1-8A9E-06A9B6711A67}"/>
              </a:ext>
            </a:extLst>
          </p:cNvPr>
          <p:cNvSpPr txBox="1">
            <a:spLocks/>
          </p:cNvSpPr>
          <p:nvPr/>
        </p:nvSpPr>
        <p:spPr>
          <a:xfrm>
            <a:off x="4295800" y="6373458"/>
            <a:ext cx="5076231" cy="17513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i="1"/>
              <a:t>Thanks to M. </a:t>
            </a:r>
            <a:r>
              <a:rPr lang="en-GB" i="1" err="1"/>
              <a:t>Sch</a:t>
            </a:r>
            <a:r>
              <a:rPr lang="es-ES" i="1" err="1"/>
              <a:t>är</a:t>
            </a:r>
            <a:r>
              <a:rPr lang="es-ES" i="1"/>
              <a:t>, D. Hauenstein and M. Zykova</a:t>
            </a:r>
            <a:endParaRPr lang="en-GB" i="1"/>
          </a:p>
        </p:txBody>
      </p:sp>
      <p:pic>
        <p:nvPicPr>
          <p:cNvPr id="8" name="Content Placeholder 7" descr="A collage of a computer generated image&#10;&#10;Description automatically generated">
            <a:extLst>
              <a:ext uri="{FF2B5EF4-FFF2-40B4-BE49-F238E27FC236}">
                <a16:creationId xmlns:a16="http://schemas.microsoft.com/office/drawing/2014/main" id="{3838D458-2583-5A17-3329-B7C9421591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65"/>
          <a:stretch/>
        </p:blipFill>
        <p:spPr>
          <a:xfrm>
            <a:off x="407368" y="3278014"/>
            <a:ext cx="4479666" cy="2834714"/>
          </a:xfrm>
        </p:spPr>
      </p:pic>
      <p:pic>
        <p:nvPicPr>
          <p:cNvPr id="9" name="Picture 8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77980115-4EDD-E095-66CE-7D731D5396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980728"/>
            <a:ext cx="10832891" cy="213606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8737273-FE07-3FCE-920E-C4041343B360}"/>
              </a:ext>
            </a:extLst>
          </p:cNvPr>
          <p:cNvSpPr/>
          <p:nvPr/>
        </p:nvSpPr>
        <p:spPr>
          <a:xfrm>
            <a:off x="2783632" y="1340768"/>
            <a:ext cx="1980220" cy="216024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E61979-B437-CAEE-BA7F-3D727E8F9FC2}"/>
              </a:ext>
            </a:extLst>
          </p:cNvPr>
          <p:cNvSpPr/>
          <p:nvPr/>
        </p:nvSpPr>
        <p:spPr>
          <a:xfrm>
            <a:off x="6456040" y="1341698"/>
            <a:ext cx="1404156" cy="215094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E8115E2-89E1-6BA4-4365-B8EED5044207}"/>
              </a:ext>
            </a:extLst>
          </p:cNvPr>
          <p:cNvSpPr/>
          <p:nvPr/>
        </p:nvSpPr>
        <p:spPr>
          <a:xfrm rot="313903">
            <a:off x="10242610" y="2788328"/>
            <a:ext cx="795362" cy="177598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7339E2-0074-908E-121E-1B98A3A232F5}"/>
              </a:ext>
            </a:extLst>
          </p:cNvPr>
          <p:cNvSpPr/>
          <p:nvPr/>
        </p:nvSpPr>
        <p:spPr>
          <a:xfrm>
            <a:off x="10272173" y="1628800"/>
            <a:ext cx="936395" cy="249384"/>
          </a:xfrm>
          <a:prstGeom prst="rect">
            <a:avLst/>
          </a:prstGeom>
          <a:noFill/>
          <a:ln w="381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07C55-22A1-7ED9-7085-969553212A70}"/>
              </a:ext>
            </a:extLst>
          </p:cNvPr>
          <p:cNvSpPr txBox="1"/>
          <p:nvPr/>
        </p:nvSpPr>
        <p:spPr>
          <a:xfrm>
            <a:off x="8921732" y="1146399"/>
            <a:ext cx="6120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>
                <a:solidFill>
                  <a:schemeClr val="accent2">
                    <a:lumMod val="60000"/>
                    <a:lumOff val="40000"/>
                  </a:schemeClr>
                </a:solidFill>
              </a:rPr>
              <a:t>New</a:t>
            </a:r>
            <a:endParaRPr lang="de-CH" b="1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3F5D1E-33ED-44BB-59DA-5CB9D1DE7CF5}"/>
              </a:ext>
            </a:extLst>
          </p:cNvPr>
          <p:cNvSpPr txBox="1"/>
          <p:nvPr/>
        </p:nvSpPr>
        <p:spPr>
          <a:xfrm>
            <a:off x="8597405" y="1350776"/>
            <a:ext cx="9363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>
                <a:solidFill>
                  <a:schemeClr val="accent1">
                    <a:lumMod val="60000"/>
                    <a:lumOff val="40000"/>
                  </a:schemeClr>
                </a:solidFill>
              </a:rPr>
              <a:t>Existing</a:t>
            </a:r>
            <a:endParaRPr lang="de-CH" b="1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1">
            <a:extLst>
              <a:ext uri="{FF2B5EF4-FFF2-40B4-BE49-F238E27FC236}">
                <a16:creationId xmlns:a16="http://schemas.microsoft.com/office/drawing/2014/main" id="{73482C3C-81DE-4647-6731-221333989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184" y="3266901"/>
            <a:ext cx="3816800" cy="284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6030D9-4AD1-6B04-579E-2BB218DA2C27}"/>
              </a:ext>
            </a:extLst>
          </p:cNvPr>
          <p:cNvSpPr txBox="1"/>
          <p:nvPr/>
        </p:nvSpPr>
        <p:spPr>
          <a:xfrm>
            <a:off x="623392" y="3429000"/>
            <a:ext cx="12961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200">
                <a:solidFill>
                  <a:srgbClr val="FF0000"/>
                </a:solidFill>
              </a:rPr>
              <a:t>Modulator Racks </a:t>
            </a:r>
            <a:r>
              <a:rPr lang="de-CH" sz="1200" err="1">
                <a:solidFill>
                  <a:srgbClr val="FF0000"/>
                </a:solidFill>
              </a:rPr>
              <a:t>installed</a:t>
            </a:r>
            <a:endParaRPr lang="de-CH" sz="120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F36EB1-5CF1-ECFB-40E2-D962FCC6E122}"/>
              </a:ext>
            </a:extLst>
          </p:cNvPr>
          <p:cNvSpPr txBox="1"/>
          <p:nvPr/>
        </p:nvSpPr>
        <p:spPr>
          <a:xfrm>
            <a:off x="4511824" y="2852936"/>
            <a:ext cx="336611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err="1">
                <a:solidFill>
                  <a:srgbClr val="FF0000"/>
                </a:solidFill>
              </a:rPr>
              <a:t>Switchyard</a:t>
            </a:r>
            <a:r>
              <a:rPr lang="de-CH" sz="1200">
                <a:solidFill>
                  <a:srgbClr val="FF0000"/>
                </a:solidFill>
              </a:rPr>
              <a:t> and beam </a:t>
            </a:r>
            <a:r>
              <a:rPr lang="de-CH" sz="1200" err="1">
                <a:solidFill>
                  <a:srgbClr val="FF0000"/>
                </a:solidFill>
              </a:rPr>
              <a:t>line</a:t>
            </a:r>
            <a:r>
              <a:rPr lang="de-CH" sz="1200">
                <a:solidFill>
                  <a:srgbClr val="FF0000"/>
                </a:solidFill>
              </a:rPr>
              <a:t> </a:t>
            </a:r>
            <a:r>
              <a:rPr lang="de-CH" sz="1200" err="1">
                <a:solidFill>
                  <a:srgbClr val="FF0000"/>
                </a:solidFill>
              </a:rPr>
              <a:t>installation</a:t>
            </a:r>
            <a:r>
              <a:rPr lang="de-CH" sz="1200">
                <a:solidFill>
                  <a:srgbClr val="FF0000"/>
                </a:solidFill>
              </a:rPr>
              <a:t> ~</a:t>
            </a:r>
            <a:r>
              <a:rPr lang="de-CH" sz="1200" err="1">
                <a:solidFill>
                  <a:srgbClr val="FF0000"/>
                </a:solidFill>
              </a:rPr>
              <a:t>completed</a:t>
            </a:r>
            <a:endParaRPr lang="de-CH" sz="1200">
              <a:solidFill>
                <a:srgbClr val="FF0000"/>
              </a:solidFill>
            </a:endParaRP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E073D384-AC55-8A26-86DD-8E8E4558E46A}"/>
              </a:ext>
            </a:extLst>
          </p:cNvPr>
          <p:cNvSpPr/>
          <p:nvPr/>
        </p:nvSpPr>
        <p:spPr>
          <a:xfrm rot="5400000">
            <a:off x="5923045" y="-358484"/>
            <a:ext cx="98339" cy="6089134"/>
          </a:xfrm>
          <a:prstGeom prst="rightBrace">
            <a:avLst>
              <a:gd name="adj1" fmla="val 47098"/>
              <a:gd name="adj2" fmla="val 49554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B12379-5C3E-B55A-6D16-FECFA79B8D68}"/>
              </a:ext>
            </a:extLst>
          </p:cNvPr>
          <p:cNvSpPr txBox="1"/>
          <p:nvPr/>
        </p:nvSpPr>
        <p:spPr>
          <a:xfrm>
            <a:off x="9840416" y="5445224"/>
            <a:ext cx="2292231" cy="369332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de-CH" sz="1200" err="1">
                <a:solidFill>
                  <a:srgbClr val="FF0000"/>
                </a:solidFill>
              </a:rPr>
              <a:t>Girder</a:t>
            </a:r>
            <a:r>
              <a:rPr lang="de-CH" sz="1200">
                <a:solidFill>
                  <a:srgbClr val="FF0000"/>
                </a:solidFill>
              </a:rPr>
              <a:t> </a:t>
            </a:r>
            <a:r>
              <a:rPr lang="de-CH" sz="1200" err="1">
                <a:solidFill>
                  <a:srgbClr val="FF0000"/>
                </a:solidFill>
              </a:rPr>
              <a:t>assembly</a:t>
            </a:r>
            <a:r>
              <a:rPr lang="de-CH" sz="1200">
                <a:solidFill>
                  <a:srgbClr val="FF0000"/>
                </a:solidFill>
              </a:rPr>
              <a:t> </a:t>
            </a:r>
            <a:r>
              <a:rPr lang="de-CH" sz="1200" err="1">
                <a:solidFill>
                  <a:srgbClr val="FF0000"/>
                </a:solidFill>
              </a:rPr>
              <a:t>ongoing</a:t>
            </a:r>
            <a:r>
              <a:rPr lang="de-CH" sz="1200">
                <a:solidFill>
                  <a:srgbClr val="FF0000"/>
                </a:solidFill>
              </a:rPr>
              <a:t> in WMHA</a:t>
            </a:r>
          </a:p>
          <a:p>
            <a:r>
              <a:rPr lang="de-CH" sz="1200" err="1">
                <a:solidFill>
                  <a:srgbClr val="FF0000"/>
                </a:solidFill>
              </a:rPr>
              <a:t>To</a:t>
            </a:r>
            <a:r>
              <a:rPr lang="de-CH" sz="1200">
                <a:solidFill>
                  <a:srgbClr val="FF0000"/>
                </a:solidFill>
              </a:rPr>
              <a:t> </a:t>
            </a:r>
            <a:r>
              <a:rPr lang="de-CH" sz="1200" err="1">
                <a:solidFill>
                  <a:srgbClr val="FF0000"/>
                </a:solidFill>
              </a:rPr>
              <a:t>be</a:t>
            </a:r>
            <a:r>
              <a:rPr lang="de-CH" sz="1200">
                <a:solidFill>
                  <a:srgbClr val="FF0000"/>
                </a:solidFill>
              </a:rPr>
              <a:t> </a:t>
            </a:r>
            <a:r>
              <a:rPr lang="de-CH" sz="1200" err="1">
                <a:solidFill>
                  <a:srgbClr val="FF0000"/>
                </a:solidFill>
              </a:rPr>
              <a:t>installed</a:t>
            </a:r>
            <a:r>
              <a:rPr lang="de-CH" sz="1200">
                <a:solidFill>
                  <a:srgbClr val="FF0000"/>
                </a:solidFill>
              </a:rPr>
              <a:t> in August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0728E3-3C88-C439-9873-ACC0E904477E}"/>
              </a:ext>
            </a:extLst>
          </p:cNvPr>
          <p:cNvSpPr txBox="1"/>
          <p:nvPr/>
        </p:nvSpPr>
        <p:spPr>
          <a:xfrm>
            <a:off x="623392" y="4365104"/>
            <a:ext cx="1800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200">
                <a:solidFill>
                  <a:srgbClr val="FF0000"/>
                </a:solidFill>
              </a:rPr>
              <a:t>Modulator </a:t>
            </a:r>
            <a:r>
              <a:rPr lang="de-CH" sz="1200" err="1">
                <a:solidFill>
                  <a:srgbClr val="FF0000"/>
                </a:solidFill>
              </a:rPr>
              <a:t>being</a:t>
            </a:r>
            <a:r>
              <a:rPr lang="de-CH" sz="1200">
                <a:solidFill>
                  <a:srgbClr val="FF0000"/>
                </a:solidFill>
              </a:rPr>
              <a:t> </a:t>
            </a:r>
            <a:r>
              <a:rPr lang="de-CH" sz="1200" err="1">
                <a:solidFill>
                  <a:srgbClr val="FF0000"/>
                </a:solidFill>
              </a:rPr>
              <a:t>assembled</a:t>
            </a:r>
            <a:r>
              <a:rPr lang="de-CH" sz="1200">
                <a:solidFill>
                  <a:srgbClr val="FF0000"/>
                </a:solidFill>
              </a:rPr>
              <a:t> in WLHA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868F67-CB7C-5F89-A94E-81326F47F98D}"/>
              </a:ext>
            </a:extLst>
          </p:cNvPr>
          <p:cNvSpPr txBox="1"/>
          <p:nvPr/>
        </p:nvSpPr>
        <p:spPr>
          <a:xfrm>
            <a:off x="6456040" y="1628800"/>
            <a:ext cx="129614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200">
                <a:solidFill>
                  <a:srgbClr val="FF0000"/>
                </a:solidFill>
              </a:rPr>
              <a:t>50 m </a:t>
            </a:r>
            <a:r>
              <a:rPr lang="de-CH" sz="1200" err="1">
                <a:solidFill>
                  <a:srgbClr val="FF0000"/>
                </a:solidFill>
              </a:rPr>
              <a:t>installed</a:t>
            </a:r>
            <a:endParaRPr lang="de-CH" sz="120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31811F-EA61-F23C-342E-72090B74DE4B}"/>
              </a:ext>
            </a:extLst>
          </p:cNvPr>
          <p:cNvSpPr txBox="1"/>
          <p:nvPr/>
        </p:nvSpPr>
        <p:spPr>
          <a:xfrm>
            <a:off x="9480376" y="2996952"/>
            <a:ext cx="5040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200" err="1">
                <a:solidFill>
                  <a:srgbClr val="FF0000"/>
                </a:solidFill>
              </a:rPr>
              <a:t>target</a:t>
            </a:r>
            <a:endParaRPr lang="de-CH" sz="120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10E97C-36B7-ACB9-FE1A-BB40C4B8FB33}"/>
              </a:ext>
            </a:extLst>
          </p:cNvPr>
          <p:cNvSpPr txBox="1"/>
          <p:nvPr/>
        </p:nvSpPr>
        <p:spPr>
          <a:xfrm>
            <a:off x="11568608" y="2636912"/>
            <a:ext cx="5040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200">
                <a:solidFill>
                  <a:srgbClr val="FF0000"/>
                </a:solidFill>
              </a:rPr>
              <a:t>Dump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9E9755C-569F-134E-C804-F09D044EA38D}"/>
              </a:ext>
            </a:extLst>
          </p:cNvPr>
          <p:cNvCxnSpPr>
            <a:stCxn id="22" idx="0"/>
          </p:cNvCxnSpPr>
          <p:nvPr/>
        </p:nvCxnSpPr>
        <p:spPr>
          <a:xfrm flipV="1">
            <a:off x="9732404" y="2636912"/>
            <a:ext cx="252028" cy="36004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C567380-F36F-EF5D-FF8E-3E930A740B38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10848528" y="2636912"/>
            <a:ext cx="720080" cy="9233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018EC6E-51D1-1A5B-EF1F-D9EE6995242C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11064552" y="2729245"/>
            <a:ext cx="504056" cy="141983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C46695B-9911-E608-1890-BE2FF122D6B4}"/>
              </a:ext>
            </a:extLst>
          </p:cNvPr>
          <p:cNvSpPr txBox="1"/>
          <p:nvPr/>
        </p:nvSpPr>
        <p:spPr>
          <a:xfrm>
            <a:off x="6097652" y="5848636"/>
            <a:ext cx="1908062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de-CH" sz="1200">
                <a:solidFill>
                  <a:srgbClr val="FF0000"/>
                </a:solidFill>
              </a:rPr>
              <a:t>Front wall </a:t>
            </a:r>
            <a:r>
              <a:rPr lang="de-CH" sz="1200" err="1">
                <a:solidFill>
                  <a:srgbClr val="FF0000"/>
                </a:solidFill>
              </a:rPr>
              <a:t>assembled</a:t>
            </a:r>
            <a:endParaRPr lang="de-CH" sz="1200">
              <a:solidFill>
                <a:srgbClr val="FF0000"/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80459D8-79D9-D337-2C4F-0D56CF8EB7EB}"/>
              </a:ext>
            </a:extLst>
          </p:cNvPr>
          <p:cNvSpPr/>
          <p:nvPr/>
        </p:nvSpPr>
        <p:spPr>
          <a:xfrm>
            <a:off x="7847937" y="4643562"/>
            <a:ext cx="1073426" cy="1494845"/>
          </a:xfrm>
          <a:custGeom>
            <a:avLst/>
            <a:gdLst>
              <a:gd name="connsiteX0" fmla="*/ 0 w 1073426"/>
              <a:gd name="connsiteY0" fmla="*/ 1089328 h 1494845"/>
              <a:gd name="connsiteX1" fmla="*/ 15903 w 1073426"/>
              <a:gd name="connsiteY1" fmla="*/ 0 h 1494845"/>
              <a:gd name="connsiteX2" fmla="*/ 1065475 w 1073426"/>
              <a:gd name="connsiteY2" fmla="*/ 596348 h 1494845"/>
              <a:gd name="connsiteX3" fmla="*/ 1073426 w 1073426"/>
              <a:gd name="connsiteY3" fmla="*/ 1494845 h 1494845"/>
              <a:gd name="connsiteX4" fmla="*/ 691764 w 1073426"/>
              <a:gd name="connsiteY4" fmla="*/ 1494845 h 1494845"/>
              <a:gd name="connsiteX5" fmla="*/ 0 w 1073426"/>
              <a:gd name="connsiteY5" fmla="*/ 1089328 h 149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3426" h="1494845">
                <a:moveTo>
                  <a:pt x="0" y="1089328"/>
                </a:moveTo>
                <a:lnTo>
                  <a:pt x="15903" y="0"/>
                </a:lnTo>
                <a:lnTo>
                  <a:pt x="1065475" y="596348"/>
                </a:lnTo>
                <a:cubicBezTo>
                  <a:pt x="1068125" y="895847"/>
                  <a:pt x="1070776" y="1195346"/>
                  <a:pt x="1073426" y="1494845"/>
                </a:cubicBezTo>
                <a:lnTo>
                  <a:pt x="691764" y="1494845"/>
                </a:lnTo>
                <a:lnTo>
                  <a:pt x="0" y="1089328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47220AF-9B61-098F-DA7A-9E6C2A3750D9}"/>
              </a:ext>
            </a:extLst>
          </p:cNvPr>
          <p:cNvSpPr/>
          <p:nvPr/>
        </p:nvSpPr>
        <p:spPr>
          <a:xfrm>
            <a:off x="7855889" y="4524292"/>
            <a:ext cx="1224501" cy="1598212"/>
          </a:xfrm>
          <a:custGeom>
            <a:avLst/>
            <a:gdLst>
              <a:gd name="connsiteX0" fmla="*/ 0 w 1224501"/>
              <a:gd name="connsiteY0" fmla="*/ 111318 h 1598212"/>
              <a:gd name="connsiteX1" fmla="*/ 174928 w 1224501"/>
              <a:gd name="connsiteY1" fmla="*/ 0 h 1598212"/>
              <a:gd name="connsiteX2" fmla="*/ 1224501 w 1224501"/>
              <a:gd name="connsiteY2" fmla="*/ 644056 h 1598212"/>
              <a:gd name="connsiteX3" fmla="*/ 1184744 w 1224501"/>
              <a:gd name="connsiteY3" fmla="*/ 1598212 h 1598212"/>
              <a:gd name="connsiteX4" fmla="*/ 1049572 w 1224501"/>
              <a:gd name="connsiteY4" fmla="*/ 1598212 h 1598212"/>
              <a:gd name="connsiteX5" fmla="*/ 1041621 w 1224501"/>
              <a:gd name="connsiteY5" fmla="*/ 699715 h 1598212"/>
              <a:gd name="connsiteX6" fmla="*/ 0 w 1224501"/>
              <a:gd name="connsiteY6" fmla="*/ 111318 h 159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501" h="1598212">
                <a:moveTo>
                  <a:pt x="0" y="111318"/>
                </a:moveTo>
                <a:lnTo>
                  <a:pt x="174928" y="0"/>
                </a:lnTo>
                <a:lnTo>
                  <a:pt x="1224501" y="644056"/>
                </a:lnTo>
                <a:lnTo>
                  <a:pt x="1184744" y="1598212"/>
                </a:lnTo>
                <a:lnTo>
                  <a:pt x="1049572" y="1598212"/>
                </a:lnTo>
                <a:cubicBezTo>
                  <a:pt x="1046922" y="1298713"/>
                  <a:pt x="1044271" y="999214"/>
                  <a:pt x="1041621" y="699715"/>
                </a:cubicBezTo>
                <a:lnTo>
                  <a:pt x="0" y="111318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ABD980A-C526-C937-1D25-655BEA12FC5F}"/>
              </a:ext>
            </a:extLst>
          </p:cNvPr>
          <p:cNvSpPr/>
          <p:nvPr/>
        </p:nvSpPr>
        <p:spPr>
          <a:xfrm rot="313903">
            <a:off x="6085526" y="2447791"/>
            <a:ext cx="1364037" cy="155997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</p:spTree>
    <p:extLst>
      <p:ext uri="{BB962C8B-B14F-4D97-AF65-F5344CB8AC3E}">
        <p14:creationId xmlns:p14="http://schemas.microsoft.com/office/powerpoint/2010/main" val="1779858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81087F-E8FC-6146-2359-BAEEB107F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07.04.2025</a:t>
            </a:fld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B2308A-AF2E-BDA5-9C99-BF2687F72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F8AE3A-1659-2A5B-3E8D-3A2C0F80B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C04DDB0-53C7-0F0F-CE01-268DEA5C1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Installation in </a:t>
            </a:r>
            <a:r>
              <a:rPr lang="en-US" err="1"/>
              <a:t>SwissFEL</a:t>
            </a:r>
          </a:p>
        </p:txBody>
      </p:sp>
      <p:pic>
        <p:nvPicPr>
          <p:cNvPr id="8" name="Picture 7" descr="A large concrete blocks in a room&#10;&#10;AI-generated content may be incorrect.">
            <a:extLst>
              <a:ext uri="{FF2B5EF4-FFF2-40B4-BE49-F238E27FC236}">
                <a16:creationId xmlns:a16="http://schemas.microsoft.com/office/drawing/2014/main" id="{274F42FA-857D-BE48-7C20-1E935249F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377" y="1336453"/>
            <a:ext cx="5230390" cy="40226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557813-4FE8-2870-D85D-C3ADE3880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339" y="1325801"/>
            <a:ext cx="5502708" cy="403373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8C0970-5EC3-2D6D-8778-0618657D0A64}"/>
              </a:ext>
            </a:extLst>
          </p:cNvPr>
          <p:cNvCxnSpPr/>
          <p:nvPr/>
        </p:nvCxnSpPr>
        <p:spPr>
          <a:xfrm flipH="1" flipV="1">
            <a:off x="3878805" y="3140177"/>
            <a:ext cx="1680256" cy="4166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7588121-ECB6-3805-7987-B85F511D65D2}"/>
              </a:ext>
            </a:extLst>
          </p:cNvPr>
          <p:cNvCxnSpPr>
            <a:cxnSpLocks/>
          </p:cNvCxnSpPr>
          <p:nvPr/>
        </p:nvCxnSpPr>
        <p:spPr>
          <a:xfrm flipV="1">
            <a:off x="8211592" y="3747848"/>
            <a:ext cx="991566" cy="107258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17ABD17-4C30-FA7E-A40C-F39E45DEEF97}"/>
              </a:ext>
            </a:extLst>
          </p:cNvPr>
          <p:cNvSpPr txBox="1"/>
          <p:nvPr/>
        </p:nvSpPr>
        <p:spPr>
          <a:xfrm rot="780000">
            <a:off x="4424795" y="2944090"/>
            <a:ext cx="83993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solidFill>
                  <a:schemeClr val="accent1"/>
                </a:solidFill>
              </a:rPr>
              <a:t>beam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E3955C-A2D8-2B55-4973-CABEB815298E}"/>
              </a:ext>
            </a:extLst>
          </p:cNvPr>
          <p:cNvSpPr txBox="1"/>
          <p:nvPr/>
        </p:nvSpPr>
        <p:spPr>
          <a:xfrm rot="-3000000">
            <a:off x="8373340" y="4277589"/>
            <a:ext cx="83993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solidFill>
                  <a:schemeClr val="accent1"/>
                </a:solidFill>
              </a:rPr>
              <a:t>beam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EA2A53-AB66-C511-4ADD-C35C73FE577B}"/>
              </a:ext>
            </a:extLst>
          </p:cNvPr>
          <p:cNvSpPr txBox="1"/>
          <p:nvPr/>
        </p:nvSpPr>
        <p:spPr>
          <a:xfrm>
            <a:off x="1610591" y="5559136"/>
            <a:ext cx="403513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Front wall and beam dump installed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799818-F94F-EEE3-1338-46D9F2C587DA}"/>
              </a:ext>
            </a:extLst>
          </p:cNvPr>
          <p:cNvSpPr txBox="1"/>
          <p:nvPr/>
        </p:nvSpPr>
        <p:spPr>
          <a:xfrm>
            <a:off x="6494317" y="5559135"/>
            <a:ext cx="537729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Beam line installed up to the last screen</a:t>
            </a:r>
          </a:p>
        </p:txBody>
      </p:sp>
    </p:spTree>
    <p:extLst>
      <p:ext uri="{BB962C8B-B14F-4D97-AF65-F5344CB8AC3E}">
        <p14:creationId xmlns:p14="http://schemas.microsoft.com/office/powerpoint/2010/main" val="2547773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7F97A1-9FC9-A90B-002A-87E0C2239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886002-D559-5B1F-D4C0-594934D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300C6F-B18F-42C2-799E-AA4A259F8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63E7030-0888-3F57-6ED8-9E0FBD84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solenoid</a:t>
            </a:r>
          </a:p>
        </p:txBody>
      </p:sp>
      <p:pic>
        <p:nvPicPr>
          <p:cNvPr id="8" name="Picture 7" descr="A machine in a room&#10;&#10;Description automatically generated">
            <a:extLst>
              <a:ext uri="{FF2B5EF4-FFF2-40B4-BE49-F238E27FC236}">
                <a16:creationId xmlns:a16="http://schemas.microsoft.com/office/drawing/2014/main" id="{47227C05-ADF7-6361-7412-A6FA9F54D5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9689" y="1480542"/>
            <a:ext cx="5195888" cy="389691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54F8C64-2774-F6A1-5714-3F03E9318CA2}"/>
              </a:ext>
            </a:extLst>
          </p:cNvPr>
          <p:cNvGrpSpPr/>
          <p:nvPr/>
        </p:nvGrpSpPr>
        <p:grpSpPr>
          <a:xfrm>
            <a:off x="6528048" y="845500"/>
            <a:ext cx="3579862" cy="5466819"/>
            <a:chOff x="8328248" y="1916832"/>
            <a:chExt cx="2592288" cy="432048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402F1CD-4E7E-713E-78B5-4162D9794C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8309" t="27951" r="10429" b="9050"/>
            <a:stretch/>
          </p:blipFill>
          <p:spPr>
            <a:xfrm>
              <a:off x="8328248" y="1916832"/>
              <a:ext cx="2592288" cy="432048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ED85568-C4CA-4427-3235-0EC24A9E3440}"/>
                </a:ext>
              </a:extLst>
            </p:cNvPr>
            <p:cNvSpPr/>
            <p:nvPr/>
          </p:nvSpPr>
          <p:spPr>
            <a:xfrm>
              <a:off x="9875837" y="1916832"/>
              <a:ext cx="828675" cy="315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42AC175-6343-481C-CD26-8344774EE944}"/>
              </a:ext>
            </a:extLst>
          </p:cNvPr>
          <p:cNvSpPr txBox="1"/>
          <p:nvPr/>
        </p:nvSpPr>
        <p:spPr>
          <a:xfrm>
            <a:off x="2671491" y="6026944"/>
            <a:ext cx="25202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Cryostat ready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7F44FF-8284-B53B-5EFC-57DC6F41972B}"/>
              </a:ext>
            </a:extLst>
          </p:cNvPr>
          <p:cNvSpPr txBox="1"/>
          <p:nvPr/>
        </p:nvSpPr>
        <p:spPr>
          <a:xfrm>
            <a:off x="6786242" y="5415906"/>
            <a:ext cx="3321668" cy="738664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All 5 coils successfully tested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Installation of the cryostat in the bunker in summer shutdown</a:t>
            </a:r>
          </a:p>
        </p:txBody>
      </p:sp>
    </p:spTree>
    <p:extLst>
      <p:ext uri="{BB962C8B-B14F-4D97-AF65-F5344CB8AC3E}">
        <p14:creationId xmlns:p14="http://schemas.microsoft.com/office/powerpoint/2010/main" val="3456580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large machine in a room&#10;&#10;Description automatically generated with medium confidence">
            <a:extLst>
              <a:ext uri="{FF2B5EF4-FFF2-40B4-BE49-F238E27FC236}">
                <a16:creationId xmlns:a16="http://schemas.microsoft.com/office/drawing/2014/main" id="{E0568DF8-5B16-F3D8-967C-B15EAF8C47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5366" r="3529" b="13682"/>
          <a:stretch/>
        </p:blipFill>
        <p:spPr>
          <a:xfrm>
            <a:off x="3359696" y="908718"/>
            <a:ext cx="7819873" cy="531751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9B7BC4-33A9-23F8-0DF1-4F7E0EB3A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23EA06-65A9-D7BF-321F-69AFBEF50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F040FA-EEB0-C434-095D-B259B922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pic>
        <p:nvPicPr>
          <p:cNvPr id="9" name="Picture 8" descr="Several wooden boxes with copper tubes&#10;&#10;Description automatically generated">
            <a:extLst>
              <a:ext uri="{FF2B5EF4-FFF2-40B4-BE49-F238E27FC236}">
                <a16:creationId xmlns:a16="http://schemas.microsoft.com/office/drawing/2014/main" id="{24D49ED2-8985-0CFA-E72F-0902FC61EF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0" t="20600" r="15350" b="24801"/>
          <a:stretch/>
        </p:blipFill>
        <p:spPr>
          <a:xfrm rot="5400000">
            <a:off x="-883237" y="2127317"/>
            <a:ext cx="5317514" cy="2880320"/>
          </a:xfrm>
          <a:prstGeom prst="rect">
            <a:avLst/>
          </a:prstGeom>
        </p:spPr>
      </p:pic>
      <p:sp>
        <p:nvSpPr>
          <p:cNvPr id="11" name="Title 5">
            <a:extLst>
              <a:ext uri="{FF2B5EF4-FFF2-40B4-BE49-F238E27FC236}">
                <a16:creationId xmlns:a16="http://schemas.microsoft.com/office/drawing/2014/main" id="{8C63A556-1553-32D7-82D0-EEAA114D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7813"/>
            <a:ext cx="8964613" cy="811212"/>
          </a:xfrm>
        </p:spPr>
        <p:txBody>
          <a:bodyPr/>
          <a:lstStyle/>
          <a:p>
            <a:r>
              <a:rPr lang="en-US" dirty="0"/>
              <a:t>Experiment parts</a:t>
            </a:r>
          </a:p>
        </p:txBody>
      </p:sp>
      <p:pic>
        <p:nvPicPr>
          <p:cNvPr id="8" name="Picture 7" descr="A machine in a room&#10;&#10;Description automatically generated">
            <a:extLst>
              <a:ext uri="{FF2B5EF4-FFF2-40B4-BE49-F238E27FC236}">
                <a16:creationId xmlns:a16="http://schemas.microsoft.com/office/drawing/2014/main" id="{F2292C2F-A030-8811-7CBA-11958EC655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5" t="40549" r="12989" b="26901"/>
          <a:stretch/>
        </p:blipFill>
        <p:spPr>
          <a:xfrm>
            <a:off x="3431704" y="4293096"/>
            <a:ext cx="3229732" cy="188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82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25DAB3-458C-2D61-CFFE-DE927C6BC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48641F-8BC1-1EA5-B8D3-EEABB7DDD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727323-EDC3-F1F4-3E18-63E64CB95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6D47CCC-5692-A319-C520-29E76CFD1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err="1"/>
              <a:t>Timeplan</a:t>
            </a:r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B6287258-4900-16E7-578C-A672492183B0}"/>
              </a:ext>
            </a:extLst>
          </p:cNvPr>
          <p:cNvSpPr/>
          <p:nvPr/>
        </p:nvSpPr>
        <p:spPr>
          <a:xfrm>
            <a:off x="3359696" y="3715545"/>
            <a:ext cx="792088" cy="432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err="1"/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D2A78396-63D7-DD31-E1C1-6D74071B21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363"/>
          <a:stretch/>
        </p:blipFill>
        <p:spPr>
          <a:xfrm>
            <a:off x="1055440" y="2492896"/>
            <a:ext cx="9912424" cy="330939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DCF8CC4-7D4E-F8F5-EF08-4404956B9429}"/>
              </a:ext>
            </a:extLst>
          </p:cNvPr>
          <p:cNvCxnSpPr>
            <a:cxnSpLocks/>
          </p:cNvCxnSpPr>
          <p:nvPr/>
        </p:nvCxnSpPr>
        <p:spPr>
          <a:xfrm>
            <a:off x="1758503" y="3296256"/>
            <a:ext cx="1241153" cy="56479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F3C0AEA-10AE-4090-907E-587E9359A978}"/>
              </a:ext>
            </a:extLst>
          </p:cNvPr>
          <p:cNvGrpSpPr/>
          <p:nvPr/>
        </p:nvGrpSpPr>
        <p:grpSpPr>
          <a:xfrm>
            <a:off x="1343472" y="3584288"/>
            <a:ext cx="1008112" cy="563304"/>
            <a:chOff x="1199456" y="2708920"/>
            <a:chExt cx="1008112" cy="56330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2089B11-A44E-D587-F219-01B890515D8E}"/>
                </a:ext>
              </a:extLst>
            </p:cNvPr>
            <p:cNvCxnSpPr>
              <a:cxnSpLocks/>
            </p:cNvCxnSpPr>
            <p:nvPr/>
          </p:nvCxnSpPr>
          <p:spPr>
            <a:xfrm>
              <a:off x="2207568" y="2708920"/>
              <a:ext cx="0" cy="56330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96F9864-6706-CA96-F580-2BC02A9992C6}"/>
                </a:ext>
              </a:extLst>
            </p:cNvPr>
            <p:cNvSpPr/>
            <p:nvPr/>
          </p:nvSpPr>
          <p:spPr>
            <a:xfrm>
              <a:off x="1199456" y="2780928"/>
              <a:ext cx="288025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err="1"/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3959FA46-CF45-223A-EAA2-BE5B20A2C5F9}"/>
              </a:ext>
            </a:extLst>
          </p:cNvPr>
          <p:cNvSpPr/>
          <p:nvPr/>
        </p:nvSpPr>
        <p:spPr>
          <a:xfrm>
            <a:off x="4079776" y="4448384"/>
            <a:ext cx="158417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pic>
        <p:nvPicPr>
          <p:cNvPr id="8" name="Picture 7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FB83E64F-C2B2-AF50-E58A-F390F6DFC3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836712"/>
            <a:ext cx="7304499" cy="1440324"/>
          </a:xfrm>
          <a:prstGeom prst="rect">
            <a:avLst/>
          </a:prstGeom>
        </p:spPr>
      </p:pic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E2510FC-DEF9-1414-F95A-058E6AEB2C5E}"/>
              </a:ext>
            </a:extLst>
          </p:cNvPr>
          <p:cNvSpPr/>
          <p:nvPr/>
        </p:nvSpPr>
        <p:spPr>
          <a:xfrm>
            <a:off x="7973291" y="2038608"/>
            <a:ext cx="2078355" cy="2055409"/>
          </a:xfrm>
          <a:custGeom>
            <a:avLst/>
            <a:gdLst>
              <a:gd name="connsiteX0" fmla="*/ 0 w 2015836"/>
              <a:gd name="connsiteY0" fmla="*/ 2202873 h 2202873"/>
              <a:gd name="connsiteX1" fmla="*/ 1052945 w 2015836"/>
              <a:gd name="connsiteY1" fmla="*/ 2202873 h 2202873"/>
              <a:gd name="connsiteX2" fmla="*/ 2015836 w 2015836"/>
              <a:gd name="connsiteY2" fmla="*/ 96982 h 2202873"/>
              <a:gd name="connsiteX3" fmla="*/ 1101436 w 2015836"/>
              <a:gd name="connsiteY3" fmla="*/ 0 h 2202873"/>
              <a:gd name="connsiteX4" fmla="*/ 0 w 2015836"/>
              <a:gd name="connsiteY4" fmla="*/ 2202873 h 2202873"/>
              <a:gd name="connsiteX0" fmla="*/ 0 w 2051842"/>
              <a:gd name="connsiteY0" fmla="*/ 2388609 h 2388609"/>
              <a:gd name="connsiteX1" fmla="*/ 1052945 w 2051842"/>
              <a:gd name="connsiteY1" fmla="*/ 2388609 h 2388609"/>
              <a:gd name="connsiteX2" fmla="*/ 2051842 w 2051842"/>
              <a:gd name="connsiteY2" fmla="*/ 0 h 2388609"/>
              <a:gd name="connsiteX3" fmla="*/ 1101436 w 2051842"/>
              <a:gd name="connsiteY3" fmla="*/ 185736 h 2388609"/>
              <a:gd name="connsiteX4" fmla="*/ 0 w 2051842"/>
              <a:gd name="connsiteY4" fmla="*/ 2388609 h 2388609"/>
              <a:gd name="connsiteX0" fmla="*/ 0 w 2051842"/>
              <a:gd name="connsiteY0" fmla="*/ 2396736 h 2396736"/>
              <a:gd name="connsiteX1" fmla="*/ 1052945 w 2051842"/>
              <a:gd name="connsiteY1" fmla="*/ 2396736 h 2396736"/>
              <a:gd name="connsiteX2" fmla="*/ 2051842 w 2051842"/>
              <a:gd name="connsiteY2" fmla="*/ 8127 h 2396736"/>
              <a:gd name="connsiteX3" fmla="*/ 1202254 w 2051842"/>
              <a:gd name="connsiteY3" fmla="*/ 0 h 2396736"/>
              <a:gd name="connsiteX4" fmla="*/ 0 w 2051842"/>
              <a:gd name="connsiteY4" fmla="*/ 2396736 h 2396736"/>
              <a:gd name="connsiteX0" fmla="*/ 0 w 2160565"/>
              <a:gd name="connsiteY0" fmla="*/ 2396736 h 2396736"/>
              <a:gd name="connsiteX1" fmla="*/ 2160565 w 2160565"/>
              <a:gd name="connsiteY1" fmla="*/ 2387465 h 2396736"/>
              <a:gd name="connsiteX2" fmla="*/ 2051842 w 2160565"/>
              <a:gd name="connsiteY2" fmla="*/ 8127 h 2396736"/>
              <a:gd name="connsiteX3" fmla="*/ 1202254 w 2160565"/>
              <a:gd name="connsiteY3" fmla="*/ 0 h 2396736"/>
              <a:gd name="connsiteX4" fmla="*/ 0 w 2160565"/>
              <a:gd name="connsiteY4" fmla="*/ 2396736 h 2396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565" h="2396736">
                <a:moveTo>
                  <a:pt x="0" y="2396736"/>
                </a:moveTo>
                <a:lnTo>
                  <a:pt x="2160565" y="2387465"/>
                </a:lnTo>
                <a:lnTo>
                  <a:pt x="2051842" y="8127"/>
                </a:lnTo>
                <a:lnTo>
                  <a:pt x="1202254" y="0"/>
                </a:lnTo>
                <a:lnTo>
                  <a:pt x="0" y="2396736"/>
                </a:lnTo>
                <a:close/>
              </a:path>
            </a:pathLst>
          </a:custGeom>
          <a:solidFill>
            <a:srgbClr val="00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78299A0-DA77-39C3-45B8-452DAA9048C3}"/>
              </a:ext>
            </a:extLst>
          </p:cNvPr>
          <p:cNvSpPr/>
          <p:nvPr/>
        </p:nvSpPr>
        <p:spPr>
          <a:xfrm>
            <a:off x="4433455" y="1593273"/>
            <a:ext cx="4599709" cy="2078182"/>
          </a:xfrm>
          <a:custGeom>
            <a:avLst/>
            <a:gdLst>
              <a:gd name="connsiteX0" fmla="*/ 290945 w 4599709"/>
              <a:gd name="connsiteY0" fmla="*/ 2029691 h 2078182"/>
              <a:gd name="connsiteX1" fmla="*/ 0 w 4599709"/>
              <a:gd name="connsiteY1" fmla="*/ 0 h 2078182"/>
              <a:gd name="connsiteX2" fmla="*/ 4599709 w 4599709"/>
              <a:gd name="connsiteY2" fmla="*/ 318654 h 2078182"/>
              <a:gd name="connsiteX3" fmla="*/ 2355272 w 4599709"/>
              <a:gd name="connsiteY3" fmla="*/ 2078182 h 2078182"/>
              <a:gd name="connsiteX4" fmla="*/ 290945 w 4599709"/>
              <a:gd name="connsiteY4" fmla="*/ 2029691 h 2078182"/>
              <a:gd name="connsiteX0" fmla="*/ 429491 w 4599709"/>
              <a:gd name="connsiteY0" fmla="*/ 2029691 h 2078182"/>
              <a:gd name="connsiteX1" fmla="*/ 0 w 4599709"/>
              <a:gd name="connsiteY1" fmla="*/ 0 h 2078182"/>
              <a:gd name="connsiteX2" fmla="*/ 4599709 w 4599709"/>
              <a:gd name="connsiteY2" fmla="*/ 318654 h 2078182"/>
              <a:gd name="connsiteX3" fmla="*/ 2355272 w 4599709"/>
              <a:gd name="connsiteY3" fmla="*/ 2078182 h 2078182"/>
              <a:gd name="connsiteX4" fmla="*/ 429491 w 4599709"/>
              <a:gd name="connsiteY4" fmla="*/ 2029691 h 2078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9709" h="2078182">
                <a:moveTo>
                  <a:pt x="429491" y="2029691"/>
                </a:moveTo>
                <a:lnTo>
                  <a:pt x="0" y="0"/>
                </a:lnTo>
                <a:lnTo>
                  <a:pt x="4599709" y="318654"/>
                </a:lnTo>
                <a:lnTo>
                  <a:pt x="2355272" y="2078182"/>
                </a:lnTo>
                <a:lnTo>
                  <a:pt x="429491" y="2029691"/>
                </a:lnTo>
                <a:close/>
              </a:path>
            </a:pathLst>
          </a:cu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61C343B-EABB-5763-9C8D-A3033EB54555}"/>
              </a:ext>
            </a:extLst>
          </p:cNvPr>
          <p:cNvSpPr/>
          <p:nvPr/>
        </p:nvSpPr>
        <p:spPr>
          <a:xfrm>
            <a:off x="7058891" y="1918855"/>
            <a:ext cx="2763982" cy="2168236"/>
          </a:xfrm>
          <a:custGeom>
            <a:avLst/>
            <a:gdLst>
              <a:gd name="connsiteX0" fmla="*/ 0 w 2763982"/>
              <a:gd name="connsiteY0" fmla="*/ 2168236 h 2168236"/>
              <a:gd name="connsiteX1" fmla="*/ 2126673 w 2763982"/>
              <a:gd name="connsiteY1" fmla="*/ 0 h 2168236"/>
              <a:gd name="connsiteX2" fmla="*/ 2763982 w 2763982"/>
              <a:gd name="connsiteY2" fmla="*/ 41563 h 2168236"/>
              <a:gd name="connsiteX3" fmla="*/ 0 w 2763982"/>
              <a:gd name="connsiteY3" fmla="*/ 2168236 h 2168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3982" h="2168236">
                <a:moveTo>
                  <a:pt x="0" y="2168236"/>
                </a:moveTo>
                <a:lnTo>
                  <a:pt x="2126673" y="0"/>
                </a:lnTo>
                <a:lnTo>
                  <a:pt x="2763982" y="41563"/>
                </a:lnTo>
                <a:lnTo>
                  <a:pt x="0" y="2168236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409FFD1-6A3D-ED1A-3A53-C05A82ED28A4}"/>
              </a:ext>
            </a:extLst>
          </p:cNvPr>
          <p:cNvSpPr/>
          <p:nvPr/>
        </p:nvSpPr>
        <p:spPr>
          <a:xfrm>
            <a:off x="6053025" y="5231958"/>
            <a:ext cx="1802864" cy="6061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</p:spTree>
    <p:extLst>
      <p:ext uri="{BB962C8B-B14F-4D97-AF65-F5344CB8AC3E}">
        <p14:creationId xmlns:p14="http://schemas.microsoft.com/office/powerpoint/2010/main" val="3130215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49E6EC-D8DC-FB92-1FDD-8CC9CCD67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85D6D3-716F-C48B-A205-1C92ECED4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32F0FC-BC62-F817-A412-884F143E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C0F9FA7-DD2E-1000-6E4E-B3219B160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injector study collaboration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4AE05D-F4C3-4B58-908E-78A003CFD4AE}"/>
              </a:ext>
            </a:extLst>
          </p:cNvPr>
          <p:cNvSpPr txBox="1"/>
          <p:nvPr/>
        </p:nvSpPr>
        <p:spPr>
          <a:xfrm>
            <a:off x="335360" y="995267"/>
            <a:ext cx="60486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/>
              <a:t> Work Breakdown Structure:</a:t>
            </a:r>
            <a:r>
              <a:rPr lang="en-CH" sz="2000" dirty="0"/>
              <a:t>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DC2E4E5-57E3-3E6F-0C05-73B3984DA4FB}"/>
              </a:ext>
            </a:extLst>
          </p:cNvPr>
          <p:cNvGrpSpPr/>
          <p:nvPr/>
        </p:nvGrpSpPr>
        <p:grpSpPr>
          <a:xfrm>
            <a:off x="839416" y="1250758"/>
            <a:ext cx="9649071" cy="4032508"/>
            <a:chOff x="191345" y="2204864"/>
            <a:chExt cx="8856984" cy="324042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482CA7D-E573-EF69-3279-D0A39C9564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3846"/>
            <a:stretch/>
          </p:blipFill>
          <p:spPr>
            <a:xfrm>
              <a:off x="191345" y="2204864"/>
              <a:ext cx="8856984" cy="3240420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025F53B-C093-3685-0AAE-47B68348C321}"/>
                </a:ext>
              </a:extLst>
            </p:cNvPr>
            <p:cNvSpPr/>
            <p:nvPr/>
          </p:nvSpPr>
          <p:spPr>
            <a:xfrm>
              <a:off x="6665576" y="4797152"/>
              <a:ext cx="360040" cy="504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pic>
        <p:nvPicPr>
          <p:cNvPr id="13" name="Picture 12" descr="A logo with a light coming out of it&#10;&#10;Description automatically generated">
            <a:extLst>
              <a:ext uri="{FF2B5EF4-FFF2-40B4-BE49-F238E27FC236}">
                <a16:creationId xmlns:a16="http://schemas.microsoft.com/office/drawing/2014/main" id="{27572D9C-DF3B-65C1-6940-33F8BA7D48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887" y="4370272"/>
            <a:ext cx="1872283" cy="187228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BD6AD73-2818-CCBC-C319-7E54C6F8BFE8}"/>
              </a:ext>
            </a:extLst>
          </p:cNvPr>
          <p:cNvSpPr/>
          <p:nvPr/>
        </p:nvSpPr>
        <p:spPr>
          <a:xfrm>
            <a:off x="3863752" y="4203086"/>
            <a:ext cx="4063559" cy="1080120"/>
          </a:xfrm>
          <a:prstGeom prst="rect">
            <a:avLst/>
          </a:prstGeom>
          <a:noFill/>
          <a:ln w="222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B670EBC-189A-62A9-7118-3C73D9879202}"/>
              </a:ext>
            </a:extLst>
          </p:cNvPr>
          <p:cNvCxnSpPr>
            <a:cxnSpLocks/>
            <a:stCxn id="13" idx="1"/>
            <a:endCxn id="14" idx="3"/>
          </p:cNvCxnSpPr>
          <p:nvPr/>
        </p:nvCxnSpPr>
        <p:spPr>
          <a:xfrm flipH="1" flipV="1">
            <a:off x="7927311" y="4743146"/>
            <a:ext cx="1172576" cy="563268"/>
          </a:xfrm>
          <a:prstGeom prst="line">
            <a:avLst/>
          </a:prstGeom>
          <a:ln w="1905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718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07D61E-54E9-A8AF-3910-F4F43C532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B6DF4-3911-4B8B-506B-C84DFAB7C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DF8FBC-9C56-7CBF-12DA-3D9A93D3A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0512CCB-58D2-11B9-B81D-C7E5E33DE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Chart </a:t>
            </a:r>
            <a:r>
              <a:rPr lang="de-CH" dirty="0" err="1"/>
              <a:t>contribution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D6ECB3-DCF2-E44B-724F-1C127EEC2E3A}"/>
              </a:ext>
            </a:extLst>
          </p:cNvPr>
          <p:cNvSpPr txBox="1"/>
          <p:nvPr/>
        </p:nvSpPr>
        <p:spPr>
          <a:xfrm>
            <a:off x="695325" y="1000939"/>
            <a:ext cx="92933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b="1" dirty="0">
                <a:solidFill>
                  <a:srgbClr val="FF0000"/>
                </a:solidFill>
              </a:rPr>
              <a:t>P3 </a:t>
            </a:r>
            <a:r>
              <a:rPr lang="de-CH" sz="2000" b="1" dirty="0" err="1">
                <a:solidFill>
                  <a:srgbClr val="FF0000"/>
                </a:solidFill>
              </a:rPr>
              <a:t>is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strongly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supported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by</a:t>
            </a:r>
            <a:r>
              <a:rPr lang="de-CH" sz="2000" b="1" dirty="0">
                <a:solidFill>
                  <a:srgbClr val="FF0000"/>
                </a:solidFill>
              </a:rPr>
              <a:t> CHART </a:t>
            </a:r>
            <a:r>
              <a:rPr lang="de-CH" sz="2000" b="1" dirty="0" err="1">
                <a:solidFill>
                  <a:srgbClr val="FF0000"/>
                </a:solidFill>
              </a:rPr>
              <a:t>both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for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hardware</a:t>
            </a:r>
            <a:r>
              <a:rPr lang="de-CH" sz="2000" b="1" dirty="0">
                <a:solidFill>
                  <a:srgbClr val="FF0000"/>
                </a:solidFill>
              </a:rPr>
              <a:t> and </a:t>
            </a:r>
            <a:r>
              <a:rPr lang="de-CH" sz="2000" b="1" dirty="0" err="1">
                <a:solidFill>
                  <a:srgbClr val="FF0000"/>
                </a:solidFill>
              </a:rPr>
              <a:t>personnel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cost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117D1ED-7580-E35A-7239-ADA2EE2941EB}"/>
              </a:ext>
            </a:extLst>
          </p:cNvPr>
          <p:cNvGrpSpPr/>
          <p:nvPr/>
        </p:nvGrpSpPr>
        <p:grpSpPr>
          <a:xfrm>
            <a:off x="1624639" y="1548841"/>
            <a:ext cx="8431802" cy="4184415"/>
            <a:chOff x="1392939" y="1423762"/>
            <a:chExt cx="9293316" cy="460851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07760C9-BB44-A0DA-930A-9F5309C2D6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2939" y="1423762"/>
              <a:ext cx="9293316" cy="460851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71069FB-86B5-C3D4-6E8A-5750806736E0}"/>
                </a:ext>
              </a:extLst>
            </p:cNvPr>
            <p:cNvSpPr/>
            <p:nvPr/>
          </p:nvSpPr>
          <p:spPr>
            <a:xfrm>
              <a:off x="1487488" y="5373216"/>
              <a:ext cx="309634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C76A5B6-ED9F-42D9-83E8-C8C93442809F}"/>
                </a:ext>
              </a:extLst>
            </p:cNvPr>
            <p:cNvSpPr/>
            <p:nvPr/>
          </p:nvSpPr>
          <p:spPr>
            <a:xfrm>
              <a:off x="3747356" y="5139601"/>
              <a:ext cx="108850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C3A53FC-BDD7-5EF8-3520-E168A2101F88}"/>
              </a:ext>
            </a:extLst>
          </p:cNvPr>
          <p:cNvSpPr txBox="1"/>
          <p:nvPr/>
        </p:nvSpPr>
        <p:spPr>
          <a:xfrm>
            <a:off x="1775520" y="5876820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dirty="0"/>
              <a:t>More @ </a:t>
            </a:r>
            <a:r>
              <a:rPr lang="de-CH" sz="2000" dirty="0">
                <a:hlinkClick r:id="rId3"/>
              </a:rPr>
              <a:t>https://chart.ch/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863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852E65-4B17-0261-1ED4-9C8D75936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BC4386-AB47-A251-132D-AC07A3E8D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069E98-0B93-1B88-2B65-A7302F4BD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3A2AC9-E4D0-BF52-F1F5-15FDD658E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Introduction</a:t>
            </a:r>
            <a:endParaRPr lang="en-US" dirty="0"/>
          </a:p>
        </p:txBody>
      </p:sp>
      <p:pic>
        <p:nvPicPr>
          <p:cNvPr id="10" name="Picture 9" descr="A machine with many objects&#10;&#10;Description automatically generated with medium confidence">
            <a:extLst>
              <a:ext uri="{FF2B5EF4-FFF2-40B4-BE49-F238E27FC236}">
                <a16:creationId xmlns:a16="http://schemas.microsoft.com/office/drawing/2014/main" id="{5ABBC598-23ED-2F75-C242-9B654A08A0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" r="-89"/>
          <a:stretch/>
        </p:blipFill>
        <p:spPr>
          <a:xfrm>
            <a:off x="695325" y="2996952"/>
            <a:ext cx="10879488" cy="32990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03C42E7-52AD-4960-4B30-D1381A2E0BF3}"/>
              </a:ext>
            </a:extLst>
          </p:cNvPr>
          <p:cNvSpPr txBox="1"/>
          <p:nvPr/>
        </p:nvSpPr>
        <p:spPr>
          <a:xfrm>
            <a:off x="227348" y="928694"/>
            <a:ext cx="1184531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baseline="30000" dirty="0"/>
              <a:t>3</a:t>
            </a:r>
            <a:r>
              <a:rPr lang="en-US" dirty="0"/>
              <a:t> (</a:t>
            </a:r>
            <a:r>
              <a:rPr lang="en-US" i="1" dirty="0"/>
              <a:t>P-cubed) </a:t>
            </a:r>
            <a:r>
              <a:rPr lang="en-US" dirty="0"/>
              <a:t>is a Proof-of-principle study of a positron (e+) source and capture system that can substantially enhance the state-of-the-art e+ yield.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Based on the conventional principles of pair-production-based positron sources but will use novel technology (e.g. HTS solenoids) to achieve this enhances positron yield.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Integrated in FCC-</a:t>
            </a:r>
            <a:r>
              <a:rPr lang="en-US" dirty="0" err="1"/>
              <a:t>ee</a:t>
            </a:r>
            <a:r>
              <a:rPr lang="en-US" dirty="0"/>
              <a:t> Injector study as the FCC-</a:t>
            </a:r>
            <a:r>
              <a:rPr lang="en-US" dirty="0" err="1"/>
              <a:t>ee</a:t>
            </a:r>
            <a:r>
              <a:rPr lang="en-US" dirty="0"/>
              <a:t> e+ source test facility.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complete and currently in construction at </a:t>
            </a:r>
            <a:r>
              <a:rPr lang="en-US" dirty="0" err="1"/>
              <a:t>SwissFEL</a:t>
            </a:r>
            <a:r>
              <a:rPr lang="en-US" dirty="0"/>
              <a:t> at PSI.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Operation is foreseen in 2026.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04474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32D096-1640-F70C-8E17-44A7BA7BC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268760"/>
            <a:ext cx="5472608" cy="4644616"/>
          </a:xfrm>
        </p:spPr>
        <p:txBody>
          <a:bodyPr/>
          <a:lstStyle/>
          <a:p>
            <a:r>
              <a:rPr lang="de-CH" sz="1800" dirty="0"/>
              <a:t>P</a:t>
            </a:r>
            <a:r>
              <a:rPr lang="de-CH" sz="1800" baseline="30000" dirty="0"/>
              <a:t>3</a:t>
            </a:r>
            <a:r>
              <a:rPr lang="de-CH" sz="1800" dirty="0"/>
              <a:t> will </a:t>
            </a:r>
            <a:r>
              <a:rPr lang="de-CH" sz="1800" dirty="0" err="1"/>
              <a:t>be</a:t>
            </a:r>
            <a:r>
              <a:rPr lang="de-CH" sz="1800" dirty="0"/>
              <a:t> </a:t>
            </a:r>
            <a:r>
              <a:rPr lang="de-CH" sz="1800" dirty="0" err="1"/>
              <a:t>installed</a:t>
            </a:r>
            <a:r>
              <a:rPr lang="de-CH" sz="1800" dirty="0"/>
              <a:t> in SwissFEL </a:t>
            </a:r>
            <a:r>
              <a:rPr lang="de-CH" sz="1800" dirty="0" err="1"/>
              <a:t>tunnel</a:t>
            </a:r>
            <a:r>
              <a:rPr lang="de-CH" sz="1800" dirty="0"/>
              <a:t>.</a:t>
            </a:r>
          </a:p>
          <a:p>
            <a:endParaRPr lang="de-CH" sz="1800" dirty="0"/>
          </a:p>
          <a:p>
            <a:r>
              <a:rPr lang="de-CH" sz="1800" dirty="0"/>
              <a:t>The </a:t>
            </a:r>
            <a:r>
              <a:rPr lang="de-CH" sz="1800" dirty="0" err="1"/>
              <a:t>available</a:t>
            </a:r>
            <a:r>
              <a:rPr lang="de-CH" sz="1800" dirty="0"/>
              <a:t> </a:t>
            </a:r>
            <a:r>
              <a:rPr lang="de-CH" sz="1800" dirty="0" err="1"/>
              <a:t>electron</a:t>
            </a:r>
            <a:r>
              <a:rPr lang="de-CH" sz="1800" dirty="0"/>
              <a:t> beam </a:t>
            </a:r>
            <a:r>
              <a:rPr lang="de-CH" sz="1800" dirty="0" err="1"/>
              <a:t>is</a:t>
            </a:r>
            <a:r>
              <a:rPr lang="de-CH" sz="1800" dirty="0"/>
              <a:t> </a:t>
            </a:r>
            <a:r>
              <a:rPr lang="de-CH" sz="1800" dirty="0" err="1"/>
              <a:t>adjustable</a:t>
            </a:r>
            <a:r>
              <a:rPr lang="de-CH" sz="1800" dirty="0"/>
              <a:t> in </a:t>
            </a:r>
            <a:r>
              <a:rPr lang="de-CH" sz="1800" dirty="0" err="1"/>
              <a:t>energy</a:t>
            </a:r>
            <a:r>
              <a:rPr lang="de-CH" sz="1800" dirty="0"/>
              <a:t> </a:t>
            </a:r>
            <a:r>
              <a:rPr lang="de-CH" sz="1800" dirty="0" err="1"/>
              <a:t>up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6 </a:t>
            </a:r>
            <a:r>
              <a:rPr lang="de-CH" sz="1800" dirty="0" err="1"/>
              <a:t>GeV</a:t>
            </a:r>
            <a:r>
              <a:rPr lang="de-CH" sz="1800" dirty="0"/>
              <a:t> </a:t>
            </a:r>
            <a:r>
              <a:rPr lang="de-CH" sz="1800" dirty="0" err="1"/>
              <a:t>with</a:t>
            </a:r>
            <a:r>
              <a:rPr lang="de-CH" sz="1800" dirty="0"/>
              <a:t> a </a:t>
            </a:r>
            <a:r>
              <a:rPr lang="de-CH" sz="1800" dirty="0" err="1"/>
              <a:t>bunch</a:t>
            </a:r>
            <a:r>
              <a:rPr lang="de-CH" sz="1800" dirty="0"/>
              <a:t> </a:t>
            </a:r>
            <a:r>
              <a:rPr lang="de-CH" sz="1800" dirty="0" err="1"/>
              <a:t>charge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200 </a:t>
            </a:r>
            <a:r>
              <a:rPr lang="de-CH" sz="1800" dirty="0" err="1"/>
              <a:t>pC</a:t>
            </a:r>
            <a:r>
              <a:rPr lang="de-CH" sz="1800" dirty="0"/>
              <a:t> and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repetition</a:t>
            </a:r>
            <a:r>
              <a:rPr lang="de-CH" sz="1800" dirty="0"/>
              <a:t> rate </a:t>
            </a:r>
            <a:r>
              <a:rPr lang="de-CH" sz="1800" dirty="0" err="1"/>
              <a:t>up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100 Hz.</a:t>
            </a:r>
          </a:p>
          <a:p>
            <a:pPr marL="252000" lvl="2" indent="0">
              <a:buNone/>
            </a:pPr>
            <a:r>
              <a:rPr lang="de-CH" sz="1800" b="1" dirty="0"/>
              <a:t>Goal</a:t>
            </a:r>
            <a:r>
              <a:rPr lang="de-CH" sz="1800" dirty="0"/>
              <a:t>: P</a:t>
            </a:r>
            <a:r>
              <a:rPr lang="de-CH" sz="1800" baseline="30000" dirty="0"/>
              <a:t>3</a:t>
            </a:r>
            <a:r>
              <a:rPr lang="de-CH" sz="1800" dirty="0"/>
              <a:t> </a:t>
            </a:r>
            <a:r>
              <a:rPr lang="de-CH" sz="1800" dirty="0" err="1"/>
              <a:t>allows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develop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required</a:t>
            </a:r>
            <a:r>
              <a:rPr lang="de-CH" sz="1800" dirty="0"/>
              <a:t> </a:t>
            </a:r>
            <a:r>
              <a:rPr lang="de-CH" sz="1800" dirty="0" err="1"/>
              <a:t>technology</a:t>
            </a:r>
            <a:r>
              <a:rPr lang="de-CH" sz="1800" dirty="0"/>
              <a:t> </a:t>
            </a:r>
            <a:r>
              <a:rPr lang="de-CH" sz="1800" dirty="0" err="1"/>
              <a:t>for</a:t>
            </a:r>
            <a:r>
              <a:rPr lang="de-CH" sz="1800" dirty="0"/>
              <a:t> FCC-</a:t>
            </a:r>
            <a:r>
              <a:rPr lang="de-CH" sz="1800" dirty="0" err="1"/>
              <a:t>ee</a:t>
            </a:r>
            <a:r>
              <a:rPr lang="de-CH" sz="1800" dirty="0"/>
              <a:t> </a:t>
            </a:r>
            <a:r>
              <a:rPr lang="de-CH" sz="1800" dirty="0" err="1"/>
              <a:t>positron</a:t>
            </a:r>
            <a:r>
              <a:rPr lang="de-CH" sz="1800" dirty="0"/>
              <a:t> source and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demonstrate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yield</a:t>
            </a:r>
            <a:endParaRPr lang="de-CH" sz="1800" dirty="0"/>
          </a:p>
          <a:p>
            <a:pPr marL="252000" lvl="2" indent="0">
              <a:buNone/>
            </a:pPr>
            <a:r>
              <a:rPr lang="de-CH" sz="1800" b="1" dirty="0"/>
              <a:t>Limits</a:t>
            </a:r>
            <a:r>
              <a:rPr lang="de-CH" sz="1800" dirty="0"/>
              <a:t>: </a:t>
            </a:r>
            <a:r>
              <a:rPr lang="de-CH" sz="1800" dirty="0" err="1"/>
              <a:t>Because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</a:t>
            </a:r>
            <a:r>
              <a:rPr lang="de-CH" sz="1800" dirty="0" err="1"/>
              <a:t>radioprotection</a:t>
            </a:r>
            <a:r>
              <a:rPr lang="de-CH" sz="1800" dirty="0"/>
              <a:t> </a:t>
            </a:r>
            <a:r>
              <a:rPr lang="de-CH" sz="1800" dirty="0" err="1"/>
              <a:t>resons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rep</a:t>
            </a:r>
            <a:r>
              <a:rPr lang="de-CH" sz="1800" dirty="0"/>
              <a:t>. rate </a:t>
            </a:r>
            <a:r>
              <a:rPr lang="de-CH" sz="1800" dirty="0" err="1"/>
              <a:t>must</a:t>
            </a:r>
            <a:r>
              <a:rPr lang="de-CH" sz="1800" dirty="0"/>
              <a:t> </a:t>
            </a:r>
            <a:r>
              <a:rPr lang="de-CH" sz="1800" dirty="0" err="1"/>
              <a:t>be</a:t>
            </a:r>
            <a:r>
              <a:rPr lang="de-CH" sz="1800" dirty="0"/>
              <a:t> limited </a:t>
            </a:r>
            <a:r>
              <a:rPr lang="de-CH" sz="1800" dirty="0" err="1"/>
              <a:t>to</a:t>
            </a:r>
            <a:r>
              <a:rPr lang="de-CH" sz="1800" dirty="0"/>
              <a:t> 1 Hz, </a:t>
            </a:r>
            <a:r>
              <a:rPr lang="de-CH" sz="1800" dirty="0" err="1"/>
              <a:t>as</a:t>
            </a:r>
            <a:r>
              <a:rPr lang="de-CH" sz="1800" dirty="0"/>
              <a:t> </a:t>
            </a:r>
            <a:r>
              <a:rPr lang="de-CH" sz="1800" dirty="0" err="1"/>
              <a:t>consequence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average</a:t>
            </a:r>
            <a:r>
              <a:rPr lang="de-CH" sz="1800" dirty="0"/>
              <a:t> beam power will </a:t>
            </a:r>
            <a:r>
              <a:rPr lang="de-CH" sz="1800" dirty="0" err="1"/>
              <a:t>be</a:t>
            </a:r>
            <a:r>
              <a:rPr lang="de-CH" sz="1800" dirty="0"/>
              <a:t> a </a:t>
            </a:r>
            <a:r>
              <a:rPr lang="de-CH" sz="1800" dirty="0" err="1"/>
              <a:t>factor</a:t>
            </a:r>
            <a:r>
              <a:rPr lang="de-CH" sz="1800" dirty="0"/>
              <a:t> ~7800 </a:t>
            </a:r>
            <a:r>
              <a:rPr lang="de-CH" sz="1800" dirty="0" err="1"/>
              <a:t>less</a:t>
            </a:r>
            <a:r>
              <a:rPr lang="de-CH" sz="1800" dirty="0"/>
              <a:t> </a:t>
            </a:r>
            <a:r>
              <a:rPr lang="de-CH" sz="1800" dirty="0" err="1"/>
              <a:t>than</a:t>
            </a:r>
            <a:r>
              <a:rPr lang="de-CH" sz="1800" dirty="0"/>
              <a:t> in FCC-</a:t>
            </a:r>
            <a:r>
              <a:rPr lang="de-CH" sz="1800" dirty="0" err="1"/>
              <a:t>ee</a:t>
            </a:r>
            <a:r>
              <a:rPr lang="de-CH" sz="1800" dirty="0"/>
              <a:t> (Z </a:t>
            </a:r>
            <a:r>
              <a:rPr lang="de-CH" sz="1800" dirty="0" err="1"/>
              <a:t>mode</a:t>
            </a:r>
            <a:r>
              <a:rPr lang="de-CH" sz="1800" dirty="0"/>
              <a:t>).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D0B012-CBE8-5E93-935C-0D11E4AE0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EA9CB2-7A43-BA15-B655-6730E14E8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9869E9-69A3-870C-792E-9B681BAA4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D7B04F4-077D-899E-6A64-D369A32A8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</a:t>
            </a:r>
            <a:r>
              <a:rPr lang="de-CH" baseline="30000" dirty="0"/>
              <a:t>3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demonstrator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FCC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F71D41C-1039-8C49-DFE4-A8C7C431A3D0}"/>
              </a:ext>
            </a:extLst>
          </p:cNvPr>
          <p:cNvGraphicFramePr>
            <a:graphicFrameLocks noGrp="1"/>
          </p:cNvGraphicFramePr>
          <p:nvPr/>
        </p:nvGraphicFramePr>
        <p:xfrm>
          <a:off x="6312022" y="1052736"/>
          <a:ext cx="5616626" cy="3017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2883240">
                  <a:extLst>
                    <a:ext uri="{9D8B030D-6E8A-4147-A177-3AD203B41FA5}">
                      <a16:colId xmlns:a16="http://schemas.microsoft.com/office/drawing/2014/main" val="2110905817"/>
                    </a:ext>
                  </a:extLst>
                </a:gridCol>
                <a:gridCol w="1214838">
                  <a:extLst>
                    <a:ext uri="{9D8B030D-6E8A-4147-A177-3AD203B41FA5}">
                      <a16:colId xmlns:a16="http://schemas.microsoft.com/office/drawing/2014/main" val="1877683390"/>
                    </a:ext>
                  </a:extLst>
                </a:gridCol>
                <a:gridCol w="1518548">
                  <a:extLst>
                    <a:ext uri="{9D8B030D-6E8A-4147-A177-3AD203B41FA5}">
                      <a16:colId xmlns:a16="http://schemas.microsoft.com/office/drawing/2014/main" val="3955119135"/>
                    </a:ext>
                  </a:extLst>
                </a:gridCol>
              </a:tblGrid>
              <a:tr h="129366">
                <a:tc>
                  <a:txBody>
                    <a:bodyPr/>
                    <a:lstStyle/>
                    <a:p>
                      <a:endParaRPr lang="de-CH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FCC-</a:t>
                      </a:r>
                      <a:r>
                        <a:rPr lang="en-US" sz="1600" b="1" dirty="0" err="1"/>
                        <a:t>ee</a:t>
                      </a:r>
                      <a:endParaRPr lang="de-CH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600" b="1" baseline="3000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1600" b="1" baseline="0">
                          <a:solidFill>
                            <a:schemeClr val="tx1"/>
                          </a:solidFill>
                        </a:rPr>
                        <a:t> (SwissFEL)</a:t>
                      </a:r>
                      <a:endParaRPr lang="de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47692832"/>
                  </a:ext>
                </a:extLst>
              </a:tr>
              <a:tr h="129366">
                <a:tc>
                  <a:txBody>
                    <a:bodyPr/>
                    <a:lstStyle/>
                    <a:p>
                      <a:r>
                        <a:rPr lang="en-US" sz="1600" dirty="0"/>
                        <a:t>Energy</a:t>
                      </a:r>
                      <a:r>
                        <a:rPr lang="en-US" sz="1600" baseline="0" dirty="0"/>
                        <a:t> [GeV]</a:t>
                      </a:r>
                      <a:endParaRPr lang="de-C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2.86 (new)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>
                          <a:solidFill>
                            <a:schemeClr val="tx1"/>
                          </a:solidFill>
                        </a:rPr>
                        <a:t>0-6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3691442"/>
                  </a:ext>
                </a:extLst>
              </a:tr>
              <a:tr h="129366">
                <a:tc>
                  <a:txBody>
                    <a:bodyPr/>
                    <a:lstStyle/>
                    <a:p>
                      <a:r>
                        <a:rPr lang="de-CH" sz="1600" dirty="0" err="1"/>
                        <a:t>Yield</a:t>
                      </a:r>
                      <a:endParaRPr lang="de-C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2.2(*)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2806781"/>
                  </a:ext>
                </a:extLst>
              </a:tr>
              <a:tr h="129366"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Target Length [mm]</a:t>
                      </a:r>
                      <a:endParaRPr lang="de-C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5-7.5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81272382"/>
                  </a:ext>
                </a:extLst>
              </a:tr>
              <a:tr h="129366"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e- bunch charge [</a:t>
                      </a:r>
                      <a:r>
                        <a:rPr lang="en-US" sz="1600" baseline="0" dirty="0" err="1"/>
                        <a:t>nC</a:t>
                      </a:r>
                      <a:r>
                        <a:rPr lang="en-US" sz="1600" baseline="0" dirty="0"/>
                        <a:t>]</a:t>
                      </a:r>
                      <a:endParaRPr lang="de-C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≤4.34 (**)</a:t>
                      </a:r>
                      <a:endParaRPr lang="de-C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0.2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811893"/>
                  </a:ext>
                </a:extLst>
              </a:tr>
              <a:tr h="129366">
                <a:tc>
                  <a:txBody>
                    <a:bodyPr/>
                    <a:lstStyle/>
                    <a:p>
                      <a:r>
                        <a:rPr lang="en-US" sz="1600" dirty="0"/>
                        <a:t>Rep. Rate [Hz]</a:t>
                      </a:r>
                      <a:endParaRPr lang="de-C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100</a:t>
                      </a:r>
                      <a:endParaRPr lang="de-C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831416"/>
                  </a:ext>
                </a:extLst>
              </a:tr>
              <a:tr h="129366">
                <a:tc>
                  <a:txBody>
                    <a:bodyPr/>
                    <a:lstStyle/>
                    <a:p>
                      <a:r>
                        <a:rPr lang="en-US" sz="1600" dirty="0"/>
                        <a:t>Bunches</a:t>
                      </a:r>
                      <a:r>
                        <a:rPr lang="en-US" sz="1600" baseline="0" dirty="0"/>
                        <a:t>/pulse</a:t>
                      </a:r>
                      <a:endParaRPr lang="de-C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083543"/>
                  </a:ext>
                </a:extLst>
              </a:tr>
              <a:tr h="129366">
                <a:tc>
                  <a:txBody>
                    <a:bodyPr/>
                    <a:lstStyle/>
                    <a:p>
                      <a:r>
                        <a:rPr lang="de-CH" sz="1600" dirty="0"/>
                        <a:t>Beam power at </a:t>
                      </a:r>
                      <a:r>
                        <a:rPr lang="de-CH" sz="1600" dirty="0" err="1"/>
                        <a:t>target</a:t>
                      </a:r>
                      <a:r>
                        <a:rPr lang="de-CH" sz="1600" dirty="0"/>
                        <a:t> [W]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7000 (*)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7329019"/>
                  </a:ext>
                </a:extLst>
              </a:tr>
              <a:tr h="1293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err="1"/>
                        <a:t>Deposited</a:t>
                      </a:r>
                      <a:r>
                        <a:rPr lang="de-CH" sz="1600" dirty="0"/>
                        <a:t> power at </a:t>
                      </a:r>
                      <a:r>
                        <a:rPr lang="de-CH" sz="1600" dirty="0" err="1"/>
                        <a:t>target</a:t>
                      </a:r>
                      <a:r>
                        <a:rPr lang="de-CH" sz="1600" dirty="0"/>
                        <a:t> [W]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1600 (*)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~0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96512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87BE90E-44A3-5847-F1B7-BBD084149F2A}"/>
              </a:ext>
            </a:extLst>
          </p:cNvPr>
          <p:cNvSpPr txBox="1"/>
          <p:nvPr/>
        </p:nvSpPr>
        <p:spPr>
          <a:xfrm>
            <a:off x="6470456" y="4832078"/>
            <a:ext cx="54726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(*) Iryna’s talk at FCC week 2024</a:t>
            </a:r>
          </a:p>
          <a:p>
            <a:r>
              <a:rPr lang="en-US" dirty="0">
                <a:hlinkClick r:id="rId2"/>
              </a:rPr>
              <a:t>(**)</a:t>
            </a:r>
            <a:r>
              <a:rPr lang="en-US" dirty="0" err="1">
                <a:hlinkClick r:id="rId2"/>
              </a:rPr>
              <a:t>FCCee</a:t>
            </a:r>
            <a:r>
              <a:rPr lang="en-US" dirty="0">
                <a:hlinkClick r:id="rId2"/>
              </a:rPr>
              <a:t> injectors parameters - Google Sheets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9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machine&#10;&#10;Description automatically generated">
            <a:extLst>
              <a:ext uri="{FF2B5EF4-FFF2-40B4-BE49-F238E27FC236}">
                <a16:creationId xmlns:a16="http://schemas.microsoft.com/office/drawing/2014/main" id="{44F6A3D7-1517-016C-5A20-49FA3CACCD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836709"/>
            <a:ext cx="9544709" cy="568863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0D1510-FE91-2FA7-A19D-1D8679B99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08CD21-7E27-90B7-52D7-C241925C7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4773BD-4799-6A07-F730-E9E688665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18D1B6F-806A-27EB-9CB2-DCE360222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88640"/>
            <a:ext cx="8964613" cy="810444"/>
          </a:xfrm>
        </p:spPr>
        <p:txBody>
          <a:bodyPr/>
          <a:lstStyle/>
          <a:p>
            <a:r>
              <a:rPr lang="en-US" dirty="0"/>
              <a:t>Technology of the P-cubed Experiment</a:t>
            </a:r>
          </a:p>
        </p:txBody>
      </p:sp>
    </p:spTree>
    <p:extLst>
      <p:ext uri="{BB962C8B-B14F-4D97-AF65-F5344CB8AC3E}">
        <p14:creationId xmlns:p14="http://schemas.microsoft.com/office/powerpoint/2010/main" val="2776572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AE38B-D314-1A48-DEFF-80B297962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B2FC36-2A23-A625-38AA-B415B724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A188C2-C2D7-AF81-B193-8C2D5AA55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39E784E-8240-29C2-8AEC-90733D11C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of the P-cubed Experiment</a:t>
            </a:r>
            <a:br>
              <a:rPr lang="en-US" dirty="0"/>
            </a:br>
            <a:r>
              <a:rPr lang="en-US" b="0" dirty="0"/>
              <a:t>Target System</a:t>
            </a:r>
            <a:endParaRPr lang="en-US" dirty="0"/>
          </a:p>
        </p:txBody>
      </p:sp>
      <p:pic>
        <p:nvPicPr>
          <p:cNvPr id="7" name="Content Placeholder 17" descr="A diagram of a machine&#10;&#10;Description automatically generated">
            <a:extLst>
              <a:ext uri="{FF2B5EF4-FFF2-40B4-BE49-F238E27FC236}">
                <a16:creationId xmlns:a16="http://schemas.microsoft.com/office/drawing/2014/main" id="{9A7BC822-1CDF-780F-583D-B4C1AF2AC2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95"/>
          <a:stretch/>
        </p:blipFill>
        <p:spPr>
          <a:xfrm>
            <a:off x="5447928" y="1484784"/>
            <a:ext cx="6118361" cy="3691525"/>
          </a:xfr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3E5A6E1-AEA7-3B5D-2603-95E0E2CDE2F2}"/>
              </a:ext>
            </a:extLst>
          </p:cNvPr>
          <p:cNvSpPr txBox="1">
            <a:spLocks/>
          </p:cNvSpPr>
          <p:nvPr/>
        </p:nvSpPr>
        <p:spPr>
          <a:xfrm>
            <a:off x="1919536" y="6381713"/>
            <a:ext cx="6440753" cy="457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i="1" dirty="0"/>
              <a:t>Thanks to R. Mena Andrade, J.L. Grenard, K. </a:t>
            </a:r>
            <a:r>
              <a:rPr lang="en-GB" i="1" dirty="0" err="1"/>
              <a:t>Guergar</a:t>
            </a:r>
            <a:r>
              <a:rPr lang="en-GB" i="1" dirty="0"/>
              <a:t> and A. Perillo Marcone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866AF585-86C6-3670-0558-5F0F7D83DD2E}"/>
              </a:ext>
            </a:extLst>
          </p:cNvPr>
          <p:cNvSpPr txBox="1">
            <a:spLocks/>
          </p:cNvSpPr>
          <p:nvPr/>
        </p:nvSpPr>
        <p:spPr>
          <a:xfrm>
            <a:off x="335360" y="1181882"/>
            <a:ext cx="4968551" cy="4315920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P-cubed will test different </a:t>
            </a:r>
            <a:r>
              <a:rPr lang="en-US" sz="1800" dirty="0" err="1"/>
              <a:t>different</a:t>
            </a:r>
            <a:r>
              <a:rPr lang="en-US" sz="1800" dirty="0"/>
              <a:t> targets (baseline 17.5 mm tungsten cylinder).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The longitudinal position of target has an impact on the positron yield.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FF0000"/>
                </a:solidFill>
              </a:rPr>
              <a:t>CERN</a:t>
            </a:r>
            <a:r>
              <a:rPr lang="en-US" sz="1800" dirty="0"/>
              <a:t> and PSI have developed a system that allows for: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Easily replacing the targets.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Remotely adjusting the longitudinal location of the target with a stroke of +/50 mm with respect to the optimal point.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0992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55F42A-947F-A5E4-770A-67E9A2E73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879D13-C6F8-4DF3-7306-739CC8D49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D96FB5-B3F2-59A6-F96C-D7CCD2C8C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B3A2FD6-7FD7-374F-8BA0-EFFD84AA9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of the P-cubed Experiment</a:t>
            </a:r>
            <a:br>
              <a:rPr lang="en-US" dirty="0"/>
            </a:br>
            <a:r>
              <a:rPr lang="en-US" b="0" dirty="0"/>
              <a:t>HTS Solenoid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16ED3AA-F9B0-024C-B5D3-7DE2C48CA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968176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12.7 T peak field goal achieved thanks to “cryogen-free” operation at 15 K. 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Made of 5 non-insulated </a:t>
            </a:r>
            <a:r>
              <a:rPr lang="en-US" dirty="0" err="1"/>
              <a:t>ReBCO</a:t>
            </a:r>
            <a:r>
              <a:rPr lang="en-US" dirty="0"/>
              <a:t> (</a:t>
            </a:r>
            <a:r>
              <a:rPr lang="de-CH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rare-</a:t>
            </a:r>
            <a:r>
              <a:rPr lang="de-CH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earth</a:t>
            </a:r>
            <a:r>
              <a:rPr lang="de-CH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CH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barium</a:t>
            </a:r>
            <a:r>
              <a:rPr lang="de-CH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CH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copper</a:t>
            </a:r>
            <a:r>
              <a:rPr lang="de-CH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CH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oxide</a:t>
            </a:r>
            <a:r>
              <a:rPr lang="de-CH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en-US" dirty="0"/>
              <a:t> tape coils.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Prototype has been successfully wound, soldered, and stacked at PSI.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In-house tests have demonstrated “cryogen-free” operation at 15 K and 2 kA, measuring peak magnetic fields of 18 T on-axis. </a:t>
            </a: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</p:txBody>
      </p:sp>
      <p:pic>
        <p:nvPicPr>
          <p:cNvPr id="8" name="Content Placeholder 8" descr="A close-up of a machine&#10;&#10;Description automatically generated">
            <a:extLst>
              <a:ext uri="{FF2B5EF4-FFF2-40B4-BE49-F238E27FC236}">
                <a16:creationId xmlns:a16="http://schemas.microsoft.com/office/drawing/2014/main" id="{E65F9C11-36E7-C042-5B5F-E8443398B1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057" y="836712"/>
            <a:ext cx="6052065" cy="2757535"/>
          </a:xfrm>
          <a:prstGeom prst="rect">
            <a:avLst/>
          </a:prstGeom>
        </p:spPr>
      </p:pic>
      <p:pic>
        <p:nvPicPr>
          <p:cNvPr id="9" name="Picture 8" descr="A drawing of a machine&#10;&#10;Description automatically generated">
            <a:extLst>
              <a:ext uri="{FF2B5EF4-FFF2-40B4-BE49-F238E27FC236}">
                <a16:creationId xmlns:a16="http://schemas.microsoft.com/office/drawing/2014/main" id="{6181A655-8E22-3929-6C65-B3FBA989AF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264" y="3352880"/>
            <a:ext cx="3495328" cy="2856758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6D60ECCE-755A-DCBF-9B9A-FBD45AC88617}"/>
              </a:ext>
            </a:extLst>
          </p:cNvPr>
          <p:cNvSpPr txBox="1">
            <a:spLocks/>
          </p:cNvSpPr>
          <p:nvPr/>
        </p:nvSpPr>
        <p:spPr>
          <a:xfrm>
            <a:off x="5213047" y="6071139"/>
            <a:ext cx="5400675" cy="457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i="1" dirty="0"/>
              <a:t>Thanks to J. Kosse, M. Duda, H. Garcia-Rodrigues, B. Auchmann, and colleagues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B255D8-A921-F366-84CA-F5D7335C06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785" t="20601" r="11610" b="21408"/>
          <a:stretch/>
        </p:blipFill>
        <p:spPr>
          <a:xfrm>
            <a:off x="5618940" y="3789182"/>
            <a:ext cx="3389120" cy="176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850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rawing of a metal cylinder&#10;&#10;Description automatically generated with medium confidence">
            <a:extLst>
              <a:ext uri="{FF2B5EF4-FFF2-40B4-BE49-F238E27FC236}">
                <a16:creationId xmlns:a16="http://schemas.microsoft.com/office/drawing/2014/main" id="{102A9800-DC00-8F45-F57D-3F4DB7609B1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9" t="38" r="50397" b="-38"/>
          <a:stretch/>
        </p:blipFill>
        <p:spPr>
          <a:xfrm>
            <a:off x="257160" y="1318102"/>
            <a:ext cx="2527553" cy="2245014"/>
          </a:xfrm>
          <a:prstGeom prst="rect">
            <a:avLst/>
          </a:prstGeom>
        </p:spPr>
      </p:pic>
      <p:pic>
        <p:nvPicPr>
          <p:cNvPr id="11" name="Picture 10" descr="A drawing of a metal cylinder&#10;&#10;Description automatically generated with medium confidence">
            <a:extLst>
              <a:ext uri="{FF2B5EF4-FFF2-40B4-BE49-F238E27FC236}">
                <a16:creationId xmlns:a16="http://schemas.microsoft.com/office/drawing/2014/main" id="{82C57B5C-1F7B-6228-607E-BB5995103B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2" r="5384"/>
          <a:stretch/>
        </p:blipFill>
        <p:spPr>
          <a:xfrm>
            <a:off x="2784713" y="1425395"/>
            <a:ext cx="2621031" cy="232804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98B2912-98AC-E04F-00D5-1DDDFD343A5B}"/>
              </a:ext>
            </a:extLst>
          </p:cNvPr>
          <p:cNvGrpSpPr/>
          <p:nvPr/>
        </p:nvGrpSpPr>
        <p:grpSpPr>
          <a:xfrm>
            <a:off x="5142558" y="3645911"/>
            <a:ext cx="6066009" cy="2591401"/>
            <a:chOff x="2986090" y="3561451"/>
            <a:chExt cx="6494286" cy="2717522"/>
          </a:xfrm>
        </p:grpSpPr>
        <p:pic>
          <p:nvPicPr>
            <p:cNvPr id="7" name="Picture 6" descr="A diagram of a satellite&#10;&#10;Description automatically generated">
              <a:extLst>
                <a:ext uri="{FF2B5EF4-FFF2-40B4-BE49-F238E27FC236}">
                  <a16:creationId xmlns:a16="http://schemas.microsoft.com/office/drawing/2014/main" id="{60296D04-CD93-D0B7-F31E-B80CDC8F81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233"/>
            <a:stretch/>
          </p:blipFill>
          <p:spPr>
            <a:xfrm>
              <a:off x="3359696" y="3561451"/>
              <a:ext cx="5116623" cy="1926163"/>
            </a:xfrm>
            <a:prstGeom prst="rect">
              <a:avLst/>
            </a:prstGeom>
          </p:spPr>
        </p:pic>
        <p:pic>
          <p:nvPicPr>
            <p:cNvPr id="10" name="Picture 9" descr="A diagram of a machine&#10;&#10;Description automatically generated">
              <a:extLst>
                <a:ext uri="{FF2B5EF4-FFF2-40B4-BE49-F238E27FC236}">
                  <a16:creationId xmlns:a16="http://schemas.microsoft.com/office/drawing/2014/main" id="{021BEE73-709B-3CA5-208A-F76AB0DBB8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39" t="78350" r="21052"/>
            <a:stretch/>
          </p:blipFill>
          <p:spPr>
            <a:xfrm>
              <a:off x="2986090" y="5095533"/>
              <a:ext cx="6494286" cy="1183440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9C4240-6EEA-804D-4D7C-825C91724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07.04.2025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A474A8-8E58-FC44-70CF-C381F713F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6FB8E0-59BE-5ECD-673C-0DF0DA8B3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25B4BBD-B0E4-ED7B-A592-F3AA1B3D5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of the P-cubed Experiment</a:t>
            </a:r>
            <a:br>
              <a:rPr lang="en-US" dirty="0"/>
            </a:br>
            <a:r>
              <a:rPr lang="en-US" b="0" dirty="0"/>
              <a:t>RF </a:t>
            </a:r>
            <a:r>
              <a:rPr lang="en-US" b="0" dirty="0" err="1"/>
              <a:t>Linac</a:t>
            </a:r>
            <a:r>
              <a:rPr lang="en-US" b="0" dirty="0"/>
              <a:t> (2 RF Structures + 16 NC Solenoids)</a:t>
            </a:r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BECE3A2-BCBC-ED35-F64A-AAB75AFD4A0C}"/>
              </a:ext>
            </a:extLst>
          </p:cNvPr>
          <p:cNvSpPr txBox="1">
            <a:spLocks/>
          </p:cNvSpPr>
          <p:nvPr/>
        </p:nvSpPr>
        <p:spPr>
          <a:xfrm>
            <a:off x="5489133" y="1268760"/>
            <a:ext cx="4185220" cy="19261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RF structures in S-band </a:t>
            </a:r>
            <a:r>
              <a:rPr lang="en-US" sz="1600" dirty="0"/>
              <a:t>are based on a standing-wave design that provides a large transverse aperture (40 mm).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S-band choice determined by the availability of commercial components.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16 NC Solenoids </a:t>
            </a:r>
            <a:r>
              <a:rPr lang="en-US" sz="1600" dirty="0"/>
              <a:t>will create a 0.45 T magnetic channel. Each solenoid has a strength  of 0.213 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12" name="Picture 11" descr="A drawing of a machine&#10;&#10;Description automatically generated">
            <a:extLst>
              <a:ext uri="{FF2B5EF4-FFF2-40B4-BE49-F238E27FC236}">
                <a16:creationId xmlns:a16="http://schemas.microsoft.com/office/drawing/2014/main" id="{4EEBC229-D763-6406-4ED9-5BEC210E4C8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583" y="1729698"/>
            <a:ext cx="1955257" cy="2160241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F7171CE-FADC-22C0-E43A-730C1CDB28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144344"/>
              </p:ext>
            </p:extLst>
          </p:nvPr>
        </p:nvGraphicFramePr>
        <p:xfrm>
          <a:off x="551384" y="3824772"/>
          <a:ext cx="4280025" cy="2205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6675">
                  <a:extLst>
                    <a:ext uri="{9D8B030D-6E8A-4147-A177-3AD203B41FA5}">
                      <a16:colId xmlns:a16="http://schemas.microsoft.com/office/drawing/2014/main" val="3442125047"/>
                    </a:ext>
                  </a:extLst>
                </a:gridCol>
                <a:gridCol w="1426675">
                  <a:extLst>
                    <a:ext uri="{9D8B030D-6E8A-4147-A177-3AD203B41FA5}">
                      <a16:colId xmlns:a16="http://schemas.microsoft.com/office/drawing/2014/main" val="594569261"/>
                    </a:ext>
                  </a:extLst>
                </a:gridCol>
                <a:gridCol w="1426675">
                  <a:extLst>
                    <a:ext uri="{9D8B030D-6E8A-4147-A177-3AD203B41FA5}">
                      <a16:colId xmlns:a16="http://schemas.microsoft.com/office/drawing/2014/main" val="970799821"/>
                    </a:ext>
                  </a:extLst>
                </a:gridCol>
              </a:tblGrid>
              <a:tr h="198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cap="none" baseline="0" dirty="0">
                          <a:effectLst/>
                        </a:rPr>
                        <a:t>Cavity length</a:t>
                      </a:r>
                      <a:endParaRPr lang="en-US" sz="1200" cap="non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cap="none" baseline="0" dirty="0">
                          <a:effectLst/>
                        </a:rPr>
                        <a:t>1.2</a:t>
                      </a:r>
                      <a:endParaRPr lang="en-US" sz="1200" cap="non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cap="none" baseline="0" dirty="0">
                          <a:effectLst/>
                        </a:rPr>
                        <a:t>m</a:t>
                      </a:r>
                      <a:endParaRPr lang="en-US" sz="1200" cap="non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2095449"/>
                  </a:ext>
                </a:extLst>
              </a:tr>
              <a:tr h="198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Cavity frequency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2.9988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GHz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1830427"/>
                  </a:ext>
                </a:extLst>
              </a:tr>
              <a:tr h="198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Operational gradient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MV/m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2404617"/>
                  </a:ext>
                </a:extLst>
              </a:tr>
              <a:tr h="198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cells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7989010"/>
                  </a:ext>
                </a:extLst>
              </a:tr>
              <a:tr h="198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Quality factor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21600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2945446"/>
                  </a:ext>
                </a:extLst>
              </a:tr>
              <a:tr h="198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Shunt impedance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13.9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MOhm/m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5732892"/>
                  </a:ext>
                </a:extLst>
              </a:tr>
              <a:tr h="198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Coupling factor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9796827"/>
                  </a:ext>
                </a:extLst>
              </a:tr>
              <a:tr h="198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Filling time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200" dirty="0" err="1">
                          <a:effectLst/>
                        </a:rPr>
                        <a:t>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12110"/>
                  </a:ext>
                </a:extLst>
              </a:tr>
              <a:tr h="198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Mode separation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5.3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MHz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8501356"/>
                  </a:ext>
                </a:extLst>
              </a:tr>
              <a:tr h="198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Max. repetition rate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Hz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7488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408514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purl.org/dc/terms/"/>
    <ds:schemaRef ds:uri="http://schemas.microsoft.com/office/infopath/2007/PartnerControls"/>
    <ds:schemaRef ds:uri="http://purl.org/dc/elements/1.1/"/>
    <ds:schemaRef ds:uri="c9077d15-72ed-4fec-bcfe-3472729e9195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bc24777f-78b6-4f3c-a73a-d5fa08e4d53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0</TotalTime>
  <Words>1061</Words>
  <Application>Microsoft Office PowerPoint</Application>
  <PresentationFormat>Widescreen</PresentationFormat>
  <Paragraphs>219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Arial</vt:lpstr>
      <vt:lpstr>Calibri</vt:lpstr>
      <vt:lpstr>Google Sans</vt:lpstr>
      <vt:lpstr>Symbol</vt:lpstr>
      <vt:lpstr>Benutzerdefiniertes Design</vt:lpstr>
      <vt:lpstr>P3 PSI Positron Production</vt:lpstr>
      <vt:lpstr>FCC-ee injector study collaboration</vt:lpstr>
      <vt:lpstr>Chart contribution</vt:lpstr>
      <vt:lpstr>Introduction</vt:lpstr>
      <vt:lpstr>P3 as demonstrator for FCC</vt:lpstr>
      <vt:lpstr>Technology of the P-cubed Experiment</vt:lpstr>
      <vt:lpstr>Technology of the P-cubed Experiment Target System</vt:lpstr>
      <vt:lpstr>Technology of the P-cubed Experiment HTS Solenoid</vt:lpstr>
      <vt:lpstr>Technology of the P-cubed Experiment RF Linac (2 RF Structures + 16 NC Solenoids)</vt:lpstr>
      <vt:lpstr>Technology of the P-cubed Experiment Diagnostic chamber</vt:lpstr>
      <vt:lpstr>Transverse Beam Dynamics</vt:lpstr>
      <vt:lpstr>Longitudinal beam dynamics and RF phasing </vt:lpstr>
      <vt:lpstr>Status installation in SwissFEL</vt:lpstr>
      <vt:lpstr>Installation in SwissFEL</vt:lpstr>
      <vt:lpstr>HTS solenoid</vt:lpstr>
      <vt:lpstr>Experiment parts</vt:lpstr>
      <vt:lpstr>Timeplan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 Positron Production experiment: P3</dc:title>
  <dc:creator>Zennaro Riccardo</dc:creator>
  <dc:description>erstellt durch Vorlagenbauer.ch</dc:description>
  <cp:lastModifiedBy>Lucas Thomas Geoffrey</cp:lastModifiedBy>
  <cp:revision>56</cp:revision>
  <dcterms:created xsi:type="dcterms:W3CDTF">2024-09-30T11:58:27Z</dcterms:created>
  <dcterms:modified xsi:type="dcterms:W3CDTF">2025-04-07T06:21:45Z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