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92" r:id="rId4"/>
  </p:sldMasterIdLst>
  <p:notesMasterIdLst>
    <p:notesMasterId r:id="rId16"/>
  </p:notesMasterIdLst>
  <p:handoutMasterIdLst>
    <p:handoutMasterId r:id="rId17"/>
  </p:handoutMasterIdLst>
  <p:sldIdLst>
    <p:sldId id="1325" r:id="rId5"/>
    <p:sldId id="1327" r:id="rId6"/>
    <p:sldId id="1335" r:id="rId7"/>
    <p:sldId id="1337" r:id="rId8"/>
    <p:sldId id="1328" r:id="rId9"/>
    <p:sldId id="1329" r:id="rId10"/>
    <p:sldId id="1330" r:id="rId11"/>
    <p:sldId id="1336" r:id="rId12"/>
    <p:sldId id="1331" r:id="rId13"/>
    <p:sldId id="1332" r:id="rId14"/>
    <p:sldId id="1326" r:id="rId15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44EB305-9D7A-B3F3-51F2-BD614A5D7342}" name="Guest User" initials="GU" userId="S::urn:spo:anon#7756202767beff482970cab17f9ae7686093d34541840f5c4f624f0811631213::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FF9300"/>
    <a:srgbClr val="E6E6E6"/>
    <a:srgbClr val="0FE6F8"/>
    <a:srgbClr val="253366"/>
    <a:srgbClr val="FEFCDE"/>
    <a:srgbClr val="FBEA1C"/>
    <a:srgbClr val="B30505"/>
    <a:srgbClr val="2EAC68"/>
    <a:srgbClr val="005D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85"/>
    <p:restoredTop sz="95827"/>
  </p:normalViewPr>
  <p:slideViewPr>
    <p:cSldViewPr snapToGrid="0">
      <p:cViewPr>
        <p:scale>
          <a:sx n="57" d="100"/>
          <a:sy n="57" d="100"/>
        </p:scale>
        <p:origin x="1248" y="1248"/>
      </p:cViewPr>
      <p:guideLst>
        <p:guide orient="horz" pos="3067"/>
        <p:guide pos="7015"/>
        <p:guide pos="66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09/04/2025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09/04/2025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/>
              <a:t>Test Presentation</a:t>
            </a:r>
          </a:p>
          <a:p>
            <a:pPr lvl="0"/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="0" i="0" baseline="0">
                <a:solidFill>
                  <a:schemeClr val="accent5"/>
                </a:solidFill>
                <a:latin typeface="Montserrat" pitchFamily="2" charset="77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 i="0">
                <a:solidFill>
                  <a:schemeClr val="accent5"/>
                </a:solidFill>
                <a:latin typeface="Montserrat" pitchFamily="2" charset="77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/>
              <a:t>Venue / Date / Event / </a:t>
            </a:r>
            <a:r>
              <a:rPr lang="fr-FR" err="1"/>
              <a:t>Subtitle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25842"/>
            <a:ext cx="9346346" cy="29713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b="0" i="0">
              <a:solidFill>
                <a:schemeClr val="bg1"/>
              </a:solidFill>
              <a:latin typeface="Montserrat" pitchFamily="2" charset="7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>
              <a:latin typeface="Montserrat" pitchFamily="2" charset="77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68338"/>
            <a:ext cx="5031133" cy="5279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b="0" i="0">
              <a:solidFill>
                <a:schemeClr val="bg1"/>
              </a:solidFill>
              <a:latin typeface="Montserrat" pitchFamily="2" charset="7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 i="0">
                <a:latin typeface="Montserrat" pitchFamily="2" charset="77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>
            <a:lvl1pPr>
              <a:defRPr b="0" i="0">
                <a:latin typeface="Montserrat" pitchFamily="2" charset="77"/>
              </a:defRPr>
            </a:lvl1pPr>
            <a:lvl2pPr>
              <a:defRPr b="0" i="0">
                <a:latin typeface="Montserrat" pitchFamily="2" charset="77"/>
              </a:defRPr>
            </a:lvl2pPr>
            <a:lvl3pPr>
              <a:defRPr b="0" i="0">
                <a:latin typeface="Montserrat" pitchFamily="2" charset="77"/>
              </a:defRPr>
            </a:lvl3pPr>
            <a:lvl4pPr>
              <a:defRPr b="0" i="0">
                <a:latin typeface="Montserrat" pitchFamily="2" charset="77"/>
              </a:defRPr>
            </a:lvl4pPr>
            <a:lvl5pPr>
              <a:defRPr b="0" i="0"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65220" y="6632448"/>
            <a:ext cx="5760000" cy="222178"/>
          </a:xfrm>
          <a:prstGeom prst="rect">
            <a:avLst/>
          </a:prstGeom>
        </p:spPr>
        <p:txBody>
          <a:bodyPr/>
          <a:lstStyle>
            <a:lvl1pPr>
              <a:defRPr sz="1000" i="1">
                <a:solidFill>
                  <a:schemeClr val="accent5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en-US" i="0">
                <a:latin typeface="Montserrat" pitchFamily="2" charset="77"/>
              </a:rPr>
              <a:t>Shea, Dolenc Kittelmann, I.FAST Annual meeting, Krakow, 2025-04-10</a:t>
            </a:r>
            <a:endParaRPr lang="en-GB" i="0" dirty="0">
              <a:latin typeface="Montserrat" pitchFamily="2" charset="77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628439"/>
            <a:ext cx="1657400" cy="222178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accent5"/>
                </a:solidFill>
                <a:latin typeface="Montserrat" pitchFamily="2" charset="77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 i="0">
                <a:latin typeface="Montserrat" pitchFamily="2" charset="77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>
            <a:lvl1pPr>
              <a:defRPr b="0" i="0">
                <a:latin typeface="Montserrat" pitchFamily="2" charset="77"/>
              </a:defRPr>
            </a:lvl1pPr>
            <a:lvl2pPr>
              <a:defRPr b="0" i="0">
                <a:latin typeface="Montserrat" pitchFamily="2" charset="77"/>
              </a:defRPr>
            </a:lvl2pPr>
            <a:lvl3pPr>
              <a:defRPr b="0" i="0">
                <a:latin typeface="Montserrat" pitchFamily="2" charset="77"/>
              </a:defRPr>
            </a:lvl3pPr>
            <a:lvl4pPr>
              <a:defRPr b="0" i="0">
                <a:latin typeface="Montserrat" pitchFamily="2" charset="77"/>
              </a:defRPr>
            </a:lvl4pPr>
            <a:lvl5pPr>
              <a:defRPr b="0" i="0"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>
            <a:lvl1pPr>
              <a:defRPr b="0" i="0">
                <a:latin typeface="Montserrat" pitchFamily="2" charset="77"/>
              </a:defRPr>
            </a:lvl1pPr>
            <a:lvl2pPr>
              <a:defRPr b="0" i="0">
                <a:latin typeface="Montserrat" pitchFamily="2" charset="77"/>
              </a:defRPr>
            </a:lvl2pPr>
            <a:lvl3pPr>
              <a:defRPr b="0" i="0">
                <a:latin typeface="Montserrat" pitchFamily="2" charset="77"/>
              </a:defRPr>
            </a:lvl3pPr>
            <a:lvl4pPr>
              <a:defRPr b="0" i="0">
                <a:latin typeface="Montserrat" pitchFamily="2" charset="77"/>
              </a:defRPr>
            </a:lvl4pPr>
            <a:lvl5pPr>
              <a:defRPr b="0" i="0"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587A0-BD40-0851-6073-654193B45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5220" y="6632448"/>
            <a:ext cx="5760000" cy="222178"/>
          </a:xfrm>
          <a:prstGeom prst="rect">
            <a:avLst/>
          </a:prstGeom>
        </p:spPr>
        <p:txBody>
          <a:bodyPr/>
          <a:lstStyle>
            <a:lvl1pPr>
              <a:defRPr sz="1000" i="1">
                <a:solidFill>
                  <a:schemeClr val="accent5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en-US" i="0">
                <a:latin typeface="Montserrat" pitchFamily="2" charset="77"/>
              </a:rPr>
              <a:t>Shea, Dolenc Kittelmann, I.FAST Annual meeting, Krakow, 2025-04-10</a:t>
            </a:r>
            <a:endParaRPr lang="en-GB" i="0" dirty="0">
              <a:latin typeface="Montserrat" pitchFamily="2" charset="77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D73B2E69-3FF3-F4EF-6599-C99DFD4B1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628439"/>
            <a:ext cx="1657400" cy="222178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accent5"/>
                </a:solidFill>
                <a:latin typeface="Montserrat" pitchFamily="2" charset="77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0" i="0">
                <a:latin typeface="Montserrat" pitchFamily="2" charset="77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 i="0">
                <a:latin typeface="Montserrat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>
            <a:lvl1pPr>
              <a:defRPr b="0" i="0">
                <a:latin typeface="Montserrat" pitchFamily="2" charset="77"/>
              </a:defRPr>
            </a:lvl1pPr>
            <a:lvl2pPr>
              <a:defRPr b="0" i="0">
                <a:latin typeface="Montserrat" pitchFamily="2" charset="77"/>
              </a:defRPr>
            </a:lvl2pPr>
            <a:lvl3pPr>
              <a:defRPr b="0" i="0">
                <a:latin typeface="Montserrat" pitchFamily="2" charset="77"/>
              </a:defRPr>
            </a:lvl3pPr>
            <a:lvl4pPr>
              <a:defRPr b="0" i="0">
                <a:latin typeface="Montserrat" pitchFamily="2" charset="77"/>
              </a:defRPr>
            </a:lvl4pPr>
            <a:lvl5pPr>
              <a:defRPr b="0" i="0"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 i="0">
                <a:latin typeface="Montserrat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>
            <a:lvl1pPr>
              <a:defRPr b="0" i="0">
                <a:latin typeface="Montserrat" pitchFamily="2" charset="77"/>
              </a:defRPr>
            </a:lvl1pPr>
            <a:lvl2pPr>
              <a:defRPr b="0" i="0">
                <a:latin typeface="Montserrat" pitchFamily="2" charset="77"/>
              </a:defRPr>
            </a:lvl2pPr>
            <a:lvl3pPr>
              <a:defRPr b="0" i="0">
                <a:latin typeface="Montserrat" pitchFamily="2" charset="77"/>
              </a:defRPr>
            </a:lvl3pPr>
            <a:lvl4pPr>
              <a:defRPr b="0" i="0">
                <a:latin typeface="Montserrat" pitchFamily="2" charset="77"/>
              </a:defRPr>
            </a:lvl4pPr>
            <a:lvl5pPr>
              <a:defRPr b="0" i="0"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B8E04DF-0647-895F-2925-BB163FA57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5220" y="6632448"/>
            <a:ext cx="5760000" cy="222178"/>
          </a:xfrm>
          <a:prstGeom prst="rect">
            <a:avLst/>
          </a:prstGeom>
        </p:spPr>
        <p:txBody>
          <a:bodyPr/>
          <a:lstStyle>
            <a:lvl1pPr>
              <a:defRPr sz="1000" i="1">
                <a:solidFill>
                  <a:schemeClr val="accent5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en-US" i="0">
                <a:latin typeface="Montserrat" pitchFamily="2" charset="77"/>
              </a:rPr>
              <a:t>Shea, Dolenc Kittelmann, I.FAST Annual meeting, Krakow, 2025-04-10</a:t>
            </a:r>
            <a:endParaRPr lang="en-GB" i="0" dirty="0">
              <a:latin typeface="Montserrat" pitchFamily="2" charset="77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1E6C86C5-C289-C760-7950-DCF9E615C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628439"/>
            <a:ext cx="1657400" cy="222178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accent5"/>
                </a:solidFill>
                <a:latin typeface="Montserrat" pitchFamily="2" charset="77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 b="0" i="0">
                <a:latin typeface="Montserrat" pitchFamily="2" charset="77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 b="0" i="0">
                <a:latin typeface="Montserrat" pitchFamily="2" charset="77"/>
              </a:defRPr>
            </a:lvl1pPr>
            <a:lvl2pPr>
              <a:defRPr sz="2800" b="0" i="0">
                <a:latin typeface="Montserrat" pitchFamily="2" charset="77"/>
              </a:defRPr>
            </a:lvl2pPr>
            <a:lvl3pPr>
              <a:defRPr sz="2400" b="0" i="0">
                <a:latin typeface="Montserrat" pitchFamily="2" charset="77"/>
              </a:defRPr>
            </a:lvl3pPr>
            <a:lvl4pPr>
              <a:defRPr sz="2000" b="0" i="0">
                <a:latin typeface="Montserrat" pitchFamily="2" charset="77"/>
              </a:defRPr>
            </a:lvl4pPr>
            <a:lvl5pPr>
              <a:defRPr sz="2000" b="0" i="0">
                <a:latin typeface="Montserrat" pitchFamily="2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latin typeface="Montserrat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50B14-F574-FDB4-3A31-DD8AFC98A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5220" y="6632448"/>
            <a:ext cx="5760000" cy="222178"/>
          </a:xfrm>
          <a:prstGeom prst="rect">
            <a:avLst/>
          </a:prstGeom>
        </p:spPr>
        <p:txBody>
          <a:bodyPr/>
          <a:lstStyle>
            <a:lvl1pPr>
              <a:defRPr sz="1000" i="1">
                <a:solidFill>
                  <a:schemeClr val="accent5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en-US" i="0">
                <a:latin typeface="Montserrat" pitchFamily="2" charset="77"/>
              </a:rPr>
              <a:t>Shea, Dolenc Kittelmann, I.FAST Annual meeting, Krakow, 2025-04-10</a:t>
            </a:r>
            <a:endParaRPr lang="en-GB" i="0" dirty="0">
              <a:latin typeface="Montserrat" pitchFamily="2" charset="77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6A016EC-F8D6-F7D0-BE5A-F9F21B3C8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628439"/>
            <a:ext cx="1657400" cy="222178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accent5"/>
                </a:solidFill>
                <a:latin typeface="Montserrat" pitchFamily="2" charset="77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 b="0" i="0">
                <a:latin typeface="Montserrat" pitchFamily="2" charset="7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 b="0" i="0">
                <a:latin typeface="Montserrat" pitchFamily="2" charset="77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latin typeface="Montserrat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407CF16-8B0D-905C-463D-A0660DBD1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5220" y="6632448"/>
            <a:ext cx="5760000" cy="222178"/>
          </a:xfrm>
          <a:prstGeom prst="rect">
            <a:avLst/>
          </a:prstGeom>
        </p:spPr>
        <p:txBody>
          <a:bodyPr/>
          <a:lstStyle>
            <a:lvl1pPr>
              <a:defRPr sz="1000" i="1">
                <a:solidFill>
                  <a:schemeClr val="accent5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en-US" i="0">
                <a:latin typeface="Montserrat" pitchFamily="2" charset="77"/>
              </a:rPr>
              <a:t>Shea, Dolenc Kittelmann, I.FAST Annual meeting, Krakow, 2025-04-10</a:t>
            </a:r>
            <a:endParaRPr lang="en-GB" i="0" dirty="0">
              <a:latin typeface="Montserrat" pitchFamily="2" charset="77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79D8A7-27A4-3071-D48A-4BFDAA1DC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628439"/>
            <a:ext cx="1657400" cy="222178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accent5"/>
                </a:solidFill>
                <a:latin typeface="Montserrat" pitchFamily="2" charset="77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 b="0" i="0">
                <a:latin typeface="Montserrat" pitchFamily="2" charset="7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="0" i="0" baseline="0">
                <a:solidFill>
                  <a:schemeClr val="accent1"/>
                </a:solidFill>
                <a:latin typeface="Montserrat" pitchFamily="2" charset="77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</a:t>
            </a:r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caption</a:t>
            </a:r>
            <a:endParaRPr lang="fr-FR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 b="0" i="0">
                <a:latin typeface="Montserrat" pitchFamily="2" charset="77"/>
              </a:defRPr>
            </a:lvl1pPr>
          </a:lstStyle>
          <a:p>
            <a:r>
              <a:rPr lang="fr-FR"/>
              <a:t>Click to </a:t>
            </a:r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title</a:t>
            </a:r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509E7F6-6C13-E7E9-0AFF-0CF02B73F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5220" y="6632448"/>
            <a:ext cx="5760000" cy="222178"/>
          </a:xfrm>
          <a:prstGeom prst="rect">
            <a:avLst/>
          </a:prstGeom>
        </p:spPr>
        <p:txBody>
          <a:bodyPr/>
          <a:lstStyle>
            <a:lvl1pPr>
              <a:defRPr sz="1000" i="1">
                <a:solidFill>
                  <a:schemeClr val="accent5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en-US" i="0">
                <a:latin typeface="Montserrat" pitchFamily="2" charset="77"/>
              </a:rPr>
              <a:t>Shea, Dolenc Kittelmann, I.FAST Annual meeting, Krakow, 2025-04-10</a:t>
            </a:r>
            <a:endParaRPr lang="en-GB" i="0" dirty="0">
              <a:latin typeface="Montserrat" pitchFamily="2" charset="77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5BB67FB3-C799-9C55-C4D2-A7A4E5B33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628439"/>
            <a:ext cx="1657400" cy="222178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accent5"/>
                </a:solidFill>
                <a:latin typeface="Montserrat" pitchFamily="2" charset="77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43D9F4A-C827-B837-24D1-222F2BCE3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5220" y="6632448"/>
            <a:ext cx="5760000" cy="222178"/>
          </a:xfrm>
          <a:prstGeom prst="rect">
            <a:avLst/>
          </a:prstGeom>
        </p:spPr>
        <p:txBody>
          <a:bodyPr/>
          <a:lstStyle>
            <a:lvl1pPr>
              <a:defRPr sz="1000" i="1">
                <a:solidFill>
                  <a:schemeClr val="accent5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en-US" i="0">
                <a:latin typeface="Montserrat" pitchFamily="2" charset="77"/>
              </a:rPr>
              <a:t>Shea, Dolenc Kittelmann, I.FAST Annual meeting, Krakow, 2025-04-10</a:t>
            </a:r>
            <a:endParaRPr lang="en-GB" i="0" dirty="0">
              <a:latin typeface="Montserrat" pitchFamily="2" charset="77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B44B767-267C-432C-93C5-BA5B26E9A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628439"/>
            <a:ext cx="1657400" cy="222178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accent5"/>
                </a:solidFill>
                <a:latin typeface="Montserrat" pitchFamily="2" charset="77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381B055-9CA4-E1C1-11BE-90475C415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65220" y="6632448"/>
            <a:ext cx="5760000" cy="222178"/>
          </a:xfrm>
          <a:prstGeom prst="rect">
            <a:avLst/>
          </a:prstGeom>
        </p:spPr>
        <p:txBody>
          <a:bodyPr/>
          <a:lstStyle>
            <a:lvl1pPr>
              <a:defRPr sz="1000" i="1">
                <a:solidFill>
                  <a:schemeClr val="accent5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en-US" i="0">
                <a:latin typeface="Montserrat" pitchFamily="2" charset="77"/>
              </a:rPr>
              <a:t>Shea, Dolenc Kittelmann, I.FAST Annual meeting, Krakow, 2025-04-10</a:t>
            </a:r>
            <a:endParaRPr lang="en-GB" i="0" dirty="0">
              <a:latin typeface="Montserrat" pitchFamily="2" charset="77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5284FF9D-5235-3CD7-A643-4153D95AB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96400" y="6628439"/>
            <a:ext cx="1657400" cy="222178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accent5"/>
                </a:solidFill>
                <a:latin typeface="Montserrat" pitchFamily="2" charset="77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5"/>
          </a:solidFill>
          <a:latin typeface="Montserrat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b="0" i="0" kern="1200">
          <a:solidFill>
            <a:schemeClr val="tx1"/>
          </a:solidFill>
          <a:latin typeface="Montserrat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b="0" i="0" kern="1200">
          <a:solidFill>
            <a:schemeClr val="tx1"/>
          </a:solidFill>
          <a:latin typeface="Montserrat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b="0" i="0" kern="1200">
          <a:solidFill>
            <a:schemeClr val="tx1"/>
          </a:solidFill>
          <a:latin typeface="Montserrat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b="0" i="0" kern="1200">
          <a:solidFill>
            <a:schemeClr val="tx1"/>
          </a:solidFill>
          <a:latin typeface="Montserrat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b="0" i="0" kern="1200">
          <a:solidFill>
            <a:schemeClr val="tx1"/>
          </a:solidFill>
          <a:latin typeface="Montserrat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zenodo.org/records/14979872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file:///C:/0be541beef91f183749a0076c52c8e3a6663fef0e18abf5ddee453854df18972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5" Type="http://schemas.openxmlformats.org/officeDocument/2006/relationships/image" Target="file:///C:/31b1ce3882a200a7f9af4b5d69949a5e5d454bb1b9b12110e8ba524069b02098" TargetMode="Externa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DE78F06-97AB-3F80-0347-DB1E0BC7B5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66432" y="1997805"/>
            <a:ext cx="7402857" cy="1236236"/>
          </a:xfrm>
        </p:spPr>
        <p:txBody>
          <a:bodyPr/>
          <a:lstStyle/>
          <a:p>
            <a:r>
              <a:rPr lang="en-US" dirty="0"/>
              <a:t>I.FAST Task 10.6: </a:t>
            </a:r>
          </a:p>
          <a:p>
            <a:r>
              <a:rPr lang="en-US" dirty="0"/>
              <a:t>Machine Learning at 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EF80D-C2C7-3DD9-82DD-B03AEF0582B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6432" y="4275444"/>
            <a:ext cx="7402857" cy="106465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Tom Shea, Irena Dolenc Kittelmann</a:t>
            </a:r>
          </a:p>
          <a:p>
            <a:r>
              <a:rPr lang="en-US" dirty="0"/>
              <a:t>for the I.FAST Task 10.6 Team</a:t>
            </a:r>
          </a:p>
          <a:p>
            <a:r>
              <a:rPr lang="en-US" dirty="0"/>
              <a:t>(ESS, RTU, with WUT and </a:t>
            </a:r>
            <a:r>
              <a:rPr lang="en-US" dirty="0" err="1"/>
              <a:t>Cosylab</a:t>
            </a:r>
            <a:r>
              <a:rPr lang="en-US" dirty="0"/>
              <a:t>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8F1277-473F-50D3-069E-2D82A6909A0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Annual Meeting, Krakow, 2025-04-10</a:t>
            </a:r>
          </a:p>
        </p:txBody>
      </p:sp>
    </p:spTree>
    <p:extLst>
      <p:ext uri="{BB962C8B-B14F-4D97-AF65-F5344CB8AC3E}">
        <p14:creationId xmlns:p14="http://schemas.microsoft.com/office/powerpoint/2010/main" val="195451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1D5494-2366-35ED-053E-603F627CBD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48C7C-BCB8-DE0A-ED64-BD69A9E98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0D76C-9363-3B39-2805-34F85FCD4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4436" y="1397000"/>
            <a:ext cx="8784235" cy="495882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Machine Learning for Hadron Linacs</a:t>
            </a:r>
          </a:p>
          <a:p>
            <a:pPr lvl="1"/>
            <a:r>
              <a:rPr lang="en-US" dirty="0"/>
              <a:t>Clustering algorithms were applied to beam pulse data </a:t>
            </a:r>
          </a:p>
          <a:p>
            <a:pPr lvl="1"/>
            <a:r>
              <a:rPr lang="en-US" dirty="0"/>
              <a:t>Shape discrimination shows promise for intelligent trigger</a:t>
            </a:r>
          </a:p>
          <a:p>
            <a:pPr lvl="1"/>
            <a:r>
              <a:rPr lang="en-US" dirty="0"/>
              <a:t>At ESS, trained classifiers and prediction of errant pulses will require data from more stable machine operation. </a:t>
            </a:r>
          </a:p>
          <a:p>
            <a:pPr lvl="1"/>
            <a:r>
              <a:rPr lang="en-US" dirty="0"/>
              <a:t>More information in report: </a:t>
            </a:r>
            <a:r>
              <a:rPr lang="en-US" dirty="0">
                <a:hlinkClick r:id="rId2"/>
              </a:rPr>
              <a:t>https://zenodo.org/records/14979872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b="1" dirty="0"/>
              <a:t>Support for Deployment at Scale: </a:t>
            </a:r>
          </a:p>
          <a:p>
            <a:pPr lvl="1"/>
            <a:r>
              <a:rPr lang="en-US" dirty="0"/>
              <a:t>Polish Ministry of Science and ESS are now backing development of full-scale low-latency platform</a:t>
            </a:r>
          </a:p>
          <a:p>
            <a:pPr lvl="1"/>
            <a:r>
              <a:rPr lang="en-US" dirty="0"/>
              <a:t>ESS developing operations data framework</a:t>
            </a:r>
          </a:p>
          <a:p>
            <a:pPr lvl="1"/>
            <a:r>
              <a:rPr lang="en-US" dirty="0"/>
              <a:t>Large datasets via MOU with SNS in the US</a:t>
            </a:r>
          </a:p>
          <a:p>
            <a:pPr marL="0" indent="0">
              <a:buNone/>
            </a:pPr>
            <a:r>
              <a:rPr lang="en-US" b="1" dirty="0"/>
              <a:t>We are Looking for Collaborators! </a:t>
            </a:r>
          </a:p>
          <a:p>
            <a:pPr lvl="1"/>
            <a:r>
              <a:rPr lang="en-US" dirty="0"/>
              <a:t>Data workflows and metadata standards</a:t>
            </a:r>
          </a:p>
          <a:p>
            <a:pPr lvl="1"/>
            <a:r>
              <a:rPr lang="en-US" dirty="0"/>
              <a:t>Data and algorithm sharing between facilities</a:t>
            </a:r>
          </a:p>
          <a:p>
            <a:pPr lvl="1"/>
            <a:r>
              <a:rPr lang="en-US" dirty="0"/>
              <a:t>AI’s abstraction of machine specificities</a:t>
            </a:r>
          </a:p>
          <a:p>
            <a:pPr lvl="1"/>
            <a:r>
              <a:rPr lang="en-US" dirty="0"/>
              <a:t>Communication between AI experts and accelerator experts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A0EFFF-4978-D9FB-F0CA-86B14A488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>
                <a:latin typeface="Montserrat" pitchFamily="2" charset="77"/>
              </a:rPr>
              <a:t>Shea, Dolenc Kittelmann, I.FAST Annual meeting, Krakow, 2025-04-10</a:t>
            </a:r>
            <a:endParaRPr lang="en-GB" i="0">
              <a:latin typeface="Montserrat" pitchFamily="2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836B47-CAD5-1696-5F94-D285A880B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A screenshot of a graph&#10;&#10;AI-generated content may be incorrect.">
            <a:extLst>
              <a:ext uri="{FF2B5EF4-FFF2-40B4-BE49-F238E27FC236}">
                <a16:creationId xmlns:a16="http://schemas.microsoft.com/office/drawing/2014/main" id="{75EED5D8-0CE2-7E14-9133-E0AED18791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852" b="41863"/>
          <a:stretch/>
        </p:blipFill>
        <p:spPr>
          <a:xfrm>
            <a:off x="9686605" y="2992036"/>
            <a:ext cx="2100840" cy="23350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2AE7D2E-F1C5-18AD-BE2D-43166E83C86B}"/>
              </a:ext>
            </a:extLst>
          </p:cNvPr>
          <p:cNvSpPr txBox="1"/>
          <p:nvPr/>
        </p:nvSpPr>
        <p:spPr>
          <a:xfrm>
            <a:off x="9838461" y="1791707"/>
            <a:ext cx="2128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Yesterday:</a:t>
            </a:r>
          </a:p>
          <a:p>
            <a:r>
              <a:rPr lang="en-US" dirty="0"/>
              <a:t>First beam through entire ESS linac</a:t>
            </a:r>
          </a:p>
        </p:txBody>
      </p:sp>
    </p:spTree>
    <p:extLst>
      <p:ext uri="{BB962C8B-B14F-4D97-AF65-F5344CB8AC3E}">
        <p14:creationId xmlns:p14="http://schemas.microsoft.com/office/powerpoint/2010/main" val="34171299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A81314-2DDE-CEBA-FE68-B8D1F2F06108}"/>
              </a:ext>
            </a:extLst>
          </p:cNvPr>
          <p:cNvSpPr txBox="1"/>
          <p:nvPr/>
        </p:nvSpPr>
        <p:spPr>
          <a:xfrm>
            <a:off x="614596" y="2690336"/>
            <a:ext cx="75700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Participants in I.FAST 10.6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T. J. Shea, I. Dolenc Kittelmann, K. </a:t>
            </a:r>
            <a:r>
              <a:rPr lang="en-US" dirty="0" err="1">
                <a:solidFill>
                  <a:schemeClr val="bg1"/>
                </a:solidFill>
              </a:rPr>
              <a:t>Berkolds</a:t>
            </a:r>
            <a:r>
              <a:rPr lang="en-US" dirty="0">
                <a:solidFill>
                  <a:schemeClr val="bg1"/>
                </a:solidFill>
              </a:rPr>
              <a:t>*, K. Rosengren,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R. Baron, S. Brewer, D. </a:t>
            </a:r>
            <a:r>
              <a:rPr lang="en-US" dirty="0" err="1">
                <a:solidFill>
                  <a:schemeClr val="bg1"/>
                </a:solidFill>
              </a:rPr>
              <a:t>Cvenkel</a:t>
            </a:r>
            <a:r>
              <a:rPr lang="en-US" dirty="0">
                <a:solidFill>
                  <a:schemeClr val="bg1"/>
                </a:solidFill>
              </a:rPr>
              <a:t>***, E. </a:t>
            </a:r>
            <a:r>
              <a:rPr lang="en-US" dirty="0" err="1">
                <a:solidFill>
                  <a:schemeClr val="bg1"/>
                </a:solidFill>
              </a:rPr>
              <a:t>Donegani</a:t>
            </a:r>
            <a:r>
              <a:rPr lang="en-US" dirty="0">
                <a:solidFill>
                  <a:schemeClr val="bg1"/>
                </a:solidFill>
              </a:rPr>
              <a:t>, T. Friedrich,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M. </a:t>
            </a:r>
            <a:r>
              <a:rPr lang="en-US" dirty="0" err="1">
                <a:solidFill>
                  <a:schemeClr val="bg1"/>
                </a:solidFill>
              </a:rPr>
              <a:t>Grzegrzółka</a:t>
            </a:r>
            <a:r>
              <a:rPr lang="en-US" dirty="0">
                <a:solidFill>
                  <a:schemeClr val="bg1"/>
                </a:solidFill>
              </a:rPr>
              <a:t>**, H. </a:t>
            </a:r>
            <a:r>
              <a:rPr lang="en-US" dirty="0" err="1">
                <a:solidFill>
                  <a:schemeClr val="bg1"/>
                </a:solidFill>
              </a:rPr>
              <a:t>Hassanzedagen</a:t>
            </a:r>
            <a:r>
              <a:rPr lang="en-US" dirty="0">
                <a:solidFill>
                  <a:schemeClr val="bg1"/>
                </a:solidFill>
              </a:rPr>
              <a:t>, J. Martins, R. </a:t>
            </a:r>
            <a:r>
              <a:rPr lang="en-US" dirty="0" err="1">
                <a:solidFill>
                  <a:schemeClr val="bg1"/>
                </a:solidFill>
              </a:rPr>
              <a:t>Tarkeshian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ESS, *RTU, **WUT, ***</a:t>
            </a:r>
            <a:r>
              <a:rPr lang="en-US" dirty="0" err="1">
                <a:solidFill>
                  <a:schemeClr val="bg1"/>
                </a:solidFill>
              </a:rPr>
              <a:t>Cosylab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592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D9AD2-9EF7-7C43-6DBB-FCFFDF9C5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and Motivation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C06B13-C0E9-2C47-5E3E-A9618C639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>
                <a:latin typeface="Montserrat" pitchFamily="2" charset="77"/>
              </a:rPr>
              <a:t>Shea, Dolenc Kittelmann, I.FAST Annual meeting, Krakow, 2025-04-10</a:t>
            </a:r>
            <a:endParaRPr lang="en-GB" i="0" dirty="0">
              <a:latin typeface="Montserrat" pitchFamily="2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B5315-DCDB-896C-2F24-0B0708B3B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9EEE73-8248-7F56-1BD7-9CFA7C2425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154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b="1" dirty="0"/>
              <a:t>High-power hadron facilities provide the context</a:t>
            </a:r>
          </a:p>
          <a:p>
            <a:r>
              <a:rPr lang="en-US" sz="2000" dirty="0"/>
              <a:t>Performance limited by beam loss that is challenging to simulate, measure and control</a:t>
            </a:r>
          </a:p>
          <a:p>
            <a:r>
              <a:rPr lang="en-US" sz="2000" dirty="0"/>
              <a:t>Susceptible to errant beam that causes activation and even catastrophic damage and downtime</a:t>
            </a:r>
          </a:p>
          <a:p>
            <a:pPr marL="0" indent="0">
              <a:buNone/>
            </a:pPr>
            <a:r>
              <a:rPr lang="en-US" sz="2000" b="1" dirty="0"/>
              <a:t>Objectives of Task 10.6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Explore the potential of machine learning (ML) techniques to identify errant beam conditions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Define a platform that can aggregate sensor data and execute ML algorithms with low latency; potentially capable of asserting intelligent triggers to acquire relevant data, and removing beam permit to suppress errant beam.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Ultimate impact: improve the performance and availability of ESS and other high-power hadron accelerators.</a:t>
            </a:r>
          </a:p>
        </p:txBody>
      </p:sp>
    </p:spTree>
    <p:extLst>
      <p:ext uri="{BB962C8B-B14F-4D97-AF65-F5344CB8AC3E}">
        <p14:creationId xmlns:p14="http://schemas.microsoft.com/office/powerpoint/2010/main" val="1859690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2ED5F-5D6C-0FD3-FD6F-BBEBE97F5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ESS Accelerator Layout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CAF3D0-CC40-D757-1437-368D454A7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>
                <a:latin typeface="Montserrat" pitchFamily="2" charset="77"/>
              </a:rPr>
              <a:t>Shea, Dolenc Kittelmann, I.FAST Annual meeting, Krakow, 2025-04-10</a:t>
            </a:r>
            <a:endParaRPr lang="en-GB" i="0">
              <a:latin typeface="Montserrat" pitchFamily="2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4226FF-B0A3-BA88-5137-071F647ED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D6FF366-09A9-808E-5CB3-88A60F4D72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010" y="1574772"/>
            <a:ext cx="7937500" cy="1320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D4C895-C998-A4A8-C4DD-1097E8B4D3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36" y="3411923"/>
            <a:ext cx="7937501" cy="320860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B2E6001-CE58-C6CC-3AB9-8140B25080BE}"/>
              </a:ext>
            </a:extLst>
          </p:cNvPr>
          <p:cNvSpPr txBox="1"/>
          <p:nvPr/>
        </p:nvSpPr>
        <p:spPr>
          <a:xfrm>
            <a:off x="142795" y="1495619"/>
            <a:ext cx="293541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Full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 MW on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14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2.86 </a:t>
            </a:r>
            <a:r>
              <a:rPr lang="en-US" dirty="0" err="1"/>
              <a:t>ms</a:t>
            </a:r>
            <a:r>
              <a:rPr lang="en-US" dirty="0"/>
              <a:t> pulse length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62.5 mA peak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 GeV protons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7EF7AE-A686-030D-62AD-3315904CF860}"/>
              </a:ext>
            </a:extLst>
          </p:cNvPr>
          <p:cNvSpPr txBox="1"/>
          <p:nvPr/>
        </p:nvSpPr>
        <p:spPr>
          <a:xfrm>
            <a:off x="142795" y="3650106"/>
            <a:ext cx="33602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I.FAST Task 10.6 data</a:t>
            </a:r>
            <a:br>
              <a:rPr lang="en-US" b="1" dirty="0"/>
            </a:br>
            <a:r>
              <a:rPr lang="en-US" b="1" dirty="0"/>
              <a:t>from DTL commissioning</a:t>
            </a:r>
            <a:br>
              <a:rPr lang="en-US" b="1" dirty="0"/>
            </a:br>
            <a:r>
              <a:rPr lang="en-US" b="1" dirty="0"/>
              <a:t>in 2023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&lt;50 µs pulse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 to 62.5 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74 MeV</a:t>
            </a:r>
          </a:p>
        </p:txBody>
      </p:sp>
    </p:spTree>
    <p:extLst>
      <p:ext uri="{BB962C8B-B14F-4D97-AF65-F5344CB8AC3E}">
        <p14:creationId xmlns:p14="http://schemas.microsoft.com/office/powerpoint/2010/main" val="459724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B1D67-EFD3-8857-DB02-7EFD2863B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Instrumentation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33753-C21C-C6D5-912E-EE53AD283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>
                <a:latin typeface="Montserrat" pitchFamily="2" charset="77"/>
              </a:rPr>
              <a:t>Shea, Dolenc Kittelmann, I.FAST Annual meeting, Krakow, 2025-04-10</a:t>
            </a:r>
            <a:endParaRPr lang="en-GB" i="0" dirty="0">
              <a:latin typeface="Montserrat" pitchFamily="2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8BFC81-C19C-6158-F588-881EA4B8D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73AE502-9110-A711-2B68-69D86679DF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7056" y="2126117"/>
            <a:ext cx="5317282" cy="25546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088B24-AB1E-72C9-4B1F-565A972882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97" y="1614242"/>
            <a:ext cx="5759450" cy="331279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0CB889-B760-4423-3400-851009B808E7}"/>
              </a:ext>
            </a:extLst>
          </p:cNvPr>
          <p:cNvSpPr txBox="1"/>
          <p:nvPr/>
        </p:nvSpPr>
        <p:spPr>
          <a:xfrm>
            <a:off x="7067203" y="4731883"/>
            <a:ext cx="4076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Typical waveforms for each pulse </a:t>
            </a:r>
            <a:br>
              <a:rPr lang="en-US" dirty="0"/>
            </a:br>
            <a:r>
              <a:rPr lang="en-US" dirty="0"/>
              <a:t>(beam current shown)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0D9A66-9350-738C-7390-0920C982B16B}"/>
              </a:ext>
            </a:extLst>
          </p:cNvPr>
          <p:cNvSpPr txBox="1"/>
          <p:nvPr/>
        </p:nvSpPr>
        <p:spPr>
          <a:xfrm>
            <a:off x="159329" y="4850490"/>
            <a:ext cx="67473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Typical system block diagram (BPM shown)</a:t>
            </a:r>
          </a:p>
          <a:p>
            <a:r>
              <a:rPr lang="en-US" dirty="0"/>
              <a:t>Data for analysis acquired though EPICS control system</a:t>
            </a:r>
          </a:p>
          <a:p>
            <a:r>
              <a:rPr lang="en-US" dirty="0"/>
              <a:t>All systems support future connection to low latency link</a:t>
            </a:r>
          </a:p>
        </p:txBody>
      </p:sp>
    </p:spTree>
    <p:extLst>
      <p:ext uri="{BB962C8B-B14F-4D97-AF65-F5344CB8AC3E}">
        <p14:creationId xmlns:p14="http://schemas.microsoft.com/office/powerpoint/2010/main" val="3781526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AA3E7-3A37-E337-1887-58C1659AA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Workflow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50E8E-ECB1-BCB8-9059-86CDE6BC7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>
                <a:latin typeface="Montserrat" pitchFamily="2" charset="77"/>
              </a:rPr>
              <a:t>Shea, Dolenc Kittelmann, I.FAST Annual meeting, Krakow, 2025-04-10</a:t>
            </a:r>
            <a:endParaRPr lang="en-GB" i="0" dirty="0">
              <a:latin typeface="Montserrat" pitchFamily="2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8D964E-F54B-AA5A-7AD0-51ABE5AC6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A diagram of a server&#10;&#10;AI-generated content may be incorrect.">
            <a:extLst>
              <a:ext uri="{FF2B5EF4-FFF2-40B4-BE49-F238E27FC236}">
                <a16:creationId xmlns:a16="http://schemas.microsoft.com/office/drawing/2014/main" id="{8D982F83-66D8-85B3-A3C2-8DBECA9613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709" y="2648989"/>
            <a:ext cx="8961247" cy="4090539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8AFD156-F5FF-3A49-6697-445FBAFCB744}"/>
              </a:ext>
            </a:extLst>
          </p:cNvPr>
          <p:cNvSpPr txBox="1"/>
          <p:nvPr/>
        </p:nvSpPr>
        <p:spPr>
          <a:xfrm>
            <a:off x="614597" y="1387787"/>
            <a:ext cx="107392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Task 10.6 motivated improvements to data acquisition and analysis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Existing and new components are now being structured into a framework that will better support AI applications at ESS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2FAFCF-0A3D-BA0B-43F1-A06D77907942}"/>
              </a:ext>
            </a:extLst>
          </p:cNvPr>
          <p:cNvSpPr txBox="1"/>
          <p:nvPr/>
        </p:nvSpPr>
        <p:spPr>
          <a:xfrm>
            <a:off x="359765" y="3059668"/>
            <a:ext cx="1828800" cy="646331"/>
          </a:xfrm>
          <a:prstGeom prst="rect">
            <a:avLst/>
          </a:prstGeom>
          <a:noFill/>
          <a:ln w="57150">
            <a:solidFill>
              <a:srgbClr val="F207CA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Used in I.FAST data workflow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6E0FB8-5FD0-72E7-0CE9-06AC5D92A043}"/>
              </a:ext>
            </a:extLst>
          </p:cNvPr>
          <p:cNvSpPr/>
          <p:nvPr/>
        </p:nvSpPr>
        <p:spPr>
          <a:xfrm>
            <a:off x="2743200" y="2713350"/>
            <a:ext cx="1379095" cy="3657470"/>
          </a:xfrm>
          <a:prstGeom prst="rect">
            <a:avLst/>
          </a:prstGeom>
          <a:noFill/>
          <a:ln w="57150">
            <a:solidFill>
              <a:srgbClr val="F207C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97DE57-D36C-E376-A160-BD1BB24B0DDF}"/>
              </a:ext>
            </a:extLst>
          </p:cNvPr>
          <p:cNvSpPr/>
          <p:nvPr/>
        </p:nvSpPr>
        <p:spPr>
          <a:xfrm>
            <a:off x="5406452" y="2865523"/>
            <a:ext cx="1264171" cy="1031920"/>
          </a:xfrm>
          <a:prstGeom prst="rect">
            <a:avLst/>
          </a:prstGeom>
          <a:noFill/>
          <a:ln w="57150">
            <a:solidFill>
              <a:srgbClr val="F207C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B3C3A79-DD13-8A45-BFF5-6160CA12B70A}"/>
              </a:ext>
            </a:extLst>
          </p:cNvPr>
          <p:cNvSpPr/>
          <p:nvPr/>
        </p:nvSpPr>
        <p:spPr>
          <a:xfrm>
            <a:off x="5352112" y="3944638"/>
            <a:ext cx="1318511" cy="115201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15DCD4-FA69-93E6-7FA3-5B4DA0DE8E24}"/>
              </a:ext>
            </a:extLst>
          </p:cNvPr>
          <p:cNvSpPr txBox="1"/>
          <p:nvPr/>
        </p:nvSpPr>
        <p:spPr>
          <a:xfrm>
            <a:off x="359765" y="3935575"/>
            <a:ext cx="1828800" cy="64633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Prototype now deployed</a:t>
            </a:r>
          </a:p>
        </p:txBody>
      </p:sp>
    </p:spTree>
    <p:extLst>
      <p:ext uri="{BB962C8B-B14F-4D97-AF65-F5344CB8AC3E}">
        <p14:creationId xmlns:p14="http://schemas.microsoft.com/office/powerpoint/2010/main" val="2022655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F4B0A-A876-6651-940F-FAD711BB6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Latency Platform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73F6A4-7290-E731-E131-1DD7CA985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>
                <a:latin typeface="Montserrat" pitchFamily="2" charset="77"/>
              </a:rPr>
              <a:t>Shea, Dolenc Kittelmann, I.FAST Annual meeting, Krakow, 2025-04-10</a:t>
            </a:r>
            <a:endParaRPr lang="en-GB" i="0">
              <a:latin typeface="Montserrat" pitchFamily="2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CAA11F-B399-44CC-1A56-9AB0A7C34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Obraz 2" descr="A diagram of a computer&#10;&#10;Description automatically generated">
            <a:extLst>
              <a:ext uri="{FF2B5EF4-FFF2-40B4-BE49-F238E27FC236}">
                <a16:creationId xmlns:a16="http://schemas.microsoft.com/office/drawing/2014/main" id="{1839052D-65CE-7D53-2126-A0EA3D37C0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20" y="2922023"/>
            <a:ext cx="5919567" cy="3247715"/>
          </a:xfrm>
          <a:prstGeom prst="rect">
            <a:avLst/>
          </a:prstGeom>
          <a:noFill/>
        </p:spPr>
      </p:pic>
      <p:pic>
        <p:nvPicPr>
          <p:cNvPr id="7" name="Obraz 1" descr="A diagram of different colored squares&#10;&#10;Description automatically generated">
            <a:extLst>
              <a:ext uri="{FF2B5EF4-FFF2-40B4-BE49-F238E27FC236}">
                <a16:creationId xmlns:a16="http://schemas.microsoft.com/office/drawing/2014/main" id="{FFAE8889-8CC2-DC6D-499A-3CE958904F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51" y="2476462"/>
            <a:ext cx="2436103" cy="3253577"/>
          </a:xfrm>
          <a:prstGeom prst="rect">
            <a:avLst/>
          </a:prstGeom>
          <a:noFill/>
        </p:spPr>
      </p:pic>
      <p:pic>
        <p:nvPicPr>
          <p:cNvPr id="8" name="Obraz 4" descr="Versal VC1902 ACAP">
            <a:extLst>
              <a:ext uri="{FF2B5EF4-FFF2-40B4-BE49-F238E27FC236}">
                <a16:creationId xmlns:a16="http://schemas.microsoft.com/office/drawing/2014/main" id="{F62B8AAE-69C7-17F9-BBE1-D51BDF3611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902" y="2476462"/>
            <a:ext cx="2415845" cy="154226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9" name="Obraz 5">
            <a:extLst>
              <a:ext uri="{FF2B5EF4-FFF2-40B4-BE49-F238E27FC236}">
                <a16:creationId xmlns:a16="http://schemas.microsoft.com/office/drawing/2014/main" id="{C0520A3D-1D1D-CAA1-5510-288EF14546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0174" y="4306686"/>
            <a:ext cx="1354638" cy="1386891"/>
          </a:xfrm>
          <a:prstGeom prst="rect">
            <a:avLst/>
          </a:prstGeom>
          <a:ln w="57150">
            <a:solidFill>
              <a:srgbClr val="FF93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A67557-7A94-D3CE-A8BC-05D05D2632BA}"/>
              </a:ext>
            </a:extLst>
          </p:cNvPr>
          <p:cNvSpPr txBox="1"/>
          <p:nvPr/>
        </p:nvSpPr>
        <p:spPr>
          <a:xfrm>
            <a:off x="838200" y="1371430"/>
            <a:ext cx="105320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Objective: Data delivery scaled to entire ESS accelerator (~0.3 Terabits/s, &lt;10 µs latency)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Modal project (WUT): First article produced, test at ESS this Spring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I.FAST supported development of requirements and concept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4E29874-7CC2-EA5A-84A4-8C26E50ABD67}"/>
              </a:ext>
            </a:extLst>
          </p:cNvPr>
          <p:cNvCxnSpPr>
            <a:cxnSpLocks/>
          </p:cNvCxnSpPr>
          <p:nvPr/>
        </p:nvCxnSpPr>
        <p:spPr>
          <a:xfrm flipV="1">
            <a:off x="5957799" y="3429000"/>
            <a:ext cx="613386" cy="589725"/>
          </a:xfrm>
          <a:prstGeom prst="line">
            <a:avLst/>
          </a:prstGeom>
          <a:ln w="25400">
            <a:solidFill>
              <a:srgbClr val="00B05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6FF1FD5-1AB6-0A7E-4A26-3DDB37AE8934}"/>
              </a:ext>
            </a:extLst>
          </p:cNvPr>
          <p:cNvCxnSpPr>
            <a:cxnSpLocks/>
          </p:cNvCxnSpPr>
          <p:nvPr/>
        </p:nvCxnSpPr>
        <p:spPr>
          <a:xfrm>
            <a:off x="5957799" y="2476462"/>
            <a:ext cx="606072" cy="449318"/>
          </a:xfrm>
          <a:prstGeom prst="line">
            <a:avLst/>
          </a:prstGeom>
          <a:ln w="25400">
            <a:solidFill>
              <a:srgbClr val="00B05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5A39444-8117-D072-E4ED-3CDFA02B1E45}"/>
              </a:ext>
            </a:extLst>
          </p:cNvPr>
          <p:cNvCxnSpPr>
            <a:cxnSpLocks/>
          </p:cNvCxnSpPr>
          <p:nvPr/>
        </p:nvCxnSpPr>
        <p:spPr>
          <a:xfrm>
            <a:off x="5489928" y="4297286"/>
            <a:ext cx="355292" cy="530292"/>
          </a:xfrm>
          <a:prstGeom prst="line">
            <a:avLst/>
          </a:prstGeom>
          <a:ln w="25400">
            <a:solidFill>
              <a:srgbClr val="FF93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C78F818-5DCC-57ED-7210-5AB8B9F976F8}"/>
              </a:ext>
            </a:extLst>
          </p:cNvPr>
          <p:cNvCxnSpPr>
            <a:cxnSpLocks/>
          </p:cNvCxnSpPr>
          <p:nvPr/>
        </p:nvCxnSpPr>
        <p:spPr>
          <a:xfrm flipV="1">
            <a:off x="5489928" y="5327374"/>
            <a:ext cx="355292" cy="366203"/>
          </a:xfrm>
          <a:prstGeom prst="line">
            <a:avLst/>
          </a:prstGeom>
          <a:ln w="25400">
            <a:solidFill>
              <a:srgbClr val="FF93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872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4E7E0A-1F58-48FF-D3DD-3C88F4A753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8EDBB-2C4A-F266-9E56-3946C4F85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ESS commissioning data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CBBC9-11FE-46CB-6226-9952DF04F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27098" cy="376361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Extraction from Archiver Appliance</a:t>
            </a:r>
          </a:p>
          <a:p>
            <a:pPr lvl="1"/>
            <a:r>
              <a:rPr lang="en-US" dirty="0"/>
              <a:t>Initial dataset: 400 GB representing about 13 hours of “stable” operation</a:t>
            </a:r>
          </a:p>
          <a:p>
            <a:pPr lvl="1"/>
            <a:r>
              <a:rPr lang="en-US" dirty="0"/>
              <a:t>Then 2 weeks of data, filtered to pulses preceding interlocks </a:t>
            </a:r>
          </a:p>
          <a:p>
            <a:r>
              <a:rPr lang="en-US" dirty="0"/>
              <a:t>Data trimming of each timeseries</a:t>
            </a:r>
          </a:p>
          <a:p>
            <a:r>
              <a:rPr lang="en-US" dirty="0"/>
              <a:t>Combining and scaling of timeseries pairs</a:t>
            </a:r>
          </a:p>
          <a:p>
            <a:r>
              <a:rPr lang="en-US" dirty="0"/>
              <a:t>For this time-series data with varying pulse lengths, applied k-shape clustering algorithm with dynamic time warping; then cluster count determination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2E1F02-AA26-0960-B658-FF65A994F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>
                <a:latin typeface="Montserrat" pitchFamily="2" charset="77"/>
              </a:rPr>
              <a:t>Shea, Dolenc Kittelmann, I.FAST Annual meeting, Krakow, 2025-04-10</a:t>
            </a:r>
            <a:endParaRPr lang="en-GB" i="0">
              <a:latin typeface="Montserrat" pitchFamily="2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C59238-6A92-6ABE-9AD8-C10CC00DE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10DAD51B-65AC-2F12-6E49-6EB72B4A00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34" y="1117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26" descr="A graph of multiple colored lines&#10;&#10;Description automatically generated">
            <a:extLst>
              <a:ext uri="{FF2B5EF4-FFF2-40B4-BE49-F238E27FC236}">
                <a16:creationId xmlns:a16="http://schemas.microsoft.com/office/drawing/2014/main" id="{E26EAED2-7BF5-A8AE-26F4-AFCE74E69193}"/>
              </a:ext>
            </a:extLst>
          </p:cNvPr>
          <p:cNvPicPr>
            <a:picLocks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853" y="1327544"/>
            <a:ext cx="2738818" cy="223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>
            <a:extLst>
              <a:ext uri="{FF2B5EF4-FFF2-40B4-BE49-F238E27FC236}">
                <a16:creationId xmlns:a16="http://schemas.microsoft.com/office/drawing/2014/main" id="{27CDC8D8-F0BD-F6A9-1B6B-A9D56F7D3F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34" y="354392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25" descr="A graph of a person with a distance&#10;&#10;Description automatically generated with medium confidence">
            <a:extLst>
              <a:ext uri="{FF2B5EF4-FFF2-40B4-BE49-F238E27FC236}">
                <a16:creationId xmlns:a16="http://schemas.microsoft.com/office/drawing/2014/main" id="{61F5782E-5387-F32A-CF2B-248FB2CC9724}"/>
              </a:ext>
            </a:extLst>
          </p:cNvPr>
          <p:cNvPicPr>
            <a:picLocks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5787" y="4310663"/>
            <a:ext cx="3481226" cy="1932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BB2C482-7A08-2214-D968-533D1A8FC402}"/>
              </a:ext>
            </a:extLst>
          </p:cNvPr>
          <p:cNvSpPr txBox="1"/>
          <p:nvPr/>
        </p:nvSpPr>
        <p:spPr>
          <a:xfrm>
            <a:off x="7769741" y="3460793"/>
            <a:ext cx="4535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Waveforms from 2 instruments, cleaned, scaled and combined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1DE94C-1867-2A94-FB07-D9E1DA7044FC}"/>
              </a:ext>
            </a:extLst>
          </p:cNvPr>
          <p:cNvSpPr txBox="1"/>
          <p:nvPr/>
        </p:nvSpPr>
        <p:spPr>
          <a:xfrm>
            <a:off x="8368437" y="6125736"/>
            <a:ext cx="3338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Shoulder method to restrict cluster count</a:t>
            </a:r>
          </a:p>
        </p:txBody>
      </p:sp>
    </p:spTree>
    <p:extLst>
      <p:ext uri="{BB962C8B-B14F-4D97-AF65-F5344CB8AC3E}">
        <p14:creationId xmlns:p14="http://schemas.microsoft.com/office/powerpoint/2010/main" val="1560149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A838DA-FBF8-1A00-B031-312C82BF5A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0E82E-F6C5-114C-03C4-2098F72F0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Results from the Analysis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3604BEA-92AF-CC50-A6F5-C2A9AF552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542" y="1825625"/>
            <a:ext cx="4495305" cy="348089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K-shape clustering exhibited clear ability to discriminate based on pulse shape</a:t>
            </a:r>
          </a:p>
          <a:p>
            <a:r>
              <a:rPr lang="en-US" dirty="0"/>
              <a:t>Unlike the positive results from steady SNS operations, precursors to beam permit interlocks were not found in the ESS commissioning data</a:t>
            </a:r>
          </a:p>
          <a:p>
            <a:r>
              <a:rPr lang="en-US" dirty="0"/>
              <a:t>Consistent with experience at other facilities, data ages quickly as machine parameters change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07E3D1-91C3-2A63-D370-A7EAC6B84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>
                <a:latin typeface="Montserrat" pitchFamily="2" charset="77"/>
              </a:rPr>
              <a:t>Shea, Dolenc Kittelmann, I.FAST Annual meeting, Krakow, 2025-04-10</a:t>
            </a:r>
            <a:endParaRPr lang="en-GB" i="0">
              <a:latin typeface="Montserrat" pitchFamily="2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E48FBA-8E36-6155-6A1E-748DA6E03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C12158-5677-7F81-D278-77A151A11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8847" y="1421109"/>
            <a:ext cx="6769611" cy="50717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7C2F52-4474-75D1-2C24-2583AEEEAF79}"/>
              </a:ext>
            </a:extLst>
          </p:cNvPr>
          <p:cNvSpPr txBox="1"/>
          <p:nvPr/>
        </p:nvSpPr>
        <p:spPr>
          <a:xfrm>
            <a:off x="5058888" y="6258480"/>
            <a:ext cx="2241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Cluster frequency</a:t>
            </a:r>
          </a:p>
        </p:txBody>
      </p:sp>
    </p:spTree>
    <p:extLst>
      <p:ext uri="{BB962C8B-B14F-4D97-AF65-F5344CB8AC3E}">
        <p14:creationId xmlns:p14="http://schemas.microsoft.com/office/powerpoint/2010/main" val="2035812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28C2F3-F9D5-6274-3A8F-731FE01F66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0D240-F830-DD51-B0D0-47A009195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ML on the Low Latency Platform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D42041-7AB7-C9C4-3568-AAB3903DC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>
                <a:latin typeface="Montserrat" pitchFamily="2" charset="77"/>
              </a:rPr>
              <a:t>Shea, Dolenc Kittelmann, I.FAST Annual meeting, Krakow, 2025-04-10</a:t>
            </a:r>
            <a:endParaRPr lang="en-GB" i="0">
              <a:latin typeface="Montserrat" pitchFamily="2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64B944-3F90-E1F4-5FDE-A9FA7360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001888-EA92-2609-69F4-6A964A7208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00" y="1265223"/>
            <a:ext cx="5481320" cy="4290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8BA6BF-F1AD-3A1D-5391-CF71F8B00A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92"/>
          <a:stretch/>
        </p:blipFill>
        <p:spPr bwMode="auto">
          <a:xfrm>
            <a:off x="6319520" y="1987867"/>
            <a:ext cx="5404556" cy="288226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1EEDB1-2ED3-6E71-A1C1-A1B21BA48A48}"/>
              </a:ext>
            </a:extLst>
          </p:cNvPr>
          <p:cNvSpPr txBox="1"/>
          <p:nvPr/>
        </p:nvSpPr>
        <p:spPr>
          <a:xfrm>
            <a:off x="1986844" y="5718619"/>
            <a:ext cx="91759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One of the final activities of Task 10.6: </a:t>
            </a:r>
            <a:r>
              <a:rPr lang="en-US" dirty="0" err="1"/>
              <a:t>Cosylab</a:t>
            </a:r>
            <a:r>
              <a:rPr lang="en-US" dirty="0"/>
              <a:t> is applying the FPGA toolchain and will document the experience of deploying relevant algorithms on the AMD Versal platform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9128BC-7E90-374F-6A7A-0ABBC67DE72A}"/>
              </a:ext>
            </a:extLst>
          </p:cNvPr>
          <p:cNvSpPr txBox="1"/>
          <p:nvPr/>
        </p:nvSpPr>
        <p:spPr>
          <a:xfrm>
            <a:off x="8182098" y="4848802"/>
            <a:ext cx="221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Processing graph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4B4B61-C44B-84E8-B063-ABD804C89EB6}"/>
              </a:ext>
            </a:extLst>
          </p:cNvPr>
          <p:cNvSpPr/>
          <p:nvPr/>
        </p:nvSpPr>
        <p:spPr>
          <a:xfrm>
            <a:off x="3949148" y="2398298"/>
            <a:ext cx="1201933" cy="888241"/>
          </a:xfrm>
          <a:prstGeom prst="rect">
            <a:avLst/>
          </a:prstGeom>
          <a:noFill/>
          <a:ln w="57150">
            <a:solidFill>
              <a:srgbClr val="F207C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C6B224-4C7C-B409-454A-DC5024DCDEF5}"/>
              </a:ext>
            </a:extLst>
          </p:cNvPr>
          <p:cNvSpPr/>
          <p:nvPr/>
        </p:nvSpPr>
        <p:spPr>
          <a:xfrm>
            <a:off x="8208603" y="3286540"/>
            <a:ext cx="2737693" cy="609600"/>
          </a:xfrm>
          <a:prstGeom prst="rect">
            <a:avLst/>
          </a:prstGeom>
          <a:noFill/>
          <a:ln w="57150">
            <a:solidFill>
              <a:srgbClr val="F207C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14702219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B81A68-0725-445C-A121-1669D6BEC9DB}">
  <ds:schemaRefs>
    <ds:schemaRef ds:uri="http://schemas.microsoft.com/office/2006/metadata/properties"/>
    <ds:schemaRef ds:uri="http://www.w3.org/2000/xmlns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5987</TotalTime>
  <Words>830</Words>
  <Application>Microsoft Macintosh PowerPoint</Application>
  <PresentationFormat>Widescreen</PresentationFormat>
  <Paragraphs>100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Book Antiqua</vt:lpstr>
      <vt:lpstr>Calibri</vt:lpstr>
      <vt:lpstr>Montserrat</vt:lpstr>
      <vt:lpstr>Montserrat SemiBold</vt:lpstr>
      <vt:lpstr>I.FAST Custom Slides</vt:lpstr>
      <vt:lpstr>PowerPoint Presentation</vt:lpstr>
      <vt:lpstr>Introduction and Motivation</vt:lpstr>
      <vt:lpstr>ESS Accelerator Layout</vt:lpstr>
      <vt:lpstr>Beam Instrumentation</vt:lpstr>
      <vt:lpstr>Data Workflow </vt:lpstr>
      <vt:lpstr>Low Latency Platform</vt:lpstr>
      <vt:lpstr>Analysis of ESS commissioning data </vt:lpstr>
      <vt:lpstr>Example Results from the Analysis</vt:lpstr>
      <vt:lpstr>ML on the Low Latency Platform </vt:lpstr>
      <vt:lpstr>Summary and Outlook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Thomas Shea</cp:lastModifiedBy>
  <cp:revision>81</cp:revision>
  <cp:lastPrinted>2022-05-01T09:04:01Z</cp:lastPrinted>
  <dcterms:created xsi:type="dcterms:W3CDTF">2017-04-26T09:15:49Z</dcterms:created>
  <dcterms:modified xsi:type="dcterms:W3CDTF">2025-04-09T21:50:44Z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