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4"/>
    <p:sldMasterId id="2147483678" r:id="rId5"/>
  </p:sldMasterIdLst>
  <p:notesMasterIdLst>
    <p:notesMasterId r:id="rId23"/>
  </p:notesMasterIdLst>
  <p:handoutMasterIdLst>
    <p:handoutMasterId r:id="rId24"/>
  </p:handoutMasterIdLst>
  <p:sldIdLst>
    <p:sldId id="256" r:id="rId6"/>
    <p:sldId id="259" r:id="rId7"/>
    <p:sldId id="289" r:id="rId8"/>
    <p:sldId id="290" r:id="rId9"/>
    <p:sldId id="292" r:id="rId10"/>
    <p:sldId id="302" r:id="rId11"/>
    <p:sldId id="303" r:id="rId12"/>
    <p:sldId id="304" r:id="rId13"/>
    <p:sldId id="305" r:id="rId14"/>
    <p:sldId id="300" r:id="rId15"/>
    <p:sldId id="288" r:id="rId16"/>
    <p:sldId id="270" r:id="rId17"/>
    <p:sldId id="294" r:id="rId18"/>
    <p:sldId id="298" r:id="rId19"/>
    <p:sldId id="297" r:id="rId20"/>
    <p:sldId id="296" r:id="rId21"/>
    <p:sldId id="268" r:id="rId22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07CA"/>
    <a:srgbClr val="FD8603"/>
    <a:srgbClr val="253366"/>
    <a:srgbClr val="005DE0"/>
    <a:srgbClr val="2EAC68"/>
    <a:srgbClr val="E6E6E6"/>
    <a:srgbClr val="0FE6F8"/>
    <a:srgbClr val="FEFCDE"/>
    <a:srgbClr val="FBEA1C"/>
    <a:srgbClr val="B30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37" autoAdjust="0"/>
    <p:restoredTop sz="88874" autoAdjust="0"/>
  </p:normalViewPr>
  <p:slideViewPr>
    <p:cSldViewPr snapToObjects="1" showGuides="1">
      <p:cViewPr>
        <p:scale>
          <a:sx n="113" d="100"/>
          <a:sy n="113" d="100"/>
        </p:scale>
        <p:origin x="-48" y="152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B06762-070F-494D-9E13-D5BB728A9561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E900B5DC-E92A-4A89-9E48-0AD567872849}">
      <dgm:prSet phldrT="[Testo]"/>
      <dgm:spPr/>
      <dgm:t>
        <a:bodyPr/>
        <a:lstStyle/>
        <a:p>
          <a:r>
            <a:rPr lang="it-IT" b="1" dirty="0"/>
            <a:t>3x </a:t>
          </a:r>
          <a:r>
            <a:rPr lang="it-IT" b="1" dirty="0" err="1"/>
            <a:t>larger</a:t>
          </a:r>
          <a:r>
            <a:rPr lang="it-IT" b="1" dirty="0"/>
            <a:t> volume </a:t>
          </a:r>
          <a:r>
            <a:rPr lang="it-IT" dirty="0"/>
            <a:t>per </a:t>
          </a:r>
          <a:r>
            <a:rPr lang="it-IT" dirty="0" err="1"/>
            <a:t>sintering</a:t>
          </a:r>
          <a:r>
            <a:rPr lang="it-IT" dirty="0"/>
            <a:t> </a:t>
          </a:r>
          <a:r>
            <a:rPr lang="it-IT" dirty="0" err="1"/>
            <a:t>cycle</a:t>
          </a:r>
          <a:endParaRPr lang="it-IT" dirty="0"/>
        </a:p>
      </dgm:t>
    </dgm:pt>
    <dgm:pt modelId="{5D73522B-CB8D-447A-82A8-D0A448F3FE17}" type="parTrans" cxnId="{E3666137-74C6-42C9-9CD2-C47A95360F34}">
      <dgm:prSet/>
      <dgm:spPr/>
      <dgm:t>
        <a:bodyPr/>
        <a:lstStyle/>
        <a:p>
          <a:endParaRPr lang="it-IT"/>
        </a:p>
      </dgm:t>
    </dgm:pt>
    <dgm:pt modelId="{E9379F3B-8DF7-4648-B819-158D4C66874E}" type="sibTrans" cxnId="{E3666137-74C6-42C9-9CD2-C47A95360F34}">
      <dgm:prSet/>
      <dgm:spPr/>
      <dgm:t>
        <a:bodyPr/>
        <a:lstStyle/>
        <a:p>
          <a:endParaRPr lang="it-IT"/>
        </a:p>
      </dgm:t>
    </dgm:pt>
    <dgm:pt modelId="{E89DF37A-7801-4966-9917-0798C3E83F1F}">
      <dgm:prSet phldrT="[Testo]"/>
      <dgm:spPr/>
      <dgm:t>
        <a:bodyPr/>
        <a:lstStyle/>
        <a:p>
          <a:r>
            <a:rPr lang="it-IT" b="1" dirty="0"/>
            <a:t>1.5x </a:t>
          </a:r>
          <a:r>
            <a:rPr lang="it-IT" b="1" dirty="0" err="1"/>
            <a:t>lower</a:t>
          </a:r>
          <a:r>
            <a:rPr lang="it-IT" b="1" dirty="0"/>
            <a:t> </a:t>
          </a:r>
          <a:r>
            <a:rPr lang="it-IT" b="1" dirty="0" err="1"/>
            <a:t>sintering</a:t>
          </a:r>
          <a:r>
            <a:rPr lang="it-IT" b="1" dirty="0"/>
            <a:t> temperature </a:t>
          </a:r>
          <a:r>
            <a:rPr lang="it-IT" dirty="0"/>
            <a:t>material</a:t>
          </a:r>
        </a:p>
      </dgm:t>
    </dgm:pt>
    <dgm:pt modelId="{BD79A3CB-CA31-4A72-A8A4-B043D0DF184E}" type="parTrans" cxnId="{052914ED-4D6E-4FAF-AED3-747799EF74C1}">
      <dgm:prSet/>
      <dgm:spPr/>
      <dgm:t>
        <a:bodyPr/>
        <a:lstStyle/>
        <a:p>
          <a:endParaRPr lang="it-IT"/>
        </a:p>
      </dgm:t>
    </dgm:pt>
    <dgm:pt modelId="{26C99E10-8E1A-4A78-9412-203C27717BE3}" type="sibTrans" cxnId="{052914ED-4D6E-4FAF-AED3-747799EF74C1}">
      <dgm:prSet/>
      <dgm:spPr/>
      <dgm:t>
        <a:bodyPr/>
        <a:lstStyle/>
        <a:p>
          <a:endParaRPr lang="it-IT"/>
        </a:p>
      </dgm:t>
    </dgm:pt>
    <dgm:pt modelId="{43A6C5B3-FE1B-47BE-8E43-D8E217DFD68D}">
      <dgm:prSet phldrT="[Testo]"/>
      <dgm:spPr/>
      <dgm:t>
        <a:bodyPr/>
        <a:lstStyle/>
        <a:p>
          <a:r>
            <a:rPr lang="it-IT" b="1" dirty="0"/>
            <a:t>2x Cost Reduction</a:t>
          </a:r>
        </a:p>
        <a:p>
          <a:r>
            <a:rPr lang="it-IT" b="1" dirty="0"/>
            <a:t>Higher efficiency</a:t>
          </a:r>
        </a:p>
      </dgm:t>
    </dgm:pt>
    <dgm:pt modelId="{58B4A591-8DE5-4334-9ABF-C79DA7B1BF63}" type="parTrans" cxnId="{072E9CF0-199A-401E-93AC-A17A898BBC13}">
      <dgm:prSet/>
      <dgm:spPr/>
      <dgm:t>
        <a:bodyPr/>
        <a:lstStyle/>
        <a:p>
          <a:endParaRPr lang="it-IT"/>
        </a:p>
      </dgm:t>
    </dgm:pt>
    <dgm:pt modelId="{9790009A-931C-49A5-92AA-26A26DD5917B}" type="sibTrans" cxnId="{072E9CF0-199A-401E-93AC-A17A898BBC13}">
      <dgm:prSet/>
      <dgm:spPr/>
      <dgm:t>
        <a:bodyPr/>
        <a:lstStyle/>
        <a:p>
          <a:endParaRPr lang="it-IT"/>
        </a:p>
      </dgm:t>
    </dgm:pt>
    <dgm:pt modelId="{347E77FB-AE57-4266-BC14-303202BF0335}" type="pres">
      <dgm:prSet presAssocID="{E7B06762-070F-494D-9E13-D5BB728A9561}" presName="Name0" presStyleCnt="0">
        <dgm:presLayoutVars>
          <dgm:dir/>
          <dgm:resizeHandles val="exact"/>
        </dgm:presLayoutVars>
      </dgm:prSet>
      <dgm:spPr/>
    </dgm:pt>
    <dgm:pt modelId="{BE696923-2C80-4F51-823E-13C598957237}" type="pres">
      <dgm:prSet presAssocID="{E7B06762-070F-494D-9E13-D5BB728A9561}" presName="vNodes" presStyleCnt="0"/>
      <dgm:spPr/>
    </dgm:pt>
    <dgm:pt modelId="{70945C99-FC40-45DF-9101-36732DF9F5A1}" type="pres">
      <dgm:prSet presAssocID="{E900B5DC-E92A-4A89-9E48-0AD567872849}" presName="node" presStyleLbl="node1" presStyleIdx="0" presStyleCnt="3" custScaleX="229829" custScaleY="229829" custLinFactY="15840" custLinFactNeighborX="52392" custLinFactNeighborY="100000">
        <dgm:presLayoutVars>
          <dgm:bulletEnabled val="1"/>
        </dgm:presLayoutVars>
      </dgm:prSet>
      <dgm:spPr/>
    </dgm:pt>
    <dgm:pt modelId="{E2996BBB-BCEB-411A-8BC8-580FE47678FA}" type="pres">
      <dgm:prSet presAssocID="{E9379F3B-8DF7-4648-B819-158D4C66874E}" presName="spacerT" presStyleCnt="0"/>
      <dgm:spPr/>
    </dgm:pt>
    <dgm:pt modelId="{32EA6CA3-74CB-4BB3-938E-B14CBA4C55C4}" type="pres">
      <dgm:prSet presAssocID="{E9379F3B-8DF7-4648-B819-158D4C66874E}" presName="sibTrans" presStyleLbl="sibTrans2D1" presStyleIdx="0" presStyleCnt="2" custLinFactY="8164" custLinFactNeighborX="91309" custLinFactNeighborY="100000"/>
      <dgm:spPr/>
    </dgm:pt>
    <dgm:pt modelId="{6411B6C7-9D23-4CB6-BB0F-8DC3F7429DE6}" type="pres">
      <dgm:prSet presAssocID="{E9379F3B-8DF7-4648-B819-158D4C66874E}" presName="spacerB" presStyleCnt="0"/>
      <dgm:spPr/>
    </dgm:pt>
    <dgm:pt modelId="{FD7E91E3-86FC-4196-9E86-E4D63BFCEBDA}" type="pres">
      <dgm:prSet presAssocID="{E89DF37A-7801-4966-9917-0798C3E83F1F}" presName="node" presStyleLbl="node1" presStyleIdx="1" presStyleCnt="3" custScaleX="229829" custScaleY="229829" custLinFactNeighborX="52959" custLinFactNeighborY="273">
        <dgm:presLayoutVars>
          <dgm:bulletEnabled val="1"/>
        </dgm:presLayoutVars>
      </dgm:prSet>
      <dgm:spPr/>
    </dgm:pt>
    <dgm:pt modelId="{DA64ADB5-38BC-462B-9A4E-E02175224374}" type="pres">
      <dgm:prSet presAssocID="{E7B06762-070F-494D-9E13-D5BB728A9561}" presName="sibTransLast" presStyleLbl="sibTrans2D1" presStyleIdx="1" presStyleCnt="2" custLinFactNeighborY="-11920"/>
      <dgm:spPr/>
    </dgm:pt>
    <dgm:pt modelId="{77049876-D840-43A7-AE22-4D45CBF11C7D}" type="pres">
      <dgm:prSet presAssocID="{E7B06762-070F-494D-9E13-D5BB728A9561}" presName="connectorText" presStyleLbl="sibTrans2D1" presStyleIdx="1" presStyleCnt="2"/>
      <dgm:spPr/>
    </dgm:pt>
    <dgm:pt modelId="{1454C3E3-3EA5-4D32-BE9B-9EE4BA8940DA}" type="pres">
      <dgm:prSet presAssocID="{E7B06762-070F-494D-9E13-D5BB728A9561}" presName="lastNode" presStyleLbl="node1" presStyleIdx="2" presStyleCnt="3" custScaleX="127683" custScaleY="127683" custLinFactX="6283" custLinFactNeighborX="100000" custLinFactNeighborY="8165">
        <dgm:presLayoutVars>
          <dgm:bulletEnabled val="1"/>
        </dgm:presLayoutVars>
      </dgm:prSet>
      <dgm:spPr/>
    </dgm:pt>
  </dgm:ptLst>
  <dgm:cxnLst>
    <dgm:cxn modelId="{E3666137-74C6-42C9-9CD2-C47A95360F34}" srcId="{E7B06762-070F-494D-9E13-D5BB728A9561}" destId="{E900B5DC-E92A-4A89-9E48-0AD567872849}" srcOrd="0" destOrd="0" parTransId="{5D73522B-CB8D-447A-82A8-D0A448F3FE17}" sibTransId="{E9379F3B-8DF7-4648-B819-158D4C66874E}"/>
    <dgm:cxn modelId="{44B1B24E-7D60-4704-98A0-768AA5EAF270}" type="presOf" srcId="{26C99E10-8E1A-4A78-9412-203C27717BE3}" destId="{DA64ADB5-38BC-462B-9A4E-E02175224374}" srcOrd="0" destOrd="0" presId="urn:microsoft.com/office/officeart/2005/8/layout/equation2"/>
    <dgm:cxn modelId="{1CB2DF56-5F63-4D7B-AFD8-CAA5F5D3C9D5}" type="presOf" srcId="{E7B06762-070F-494D-9E13-D5BB728A9561}" destId="{347E77FB-AE57-4266-BC14-303202BF0335}" srcOrd="0" destOrd="0" presId="urn:microsoft.com/office/officeart/2005/8/layout/equation2"/>
    <dgm:cxn modelId="{B3489560-B4D5-4998-AE24-C9CDB72279BB}" type="presOf" srcId="{E89DF37A-7801-4966-9917-0798C3E83F1F}" destId="{FD7E91E3-86FC-4196-9E86-E4D63BFCEBDA}" srcOrd="0" destOrd="0" presId="urn:microsoft.com/office/officeart/2005/8/layout/equation2"/>
    <dgm:cxn modelId="{5410427E-4711-419B-8D11-EF3C69DC78B7}" type="presOf" srcId="{E900B5DC-E92A-4A89-9E48-0AD567872849}" destId="{70945C99-FC40-45DF-9101-36732DF9F5A1}" srcOrd="0" destOrd="0" presId="urn:microsoft.com/office/officeart/2005/8/layout/equation2"/>
    <dgm:cxn modelId="{693749B0-6EE8-4A75-ADB8-0D8330141B18}" type="presOf" srcId="{43A6C5B3-FE1B-47BE-8E43-D8E217DFD68D}" destId="{1454C3E3-3EA5-4D32-BE9B-9EE4BA8940DA}" srcOrd="0" destOrd="0" presId="urn:microsoft.com/office/officeart/2005/8/layout/equation2"/>
    <dgm:cxn modelId="{E4119AEA-D02E-456C-8501-D5EC93EAAA79}" type="presOf" srcId="{26C99E10-8E1A-4A78-9412-203C27717BE3}" destId="{77049876-D840-43A7-AE22-4D45CBF11C7D}" srcOrd="1" destOrd="0" presId="urn:microsoft.com/office/officeart/2005/8/layout/equation2"/>
    <dgm:cxn modelId="{052914ED-4D6E-4FAF-AED3-747799EF74C1}" srcId="{E7B06762-070F-494D-9E13-D5BB728A9561}" destId="{E89DF37A-7801-4966-9917-0798C3E83F1F}" srcOrd="1" destOrd="0" parTransId="{BD79A3CB-CA31-4A72-A8A4-B043D0DF184E}" sibTransId="{26C99E10-8E1A-4A78-9412-203C27717BE3}"/>
    <dgm:cxn modelId="{072E9CF0-199A-401E-93AC-A17A898BBC13}" srcId="{E7B06762-070F-494D-9E13-D5BB728A9561}" destId="{43A6C5B3-FE1B-47BE-8E43-D8E217DFD68D}" srcOrd="2" destOrd="0" parTransId="{58B4A591-8DE5-4334-9ABF-C79DA7B1BF63}" sibTransId="{9790009A-931C-49A5-92AA-26A26DD5917B}"/>
    <dgm:cxn modelId="{E9A1FDF8-FF9B-4271-BB1C-ED2ED03A6A37}" type="presOf" srcId="{E9379F3B-8DF7-4648-B819-158D4C66874E}" destId="{32EA6CA3-74CB-4BB3-938E-B14CBA4C55C4}" srcOrd="0" destOrd="0" presId="urn:microsoft.com/office/officeart/2005/8/layout/equation2"/>
    <dgm:cxn modelId="{D9D81084-6853-4311-93E8-EAA1F30422D0}" type="presParOf" srcId="{347E77FB-AE57-4266-BC14-303202BF0335}" destId="{BE696923-2C80-4F51-823E-13C598957237}" srcOrd="0" destOrd="0" presId="urn:microsoft.com/office/officeart/2005/8/layout/equation2"/>
    <dgm:cxn modelId="{E8EDB293-CD58-4D57-8B8C-8858B9A94634}" type="presParOf" srcId="{BE696923-2C80-4F51-823E-13C598957237}" destId="{70945C99-FC40-45DF-9101-36732DF9F5A1}" srcOrd="0" destOrd="0" presId="urn:microsoft.com/office/officeart/2005/8/layout/equation2"/>
    <dgm:cxn modelId="{F40E72B4-2617-4F71-8175-1B277425E496}" type="presParOf" srcId="{BE696923-2C80-4F51-823E-13C598957237}" destId="{E2996BBB-BCEB-411A-8BC8-580FE47678FA}" srcOrd="1" destOrd="0" presId="urn:microsoft.com/office/officeart/2005/8/layout/equation2"/>
    <dgm:cxn modelId="{122F2800-E7F5-4830-B37F-9D7591633E75}" type="presParOf" srcId="{BE696923-2C80-4F51-823E-13C598957237}" destId="{32EA6CA3-74CB-4BB3-938E-B14CBA4C55C4}" srcOrd="2" destOrd="0" presId="urn:microsoft.com/office/officeart/2005/8/layout/equation2"/>
    <dgm:cxn modelId="{F5BE078A-557D-4028-89BD-5F34D5B0BFD7}" type="presParOf" srcId="{BE696923-2C80-4F51-823E-13C598957237}" destId="{6411B6C7-9D23-4CB6-BB0F-8DC3F7429DE6}" srcOrd="3" destOrd="0" presId="urn:microsoft.com/office/officeart/2005/8/layout/equation2"/>
    <dgm:cxn modelId="{445DFA32-C8F5-4666-8DF3-1EBA5E3DB9E9}" type="presParOf" srcId="{BE696923-2C80-4F51-823E-13C598957237}" destId="{FD7E91E3-86FC-4196-9E86-E4D63BFCEBDA}" srcOrd="4" destOrd="0" presId="urn:microsoft.com/office/officeart/2005/8/layout/equation2"/>
    <dgm:cxn modelId="{68426754-1DE7-4BAA-A22D-BC1CFE6FD15B}" type="presParOf" srcId="{347E77FB-AE57-4266-BC14-303202BF0335}" destId="{DA64ADB5-38BC-462B-9A4E-E02175224374}" srcOrd="1" destOrd="0" presId="urn:microsoft.com/office/officeart/2005/8/layout/equation2"/>
    <dgm:cxn modelId="{422421F8-5A37-4735-88D0-152C7B995B16}" type="presParOf" srcId="{DA64ADB5-38BC-462B-9A4E-E02175224374}" destId="{77049876-D840-43A7-AE22-4D45CBF11C7D}" srcOrd="0" destOrd="0" presId="urn:microsoft.com/office/officeart/2005/8/layout/equation2"/>
    <dgm:cxn modelId="{AA6AF354-596C-4365-8280-1CCE9AB51A0D}" type="presParOf" srcId="{347E77FB-AE57-4266-BC14-303202BF0335}" destId="{1454C3E3-3EA5-4D32-BE9B-9EE4BA8940DA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945C99-FC40-45DF-9101-36732DF9F5A1}">
      <dsp:nvSpPr>
        <dsp:cNvPr id="0" name=""/>
        <dsp:cNvSpPr/>
      </dsp:nvSpPr>
      <dsp:spPr>
        <a:xfrm>
          <a:off x="1364154" y="169043"/>
          <a:ext cx="1620003" cy="16200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300" b="1" kern="1200" dirty="0"/>
            <a:t>3x </a:t>
          </a:r>
          <a:r>
            <a:rPr lang="it-IT" sz="1300" b="1" kern="1200" dirty="0" err="1"/>
            <a:t>larger</a:t>
          </a:r>
          <a:r>
            <a:rPr lang="it-IT" sz="1300" b="1" kern="1200" dirty="0"/>
            <a:t> volume </a:t>
          </a:r>
          <a:r>
            <a:rPr lang="it-IT" sz="1300" kern="1200" dirty="0"/>
            <a:t>per </a:t>
          </a:r>
          <a:r>
            <a:rPr lang="it-IT" sz="1300" kern="1200" dirty="0" err="1"/>
            <a:t>sintering</a:t>
          </a:r>
          <a:r>
            <a:rPr lang="it-IT" sz="1300" kern="1200" dirty="0"/>
            <a:t> </a:t>
          </a:r>
          <a:r>
            <a:rPr lang="it-IT" sz="1300" kern="1200" dirty="0" err="1"/>
            <a:t>cycle</a:t>
          </a:r>
          <a:endParaRPr lang="it-IT" sz="1300" kern="1200" dirty="0"/>
        </a:p>
      </dsp:txBody>
      <dsp:txXfrm>
        <a:off x="1601398" y="406287"/>
        <a:ext cx="1145515" cy="1145515"/>
      </dsp:txXfrm>
    </dsp:sp>
    <dsp:sp modelId="{32EA6CA3-74CB-4BB3-938E-B14CBA4C55C4}">
      <dsp:nvSpPr>
        <dsp:cNvPr id="0" name=""/>
        <dsp:cNvSpPr/>
      </dsp:nvSpPr>
      <dsp:spPr>
        <a:xfrm>
          <a:off x="1973740" y="1768006"/>
          <a:ext cx="408826" cy="408826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600" kern="1200"/>
        </a:p>
      </dsp:txBody>
      <dsp:txXfrm>
        <a:off x="2027930" y="1924341"/>
        <a:ext cx="300446" cy="96156"/>
      </dsp:txXfrm>
    </dsp:sp>
    <dsp:sp modelId="{FD7E91E3-86FC-4196-9E86-E4D63BFCEBDA}">
      <dsp:nvSpPr>
        <dsp:cNvPr id="0" name=""/>
        <dsp:cNvSpPr/>
      </dsp:nvSpPr>
      <dsp:spPr>
        <a:xfrm>
          <a:off x="1368151" y="2143611"/>
          <a:ext cx="1620003" cy="16200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300" b="1" kern="1200" dirty="0"/>
            <a:t>1.5x </a:t>
          </a:r>
          <a:r>
            <a:rPr lang="it-IT" sz="1300" b="1" kern="1200" dirty="0" err="1"/>
            <a:t>lower</a:t>
          </a:r>
          <a:r>
            <a:rPr lang="it-IT" sz="1300" b="1" kern="1200" dirty="0"/>
            <a:t> </a:t>
          </a:r>
          <a:r>
            <a:rPr lang="it-IT" sz="1300" b="1" kern="1200" dirty="0" err="1"/>
            <a:t>sintering</a:t>
          </a:r>
          <a:r>
            <a:rPr lang="it-IT" sz="1300" b="1" kern="1200" dirty="0"/>
            <a:t> temperature </a:t>
          </a:r>
          <a:r>
            <a:rPr lang="it-IT" sz="1300" kern="1200" dirty="0"/>
            <a:t>material</a:t>
          </a:r>
        </a:p>
      </dsp:txBody>
      <dsp:txXfrm>
        <a:off x="1605395" y="2380855"/>
        <a:ext cx="1145515" cy="1145515"/>
      </dsp:txXfrm>
    </dsp:sp>
    <dsp:sp modelId="{DA64ADB5-38BC-462B-9A4E-E02175224374}">
      <dsp:nvSpPr>
        <dsp:cNvPr id="0" name=""/>
        <dsp:cNvSpPr/>
      </dsp:nvSpPr>
      <dsp:spPr>
        <a:xfrm rot="46251">
          <a:off x="3128443" y="1818780"/>
          <a:ext cx="297468" cy="2622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100" kern="1200"/>
        </a:p>
      </dsp:txBody>
      <dsp:txXfrm>
        <a:off x="3128447" y="1870693"/>
        <a:ext cx="218804" cy="157328"/>
      </dsp:txXfrm>
    </dsp:sp>
    <dsp:sp modelId="{1454C3E3-3EA5-4D32-BE9B-9EE4BA8940DA}">
      <dsp:nvSpPr>
        <dsp:cNvPr id="0" name=""/>
        <dsp:cNvSpPr/>
      </dsp:nvSpPr>
      <dsp:spPr>
        <a:xfrm>
          <a:off x="3549282" y="1096910"/>
          <a:ext cx="1800006" cy="18000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700" b="1" kern="1200" dirty="0"/>
            <a:t>2x Cost Reduction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700" b="1" kern="1200" dirty="0"/>
            <a:t>Higher efficiency</a:t>
          </a:r>
        </a:p>
      </dsp:txBody>
      <dsp:txXfrm>
        <a:off x="3812887" y="1360515"/>
        <a:ext cx="1272796" cy="12727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07/04/2025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07/04/2025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26364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0E28C9-E0B2-BA98-0A83-2D6093EBD6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8E22F6A-96B7-3F26-3893-B949C6A67AC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F87C61D-10A7-8D22-C9B4-ED92B31632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dirty="0"/>
              <a:t>How?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600" dirty="0"/>
              <a:t>Increasing by 3x the </a:t>
            </a:r>
            <a:r>
              <a:rPr lang="en-US" sz="1600" b="1" dirty="0"/>
              <a:t>maximum achievable volume </a:t>
            </a:r>
            <a:r>
              <a:rPr lang="en-US" sz="1600" dirty="0"/>
              <a:t>of CCM components (currently 500 cm</a:t>
            </a:r>
            <a:r>
              <a:rPr lang="en-US" sz="1600" baseline="30000" dirty="0"/>
              <a:t>3</a:t>
            </a:r>
            <a:r>
              <a:rPr lang="en-US" sz="1600" dirty="0"/>
              <a:t>)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600" dirty="0"/>
              <a:t>Decreasing the </a:t>
            </a:r>
            <a:r>
              <a:rPr lang="en-US" sz="1600" b="1" dirty="0"/>
              <a:t>production temperature</a:t>
            </a:r>
            <a:r>
              <a:rPr lang="en-US" sz="1600" dirty="0"/>
              <a:t> by 1.5x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600" dirty="0"/>
              <a:t>Decreasing by 2x the </a:t>
            </a:r>
            <a:r>
              <a:rPr lang="en-US" sz="1600" b="1" dirty="0"/>
              <a:t>final production costs </a:t>
            </a:r>
            <a:r>
              <a:rPr lang="en-US" sz="1600" dirty="0"/>
              <a:t>(currently 16÷20 €/cm</a:t>
            </a:r>
            <a:r>
              <a:rPr lang="en-US" sz="1600" baseline="30000" dirty="0"/>
              <a:t>3</a:t>
            </a:r>
            <a:r>
              <a:rPr lang="en-US" sz="1600" dirty="0"/>
              <a:t>)</a:t>
            </a:r>
            <a:endParaRPr lang="en-GB" sz="1600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5D0183-3C0E-2A1B-EF3E-00052DC705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74893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1069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A2CD38-825B-C5BB-A990-A346F5C438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1AF9EBF-B363-7A66-6A1E-2E73BB24C8C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DA4B964-A4A3-EEF1-2B55-9AD9853489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6713B1-3706-CE03-0D35-7B41B0895CB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7927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FFB6C1-0019-F189-90D2-C5096B0AA8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1AEF69B-5563-B9E4-2E9C-51F688E366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46AE922-1FDF-4071-1353-D1533B294F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D14293-18B3-2B7B-4A11-699C9338D0D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8558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A50521-F9A8-92EE-4B15-D37C702FF4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EE0DF77-A12A-39F5-0F09-B7F646BE2D4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43F3DBD-7D2A-CBFE-1347-DF271277C6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06A85-8BCC-CB34-D903-316AEBE362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0413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9EC8D9-14F2-628B-2E97-CE5AD3C064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EB952E8-381B-1EA7-556D-3B0284B67C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346AA43-0D79-B5BD-A935-2FA5747CF7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5653EE-9BE1-2236-66BC-59B26453202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98152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E4EB2F-61BB-7928-AE02-3A95FACACE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DAE5DF8-FF27-3DCA-DCE3-DBE50F4255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81C6E2B-F909-BF10-13EB-4AA3FAE798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9EF089-C032-5E64-353A-3031722C921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9368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3C78EB-9F13-C4FC-1EDB-5EE3686A16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5544C7B-958F-6797-EEA1-C925888788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29D0EF3-533C-A97E-0C93-8518BC1261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995C90-9DEF-5C5B-AC5C-959C8909BC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2313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68BAE5-8505-FCB1-80B0-C8B21A06EA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73AE342-13BF-8A4E-B957-7C9223C0F12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3173D85-1EFE-14B1-B4E8-55268D75D0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126865-6A5F-05AF-06C2-7AFF8659965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745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90B964-5B50-B054-34A6-0A52EEB07E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A507AED-F10F-D56D-D375-11FB857A78A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005C222-5013-9D17-3A8E-C53DA3674A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EED625-AB61-795B-FB60-9CC8CE8DA7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235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F92F2F-0254-53BF-8BB3-57507306E6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36AA8CB-21DB-A366-8B6A-1187980987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75DBAC0-D37A-A83E-3316-4E4BFDB3ED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88FE15-9FB2-9740-47AC-F019E730F3C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29073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BF1FB2-ED40-0198-DBA6-1817034D90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EA80A7C-CD0B-5484-D9A2-DAC9C941BEA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DB4986F-473C-EEE4-FB55-226A66DC85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DC29E9-FE15-1FFC-8EB7-97CA6A121C4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9459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546692-8A68-2536-A999-902DA2B8A2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C276934-0327-0EEC-7F86-6924A47A985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A820315-CFA2-C4A8-9D46-6621A4529A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D7DB42-8188-4B00-370C-A636D57C7A3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78661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68BAE5-8505-FCB1-80B0-C8B21A06EA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73AE342-13BF-8A4E-B957-7C9223C0F12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3173D85-1EFE-14B1-B4E8-55268D75D0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126865-6A5F-05AF-06C2-7AFF8659965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114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4787" y="5419084"/>
            <a:ext cx="1560595" cy="8902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53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1D195466-3EB8-506A-47A2-DEF9C80D7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520259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dirty="0" err="1"/>
              <a:t>M.Tomut</a:t>
            </a:r>
            <a:r>
              <a:rPr lang="en-GB" dirty="0"/>
              <a:t>, F. Carra – I.FAST 4th Annual Meeting, Krakow, 10 April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Federico Carra – I.FAST 3rd Annual Meeting, 18 April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Federico Carra – I.FAST 3rd Annual Meeting, 18 April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Federico Carra – I.FAST 3rd Annual Meeting, 18 April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Federico Carra – I.FAST 3rd Annual Meeting, 18 April 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Federico Carra – I.FAST 3rd Annual Meeting, 18 April 2024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Federico Carra – I.FAST 3rd Annual Meeting, 18 April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Federico Carra – I.FAST 3rd Annual Meeting, 18 April 2024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Federico Carra – I.FAST 3rd Annual Meeting, 18 April 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Federico Carra – I.FAST 3rd Annual Meeting, 18 April 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Federico Carra – I.FAST 3rd Annual Meeting, 18 April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Federico Carra – I.FAST 3rd Annual Meeting, 18 April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 cstate="hqprint">
              <a:alphaModFix am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48C1BC-AE50-C661-82F0-7AE32DC85EAD}"/>
              </a:ext>
            </a:extLst>
          </p:cNvPr>
          <p:cNvSpPr txBox="1">
            <a:spLocks/>
          </p:cNvSpPr>
          <p:nvPr userDrawn="1"/>
        </p:nvSpPr>
        <p:spPr>
          <a:xfrm>
            <a:off x="2856000" y="6520259"/>
            <a:ext cx="648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/>
              <a:t>M.Tomut</a:t>
            </a:r>
            <a:r>
              <a:rPr lang="en-GB" dirty="0"/>
              <a:t>, F. Carra – I.FAST 4th Annual Meeting, Krakow, 10 April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1685D9-69DE-0413-A612-090F3134B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520259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dirty="0" err="1"/>
              <a:t>M.Tomut</a:t>
            </a:r>
            <a:r>
              <a:rPr lang="en-GB" dirty="0"/>
              <a:t>, F. Carra – I.FAST 4th Annual Meeting, Krakow, 10 April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557F214-195F-6894-5F67-C240EEA0F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520259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dirty="0" err="1"/>
              <a:t>M.Tomut</a:t>
            </a:r>
            <a:r>
              <a:rPr lang="en-GB" dirty="0"/>
              <a:t>, F. Carra – I.FAST 4th Annual Meeting, Krakow, 10 April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4C9E59-3D52-58A2-3055-8A827C5B7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520259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dirty="0" err="1"/>
              <a:t>M.Tomut</a:t>
            </a:r>
            <a:r>
              <a:rPr lang="en-GB" dirty="0"/>
              <a:t>, F. Carra – I.FAST 4th Annual Meeting, Krakow, 10 April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C4B884-FCBE-2EA3-3B79-93F4F75641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520259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dirty="0" err="1"/>
              <a:t>M.Tomut</a:t>
            </a:r>
            <a:r>
              <a:rPr lang="en-GB" dirty="0"/>
              <a:t>, F. Carra – I.FAST 4th Annual Meeting, Krakow, 10 April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23FA563-49EE-EA19-5BF4-7A09B127B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520259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dirty="0" err="1"/>
              <a:t>M.Tomut</a:t>
            </a:r>
            <a:r>
              <a:rPr lang="en-GB" dirty="0"/>
              <a:t>, F. Carra – I.FAST 4th Annual Meeting, Krakow, 10 April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r>
              <a:rPr lang="en-GB"/>
              <a:t>Federico Carra – I.FAST 3rd Annual Meeting, 18 April 2024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8" r:id="rId2"/>
    <p:sldLayoutId id="2147483711" r:id="rId3"/>
    <p:sldLayoutId id="2147483694" r:id="rId4"/>
    <p:sldLayoutId id="2147483696" r:id="rId5"/>
    <p:sldLayoutId id="2147483697" r:id="rId6"/>
    <p:sldLayoutId id="2147483700" r:id="rId7"/>
    <p:sldLayoutId id="2147483701" r:id="rId8"/>
    <p:sldLayoutId id="2147483710" r:id="rId9"/>
    <p:sldLayoutId id="2147483699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6B16EEC-36BE-8343-700D-4FC097D712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0118" y="6518098"/>
            <a:ext cx="64800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dirty="0" err="1"/>
              <a:t>M.Tomut</a:t>
            </a:r>
            <a:r>
              <a:rPr lang="en-GB" dirty="0"/>
              <a:t>, F. Carra – I.FAST 4th Annual Meeting, Krakow, 10 April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17.jpe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13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zenodo.org/record/6977230#.YvJ5UhzP1aQ" TargetMode="External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indico.cern.ch/event/1204855/contributions/5292881/attachments/2629332/4551858/WP4.4_2ndAnnualMeeting_v0.pdf" TargetMode="External"/><Relationship Id="rId5" Type="http://schemas.openxmlformats.org/officeDocument/2006/relationships/hyperlink" Target="https://zenodo.org/record/7896326#.ZFOyV87P1aQ" TargetMode="External"/><Relationship Id="rId4" Type="http://schemas.openxmlformats.org/officeDocument/2006/relationships/hyperlink" Target="https://indico.cern.ch/event/1133254/contributions/4769403/attachments/2436728/4174255/WP4.4_v1.pdf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zenodo.org/doi/10.5281/zenodo.7484054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acceleratingnews.eu/news/issue-49/ifast-ifa/newly-developed-thermal-conducting-material-holds-promise-use-future" TargetMode="External"/><Relationship Id="rId5" Type="http://schemas.openxmlformats.org/officeDocument/2006/relationships/hyperlink" Target="https://doi.org/10.1016/j.heliyon.2024.e40707" TargetMode="External"/><Relationship Id="rId4" Type="http://schemas.openxmlformats.org/officeDocument/2006/relationships/hyperlink" Target="https://zenodo.org/uploads/10964349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9.jpg"/><Relationship Id="rId7" Type="http://schemas.openxmlformats.org/officeDocument/2006/relationships/image" Target="../media/image13.jpe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g"/><Relationship Id="rId10" Type="http://schemas.openxmlformats.org/officeDocument/2006/relationships/image" Target="../media/image16.png"/><Relationship Id="rId4" Type="http://schemas.openxmlformats.org/officeDocument/2006/relationships/image" Target="../media/image10.jp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64979/contributions/6378644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3.emf"/><Relationship Id="rId7" Type="http://schemas.openxmlformats.org/officeDocument/2006/relationships/hyperlink" Target="https://www.ketek.net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3" Type="http://schemas.openxmlformats.org/officeDocument/2006/relationships/image" Target="../media/image28.emf"/><Relationship Id="rId7" Type="http://schemas.openxmlformats.org/officeDocument/2006/relationships/image" Target="../media/image3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8.emf"/><Relationship Id="rId4" Type="http://schemas.openxmlformats.org/officeDocument/2006/relationships/image" Target="../media/image3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983432" y="1492672"/>
            <a:ext cx="11089232" cy="1236236"/>
          </a:xfrm>
        </p:spPr>
        <p:txBody>
          <a:bodyPr/>
          <a:lstStyle/>
          <a:p>
            <a:r>
              <a:rPr lang="en-GB" dirty="0"/>
              <a:t>WP4 Managing Innovation:</a:t>
            </a:r>
          </a:p>
          <a:p>
            <a:r>
              <a:rPr lang="en-GB" dirty="0"/>
              <a:t>Beam Windows and Composite Materials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487488" y="4653136"/>
            <a:ext cx="5832648" cy="799462"/>
          </a:xfrm>
        </p:spPr>
        <p:txBody>
          <a:bodyPr>
            <a:noAutofit/>
          </a:bodyPr>
          <a:lstStyle/>
          <a:p>
            <a:r>
              <a:rPr lang="en-GB" dirty="0"/>
              <a:t>M. Tomut, F. Carra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060328" y="3140968"/>
            <a:ext cx="7261816" cy="1367380"/>
          </a:xfrm>
        </p:spPr>
        <p:txBody>
          <a:bodyPr>
            <a:noAutofit/>
          </a:bodyPr>
          <a:lstStyle/>
          <a:p>
            <a:r>
              <a:rPr lang="en-GB" dirty="0"/>
              <a:t>I.FAST 4</a:t>
            </a:r>
            <a:r>
              <a:rPr lang="en-GB" baseline="30000" dirty="0"/>
              <a:t>th </a:t>
            </a:r>
            <a:r>
              <a:rPr lang="en-GB" dirty="0"/>
              <a:t>Annual Meeting</a:t>
            </a:r>
          </a:p>
          <a:p>
            <a:r>
              <a:rPr lang="en-GB" dirty="0"/>
              <a:t>10</a:t>
            </a:r>
            <a:r>
              <a:rPr lang="en-GB" baseline="30000" dirty="0"/>
              <a:t>th</a:t>
            </a:r>
            <a:r>
              <a:rPr lang="en-GB" dirty="0"/>
              <a:t> April 2025</a:t>
            </a:r>
          </a:p>
          <a:p>
            <a:r>
              <a:rPr lang="en-GB" dirty="0"/>
              <a:t>Krakow, Poland</a:t>
            </a:r>
          </a:p>
        </p:txBody>
      </p:sp>
    </p:spTree>
    <p:extLst>
      <p:ext uri="{BB962C8B-B14F-4D97-AF65-F5344CB8AC3E}">
        <p14:creationId xmlns:p14="http://schemas.microsoft.com/office/powerpoint/2010/main" val="39640960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EAA851-2957-D287-CC96-8FEB8D68D5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2D9DF4-F0EE-AF5D-F8DD-C2B8D0C3B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205"/>
            <a:ext cx="10515600" cy="1325563"/>
          </a:xfrm>
        </p:spPr>
        <p:txBody>
          <a:bodyPr>
            <a:noAutofit/>
          </a:bodyPr>
          <a:lstStyle/>
          <a:p>
            <a:r>
              <a:rPr lang="en-GB" sz="3600" dirty="0"/>
              <a:t>WP4.3 – Innovative beam windows for high-power accelerator applications </a:t>
            </a: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90249D2C-2057-6987-AD7B-D0B5936FF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520259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EFAB232-2AEE-1DEA-5041-8CE277590D80}"/>
              </a:ext>
            </a:extLst>
          </p:cNvPr>
          <p:cNvSpPr txBox="1">
            <a:spLocks/>
          </p:cNvSpPr>
          <p:nvPr/>
        </p:nvSpPr>
        <p:spPr bwMode="auto">
          <a:xfrm>
            <a:off x="263351" y="1419406"/>
            <a:ext cx="10515600" cy="963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7485" tIns="208744" rIns="417485" bIns="208744" numCol="1" anchor="t" anchorCtr="0" compatLnSpc="1">
            <a:prstTxWarp prst="textNoShape">
              <a:avLst/>
            </a:prstTxWarp>
          </a:bodyPr>
          <a:lstStyle>
            <a:lvl1pPr marL="1563688" indent="-1563688" algn="l" defTabSz="4175125" rtl="0" fontAlgn="base">
              <a:spcBef>
                <a:spcPct val="20000"/>
              </a:spcBef>
              <a:spcAft>
                <a:spcPct val="0"/>
              </a:spcAft>
              <a:buChar char="•"/>
              <a:defRPr sz="6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92488" indent="-1303338" algn="l" defTabSz="4175125" rtl="0" fontAlgn="base">
              <a:spcBef>
                <a:spcPct val="20000"/>
              </a:spcBef>
              <a:spcAft>
                <a:spcPct val="0"/>
              </a:spcAft>
              <a:buChar char="–"/>
              <a:defRPr sz="6800">
                <a:solidFill>
                  <a:schemeClr val="tx1"/>
                </a:solidFill>
                <a:latin typeface="+mn-lt"/>
                <a:cs typeface="+mn-cs"/>
              </a:defRPr>
            </a:lvl2pPr>
            <a:lvl3pPr marL="5219700" indent="-1044575" algn="l" defTabSz="4175125" rtl="0" fontAlgn="base">
              <a:spcBef>
                <a:spcPct val="20000"/>
              </a:spcBef>
              <a:spcAft>
                <a:spcPct val="0"/>
              </a:spcAft>
              <a:buChar char="•"/>
              <a:defRPr sz="6800">
                <a:solidFill>
                  <a:schemeClr val="tx1"/>
                </a:solidFill>
                <a:latin typeface="+mn-lt"/>
                <a:cs typeface="+mn-cs"/>
              </a:defRPr>
            </a:lvl3pPr>
            <a:lvl4pPr marL="7305675" indent="-1042988" algn="l" defTabSz="4175125" rtl="0" fontAlgn="base">
              <a:spcBef>
                <a:spcPct val="20000"/>
              </a:spcBef>
              <a:spcAft>
                <a:spcPct val="0"/>
              </a:spcAft>
              <a:buChar char="–"/>
              <a:defRPr sz="6800">
                <a:solidFill>
                  <a:schemeClr val="tx1"/>
                </a:solidFill>
                <a:latin typeface="+mn-lt"/>
                <a:cs typeface="+mn-cs"/>
              </a:defRPr>
            </a:lvl4pPr>
            <a:lvl5pPr marL="9391650" indent="-1042988" algn="l" defTabSz="4175125" rtl="0" fontAlgn="base">
              <a:spcBef>
                <a:spcPct val="20000"/>
              </a:spcBef>
              <a:spcAft>
                <a:spcPct val="0"/>
              </a:spcAft>
              <a:buChar char="»"/>
              <a:defRPr sz="6800">
                <a:solidFill>
                  <a:schemeClr val="tx1"/>
                </a:solidFill>
                <a:latin typeface="+mn-lt"/>
                <a:cs typeface="+mn-cs"/>
              </a:defRPr>
            </a:lvl5pPr>
            <a:lvl6pPr marL="9848850" indent="-1042988" algn="l" defTabSz="4175125" rtl="0" fontAlgn="base">
              <a:spcBef>
                <a:spcPct val="20000"/>
              </a:spcBef>
              <a:spcAft>
                <a:spcPct val="0"/>
              </a:spcAft>
              <a:buChar char="»"/>
              <a:defRPr sz="6800">
                <a:solidFill>
                  <a:schemeClr val="tx1"/>
                </a:solidFill>
                <a:latin typeface="+mn-lt"/>
                <a:cs typeface="+mn-cs"/>
              </a:defRPr>
            </a:lvl6pPr>
            <a:lvl7pPr marL="10306050" indent="-1042988" algn="l" defTabSz="4175125" rtl="0" fontAlgn="base">
              <a:spcBef>
                <a:spcPct val="20000"/>
              </a:spcBef>
              <a:spcAft>
                <a:spcPct val="0"/>
              </a:spcAft>
              <a:buChar char="»"/>
              <a:defRPr sz="6800">
                <a:solidFill>
                  <a:schemeClr val="tx1"/>
                </a:solidFill>
                <a:latin typeface="+mn-lt"/>
                <a:cs typeface="+mn-cs"/>
              </a:defRPr>
            </a:lvl7pPr>
            <a:lvl8pPr marL="10763250" indent="-1042988" algn="l" defTabSz="4175125" rtl="0" fontAlgn="base">
              <a:spcBef>
                <a:spcPct val="20000"/>
              </a:spcBef>
              <a:spcAft>
                <a:spcPct val="0"/>
              </a:spcAft>
              <a:buChar char="»"/>
              <a:defRPr sz="6800">
                <a:solidFill>
                  <a:schemeClr val="tx1"/>
                </a:solidFill>
                <a:latin typeface="+mn-lt"/>
                <a:cs typeface="+mn-cs"/>
              </a:defRPr>
            </a:lvl8pPr>
            <a:lvl9pPr marL="11220450" indent="-1042988" algn="l" defTabSz="4175125" rtl="0" fontAlgn="base">
              <a:spcBef>
                <a:spcPct val="20000"/>
              </a:spcBef>
              <a:spcAft>
                <a:spcPct val="0"/>
              </a:spcAft>
              <a:buChar char="»"/>
              <a:defRPr sz="68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chemeClr val="accent5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Application of </a:t>
            </a:r>
            <a:r>
              <a:rPr lang="en-US" sz="2000" b="1" dirty="0" err="1">
                <a:solidFill>
                  <a:schemeClr val="accent5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graphenic</a:t>
            </a:r>
            <a:r>
              <a:rPr lang="en-US" sz="2000" b="1" dirty="0">
                <a:solidFill>
                  <a:schemeClr val="accent5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beam windows as gas targets windows – tests at GSI</a:t>
            </a:r>
          </a:p>
          <a:p>
            <a:pPr marL="0" indent="0">
              <a:buNone/>
            </a:pPr>
            <a:r>
              <a:rPr lang="en-US" sz="2000" b="1" dirty="0">
                <a:solidFill>
                  <a:schemeClr val="accent5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1 bar gas pressure</a:t>
            </a:r>
            <a:endParaRPr lang="en-DE" sz="1800" kern="0" dirty="0">
              <a:solidFill>
                <a:schemeClr val="accent5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3D21F23-B42A-FBE7-FBEC-055640661282}"/>
              </a:ext>
            </a:extLst>
          </p:cNvPr>
          <p:cNvSpPr txBox="1"/>
          <p:nvPr/>
        </p:nvSpPr>
        <p:spPr>
          <a:xfrm flipH="1">
            <a:off x="2744780" y="5877272"/>
            <a:ext cx="525658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Tisa Offc Serif Pro" panose="020F0502020204030204" pitchFamily="34" charset="0"/>
                <a:cs typeface="Tisa Offc Serif Pro" panose="020F0502020204030204" pitchFamily="34" charset="0"/>
              </a:rPr>
              <a:t>Tested at the FRS beamline at SIS-18, GSI, Darmstadt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F82F697-E670-4B9C-1A91-FBF27C51BF0A}"/>
              </a:ext>
            </a:extLst>
          </p:cNvPr>
          <p:cNvSpPr txBox="1"/>
          <p:nvPr/>
        </p:nvSpPr>
        <p:spPr>
          <a:xfrm flipH="1">
            <a:off x="9728756" y="3291007"/>
            <a:ext cx="2025304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Tisa Offc Serif Pro" panose="020F0502020204030204" pitchFamily="34" charset="0"/>
                <a:cs typeface="Tisa Offc Serif Pro" panose="020F0502020204030204" pitchFamily="34" charset="0"/>
              </a:rPr>
              <a:t>Test with Pb beam</a:t>
            </a:r>
          </a:p>
          <a:p>
            <a:r>
              <a:rPr lang="en-GB" sz="1600" dirty="0">
                <a:latin typeface="Tisa Offc Serif Pro" panose="020F0502020204030204" pitchFamily="34" charset="0"/>
                <a:cs typeface="Tisa Offc Serif Pro" panose="020F0502020204030204" pitchFamily="34" charset="0"/>
              </a:rPr>
              <a:t>up to 280 MeV/u</a:t>
            </a:r>
          </a:p>
          <a:p>
            <a:endParaRPr lang="en-GB" sz="1600" dirty="0">
              <a:latin typeface="Tisa Offc Serif Pro" panose="020F0502020204030204" pitchFamily="34" charset="0"/>
              <a:cs typeface="Tisa Offc Serif Pro" panose="020F0502020204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EE943D-CDF4-E0B3-AB77-7570122FD478}"/>
              </a:ext>
            </a:extLst>
          </p:cNvPr>
          <p:cNvSpPr txBox="1"/>
          <p:nvPr/>
        </p:nvSpPr>
        <p:spPr>
          <a:xfrm flipH="1">
            <a:off x="9682443" y="4381653"/>
            <a:ext cx="2025304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Tisa Offc Serif Pro" panose="020F0502020204030204" pitchFamily="34" charset="0"/>
                <a:cs typeface="Tisa Offc Serif Pro" panose="020F0502020204030204" pitchFamily="34" charset="0"/>
              </a:rPr>
              <a:t>Filled gases:</a:t>
            </a:r>
          </a:p>
          <a:p>
            <a:r>
              <a:rPr lang="en-GB" sz="1600" dirty="0">
                <a:latin typeface="Tisa Offc Serif Pro" panose="020F0502020204030204" pitchFamily="34" charset="0"/>
                <a:cs typeface="Tisa Offc Serif Pro" panose="020F0502020204030204" pitchFamily="34" charset="0"/>
              </a:rPr>
              <a:t>Nitrogen</a:t>
            </a:r>
          </a:p>
          <a:p>
            <a:r>
              <a:rPr lang="en-GB" sz="1600" dirty="0">
                <a:latin typeface="Tisa Offc Serif Pro" panose="020F0502020204030204" pitchFamily="34" charset="0"/>
                <a:cs typeface="Tisa Offc Serif Pro" panose="020F0502020204030204" pitchFamily="34" charset="0"/>
              </a:rPr>
              <a:t>Propene</a:t>
            </a:r>
          </a:p>
          <a:p>
            <a:r>
              <a:rPr lang="en-GB" sz="1600" dirty="0">
                <a:latin typeface="Tisa Offc Serif Pro" panose="020F0502020204030204" pitchFamily="34" charset="0"/>
                <a:cs typeface="Tisa Offc Serif Pro" panose="020F0502020204030204" pitchFamily="34" charset="0"/>
              </a:rPr>
              <a:t>Argon</a:t>
            </a:r>
          </a:p>
          <a:p>
            <a:endParaRPr lang="en-GB" sz="1600" dirty="0">
              <a:latin typeface="Tisa Offc Serif Pro" panose="020F0502020204030204" pitchFamily="34" charset="0"/>
              <a:cs typeface="Tisa Offc Serif Pro" panose="020F0502020204030204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723D77D-68CD-FF5C-8B8B-5174B45B3897}"/>
              </a:ext>
            </a:extLst>
          </p:cNvPr>
          <p:cNvGrpSpPr/>
          <p:nvPr/>
        </p:nvGrpSpPr>
        <p:grpSpPr>
          <a:xfrm>
            <a:off x="1450592" y="2625342"/>
            <a:ext cx="7744718" cy="3009519"/>
            <a:chOff x="1450592" y="2625342"/>
            <a:chExt cx="7744718" cy="3009519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6723950-73C8-5B17-D5D6-811A26D5F954}"/>
                </a:ext>
              </a:extLst>
            </p:cNvPr>
            <p:cNvSpPr txBox="1"/>
            <p:nvPr/>
          </p:nvSpPr>
          <p:spPr>
            <a:xfrm flipH="1">
              <a:off x="1450592" y="3103140"/>
              <a:ext cx="1080120" cy="2880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latin typeface="Tisa Offc Serif Pro" panose="020F0502020204030204" pitchFamily="34" charset="0"/>
                  <a:cs typeface="Tisa Offc Serif Pro" panose="020F0502020204030204" pitchFamily="34" charset="0"/>
                </a:rPr>
                <a:t>GC window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3A43023-25E3-A7DD-8A34-88BE7A6DC8C8}"/>
                </a:ext>
              </a:extLst>
            </p:cNvPr>
            <p:cNvSpPr txBox="1"/>
            <p:nvPr/>
          </p:nvSpPr>
          <p:spPr>
            <a:xfrm flipH="1">
              <a:off x="8115190" y="3225292"/>
              <a:ext cx="1080120" cy="2880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latin typeface="Tisa Offc Serif Pro" panose="020F0502020204030204" pitchFamily="34" charset="0"/>
                  <a:cs typeface="Tisa Offc Serif Pro" panose="020F0502020204030204" pitchFamily="34" charset="0"/>
                </a:rPr>
                <a:t>GC window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5055993-B3DA-CAFF-5D1E-F2EE7FDB9CD7}"/>
                </a:ext>
              </a:extLst>
            </p:cNvPr>
            <p:cNvSpPr txBox="1"/>
            <p:nvPr/>
          </p:nvSpPr>
          <p:spPr>
            <a:xfrm>
              <a:off x="3048000" y="3247156"/>
              <a:ext cx="60960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DE" dirty="0">
                  <a:solidFill>
                    <a:srgbClr val="000000"/>
                  </a:solidFill>
                  <a:effectLst/>
                  <a:latin typeface="Helvetica" pitchFamily="2" charset="0"/>
                </a:rPr>
                <a:t> 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C05F6CC2-29A3-067F-3D44-C2F3AD25FA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44420" y="2625342"/>
              <a:ext cx="5356944" cy="3009519"/>
            </a:xfrm>
            <a:prstGeom prst="rect">
              <a:avLst/>
            </a:prstGeom>
          </p:spPr>
        </p:pic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7C500484-E9E6-E206-3EE6-00556A57282E}"/>
                </a:ext>
              </a:extLst>
            </p:cNvPr>
            <p:cNvCxnSpPr>
              <a:cxnSpLocks/>
            </p:cNvCxnSpPr>
            <p:nvPr/>
          </p:nvCxnSpPr>
          <p:spPr>
            <a:xfrm>
              <a:off x="2394232" y="3238276"/>
              <a:ext cx="250188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C4CB9419-1445-99F4-9AB0-1C95A1A5184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32569" y="3356558"/>
              <a:ext cx="225761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31144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157055-DA6D-2CC3-577D-AFEA119D8C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2098F3-9CB3-FE89-B4D7-5EF0FD6E29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158" y="1196752"/>
            <a:ext cx="9438258" cy="376361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dirty="0"/>
              <a:t>Large scale Carbide-Carbon Materials for multipurpose applications (M1 – M48)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600" b="1" dirty="0"/>
              <a:t>Promote the use of carbide-carbon materials (CCM) </a:t>
            </a:r>
            <a:r>
              <a:rPr lang="en-US" sz="1600" dirty="0"/>
              <a:t>in future particle physics facilities and open up the market to commercial applications (thermal transfer, aerospace light components, fusion, etc.)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600" dirty="0"/>
              <a:t>Thermal conductivity 2-3 times higher than Cu! Stronger, low density</a:t>
            </a: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99792AC0-85CE-3879-B490-6EC46C147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520259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4" name="Diagramma 3">
            <a:extLst>
              <a:ext uri="{FF2B5EF4-FFF2-40B4-BE49-F238E27FC236}">
                <a16:creationId xmlns:a16="http://schemas.microsoft.com/office/drawing/2014/main" id="{CFD08F0E-C14C-7A47-B9D7-D7D709E9C03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4236891"/>
              </p:ext>
            </p:extLst>
          </p:nvPr>
        </p:nvGraphicFramePr>
        <p:xfrm>
          <a:off x="476774" y="2887263"/>
          <a:ext cx="5832648" cy="37636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5CC0BC2-E0A9-C8B9-4082-269367F8EAD7}"/>
              </a:ext>
            </a:extLst>
          </p:cNvPr>
          <p:cNvSpPr txBox="1">
            <a:spLocks/>
          </p:cNvSpPr>
          <p:nvPr/>
        </p:nvSpPr>
        <p:spPr>
          <a:xfrm>
            <a:off x="402158" y="3042249"/>
            <a:ext cx="1332145" cy="4218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dirty="0"/>
              <a:t>How?</a:t>
            </a:r>
            <a:endParaRPr lang="en-US" sz="160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AC63FDB-D72F-07C0-22CA-C165D1AEC089}"/>
              </a:ext>
            </a:extLst>
          </p:cNvPr>
          <p:cNvSpPr txBox="1">
            <a:spLocks/>
          </p:cNvSpPr>
          <p:nvPr/>
        </p:nvSpPr>
        <p:spPr>
          <a:xfrm>
            <a:off x="6780079" y="2996952"/>
            <a:ext cx="1332145" cy="4218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dirty="0"/>
              <a:t>Who?</a:t>
            </a:r>
            <a:endParaRPr lang="en-US" sz="16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A35BBB0-D337-AF48-7504-30C8A8ECFA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21229" y="3319353"/>
            <a:ext cx="2674932" cy="7065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Immagine 13" descr="Immagine che contiene mappa&#10;&#10;Descrizione generata automaticamente">
            <a:extLst>
              <a:ext uri="{FF2B5EF4-FFF2-40B4-BE49-F238E27FC236}">
                <a16:creationId xmlns:a16="http://schemas.microsoft.com/office/drawing/2014/main" id="{59DD3D54-70C1-EC2B-E95D-D7936D05E0D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21229" y="4234259"/>
            <a:ext cx="2667000" cy="2286000"/>
          </a:xfrm>
          <a:prstGeom prst="rect">
            <a:avLst/>
          </a:prstGeom>
        </p:spPr>
      </p:pic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A8D9042E-784F-55FF-4B70-EB5075ED7003}"/>
              </a:ext>
            </a:extLst>
          </p:cNvPr>
          <p:cNvCxnSpPr>
            <a:cxnSpLocks/>
          </p:cNvCxnSpPr>
          <p:nvPr/>
        </p:nvCxnSpPr>
        <p:spPr>
          <a:xfrm flipH="1">
            <a:off x="7176120" y="3958014"/>
            <a:ext cx="270031" cy="3702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Organisation européenne pour la recherche nucléaire — Wikipédia">
            <a:extLst>
              <a:ext uri="{FF2B5EF4-FFF2-40B4-BE49-F238E27FC236}">
                <a16:creationId xmlns:a16="http://schemas.microsoft.com/office/drawing/2014/main" id="{4264D4A2-2AD4-EB7C-8AD0-F40F35DBF0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00" y="3163151"/>
            <a:ext cx="1352699" cy="1345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Immagine 18" descr="Immagine che contiene edificio, cupola&#10;&#10;Descrizione generata automaticamente">
            <a:extLst>
              <a:ext uri="{FF2B5EF4-FFF2-40B4-BE49-F238E27FC236}">
                <a16:creationId xmlns:a16="http://schemas.microsoft.com/office/drawing/2014/main" id="{8CDCCDE4-A129-FAED-D2D5-82BC5334C2E6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77613" y="4755265"/>
            <a:ext cx="2694974" cy="2021231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CA64618-1BBB-DE17-8E68-783E64A79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205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dirty="0"/>
              <a:t>WP4.4 – Carbide-Carbon Materials for Multipurpose Applications</a:t>
            </a:r>
          </a:p>
        </p:txBody>
      </p:sp>
    </p:spTree>
    <p:extLst>
      <p:ext uri="{BB962C8B-B14F-4D97-AF65-F5344CB8AC3E}">
        <p14:creationId xmlns:p14="http://schemas.microsoft.com/office/powerpoint/2010/main" val="41352914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520259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21" name="Tabella 20">
            <a:extLst>
              <a:ext uri="{FF2B5EF4-FFF2-40B4-BE49-F238E27FC236}">
                <a16:creationId xmlns:a16="http://schemas.microsoft.com/office/drawing/2014/main" id="{9D74C85C-B362-4F81-B2BB-C8FF797168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2012312"/>
              </p:ext>
            </p:extLst>
          </p:nvPr>
        </p:nvGraphicFramePr>
        <p:xfrm>
          <a:off x="318654" y="1286724"/>
          <a:ext cx="11177945" cy="176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1341">
                  <a:extLst>
                    <a:ext uri="{9D8B030D-6E8A-4147-A177-3AD203B41FA5}">
                      <a16:colId xmlns:a16="http://schemas.microsoft.com/office/drawing/2014/main" val="3970744640"/>
                    </a:ext>
                  </a:extLst>
                </a:gridCol>
                <a:gridCol w="2695624">
                  <a:extLst>
                    <a:ext uri="{9D8B030D-6E8A-4147-A177-3AD203B41FA5}">
                      <a16:colId xmlns:a16="http://schemas.microsoft.com/office/drawing/2014/main" val="2906269294"/>
                    </a:ext>
                  </a:extLst>
                </a:gridCol>
                <a:gridCol w="1587347">
                  <a:extLst>
                    <a:ext uri="{9D8B030D-6E8A-4147-A177-3AD203B41FA5}">
                      <a16:colId xmlns:a16="http://schemas.microsoft.com/office/drawing/2014/main" val="1210306899"/>
                    </a:ext>
                  </a:extLst>
                </a:gridCol>
                <a:gridCol w="1914710">
                  <a:extLst>
                    <a:ext uri="{9D8B030D-6E8A-4147-A177-3AD203B41FA5}">
                      <a16:colId xmlns:a16="http://schemas.microsoft.com/office/drawing/2014/main" val="1206051765"/>
                    </a:ext>
                  </a:extLst>
                </a:gridCol>
                <a:gridCol w="1967194">
                  <a:extLst>
                    <a:ext uri="{9D8B030D-6E8A-4147-A177-3AD203B41FA5}">
                      <a16:colId xmlns:a16="http://schemas.microsoft.com/office/drawing/2014/main" val="3223391968"/>
                    </a:ext>
                  </a:extLst>
                </a:gridCol>
                <a:gridCol w="1371729">
                  <a:extLst>
                    <a:ext uri="{9D8B030D-6E8A-4147-A177-3AD203B41FA5}">
                      <a16:colId xmlns:a16="http://schemas.microsoft.com/office/drawing/2014/main" val="30878784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Milestone/Deliverable Number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Title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Lead</a:t>
                      </a:r>
                      <a:r>
                        <a:rPr lang="en-GB" sz="1400" baseline="0" dirty="0"/>
                        <a:t> beneficiary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Dissemination level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Due Date</a:t>
                      </a:r>
                      <a:r>
                        <a:rPr lang="en-GB" sz="1400" baseline="0" dirty="0"/>
                        <a:t> (in months)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24254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MS14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US" sz="14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Evaluation of a CCM</a:t>
                      </a:r>
                    </a:p>
                    <a:p>
                      <a:r>
                        <a:rPr kumimoji="0" lang="en-US" sz="14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alternative to Molybdenum-</a:t>
                      </a:r>
                    </a:p>
                    <a:p>
                      <a:r>
                        <a:rPr kumimoji="0" lang="en-US" sz="14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Graphite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CERN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Report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Public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696953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D4.4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Production of large-size CCM plates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CERN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Demonstrator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Public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0050241"/>
                  </a:ext>
                </a:extLst>
              </a:tr>
            </a:tbl>
          </a:graphicData>
        </a:graphic>
      </p:graphicFrame>
      <p:sp>
        <p:nvSpPr>
          <p:cNvPr id="23" name="Rettangolo 22">
            <a:extLst>
              <a:ext uri="{FF2B5EF4-FFF2-40B4-BE49-F238E27FC236}">
                <a16:creationId xmlns:a16="http://schemas.microsoft.com/office/drawing/2014/main" id="{F79B084D-047C-435E-A264-1F600458A355}"/>
              </a:ext>
            </a:extLst>
          </p:cNvPr>
          <p:cNvSpPr/>
          <p:nvPr/>
        </p:nvSpPr>
        <p:spPr>
          <a:xfrm>
            <a:off x="318654" y="3074572"/>
            <a:ext cx="7147105" cy="34456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95000"/>
            </a:pPr>
            <a:r>
              <a:rPr lang="en-GB" sz="1600" b="1" dirty="0"/>
              <a:t>Milestone MS14 </a:t>
            </a:r>
            <a:r>
              <a:rPr lang="en-GB" sz="1600" b="1" i="1" dirty="0">
                <a:solidFill>
                  <a:srgbClr val="00B050"/>
                </a:solidFill>
                <a:sym typeface="Wingdings" panose="05000000000000000000" pitchFamily="2" charset="2"/>
              </a:rPr>
              <a:t>achieved in 2022 </a:t>
            </a:r>
            <a:r>
              <a:rPr lang="en-GB" sz="1600" i="1" dirty="0">
                <a:sym typeface="Wingdings" panose="05000000000000000000" pitchFamily="2" charset="2"/>
              </a:rPr>
              <a:t>(</a:t>
            </a:r>
            <a:r>
              <a:rPr lang="en-GB" sz="1600" b="1" i="1" dirty="0">
                <a:solidFill>
                  <a:schemeClr val="accent5"/>
                </a:solidFill>
                <a:sym typeface="Wingdings" panose="05000000000000000000" pitchFamily="2" charset="2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r>
              <a:rPr lang="en-GB" sz="1600" i="1" dirty="0">
                <a:sym typeface="Wingdings" panose="05000000000000000000" pitchFamily="2" charset="2"/>
              </a:rPr>
              <a:t>)</a:t>
            </a:r>
            <a:endParaRPr kumimoji="0" lang="en-GB" sz="1600" i="1" u="none" strike="noStrike" kern="1200" baseline="0" dirty="0">
              <a:solidFill>
                <a:schemeClr val="dk1"/>
              </a:solidFill>
            </a:endParaRPr>
          </a:p>
          <a:p>
            <a:pPr marL="285750" indent="-28575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207CA"/>
              </a:buClr>
              <a:buSzPct val="95000"/>
              <a:buFont typeface="Arial" panose="020B0604020202020204" pitchFamily="34" charset="0"/>
              <a:buChar char="•"/>
            </a:pPr>
            <a:r>
              <a:rPr lang="en-US" sz="1600" b="1" dirty="0">
                <a:sym typeface="Wingdings" panose="05000000000000000000" pitchFamily="2" charset="2"/>
              </a:rPr>
              <a:t>Chromium-Graphite</a:t>
            </a:r>
            <a:r>
              <a:rPr lang="en-US" sz="1600" dirty="0">
                <a:sym typeface="Wingdings" panose="05000000000000000000" pitchFamily="2" charset="2"/>
              </a:rPr>
              <a:t> (</a:t>
            </a:r>
            <a:r>
              <a:rPr lang="en-US" sz="1600" dirty="0" err="1">
                <a:sym typeface="Wingdings" panose="05000000000000000000" pitchFamily="2" charset="2"/>
              </a:rPr>
              <a:t>CrGr</a:t>
            </a:r>
            <a:r>
              <a:rPr lang="en-US" sz="1600" dirty="0">
                <a:sym typeface="Wingdings" panose="05000000000000000000" pitchFamily="2" charset="2"/>
              </a:rPr>
              <a:t>) proposed (and produced) as a valid alternative to MoGr</a:t>
            </a:r>
          </a:p>
          <a:p>
            <a:pPr marL="285750" indent="-285750">
              <a:lnSpc>
                <a:spcPct val="114000"/>
              </a:lnSpc>
              <a:spcBef>
                <a:spcPts val="600"/>
              </a:spcBef>
              <a:spcAft>
                <a:spcPts val="1200"/>
              </a:spcAft>
              <a:buClr>
                <a:srgbClr val="F207CA"/>
              </a:buClr>
              <a:buSzPct val="95000"/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Presented at the 1</a:t>
            </a:r>
            <a:r>
              <a:rPr lang="en-GB" sz="1600" baseline="30000" dirty="0">
                <a:sym typeface="Wingdings" panose="05000000000000000000" pitchFamily="2" charset="2"/>
              </a:rPr>
              <a:t>st</a:t>
            </a:r>
            <a:r>
              <a:rPr lang="en-GB" sz="1600" dirty="0">
                <a:sym typeface="Wingdings" panose="05000000000000000000" pitchFamily="2" charset="2"/>
              </a:rPr>
              <a:t> IFAST Annual Meeting (see </a:t>
            </a:r>
            <a:r>
              <a:rPr lang="en-GB" sz="1600" b="1" i="1" dirty="0">
                <a:solidFill>
                  <a:schemeClr val="accent5"/>
                </a:solidFill>
                <a:sym typeface="Wingdings" panose="05000000000000000000" pitchFamily="2" charset="2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here</a:t>
            </a:r>
            <a:r>
              <a:rPr lang="en-GB" sz="1600" dirty="0">
                <a:sym typeface="Wingdings" panose="05000000000000000000" pitchFamily="2" charset="2"/>
              </a:rPr>
              <a:t>)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95000"/>
            </a:pPr>
            <a:r>
              <a:rPr lang="en-GB" sz="1600" b="1" dirty="0"/>
              <a:t>D4.4 </a:t>
            </a:r>
            <a:r>
              <a:rPr lang="en-GB" sz="1600" b="1" i="1" dirty="0">
                <a:solidFill>
                  <a:srgbClr val="00B050"/>
                </a:solidFill>
                <a:sym typeface="Wingdings" panose="05000000000000000000" pitchFamily="2" charset="2"/>
              </a:rPr>
              <a:t>achieved in 2023 </a:t>
            </a:r>
            <a:r>
              <a:rPr lang="en-GB" sz="1600" i="1" dirty="0">
                <a:sym typeface="Wingdings" panose="05000000000000000000" pitchFamily="2" charset="2"/>
              </a:rPr>
              <a:t>(</a:t>
            </a:r>
            <a:r>
              <a:rPr lang="en-GB" sz="1600" b="1" i="1" dirty="0">
                <a:solidFill>
                  <a:schemeClr val="accent5"/>
                </a:solidFill>
                <a:sym typeface="Wingdings" panose="05000000000000000000" pitchFamily="2" charset="2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r>
              <a:rPr lang="en-GB" sz="1600" i="1" dirty="0">
                <a:sym typeface="Wingdings" panose="05000000000000000000" pitchFamily="2" charset="2"/>
              </a:rPr>
              <a:t>)</a:t>
            </a:r>
            <a:endParaRPr lang="en-GB" sz="1600" i="1" dirty="0">
              <a:solidFill>
                <a:schemeClr val="dk1"/>
              </a:solidFill>
            </a:endParaRPr>
          </a:p>
          <a:p>
            <a:pPr marL="285750" indent="-28575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207CA"/>
              </a:buClr>
              <a:buSzPct val="95000"/>
              <a:buFont typeface="Arial" panose="020B0604020202020204" pitchFamily="34" charset="0"/>
              <a:buChar char="•"/>
            </a:pPr>
            <a:r>
              <a:rPr lang="en-GB" sz="1600" b="1" dirty="0">
                <a:sym typeface="Wingdings" panose="05000000000000000000" pitchFamily="2" charset="2"/>
              </a:rPr>
              <a:t>Two big (Ø230 mm) </a:t>
            </a:r>
            <a:r>
              <a:rPr lang="en-US" sz="1600" b="1" dirty="0">
                <a:sym typeface="Wingdings" panose="05000000000000000000" pitchFamily="2" charset="2"/>
              </a:rPr>
              <a:t>Chromium-Graphite</a:t>
            </a:r>
            <a:r>
              <a:rPr lang="en-GB" sz="1600" b="1" dirty="0">
                <a:sym typeface="Wingdings" panose="05000000000000000000" pitchFamily="2" charset="2"/>
              </a:rPr>
              <a:t> disks produced in a single machine cycle </a:t>
            </a:r>
            <a:r>
              <a:rPr lang="en-GB" sz="1600" dirty="0">
                <a:sym typeface="Wingdings" panose="05000000000000000000" pitchFamily="2" charset="2"/>
              </a:rPr>
              <a:t>(doubling of disk cross-section, decreasing of the sintering temperature </a:t>
            </a:r>
            <a:r>
              <a:rPr lang="en-GB" sz="1600" dirty="0" err="1">
                <a:sym typeface="Wingdings" panose="05000000000000000000" pitchFamily="2" charset="2"/>
              </a:rPr>
              <a:t>wrt</a:t>
            </a:r>
            <a:r>
              <a:rPr lang="en-GB" sz="1600" dirty="0">
                <a:sym typeface="Wingdings" panose="05000000000000000000" pitchFamily="2" charset="2"/>
              </a:rPr>
              <a:t> MoGr)</a:t>
            </a:r>
          </a:p>
          <a:p>
            <a:pPr marL="285750" indent="-28575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207CA"/>
              </a:buClr>
              <a:buSzPct val="95000"/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Presented at the 2</a:t>
            </a:r>
            <a:r>
              <a:rPr lang="en-GB" sz="1600" baseline="30000" dirty="0">
                <a:sym typeface="Wingdings" panose="05000000000000000000" pitchFamily="2" charset="2"/>
              </a:rPr>
              <a:t>nd</a:t>
            </a:r>
            <a:r>
              <a:rPr lang="en-GB" sz="1600" dirty="0">
                <a:sym typeface="Wingdings" panose="05000000000000000000" pitchFamily="2" charset="2"/>
              </a:rPr>
              <a:t> IFAST Annual Meeting (see </a:t>
            </a:r>
            <a:r>
              <a:rPr lang="en-GB" sz="1600" b="1" i="1" dirty="0">
                <a:solidFill>
                  <a:schemeClr val="accent5"/>
                </a:solidFill>
                <a:sym typeface="Wingdings" panose="05000000000000000000" pitchFamily="2" charset="2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here</a:t>
            </a:r>
            <a:r>
              <a:rPr lang="en-GB" sz="1600" dirty="0">
                <a:sym typeface="Wingdings" panose="05000000000000000000" pitchFamily="2" charset="2"/>
              </a:rPr>
              <a:t>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05E729-903B-E33D-A77B-88EA454408A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7672" y="3054564"/>
            <a:ext cx="4275273" cy="2831544"/>
          </a:xfrm>
          <a:prstGeom prst="rect">
            <a:avLst/>
          </a:prstGeom>
          <a:noFill/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B7DCF3E8-28A3-A1BE-8140-A9C7EDE38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205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dirty="0"/>
              <a:t>WP4.4 – Carbide-Carbon Materials for Multipurpose Applications</a:t>
            </a:r>
          </a:p>
        </p:txBody>
      </p:sp>
    </p:spTree>
    <p:extLst>
      <p:ext uri="{BB962C8B-B14F-4D97-AF65-F5344CB8AC3E}">
        <p14:creationId xmlns:p14="http://schemas.microsoft.com/office/powerpoint/2010/main" val="6669743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370F6B-D0D0-F01C-B26F-C95042A48D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75A7A168-21D4-2F3D-77C7-35956E61A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520259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Rettangolo 22">
            <a:extLst>
              <a:ext uri="{FF2B5EF4-FFF2-40B4-BE49-F238E27FC236}">
                <a16:creationId xmlns:a16="http://schemas.microsoft.com/office/drawing/2014/main" id="{A4A01B28-FE1F-1653-65D3-BB78153FB070}"/>
              </a:ext>
            </a:extLst>
          </p:cNvPr>
          <p:cNvSpPr/>
          <p:nvPr/>
        </p:nvSpPr>
        <p:spPr>
          <a:xfrm>
            <a:off x="175951" y="1340768"/>
            <a:ext cx="11608681" cy="230806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95000"/>
            </a:pPr>
            <a:r>
              <a:rPr lang="en-GB" sz="2000" b="1" dirty="0"/>
              <a:t>Ongoing additional activities </a:t>
            </a:r>
            <a:r>
              <a:rPr lang="en-GB" sz="2000" dirty="0"/>
              <a:t>(thanks to </a:t>
            </a:r>
            <a:r>
              <a:rPr lang="en-GB" sz="2000" dirty="0" err="1"/>
              <a:t>Nanoker</a:t>
            </a:r>
            <a:r>
              <a:rPr lang="en-GB" sz="2000" dirty="0"/>
              <a:t> for the commitment!)</a:t>
            </a:r>
            <a:endParaRPr kumimoji="0" lang="en-GB" sz="2000" i="1" u="none" strike="noStrike" kern="1200" baseline="0" dirty="0">
              <a:solidFill>
                <a:schemeClr val="dk1"/>
              </a:solidFill>
            </a:endParaRPr>
          </a:p>
          <a:p>
            <a:pPr marL="285750" indent="-28575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207CA"/>
              </a:buClr>
              <a:buSzPct val="95000"/>
              <a:buFont typeface="Arial" panose="020B0604020202020204" pitchFamily="34" charset="0"/>
              <a:buChar char="•"/>
            </a:pPr>
            <a:r>
              <a:rPr lang="en-US" b="1" dirty="0">
                <a:sym typeface="Wingdings" panose="05000000000000000000" pitchFamily="2" charset="2"/>
              </a:rPr>
              <a:t>2024</a:t>
            </a:r>
            <a:r>
              <a:rPr lang="en-US" dirty="0">
                <a:sym typeface="Wingdings" panose="05000000000000000000" pitchFamily="2" charset="2"/>
              </a:rPr>
              <a:t>: in-lab characterization at CERN of the full thermomechanical properties in temperature of the </a:t>
            </a:r>
            <a:r>
              <a:rPr lang="en-US" dirty="0" err="1">
                <a:sym typeface="Wingdings" panose="05000000000000000000" pitchFamily="2" charset="2"/>
              </a:rPr>
              <a:t>CrGr</a:t>
            </a:r>
            <a:r>
              <a:rPr lang="en-US" dirty="0">
                <a:sym typeface="Wingdings" panose="05000000000000000000" pitchFamily="2" charset="2"/>
              </a:rPr>
              <a:t> big disks (thanks to Nanoker for cutting &gt; 100 samples!)  </a:t>
            </a:r>
            <a:r>
              <a:rPr lang="en-US" b="1" dirty="0">
                <a:sym typeface="Wingdings" panose="05000000000000000000" pitchFamily="2" charset="2"/>
              </a:rPr>
              <a:t>issue found</a:t>
            </a:r>
            <a:r>
              <a:rPr lang="en-US" dirty="0">
                <a:sym typeface="Wingdings" panose="05000000000000000000" pitchFamily="2" charset="2"/>
              </a:rPr>
              <a:t>: wrong orientation in the cutting direction of several specimens</a:t>
            </a:r>
          </a:p>
          <a:p>
            <a:pPr marL="285750" indent="-28575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207CA"/>
              </a:buClr>
              <a:buSzPct val="95000"/>
              <a:buFont typeface="Arial" panose="020B0604020202020204" pitchFamily="34" charset="0"/>
              <a:buChar char="•"/>
            </a:pPr>
            <a:r>
              <a:rPr lang="en-US" b="1" dirty="0">
                <a:sym typeface="Wingdings" panose="05000000000000000000" pitchFamily="2" charset="2"/>
              </a:rPr>
              <a:t>2025</a:t>
            </a:r>
            <a:r>
              <a:rPr lang="en-US" dirty="0">
                <a:sym typeface="Wingdings" panose="05000000000000000000" pitchFamily="2" charset="2"/>
              </a:rPr>
              <a:t>: decided to repeat the full cutting + characterization campaign on a fresh new set of specimens, correcting the orientation issue  </a:t>
            </a:r>
            <a:r>
              <a:rPr lang="en-US" b="1" dirty="0">
                <a:sym typeface="Wingdings" panose="05000000000000000000" pitchFamily="2" charset="2"/>
              </a:rPr>
              <a:t>results expected by June this year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0E24EC27-19E4-2A19-E9EB-14BE667A1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205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dirty="0"/>
              <a:t>WP4.4 – Carbide-Carbon Materials for Multipurpose Applications</a:t>
            </a:r>
          </a:p>
        </p:txBody>
      </p:sp>
      <p:pic>
        <p:nvPicPr>
          <p:cNvPr id="13" name="Picture 12" descr="Shape, circle&#10;&#10;Description automatically generated with medium confidence">
            <a:extLst>
              <a:ext uri="{FF2B5EF4-FFF2-40B4-BE49-F238E27FC236}">
                <a16:creationId xmlns:a16="http://schemas.microsoft.com/office/drawing/2014/main" id="{6CA1044A-89C8-5BEC-9A75-6FD35D231E7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964665" y="3432272"/>
            <a:ext cx="2456815" cy="4363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BE9FED4-7D97-09B7-07B2-C0586CEAA4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1767" y="4234105"/>
            <a:ext cx="7120046" cy="2286154"/>
          </a:xfrm>
          <a:prstGeom prst="rect">
            <a:avLst/>
          </a:prstGeom>
          <a:noFill/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5B0B237-DBA7-980C-ECEE-53ABEB6E0FE0}"/>
              </a:ext>
            </a:extLst>
          </p:cNvPr>
          <p:cNvSpPr txBox="1"/>
          <p:nvPr/>
        </p:nvSpPr>
        <p:spPr>
          <a:xfrm>
            <a:off x="2862352" y="6533544"/>
            <a:ext cx="3458829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5"/>
                </a:solidFill>
              </a:rPr>
              <a:t>D4.4 2xØ230 mm </a:t>
            </a:r>
            <a:r>
              <a:rPr lang="en-US" sz="1600" b="1" dirty="0" err="1">
                <a:solidFill>
                  <a:schemeClr val="accent5"/>
                </a:solidFill>
              </a:rPr>
              <a:t>CrGr</a:t>
            </a:r>
            <a:r>
              <a:rPr lang="en-US" sz="1600" b="1" dirty="0">
                <a:solidFill>
                  <a:schemeClr val="accent5"/>
                </a:solidFill>
              </a:rPr>
              <a:t> plates</a:t>
            </a:r>
            <a:endParaRPr lang="en-GB" sz="16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1134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5F5D54-0E2A-DBC3-206D-E54F2AADE5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EA5B5D0-07A6-E708-B4AA-D07144238F1B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2856000" y="6520259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Federico Carra – I.FAST 3rd Annual Meeting, 18 April 2024</a:t>
            </a:r>
            <a:endParaRPr lang="en-US" dirty="0"/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AB51AC7A-E400-F913-A5EB-89686B769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520259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89E0DE2-8C81-9486-0025-557B10397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488" y="116632"/>
            <a:ext cx="10515600" cy="936104"/>
          </a:xfrm>
        </p:spPr>
        <p:txBody>
          <a:bodyPr>
            <a:normAutofit/>
          </a:bodyPr>
          <a:lstStyle/>
          <a:p>
            <a:r>
              <a:rPr lang="en-GB" dirty="0"/>
              <a:t>SAC recommendations and TRL</a:t>
            </a:r>
          </a:p>
        </p:txBody>
      </p:sp>
      <p:sp>
        <p:nvSpPr>
          <p:cNvPr id="9" name="Rettangolo 22">
            <a:extLst>
              <a:ext uri="{FF2B5EF4-FFF2-40B4-BE49-F238E27FC236}">
                <a16:creationId xmlns:a16="http://schemas.microsoft.com/office/drawing/2014/main" id="{4FDCFCAD-19A0-0402-03A3-119DA839C491}"/>
              </a:ext>
            </a:extLst>
          </p:cNvPr>
          <p:cNvSpPr/>
          <p:nvPr/>
        </p:nvSpPr>
        <p:spPr>
          <a:xfrm>
            <a:off x="191344" y="836712"/>
            <a:ext cx="11521280" cy="138467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207CA"/>
              </a:buClr>
              <a:buSzPct val="95000"/>
              <a:buFont typeface="Arial" panose="020B0604020202020204" pitchFamily="34" charset="0"/>
              <a:buChar char="•"/>
            </a:pPr>
            <a:r>
              <a:rPr lang="en-US" b="1" dirty="0">
                <a:sym typeface="Wingdings" panose="05000000000000000000" pitchFamily="2" charset="2"/>
              </a:rPr>
              <a:t>SAC recommendations for the final I.FAST annual meeting</a:t>
            </a:r>
          </a:p>
          <a:p>
            <a:pPr marL="742950" lvl="1" indent="-285750">
              <a:lnSpc>
                <a:spcPct val="114000"/>
              </a:lnSpc>
              <a:spcAft>
                <a:spcPts val="600"/>
              </a:spcAft>
              <a:buClr>
                <a:srgbClr val="F207CA"/>
              </a:buClr>
              <a:buSzPct val="95000"/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Impact statements achieved to date and projections for the anticipated impact of their work (i.e. </a:t>
            </a:r>
            <a:r>
              <a:rPr lang="en-GB" sz="1600" b="1" dirty="0">
                <a:sym typeface="Wingdings" panose="05000000000000000000" pitchFamily="2" charset="2"/>
              </a:rPr>
              <a:t>foreseen applications</a:t>
            </a:r>
            <a:r>
              <a:rPr lang="en-GB" sz="1600" dirty="0">
                <a:sym typeface="Wingdings" panose="05000000000000000000" pitchFamily="2" charset="2"/>
              </a:rPr>
              <a:t>)</a:t>
            </a:r>
          </a:p>
          <a:p>
            <a:pPr marL="742950" lvl="1" indent="-285750">
              <a:lnSpc>
                <a:spcPct val="114000"/>
              </a:lnSpc>
              <a:spcAft>
                <a:spcPts val="600"/>
              </a:spcAft>
              <a:buClr>
                <a:srgbClr val="F207CA"/>
              </a:buClr>
              <a:buSzPct val="95000"/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Elaborating on achieved Technical Readiness Levels (TRLs)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3AFC9A6-746D-2DC6-5FD5-453510A407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0666055"/>
              </p:ext>
            </p:extLst>
          </p:nvPr>
        </p:nvGraphicFramePr>
        <p:xfrm>
          <a:off x="-10713" y="2253304"/>
          <a:ext cx="12192001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1505">
                  <a:extLst>
                    <a:ext uri="{9D8B030D-6E8A-4147-A177-3AD203B41FA5}">
                      <a16:colId xmlns:a16="http://schemas.microsoft.com/office/drawing/2014/main" val="2233951728"/>
                    </a:ext>
                  </a:extLst>
                </a:gridCol>
                <a:gridCol w="730791">
                  <a:extLst>
                    <a:ext uri="{9D8B030D-6E8A-4147-A177-3AD203B41FA5}">
                      <a16:colId xmlns:a16="http://schemas.microsoft.com/office/drawing/2014/main" val="3590844363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618318465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3924048147"/>
                    </a:ext>
                  </a:extLst>
                </a:gridCol>
                <a:gridCol w="3240361">
                  <a:extLst>
                    <a:ext uri="{9D8B030D-6E8A-4147-A177-3AD203B41FA5}">
                      <a16:colId xmlns:a16="http://schemas.microsoft.com/office/drawing/2014/main" val="1883643437"/>
                    </a:ext>
                  </a:extLst>
                </a:gridCol>
                <a:gridCol w="2700912">
                  <a:extLst>
                    <a:ext uri="{9D8B030D-6E8A-4147-A177-3AD203B41FA5}">
                      <a16:colId xmlns:a16="http://schemas.microsoft.com/office/drawing/2014/main" val="1203024701"/>
                    </a:ext>
                  </a:extLst>
                </a:gridCol>
              </a:tblGrid>
              <a:tr h="68544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Technology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TRL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/>
                        <a:t>TRL definition</a:t>
                      </a:r>
                      <a:endParaRPr lang="en-GB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 until market readiness</a:t>
                      </a:r>
                      <a:r>
                        <a:rPr lang="en-US" baseline="30000" dirty="0"/>
                        <a:t>*</a:t>
                      </a:r>
                      <a:endParaRPr lang="en-GB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Foreseen applications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Comments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30234587"/>
                  </a:ext>
                </a:extLst>
              </a:tr>
              <a:tr h="881281">
                <a:tc>
                  <a:txBody>
                    <a:bodyPr/>
                    <a:lstStyle/>
                    <a:p>
                      <a:r>
                        <a:rPr lang="en-US" sz="1400" b="1" dirty="0"/>
                        <a:t>Ta, T91 and</a:t>
                      </a:r>
                    </a:p>
                    <a:p>
                      <a:r>
                        <a:rPr lang="en-US" sz="1400" b="1" dirty="0" err="1"/>
                        <a:t>graphenic</a:t>
                      </a:r>
                      <a:r>
                        <a:rPr lang="en-US" sz="1400" b="1" dirty="0"/>
                        <a:t> carbon</a:t>
                      </a:r>
                    </a:p>
                    <a:p>
                      <a:r>
                        <a:rPr lang="en-US" sz="1400" b="1" dirty="0"/>
                        <a:t>beam windows</a:t>
                      </a:r>
                      <a:endParaRPr lang="en-GB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6</a:t>
                      </a:r>
                      <a:endParaRPr lang="en-GB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/>
                        <a:t>Technology demonstrated in relevant environment (industrially relevant environment in the case of key enabling technologies) 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/>
                        <a:t>2 years</a:t>
                      </a:r>
                      <a:endParaRPr lang="en-GB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dirty="0"/>
                        <a:t>Additive-manufactured beam windows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dirty="0" err="1"/>
                        <a:t>Graphenic</a:t>
                      </a:r>
                      <a:r>
                        <a:rPr lang="en-GB" sz="1400" b="0" dirty="0"/>
                        <a:t> beam windows for gas and water calibration targets for research and particle therapy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Assembly (window + flange bonding) requires optimization for the metallic foils</a:t>
                      </a:r>
                      <a:r>
                        <a:rPr lang="en-US" sz="1200" dirty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200" b="1" dirty="0">
                          <a:sym typeface="Wingdings" panose="05000000000000000000" pitchFamily="2" charset="2"/>
                        </a:rPr>
                        <a:t>possible proposal for IFAST-2 (additive manufacturing- </a:t>
                      </a:r>
                      <a:r>
                        <a:rPr lang="en-US" sz="1200" b="1" dirty="0" err="1">
                          <a:sym typeface="Wingdings" panose="05000000000000000000" pitchFamily="2" charset="2"/>
                        </a:rPr>
                        <a:t>multimaterials</a:t>
                      </a:r>
                      <a:r>
                        <a:rPr lang="en-US" sz="1200" b="1" dirty="0">
                          <a:sym typeface="Wingdings" panose="05000000000000000000" pitchFamily="2" charset="2"/>
                        </a:rPr>
                        <a:t>)</a:t>
                      </a:r>
                      <a:endParaRPr lang="en-GB" sz="12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42938151"/>
                  </a:ext>
                </a:extLst>
              </a:tr>
              <a:tr h="881281">
                <a:tc>
                  <a:txBody>
                    <a:bodyPr/>
                    <a:lstStyle/>
                    <a:p>
                      <a:r>
                        <a:rPr lang="en-US" sz="1400" b="1" dirty="0" err="1"/>
                        <a:t>Molybenum</a:t>
                      </a:r>
                      <a:r>
                        <a:rPr lang="en-US" sz="1400" b="1" dirty="0"/>
                        <a:t>-Graphite</a:t>
                      </a:r>
                      <a:endParaRPr lang="en-GB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9</a:t>
                      </a:r>
                      <a:endParaRPr lang="en-GB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/>
                        <a:t>Actual system proven in operational environment (competitive manufacturing in the case of key enabling technologies; or in space) 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–</a:t>
                      </a:r>
                      <a:endParaRPr lang="en-GB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High-Power </a:t>
                      </a:r>
                      <a:r>
                        <a:rPr lang="en-GB" sz="1400" dirty="0" err="1"/>
                        <a:t>targetry</a:t>
                      </a:r>
                      <a:r>
                        <a:rPr lang="en-GB" sz="1400" dirty="0"/>
                        <a:t> and beam intercepting devices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Installed in 12 HL-LHC collimators, currently under operation!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6139009"/>
                  </a:ext>
                </a:extLst>
              </a:tr>
              <a:tr h="476633">
                <a:tc>
                  <a:txBody>
                    <a:bodyPr/>
                    <a:lstStyle/>
                    <a:p>
                      <a:r>
                        <a:rPr lang="en-US" sz="1400" b="1" dirty="0"/>
                        <a:t>Chromium-Graphite</a:t>
                      </a:r>
                      <a:endParaRPr lang="en-GB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4</a:t>
                      </a:r>
                      <a:endParaRPr lang="en-GB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/>
                        <a:t>Technology validated in lab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2 years</a:t>
                      </a:r>
                      <a:endParaRPr lang="en-GB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High-Power </a:t>
                      </a:r>
                      <a:r>
                        <a:rPr lang="en-GB" sz="1400" dirty="0" err="1"/>
                        <a:t>targetry</a:t>
                      </a:r>
                      <a:r>
                        <a:rPr lang="en-GB" sz="1400" dirty="0"/>
                        <a:t> and beam intercepting devices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Based on the experience with MoGr, need to ensure repeatability through pre-series production of final-shape components </a:t>
                      </a:r>
                      <a:r>
                        <a:rPr lang="en-US" sz="1200" dirty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200" b="1" dirty="0">
                          <a:sym typeface="Wingdings" panose="05000000000000000000" pitchFamily="2" charset="2"/>
                        </a:rPr>
                        <a:t>possibly part of a proposal for IFAST-2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07193024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A51A0CD9-0565-D594-0498-8E3140886EE0}"/>
              </a:ext>
            </a:extLst>
          </p:cNvPr>
          <p:cNvSpPr txBox="1"/>
          <p:nvPr/>
        </p:nvSpPr>
        <p:spPr>
          <a:xfrm>
            <a:off x="479376" y="6454826"/>
            <a:ext cx="6912768" cy="369332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en-US" i="1" baseline="30000" dirty="0"/>
              <a:t>*assuming budget available to go up to TRL=9 (validation through series production)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3850070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5E6BCC-2511-2448-84E5-90C7A3A330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B57A44DB-CC1F-9BFC-1FB4-61A62453E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520259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C08A1BA-D432-C49C-9431-1ECB20D156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20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Conclusions</a:t>
            </a:r>
          </a:p>
        </p:txBody>
      </p:sp>
      <p:sp>
        <p:nvSpPr>
          <p:cNvPr id="9" name="Rettangolo 22">
            <a:extLst>
              <a:ext uri="{FF2B5EF4-FFF2-40B4-BE49-F238E27FC236}">
                <a16:creationId xmlns:a16="http://schemas.microsoft.com/office/drawing/2014/main" id="{B4A71BE2-A749-53E7-3086-DB58FB0EC482}"/>
              </a:ext>
            </a:extLst>
          </p:cNvPr>
          <p:cNvSpPr/>
          <p:nvPr/>
        </p:nvSpPr>
        <p:spPr>
          <a:xfrm>
            <a:off x="838200" y="1124744"/>
            <a:ext cx="10153128" cy="49452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207CA"/>
              </a:buClr>
              <a:buSzPct val="95000"/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5"/>
                </a:solidFill>
                <a:sym typeface="Wingdings" panose="05000000000000000000" pitchFamily="2" charset="2"/>
              </a:rPr>
              <a:t>All WP4 milestones and deliverables completed in 2024</a:t>
            </a:r>
          </a:p>
          <a:p>
            <a:pPr marL="285750" indent="-28575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207CA"/>
              </a:buClr>
              <a:buSzPct val="95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/>
                </a:solidFill>
                <a:sym typeface="Wingdings" panose="05000000000000000000" pitchFamily="2" charset="2"/>
              </a:rPr>
              <a:t>For </a:t>
            </a:r>
            <a:r>
              <a:rPr lang="en-US" b="1" dirty="0">
                <a:solidFill>
                  <a:schemeClr val="accent5"/>
                </a:solidFill>
                <a:sym typeface="Wingdings" panose="05000000000000000000" pitchFamily="2" charset="2"/>
              </a:rPr>
              <a:t>metallic beam windows, two solutions of </a:t>
            </a:r>
            <a:r>
              <a:rPr lang="en-US" dirty="0">
                <a:solidFill>
                  <a:schemeClr val="accent5"/>
                </a:solidFill>
                <a:sym typeface="Wingdings" panose="05000000000000000000" pitchFamily="2" charset="2"/>
              </a:rPr>
              <a:t>the assembly window flange </a:t>
            </a:r>
            <a:r>
              <a:rPr lang="en-US" b="1" dirty="0">
                <a:solidFill>
                  <a:schemeClr val="accent5"/>
                </a:solidFill>
                <a:sym typeface="Wingdings" panose="05000000000000000000" pitchFamily="2" charset="2"/>
              </a:rPr>
              <a:t>were tested with beam</a:t>
            </a:r>
          </a:p>
          <a:p>
            <a:pPr marL="285750" indent="-28575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207CA"/>
              </a:buClr>
              <a:buSzPct val="95000"/>
              <a:buFont typeface="Arial" panose="020B0604020202020204" pitchFamily="34" charset="0"/>
              <a:buChar char="•"/>
            </a:pPr>
            <a:r>
              <a:rPr lang="en-US" b="1" dirty="0" err="1">
                <a:solidFill>
                  <a:schemeClr val="accent5"/>
                </a:solidFill>
                <a:sym typeface="Wingdings" panose="05000000000000000000" pitchFamily="2" charset="2"/>
              </a:rPr>
              <a:t>Graphenic</a:t>
            </a:r>
            <a:r>
              <a:rPr lang="en-US" b="1" dirty="0">
                <a:solidFill>
                  <a:schemeClr val="accent5"/>
                </a:solidFill>
                <a:sym typeface="Wingdings" panose="05000000000000000000" pitchFamily="2" charset="2"/>
              </a:rPr>
              <a:t> carbon </a:t>
            </a:r>
            <a:r>
              <a:rPr lang="en-US" dirty="0">
                <a:solidFill>
                  <a:schemeClr val="accent5"/>
                </a:solidFill>
                <a:sym typeface="Wingdings" panose="05000000000000000000" pitchFamily="2" charset="2"/>
              </a:rPr>
              <a:t>membranes are ideal for applications where </a:t>
            </a:r>
            <a:r>
              <a:rPr lang="en-US" b="1" dirty="0">
                <a:solidFill>
                  <a:schemeClr val="accent5"/>
                </a:solidFill>
                <a:sym typeface="Wingdings" panose="05000000000000000000" pitchFamily="2" charset="2"/>
              </a:rPr>
              <a:t>minimal energy loss </a:t>
            </a:r>
            <a:r>
              <a:rPr lang="en-US" dirty="0">
                <a:solidFill>
                  <a:schemeClr val="accent5"/>
                </a:solidFill>
                <a:sym typeface="Wingdings" panose="05000000000000000000" pitchFamily="2" charset="2"/>
              </a:rPr>
              <a:t>of the beam passing through the window are requested- </a:t>
            </a:r>
            <a:r>
              <a:rPr lang="en-US" b="1" dirty="0">
                <a:solidFill>
                  <a:schemeClr val="accent5"/>
                </a:solidFill>
                <a:sym typeface="Wingdings" panose="05000000000000000000" pitchFamily="2" charset="2"/>
              </a:rPr>
              <a:t>gaseous and liquid calibration target- </a:t>
            </a:r>
            <a:r>
              <a:rPr lang="en-US" dirty="0">
                <a:solidFill>
                  <a:schemeClr val="accent5"/>
                </a:solidFill>
                <a:sym typeface="Wingdings" panose="05000000000000000000" pitchFamily="2" charset="2"/>
              </a:rPr>
              <a:t>tests performed with beam at 1 bar</a:t>
            </a:r>
          </a:p>
          <a:p>
            <a:pPr marL="285750" indent="-28575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207CA"/>
              </a:buClr>
              <a:buSzPct val="95000"/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5"/>
                </a:solidFill>
                <a:sym typeface="Wingdings" panose="05000000000000000000" pitchFamily="2" charset="2"/>
              </a:rPr>
              <a:t>Chromium-Graphite composite</a:t>
            </a:r>
            <a:r>
              <a:rPr lang="en-US" dirty="0">
                <a:solidFill>
                  <a:schemeClr val="accent5"/>
                </a:solidFill>
                <a:sym typeface="Wingdings" panose="05000000000000000000" pitchFamily="2" charset="2"/>
              </a:rPr>
              <a:t> produced as a </a:t>
            </a:r>
            <a:r>
              <a:rPr lang="en-US" b="1" dirty="0">
                <a:solidFill>
                  <a:schemeClr val="accent5"/>
                </a:solidFill>
                <a:sym typeface="Wingdings" panose="05000000000000000000" pitchFamily="2" charset="2"/>
              </a:rPr>
              <a:t>sustainable alternative to </a:t>
            </a:r>
            <a:r>
              <a:rPr lang="en-US" b="1" dirty="0" err="1">
                <a:solidFill>
                  <a:schemeClr val="accent5"/>
                </a:solidFill>
                <a:sym typeface="Wingdings" panose="05000000000000000000" pitchFamily="2" charset="2"/>
              </a:rPr>
              <a:t>MoGr</a:t>
            </a:r>
            <a:r>
              <a:rPr lang="en-US" dirty="0">
                <a:solidFill>
                  <a:schemeClr val="accent5"/>
                </a:solidFill>
                <a:sym typeface="Wingdings" panose="05000000000000000000" pitchFamily="2" charset="2"/>
              </a:rPr>
              <a:t>- radiation hardness tests needed</a:t>
            </a:r>
            <a:endParaRPr lang="en-US" b="1" dirty="0">
              <a:solidFill>
                <a:schemeClr val="accent5"/>
              </a:solidFill>
              <a:sym typeface="Wingdings" panose="05000000000000000000" pitchFamily="2" charset="2"/>
            </a:endParaRPr>
          </a:p>
          <a:p>
            <a:pPr marL="285750" indent="-28575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207CA"/>
              </a:buClr>
              <a:buSzPct val="95000"/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5"/>
                </a:solidFill>
                <a:sym typeface="Wingdings" panose="05000000000000000000" pitchFamily="2" charset="2"/>
              </a:rPr>
              <a:t>Several additional optimization and scientific impact activities being performed, </a:t>
            </a:r>
            <a:r>
              <a:rPr lang="en-US" dirty="0">
                <a:solidFill>
                  <a:schemeClr val="accent5"/>
                </a:solidFill>
                <a:sym typeface="Wingdings" panose="05000000000000000000" pitchFamily="2" charset="2"/>
              </a:rPr>
              <a:t>thanks to the strong engagement and motivation of WP4 research and industrial partners</a:t>
            </a:r>
          </a:p>
          <a:p>
            <a:pPr marL="285750" indent="-28575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207CA"/>
              </a:buClr>
              <a:buSzPct val="95000"/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5"/>
                </a:solidFill>
                <a:sym typeface="Wingdings" panose="05000000000000000000" pitchFamily="2" charset="2"/>
              </a:rPr>
              <a:t>Extensive scientific contribution </a:t>
            </a:r>
            <a:r>
              <a:rPr lang="en-US" dirty="0">
                <a:solidFill>
                  <a:schemeClr val="accent5"/>
                </a:solidFill>
                <a:sym typeface="Wingdings" panose="05000000000000000000" pitchFamily="2" charset="2"/>
              </a:rPr>
              <a:t>through master theses and papers already produced and some more is coming! </a:t>
            </a:r>
          </a:p>
        </p:txBody>
      </p:sp>
    </p:spTree>
    <p:extLst>
      <p:ext uri="{BB962C8B-B14F-4D97-AF65-F5344CB8AC3E}">
        <p14:creationId xmlns:p14="http://schemas.microsoft.com/office/powerpoint/2010/main" val="42156171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02DC83-975C-EFD3-B38B-86C08E7143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7B84A67D-0073-FEB6-EAE1-6E58DD186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520259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EEE2F5A-9380-F8BB-75F7-04CD4DB18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20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Scientific Contributions</a:t>
            </a:r>
          </a:p>
        </p:txBody>
      </p:sp>
      <p:sp>
        <p:nvSpPr>
          <p:cNvPr id="9" name="Rettangolo 22">
            <a:extLst>
              <a:ext uri="{FF2B5EF4-FFF2-40B4-BE49-F238E27FC236}">
                <a16:creationId xmlns:a16="http://schemas.microsoft.com/office/drawing/2014/main" id="{2A565C92-9E11-3C37-2D7C-F277729CC78A}"/>
              </a:ext>
            </a:extLst>
          </p:cNvPr>
          <p:cNvSpPr/>
          <p:nvPr/>
        </p:nvSpPr>
        <p:spPr>
          <a:xfrm>
            <a:off x="191344" y="1124744"/>
            <a:ext cx="11521280" cy="54228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207CA"/>
              </a:buClr>
              <a:buSzPct val="95000"/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L. Notari, “</a:t>
            </a:r>
            <a:r>
              <a:rPr lang="en-GB" i="1" dirty="0"/>
              <a:t>Dynamic radiation effects induced by short-pulsed U-ion beams in metallic targets</a:t>
            </a:r>
            <a:r>
              <a:rPr lang="en-GB" dirty="0"/>
              <a:t>”, Master Thesis, </a:t>
            </a:r>
            <a:r>
              <a:rPr lang="en-GB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10.5281/zenodo.7484054</a:t>
            </a:r>
            <a:endParaRPr lang="en-GB" dirty="0"/>
          </a:p>
          <a:p>
            <a:pPr marL="285750" indent="-28575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207CA"/>
              </a:buClr>
              <a:buSzPct val="95000"/>
              <a:buFont typeface="Arial" panose="020B0604020202020204" pitchFamily="34" charset="0"/>
              <a:buChar char="•"/>
            </a:pPr>
            <a:r>
              <a:rPr lang="en-GB" dirty="0"/>
              <a:t>K. Botsiou, “Alpha particle energy loss measurements in carbon for improved stopping power values and areal density determination of </a:t>
            </a:r>
            <a:r>
              <a:rPr lang="en-GB" dirty="0" err="1"/>
              <a:t>graphenic</a:t>
            </a:r>
            <a:r>
              <a:rPr lang="en-GB" dirty="0"/>
              <a:t> carbon foils”, Master Thesis, 2024</a:t>
            </a:r>
          </a:p>
          <a:p>
            <a:pPr marL="285750" indent="-28575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207CA"/>
              </a:buClr>
              <a:buSzPct val="95000"/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L. Notari, M. Pasquali, F. Carra, M. Losasso, M. Tomut, “</a:t>
            </a:r>
            <a:r>
              <a:rPr lang="en-GB" i="1" dirty="0"/>
              <a:t>Materials adopted for particle beam windows in relevant experimental facilities”, </a:t>
            </a:r>
            <a:r>
              <a:rPr lang="en-GB" dirty="0"/>
              <a:t>Phys. Rev. Accel. Beams </a:t>
            </a:r>
            <a:r>
              <a:rPr lang="en-GB" b="1" dirty="0"/>
              <a:t>27</a:t>
            </a:r>
            <a:r>
              <a:rPr lang="en-GB" dirty="0"/>
              <a:t>, 12 February 2024, 024801,</a:t>
            </a:r>
            <a:r>
              <a:rPr lang="en-GB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https://zenodo.org/uploads/10964349</a:t>
            </a:r>
            <a:endParaRPr lang="en-GB" dirty="0"/>
          </a:p>
          <a:p>
            <a:pPr marL="285750" indent="-28575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207CA"/>
              </a:buClr>
              <a:buSzPct val="95000"/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L. Notari, M. Pasquali, F. Carra, M. Losasso, J. Guardia-Valenzuela, M. Tomut, “</a:t>
            </a:r>
            <a:r>
              <a:rPr lang="en-GB" i="1" dirty="0">
                <a:sym typeface="Wingdings" panose="05000000000000000000" pitchFamily="2" charset="2"/>
              </a:rPr>
              <a:t>Dynamic response to short-pulsed U-ion beams of material candidates for vacuum beam windows manufacturing</a:t>
            </a:r>
            <a:r>
              <a:rPr lang="en-GB" dirty="0">
                <a:sym typeface="Wingdings" panose="05000000000000000000" pitchFamily="2" charset="2"/>
              </a:rPr>
              <a:t>”, </a:t>
            </a:r>
            <a:r>
              <a:rPr lang="en-GB" dirty="0" err="1">
                <a:sym typeface="Wingdings" panose="05000000000000000000" pitchFamily="2" charset="2"/>
              </a:rPr>
              <a:t>Helyon</a:t>
            </a:r>
            <a:r>
              <a:rPr lang="en-GB" dirty="0">
                <a:sym typeface="Wingdings" panose="05000000000000000000" pitchFamily="2" charset="2"/>
              </a:rPr>
              <a:t>, Volume 10, Issue </a:t>
            </a:r>
            <a:r>
              <a:rPr lang="en-GB" b="1" dirty="0">
                <a:sym typeface="Wingdings" panose="05000000000000000000" pitchFamily="2" charset="2"/>
              </a:rPr>
              <a:t>24</a:t>
            </a:r>
            <a:r>
              <a:rPr lang="en-GB" dirty="0">
                <a:sym typeface="Wingdings" panose="05000000000000000000" pitchFamily="2" charset="2"/>
              </a:rPr>
              <a:t>, 30 December 2024, e40707 </a:t>
            </a:r>
            <a:r>
              <a:rPr lang="en-GB" dirty="0">
                <a:hlinkClick r:id="rId5" tooltip="Persistent link using digital object identifier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https://doi.org/10.1016/j.heliyon.2024.e40707 </a:t>
            </a:r>
            <a:endParaRPr lang="en-GB" dirty="0"/>
          </a:p>
          <a:p>
            <a:pPr marL="285750" indent="-28575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207CA"/>
              </a:buClr>
              <a:buSzPct val="95000"/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F. Carra, “</a:t>
            </a:r>
            <a:r>
              <a:rPr lang="en-GB" i="1" dirty="0">
                <a:sym typeface="Wingdings" panose="05000000000000000000" pitchFamily="2" charset="2"/>
              </a:rPr>
              <a:t>Newly developed thermal conducting material holds promise for use in future accelerators and industry</a:t>
            </a:r>
            <a:r>
              <a:rPr lang="en-GB" dirty="0">
                <a:sym typeface="Wingdings" panose="05000000000000000000" pitchFamily="2" charset="2"/>
              </a:rPr>
              <a:t>”, Accelerating News Issue 49, December 2024, </a:t>
            </a:r>
            <a:r>
              <a:rPr lang="en-GB" dirty="0">
                <a:sym typeface="Wingdings" panose="05000000000000000000" pitchFamily="2" charset="2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https://acceleratingnews.eu/news/issue-49/ifast-ifa/newly-developed-thermal-conducting-material-holds-promise-use-future</a:t>
            </a:r>
            <a:r>
              <a:rPr lang="en-GB" dirty="0">
                <a:sym typeface="Wingdings" panose="05000000000000000000" pitchFamily="2" charset="2"/>
              </a:rPr>
              <a:t> </a:t>
            </a:r>
            <a:endParaRPr lang="en-US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4641411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71575A51-75EE-4450-9B93-79D9DED9FE55}"/>
              </a:ext>
            </a:extLst>
          </p:cNvPr>
          <p:cNvSpPr txBox="1">
            <a:spLocks/>
          </p:cNvSpPr>
          <p:nvPr/>
        </p:nvSpPr>
        <p:spPr>
          <a:xfrm>
            <a:off x="299356" y="1916832"/>
            <a:ext cx="11593288" cy="219547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228600" indent="-228600" defTabSz="9144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685800" indent="-228600" defTabSz="914400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Tx/>
              <a:buNone/>
              <a:defRPr sz="2400">
                <a:solidFill>
                  <a:srgbClr val="1E386B"/>
                </a:solidFill>
                <a:latin typeface="Montserrat" panose="00000500000000000000" pitchFamily="2" charset="0"/>
              </a:defRPr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Tx/>
              <a:buNone/>
              <a:defRPr sz="2000">
                <a:solidFill>
                  <a:srgbClr val="1E386B"/>
                </a:solidFill>
                <a:latin typeface="Montserrat" panose="00000500000000000000" pitchFamily="2" charset="0"/>
              </a:defRPr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Tx/>
              <a:buNone/>
              <a:defRPr>
                <a:solidFill>
                  <a:srgbClr val="1E386B"/>
                </a:solidFill>
                <a:latin typeface="Montserrat" panose="00000500000000000000" pitchFamily="2" charset="0"/>
              </a:defRPr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Tx/>
              <a:buNone/>
              <a:defRPr>
                <a:solidFill>
                  <a:srgbClr val="1E386B"/>
                </a:solidFill>
                <a:latin typeface="Montserrat" panose="00000500000000000000" pitchFamily="2" charset="0"/>
              </a:defRPr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it-IT" dirty="0"/>
              <a:t>Thank you for your </a:t>
            </a:r>
            <a:r>
              <a:rPr lang="it-IT" dirty="0" err="1"/>
              <a:t>attention</a:t>
            </a:r>
            <a:r>
              <a:rPr lang="it-IT" dirty="0"/>
              <a:t>!</a:t>
            </a:r>
          </a:p>
          <a:p>
            <a:r>
              <a:rPr lang="it-IT" sz="2000" i="1" dirty="0"/>
              <a:t>From: F. Carra, C. Belei, M. Kitzmantel, M. Pasquali, M. Tomut, N. Vejnovic, J. Swieszek, S. Rivera, C. Gutierrez, L. Notari, K. </a:t>
            </a:r>
            <a:r>
              <a:rPr lang="it-IT" sz="2000" i="1" dirty="0" err="1"/>
              <a:t>Botsiou</a:t>
            </a:r>
            <a:r>
              <a:rPr lang="it-IT" sz="2000" i="1" dirty="0"/>
              <a:t>, J.H. </a:t>
            </a:r>
            <a:r>
              <a:rPr lang="it-IT" sz="2000" i="1" dirty="0" err="1"/>
              <a:t>Rockstedt</a:t>
            </a:r>
            <a:r>
              <a:rPr lang="it-IT" sz="2000" i="1" dirty="0"/>
              <a:t>, S. </a:t>
            </a:r>
            <a:r>
              <a:rPr lang="it-IT" sz="2000" i="1" dirty="0" err="1"/>
              <a:t>Purushotaman</a:t>
            </a:r>
            <a:r>
              <a:rPr lang="it-IT" sz="2000" i="1" dirty="0"/>
              <a:t>, S. Marin, F. Salvat Pujol, F. Ravotti, G. Pezzullo, I. Aviles, S. Hoell, J. Guardia Valenzuela, C. Accettura, O. Sacristan, L. Puddu, M. Losasso, </a:t>
            </a:r>
          </a:p>
          <a:p>
            <a:r>
              <a:rPr lang="it-IT" sz="2000" i="1" dirty="0"/>
              <a:t>and </a:t>
            </a:r>
            <a:r>
              <a:rPr lang="it-IT" sz="2000" i="1" dirty="0" err="1"/>
              <a:t>I’m</a:t>
            </a:r>
            <a:r>
              <a:rPr lang="it-IT" sz="2000" i="1" dirty="0"/>
              <a:t> </a:t>
            </a:r>
            <a:r>
              <a:rPr lang="it-IT" sz="2000" i="1" dirty="0" err="1"/>
              <a:t>probably</a:t>
            </a:r>
            <a:r>
              <a:rPr lang="it-IT" sz="2000" i="1" dirty="0"/>
              <a:t> </a:t>
            </a:r>
            <a:r>
              <a:rPr lang="it-IT" sz="2000" i="1" dirty="0" err="1"/>
              <a:t>forgetting</a:t>
            </a:r>
            <a:r>
              <a:rPr lang="it-IT" sz="2000" i="1" dirty="0"/>
              <a:t> </a:t>
            </a:r>
            <a:r>
              <a:rPr lang="it-IT" sz="2000" i="1" dirty="0" err="1"/>
              <a:t>someone</a:t>
            </a:r>
            <a:r>
              <a:rPr lang="it-IT" sz="2000" i="1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535720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05"/>
            <a:ext cx="10515600" cy="1325563"/>
          </a:xfrm>
        </p:spPr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58" y="1537593"/>
            <a:ext cx="9870306" cy="4267671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</a:pPr>
            <a:r>
              <a:rPr lang="en-US" sz="2400" dirty="0"/>
              <a:t>WP4.3 – </a:t>
            </a:r>
            <a:r>
              <a:rPr lang="en-GB" sz="2400" dirty="0"/>
              <a:t>Innovative beam windows for high-power accelerator applications</a:t>
            </a:r>
            <a:r>
              <a:rPr lang="en-US" sz="2400" dirty="0"/>
              <a:t> </a:t>
            </a:r>
          </a:p>
          <a:p>
            <a:pPr lvl="1"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</a:pPr>
            <a:r>
              <a:rPr lang="en-US" sz="2000" dirty="0"/>
              <a:t>Status of milestones and deliverables</a:t>
            </a:r>
          </a:p>
          <a:p>
            <a:pPr lvl="1"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</a:pPr>
            <a:r>
              <a:rPr lang="en-US" sz="2000" dirty="0"/>
              <a:t>Outcome of beam tests of beam windows </a:t>
            </a:r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</a:pPr>
            <a:r>
              <a:rPr lang="en-US" sz="2400" dirty="0"/>
              <a:t>WP4.4 – </a:t>
            </a:r>
            <a:r>
              <a:rPr lang="en-GB" sz="2400" dirty="0"/>
              <a:t>Carbide-Carbon Materials for Multipurpose Applications</a:t>
            </a:r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</a:pPr>
            <a:r>
              <a:rPr lang="en-GB" sz="2400" dirty="0"/>
              <a:t>SAC recommendations and Technology Readiness Levels (TRL)</a:t>
            </a:r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</a:pPr>
            <a:r>
              <a:rPr lang="en-GB" sz="2400" dirty="0"/>
              <a:t>Conclusions</a:t>
            </a:r>
            <a:r>
              <a:rPr lang="en-US" sz="2400" dirty="0"/>
              <a:t> 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520259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100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CAA68F-8293-AE5B-9FFC-AFE4AC29B4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52DDD-8639-6E86-ECB6-C9528EF8E8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205"/>
            <a:ext cx="10515600" cy="1325563"/>
          </a:xfrm>
        </p:spPr>
        <p:txBody>
          <a:bodyPr>
            <a:noAutofit/>
          </a:bodyPr>
          <a:lstStyle/>
          <a:p>
            <a:r>
              <a:rPr lang="en-GB" sz="3600" dirty="0"/>
              <a:t>WP4.3 – Innovative beam windows for high-power accelerator applications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92917E-0646-2A05-A721-CC0066143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358" y="1268761"/>
            <a:ext cx="7780858" cy="2952328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  <a:spcBef>
                <a:spcPts val="300"/>
              </a:spcBef>
              <a:spcAft>
                <a:spcPts val="600"/>
              </a:spcAft>
            </a:pPr>
            <a:r>
              <a:rPr lang="en-US" sz="1800" b="1" dirty="0"/>
              <a:t>Beam window</a:t>
            </a:r>
            <a:r>
              <a:rPr lang="en-US" sz="1800" dirty="0"/>
              <a:t>: separating environment at different pressures (vacuum/atmosphere or differential vacuum levels)</a:t>
            </a:r>
          </a:p>
          <a:p>
            <a:pPr>
              <a:lnSpc>
                <a:spcPct val="114000"/>
              </a:lnSpc>
              <a:spcBef>
                <a:spcPts val="300"/>
              </a:spcBef>
              <a:spcAft>
                <a:spcPts val="600"/>
              </a:spcAft>
            </a:pPr>
            <a:r>
              <a:rPr lang="en-US" sz="1800" dirty="0"/>
              <a:t>Two technical solutions investigated within WP4.3</a:t>
            </a:r>
          </a:p>
          <a:p>
            <a:pPr lvl="1">
              <a:lnSpc>
                <a:spcPct val="114000"/>
              </a:lnSpc>
              <a:spcBef>
                <a:spcPts val="300"/>
              </a:spcBef>
              <a:spcAft>
                <a:spcPts val="600"/>
              </a:spcAft>
            </a:pPr>
            <a:r>
              <a:rPr lang="en-US" sz="1800" b="1" dirty="0"/>
              <a:t>Metallic windows </a:t>
            </a:r>
            <a:r>
              <a:rPr lang="en-US" sz="1800" dirty="0"/>
              <a:t>(tantalum, T91 steel, </a:t>
            </a:r>
            <a:r>
              <a:rPr lang="en-US" sz="1800" dirty="0" err="1"/>
              <a:t>aluminium</a:t>
            </a:r>
            <a:r>
              <a:rPr lang="en-US" sz="1800" dirty="0"/>
              <a:t> alloys)</a:t>
            </a:r>
          </a:p>
          <a:p>
            <a:pPr lvl="1">
              <a:lnSpc>
                <a:spcPct val="114000"/>
              </a:lnSpc>
              <a:spcBef>
                <a:spcPts val="300"/>
              </a:spcBef>
              <a:spcAft>
                <a:spcPts val="600"/>
              </a:spcAft>
            </a:pPr>
            <a:r>
              <a:rPr lang="en-US" sz="1800" b="1" dirty="0" err="1"/>
              <a:t>Graphenic</a:t>
            </a:r>
            <a:r>
              <a:rPr lang="en-US" sz="1800" b="1" dirty="0"/>
              <a:t> windows </a:t>
            </a:r>
            <a:r>
              <a:rPr lang="en-US" sz="1800" dirty="0"/>
              <a:t>(thin graphene membranes)</a:t>
            </a:r>
          </a:p>
          <a:p>
            <a:pPr>
              <a:lnSpc>
                <a:spcPct val="114000"/>
              </a:lnSpc>
              <a:spcBef>
                <a:spcPts val="300"/>
              </a:spcBef>
              <a:spcAft>
                <a:spcPts val="600"/>
              </a:spcAft>
            </a:pPr>
            <a:r>
              <a:rPr lang="en-US" sz="1800" dirty="0"/>
              <a:t>Task participants: </a:t>
            </a:r>
            <a:r>
              <a:rPr lang="en-US" sz="1800" b="1" dirty="0"/>
              <a:t>GSI (DE), RHP (AT),  CERN and Uni Münster</a:t>
            </a:r>
          </a:p>
          <a:p>
            <a:pPr>
              <a:lnSpc>
                <a:spcPct val="114000"/>
              </a:lnSpc>
              <a:spcBef>
                <a:spcPts val="300"/>
              </a:spcBef>
              <a:spcAft>
                <a:spcPts val="600"/>
              </a:spcAft>
            </a:pPr>
            <a:r>
              <a:rPr lang="en-US" sz="1800" dirty="0"/>
              <a:t>+ collaboration with </a:t>
            </a:r>
            <a:r>
              <a:rPr lang="en-US" sz="1800" b="1" dirty="0"/>
              <a:t>La Sapienza University - DIMA (IT)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AD10C65-2CCD-D0D7-1FAA-19C26EAF0C86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2856000" y="6520259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dirty="0" err="1"/>
              <a:t>M.Tomut</a:t>
            </a:r>
            <a:r>
              <a:rPr lang="en-GB" dirty="0"/>
              <a:t>, F. Carra – I.FAST 4th Annual Meeting, Krakow, 10 April 2025</a:t>
            </a:r>
            <a:endParaRPr lang="en-US" dirty="0"/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6CEE2A74-698C-465D-ED03-2A8B7F921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520259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2" name="Picture 11" descr="A black and white logo&#10;&#10;Description automatically generated">
            <a:extLst>
              <a:ext uri="{FF2B5EF4-FFF2-40B4-BE49-F238E27FC236}">
                <a16:creationId xmlns:a16="http://schemas.microsoft.com/office/drawing/2014/main" id="{69B26159-BADC-3FF3-4680-4D9BBA8C20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069" y="3999897"/>
            <a:ext cx="2242734" cy="747578"/>
          </a:xfrm>
          <a:prstGeom prst="rect">
            <a:avLst/>
          </a:prstGeom>
        </p:spPr>
      </p:pic>
      <p:pic>
        <p:nvPicPr>
          <p:cNvPr id="14" name="Picture 13" descr="Aerial view of a construction site&#10;&#10;Description automatically generated">
            <a:extLst>
              <a:ext uri="{FF2B5EF4-FFF2-40B4-BE49-F238E27FC236}">
                <a16:creationId xmlns:a16="http://schemas.microsoft.com/office/drawing/2014/main" id="{9A02D3AC-D077-F4DA-1754-D48806CE3F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368" y="4943817"/>
            <a:ext cx="2551212" cy="1700808"/>
          </a:xfrm>
          <a:prstGeom prst="rect">
            <a:avLst/>
          </a:prstGeom>
        </p:spPr>
      </p:pic>
      <p:pic>
        <p:nvPicPr>
          <p:cNvPr id="16" name="Picture 15" descr="A logo of a company&#10;&#10;Description automatically generated">
            <a:extLst>
              <a:ext uri="{FF2B5EF4-FFF2-40B4-BE49-F238E27FC236}">
                <a16:creationId xmlns:a16="http://schemas.microsoft.com/office/drawing/2014/main" id="{DEB34B16-9B13-B9EB-56E3-5B53CC8836C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1692"/>
          <a:stretch/>
        </p:blipFill>
        <p:spPr>
          <a:xfrm>
            <a:off x="4738748" y="4169900"/>
            <a:ext cx="1475133" cy="1155149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8DB5E52A-26A8-7AB1-C7B2-B9FB898290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3029" y="4962160"/>
            <a:ext cx="4079165" cy="155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Organisation européenne pour la recherche nucléaire — Wikipédia">
            <a:extLst>
              <a:ext uri="{FF2B5EF4-FFF2-40B4-BE49-F238E27FC236}">
                <a16:creationId xmlns:a16="http://schemas.microsoft.com/office/drawing/2014/main" id="{B0D780BE-748A-F437-CCBD-73F713853D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56133" y="1043845"/>
            <a:ext cx="1005712" cy="1000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A collage of different models of vehicles&#10;&#10;Description automatically generated">
            <a:extLst>
              <a:ext uri="{FF2B5EF4-FFF2-40B4-BE49-F238E27FC236}">
                <a16:creationId xmlns:a16="http://schemas.microsoft.com/office/drawing/2014/main" id="{AE561811-ABB6-6D9C-6225-1CF18496826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50045" y="5000003"/>
            <a:ext cx="3087805" cy="1568495"/>
          </a:xfrm>
          <a:prstGeom prst="rect">
            <a:avLst/>
          </a:prstGeom>
        </p:spPr>
      </p:pic>
      <p:pic>
        <p:nvPicPr>
          <p:cNvPr id="4098" name="Picture 2" descr="Universität Münster Logo PNG Vector">
            <a:extLst>
              <a:ext uri="{FF2B5EF4-FFF2-40B4-BE49-F238E27FC236}">
                <a16:creationId xmlns:a16="http://schemas.microsoft.com/office/drawing/2014/main" id="{D6622861-68B8-4FD7-C7B7-7E60C064A4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7742" y="2686597"/>
            <a:ext cx="1632646" cy="1632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2518815935">
            <a:extLst>
              <a:ext uri="{FF2B5EF4-FFF2-40B4-BE49-F238E27FC236}">
                <a16:creationId xmlns:a16="http://schemas.microsoft.com/office/drawing/2014/main" id="{7CB0F459-9D28-4938-8444-6B6D88AFE2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6247" y="2721772"/>
            <a:ext cx="2201495" cy="1568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magine 18" descr="Immagine che contiene edificio, cupola&#10;&#10;Descrizione generata automaticamente">
            <a:extLst>
              <a:ext uri="{FF2B5EF4-FFF2-40B4-BE49-F238E27FC236}">
                <a16:creationId xmlns:a16="http://schemas.microsoft.com/office/drawing/2014/main" id="{6EE02E28-63BC-1428-3AF8-B06FBCE73A3F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7147" y="1360731"/>
            <a:ext cx="2118910" cy="1589183"/>
          </a:xfrm>
          <a:prstGeom prst="rect">
            <a:avLst/>
          </a:prstGeom>
        </p:spPr>
      </p:pic>
      <p:pic>
        <p:nvPicPr>
          <p:cNvPr id="20" name="Picture 19" descr="A black background with red text&#10;&#10;Description automatically generated">
            <a:extLst>
              <a:ext uri="{FF2B5EF4-FFF2-40B4-BE49-F238E27FC236}">
                <a16:creationId xmlns:a16="http://schemas.microsoft.com/office/drawing/2014/main" id="{669C1FD6-579E-FF36-48C5-BFA895AEA68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420264" y="4169900"/>
            <a:ext cx="2586447" cy="753944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373182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7CB621-DB77-C3F6-7164-A5E81EFE6A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F7B45-2442-314E-CAAB-F5BD51E56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205"/>
            <a:ext cx="10515600" cy="1325563"/>
          </a:xfrm>
        </p:spPr>
        <p:txBody>
          <a:bodyPr>
            <a:noAutofit/>
          </a:bodyPr>
          <a:lstStyle/>
          <a:p>
            <a:r>
              <a:rPr lang="en-GB" sz="3600" dirty="0"/>
              <a:t>WP4.3 – Innovative beam windows for high-power accelerator applications 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5FE5738-9767-B054-36F5-4C0753711F26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2856000" y="6520259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Federico Carra – I.FAST 3rd Annual Meeting, 18 April 2024</a:t>
            </a:r>
            <a:endParaRPr lang="en-US" dirty="0"/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1F87EAE7-D00A-8FEA-6B37-379ED46A8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520259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6" name="Tabella 20">
            <a:extLst>
              <a:ext uri="{FF2B5EF4-FFF2-40B4-BE49-F238E27FC236}">
                <a16:creationId xmlns:a16="http://schemas.microsoft.com/office/drawing/2014/main" id="{A2E14DB9-7AE8-D5DF-6918-97585C79E9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4156124"/>
              </p:ext>
            </p:extLst>
          </p:nvPr>
        </p:nvGraphicFramePr>
        <p:xfrm>
          <a:off x="390663" y="1284121"/>
          <a:ext cx="11177945" cy="240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1341">
                  <a:extLst>
                    <a:ext uri="{9D8B030D-6E8A-4147-A177-3AD203B41FA5}">
                      <a16:colId xmlns:a16="http://schemas.microsoft.com/office/drawing/2014/main" val="3970744640"/>
                    </a:ext>
                  </a:extLst>
                </a:gridCol>
                <a:gridCol w="2695624">
                  <a:extLst>
                    <a:ext uri="{9D8B030D-6E8A-4147-A177-3AD203B41FA5}">
                      <a16:colId xmlns:a16="http://schemas.microsoft.com/office/drawing/2014/main" val="2906269294"/>
                    </a:ext>
                  </a:extLst>
                </a:gridCol>
                <a:gridCol w="1587347">
                  <a:extLst>
                    <a:ext uri="{9D8B030D-6E8A-4147-A177-3AD203B41FA5}">
                      <a16:colId xmlns:a16="http://schemas.microsoft.com/office/drawing/2014/main" val="1210306899"/>
                    </a:ext>
                  </a:extLst>
                </a:gridCol>
                <a:gridCol w="1914710">
                  <a:extLst>
                    <a:ext uri="{9D8B030D-6E8A-4147-A177-3AD203B41FA5}">
                      <a16:colId xmlns:a16="http://schemas.microsoft.com/office/drawing/2014/main" val="1206051765"/>
                    </a:ext>
                  </a:extLst>
                </a:gridCol>
                <a:gridCol w="1967194">
                  <a:extLst>
                    <a:ext uri="{9D8B030D-6E8A-4147-A177-3AD203B41FA5}">
                      <a16:colId xmlns:a16="http://schemas.microsoft.com/office/drawing/2014/main" val="3223391968"/>
                    </a:ext>
                  </a:extLst>
                </a:gridCol>
                <a:gridCol w="1371729">
                  <a:extLst>
                    <a:ext uri="{9D8B030D-6E8A-4147-A177-3AD203B41FA5}">
                      <a16:colId xmlns:a16="http://schemas.microsoft.com/office/drawing/2014/main" val="30878784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Milestone/Deliverable Number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Title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Lead</a:t>
                      </a:r>
                      <a:r>
                        <a:rPr lang="en-GB" sz="1400" baseline="0" dirty="0"/>
                        <a:t> beneficiary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Dissemination level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Due Date</a:t>
                      </a:r>
                      <a:r>
                        <a:rPr lang="en-GB" sz="1400" baseline="0" dirty="0"/>
                        <a:t> (in months)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24254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MS13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First characterisation of beam windows materials under thermomechanical load and extended radiation damage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GSI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Report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Public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696953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D4.3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Manufacturing and testing of two beam-windows prototypes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CERN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Demonstrator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Public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0050241"/>
                  </a:ext>
                </a:extLst>
              </a:tr>
            </a:tbl>
          </a:graphicData>
        </a:graphic>
      </p:graphicFrame>
      <p:sp>
        <p:nvSpPr>
          <p:cNvPr id="13" name="Rettangolo 22">
            <a:extLst>
              <a:ext uri="{FF2B5EF4-FFF2-40B4-BE49-F238E27FC236}">
                <a16:creationId xmlns:a16="http://schemas.microsoft.com/office/drawing/2014/main" id="{0AC1266D-B19A-E875-A32B-29C9D4CC03D7}"/>
              </a:ext>
            </a:extLst>
          </p:cNvPr>
          <p:cNvSpPr/>
          <p:nvPr/>
        </p:nvSpPr>
        <p:spPr>
          <a:xfrm>
            <a:off x="119336" y="3729850"/>
            <a:ext cx="7925574" cy="76944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95000"/>
            </a:pPr>
            <a:r>
              <a:rPr lang="en-GB" b="1" dirty="0"/>
              <a:t>Milestone MS13 </a:t>
            </a:r>
            <a:r>
              <a:rPr lang="en-GB" b="1" i="1" dirty="0">
                <a:solidFill>
                  <a:srgbClr val="00B050"/>
                </a:solidFill>
                <a:sym typeface="Wingdings" panose="05000000000000000000" pitchFamily="2" charset="2"/>
              </a:rPr>
              <a:t>achieved in 2022 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95000"/>
            </a:pPr>
            <a:r>
              <a:rPr lang="en-GB" sz="1600" dirty="0"/>
              <a:t>Well documented at 2</a:t>
            </a:r>
            <a:r>
              <a:rPr lang="en-GB" sz="1600" baseline="30000" dirty="0"/>
              <a:t>nd</a:t>
            </a:r>
            <a:r>
              <a:rPr lang="en-GB" sz="1600" dirty="0"/>
              <a:t> IFAST Annual Meeting</a:t>
            </a:r>
          </a:p>
        </p:txBody>
      </p:sp>
      <p:sp>
        <p:nvSpPr>
          <p:cNvPr id="4" name="Rettangolo 22">
            <a:extLst>
              <a:ext uri="{FF2B5EF4-FFF2-40B4-BE49-F238E27FC236}">
                <a16:creationId xmlns:a16="http://schemas.microsoft.com/office/drawing/2014/main" id="{74C79D30-C315-82F8-CEC7-66F78EA33420}"/>
              </a:ext>
            </a:extLst>
          </p:cNvPr>
          <p:cNvSpPr/>
          <p:nvPr/>
        </p:nvSpPr>
        <p:spPr>
          <a:xfrm>
            <a:off x="119336" y="4728124"/>
            <a:ext cx="8104971" cy="206210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95000"/>
            </a:pPr>
            <a:r>
              <a:rPr lang="en-GB" b="1" dirty="0"/>
              <a:t>Deliverable D4.3 </a:t>
            </a:r>
            <a:r>
              <a:rPr lang="en-GB" b="1" i="1" dirty="0">
                <a:solidFill>
                  <a:srgbClr val="2EAC68"/>
                </a:solidFill>
              </a:rPr>
              <a:t>achieved in 2024 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95000"/>
            </a:pPr>
            <a:r>
              <a:rPr lang="en-US" sz="1600" dirty="0"/>
              <a:t>Irradiation of 4 beam windows prototypes </a:t>
            </a:r>
            <a:r>
              <a:rPr lang="en-US" sz="1600" b="1" dirty="0">
                <a:sym typeface="Wingdings" panose="05000000000000000000" pitchFamily="2" charset="2"/>
              </a:rPr>
              <a:t>at CERN IRRAD in Sep-Oct ’23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rgbClr val="F207CA"/>
              </a:buClr>
              <a:buSzPct val="95000"/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anose="05000000000000000000" pitchFamily="2" charset="2"/>
              </a:rPr>
              <a:t>Samples cooldown until March ’24  </a:t>
            </a:r>
            <a:r>
              <a:rPr lang="en-US" sz="1600" b="1" dirty="0">
                <a:sym typeface="Wingdings" panose="05000000000000000000" pitchFamily="2" charset="2"/>
              </a:rPr>
              <a:t>followed by thermomechanical characterization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rgbClr val="F207CA"/>
              </a:buClr>
              <a:buSzPct val="95000"/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anose="05000000000000000000" pitchFamily="2" charset="2"/>
              </a:rPr>
              <a:t>Deliverable completed and submitted in June ‘24  </a:t>
            </a:r>
            <a:r>
              <a:rPr lang="en-US" sz="1600" b="1" dirty="0">
                <a:sym typeface="Wingdings" panose="05000000000000000000" pitchFamily="2" charset="2"/>
              </a:rPr>
              <a:t>more in N. </a:t>
            </a:r>
            <a:r>
              <a:rPr lang="en-US" sz="1600" b="1" dirty="0" err="1">
                <a:sym typeface="Wingdings" panose="05000000000000000000" pitchFamily="2" charset="2"/>
              </a:rPr>
              <a:t>Vejnovic’s</a:t>
            </a:r>
            <a:r>
              <a:rPr lang="en-US" sz="1600" b="1" dirty="0">
                <a:sym typeface="Wingdings" panose="05000000000000000000" pitchFamily="2" charset="2"/>
              </a:rPr>
              <a:t> </a:t>
            </a:r>
            <a:r>
              <a:rPr lang="en-US" sz="1600" b="1" dirty="0">
                <a:solidFill>
                  <a:schemeClr val="accent5"/>
                </a:solidFill>
                <a:sym typeface="Wingdings" panose="05000000000000000000" pitchFamily="2" charset="2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talk</a:t>
            </a:r>
            <a:r>
              <a:rPr lang="en-US" sz="1600" b="1" dirty="0">
                <a:sym typeface="Wingdings" panose="05000000000000000000" pitchFamily="2" charset="2"/>
              </a:rPr>
              <a:t> this afternoon</a:t>
            </a:r>
            <a:endParaRPr lang="en-GB" sz="16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AA9DEC-8C0E-F5FA-5F26-03E916CBD95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8356" b="32727"/>
          <a:stretch/>
        </p:blipFill>
        <p:spPr>
          <a:xfrm>
            <a:off x="8224307" y="3990367"/>
            <a:ext cx="3240360" cy="2799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443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EAA851-2957-D287-CC96-8FEB8D68D5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2D9DF4-F0EE-AF5D-F8DD-C2B8D0C3B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2555"/>
            <a:ext cx="10515600" cy="1325563"/>
          </a:xfrm>
        </p:spPr>
        <p:txBody>
          <a:bodyPr>
            <a:noAutofit/>
          </a:bodyPr>
          <a:lstStyle/>
          <a:p>
            <a:r>
              <a:rPr lang="en-GB" sz="3600" dirty="0"/>
              <a:t>WP4.3 – Innovative beam windows for high-power accelerator applications </a:t>
            </a: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90249D2C-2057-6987-AD7B-D0B5936FF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520259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2" name="Content Placeholder 2">
            <a:extLst>
              <a:ext uri="{FF2B5EF4-FFF2-40B4-BE49-F238E27FC236}">
                <a16:creationId xmlns:a16="http://schemas.microsoft.com/office/drawing/2014/main" id="{9817BBE6-4A9B-0F3C-6D09-B3C14FBA2294}"/>
              </a:ext>
            </a:extLst>
          </p:cNvPr>
          <p:cNvSpPr txBox="1">
            <a:spLocks/>
          </p:cNvSpPr>
          <p:nvPr/>
        </p:nvSpPr>
        <p:spPr bwMode="auto">
          <a:xfrm>
            <a:off x="1328729" y="1321022"/>
            <a:ext cx="9181020" cy="963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7485" tIns="208744" rIns="417485" bIns="208744" numCol="1" anchor="t" anchorCtr="0" compatLnSpc="1">
            <a:prstTxWarp prst="textNoShape">
              <a:avLst/>
            </a:prstTxWarp>
          </a:bodyPr>
          <a:lstStyle>
            <a:lvl1pPr marL="1563688" indent="-1563688" algn="l" defTabSz="4175125" rtl="0" fontAlgn="base">
              <a:spcBef>
                <a:spcPct val="20000"/>
              </a:spcBef>
              <a:spcAft>
                <a:spcPct val="0"/>
              </a:spcAft>
              <a:buChar char="•"/>
              <a:defRPr sz="6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92488" indent="-1303338" algn="l" defTabSz="4175125" rtl="0" fontAlgn="base">
              <a:spcBef>
                <a:spcPct val="20000"/>
              </a:spcBef>
              <a:spcAft>
                <a:spcPct val="0"/>
              </a:spcAft>
              <a:buChar char="–"/>
              <a:defRPr sz="6800">
                <a:solidFill>
                  <a:schemeClr val="tx1"/>
                </a:solidFill>
                <a:latin typeface="+mn-lt"/>
                <a:cs typeface="+mn-cs"/>
              </a:defRPr>
            </a:lvl2pPr>
            <a:lvl3pPr marL="5219700" indent="-1044575" algn="l" defTabSz="4175125" rtl="0" fontAlgn="base">
              <a:spcBef>
                <a:spcPct val="20000"/>
              </a:spcBef>
              <a:spcAft>
                <a:spcPct val="0"/>
              </a:spcAft>
              <a:buChar char="•"/>
              <a:defRPr sz="6800">
                <a:solidFill>
                  <a:schemeClr val="tx1"/>
                </a:solidFill>
                <a:latin typeface="+mn-lt"/>
                <a:cs typeface="+mn-cs"/>
              </a:defRPr>
            </a:lvl3pPr>
            <a:lvl4pPr marL="7305675" indent="-1042988" algn="l" defTabSz="4175125" rtl="0" fontAlgn="base">
              <a:spcBef>
                <a:spcPct val="20000"/>
              </a:spcBef>
              <a:spcAft>
                <a:spcPct val="0"/>
              </a:spcAft>
              <a:buChar char="–"/>
              <a:defRPr sz="6800">
                <a:solidFill>
                  <a:schemeClr val="tx1"/>
                </a:solidFill>
                <a:latin typeface="+mn-lt"/>
                <a:cs typeface="+mn-cs"/>
              </a:defRPr>
            </a:lvl4pPr>
            <a:lvl5pPr marL="9391650" indent="-1042988" algn="l" defTabSz="4175125" rtl="0" fontAlgn="base">
              <a:spcBef>
                <a:spcPct val="20000"/>
              </a:spcBef>
              <a:spcAft>
                <a:spcPct val="0"/>
              </a:spcAft>
              <a:buChar char="»"/>
              <a:defRPr sz="6800">
                <a:solidFill>
                  <a:schemeClr val="tx1"/>
                </a:solidFill>
                <a:latin typeface="+mn-lt"/>
                <a:cs typeface="+mn-cs"/>
              </a:defRPr>
            </a:lvl5pPr>
            <a:lvl6pPr marL="9848850" indent="-1042988" algn="l" defTabSz="4175125" rtl="0" fontAlgn="base">
              <a:spcBef>
                <a:spcPct val="20000"/>
              </a:spcBef>
              <a:spcAft>
                <a:spcPct val="0"/>
              </a:spcAft>
              <a:buChar char="»"/>
              <a:defRPr sz="6800">
                <a:solidFill>
                  <a:schemeClr val="tx1"/>
                </a:solidFill>
                <a:latin typeface="+mn-lt"/>
                <a:cs typeface="+mn-cs"/>
              </a:defRPr>
            </a:lvl6pPr>
            <a:lvl7pPr marL="10306050" indent="-1042988" algn="l" defTabSz="4175125" rtl="0" fontAlgn="base">
              <a:spcBef>
                <a:spcPct val="20000"/>
              </a:spcBef>
              <a:spcAft>
                <a:spcPct val="0"/>
              </a:spcAft>
              <a:buChar char="»"/>
              <a:defRPr sz="6800">
                <a:solidFill>
                  <a:schemeClr val="tx1"/>
                </a:solidFill>
                <a:latin typeface="+mn-lt"/>
                <a:cs typeface="+mn-cs"/>
              </a:defRPr>
            </a:lvl7pPr>
            <a:lvl8pPr marL="10763250" indent="-1042988" algn="l" defTabSz="4175125" rtl="0" fontAlgn="base">
              <a:spcBef>
                <a:spcPct val="20000"/>
              </a:spcBef>
              <a:spcAft>
                <a:spcPct val="0"/>
              </a:spcAft>
              <a:buChar char="»"/>
              <a:defRPr sz="6800">
                <a:solidFill>
                  <a:schemeClr val="tx1"/>
                </a:solidFill>
                <a:latin typeface="+mn-lt"/>
                <a:cs typeface="+mn-cs"/>
              </a:defRPr>
            </a:lvl8pPr>
            <a:lvl9pPr marL="11220450" indent="-1042988" algn="l" defTabSz="4175125" rtl="0" fontAlgn="base">
              <a:spcBef>
                <a:spcPct val="20000"/>
              </a:spcBef>
              <a:spcAft>
                <a:spcPct val="0"/>
              </a:spcAft>
              <a:buChar char="»"/>
              <a:defRPr sz="68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 err="1">
                <a:solidFill>
                  <a:srgbClr val="7030A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Graphenic</a:t>
            </a:r>
            <a:r>
              <a:rPr lang="en-US" sz="2400" b="1" dirty="0">
                <a:solidFill>
                  <a:srgbClr val="7030A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Carbon windows – Finding  the right material !</a:t>
            </a:r>
            <a:endParaRPr lang="en-DE" sz="2400" kern="0" dirty="0">
              <a:solidFill>
                <a:srgbClr val="7030A0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37A96C-153A-6DC7-29A0-CF04C146F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0660" y="2067971"/>
            <a:ext cx="10955030" cy="3763615"/>
          </a:xfrm>
        </p:spPr>
        <p:txBody>
          <a:bodyPr/>
          <a:lstStyle/>
          <a:p>
            <a:pPr marL="0" indent="0">
              <a:buNone/>
            </a:pPr>
            <a:r>
              <a:rPr lang="en-DE" dirty="0">
                <a:solidFill>
                  <a:srgbClr val="000000"/>
                </a:solidFill>
                <a:effectLst/>
                <a:latin typeface="Helvetica" pitchFamily="2" charset="0"/>
              </a:rPr>
              <a:t> 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4B26804-9492-2239-AB5B-CB4255E80F5F}"/>
              </a:ext>
            </a:extLst>
          </p:cNvPr>
          <p:cNvSpPr txBox="1"/>
          <p:nvPr/>
        </p:nvSpPr>
        <p:spPr>
          <a:xfrm>
            <a:off x="10469947" y="3611224"/>
            <a:ext cx="13452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F207CA"/>
                </a:solidFill>
              </a:rPr>
              <a:t>B</a:t>
            </a:r>
            <a:r>
              <a:rPr lang="en-DE" sz="1600" b="1" dirty="0">
                <a:solidFill>
                  <a:srgbClr val="F207CA"/>
                </a:solidFill>
              </a:rPr>
              <a:t>eam spot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84A76D8-00BE-BFF6-EC7E-FE9D54A62BEB}"/>
              </a:ext>
            </a:extLst>
          </p:cNvPr>
          <p:cNvSpPr txBox="1"/>
          <p:nvPr/>
        </p:nvSpPr>
        <p:spPr>
          <a:xfrm>
            <a:off x="7745319" y="5335633"/>
            <a:ext cx="382328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DE" sz="1600" b="1" dirty="0">
                <a:solidFill>
                  <a:srgbClr val="F207CA"/>
                </a:solidFill>
              </a:rPr>
              <a:t>Failure of a graphene platelet-based membrane </a:t>
            </a:r>
            <a:r>
              <a:rPr lang="en-GB" sz="1600" b="1" dirty="0">
                <a:solidFill>
                  <a:srgbClr val="F207CA"/>
                </a:solidFill>
                <a:effectLst/>
              </a:rPr>
              <a:t>irradiated with 4.8 MeV/</a:t>
            </a:r>
            <a:r>
              <a:rPr lang="en-GB" sz="1600" b="1" dirty="0">
                <a:solidFill>
                  <a:srgbClr val="F207CA"/>
                </a:solidFill>
              </a:rPr>
              <a:t>u 5 ×10</a:t>
            </a:r>
            <a:r>
              <a:rPr lang="en-GB" sz="1600" b="1" baseline="30000" dirty="0">
                <a:solidFill>
                  <a:srgbClr val="F207CA"/>
                </a:solidFill>
              </a:rPr>
              <a:t>13</a:t>
            </a:r>
            <a:r>
              <a:rPr lang="en-GB" sz="1600" b="1" dirty="0">
                <a:solidFill>
                  <a:srgbClr val="F207CA"/>
                </a:solidFill>
              </a:rPr>
              <a:t> U ions/cm</a:t>
            </a:r>
            <a:r>
              <a:rPr lang="en-GB" sz="1600" b="1" baseline="30000" dirty="0">
                <a:solidFill>
                  <a:srgbClr val="F207CA"/>
                </a:solidFill>
              </a:rPr>
              <a:t>2</a:t>
            </a:r>
            <a:endParaRPr lang="en-GB" sz="1600" b="1" baseline="30000" dirty="0">
              <a:solidFill>
                <a:srgbClr val="F207CA"/>
              </a:solidFill>
              <a:effectLst/>
            </a:endParaRPr>
          </a:p>
          <a:p>
            <a:endParaRPr lang="en-DE" sz="1600" b="1" dirty="0">
              <a:solidFill>
                <a:srgbClr val="F207CA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9BA15C-CFA6-C910-1D84-6A06AB3C525F}"/>
              </a:ext>
            </a:extLst>
          </p:cNvPr>
          <p:cNvSpPr txBox="1"/>
          <p:nvPr/>
        </p:nvSpPr>
        <p:spPr>
          <a:xfrm>
            <a:off x="1798434" y="2121723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>
                <a:solidFill>
                  <a:srgbClr val="7030A0"/>
                </a:solidFill>
              </a:rPr>
              <a:t>Previous</a:t>
            </a:r>
            <a:r>
              <a:rPr lang="de-DE" b="1" dirty="0">
                <a:solidFill>
                  <a:srgbClr val="7030A0"/>
                </a:solidFill>
              </a:rPr>
              <a:t> beam </a:t>
            </a:r>
            <a:r>
              <a:rPr lang="de-DE" b="1" dirty="0" err="1">
                <a:solidFill>
                  <a:srgbClr val="7030A0"/>
                </a:solidFill>
              </a:rPr>
              <a:t>tests</a:t>
            </a:r>
            <a:r>
              <a:rPr lang="de-DE" b="1" dirty="0">
                <a:solidFill>
                  <a:srgbClr val="7030A0"/>
                </a:solidFill>
              </a:rPr>
              <a:t> on </a:t>
            </a:r>
            <a:r>
              <a:rPr lang="de-DE" b="1" dirty="0" err="1">
                <a:solidFill>
                  <a:srgbClr val="7030A0"/>
                </a:solidFill>
              </a:rPr>
              <a:t>carbon</a:t>
            </a:r>
            <a:r>
              <a:rPr lang="de-DE" b="1" dirty="0">
                <a:solidFill>
                  <a:srgbClr val="7030A0"/>
                </a:solidFill>
              </a:rPr>
              <a:t> </a:t>
            </a:r>
            <a:r>
              <a:rPr lang="de-DE" b="1" dirty="0" err="1">
                <a:solidFill>
                  <a:srgbClr val="7030A0"/>
                </a:solidFill>
              </a:rPr>
              <a:t>foils</a:t>
            </a:r>
            <a:r>
              <a:rPr lang="de-DE" b="1" dirty="0">
                <a:solidFill>
                  <a:srgbClr val="7030A0"/>
                </a:solidFill>
              </a:rPr>
              <a:t> </a:t>
            </a:r>
            <a:r>
              <a:rPr lang="de-DE" b="1" dirty="0" err="1">
                <a:solidFill>
                  <a:srgbClr val="7030A0"/>
                </a:solidFill>
              </a:rPr>
              <a:t>mounted</a:t>
            </a:r>
            <a:r>
              <a:rPr lang="de-DE" b="1" dirty="0">
                <a:solidFill>
                  <a:srgbClr val="7030A0"/>
                </a:solidFill>
              </a:rPr>
              <a:t> on </a:t>
            </a:r>
            <a:r>
              <a:rPr lang="de-DE" b="1" dirty="0" err="1">
                <a:solidFill>
                  <a:srgbClr val="7030A0"/>
                </a:solidFill>
              </a:rPr>
              <a:t>frames</a:t>
            </a:r>
            <a:endParaRPr lang="en-DE" b="1" dirty="0">
              <a:solidFill>
                <a:srgbClr val="7030A0"/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8539F72-A58E-2082-1451-6E46C56FF201}"/>
              </a:ext>
            </a:extLst>
          </p:cNvPr>
          <p:cNvGrpSpPr/>
          <p:nvPr/>
        </p:nvGrpSpPr>
        <p:grpSpPr>
          <a:xfrm>
            <a:off x="7838939" y="2793334"/>
            <a:ext cx="2620421" cy="2438401"/>
            <a:chOff x="1640709" y="2924944"/>
            <a:chExt cx="2439392" cy="2395831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C558D5C4-BF3A-01D4-F90F-ABA19FE060C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40709" y="2924944"/>
              <a:ext cx="2439392" cy="2395831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1CD6D2B-80D3-8351-1BDE-EED618C7461C}"/>
                </a:ext>
              </a:extLst>
            </p:cNvPr>
            <p:cNvSpPr/>
            <p:nvPr/>
          </p:nvSpPr>
          <p:spPr>
            <a:xfrm>
              <a:off x="2148902" y="3652897"/>
              <a:ext cx="1282802" cy="928231"/>
            </a:xfrm>
            <a:prstGeom prst="rect">
              <a:avLst/>
            </a:prstGeom>
            <a:noFill/>
            <a:ln w="25400">
              <a:solidFill>
                <a:srgbClr val="F207CA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</p:grp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3A51380-7B4C-EE27-4FA8-7242701BD660}"/>
              </a:ext>
            </a:extLst>
          </p:cNvPr>
          <p:cNvCxnSpPr>
            <a:cxnSpLocks/>
          </p:cNvCxnSpPr>
          <p:nvPr/>
        </p:nvCxnSpPr>
        <p:spPr>
          <a:xfrm flipH="1">
            <a:off x="9668467" y="3780501"/>
            <a:ext cx="864096" cy="10748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060837E7-161A-49FD-CAE6-EB79641A9C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3599" y="2851113"/>
            <a:ext cx="3073400" cy="24384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BE4A63DC-8AE0-3037-30A1-97462090EDEB}"/>
              </a:ext>
            </a:extLst>
          </p:cNvPr>
          <p:cNvSpPr txBox="1"/>
          <p:nvPr/>
        </p:nvSpPr>
        <p:spPr>
          <a:xfrm>
            <a:off x="1113258" y="5440579"/>
            <a:ext cx="64229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600" b="1" dirty="0">
                <a:solidFill>
                  <a:srgbClr val="253366"/>
                </a:solidFill>
              </a:rPr>
              <a:t>STEM (a) and SEM (b)  images of pre-existing microcracks in pristine carbon membranes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4AC6F22C-9846-71E7-107B-DF27314E77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6159" y="2818650"/>
            <a:ext cx="3187700" cy="252730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FE30F2E3-4F68-316D-C4D9-7025377CF44C}"/>
              </a:ext>
            </a:extLst>
          </p:cNvPr>
          <p:cNvSpPr txBox="1"/>
          <p:nvPr/>
        </p:nvSpPr>
        <p:spPr>
          <a:xfrm>
            <a:off x="7183593" y="2872250"/>
            <a:ext cx="3994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600" b="1" dirty="0">
                <a:solidFill>
                  <a:schemeClr val="bg1"/>
                </a:solidFill>
              </a:rPr>
              <a:t>b)</a:t>
            </a:r>
          </a:p>
        </p:txBody>
      </p:sp>
    </p:spTree>
    <p:extLst>
      <p:ext uri="{BB962C8B-B14F-4D97-AF65-F5344CB8AC3E}">
        <p14:creationId xmlns:p14="http://schemas.microsoft.com/office/powerpoint/2010/main" val="3960238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134BFD-BC51-9BFB-29C5-018E66404C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FF61A-1EEA-833B-0955-1C8E7CAEE6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2555"/>
            <a:ext cx="10515600" cy="1325563"/>
          </a:xfrm>
        </p:spPr>
        <p:txBody>
          <a:bodyPr>
            <a:noAutofit/>
          </a:bodyPr>
          <a:lstStyle/>
          <a:p>
            <a:r>
              <a:rPr lang="en-GB" sz="3600" dirty="0"/>
              <a:t>WP4.3 – Innovative beam windows for high-power accelerator applications </a:t>
            </a: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F18538CA-00D8-4E16-538D-93B6B7969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520259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2" name="Content Placeholder 2">
            <a:extLst>
              <a:ext uri="{FF2B5EF4-FFF2-40B4-BE49-F238E27FC236}">
                <a16:creationId xmlns:a16="http://schemas.microsoft.com/office/drawing/2014/main" id="{2013D698-9584-9C48-CC7D-ACE14065C1B9}"/>
              </a:ext>
            </a:extLst>
          </p:cNvPr>
          <p:cNvSpPr txBox="1">
            <a:spLocks/>
          </p:cNvSpPr>
          <p:nvPr/>
        </p:nvSpPr>
        <p:spPr bwMode="auto">
          <a:xfrm>
            <a:off x="967254" y="1233253"/>
            <a:ext cx="9873387" cy="963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7485" tIns="208744" rIns="417485" bIns="208744" numCol="1" anchor="t" anchorCtr="0" compatLnSpc="1">
            <a:prstTxWarp prst="textNoShape">
              <a:avLst/>
            </a:prstTxWarp>
          </a:bodyPr>
          <a:lstStyle>
            <a:lvl1pPr marL="1563688" indent="-1563688" algn="l" defTabSz="4175125" rtl="0" fontAlgn="base">
              <a:spcBef>
                <a:spcPct val="20000"/>
              </a:spcBef>
              <a:spcAft>
                <a:spcPct val="0"/>
              </a:spcAft>
              <a:buChar char="•"/>
              <a:defRPr sz="6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92488" indent="-1303338" algn="l" defTabSz="4175125" rtl="0" fontAlgn="base">
              <a:spcBef>
                <a:spcPct val="20000"/>
              </a:spcBef>
              <a:spcAft>
                <a:spcPct val="0"/>
              </a:spcAft>
              <a:buChar char="–"/>
              <a:defRPr sz="6800">
                <a:solidFill>
                  <a:schemeClr val="tx1"/>
                </a:solidFill>
                <a:latin typeface="+mn-lt"/>
                <a:cs typeface="+mn-cs"/>
              </a:defRPr>
            </a:lvl2pPr>
            <a:lvl3pPr marL="5219700" indent="-1044575" algn="l" defTabSz="4175125" rtl="0" fontAlgn="base">
              <a:spcBef>
                <a:spcPct val="20000"/>
              </a:spcBef>
              <a:spcAft>
                <a:spcPct val="0"/>
              </a:spcAft>
              <a:buChar char="•"/>
              <a:defRPr sz="6800">
                <a:solidFill>
                  <a:schemeClr val="tx1"/>
                </a:solidFill>
                <a:latin typeface="+mn-lt"/>
                <a:cs typeface="+mn-cs"/>
              </a:defRPr>
            </a:lvl3pPr>
            <a:lvl4pPr marL="7305675" indent="-1042988" algn="l" defTabSz="4175125" rtl="0" fontAlgn="base">
              <a:spcBef>
                <a:spcPct val="20000"/>
              </a:spcBef>
              <a:spcAft>
                <a:spcPct val="0"/>
              </a:spcAft>
              <a:buChar char="–"/>
              <a:defRPr sz="6800">
                <a:solidFill>
                  <a:schemeClr val="tx1"/>
                </a:solidFill>
                <a:latin typeface="+mn-lt"/>
                <a:cs typeface="+mn-cs"/>
              </a:defRPr>
            </a:lvl4pPr>
            <a:lvl5pPr marL="9391650" indent="-1042988" algn="l" defTabSz="4175125" rtl="0" fontAlgn="base">
              <a:spcBef>
                <a:spcPct val="20000"/>
              </a:spcBef>
              <a:spcAft>
                <a:spcPct val="0"/>
              </a:spcAft>
              <a:buChar char="»"/>
              <a:defRPr sz="6800">
                <a:solidFill>
                  <a:schemeClr val="tx1"/>
                </a:solidFill>
                <a:latin typeface="+mn-lt"/>
                <a:cs typeface="+mn-cs"/>
              </a:defRPr>
            </a:lvl5pPr>
            <a:lvl6pPr marL="9848850" indent="-1042988" algn="l" defTabSz="4175125" rtl="0" fontAlgn="base">
              <a:spcBef>
                <a:spcPct val="20000"/>
              </a:spcBef>
              <a:spcAft>
                <a:spcPct val="0"/>
              </a:spcAft>
              <a:buChar char="»"/>
              <a:defRPr sz="6800">
                <a:solidFill>
                  <a:schemeClr val="tx1"/>
                </a:solidFill>
                <a:latin typeface="+mn-lt"/>
                <a:cs typeface="+mn-cs"/>
              </a:defRPr>
            </a:lvl6pPr>
            <a:lvl7pPr marL="10306050" indent="-1042988" algn="l" defTabSz="4175125" rtl="0" fontAlgn="base">
              <a:spcBef>
                <a:spcPct val="20000"/>
              </a:spcBef>
              <a:spcAft>
                <a:spcPct val="0"/>
              </a:spcAft>
              <a:buChar char="»"/>
              <a:defRPr sz="6800">
                <a:solidFill>
                  <a:schemeClr val="tx1"/>
                </a:solidFill>
                <a:latin typeface="+mn-lt"/>
                <a:cs typeface="+mn-cs"/>
              </a:defRPr>
            </a:lvl7pPr>
            <a:lvl8pPr marL="10763250" indent="-1042988" algn="l" defTabSz="4175125" rtl="0" fontAlgn="base">
              <a:spcBef>
                <a:spcPct val="20000"/>
              </a:spcBef>
              <a:spcAft>
                <a:spcPct val="0"/>
              </a:spcAft>
              <a:buChar char="»"/>
              <a:defRPr sz="6800">
                <a:solidFill>
                  <a:schemeClr val="tx1"/>
                </a:solidFill>
                <a:latin typeface="+mn-lt"/>
                <a:cs typeface="+mn-cs"/>
              </a:defRPr>
            </a:lvl8pPr>
            <a:lvl9pPr marL="11220450" indent="-1042988" algn="l" defTabSz="4175125" rtl="0" fontAlgn="base">
              <a:spcBef>
                <a:spcPct val="20000"/>
              </a:spcBef>
              <a:spcAft>
                <a:spcPct val="0"/>
              </a:spcAft>
              <a:buChar char="»"/>
              <a:defRPr sz="68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 err="1">
                <a:solidFill>
                  <a:srgbClr val="7030A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Graphenic</a:t>
            </a:r>
            <a:r>
              <a:rPr lang="en-US" sz="2400" b="1" dirty="0">
                <a:solidFill>
                  <a:srgbClr val="7030A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Carbon membranes – Material produced by </a:t>
            </a:r>
            <a:endParaRPr lang="en-DE" sz="2400" kern="0" dirty="0">
              <a:solidFill>
                <a:srgbClr val="7030A0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977FD9-F683-897D-8042-B9DF47DC5E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0660" y="2067971"/>
            <a:ext cx="10955030" cy="3763615"/>
          </a:xfrm>
        </p:spPr>
        <p:txBody>
          <a:bodyPr/>
          <a:lstStyle/>
          <a:p>
            <a:pPr marL="0" indent="0">
              <a:buNone/>
            </a:pPr>
            <a:r>
              <a:rPr lang="en-DE" dirty="0">
                <a:solidFill>
                  <a:srgbClr val="000000"/>
                </a:solidFill>
                <a:effectLst/>
                <a:latin typeface="Helvetica" pitchFamily="2" charset="0"/>
              </a:rPr>
              <a:t> 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31E134D-CA96-B1AD-2540-371C5F2DB4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7324" y="4112112"/>
            <a:ext cx="3153249" cy="17674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4F20B4E-D4AD-6B6D-7715-F49CB094B7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7325" y="2056431"/>
            <a:ext cx="3022600" cy="1841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91BBE09-06C2-B3CE-71A5-9233E8AB18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5141" y="2004243"/>
            <a:ext cx="3009900" cy="31369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F645A37-3394-3C21-16F4-6590270E1B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56543" y="2487847"/>
            <a:ext cx="3566612" cy="31369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BECBC00-DE8B-20FB-B83E-59030558DCD3}"/>
              </a:ext>
            </a:extLst>
          </p:cNvPr>
          <p:cNvSpPr txBox="1"/>
          <p:nvPr/>
        </p:nvSpPr>
        <p:spPr>
          <a:xfrm>
            <a:off x="7627517" y="2062957"/>
            <a:ext cx="4169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600" b="1" dirty="0">
                <a:solidFill>
                  <a:srgbClr val="F207CA"/>
                </a:solidFill>
              </a:rPr>
              <a:t>CVD deposition of GC on Si substrate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ABC312C-837D-B256-E844-0B1434AA04F8}"/>
              </a:ext>
            </a:extLst>
          </p:cNvPr>
          <p:cNvSpPr txBox="1"/>
          <p:nvPr/>
        </p:nvSpPr>
        <p:spPr>
          <a:xfrm>
            <a:off x="7766176" y="5926092"/>
            <a:ext cx="38924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600" b="1" dirty="0">
                <a:solidFill>
                  <a:srgbClr val="F207CA"/>
                </a:solidFill>
              </a:rPr>
              <a:t>2-step etch process of Si substrate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D32D9E-3367-70DD-7292-5685CAC72D3C}"/>
              </a:ext>
            </a:extLst>
          </p:cNvPr>
          <p:cNvSpPr txBox="1"/>
          <p:nvPr/>
        </p:nvSpPr>
        <p:spPr>
          <a:xfrm>
            <a:off x="4311342" y="3819159"/>
            <a:ext cx="2964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L</a:t>
            </a:r>
            <a:r>
              <a:rPr lang="en-DE" dirty="0">
                <a:solidFill>
                  <a:srgbClr val="002060"/>
                </a:solidFill>
              </a:rPr>
              <a:t>aminar structure of GC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B2C63D6-7912-3699-F882-44D995235C51}"/>
              </a:ext>
            </a:extLst>
          </p:cNvPr>
          <p:cNvSpPr txBox="1"/>
          <p:nvPr/>
        </p:nvSpPr>
        <p:spPr>
          <a:xfrm>
            <a:off x="655701" y="5270010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b="1" dirty="0">
                <a:solidFill>
                  <a:srgbClr val="F207CA"/>
                </a:solidFill>
              </a:rPr>
              <a:t>GC membrane on Si ring </a:t>
            </a:r>
            <a:r>
              <a:rPr lang="en-GB" b="1" dirty="0">
                <a:solidFill>
                  <a:srgbClr val="F207CA"/>
                </a:solidFill>
              </a:rPr>
              <a:t>f</a:t>
            </a:r>
            <a:r>
              <a:rPr lang="en-DE" b="1" dirty="0">
                <a:solidFill>
                  <a:srgbClr val="F207CA"/>
                </a:solidFill>
              </a:rPr>
              <a:t>or beam window application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3A07204-A89A-A853-E04C-75AA7A208050}"/>
              </a:ext>
            </a:extLst>
          </p:cNvPr>
          <p:cNvSpPr txBox="1"/>
          <p:nvPr/>
        </p:nvSpPr>
        <p:spPr>
          <a:xfrm>
            <a:off x="4207545" y="5895314"/>
            <a:ext cx="3307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S</a:t>
            </a:r>
            <a:r>
              <a:rPr lang="en-DE" dirty="0">
                <a:solidFill>
                  <a:srgbClr val="002060"/>
                </a:solidFill>
              </a:rPr>
              <a:t>trong bonding on Si ring</a:t>
            </a:r>
          </a:p>
        </p:txBody>
      </p:sp>
      <p:pic>
        <p:nvPicPr>
          <p:cNvPr id="1028" name="Picture 4" descr="KETEK GmbH – Creative Detector Solutions Logo">
            <a:hlinkClick r:id="rId7"/>
            <a:extLst>
              <a:ext uri="{FF2B5EF4-FFF2-40B4-BE49-F238E27FC236}">
                <a16:creationId xmlns:a16="http://schemas.microsoft.com/office/drawing/2014/main" id="{D9A0C75D-5B75-C3EC-DE89-677764C742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8903" y="1531846"/>
            <a:ext cx="1263192" cy="202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11195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6138CE-9A85-F5ED-26BB-B3F0F9AB1D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FA931-0FE7-6E72-B6CE-549F157E7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2555"/>
            <a:ext cx="10515600" cy="1325563"/>
          </a:xfrm>
        </p:spPr>
        <p:txBody>
          <a:bodyPr>
            <a:noAutofit/>
          </a:bodyPr>
          <a:lstStyle/>
          <a:p>
            <a:r>
              <a:rPr lang="en-GB" sz="3600" dirty="0"/>
              <a:t>WP4.3 – Innovative beam windows for high-power accelerator applications </a:t>
            </a: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5BC769D8-1372-BDFE-8262-C758AD2D9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520259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2" name="Content Placeholder 2">
            <a:extLst>
              <a:ext uri="{FF2B5EF4-FFF2-40B4-BE49-F238E27FC236}">
                <a16:creationId xmlns:a16="http://schemas.microsoft.com/office/drawing/2014/main" id="{3DEA5705-31FC-36A7-35FE-63C99C6C9C3A}"/>
              </a:ext>
            </a:extLst>
          </p:cNvPr>
          <p:cNvSpPr txBox="1">
            <a:spLocks/>
          </p:cNvSpPr>
          <p:nvPr/>
        </p:nvSpPr>
        <p:spPr bwMode="auto">
          <a:xfrm>
            <a:off x="967254" y="1233253"/>
            <a:ext cx="9873387" cy="963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7485" tIns="208744" rIns="417485" bIns="208744" numCol="1" anchor="t" anchorCtr="0" compatLnSpc="1">
            <a:prstTxWarp prst="textNoShape">
              <a:avLst/>
            </a:prstTxWarp>
          </a:bodyPr>
          <a:lstStyle>
            <a:lvl1pPr marL="1563688" indent="-1563688" algn="l" defTabSz="4175125" rtl="0" fontAlgn="base">
              <a:spcBef>
                <a:spcPct val="20000"/>
              </a:spcBef>
              <a:spcAft>
                <a:spcPct val="0"/>
              </a:spcAft>
              <a:buChar char="•"/>
              <a:defRPr sz="6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92488" indent="-1303338" algn="l" defTabSz="4175125" rtl="0" fontAlgn="base">
              <a:spcBef>
                <a:spcPct val="20000"/>
              </a:spcBef>
              <a:spcAft>
                <a:spcPct val="0"/>
              </a:spcAft>
              <a:buChar char="–"/>
              <a:defRPr sz="6800">
                <a:solidFill>
                  <a:schemeClr val="tx1"/>
                </a:solidFill>
                <a:latin typeface="+mn-lt"/>
                <a:cs typeface="+mn-cs"/>
              </a:defRPr>
            </a:lvl2pPr>
            <a:lvl3pPr marL="5219700" indent="-1044575" algn="l" defTabSz="4175125" rtl="0" fontAlgn="base">
              <a:spcBef>
                <a:spcPct val="20000"/>
              </a:spcBef>
              <a:spcAft>
                <a:spcPct val="0"/>
              </a:spcAft>
              <a:buChar char="•"/>
              <a:defRPr sz="6800">
                <a:solidFill>
                  <a:schemeClr val="tx1"/>
                </a:solidFill>
                <a:latin typeface="+mn-lt"/>
                <a:cs typeface="+mn-cs"/>
              </a:defRPr>
            </a:lvl3pPr>
            <a:lvl4pPr marL="7305675" indent="-1042988" algn="l" defTabSz="4175125" rtl="0" fontAlgn="base">
              <a:spcBef>
                <a:spcPct val="20000"/>
              </a:spcBef>
              <a:spcAft>
                <a:spcPct val="0"/>
              </a:spcAft>
              <a:buChar char="–"/>
              <a:defRPr sz="6800">
                <a:solidFill>
                  <a:schemeClr val="tx1"/>
                </a:solidFill>
                <a:latin typeface="+mn-lt"/>
                <a:cs typeface="+mn-cs"/>
              </a:defRPr>
            </a:lvl4pPr>
            <a:lvl5pPr marL="9391650" indent="-1042988" algn="l" defTabSz="4175125" rtl="0" fontAlgn="base">
              <a:spcBef>
                <a:spcPct val="20000"/>
              </a:spcBef>
              <a:spcAft>
                <a:spcPct val="0"/>
              </a:spcAft>
              <a:buChar char="»"/>
              <a:defRPr sz="6800">
                <a:solidFill>
                  <a:schemeClr val="tx1"/>
                </a:solidFill>
                <a:latin typeface="+mn-lt"/>
                <a:cs typeface="+mn-cs"/>
              </a:defRPr>
            </a:lvl5pPr>
            <a:lvl6pPr marL="9848850" indent="-1042988" algn="l" defTabSz="4175125" rtl="0" fontAlgn="base">
              <a:spcBef>
                <a:spcPct val="20000"/>
              </a:spcBef>
              <a:spcAft>
                <a:spcPct val="0"/>
              </a:spcAft>
              <a:buChar char="»"/>
              <a:defRPr sz="6800">
                <a:solidFill>
                  <a:schemeClr val="tx1"/>
                </a:solidFill>
                <a:latin typeface="+mn-lt"/>
                <a:cs typeface="+mn-cs"/>
              </a:defRPr>
            </a:lvl6pPr>
            <a:lvl7pPr marL="10306050" indent="-1042988" algn="l" defTabSz="4175125" rtl="0" fontAlgn="base">
              <a:spcBef>
                <a:spcPct val="20000"/>
              </a:spcBef>
              <a:spcAft>
                <a:spcPct val="0"/>
              </a:spcAft>
              <a:buChar char="»"/>
              <a:defRPr sz="6800">
                <a:solidFill>
                  <a:schemeClr val="tx1"/>
                </a:solidFill>
                <a:latin typeface="+mn-lt"/>
                <a:cs typeface="+mn-cs"/>
              </a:defRPr>
            </a:lvl7pPr>
            <a:lvl8pPr marL="10763250" indent="-1042988" algn="l" defTabSz="4175125" rtl="0" fontAlgn="base">
              <a:spcBef>
                <a:spcPct val="20000"/>
              </a:spcBef>
              <a:spcAft>
                <a:spcPct val="0"/>
              </a:spcAft>
              <a:buChar char="»"/>
              <a:defRPr sz="6800">
                <a:solidFill>
                  <a:schemeClr val="tx1"/>
                </a:solidFill>
                <a:latin typeface="+mn-lt"/>
                <a:cs typeface="+mn-cs"/>
              </a:defRPr>
            </a:lvl8pPr>
            <a:lvl9pPr marL="11220450" indent="-1042988" algn="l" defTabSz="4175125" rtl="0" fontAlgn="base">
              <a:spcBef>
                <a:spcPct val="20000"/>
              </a:spcBef>
              <a:spcAft>
                <a:spcPct val="0"/>
              </a:spcAft>
              <a:buChar char="»"/>
              <a:defRPr sz="68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 err="1">
                <a:solidFill>
                  <a:srgbClr val="7030A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Graphenic</a:t>
            </a:r>
            <a:r>
              <a:rPr lang="en-US" sz="2400" b="1" dirty="0">
                <a:solidFill>
                  <a:srgbClr val="7030A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Carbon membranes – Beam tests at GSI</a:t>
            </a:r>
            <a:endParaRPr lang="en-DE" sz="2400" kern="0" dirty="0">
              <a:solidFill>
                <a:srgbClr val="7030A0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FA568A-37E3-500C-D572-B9920D07F6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0660" y="2067971"/>
            <a:ext cx="10955030" cy="3763615"/>
          </a:xfrm>
        </p:spPr>
        <p:txBody>
          <a:bodyPr/>
          <a:lstStyle/>
          <a:p>
            <a:pPr marL="0" indent="0">
              <a:buNone/>
            </a:pPr>
            <a:r>
              <a:rPr lang="en-DE" dirty="0">
                <a:solidFill>
                  <a:srgbClr val="000000"/>
                </a:solidFill>
                <a:effectLst/>
                <a:latin typeface="Helvetica" pitchFamily="2" charset="0"/>
              </a:rPr>
              <a:t> 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766411-CAB8-1838-B4CC-AA76A3E029F2}"/>
              </a:ext>
            </a:extLst>
          </p:cNvPr>
          <p:cNvSpPr txBox="1"/>
          <p:nvPr/>
        </p:nvSpPr>
        <p:spPr>
          <a:xfrm>
            <a:off x="6960095" y="5591020"/>
            <a:ext cx="48555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600" b="1" dirty="0"/>
              <a:t>Peak temperatures in carbon membranes </a:t>
            </a:r>
          </a:p>
          <a:p>
            <a:r>
              <a:rPr lang="en-DE" sz="1600" b="1" dirty="0"/>
              <a:t>exposed to 4.8 MeV/u heavy ions, as a function of beam intensity and duty cycle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CF5AE9F-9179-FD67-AEDA-957063CFC6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3234" y="2256603"/>
            <a:ext cx="4408106" cy="327459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6E462A2-2940-D0B7-183D-1AF345DF79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9736" y="1916831"/>
            <a:ext cx="2997530" cy="213950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09193B8-8A40-2CB7-4DEF-571C96FFE4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19736" y="3960441"/>
            <a:ext cx="2997530" cy="239566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06FEE8D-5324-972C-1DDE-9CC743931A7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8413" y="2004007"/>
            <a:ext cx="3098026" cy="199408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5A60A00-1D76-7B59-5263-B3D6DF55495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31747" y="4152173"/>
            <a:ext cx="1634692" cy="1472574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9D41A577-520C-22F5-3054-333D6E89FF8D}"/>
              </a:ext>
            </a:extLst>
          </p:cNvPr>
          <p:cNvSpPr txBox="1"/>
          <p:nvPr/>
        </p:nvSpPr>
        <p:spPr>
          <a:xfrm>
            <a:off x="1703512" y="5603162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600" b="1" dirty="0"/>
              <a:t>IR thermography</a:t>
            </a:r>
          </a:p>
          <a:p>
            <a:r>
              <a:rPr lang="en-DE" sz="1600" b="1" dirty="0"/>
              <a:t>monitoring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BD7FBFBA-5B44-C8FA-3D7F-71E43046422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668" y="4286651"/>
            <a:ext cx="1985462" cy="1283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2686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34E551-1BFF-0E01-6382-24274B5FB6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E2C78-BD50-2F58-4896-4E3A6E678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2555"/>
            <a:ext cx="10515600" cy="1325563"/>
          </a:xfrm>
        </p:spPr>
        <p:txBody>
          <a:bodyPr>
            <a:noAutofit/>
          </a:bodyPr>
          <a:lstStyle/>
          <a:p>
            <a:r>
              <a:rPr lang="en-GB" sz="3600" dirty="0"/>
              <a:t>WP4.3 – Innovative beam windows for high-power accelerator applications </a:t>
            </a: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6BFAD69B-AB03-56A8-6D03-202506870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520259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2" name="Content Placeholder 2">
            <a:extLst>
              <a:ext uri="{FF2B5EF4-FFF2-40B4-BE49-F238E27FC236}">
                <a16:creationId xmlns:a16="http://schemas.microsoft.com/office/drawing/2014/main" id="{0E60130B-BABB-524E-6D3E-03B324C65EB9}"/>
              </a:ext>
            </a:extLst>
          </p:cNvPr>
          <p:cNvSpPr txBox="1">
            <a:spLocks/>
          </p:cNvSpPr>
          <p:nvPr/>
        </p:nvSpPr>
        <p:spPr bwMode="auto">
          <a:xfrm>
            <a:off x="1847528" y="1286282"/>
            <a:ext cx="7144970" cy="963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7485" tIns="208744" rIns="417485" bIns="208744" numCol="1" anchor="t" anchorCtr="0" compatLnSpc="1">
            <a:prstTxWarp prst="textNoShape">
              <a:avLst/>
            </a:prstTxWarp>
          </a:bodyPr>
          <a:lstStyle>
            <a:lvl1pPr marL="1563688" indent="-1563688" algn="l" defTabSz="4175125" rtl="0" fontAlgn="base">
              <a:spcBef>
                <a:spcPct val="20000"/>
              </a:spcBef>
              <a:spcAft>
                <a:spcPct val="0"/>
              </a:spcAft>
              <a:buChar char="•"/>
              <a:defRPr sz="6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92488" indent="-1303338" algn="l" defTabSz="4175125" rtl="0" fontAlgn="base">
              <a:spcBef>
                <a:spcPct val="20000"/>
              </a:spcBef>
              <a:spcAft>
                <a:spcPct val="0"/>
              </a:spcAft>
              <a:buChar char="–"/>
              <a:defRPr sz="6800">
                <a:solidFill>
                  <a:schemeClr val="tx1"/>
                </a:solidFill>
                <a:latin typeface="+mn-lt"/>
                <a:cs typeface="+mn-cs"/>
              </a:defRPr>
            </a:lvl2pPr>
            <a:lvl3pPr marL="5219700" indent="-1044575" algn="l" defTabSz="4175125" rtl="0" fontAlgn="base">
              <a:spcBef>
                <a:spcPct val="20000"/>
              </a:spcBef>
              <a:spcAft>
                <a:spcPct val="0"/>
              </a:spcAft>
              <a:buChar char="•"/>
              <a:defRPr sz="6800">
                <a:solidFill>
                  <a:schemeClr val="tx1"/>
                </a:solidFill>
                <a:latin typeface="+mn-lt"/>
                <a:cs typeface="+mn-cs"/>
              </a:defRPr>
            </a:lvl3pPr>
            <a:lvl4pPr marL="7305675" indent="-1042988" algn="l" defTabSz="4175125" rtl="0" fontAlgn="base">
              <a:spcBef>
                <a:spcPct val="20000"/>
              </a:spcBef>
              <a:spcAft>
                <a:spcPct val="0"/>
              </a:spcAft>
              <a:buChar char="–"/>
              <a:defRPr sz="6800">
                <a:solidFill>
                  <a:schemeClr val="tx1"/>
                </a:solidFill>
                <a:latin typeface="+mn-lt"/>
                <a:cs typeface="+mn-cs"/>
              </a:defRPr>
            </a:lvl4pPr>
            <a:lvl5pPr marL="9391650" indent="-1042988" algn="l" defTabSz="4175125" rtl="0" fontAlgn="base">
              <a:spcBef>
                <a:spcPct val="20000"/>
              </a:spcBef>
              <a:spcAft>
                <a:spcPct val="0"/>
              </a:spcAft>
              <a:buChar char="»"/>
              <a:defRPr sz="6800">
                <a:solidFill>
                  <a:schemeClr val="tx1"/>
                </a:solidFill>
                <a:latin typeface="+mn-lt"/>
                <a:cs typeface="+mn-cs"/>
              </a:defRPr>
            </a:lvl5pPr>
            <a:lvl6pPr marL="9848850" indent="-1042988" algn="l" defTabSz="4175125" rtl="0" fontAlgn="base">
              <a:spcBef>
                <a:spcPct val="20000"/>
              </a:spcBef>
              <a:spcAft>
                <a:spcPct val="0"/>
              </a:spcAft>
              <a:buChar char="»"/>
              <a:defRPr sz="6800">
                <a:solidFill>
                  <a:schemeClr val="tx1"/>
                </a:solidFill>
                <a:latin typeface="+mn-lt"/>
                <a:cs typeface="+mn-cs"/>
              </a:defRPr>
            </a:lvl6pPr>
            <a:lvl7pPr marL="10306050" indent="-1042988" algn="l" defTabSz="4175125" rtl="0" fontAlgn="base">
              <a:spcBef>
                <a:spcPct val="20000"/>
              </a:spcBef>
              <a:spcAft>
                <a:spcPct val="0"/>
              </a:spcAft>
              <a:buChar char="»"/>
              <a:defRPr sz="6800">
                <a:solidFill>
                  <a:schemeClr val="tx1"/>
                </a:solidFill>
                <a:latin typeface="+mn-lt"/>
                <a:cs typeface="+mn-cs"/>
              </a:defRPr>
            </a:lvl7pPr>
            <a:lvl8pPr marL="10763250" indent="-1042988" algn="l" defTabSz="4175125" rtl="0" fontAlgn="base">
              <a:spcBef>
                <a:spcPct val="20000"/>
              </a:spcBef>
              <a:spcAft>
                <a:spcPct val="0"/>
              </a:spcAft>
              <a:buChar char="»"/>
              <a:defRPr sz="6800">
                <a:solidFill>
                  <a:schemeClr val="tx1"/>
                </a:solidFill>
                <a:latin typeface="+mn-lt"/>
                <a:cs typeface="+mn-cs"/>
              </a:defRPr>
            </a:lvl8pPr>
            <a:lvl9pPr marL="11220450" indent="-1042988" algn="l" defTabSz="4175125" rtl="0" fontAlgn="base">
              <a:spcBef>
                <a:spcPct val="20000"/>
              </a:spcBef>
              <a:spcAft>
                <a:spcPct val="0"/>
              </a:spcAft>
              <a:buChar char="»"/>
              <a:defRPr sz="68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 err="1">
                <a:solidFill>
                  <a:srgbClr val="7030A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Graphenic</a:t>
            </a:r>
            <a:r>
              <a:rPr lang="en-US" sz="2400" b="1" dirty="0">
                <a:solidFill>
                  <a:srgbClr val="7030A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Carbon – Irradiated membranes </a:t>
            </a:r>
            <a:endParaRPr lang="en-DE" sz="2400" kern="0" dirty="0">
              <a:solidFill>
                <a:srgbClr val="7030A0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FECBCD7-6144-BC1F-287C-FD7BD4A7F4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432" y="1759834"/>
            <a:ext cx="9931365" cy="262889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40D7929-393E-AAD6-F9A1-EDF7C04E70CD}"/>
              </a:ext>
            </a:extLst>
          </p:cNvPr>
          <p:cNvSpPr txBox="1"/>
          <p:nvPr/>
        </p:nvSpPr>
        <p:spPr>
          <a:xfrm>
            <a:off x="1758610" y="4241187"/>
            <a:ext cx="11757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Pristine</a:t>
            </a:r>
            <a:endParaRPr lang="en-DE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C69707A-FCA4-1B7A-437C-61143AB56149}"/>
              </a:ext>
            </a:extLst>
          </p:cNvPr>
          <p:cNvSpPr txBox="1"/>
          <p:nvPr/>
        </p:nvSpPr>
        <p:spPr>
          <a:xfrm>
            <a:off x="3616382" y="4264940"/>
            <a:ext cx="247961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F207CA"/>
                </a:solidFill>
              </a:rPr>
              <a:t>4.8 MeV/u Au</a:t>
            </a:r>
          </a:p>
          <a:p>
            <a:r>
              <a:rPr lang="en-GB" sz="1600" b="1" dirty="0">
                <a:solidFill>
                  <a:srgbClr val="F207CA"/>
                </a:solidFill>
              </a:rPr>
              <a:t>1x 10</a:t>
            </a:r>
            <a:r>
              <a:rPr lang="en-GB" sz="1600" b="1" baseline="30000" dirty="0">
                <a:solidFill>
                  <a:srgbClr val="F207CA"/>
                </a:solidFill>
              </a:rPr>
              <a:t>13</a:t>
            </a:r>
            <a:r>
              <a:rPr lang="en-GB" sz="1600" b="1" dirty="0">
                <a:solidFill>
                  <a:srgbClr val="F207CA"/>
                </a:solidFill>
              </a:rPr>
              <a:t> ions/cm</a:t>
            </a:r>
            <a:r>
              <a:rPr lang="en-GB" sz="1600" b="1" baseline="30000" dirty="0">
                <a:solidFill>
                  <a:srgbClr val="F207CA"/>
                </a:solidFill>
              </a:rPr>
              <a:t>2</a:t>
            </a:r>
            <a:endParaRPr lang="en-GB" sz="1600" b="1" dirty="0">
              <a:solidFill>
                <a:srgbClr val="F207CA"/>
              </a:solidFill>
            </a:endParaRPr>
          </a:p>
          <a:p>
            <a:r>
              <a:rPr lang="en-GB" sz="1600" b="1" dirty="0">
                <a:solidFill>
                  <a:srgbClr val="F207CA"/>
                </a:solidFill>
              </a:rPr>
              <a:t>flux of 2x10</a:t>
            </a:r>
            <a:r>
              <a:rPr lang="en-GB" sz="1600" b="1" baseline="30000" dirty="0">
                <a:solidFill>
                  <a:srgbClr val="F207CA"/>
                </a:solidFill>
              </a:rPr>
              <a:t>9</a:t>
            </a:r>
            <a:r>
              <a:rPr lang="en-GB" sz="1600" b="1" dirty="0">
                <a:solidFill>
                  <a:srgbClr val="F207CA"/>
                </a:solidFill>
              </a:rPr>
              <a:t> </a:t>
            </a:r>
            <a:r>
              <a:rPr lang="en-GB" sz="1600" b="1" dirty="0" err="1">
                <a:solidFill>
                  <a:srgbClr val="F207CA"/>
                </a:solidFill>
              </a:rPr>
              <a:t>i</a:t>
            </a:r>
            <a:r>
              <a:rPr lang="en-GB" sz="1600" b="1" dirty="0">
                <a:solidFill>
                  <a:srgbClr val="F207CA"/>
                </a:solidFill>
              </a:rPr>
              <a:t>/cm</a:t>
            </a:r>
            <a:r>
              <a:rPr lang="en-GB" sz="1600" b="1" baseline="30000" dirty="0">
                <a:solidFill>
                  <a:srgbClr val="F207CA"/>
                </a:solidFill>
              </a:rPr>
              <a:t>2</a:t>
            </a:r>
            <a:r>
              <a:rPr lang="en-GB" sz="1600" b="1" dirty="0">
                <a:solidFill>
                  <a:srgbClr val="F207CA"/>
                </a:solidFill>
              </a:rPr>
              <a:t>s</a:t>
            </a:r>
            <a:endParaRPr lang="en-DE" sz="16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F9E27F5-1F17-85D4-AE59-76983EDA4D48}"/>
              </a:ext>
            </a:extLst>
          </p:cNvPr>
          <p:cNvSpPr txBox="1"/>
          <p:nvPr/>
        </p:nvSpPr>
        <p:spPr>
          <a:xfrm>
            <a:off x="6089355" y="4264941"/>
            <a:ext cx="247961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F207CA"/>
                </a:solidFill>
              </a:rPr>
              <a:t>4.8 MeV/u Au</a:t>
            </a:r>
          </a:p>
          <a:p>
            <a:r>
              <a:rPr lang="en-GB" sz="1600" b="1" dirty="0">
                <a:solidFill>
                  <a:srgbClr val="F207CA"/>
                </a:solidFill>
              </a:rPr>
              <a:t>5x 10</a:t>
            </a:r>
            <a:r>
              <a:rPr lang="en-GB" sz="1600" b="1" baseline="30000" dirty="0">
                <a:solidFill>
                  <a:srgbClr val="F207CA"/>
                </a:solidFill>
              </a:rPr>
              <a:t>13</a:t>
            </a:r>
            <a:r>
              <a:rPr lang="en-GB" sz="1600" b="1" dirty="0">
                <a:solidFill>
                  <a:srgbClr val="F207CA"/>
                </a:solidFill>
              </a:rPr>
              <a:t> ions/cm</a:t>
            </a:r>
            <a:r>
              <a:rPr lang="en-GB" sz="1600" b="1" baseline="30000" dirty="0">
                <a:solidFill>
                  <a:srgbClr val="F207CA"/>
                </a:solidFill>
              </a:rPr>
              <a:t>2</a:t>
            </a:r>
            <a:endParaRPr lang="en-GB" sz="1600" b="1" dirty="0">
              <a:solidFill>
                <a:srgbClr val="F207CA"/>
              </a:solidFill>
            </a:endParaRPr>
          </a:p>
          <a:p>
            <a:r>
              <a:rPr lang="en-GB" sz="1600" b="1" dirty="0">
                <a:solidFill>
                  <a:srgbClr val="F207CA"/>
                </a:solidFill>
              </a:rPr>
              <a:t>flux of 2x10</a:t>
            </a:r>
            <a:r>
              <a:rPr lang="en-GB" sz="1600" b="1" baseline="30000" dirty="0">
                <a:solidFill>
                  <a:srgbClr val="F207CA"/>
                </a:solidFill>
              </a:rPr>
              <a:t>9</a:t>
            </a:r>
            <a:r>
              <a:rPr lang="en-GB" sz="1600" b="1" dirty="0">
                <a:solidFill>
                  <a:srgbClr val="F207CA"/>
                </a:solidFill>
              </a:rPr>
              <a:t> </a:t>
            </a:r>
            <a:r>
              <a:rPr lang="en-GB" sz="1600" b="1" dirty="0" err="1">
                <a:solidFill>
                  <a:srgbClr val="F207CA"/>
                </a:solidFill>
              </a:rPr>
              <a:t>i</a:t>
            </a:r>
            <a:r>
              <a:rPr lang="en-GB" sz="1600" b="1" dirty="0">
                <a:solidFill>
                  <a:srgbClr val="F207CA"/>
                </a:solidFill>
              </a:rPr>
              <a:t>/cm</a:t>
            </a:r>
            <a:r>
              <a:rPr lang="en-GB" sz="1600" b="1" baseline="30000" dirty="0">
                <a:solidFill>
                  <a:srgbClr val="F207CA"/>
                </a:solidFill>
              </a:rPr>
              <a:t>2</a:t>
            </a:r>
            <a:r>
              <a:rPr lang="en-GB" sz="1600" b="1" dirty="0">
                <a:solidFill>
                  <a:srgbClr val="F207CA"/>
                </a:solidFill>
              </a:rPr>
              <a:t>s</a:t>
            </a:r>
            <a:endParaRPr lang="en-DE" sz="16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B25934A-0C00-2B3D-1B15-D3E2B38497F6}"/>
              </a:ext>
            </a:extLst>
          </p:cNvPr>
          <p:cNvSpPr txBox="1"/>
          <p:nvPr/>
        </p:nvSpPr>
        <p:spPr>
          <a:xfrm>
            <a:off x="8740035" y="4264940"/>
            <a:ext cx="228833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F207CA"/>
                </a:solidFill>
              </a:rPr>
              <a:t>5 MeV/u Ne </a:t>
            </a:r>
          </a:p>
          <a:p>
            <a:r>
              <a:rPr lang="en-GB" sz="1600" b="1" dirty="0">
                <a:solidFill>
                  <a:srgbClr val="F207CA"/>
                </a:solidFill>
              </a:rPr>
              <a:t>6.9x10</a:t>
            </a:r>
            <a:r>
              <a:rPr lang="en-GB" sz="1600" b="1" baseline="30000" dirty="0">
                <a:solidFill>
                  <a:srgbClr val="F207CA"/>
                </a:solidFill>
              </a:rPr>
              <a:t>16</a:t>
            </a:r>
            <a:r>
              <a:rPr lang="en-GB" sz="1600" b="1" dirty="0">
                <a:solidFill>
                  <a:srgbClr val="F207CA"/>
                </a:solidFill>
              </a:rPr>
              <a:t> ions/cm</a:t>
            </a:r>
            <a:r>
              <a:rPr lang="en-GB" sz="1600" b="1" baseline="30000" dirty="0">
                <a:solidFill>
                  <a:srgbClr val="F207CA"/>
                </a:solidFill>
              </a:rPr>
              <a:t>2</a:t>
            </a:r>
            <a:r>
              <a:rPr lang="en-GB" sz="1600" b="1" dirty="0">
                <a:solidFill>
                  <a:srgbClr val="F207CA"/>
                </a:solidFill>
              </a:rPr>
              <a:t> </a:t>
            </a:r>
          </a:p>
          <a:p>
            <a:r>
              <a:rPr lang="en-GB" sz="1600" b="1" dirty="0">
                <a:solidFill>
                  <a:srgbClr val="F207CA"/>
                </a:solidFill>
              </a:rPr>
              <a:t>flux of 6x10</a:t>
            </a:r>
            <a:r>
              <a:rPr lang="en-GB" sz="1600" b="1" baseline="30000" dirty="0">
                <a:solidFill>
                  <a:srgbClr val="F207CA"/>
                </a:solidFill>
              </a:rPr>
              <a:t>12 </a:t>
            </a:r>
            <a:r>
              <a:rPr lang="en-GB" sz="1600" b="1" dirty="0" err="1">
                <a:solidFill>
                  <a:srgbClr val="F207CA"/>
                </a:solidFill>
              </a:rPr>
              <a:t>i</a:t>
            </a:r>
            <a:r>
              <a:rPr lang="en-GB" sz="1600" b="1" dirty="0">
                <a:solidFill>
                  <a:srgbClr val="F207CA"/>
                </a:solidFill>
              </a:rPr>
              <a:t>/cm</a:t>
            </a:r>
            <a:r>
              <a:rPr lang="en-GB" sz="1600" b="1" baseline="30000" dirty="0">
                <a:solidFill>
                  <a:srgbClr val="F207CA"/>
                </a:solidFill>
              </a:rPr>
              <a:t>2</a:t>
            </a:r>
            <a:r>
              <a:rPr lang="en-GB" sz="1600" b="1" dirty="0">
                <a:solidFill>
                  <a:srgbClr val="F207CA"/>
                </a:solidFill>
              </a:rPr>
              <a:t>s</a:t>
            </a:r>
            <a:endParaRPr lang="en-DE" sz="1600" b="1" dirty="0">
              <a:solidFill>
                <a:srgbClr val="F207CA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5C5A83C-9670-43F6-470E-EFD12C39BF3E}"/>
              </a:ext>
            </a:extLst>
          </p:cNvPr>
          <p:cNvGrpSpPr/>
          <p:nvPr/>
        </p:nvGrpSpPr>
        <p:grpSpPr>
          <a:xfrm>
            <a:off x="4465201" y="5183111"/>
            <a:ext cx="6563166" cy="1372585"/>
            <a:chOff x="4465201" y="5285396"/>
            <a:chExt cx="6563166" cy="1372585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A811C68B-2968-364A-B711-A13EECC57F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65201" y="5285396"/>
              <a:ext cx="6563166" cy="1372585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C4ED1C8-F1BE-0710-06DB-CB61C861BFDF}"/>
                </a:ext>
              </a:extLst>
            </p:cNvPr>
            <p:cNvSpPr/>
            <p:nvPr/>
          </p:nvSpPr>
          <p:spPr>
            <a:xfrm>
              <a:off x="9720819" y="5961970"/>
              <a:ext cx="326764" cy="471044"/>
            </a:xfrm>
            <a:prstGeom prst="rect">
              <a:avLst/>
            </a:prstGeom>
            <a:solidFill>
              <a:schemeClr val="accent1">
                <a:alpha val="2712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2A762F5-9756-B23C-57B2-FE4519A52961}"/>
                </a:ext>
              </a:extLst>
            </p:cNvPr>
            <p:cNvSpPr/>
            <p:nvPr/>
          </p:nvSpPr>
          <p:spPr>
            <a:xfrm>
              <a:off x="5616259" y="5959606"/>
              <a:ext cx="665710" cy="471044"/>
            </a:xfrm>
            <a:prstGeom prst="rect">
              <a:avLst/>
            </a:prstGeom>
            <a:solidFill>
              <a:schemeClr val="accent1">
                <a:alpha val="2712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6038C0D-6DC3-A7D2-96BE-1610386B2C05}"/>
              </a:ext>
            </a:extLst>
          </p:cNvPr>
          <p:cNvSpPr txBox="1"/>
          <p:nvPr/>
        </p:nvSpPr>
        <p:spPr>
          <a:xfrm>
            <a:off x="2079457" y="5203527"/>
            <a:ext cx="238222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Heavy ion beam irradiation- increase of the areal density - </a:t>
            </a:r>
            <a:r>
              <a:rPr lang="en-GB" b="1" dirty="0">
                <a:solidFill>
                  <a:srgbClr val="F207CA"/>
                </a:solidFill>
                <a:effectLst/>
                <a:latin typeface="Helvetica" pitchFamily="2" charset="0"/>
              </a:rPr>
              <a:t>compaction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C08CAFE-063C-8AF7-D885-5BCB1EEFD35B}"/>
              </a:ext>
            </a:extLst>
          </p:cNvPr>
          <p:cNvSpPr txBox="1"/>
          <p:nvPr/>
        </p:nvSpPr>
        <p:spPr>
          <a:xfrm>
            <a:off x="4960626" y="6345010"/>
            <a:ext cx="192746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 dirty="0">
                <a:solidFill>
                  <a:srgbClr val="7030A0"/>
                </a:solidFill>
              </a:rPr>
              <a:t>K. Botsiou, Master thesis</a:t>
            </a:r>
            <a:endParaRPr lang="en-DE" sz="1100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6336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B3DBB1-8FA7-651C-B453-62CA6BD2D1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002893-736F-045A-E2DF-815C5CE12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3432" y="30083"/>
            <a:ext cx="10515600" cy="1325563"/>
          </a:xfrm>
        </p:spPr>
        <p:txBody>
          <a:bodyPr>
            <a:noAutofit/>
          </a:bodyPr>
          <a:lstStyle/>
          <a:p>
            <a:r>
              <a:rPr lang="en-GB" sz="3600" dirty="0"/>
              <a:t>WP4.3 – Innovative beam windows for high-power accelerator applications </a:t>
            </a: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4C613BC1-9596-D4E4-5D30-C5D9E78A1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520259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2" name="Content Placeholder 2">
            <a:extLst>
              <a:ext uri="{FF2B5EF4-FFF2-40B4-BE49-F238E27FC236}">
                <a16:creationId xmlns:a16="http://schemas.microsoft.com/office/drawing/2014/main" id="{827004DE-65D0-A398-B1A9-1A2D9D6C8E10}"/>
              </a:ext>
            </a:extLst>
          </p:cNvPr>
          <p:cNvSpPr txBox="1">
            <a:spLocks/>
          </p:cNvSpPr>
          <p:nvPr/>
        </p:nvSpPr>
        <p:spPr bwMode="auto">
          <a:xfrm>
            <a:off x="799934" y="959887"/>
            <a:ext cx="10298360" cy="963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7485" tIns="208744" rIns="417485" bIns="208744" numCol="1" anchor="t" anchorCtr="0" compatLnSpc="1">
            <a:prstTxWarp prst="textNoShape">
              <a:avLst/>
            </a:prstTxWarp>
          </a:bodyPr>
          <a:lstStyle>
            <a:lvl1pPr marL="1563688" indent="-1563688" algn="l" defTabSz="4175125" rtl="0" fontAlgn="base">
              <a:spcBef>
                <a:spcPct val="20000"/>
              </a:spcBef>
              <a:spcAft>
                <a:spcPct val="0"/>
              </a:spcAft>
              <a:buChar char="•"/>
              <a:defRPr sz="6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92488" indent="-1303338" algn="l" defTabSz="4175125" rtl="0" fontAlgn="base">
              <a:spcBef>
                <a:spcPct val="20000"/>
              </a:spcBef>
              <a:spcAft>
                <a:spcPct val="0"/>
              </a:spcAft>
              <a:buChar char="–"/>
              <a:defRPr sz="6800">
                <a:solidFill>
                  <a:schemeClr val="tx1"/>
                </a:solidFill>
                <a:latin typeface="+mn-lt"/>
                <a:cs typeface="+mn-cs"/>
              </a:defRPr>
            </a:lvl2pPr>
            <a:lvl3pPr marL="5219700" indent="-1044575" algn="l" defTabSz="4175125" rtl="0" fontAlgn="base">
              <a:spcBef>
                <a:spcPct val="20000"/>
              </a:spcBef>
              <a:spcAft>
                <a:spcPct val="0"/>
              </a:spcAft>
              <a:buChar char="•"/>
              <a:defRPr sz="6800">
                <a:solidFill>
                  <a:schemeClr val="tx1"/>
                </a:solidFill>
                <a:latin typeface="+mn-lt"/>
                <a:cs typeface="+mn-cs"/>
              </a:defRPr>
            </a:lvl3pPr>
            <a:lvl4pPr marL="7305675" indent="-1042988" algn="l" defTabSz="4175125" rtl="0" fontAlgn="base">
              <a:spcBef>
                <a:spcPct val="20000"/>
              </a:spcBef>
              <a:spcAft>
                <a:spcPct val="0"/>
              </a:spcAft>
              <a:buChar char="–"/>
              <a:defRPr sz="6800">
                <a:solidFill>
                  <a:schemeClr val="tx1"/>
                </a:solidFill>
                <a:latin typeface="+mn-lt"/>
                <a:cs typeface="+mn-cs"/>
              </a:defRPr>
            </a:lvl4pPr>
            <a:lvl5pPr marL="9391650" indent="-1042988" algn="l" defTabSz="4175125" rtl="0" fontAlgn="base">
              <a:spcBef>
                <a:spcPct val="20000"/>
              </a:spcBef>
              <a:spcAft>
                <a:spcPct val="0"/>
              </a:spcAft>
              <a:buChar char="»"/>
              <a:defRPr sz="6800">
                <a:solidFill>
                  <a:schemeClr val="tx1"/>
                </a:solidFill>
                <a:latin typeface="+mn-lt"/>
                <a:cs typeface="+mn-cs"/>
              </a:defRPr>
            </a:lvl5pPr>
            <a:lvl6pPr marL="9848850" indent="-1042988" algn="l" defTabSz="4175125" rtl="0" fontAlgn="base">
              <a:spcBef>
                <a:spcPct val="20000"/>
              </a:spcBef>
              <a:spcAft>
                <a:spcPct val="0"/>
              </a:spcAft>
              <a:buChar char="»"/>
              <a:defRPr sz="6800">
                <a:solidFill>
                  <a:schemeClr val="tx1"/>
                </a:solidFill>
                <a:latin typeface="+mn-lt"/>
                <a:cs typeface="+mn-cs"/>
              </a:defRPr>
            </a:lvl6pPr>
            <a:lvl7pPr marL="10306050" indent="-1042988" algn="l" defTabSz="4175125" rtl="0" fontAlgn="base">
              <a:spcBef>
                <a:spcPct val="20000"/>
              </a:spcBef>
              <a:spcAft>
                <a:spcPct val="0"/>
              </a:spcAft>
              <a:buChar char="»"/>
              <a:defRPr sz="6800">
                <a:solidFill>
                  <a:schemeClr val="tx1"/>
                </a:solidFill>
                <a:latin typeface="+mn-lt"/>
                <a:cs typeface="+mn-cs"/>
              </a:defRPr>
            </a:lvl7pPr>
            <a:lvl8pPr marL="10763250" indent="-1042988" algn="l" defTabSz="4175125" rtl="0" fontAlgn="base">
              <a:spcBef>
                <a:spcPct val="20000"/>
              </a:spcBef>
              <a:spcAft>
                <a:spcPct val="0"/>
              </a:spcAft>
              <a:buChar char="»"/>
              <a:defRPr sz="6800">
                <a:solidFill>
                  <a:schemeClr val="tx1"/>
                </a:solidFill>
                <a:latin typeface="+mn-lt"/>
                <a:cs typeface="+mn-cs"/>
              </a:defRPr>
            </a:lvl8pPr>
            <a:lvl9pPr marL="11220450" indent="-1042988" algn="l" defTabSz="4175125" rtl="0" fontAlgn="base">
              <a:spcBef>
                <a:spcPct val="20000"/>
              </a:spcBef>
              <a:spcAft>
                <a:spcPct val="0"/>
              </a:spcAft>
              <a:buChar char="»"/>
              <a:defRPr sz="68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>
                <a:solidFill>
                  <a:srgbClr val="7030A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Irradiated </a:t>
            </a:r>
            <a:r>
              <a:rPr lang="en-US" sz="2400" b="1" dirty="0" err="1">
                <a:solidFill>
                  <a:srgbClr val="7030A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Graphenic</a:t>
            </a:r>
            <a:r>
              <a:rPr lang="en-US" sz="2400" b="1" dirty="0">
                <a:solidFill>
                  <a:srgbClr val="7030A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Carbon – understanding structural changes</a:t>
            </a:r>
            <a:endParaRPr lang="en-DE" sz="2400" kern="0" dirty="0">
              <a:solidFill>
                <a:srgbClr val="7030A0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A6F4956-E369-39F9-1F5B-FA258215AE2D}"/>
              </a:ext>
            </a:extLst>
          </p:cNvPr>
          <p:cNvGrpSpPr/>
          <p:nvPr/>
        </p:nvGrpSpPr>
        <p:grpSpPr>
          <a:xfrm>
            <a:off x="551384" y="1703219"/>
            <a:ext cx="10888601" cy="4260401"/>
            <a:chOff x="551384" y="1703219"/>
            <a:chExt cx="10888601" cy="4260401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C7B558D-3EAA-2D1A-7723-F4F4812BE326}"/>
                </a:ext>
              </a:extLst>
            </p:cNvPr>
            <p:cNvSpPr txBox="1"/>
            <p:nvPr/>
          </p:nvSpPr>
          <p:spPr>
            <a:xfrm>
              <a:off x="799934" y="5378845"/>
              <a:ext cx="2940918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600" b="1" dirty="0"/>
                <a:t>Raman spectra of pristine and irradiated foils</a:t>
              </a:r>
              <a:endParaRPr lang="en-DE" sz="1600" dirty="0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02695ED-B0D5-5D68-86E9-FDB8738E1B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1384" y="1703219"/>
              <a:ext cx="3599421" cy="3669997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3BC52F4-2484-4C35-F09C-06621B42E33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21321" y="1703219"/>
              <a:ext cx="3549357" cy="3669997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FC929BA-A74E-BD9E-C2C1-FE36F033986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90628" y="1755959"/>
              <a:ext cx="3549357" cy="3493017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4E11058-4281-63CD-5610-177C00DF641D}"/>
                </a:ext>
              </a:extLst>
            </p:cNvPr>
            <p:cNvSpPr txBox="1"/>
            <p:nvPr/>
          </p:nvSpPr>
          <p:spPr>
            <a:xfrm>
              <a:off x="5785017" y="1973754"/>
              <a:ext cx="9124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DE" sz="1400" b="1" dirty="0">
                  <a:solidFill>
                    <a:schemeClr val="accent5"/>
                  </a:solidFill>
                </a:rPr>
                <a:t>Pristine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B04C1F5-928A-8E4A-9D3B-2D7D47719DC3}"/>
                </a:ext>
              </a:extLst>
            </p:cNvPr>
            <p:cNvSpPr txBox="1"/>
            <p:nvPr/>
          </p:nvSpPr>
          <p:spPr>
            <a:xfrm>
              <a:off x="9240185" y="4365104"/>
              <a:ext cx="9124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DE" sz="1400" b="1" dirty="0">
                  <a:solidFill>
                    <a:schemeClr val="accent5"/>
                  </a:solidFill>
                </a:rPr>
                <a:t>Pristine</a:t>
              </a: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6D8CE89-0B1F-18D2-7826-6940F3A19F6C}"/>
                </a:ext>
              </a:extLst>
            </p:cNvPr>
            <p:cNvSpPr/>
            <p:nvPr/>
          </p:nvSpPr>
          <p:spPr>
            <a:xfrm>
              <a:off x="4698532" y="3750815"/>
              <a:ext cx="1904725" cy="963525"/>
            </a:xfrm>
            <a:prstGeom prst="ellipse">
              <a:avLst/>
            </a:prstGeom>
            <a:solidFill>
              <a:srgbClr val="FFC000">
                <a:alpha val="23322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EEDBA75-E87C-98EB-40AF-79E4CFEBBC7C}"/>
                </a:ext>
              </a:extLst>
            </p:cNvPr>
            <p:cNvSpPr/>
            <p:nvPr/>
          </p:nvSpPr>
          <p:spPr>
            <a:xfrm>
              <a:off x="8382011" y="2145166"/>
              <a:ext cx="1904725" cy="963525"/>
            </a:xfrm>
            <a:prstGeom prst="ellipse">
              <a:avLst/>
            </a:prstGeom>
            <a:solidFill>
              <a:srgbClr val="FFC000">
                <a:alpha val="23322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CC71C11-7DCF-D79B-F724-5F9F3999ACF6}"/>
                </a:ext>
              </a:extLst>
            </p:cNvPr>
            <p:cNvSpPr/>
            <p:nvPr/>
          </p:nvSpPr>
          <p:spPr>
            <a:xfrm>
              <a:off x="6888088" y="3861048"/>
              <a:ext cx="864096" cy="720080"/>
            </a:xfrm>
            <a:prstGeom prst="ellipse">
              <a:avLst/>
            </a:prstGeom>
            <a:solidFill>
              <a:srgbClr val="F207CA">
                <a:alpha val="23322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68C2BDB-7EC6-5D1A-4FFF-5819702AA6EA}"/>
                </a:ext>
              </a:extLst>
            </p:cNvPr>
            <p:cNvSpPr/>
            <p:nvPr/>
          </p:nvSpPr>
          <p:spPr>
            <a:xfrm>
              <a:off x="10455791" y="2253061"/>
              <a:ext cx="922488" cy="1579517"/>
            </a:xfrm>
            <a:prstGeom prst="ellipse">
              <a:avLst/>
            </a:prstGeom>
            <a:solidFill>
              <a:srgbClr val="F207CA">
                <a:alpha val="23322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DC3EEAB-91DA-C489-9625-C41612A43541}"/>
                </a:ext>
              </a:extLst>
            </p:cNvPr>
            <p:cNvSpPr txBox="1"/>
            <p:nvPr/>
          </p:nvSpPr>
          <p:spPr>
            <a:xfrm>
              <a:off x="5340178" y="3374404"/>
              <a:ext cx="5741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DE" dirty="0">
                  <a:solidFill>
                    <a:srgbClr val="FD8603"/>
                  </a:solidFill>
                </a:rPr>
                <a:t>GSI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AE72188-E846-BE21-C8E4-D737898AD541}"/>
                </a:ext>
              </a:extLst>
            </p:cNvPr>
            <p:cNvSpPr txBox="1"/>
            <p:nvPr/>
          </p:nvSpPr>
          <p:spPr>
            <a:xfrm>
              <a:off x="8953087" y="3168885"/>
              <a:ext cx="5741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DE" dirty="0">
                  <a:solidFill>
                    <a:srgbClr val="FD8603"/>
                  </a:solidFill>
                </a:rPr>
                <a:t>GSI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6CEAA91-0789-DD35-0811-092402888731}"/>
                </a:ext>
              </a:extLst>
            </p:cNvPr>
            <p:cNvSpPr txBox="1"/>
            <p:nvPr/>
          </p:nvSpPr>
          <p:spPr>
            <a:xfrm>
              <a:off x="6806937" y="3427442"/>
              <a:ext cx="9252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DE" dirty="0">
                  <a:solidFill>
                    <a:srgbClr val="F207CA"/>
                  </a:solidFill>
                </a:rPr>
                <a:t>RIKEN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0200E8D-576F-8C70-9359-6BE94A203A4C}"/>
                </a:ext>
              </a:extLst>
            </p:cNvPr>
            <p:cNvSpPr txBox="1"/>
            <p:nvPr/>
          </p:nvSpPr>
          <p:spPr>
            <a:xfrm>
              <a:off x="10412749" y="3851756"/>
              <a:ext cx="9252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DE" dirty="0">
                  <a:solidFill>
                    <a:srgbClr val="F207CA"/>
                  </a:solidFill>
                </a:rPr>
                <a:t>RIKEN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87D7A78-7839-C1E8-2ED3-289494515CB4}"/>
                </a:ext>
              </a:extLst>
            </p:cNvPr>
            <p:cNvSpPr txBox="1"/>
            <p:nvPr/>
          </p:nvSpPr>
          <p:spPr>
            <a:xfrm>
              <a:off x="4698532" y="5331788"/>
              <a:ext cx="2940918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600" b="1" dirty="0">
                  <a:solidFill>
                    <a:srgbClr val="F207CA"/>
                  </a:solidFill>
                </a:rPr>
                <a:t>Increased size of in plane graphitic platelets</a:t>
              </a:r>
              <a:endParaRPr lang="en-DE" sz="1600" dirty="0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CEDA5A1-0CAA-4424-AD3F-C770054BE863}"/>
                </a:ext>
              </a:extLst>
            </p:cNvPr>
            <p:cNvSpPr txBox="1"/>
            <p:nvPr/>
          </p:nvSpPr>
          <p:spPr>
            <a:xfrm>
              <a:off x="8358952" y="5359389"/>
              <a:ext cx="2940918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600" b="1" dirty="0">
                  <a:solidFill>
                    <a:srgbClr val="F207CA"/>
                  </a:solidFill>
                </a:rPr>
                <a:t>Disordering of lattice structure at nanoscale</a:t>
              </a:r>
              <a:endParaRPr lang="en-DE" sz="1600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B6C3008D-8607-803E-FC22-96CDBA73E2E8}"/>
              </a:ext>
            </a:extLst>
          </p:cNvPr>
          <p:cNvSpPr txBox="1"/>
          <p:nvPr/>
        </p:nvSpPr>
        <p:spPr>
          <a:xfrm rot="20679027">
            <a:off x="1416463" y="2972770"/>
            <a:ext cx="9505055" cy="646331"/>
          </a:xfrm>
          <a:prstGeom prst="rect">
            <a:avLst/>
          </a:prstGeom>
          <a:solidFill>
            <a:srgbClr val="F207CA"/>
          </a:solidFill>
        </p:spPr>
        <p:txBody>
          <a:bodyPr wrap="square" rtlCol="0">
            <a:spAutoFit/>
          </a:bodyPr>
          <a:lstStyle/>
          <a:p>
            <a:r>
              <a:rPr lang="de-DE" sz="3600" b="1" dirty="0">
                <a:solidFill>
                  <a:schemeClr val="bg1"/>
                </a:solidFill>
              </a:rPr>
              <a:t>Phase </a:t>
            </a:r>
            <a:r>
              <a:rPr lang="de-DE" sz="3600" b="1" dirty="0" err="1">
                <a:solidFill>
                  <a:schemeClr val="bg1"/>
                </a:solidFill>
              </a:rPr>
              <a:t>transformation</a:t>
            </a:r>
            <a:r>
              <a:rPr lang="de-DE" sz="3600" b="1" dirty="0">
                <a:solidFill>
                  <a:schemeClr val="bg1"/>
                </a:solidFill>
              </a:rPr>
              <a:t> </a:t>
            </a:r>
            <a:r>
              <a:rPr lang="en-DE" sz="3600" b="1" dirty="0">
                <a:solidFill>
                  <a:schemeClr val="bg1"/>
                </a:solidFill>
              </a:rPr>
              <a:t>and compaction </a:t>
            </a:r>
          </a:p>
        </p:txBody>
      </p:sp>
    </p:spTree>
    <p:extLst>
      <p:ext uri="{BB962C8B-B14F-4D97-AF65-F5344CB8AC3E}">
        <p14:creationId xmlns:p14="http://schemas.microsoft.com/office/powerpoint/2010/main" val="2760888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25A8A6F1B7A04C83B6C332FAFEF4E6" ma:contentTypeVersion="0" ma:contentTypeDescription="Create a new document." ma:contentTypeScope="" ma:versionID="fb8b00b907be45f467c39999d89e44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CE991EF-3D82-46B1-B637-757D2AD10BE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41CF59E-9F68-4C65-A97D-90C6714BA2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1B81A68-0725-445C-A121-1669D6BEC9DB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5238</TotalTime>
  <Words>1686</Words>
  <Application>Microsoft Macintosh PowerPoint</Application>
  <PresentationFormat>Widescreen</PresentationFormat>
  <Paragraphs>234</Paragraphs>
  <Slides>17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9" baseType="lpstr">
      <vt:lpstr>Arial</vt:lpstr>
      <vt:lpstr>Calibri</vt:lpstr>
      <vt:lpstr>Calibri Light</vt:lpstr>
      <vt:lpstr>Helvetica</vt:lpstr>
      <vt:lpstr>Helvetica Neue</vt:lpstr>
      <vt:lpstr>Montserrat</vt:lpstr>
      <vt:lpstr>Montserrat ExtraBold</vt:lpstr>
      <vt:lpstr>Montserrat SemiBold</vt:lpstr>
      <vt:lpstr>Tisa Offc Serif Pro</vt:lpstr>
      <vt:lpstr>Wingdings</vt:lpstr>
      <vt:lpstr>I.FAST Custom Slides</vt:lpstr>
      <vt:lpstr>Generic</vt:lpstr>
      <vt:lpstr>PowerPoint Presentation</vt:lpstr>
      <vt:lpstr>Outline</vt:lpstr>
      <vt:lpstr>WP4.3 – Innovative beam windows for high-power accelerator applications </vt:lpstr>
      <vt:lpstr>WP4.3 – Innovative beam windows for high-power accelerator applications </vt:lpstr>
      <vt:lpstr>WP4.3 – Innovative beam windows for high-power accelerator applications </vt:lpstr>
      <vt:lpstr>WP4.3 – Innovative beam windows for high-power accelerator applications </vt:lpstr>
      <vt:lpstr>WP4.3 – Innovative beam windows for high-power accelerator applications </vt:lpstr>
      <vt:lpstr>WP4.3 – Innovative beam windows for high-power accelerator applications </vt:lpstr>
      <vt:lpstr>WP4.3 – Innovative beam windows for high-power accelerator applications </vt:lpstr>
      <vt:lpstr>WP4.3 – Innovative beam windows for high-power accelerator applications </vt:lpstr>
      <vt:lpstr>WP4.4 – Carbide-Carbon Materials for Multipurpose Applications</vt:lpstr>
      <vt:lpstr>WP4.4 – Carbide-Carbon Materials for Multipurpose Applications</vt:lpstr>
      <vt:lpstr>WP4.4 – Carbide-Carbon Materials for Multipurpose Applications</vt:lpstr>
      <vt:lpstr>SAC recommendations and TRL</vt:lpstr>
      <vt:lpstr>Conclusions</vt:lpstr>
      <vt:lpstr>Scientific Contributions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Dr. Marilena Tatiana Tomut</cp:lastModifiedBy>
  <cp:revision>515</cp:revision>
  <dcterms:created xsi:type="dcterms:W3CDTF">2017-04-26T09:15:49Z</dcterms:created>
  <dcterms:modified xsi:type="dcterms:W3CDTF">2025-04-09T22:36:00Z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0x0101008625A8A6F1B7A04C83B6C332FAFEF4E6</vt:lpwstr>
  </property>
</Properties>
</file>