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1"/>
  </p:sldMasterIdLst>
  <p:notesMasterIdLst>
    <p:notesMasterId r:id="rId20"/>
  </p:notesMasterIdLst>
  <p:sldIdLst>
    <p:sldId id="256" r:id="rId2"/>
    <p:sldId id="321" r:id="rId3"/>
    <p:sldId id="322" r:id="rId4"/>
    <p:sldId id="323" r:id="rId5"/>
    <p:sldId id="261" r:id="rId6"/>
    <p:sldId id="320" r:id="rId7"/>
    <p:sldId id="307" r:id="rId8"/>
    <p:sldId id="318" r:id="rId9"/>
    <p:sldId id="297" r:id="rId10"/>
    <p:sldId id="299" r:id="rId11"/>
    <p:sldId id="300" r:id="rId12"/>
    <p:sldId id="302" r:id="rId13"/>
    <p:sldId id="324" r:id="rId14"/>
    <p:sldId id="267" r:id="rId15"/>
    <p:sldId id="312" r:id="rId16"/>
    <p:sldId id="313" r:id="rId17"/>
    <p:sldId id="314" r:id="rId18"/>
    <p:sldId id="315" r:id="rId19"/>
  </p:sldIdLst>
  <p:sldSz cx="12192000" cy="6858000"/>
  <p:notesSz cx="12192000" cy="6858000"/>
  <p:defaultTextStyle>
    <a:defPPr>
      <a:defRPr lang="en-GB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03"/>
    <p:restoredTop sz="94776"/>
  </p:normalViewPr>
  <p:slideViewPr>
    <p:cSldViewPr>
      <p:cViewPr varScale="1">
        <p:scale>
          <a:sx n="145" d="100"/>
          <a:sy n="145" d="100"/>
        </p:scale>
        <p:origin x="552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0DC20E-F753-7D4D-85EA-21230177823C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338366-7643-2F46-A73E-6DB98CEF31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262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926A9-F02F-41BF-BD9B-DAF85F3A85F2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391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ver 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>
                <a:solidFill>
                  <a:schemeClr val="bg1"/>
                </a:solidFill>
                <a:latin typeface="Montserrat SemiBold"/>
                <a:ea typeface="Tahoma"/>
                <a:cs typeface="Tahoma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>
              <a:defRPr/>
            </a:pPr>
            <a:r>
              <a:rPr lang="en-US"/>
              <a:t>Test Presentation</a:t>
            </a:r>
            <a:endParaRPr/>
          </a:p>
          <a:p>
            <a:pPr lvl="0">
              <a:defRPr/>
            </a:pPr>
            <a:r>
              <a:rPr lang="en-US"/>
              <a:t>Click to add title</a:t>
            </a:r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>
                <a:solidFill>
                  <a:schemeClr val="accent1"/>
                </a:solidFill>
                <a:latin typeface="Montserrat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>
              <a:defRPr/>
            </a:pPr>
            <a:r>
              <a:rPr lang="fr-FR"/>
              <a:t>Speaker / Project / Organisation</a:t>
            </a:r>
            <a:endParaRPr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>
              <a:defRPr/>
            </a:pPr>
            <a:r>
              <a:rPr lang="fr-FR"/>
              <a:t>Venue / Date / Event / Subtitle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44787" y="5419083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 bwMode="auto"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GB" sz="1000" b="0" i="0">
                <a:solidFill>
                  <a:schemeClr val="bg1"/>
                </a:solidFill>
                <a:latin typeface="Montserrat"/>
                <a:ea typeface="+mn-ea"/>
                <a:cs typeface="Arial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/>
              <a:cs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YP – Task 7.3: VADER – I.FAST General Meeting 2025</a:t>
            </a:r>
            <a:endParaRPr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rcRect b="91155"/>
          <a:stretch/>
        </p:blipFill>
        <p:spPr bwMode="auto"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ver 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>
                <a:solidFill>
                  <a:schemeClr val="bg1"/>
                </a:solidFill>
                <a:latin typeface="Montserrat SemiBold"/>
                <a:ea typeface="Tahoma"/>
                <a:cs typeface="Tahoma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>
              <a:defRPr/>
            </a:pPr>
            <a:r>
              <a:rPr lang="en-US"/>
              <a:t>Test Presentation</a:t>
            </a:r>
            <a:endParaRPr/>
          </a:p>
          <a:p>
            <a:pPr lvl="0">
              <a:defRPr/>
            </a:pPr>
            <a:r>
              <a:rPr lang="en-US"/>
              <a:t>Click to add title</a:t>
            </a:r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>
                <a:solidFill>
                  <a:schemeClr val="accent5"/>
                </a:solidFill>
                <a:latin typeface="Montserrat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>
              <a:defRPr/>
            </a:pPr>
            <a:r>
              <a:rPr lang="fr-FR"/>
              <a:t>Speaker / Project / Organisation</a:t>
            </a:r>
            <a:endParaRPr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>
              <a:defRPr/>
            </a:pPr>
            <a:r>
              <a:rPr lang="fr-FR"/>
              <a:t>Venue / Date / Event / Subtitle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GB" sz="1000" b="0" i="0">
                <a:solidFill>
                  <a:schemeClr val="bg1"/>
                </a:solidFill>
                <a:latin typeface="Montserrat"/>
                <a:ea typeface="+mn-ea"/>
                <a:cs typeface="Arial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/>
              <a:cs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End Cov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 bwMode="auto">
          <a:xfrm>
            <a:off x="0" y="0"/>
            <a:ext cx="12240000" cy="6879600"/>
          </a:xfrm>
          <a:prstGeom prst="rect">
            <a:avLst/>
          </a:prstGeom>
          <a:blipFill>
            <a:blip r:embed="rId3">
              <a:alphaModFix amt="20000"/>
            </a:blip>
            <a:srcRect t="7845" b="7843"/>
            <a:stretch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GB" sz="1000" b="0" i="0">
                <a:solidFill>
                  <a:schemeClr val="bg1"/>
                </a:solidFill>
                <a:latin typeface="Montserrat"/>
                <a:ea typeface="+mn-ea"/>
                <a:cs typeface="Arial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/>
              <a:cs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+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Click to add title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838200" y="1825625"/>
            <a:ext cx="10515600" cy="3763615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YP – Task 7.3: VADER – I.FAST General Meeting 2025</a:t>
            </a:r>
            <a:endParaRPr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rcRect b="91155"/>
          <a:stretch/>
        </p:blipFill>
        <p:spPr bwMode="auto"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itle + Two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Click to add title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3763615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3763615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YP – Task 7.3: VADER – I.FAST General Meeting 2025</a:t>
            </a:r>
            <a:endParaRPr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rcRect b="91155"/>
          <a:stretch/>
        </p:blipFill>
        <p:spPr bwMode="auto"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Click to add title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add subtitle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084165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add subtitle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084165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YP – Task 7.3: VADER – I.FAST General Meeting 2025</a:t>
            </a:r>
            <a:endParaRPr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/>
          <a:srcRect b="91155"/>
          <a:stretch/>
        </p:blipFill>
        <p:spPr bwMode="auto"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pPr>
              <a:defRPr/>
            </a:pPr>
            <a:r>
              <a:rPr lang="en-US"/>
              <a:t>Click to add title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YP – Task 7.3: VADER – I.FAST General Meeting 2025</a:t>
            </a:r>
            <a:endParaRPr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rcRect b="91155"/>
          <a:stretch/>
        </p:blipFill>
        <p:spPr bwMode="auto"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ortrai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pPr>
              <a:defRPr/>
            </a:pPr>
            <a:r>
              <a:rPr lang="en-US"/>
              <a:t>Click to add title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YP – Task 7.3: VADER – I.FAST General Meeting 2025</a:t>
            </a:r>
            <a:endParaRPr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 +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 bwMode="auto"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 bwMode="auto"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fr-FR"/>
              <a:t>Click to add caption</a:t>
            </a:r>
            <a:endParaRPr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Click to add title</a:t>
            </a:r>
            <a:endParaRPr lang="en-GB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YP – Task 7.3: VADER – I.FAST General Meeting 2025</a:t>
            </a:r>
            <a:endParaRPr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/>
              </a:defRPr>
            </a:lvl1pPr>
          </a:lstStyle>
          <a:p>
            <a:pPr>
              <a:defRPr/>
            </a:pPr>
            <a:r>
              <a:rPr lang="en-GB"/>
              <a:t>YP – Task 7.3: VADER – I.FAST General Meeting 2025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/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dt="0"/>
  <p:txStyles>
    <p:titleStyle>
      <a:lvl1pPr algn="l" defTabSz="914400">
        <a:lnSpc>
          <a:spcPct val="90000"/>
        </a:lnSpc>
        <a:spcBef>
          <a:spcPts val="0"/>
        </a:spcBef>
        <a:buNone/>
        <a:defRPr sz="4000">
          <a:solidFill>
            <a:schemeClr val="accent5"/>
          </a:solidFill>
          <a:latin typeface="Montserrat ExtraBold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>
          <a:solidFill>
            <a:schemeClr val="tx1"/>
          </a:solidFill>
          <a:latin typeface="Montserra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>
          <a:solidFill>
            <a:schemeClr val="tx1"/>
          </a:solidFill>
          <a:latin typeface="Montserra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>
          <a:solidFill>
            <a:schemeClr val="tx1"/>
          </a:solidFill>
          <a:latin typeface="Montserra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>
          <a:solidFill>
            <a:schemeClr val="tx1"/>
          </a:solidFill>
          <a:latin typeface="Montserra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>
          <a:solidFill>
            <a:schemeClr val="tx1"/>
          </a:solidFill>
          <a:latin typeface="Montserra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pdf/10.1103/PhysRevAccelBeams.22.091601" TargetMode="External"/><Relationship Id="rId2" Type="http://schemas.openxmlformats.org/officeDocument/2006/relationships/hyperlink" Target="M.%20A.%20Domi&#769;nguez%20Martinez,%20F.%20Toral,%20H.%20Ghasem,%20P.%20S.%20Papadopopoulou,%20and%20Y.%20Papaphilippou,%20Longitudinally%20variable%20field%20dipole%20design%20using%20permanent%20magnets%20for%20CLIC%20damping%20rings,%20IEEE%20Trans.%20Appl.%20Supercond.%2028,%201%20(2018).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1066430" y="2063578"/>
            <a:ext cx="10551042" cy="1107996"/>
          </a:xfrm>
        </p:spPr>
        <p:txBody>
          <a:bodyPr/>
          <a:lstStyle/>
          <a:p>
            <a:pPr>
              <a:defRPr/>
            </a:pPr>
            <a:r>
              <a:rPr lang="en-GB" dirty="0"/>
              <a:t>Task 7.3: </a:t>
            </a:r>
            <a:r>
              <a:rPr lang="en-GB" dirty="0" err="1"/>
              <a:t>VAriable</a:t>
            </a:r>
            <a:r>
              <a:rPr lang="en-GB" dirty="0"/>
              <a:t> Dipole for the </a:t>
            </a:r>
            <a:r>
              <a:rPr lang="en-GB" dirty="0" err="1"/>
              <a:t>Elettra</a:t>
            </a:r>
            <a:r>
              <a:rPr lang="en-GB" dirty="0"/>
              <a:t> Ring (VADER)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GB" b="1" dirty="0"/>
              <a:t>Y. Papaphilippou </a:t>
            </a:r>
            <a:r>
              <a:rPr lang="en-GB" dirty="0"/>
              <a:t>for the </a:t>
            </a:r>
            <a:r>
              <a:rPr lang="en-GB" b="1" dirty="0"/>
              <a:t>Task 7.3 collaborators</a:t>
            </a:r>
            <a:endParaRPr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 bwMode="auto">
          <a:xfrm>
            <a:off x="1066432" y="3547178"/>
            <a:ext cx="8773984" cy="53311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I.FAST - General Meeting 2025 – 10/04/2025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99579"/>
          </a:xfrm>
        </p:spPr>
        <p:txBody>
          <a:bodyPr>
            <a:normAutofit fontScale="90000"/>
          </a:bodyPr>
          <a:lstStyle/>
          <a:p>
            <a:r>
              <a:rPr lang="en-US" noProof="0" dirty="0"/>
              <a:t>VADER vs CLIC Prototype: Main differences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224" y="1124744"/>
            <a:ext cx="11917424" cy="4896544"/>
          </a:xfrm>
        </p:spPr>
        <p:txBody>
          <a:bodyPr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1600" b="1" dirty="0"/>
              <a:t>I</a:t>
            </a:r>
            <a:r>
              <a:rPr lang="en-US" sz="1600" b="1" noProof="0" dirty="0" err="1"/>
              <a:t>ron</a:t>
            </a:r>
            <a:r>
              <a:rPr lang="en-US" sz="1600" b="1" noProof="0" dirty="0"/>
              <a:t> yokes </a:t>
            </a:r>
            <a:r>
              <a:rPr lang="en-US" sz="1600" noProof="0" dirty="0"/>
              <a:t>formed by </a:t>
            </a:r>
            <a:r>
              <a:rPr lang="en-US" sz="1600" b="1" noProof="0" dirty="0"/>
              <a:t>3 main pieces </a:t>
            </a:r>
            <a:r>
              <a:rPr lang="en-US" sz="1600" noProof="0" dirty="0"/>
              <a:t>instead of one</a:t>
            </a:r>
            <a:r>
              <a:rPr lang="en-US" sz="1600" dirty="0"/>
              <a:t>, </a:t>
            </a:r>
            <a:r>
              <a:rPr lang="en-US" sz="1600" b="1" noProof="0" dirty="0"/>
              <a:t>screwed</a:t>
            </a:r>
            <a:r>
              <a:rPr lang="en-US" sz="1600" noProof="0" dirty="0"/>
              <a:t> from </a:t>
            </a:r>
            <a:r>
              <a:rPr lang="en-US" sz="1600" b="1" noProof="0" dirty="0"/>
              <a:t>iron to iron </a:t>
            </a:r>
            <a:r>
              <a:rPr lang="en-US" sz="1600" noProof="0" dirty="0"/>
              <a:t>across aluminium support block</a:t>
            </a:r>
            <a:r>
              <a:rPr lang="en-US" sz="1600" dirty="0"/>
              <a:t> (</a:t>
            </a:r>
            <a:r>
              <a:rPr lang="en-US" sz="1600" noProof="0" dirty="0"/>
              <a:t>before first assembly step)</a:t>
            </a:r>
            <a:endParaRPr lang="en-US" sz="1600" dirty="0"/>
          </a:p>
          <a:p>
            <a:pPr algn="l">
              <a:lnSpc>
                <a:spcPct val="120000"/>
              </a:lnSpc>
            </a:pPr>
            <a:endParaRPr lang="en-US" sz="1600" noProof="0" dirty="0"/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noProof="0" dirty="0"/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noProof="0" dirty="0"/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noProof="0" dirty="0"/>
          </a:p>
          <a:p>
            <a:pPr marL="0" indent="0">
              <a:lnSpc>
                <a:spcPct val="120000"/>
              </a:lnSpc>
              <a:buNone/>
            </a:pPr>
            <a:endParaRPr lang="en-US" sz="1600" noProof="0" dirty="0"/>
          </a:p>
          <a:p>
            <a:pPr>
              <a:lnSpc>
                <a:spcPct val="120000"/>
              </a:lnSpc>
            </a:pPr>
            <a:r>
              <a:rPr lang="en-US" sz="1600" noProof="0" dirty="0"/>
              <a:t>In VADER, </a:t>
            </a:r>
            <a:r>
              <a:rPr lang="en-US" sz="1600" b="1" noProof="0" dirty="0"/>
              <a:t>same pole adjustments </a:t>
            </a:r>
            <a:r>
              <a:rPr lang="en-US" sz="1600" noProof="0" dirty="0"/>
              <a:t>in MF and LF modules present in CLIC </a:t>
            </a:r>
            <a:r>
              <a:rPr lang="en-US" sz="1600" b="1" noProof="0" dirty="0"/>
              <a:t>except</a:t>
            </a:r>
            <a:r>
              <a:rPr lang="en-US" sz="1600" noProof="0" dirty="0"/>
              <a:t> </a:t>
            </a:r>
            <a:r>
              <a:rPr lang="en-US" sz="1600" b="1" noProof="0" dirty="0"/>
              <a:t>DY (vertical adjustment)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7416" y="2060848"/>
            <a:ext cx="2256456" cy="290479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988840"/>
            <a:ext cx="2808312" cy="3167914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246D3-178C-C4FC-EB38-DE634F148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YP – Task 7.3: VADER – I.FAST General Meeting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EA150F-4AF3-F578-7E4F-2484CEE7B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4107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14185"/>
            <a:ext cx="12072664" cy="706881"/>
          </a:xfrm>
        </p:spPr>
        <p:txBody>
          <a:bodyPr/>
          <a:lstStyle/>
          <a:p>
            <a:r>
              <a:rPr lang="en-US" dirty="0"/>
              <a:t>VADER vs CLIC Prototype: </a:t>
            </a:r>
            <a:r>
              <a:rPr lang="en-US" noProof="0" dirty="0"/>
              <a:t>Main differences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1344" y="628646"/>
            <a:ext cx="11737304" cy="5392641"/>
          </a:xfrm>
        </p:spPr>
        <p:txBody>
          <a:bodyPr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1600" noProof="0" dirty="0"/>
              <a:t>PM blocks bigger, meaning </a:t>
            </a:r>
            <a:r>
              <a:rPr lang="en-US" sz="1600" b="1" noProof="0" dirty="0"/>
              <a:t>higher forces</a:t>
            </a:r>
            <a:r>
              <a:rPr lang="en-US" sz="1600" noProof="0" dirty="0"/>
              <a:t>. </a:t>
            </a:r>
            <a:r>
              <a:rPr lang="en-US" sz="1600" b="1" noProof="0" dirty="0"/>
              <a:t>POM boxes redesigned </a:t>
            </a:r>
            <a:r>
              <a:rPr lang="en-US" sz="1600" noProof="0" dirty="0"/>
              <a:t>(longer) and </a:t>
            </a:r>
            <a:r>
              <a:rPr lang="en-US" sz="1600" b="1" noProof="0" dirty="0"/>
              <a:t>second one </a:t>
            </a:r>
            <a:r>
              <a:rPr lang="en-US" sz="1600" noProof="0" dirty="0"/>
              <a:t>to carry block </a:t>
            </a:r>
            <a:r>
              <a:rPr lang="en-US" sz="1600" b="1" noProof="0" dirty="0"/>
              <a:t>added</a:t>
            </a:r>
          </a:p>
          <a:p>
            <a:pPr algn="l"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noProof="0" dirty="0"/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noProof="0" dirty="0"/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noProof="0" dirty="0"/>
          </a:p>
          <a:p>
            <a:pPr>
              <a:lnSpc>
                <a:spcPct val="120000"/>
              </a:lnSpc>
            </a:pPr>
            <a:endParaRPr lang="en-US" sz="1600" dirty="0"/>
          </a:p>
          <a:p>
            <a:pPr marL="0" indent="0">
              <a:lnSpc>
                <a:spcPct val="120000"/>
              </a:lnSpc>
              <a:buNone/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noProof="0" dirty="0"/>
          </a:p>
          <a:p>
            <a:pPr>
              <a:lnSpc>
                <a:spcPct val="120000"/>
              </a:lnSpc>
            </a:pPr>
            <a:r>
              <a:rPr lang="en-US" sz="1600" dirty="0"/>
              <a:t>Moving parts of field regulation under much higher forces, </a:t>
            </a:r>
            <a:r>
              <a:rPr lang="en-US" sz="1600" b="1" dirty="0"/>
              <a:t>guides reinforced </a:t>
            </a:r>
            <a:r>
              <a:rPr lang="en-US" sz="1600" dirty="0"/>
              <a:t>and regulating screws include </a:t>
            </a:r>
            <a:r>
              <a:rPr lang="en-US" sz="1600" b="1" dirty="0"/>
              <a:t>bronze ending </a:t>
            </a:r>
            <a:r>
              <a:rPr lang="en-US" sz="1600" dirty="0"/>
              <a:t>to avoid fluency with time (instead of plastic in CLIC)</a:t>
            </a:r>
            <a:endParaRPr lang="en-US" sz="1600" noProof="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2940" y="1476353"/>
            <a:ext cx="3616108" cy="364008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9905" y="1210536"/>
            <a:ext cx="3290818" cy="3398713"/>
          </a:xfrm>
          <a:prstGeom prst="rect">
            <a:avLst/>
          </a:prstGeom>
        </p:spPr>
      </p:pic>
      <p:cxnSp>
        <p:nvCxnSpPr>
          <p:cNvPr id="6" name="Conector recto de flecha 5"/>
          <p:cNvCxnSpPr/>
          <p:nvPr/>
        </p:nvCxnSpPr>
        <p:spPr>
          <a:xfrm flipH="1">
            <a:off x="4295800" y="1092719"/>
            <a:ext cx="1656184" cy="144016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>
            <a:cxnSpLocks/>
          </p:cNvCxnSpPr>
          <p:nvPr/>
        </p:nvCxnSpPr>
        <p:spPr>
          <a:xfrm flipV="1">
            <a:off x="6096000" y="3412395"/>
            <a:ext cx="1861862" cy="171469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4C0644-32EC-8443-CDA4-9DAC00FC1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YP – Task 7.3: VADER – I.FAST General Meeting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EB4CD2F-CC53-67D0-82C7-CA4BCA65D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910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31627"/>
          </a:xfrm>
        </p:spPr>
        <p:txBody>
          <a:bodyPr/>
          <a:lstStyle/>
          <a:p>
            <a:r>
              <a:rPr lang="en-US" dirty="0"/>
              <a:t>VADER: </a:t>
            </a:r>
            <a:r>
              <a:rPr lang="en-US" noProof="0" dirty="0"/>
              <a:t>Timeline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764704"/>
            <a:ext cx="11856640" cy="5184576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/>
              <a:t>Final manufacturing drawings </a:t>
            </a:r>
            <a:r>
              <a:rPr lang="en-US" dirty="0"/>
              <a:t>- finalised during </a:t>
            </a:r>
            <a:r>
              <a:rPr lang="en-US" b="1" dirty="0">
                <a:solidFill>
                  <a:srgbClr val="00B050"/>
                </a:solidFill>
              </a:rPr>
              <a:t>February 2025</a:t>
            </a:r>
          </a:p>
          <a:p>
            <a:pPr lvl="0"/>
            <a:r>
              <a:rPr lang="en-US" dirty="0"/>
              <a:t>Iterations for </a:t>
            </a:r>
            <a:r>
              <a:rPr lang="en-US" b="1" dirty="0"/>
              <a:t>magnetic material selections </a:t>
            </a:r>
            <a:r>
              <a:rPr lang="en-US" dirty="0"/>
              <a:t>during </a:t>
            </a:r>
            <a:r>
              <a:rPr lang="en-US" b="1" dirty="0">
                <a:solidFill>
                  <a:srgbClr val="00B050"/>
                </a:solidFill>
              </a:rPr>
              <a:t>March 2025</a:t>
            </a:r>
          </a:p>
          <a:p>
            <a:pPr lvl="0"/>
            <a:r>
              <a:rPr lang="en-US" dirty="0"/>
              <a:t>From </a:t>
            </a:r>
            <a:r>
              <a:rPr lang="en-US" b="1" dirty="0">
                <a:solidFill>
                  <a:srgbClr val="00B050"/>
                </a:solidFill>
              </a:rPr>
              <a:t>mid-April 2025</a:t>
            </a:r>
            <a:r>
              <a:rPr lang="en-US" dirty="0"/>
              <a:t>, Kyma proceeds with </a:t>
            </a:r>
            <a:r>
              <a:rPr lang="en-US" b="1" dirty="0"/>
              <a:t>procurement</a:t>
            </a:r>
            <a:r>
              <a:rPr lang="en-US" dirty="0"/>
              <a:t> of all components (receiving quotes)</a:t>
            </a:r>
          </a:p>
          <a:p>
            <a:pPr lvl="0"/>
            <a:r>
              <a:rPr lang="en-US" dirty="0"/>
              <a:t>Initial estimates indicate that materials ready and delivered by </a:t>
            </a:r>
            <a:r>
              <a:rPr lang="en-US" b="1" dirty="0">
                <a:solidFill>
                  <a:srgbClr val="00B050"/>
                </a:solidFill>
              </a:rPr>
              <a:t>July 2025</a:t>
            </a:r>
            <a:endParaRPr lang="en-US" dirty="0">
              <a:solidFill>
                <a:srgbClr val="00B050"/>
              </a:solidFill>
            </a:endParaRPr>
          </a:p>
          <a:p>
            <a:pPr lvl="0"/>
            <a:r>
              <a:rPr lang="en-US" b="1" dirty="0"/>
              <a:t>Assembly process </a:t>
            </a:r>
            <a:r>
              <a:rPr lang="en-US" dirty="0"/>
              <a:t>estimated as follows:</a:t>
            </a:r>
            <a:endParaRPr lang="es-ES" dirty="0"/>
          </a:p>
          <a:p>
            <a:pPr lvl="1"/>
            <a:r>
              <a:rPr lang="en-US" dirty="0"/>
              <a:t>1 week for mechanical assembly of the modules.</a:t>
            </a:r>
            <a:endParaRPr lang="es-ES" dirty="0"/>
          </a:p>
          <a:p>
            <a:pPr lvl="1"/>
            <a:r>
              <a:rPr lang="en-US" dirty="0"/>
              <a:t>2 weeks for final assembly.</a:t>
            </a:r>
            <a:endParaRPr lang="es-ES" dirty="0"/>
          </a:p>
          <a:p>
            <a:pPr lvl="1"/>
            <a:r>
              <a:rPr lang="en-US" dirty="0"/>
              <a:t>1 week contingency.</a:t>
            </a:r>
            <a:endParaRPr lang="es-ES" dirty="0"/>
          </a:p>
          <a:p>
            <a:pPr>
              <a:lnSpc>
                <a:spcPct val="120000"/>
              </a:lnSpc>
            </a:pPr>
            <a:r>
              <a:rPr lang="en-US" b="1" noProof="0" dirty="0"/>
              <a:t>Estimated date </a:t>
            </a:r>
            <a:r>
              <a:rPr lang="en-US" noProof="0" dirty="0"/>
              <a:t>for </a:t>
            </a:r>
            <a:r>
              <a:rPr lang="en-US" b="1" noProof="0" dirty="0"/>
              <a:t>fabrication </a:t>
            </a:r>
            <a:r>
              <a:rPr lang="en-US" noProof="0" dirty="0"/>
              <a:t>of</a:t>
            </a:r>
            <a:r>
              <a:rPr lang="en-US" b="1" noProof="0" dirty="0"/>
              <a:t> prototype</a:t>
            </a:r>
            <a:r>
              <a:rPr lang="en-US" noProof="0" dirty="0"/>
              <a:t> </a:t>
            </a:r>
            <a:r>
              <a:rPr lang="en-US" b="1" noProof="0" dirty="0">
                <a:solidFill>
                  <a:srgbClr val="FF0000"/>
                </a:solidFill>
              </a:rPr>
              <a:t>August 2025 </a:t>
            </a:r>
            <a:r>
              <a:rPr lang="en-US" noProof="0" dirty="0">
                <a:solidFill>
                  <a:srgbClr val="FF0000"/>
                </a:solidFill>
              </a:rPr>
              <a:t>(9 months delay on deliverable </a:t>
            </a:r>
            <a:r>
              <a:rPr lang="en-GB" dirty="0">
                <a:solidFill>
                  <a:srgbClr val="FF0000"/>
                </a:solidFill>
              </a:rPr>
              <a:t>D7.3</a:t>
            </a:r>
            <a:r>
              <a:rPr lang="en-US" noProof="0" dirty="0">
                <a:solidFill>
                  <a:srgbClr val="FF0000"/>
                </a:solidFill>
              </a:rPr>
              <a:t>) </a:t>
            </a:r>
          </a:p>
          <a:p>
            <a:pPr>
              <a:lnSpc>
                <a:spcPct val="120000"/>
              </a:lnSpc>
            </a:pPr>
            <a:r>
              <a:rPr lang="en-US" b="1" dirty="0"/>
              <a:t>Measurements</a:t>
            </a:r>
            <a:r>
              <a:rPr lang="en-US" dirty="0"/>
              <a:t> in </a:t>
            </a:r>
            <a:r>
              <a:rPr lang="en-US" b="1" dirty="0"/>
              <a:t>Elettra </a:t>
            </a:r>
            <a:r>
              <a:rPr lang="en-US" dirty="0"/>
              <a:t>for</a:t>
            </a:r>
            <a:r>
              <a:rPr lang="en-US" b="1" dirty="0"/>
              <a:t> acceptance tests</a:t>
            </a:r>
            <a:r>
              <a:rPr lang="en-US" dirty="0"/>
              <a:t> (</a:t>
            </a:r>
            <a:r>
              <a:rPr lang="en-US" b="1" dirty="0"/>
              <a:t>bench procured</a:t>
            </a:r>
            <a:r>
              <a:rPr lang="en-US" dirty="0"/>
              <a:t>) by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September 2025 </a:t>
            </a:r>
            <a:r>
              <a:rPr lang="en-US" noProof="0" dirty="0">
                <a:solidFill>
                  <a:srgbClr val="FF0000"/>
                </a:solidFill>
              </a:rPr>
              <a:t>(5 months delay on Milestone 27)</a:t>
            </a:r>
          </a:p>
          <a:p>
            <a:endParaRPr lang="en-US" b="1" noProof="0" dirty="0">
              <a:solidFill>
                <a:srgbClr val="FF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B7F41E-9C60-AA69-A017-F9AD93816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YP – Task 7.3: VADER – I.FAST General Meeting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FB3B90-E424-D154-2519-FF348CD54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5462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5050F6-0F1A-593D-2756-49A6B11678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EDA75E-DF25-3B88-3A0F-924E5CF76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476672"/>
          </a:xfrm>
        </p:spPr>
        <p:txBody>
          <a:bodyPr>
            <a:normAutofit fontScale="90000"/>
          </a:bodyPr>
          <a:lstStyle/>
          <a:p>
            <a:r>
              <a:rPr lang="en-US" dirty="0"/>
              <a:t>VADER: </a:t>
            </a:r>
            <a:r>
              <a:rPr lang="en-US" noProof="0" dirty="0"/>
              <a:t>Achievements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07FEFB-FAD4-3685-953A-DD83CFD839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63672"/>
            <a:ext cx="11856640" cy="572962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Specified </a:t>
            </a:r>
            <a:r>
              <a:rPr lang="en-US" b="1" dirty="0"/>
              <a:t>longitudinally varying dipole </a:t>
            </a:r>
            <a:r>
              <a:rPr lang="en-US" dirty="0"/>
              <a:t>with </a:t>
            </a:r>
            <a:r>
              <a:rPr lang="en-US" b="1" dirty="0"/>
              <a:t>gradient</a:t>
            </a:r>
            <a:r>
              <a:rPr lang="en-US" dirty="0"/>
              <a:t> for reducing </a:t>
            </a:r>
            <a:r>
              <a:rPr lang="en-US" b="1" dirty="0">
                <a:solidFill>
                  <a:srgbClr val="00B050"/>
                </a:solidFill>
              </a:rPr>
              <a:t>horizontal emittance </a:t>
            </a:r>
            <a:r>
              <a:rPr lang="en-US" dirty="0"/>
              <a:t>of Elettra upgrade SR by </a:t>
            </a:r>
            <a:r>
              <a:rPr lang="en-US" b="1" dirty="0">
                <a:solidFill>
                  <a:srgbClr val="00B050"/>
                </a:solidFill>
              </a:rPr>
              <a:t>factor</a:t>
            </a:r>
            <a:r>
              <a:rPr lang="en-US" dirty="0"/>
              <a:t> of </a:t>
            </a:r>
            <a:r>
              <a:rPr lang="en-US" b="1" dirty="0">
                <a:solidFill>
                  <a:srgbClr val="00B050"/>
                </a:solidFill>
              </a:rPr>
              <a:t>2</a:t>
            </a:r>
          </a:p>
          <a:p>
            <a:pPr>
              <a:lnSpc>
                <a:spcPct val="120000"/>
              </a:lnSpc>
            </a:pPr>
            <a:r>
              <a:rPr lang="en-US" dirty="0"/>
              <a:t>Designed advanced </a:t>
            </a:r>
            <a:r>
              <a:rPr lang="en-US" b="1" dirty="0"/>
              <a:t>permanent magnet dipole </a:t>
            </a:r>
            <a:r>
              <a:rPr lang="en-US" dirty="0"/>
              <a:t>with </a:t>
            </a:r>
            <a:r>
              <a:rPr lang="en-US" b="1" dirty="0"/>
              <a:t>variable field</a:t>
            </a:r>
            <a:r>
              <a:rPr lang="en-US" dirty="0"/>
              <a:t> and </a:t>
            </a:r>
            <a:r>
              <a:rPr lang="en-US" b="1" dirty="0"/>
              <a:t>gradient </a:t>
            </a:r>
            <a:r>
              <a:rPr lang="en-US" dirty="0"/>
              <a:t>including mechanical </a:t>
            </a:r>
            <a:r>
              <a:rPr lang="en-US" b="1" dirty="0">
                <a:solidFill>
                  <a:srgbClr val="00B050"/>
                </a:solidFill>
              </a:rPr>
              <a:t>field trimming </a:t>
            </a:r>
            <a:r>
              <a:rPr lang="en-US" dirty="0"/>
              <a:t>reaching all </a:t>
            </a:r>
            <a:r>
              <a:rPr lang="en-US" b="1" dirty="0"/>
              <a:t>specs </a:t>
            </a:r>
            <a:r>
              <a:rPr lang="en-US" b="1" dirty="0">
                <a:solidFill>
                  <a:srgbClr val="00B050"/>
                </a:solidFill>
              </a:rPr>
              <a:t>(sustainability!)</a:t>
            </a:r>
          </a:p>
          <a:p>
            <a:pPr>
              <a:lnSpc>
                <a:spcPct val="120000"/>
              </a:lnSpc>
            </a:pPr>
            <a:r>
              <a:rPr lang="en-US" dirty="0"/>
              <a:t>Adress various challenges/limitations with </a:t>
            </a:r>
            <a:r>
              <a:rPr lang="en-US" b="1" dirty="0"/>
              <a:t>present/previous </a:t>
            </a:r>
            <a:r>
              <a:rPr lang="en-US" dirty="0"/>
              <a:t>design</a:t>
            </a:r>
          </a:p>
          <a:p>
            <a:pPr>
              <a:lnSpc>
                <a:spcPct val="120000"/>
              </a:lnSpc>
            </a:pPr>
            <a:r>
              <a:rPr lang="en-US" dirty="0"/>
              <a:t>Magnet is in the </a:t>
            </a:r>
            <a:r>
              <a:rPr lang="en-US" b="1" dirty="0"/>
              <a:t>procurement/fabrication </a:t>
            </a:r>
            <a:r>
              <a:rPr lang="en-US" dirty="0"/>
              <a:t>face in </a:t>
            </a:r>
            <a:r>
              <a:rPr lang="en-US" b="1" dirty="0"/>
              <a:t>KYMA</a:t>
            </a:r>
            <a:r>
              <a:rPr lang="en-US" dirty="0"/>
              <a:t> (industrial partner) reaching </a:t>
            </a:r>
            <a:r>
              <a:rPr lang="en-US" b="1" dirty="0">
                <a:solidFill>
                  <a:srgbClr val="00B050"/>
                </a:solidFill>
              </a:rPr>
              <a:t>TRL6</a:t>
            </a:r>
            <a:r>
              <a:rPr lang="en-US" dirty="0"/>
              <a:t> (Technology demonstrated in </a:t>
            </a:r>
            <a:r>
              <a:rPr lang="en-US" b="1" dirty="0"/>
              <a:t>industrially relevant environment</a:t>
            </a:r>
            <a:r>
              <a:rPr lang="en-US" dirty="0"/>
              <a:t>). </a:t>
            </a:r>
          </a:p>
          <a:p>
            <a:pPr>
              <a:lnSpc>
                <a:spcPct val="120000"/>
              </a:lnSpc>
            </a:pPr>
            <a:r>
              <a:rPr lang="en-US" dirty="0"/>
              <a:t>Discussion with </a:t>
            </a:r>
            <a:r>
              <a:rPr lang="en-US" b="1" dirty="0"/>
              <a:t>KIT</a:t>
            </a:r>
            <a:r>
              <a:rPr lang="en-US" dirty="0"/>
              <a:t> for further </a:t>
            </a:r>
            <a:r>
              <a:rPr lang="en-US" b="1" dirty="0">
                <a:solidFill>
                  <a:srgbClr val="00B050"/>
                </a:solidFill>
              </a:rPr>
              <a:t>testing magnet </a:t>
            </a:r>
            <a:r>
              <a:rPr lang="en-US" dirty="0"/>
              <a:t>with </a:t>
            </a:r>
            <a:r>
              <a:rPr lang="en-US" b="1" dirty="0">
                <a:solidFill>
                  <a:srgbClr val="00B050"/>
                </a:solidFill>
              </a:rPr>
              <a:t>beam</a:t>
            </a:r>
            <a:r>
              <a:rPr lang="en-US" dirty="0"/>
              <a:t> (beyond IFAST), for reaching </a:t>
            </a:r>
            <a:r>
              <a:rPr lang="en-US" b="1" dirty="0"/>
              <a:t>higher TRL </a:t>
            </a:r>
            <a:r>
              <a:rPr lang="en-US" dirty="0"/>
              <a:t>			</a:t>
            </a:r>
            <a:r>
              <a:rPr lang="en-US" sz="1700" b="1" dirty="0">
                <a:solidFill>
                  <a:srgbClr val="00B0F0"/>
                </a:solidFill>
              </a:rPr>
              <a:t>R. Ruprecht, A. </a:t>
            </a:r>
            <a:r>
              <a:rPr lang="en-US" sz="1700" b="1" dirty="0" err="1">
                <a:solidFill>
                  <a:srgbClr val="00B0F0"/>
                </a:solidFill>
              </a:rPr>
              <a:t>Mochihashi</a:t>
            </a:r>
            <a:endParaRPr lang="en-US" sz="1700" b="1" dirty="0">
              <a:solidFill>
                <a:srgbClr val="00B0F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/>
              <a:t>Ready for </a:t>
            </a:r>
            <a:r>
              <a:rPr lang="en-US" b="1" dirty="0">
                <a:solidFill>
                  <a:srgbClr val="00B050"/>
                </a:solidFill>
              </a:rPr>
              <a:t>series production </a:t>
            </a:r>
            <a:r>
              <a:rPr lang="en-US" dirty="0"/>
              <a:t>and </a:t>
            </a:r>
            <a:r>
              <a:rPr lang="en-US" b="1" dirty="0">
                <a:solidFill>
                  <a:srgbClr val="00B050"/>
                </a:solidFill>
              </a:rPr>
              <a:t>industrialization</a:t>
            </a:r>
          </a:p>
          <a:p>
            <a:pPr>
              <a:lnSpc>
                <a:spcPct val="120000"/>
              </a:lnSpc>
            </a:pPr>
            <a:r>
              <a:rPr lang="en-US" dirty="0"/>
              <a:t>Technology to be used in </a:t>
            </a:r>
            <a:r>
              <a:rPr lang="en-US" b="1" dirty="0">
                <a:solidFill>
                  <a:srgbClr val="00B050"/>
                </a:solidFill>
              </a:rPr>
              <a:t>future low-emittance rings </a:t>
            </a:r>
            <a:r>
              <a:rPr lang="en-US" dirty="0"/>
              <a:t>(light source SRs, </a:t>
            </a:r>
            <a:r>
              <a:rPr lang="en-US" b="1" dirty="0">
                <a:solidFill>
                  <a:srgbClr val="00B050"/>
                </a:solidFill>
              </a:rPr>
              <a:t>damping rings for colliders </a:t>
            </a:r>
            <a:r>
              <a:rPr lang="en-US" dirty="0"/>
              <a:t>such as </a:t>
            </a:r>
            <a:r>
              <a:rPr lang="en-US" dirty="0" err="1"/>
              <a:t>FCCee</a:t>
            </a:r>
            <a:r>
              <a:rPr lang="en-US" dirty="0"/>
              <a:t>, </a:t>
            </a:r>
            <a:r>
              <a:rPr lang="en-US" dirty="0" err="1"/>
              <a:t>etc</a:t>
            </a:r>
            <a:r>
              <a:rPr lang="en-US" dirty="0"/>
              <a:t>…)</a:t>
            </a:r>
          </a:p>
          <a:p>
            <a:pPr>
              <a:lnSpc>
                <a:spcPct val="120000"/>
              </a:lnSpc>
            </a:pPr>
            <a:r>
              <a:rPr lang="en-US" dirty="0"/>
              <a:t>Elaborating </a:t>
            </a:r>
            <a:r>
              <a:rPr lang="en-US" b="1" dirty="0"/>
              <a:t>proposals</a:t>
            </a:r>
            <a:r>
              <a:rPr lang="en-US" dirty="0"/>
              <a:t> on </a:t>
            </a:r>
            <a:r>
              <a:rPr lang="en-US" b="1" dirty="0">
                <a:solidFill>
                  <a:srgbClr val="00B050"/>
                </a:solidFill>
              </a:rPr>
              <a:t>PM technology </a:t>
            </a:r>
            <a:r>
              <a:rPr lang="en-US" dirty="0"/>
              <a:t>(combined function PMs, PM wigglers) for IFAST2 (STFC, KYMA, CIEMAT, DESY, KIT, CERN)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E10FA9-C6B7-4A5A-4DDE-31F909909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YP – Task 7.3: VADER – I.FAST General Meeting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4040B-FC20-9B97-DE4B-0817F1881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935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03228913" name="Picture 130322891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941453" y="2077672"/>
            <a:ext cx="6076779" cy="3553983"/>
          </a:xfrm>
          <a:prstGeom prst="rect">
            <a:avLst/>
          </a:prstGeom>
        </p:spPr>
      </p:pic>
      <p:sp>
        <p:nvSpPr>
          <p:cNvPr id="102248034" name="TextBox 102248033"/>
          <p:cNvSpPr txBox="1"/>
          <p:nvPr/>
        </p:nvSpPr>
        <p:spPr bwMode="auto">
          <a:xfrm>
            <a:off x="1779822" y="1369218"/>
            <a:ext cx="8400039" cy="6401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sz="3600" b="1">
                <a:solidFill>
                  <a:schemeClr val="bg1"/>
                </a:solidFill>
              </a:rPr>
              <a:t>Thank you for your attention!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7368" y="764704"/>
            <a:ext cx="11089232" cy="102442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</a:t>
            </a:r>
            <a:r>
              <a:rPr lang="en-US" noProof="0" dirty="0" err="1"/>
              <a:t>reliminary</a:t>
            </a:r>
            <a:r>
              <a:rPr lang="en-US" noProof="0" dirty="0"/>
              <a:t> assembly without permanent magnets (PM) should be done to ensure the correct manufacturing and adjustment of all parts.</a:t>
            </a:r>
          </a:p>
        </p:txBody>
      </p:sp>
      <p:grpSp>
        <p:nvGrpSpPr>
          <p:cNvPr id="21" name="12 Grupo"/>
          <p:cNvGrpSpPr/>
          <p:nvPr/>
        </p:nvGrpSpPr>
        <p:grpSpPr>
          <a:xfrm>
            <a:off x="3418884" y="3351261"/>
            <a:ext cx="6853581" cy="2559747"/>
            <a:chOff x="-2268760" y="2007350"/>
            <a:chExt cx="5184576" cy="1944216"/>
          </a:xfrm>
        </p:grpSpPr>
        <p:sp>
          <p:nvSpPr>
            <p:cNvPr id="23" name="11 CuadroTexto"/>
            <p:cNvSpPr txBox="1"/>
            <p:nvPr/>
          </p:nvSpPr>
          <p:spPr>
            <a:xfrm>
              <a:off x="-2268760" y="3383906"/>
              <a:ext cx="2592288" cy="397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Each module is mounted separately, with all the parts except the PM</a:t>
              </a:r>
            </a:p>
          </p:txBody>
        </p:sp>
        <p:pic>
          <p:nvPicPr>
            <p:cNvPr id="22" name="10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2007350"/>
              <a:ext cx="2592288" cy="1944216"/>
            </a:xfrm>
            <a:prstGeom prst="rect">
              <a:avLst/>
            </a:prstGeom>
          </p:spPr>
        </p:pic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52134"/>
          </a:xfrm>
        </p:spPr>
        <p:txBody>
          <a:bodyPr/>
          <a:lstStyle/>
          <a:p>
            <a:r>
              <a:rPr lang="en-US" noProof="0" dirty="0"/>
              <a:t>CLIC: Preliminary Assembly</a:t>
            </a:r>
          </a:p>
        </p:txBody>
      </p:sp>
      <p:grpSp>
        <p:nvGrpSpPr>
          <p:cNvPr id="16" name="23 Grupo"/>
          <p:cNvGrpSpPr/>
          <p:nvPr/>
        </p:nvGrpSpPr>
        <p:grpSpPr>
          <a:xfrm>
            <a:off x="1847528" y="1789130"/>
            <a:ext cx="6830434" cy="2553241"/>
            <a:chOff x="323528" y="2007350"/>
            <a:chExt cx="5362273" cy="1944216"/>
          </a:xfrm>
        </p:grpSpPr>
        <p:pic>
          <p:nvPicPr>
            <p:cNvPr id="18" name="24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2007350"/>
              <a:ext cx="2592288" cy="1944216"/>
            </a:xfrm>
            <a:prstGeom prst="rect">
              <a:avLst/>
            </a:prstGeom>
          </p:spPr>
        </p:pic>
        <p:sp>
          <p:nvSpPr>
            <p:cNvPr id="20" name="25 CuadroTexto"/>
            <p:cNvSpPr txBox="1"/>
            <p:nvPr/>
          </p:nvSpPr>
          <p:spPr>
            <a:xfrm>
              <a:off x="2915816" y="2467456"/>
              <a:ext cx="2769985" cy="234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Testing the modules’ approach system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C09D0B-CFE3-A5EE-A93D-8CB54525B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YP – Task 7.3: VADER – I.FAST General Meeting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85E0AE-9945-F763-D6EB-BFD3DE70A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103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65176" y="764704"/>
            <a:ext cx="8861648" cy="5760640"/>
          </a:xfrm>
        </p:spPr>
        <p:txBody>
          <a:bodyPr/>
          <a:lstStyle/>
          <a:p>
            <a:pPr marL="0" indent="0">
              <a:buNone/>
            </a:pPr>
            <a:r>
              <a:rPr lang="en-US" noProof="0" dirty="0"/>
              <a:t> 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92128"/>
            <a:ext cx="10515600" cy="564240"/>
          </a:xfrm>
        </p:spPr>
        <p:txBody>
          <a:bodyPr>
            <a:normAutofit fontScale="90000"/>
          </a:bodyPr>
          <a:lstStyle/>
          <a:p>
            <a:r>
              <a:rPr lang="en-US" noProof="0" dirty="0"/>
              <a:t>CLIC: Preliminary Assembly</a:t>
            </a:r>
          </a:p>
        </p:txBody>
      </p:sp>
      <p:grpSp>
        <p:nvGrpSpPr>
          <p:cNvPr id="10" name="14 Grupo"/>
          <p:cNvGrpSpPr/>
          <p:nvPr/>
        </p:nvGrpSpPr>
        <p:grpSpPr>
          <a:xfrm>
            <a:off x="2135560" y="929366"/>
            <a:ext cx="5638888" cy="2715658"/>
            <a:chOff x="699897" y="1683603"/>
            <a:chExt cx="4588915" cy="2189666"/>
          </a:xfrm>
        </p:grpSpPr>
        <p:pic>
          <p:nvPicPr>
            <p:cNvPr id="11" name="15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05164" y="1878336"/>
              <a:ext cx="2189666" cy="1800200"/>
            </a:xfrm>
            <a:prstGeom prst="rect">
              <a:avLst/>
            </a:prstGeom>
          </p:spPr>
        </p:pic>
        <p:sp>
          <p:nvSpPr>
            <p:cNvPr id="12" name="16 CuadroTexto"/>
            <p:cNvSpPr txBox="1"/>
            <p:nvPr/>
          </p:nvSpPr>
          <p:spPr>
            <a:xfrm>
              <a:off x="2534614" y="2242901"/>
              <a:ext cx="2754198" cy="943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HF module is mounted first, with the top and bottom </a:t>
              </a:r>
              <a:r>
                <a:rPr lang="en-US" sz="1400" kern="1200" dirty="0" err="1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aluminium</a:t>
              </a: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 plates</a:t>
              </a:r>
            </a:p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Then each module is introduced following the bronze guides fixed to the plates</a:t>
              </a:r>
            </a:p>
          </p:txBody>
        </p:sp>
      </p:grpSp>
      <p:grpSp>
        <p:nvGrpSpPr>
          <p:cNvPr id="13" name="20 Grupo"/>
          <p:cNvGrpSpPr/>
          <p:nvPr/>
        </p:nvGrpSpPr>
        <p:grpSpPr>
          <a:xfrm>
            <a:off x="4812109" y="2792568"/>
            <a:ext cx="5662505" cy="2076593"/>
            <a:chOff x="-2189104" y="2464463"/>
            <a:chExt cx="4664479" cy="1589635"/>
          </a:xfrm>
        </p:grpSpPr>
        <p:pic>
          <p:nvPicPr>
            <p:cNvPr id="14" name="21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31" t="31217" r="11748" b="10296"/>
            <a:stretch/>
          </p:blipFill>
          <p:spPr>
            <a:xfrm>
              <a:off x="328972" y="2464463"/>
              <a:ext cx="2146403" cy="1589635"/>
            </a:xfrm>
            <a:prstGeom prst="rect">
              <a:avLst/>
            </a:prstGeom>
          </p:spPr>
        </p:pic>
        <p:sp>
          <p:nvSpPr>
            <p:cNvPr id="15" name="22 CuadroTexto"/>
            <p:cNvSpPr txBox="1"/>
            <p:nvPr/>
          </p:nvSpPr>
          <p:spPr>
            <a:xfrm>
              <a:off x="-2189104" y="3056625"/>
              <a:ext cx="2592288" cy="565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Detail of one pole and how they are fixed in their nominal position using </a:t>
              </a:r>
              <a:r>
                <a:rPr lang="en-US" sz="1400" kern="1200" dirty="0" err="1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fibre</a:t>
              </a: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 gauges</a:t>
              </a:r>
            </a:p>
          </p:txBody>
        </p:sp>
      </p:grpSp>
      <p:grpSp>
        <p:nvGrpSpPr>
          <p:cNvPr id="16" name="17 Grupo"/>
          <p:cNvGrpSpPr/>
          <p:nvPr/>
        </p:nvGrpSpPr>
        <p:grpSpPr>
          <a:xfrm>
            <a:off x="2135641" y="3933058"/>
            <a:ext cx="5133177" cy="2274523"/>
            <a:chOff x="647563" y="1896230"/>
            <a:chExt cx="4826517" cy="2197114"/>
          </a:xfrm>
        </p:grpSpPr>
        <p:pic>
          <p:nvPicPr>
            <p:cNvPr id="17" name="18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37512" y="2006281"/>
              <a:ext cx="2197114" cy="1977011"/>
            </a:xfrm>
            <a:prstGeom prst="rect">
              <a:avLst/>
            </a:prstGeom>
          </p:spPr>
        </p:pic>
        <p:sp>
          <p:nvSpPr>
            <p:cNvPr id="18" name="19 CuadroTexto"/>
            <p:cNvSpPr txBox="1"/>
            <p:nvPr/>
          </p:nvSpPr>
          <p:spPr>
            <a:xfrm>
              <a:off x="2881792" y="3344690"/>
              <a:ext cx="2592288" cy="2973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Full assembly without PM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063A98-3F2C-8A42-9F9C-8CF14F142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YP – Task 7.3: VADER – I.FAST General Meeting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2C2B1B-5854-385C-6B02-6D689FDAB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4501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65176" y="764704"/>
            <a:ext cx="8861648" cy="5760640"/>
          </a:xfrm>
        </p:spPr>
        <p:txBody>
          <a:bodyPr/>
          <a:lstStyle/>
          <a:p>
            <a:pPr marL="0" indent="0">
              <a:buNone/>
            </a:pPr>
            <a:r>
              <a:rPr lang="en-US" noProof="0" dirty="0"/>
              <a:t> 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51301"/>
            <a:ext cx="10515600" cy="611884"/>
          </a:xfrm>
        </p:spPr>
        <p:txBody>
          <a:bodyPr>
            <a:normAutofit fontScale="90000"/>
          </a:bodyPr>
          <a:lstStyle/>
          <a:p>
            <a:r>
              <a:rPr lang="en-US" noProof="0" dirty="0"/>
              <a:t>CLIC: Assembly with PM</a:t>
            </a:r>
          </a:p>
        </p:txBody>
      </p:sp>
      <p:grpSp>
        <p:nvGrpSpPr>
          <p:cNvPr id="19" name="12 Grupo"/>
          <p:cNvGrpSpPr/>
          <p:nvPr/>
        </p:nvGrpSpPr>
        <p:grpSpPr>
          <a:xfrm>
            <a:off x="1776864" y="908720"/>
            <a:ext cx="6551385" cy="2160240"/>
            <a:chOff x="323528" y="2007350"/>
            <a:chExt cx="6182187" cy="1944216"/>
          </a:xfrm>
        </p:grpSpPr>
        <p:pic>
          <p:nvPicPr>
            <p:cNvPr id="20" name="13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2007350"/>
              <a:ext cx="2592288" cy="1944216"/>
            </a:xfrm>
            <a:prstGeom prst="rect">
              <a:avLst/>
            </a:prstGeom>
          </p:spPr>
        </p:pic>
        <p:sp>
          <p:nvSpPr>
            <p:cNvPr id="21" name="14 CuadroTexto"/>
            <p:cNvSpPr txBox="1"/>
            <p:nvPr/>
          </p:nvSpPr>
          <p:spPr>
            <a:xfrm>
              <a:off x="2873069" y="2354046"/>
              <a:ext cx="3632646" cy="470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The PM blocks are introduced using a POM box attached to the yoke</a:t>
              </a:r>
            </a:p>
          </p:txBody>
        </p:sp>
      </p:grpSp>
      <p:grpSp>
        <p:nvGrpSpPr>
          <p:cNvPr id="22" name="3 Grupo"/>
          <p:cNvGrpSpPr/>
          <p:nvPr/>
        </p:nvGrpSpPr>
        <p:grpSpPr>
          <a:xfrm>
            <a:off x="5018462" y="2409500"/>
            <a:ext cx="5182196" cy="1947761"/>
            <a:chOff x="-2088683" y="2410598"/>
            <a:chExt cx="5182196" cy="1947761"/>
          </a:xfrm>
        </p:grpSpPr>
        <p:pic>
          <p:nvPicPr>
            <p:cNvPr id="23" name="4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6499" y="2410598"/>
              <a:ext cx="2597014" cy="1947761"/>
            </a:xfrm>
            <a:prstGeom prst="rect">
              <a:avLst/>
            </a:prstGeom>
          </p:spPr>
        </p:pic>
        <p:sp>
          <p:nvSpPr>
            <p:cNvPr id="24" name="5 CuadroTexto"/>
            <p:cNvSpPr txBox="1"/>
            <p:nvPr/>
          </p:nvSpPr>
          <p:spPr>
            <a:xfrm>
              <a:off x="-2088683" y="3079763"/>
              <a:ext cx="27699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The insertion was controlled using these rods and plate…</a:t>
              </a:r>
            </a:p>
          </p:txBody>
        </p:sp>
      </p:grpSp>
      <p:grpSp>
        <p:nvGrpSpPr>
          <p:cNvPr id="25" name="15 Grupo"/>
          <p:cNvGrpSpPr/>
          <p:nvPr/>
        </p:nvGrpSpPr>
        <p:grpSpPr>
          <a:xfrm>
            <a:off x="1912960" y="4052545"/>
            <a:ext cx="6343281" cy="1944216"/>
            <a:chOff x="323528" y="2007350"/>
            <a:chExt cx="6343281" cy="1944216"/>
          </a:xfrm>
        </p:grpSpPr>
        <p:pic>
          <p:nvPicPr>
            <p:cNvPr id="26" name="16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2007350"/>
              <a:ext cx="2592288" cy="1944216"/>
            </a:xfrm>
            <a:prstGeom prst="rect">
              <a:avLst/>
            </a:prstGeom>
          </p:spPr>
        </p:pic>
        <p:sp>
          <p:nvSpPr>
            <p:cNvPr id="27" name="17 CuadroTexto"/>
            <p:cNvSpPr txBox="1"/>
            <p:nvPr/>
          </p:nvSpPr>
          <p:spPr>
            <a:xfrm>
              <a:off x="2907534" y="2895973"/>
              <a:ext cx="375927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</a:rPr>
                <a:t>…that have to be redesigned due to the huge forces involved</a:t>
              </a:r>
            </a:p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>
                  <a:solidFill>
                    <a:srgbClr val="333399"/>
                  </a:solidFill>
                  <a:latin typeface="Lucida Sans" panose="020B0602030504020204" pitchFamily="34" charset="0"/>
                </a:rPr>
                <a:t>This is already implemented for VADER</a:t>
              </a:r>
              <a:endParaRPr lang="en-US" sz="1400" kern="1200" dirty="0">
                <a:solidFill>
                  <a:srgbClr val="333399"/>
                </a:solidFill>
                <a:latin typeface="Lucida Sans" panose="020B0602030504020204" pitchFamily="34" charset="0"/>
              </a:endParaRP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65188B-08C2-48B5-A707-54FE8C37B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YP – Task 7.3: VADER – I.FAST General Meeting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1CECE9-C66B-B1A2-DAFE-C8E375A1B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6417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65176" y="764704"/>
            <a:ext cx="8861648" cy="5760640"/>
          </a:xfrm>
        </p:spPr>
        <p:txBody>
          <a:bodyPr/>
          <a:lstStyle/>
          <a:p>
            <a:pPr marL="0" indent="0">
              <a:buNone/>
            </a:pPr>
            <a:r>
              <a:rPr lang="en-US" noProof="0" dirty="0"/>
              <a:t> 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65435"/>
            <a:ext cx="10515600" cy="399579"/>
          </a:xfrm>
        </p:spPr>
        <p:txBody>
          <a:bodyPr>
            <a:normAutofit fontScale="90000"/>
          </a:bodyPr>
          <a:lstStyle/>
          <a:p>
            <a:r>
              <a:rPr lang="en-US" noProof="0" dirty="0"/>
              <a:t>CLIC: Assembly with PM</a:t>
            </a:r>
          </a:p>
        </p:txBody>
      </p:sp>
      <p:grpSp>
        <p:nvGrpSpPr>
          <p:cNvPr id="13" name="18 Grupo"/>
          <p:cNvGrpSpPr/>
          <p:nvPr/>
        </p:nvGrpSpPr>
        <p:grpSpPr>
          <a:xfrm>
            <a:off x="1903215" y="960338"/>
            <a:ext cx="5885232" cy="2004511"/>
            <a:chOff x="323528" y="2007350"/>
            <a:chExt cx="5702542" cy="1944216"/>
          </a:xfrm>
        </p:grpSpPr>
        <p:pic>
          <p:nvPicPr>
            <p:cNvPr id="14" name="19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2007350"/>
              <a:ext cx="2592288" cy="1944216"/>
            </a:xfrm>
            <a:prstGeom prst="rect">
              <a:avLst/>
            </a:prstGeom>
          </p:spPr>
        </p:pic>
        <p:sp>
          <p:nvSpPr>
            <p:cNvPr id="15" name="20 CuadroTexto"/>
            <p:cNvSpPr txBox="1"/>
            <p:nvPr/>
          </p:nvSpPr>
          <p:spPr>
            <a:xfrm>
              <a:off x="3078130" y="2265111"/>
              <a:ext cx="2947940" cy="9254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Magnetic measurements are done after each PM is inserted. </a:t>
              </a:r>
            </a:p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Low precision but necessary to ensure correct PM assembly</a:t>
              </a:r>
            </a:p>
          </p:txBody>
        </p:sp>
      </p:grpSp>
      <p:grpSp>
        <p:nvGrpSpPr>
          <p:cNvPr id="16" name="9 Grupo"/>
          <p:cNvGrpSpPr/>
          <p:nvPr/>
        </p:nvGrpSpPr>
        <p:grpSpPr>
          <a:xfrm>
            <a:off x="4753031" y="1772816"/>
            <a:ext cx="5735457" cy="2968641"/>
            <a:chOff x="-2322970" y="1683314"/>
            <a:chExt cx="4914750" cy="2592288"/>
          </a:xfrm>
        </p:grpSpPr>
        <p:pic>
          <p:nvPicPr>
            <p:cNvPr id="17" name="10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23528" y="2007350"/>
              <a:ext cx="2592288" cy="1944216"/>
            </a:xfrm>
            <a:prstGeom prst="rect">
              <a:avLst/>
            </a:prstGeom>
          </p:spPr>
        </p:pic>
        <p:sp>
          <p:nvSpPr>
            <p:cNvPr id="18" name="11 CuadroTexto"/>
            <p:cNvSpPr txBox="1"/>
            <p:nvPr/>
          </p:nvSpPr>
          <p:spPr>
            <a:xfrm>
              <a:off x="-2322970" y="2851803"/>
              <a:ext cx="2769985" cy="6450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Once each module has all magnets included, controlled approach of parts starts</a:t>
              </a:r>
            </a:p>
          </p:txBody>
        </p:sp>
      </p:grpSp>
      <p:grpSp>
        <p:nvGrpSpPr>
          <p:cNvPr id="28" name="6 Grupo"/>
          <p:cNvGrpSpPr/>
          <p:nvPr/>
        </p:nvGrpSpPr>
        <p:grpSpPr>
          <a:xfrm>
            <a:off x="1834168" y="3360172"/>
            <a:ext cx="5977017" cy="2769848"/>
            <a:chOff x="339496" y="1711099"/>
            <a:chExt cx="5400953" cy="2556284"/>
          </a:xfrm>
        </p:grpSpPr>
        <p:pic>
          <p:nvPicPr>
            <p:cNvPr id="29" name="7 Imagen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64" r="30743" b="5690"/>
            <a:stretch/>
          </p:blipFill>
          <p:spPr>
            <a:xfrm>
              <a:off x="339496" y="1711099"/>
              <a:ext cx="2432304" cy="2556284"/>
            </a:xfrm>
            <a:prstGeom prst="rect">
              <a:avLst/>
            </a:prstGeom>
          </p:spPr>
        </p:pic>
        <p:sp>
          <p:nvSpPr>
            <p:cNvPr id="30" name="8 CuadroTexto"/>
            <p:cNvSpPr txBox="1"/>
            <p:nvPr/>
          </p:nvSpPr>
          <p:spPr>
            <a:xfrm>
              <a:off x="2860129" y="2897362"/>
              <a:ext cx="2880320" cy="6817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Process repeated with each module until assembly is completed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A75B2B-8A1E-5EC8-8644-700360CE9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YP – Task 7.3: VADER – I.FAST General Meeting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60D954-7FAD-9862-5B49-BB85818B4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691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263352" y="163643"/>
            <a:ext cx="11377264" cy="1226976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4800" b="1"/>
              <a:t>VAriable Dipole for the Elettra Ring - VADER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263352" y="1446797"/>
            <a:ext cx="11377264" cy="157778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en-GB" sz="3600" b="1"/>
              <a:t>Task 7.3 </a:t>
            </a:r>
            <a:r>
              <a:rPr lang="en-GB" sz="3600"/>
              <a:t>within I.FAST </a:t>
            </a:r>
            <a:r>
              <a:rPr lang="en-GB" sz="3600" b="1"/>
              <a:t>WP7</a:t>
            </a:r>
            <a:r>
              <a:rPr lang="en-GB" sz="3600"/>
              <a:t>: High Brightness Accelerators for Light Sources</a:t>
            </a:r>
            <a:endParaRPr/>
          </a:p>
          <a:p>
            <a:pPr>
              <a:lnSpc>
                <a:spcPct val="100000"/>
              </a:lnSpc>
              <a:defRPr/>
            </a:pPr>
            <a:r>
              <a:rPr lang="en-US" sz="3600"/>
              <a:t>Partners and collaborators: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YP – Task 7.3: VADER – I.FAST General Meeting 2025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1B4523E-0E60-2F49-A1DB-8E66CE3DE81B}" type="slidenum">
              <a:rPr lang="en-GB"/>
              <a:t>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l="9153" t="17454" r="13010" b="12000"/>
          <a:stretch/>
        </p:blipFill>
        <p:spPr bwMode="auto">
          <a:xfrm>
            <a:off x="2907862" y="3903292"/>
            <a:ext cx="2232248" cy="10827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24778" y="3560917"/>
            <a:ext cx="1506357" cy="15063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rcRect l="8783" t="9598" r="8376" b="9402"/>
          <a:stretch/>
        </p:blipFill>
        <p:spPr bwMode="auto">
          <a:xfrm>
            <a:off x="5663953" y="3788978"/>
            <a:ext cx="2068446" cy="12134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9123172" y="4312617"/>
            <a:ext cx="2517444" cy="36512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551384" y="5067271"/>
            <a:ext cx="22653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B0F0"/>
                </a:solidFill>
                <a:latin typeface="Arial"/>
                <a:cs typeface="Arial"/>
              </a:rPr>
              <a:t>Y. Papaphilippou</a:t>
            </a:r>
            <a:endParaRPr b="1" dirty="0">
              <a:solidFill>
                <a:srgbClr val="00B0F0"/>
              </a:solidFill>
            </a:endParaRPr>
          </a:p>
          <a:p>
            <a:pPr>
              <a:defRPr/>
            </a:pPr>
            <a:r>
              <a:rPr lang="el-GR" sz="2000" b="1" dirty="0">
                <a:solidFill>
                  <a:srgbClr val="00B0F0"/>
                </a:solidFill>
                <a:latin typeface="Arial"/>
                <a:cs typeface="Arial"/>
              </a:rPr>
              <a:t>(</a:t>
            </a:r>
            <a:r>
              <a:rPr lang="en-US" sz="2000" b="1" dirty="0">
                <a:solidFill>
                  <a:srgbClr val="00B0F0"/>
                </a:solidFill>
                <a:latin typeface="Arial"/>
                <a:cs typeface="Arial"/>
              </a:rPr>
              <a:t>A. Poyet</a:t>
            </a:r>
            <a:r>
              <a:rPr lang="el-GR" sz="2000" b="1" dirty="0">
                <a:solidFill>
                  <a:srgbClr val="00B0F0"/>
                </a:solidFill>
                <a:latin typeface="Arial"/>
                <a:cs typeface="Arial"/>
              </a:rPr>
              <a:t>)</a:t>
            </a:r>
            <a:endParaRPr sz="2000" b="1" dirty="0">
              <a:solidFill>
                <a:srgbClr val="00B0F0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535093" y="5054423"/>
            <a:ext cx="19223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B0F0"/>
                </a:solidFill>
                <a:latin typeface="Arial"/>
              </a:rPr>
              <a:t>M. Dominguez</a:t>
            </a:r>
            <a:endParaRPr lang="en-US" sz="2000" b="1" dirty="0">
              <a:solidFill>
                <a:srgbClr val="00B0F0"/>
              </a:solidFill>
            </a:endParaRPr>
          </a:p>
          <a:p>
            <a:pPr>
              <a:defRPr/>
            </a:pPr>
            <a:r>
              <a:rPr lang="en-US" sz="2000" b="1" dirty="0">
                <a:solidFill>
                  <a:srgbClr val="00B0F0"/>
                </a:solidFill>
                <a:latin typeface="Arial"/>
                <a:cs typeface="Arial"/>
              </a:rPr>
              <a:t>F. Toral</a:t>
            </a:r>
            <a:endParaRPr b="1" dirty="0">
              <a:solidFill>
                <a:srgbClr val="00B0F0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822902" y="5054423"/>
            <a:ext cx="20361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B0F0"/>
                </a:solidFill>
                <a:latin typeface="Arial"/>
                <a:cs typeface="Arial"/>
              </a:rPr>
              <a:t>E. </a:t>
            </a:r>
            <a:r>
              <a:rPr lang="en-US" sz="2000" b="1" dirty="0" err="1">
                <a:solidFill>
                  <a:srgbClr val="00B0F0"/>
                </a:solidFill>
                <a:latin typeface="Arial"/>
                <a:cs typeface="Arial"/>
              </a:rPr>
              <a:t>Karantzoulis</a:t>
            </a:r>
            <a:endParaRPr lang="el-GR" sz="2000" b="1" dirty="0">
              <a:solidFill>
                <a:srgbClr val="00B0F0"/>
              </a:solidFill>
              <a:latin typeface="Arial"/>
              <a:cs typeface="Arial"/>
            </a:endParaRPr>
          </a:p>
          <a:p>
            <a:pPr>
              <a:defRPr/>
            </a:pPr>
            <a:r>
              <a:rPr lang="en-GB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GB" sz="2000" b="1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Castronovo</a:t>
            </a:r>
            <a:r>
              <a:rPr lang="en-GB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sz="20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9409515" y="5062014"/>
            <a:ext cx="20922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B0F0"/>
                </a:solidFill>
                <a:latin typeface="Arial"/>
                <a:cs typeface="Arial"/>
              </a:rPr>
              <a:t>R. </a:t>
            </a:r>
            <a:r>
              <a:rPr lang="en-US" sz="2000" b="1" dirty="0" err="1">
                <a:solidFill>
                  <a:srgbClr val="00B0F0"/>
                </a:solidFill>
                <a:latin typeface="Arial"/>
                <a:cs typeface="Arial"/>
              </a:rPr>
              <a:t>Geometrante</a:t>
            </a:r>
            <a:endParaRPr sz="2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79376" y="44283"/>
            <a:ext cx="7993244" cy="638771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5400" b="1"/>
              <a:t>VADER objectives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191344" y="692606"/>
            <a:ext cx="11665296" cy="295241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sz="2800" b="1"/>
              <a:t>Fabricate</a:t>
            </a:r>
            <a:r>
              <a:rPr lang="en-US" sz="2800"/>
              <a:t> an innovative dipole magnet prototype with longitudinal varying dipole field, including a transverse gradient for the ELETTRA upgrade 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en-US" sz="2800"/>
              <a:t>Permanent magnet </a:t>
            </a:r>
            <a:r>
              <a:rPr lang="en-US" sz="2800" b="1"/>
              <a:t>concept</a:t>
            </a:r>
            <a:r>
              <a:rPr lang="en-US" sz="2800"/>
              <a:t> with trapezoidal bending radius, </a:t>
            </a:r>
            <a:r>
              <a:rPr lang="en-US" sz="2800" b="1"/>
              <a:t>2.3 T</a:t>
            </a:r>
            <a:r>
              <a:rPr lang="en-US" sz="2800"/>
              <a:t> peak field and ~</a:t>
            </a:r>
            <a:r>
              <a:rPr lang="en-US" sz="2800" b="1"/>
              <a:t>10 T/m</a:t>
            </a:r>
            <a:r>
              <a:rPr lang="en-US" sz="2800"/>
              <a:t> gradient, already established (CERN/CIEMAT) 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en-US" sz="2800"/>
              <a:t>Proved the </a:t>
            </a:r>
            <a:r>
              <a:rPr lang="en-US" sz="2800" b="1"/>
              <a:t>horizontal emittance reduction </a:t>
            </a:r>
            <a:r>
              <a:rPr lang="en-US" sz="2800"/>
              <a:t>to ultra-low levels of i.e. </a:t>
            </a:r>
            <a:r>
              <a:rPr lang="en-US" sz="2800" b="1"/>
              <a:t>~60 pm @ 2.86 GeV</a:t>
            </a:r>
            <a:r>
              <a:rPr lang="en-US" sz="2800"/>
              <a:t>, for the CLIC DR (M. A. Domínguez Martinez et al., </a:t>
            </a:r>
            <a:r>
              <a:rPr lang="en-US" sz="2800" u="sng">
                <a:hlinkClick r:id="rId2" tooltip="M.%20A.%20Domínguez%20Martinez,%20F.%20Toral,%20H.%20Ghasem,%20P.%20S.%20Papadopopoulou,%20and%20Y.%20Papaphilippou,%20Longitudinally%20variable%20field%20dipole%20design%20using%20permanent%20magnets%20for%20CLIC%20damping%20rings,%20IEEE%20Trans.%20Appl.%20Supercond.%2028,%201%20(2018)."/>
              </a:rPr>
              <a:t>IEEE Trans. Appl. Supercond. 28, 1, 2018</a:t>
            </a:r>
            <a:r>
              <a:rPr lang="en-US" sz="2800"/>
              <a:t>; S. Papadopoulou et al, </a:t>
            </a:r>
            <a:r>
              <a:rPr lang="en-US" sz="2800" u="sng">
                <a:hlinkClick r:id="rId3" tooltip="https://journals.aps.org/prab/pdf/10.1103/PhysRevAccelBeams.22.091601"/>
              </a:rPr>
              <a:t>PRAB 22, 091601, 2019</a:t>
            </a:r>
            <a:r>
              <a:rPr lang="en-US" sz="2800"/>
              <a:t>)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en-US" sz="2800"/>
              <a:t>First </a:t>
            </a:r>
            <a:r>
              <a:rPr lang="en-US" sz="2800" b="1"/>
              <a:t>demonstrator</a:t>
            </a:r>
            <a:r>
              <a:rPr lang="en-US" sz="2800"/>
              <a:t> </a:t>
            </a:r>
            <a:r>
              <a:rPr lang="en-US" sz="2800" b="1"/>
              <a:t>constructed/qualified</a:t>
            </a:r>
            <a:r>
              <a:rPr lang="en-US" sz="2800"/>
              <a:t> by CIEMAT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448592"/>
            <a:ext cx="5760000" cy="365125"/>
          </a:xfrm>
        </p:spPr>
        <p:txBody>
          <a:bodyPr/>
          <a:lstStyle/>
          <a:p>
            <a:pPr>
              <a:defRPr/>
            </a:pPr>
            <a:r>
              <a:rPr lang="en-GB"/>
              <a:t>YP – Task 7.3: VADER – I.FAST General Meeting 2025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1B4523E-0E60-2F49-A1DB-8E66CE3DE81B}" type="slidenum">
              <a:rPr lang="en-GB"/>
              <a:t>3</a:t>
            </a:fld>
            <a:endParaRPr lang="en-GB"/>
          </a:p>
        </p:txBody>
      </p:sp>
      <p:pic>
        <p:nvPicPr>
          <p:cNvPr id="1025" name="Picture 1" descr="page8image887815232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4475997" y="3961489"/>
            <a:ext cx="2845815" cy="2350274"/>
          </a:xfrm>
          <a:prstGeom prst="rect">
            <a:avLst/>
          </a:prstGeom>
          <a:noFill/>
        </p:spPr>
      </p:pic>
      <p:pic>
        <p:nvPicPr>
          <p:cNvPr id="6" name="Picture 1" descr="page7image3693914464"/>
          <p:cNvPicPr>
            <a:picLocks noChangeAspect="1" noChangeArrowheads="1"/>
          </p:cNvPicPr>
          <p:nvPr/>
        </p:nvPicPr>
        <p:blipFill>
          <a:blip r:embed="rId5"/>
          <a:srcRect t="3127"/>
          <a:stretch/>
        </p:blipFill>
        <p:spPr bwMode="auto">
          <a:xfrm>
            <a:off x="382778" y="3718892"/>
            <a:ext cx="3420155" cy="2701851"/>
          </a:xfrm>
          <a:prstGeom prst="rect">
            <a:avLst/>
          </a:prstGeom>
          <a:noFill/>
        </p:spPr>
      </p:pic>
      <p:pic>
        <p:nvPicPr>
          <p:cNvPr id="409283422" name="Picture 409283421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682254" y="3304154"/>
            <a:ext cx="2998482" cy="300760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78363254" name="Title 1"/>
          <p:cNvSpPr>
            <a:spLocks noGrp="1"/>
          </p:cNvSpPr>
          <p:nvPr>
            <p:ph type="title"/>
          </p:nvPr>
        </p:nvSpPr>
        <p:spPr bwMode="auto">
          <a:xfrm>
            <a:off x="838198" y="79073"/>
            <a:ext cx="10515600" cy="835299"/>
          </a:xfrm>
        </p:spPr>
        <p:txBody>
          <a:bodyPr/>
          <a:lstStyle/>
          <a:p>
            <a:pPr>
              <a:defRPr/>
            </a:pPr>
            <a:r>
              <a:rPr lang="en-GB"/>
              <a:t>Lattice and optics design</a:t>
            </a:r>
            <a:endParaRPr/>
          </a:p>
        </p:txBody>
      </p:sp>
      <p:sp>
        <p:nvSpPr>
          <p:cNvPr id="169048362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855999" y="6129201"/>
            <a:ext cx="6480000" cy="365124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YP – Task 7.3: VADER – I.FAST General Meeting 2025</a:t>
            </a:r>
            <a:endParaRPr/>
          </a:p>
        </p:txBody>
      </p:sp>
      <p:sp>
        <p:nvSpPr>
          <p:cNvPr id="76256133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399" y="6129201"/>
            <a:ext cx="1657399" cy="365124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EA06911-F89E-7EE1-7BCA-D404DA791311}" type="slidenum">
              <a:rPr lang="en-US"/>
              <a:t>4</a:t>
            </a:fld>
            <a:endParaRPr lang="en-US"/>
          </a:p>
        </p:txBody>
      </p:sp>
      <p:sp>
        <p:nvSpPr>
          <p:cNvPr id="81727660" name="TextBox 81727659"/>
          <p:cNvSpPr txBox="1"/>
          <p:nvPr/>
        </p:nvSpPr>
        <p:spPr bwMode="auto">
          <a:xfrm>
            <a:off x="571500" y="4306835"/>
            <a:ext cx="5524499" cy="1218026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 dirty="0">
                <a:solidFill>
                  <a:schemeClr val="tx1"/>
                </a:solidFill>
              </a:rPr>
              <a:t>Optics constraints at the ID are </a:t>
            </a:r>
            <a:r>
              <a:rPr b="1" dirty="0">
                <a:solidFill>
                  <a:schemeClr val="tx1"/>
                </a:solidFill>
              </a:rPr>
              <a:t>matched</a:t>
            </a:r>
            <a:endParaRPr dirty="0"/>
          </a:p>
          <a:p>
            <a:pPr marL="283879" indent="-283879">
              <a:buFont typeface="Arial"/>
              <a:buChar char="•"/>
              <a:defRPr/>
            </a:pPr>
            <a:endParaRPr dirty="0">
              <a:solidFill>
                <a:schemeClr val="tx1"/>
              </a:solidFill>
            </a:endParaRPr>
          </a:p>
          <a:p>
            <a:pPr marL="283879" indent="-283879">
              <a:buFont typeface="Arial"/>
              <a:buChar char="•"/>
              <a:defRPr/>
            </a:pPr>
            <a:r>
              <a:rPr b="1" dirty="0">
                <a:solidFill>
                  <a:srgbClr val="00B050"/>
                </a:solidFill>
              </a:rPr>
              <a:t>Horizontal emittance</a:t>
            </a:r>
            <a:r>
              <a:rPr lang="en-US" b="1" dirty="0">
                <a:solidFill>
                  <a:srgbClr val="00B050"/>
                </a:solidFill>
              </a:rPr>
              <a:t> reduction from </a:t>
            </a:r>
            <a:r>
              <a:rPr lang="en-US" b="1" dirty="0">
                <a:solidFill>
                  <a:srgbClr val="FF0000"/>
                </a:solidFill>
              </a:rPr>
              <a:t>212</a:t>
            </a:r>
            <a:r>
              <a:rPr lang="en-US" b="1" dirty="0">
                <a:solidFill>
                  <a:srgbClr val="00B050"/>
                </a:solidFill>
              </a:rPr>
              <a:t> to</a:t>
            </a:r>
            <a:r>
              <a:rPr b="1" dirty="0">
                <a:solidFill>
                  <a:srgbClr val="00B050"/>
                </a:solidFill>
              </a:rPr>
              <a:t> 100 pm</a:t>
            </a:r>
            <a:r>
              <a:rPr lang="en-US" b="1" dirty="0">
                <a:solidFill>
                  <a:srgbClr val="00B050"/>
                </a:solidFill>
              </a:rPr>
              <a:t> (more than factor of 2!)</a:t>
            </a:r>
            <a:endParaRPr b="1" dirty="0">
              <a:solidFill>
                <a:srgbClr val="00B050"/>
              </a:solidFill>
            </a:endParaRPr>
          </a:p>
        </p:txBody>
      </p:sp>
      <p:pic>
        <p:nvPicPr>
          <p:cNvPr id="744996872" name="Picture 74499687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052139" y="769151"/>
            <a:ext cx="7341480" cy="3461976"/>
          </a:xfrm>
          <a:prstGeom prst="rect">
            <a:avLst/>
          </a:prstGeom>
        </p:spPr>
      </p:pic>
      <p:sp>
        <p:nvSpPr>
          <p:cNvPr id="1703406954" name="TextBox 1703406953"/>
          <p:cNvSpPr txBox="1"/>
          <p:nvPr/>
        </p:nvSpPr>
        <p:spPr bwMode="auto">
          <a:xfrm>
            <a:off x="6528048" y="4293096"/>
            <a:ext cx="4825751" cy="936602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 b="1">
                <a:solidFill>
                  <a:schemeClr val="tx1"/>
                </a:solidFill>
              </a:rPr>
              <a:t>Tunes: 34.706 / 22.852</a:t>
            </a:r>
            <a:endParaRPr/>
          </a:p>
          <a:p>
            <a:pPr marL="283878" indent="-283878">
              <a:buFont typeface="Arial"/>
              <a:buChar char="•"/>
              <a:defRPr/>
            </a:pP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 b="1">
                <a:solidFill>
                  <a:schemeClr val="tx1"/>
                </a:solidFill>
              </a:rPr>
              <a:t>Chromaticities: -157/-125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 bwMode="auto">
          <a:xfrm>
            <a:off x="1055440" y="5536189"/>
            <a:ext cx="103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3879" indent="-283879">
              <a:buFont typeface="Wingdings"/>
              <a:buChar char="ü"/>
              <a:defRPr/>
            </a:pPr>
            <a:r>
              <a:rPr lang="en-GB" dirty="0">
                <a:solidFill>
                  <a:srgbClr val="00B050"/>
                </a:solidFill>
              </a:rPr>
              <a:t>Non-linear optimization: </a:t>
            </a:r>
            <a:r>
              <a:rPr lang="en-GB" b="1" dirty="0">
                <a:solidFill>
                  <a:srgbClr val="00B050"/>
                </a:solidFill>
              </a:rPr>
              <a:t>already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b="1" dirty="0">
                <a:solidFill>
                  <a:srgbClr val="00B050"/>
                </a:solidFill>
              </a:rPr>
              <a:t>good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b="1" dirty="0">
                <a:solidFill>
                  <a:srgbClr val="00B050"/>
                </a:solidFill>
              </a:rPr>
              <a:t>on-momentum DA</a:t>
            </a:r>
            <a:endParaRPr dirty="0"/>
          </a:p>
        </p:txBody>
      </p:sp>
      <p:sp>
        <p:nvSpPr>
          <p:cNvPr id="2" name="CuadroTexto 6">
            <a:extLst>
              <a:ext uri="{FF2B5EF4-FFF2-40B4-BE49-F238E27FC236}">
                <a16:creationId xmlns:a16="http://schemas.microsoft.com/office/drawing/2014/main" id="{A5C98683-07F0-E8F2-BE23-8F766C970193}"/>
              </a:ext>
            </a:extLst>
          </p:cNvPr>
          <p:cNvSpPr txBox="1"/>
          <p:nvPr/>
        </p:nvSpPr>
        <p:spPr>
          <a:xfrm>
            <a:off x="10128448" y="163620"/>
            <a:ext cx="1394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00B0F0"/>
                </a:solidFill>
              </a:rPr>
              <a:t>A. </a:t>
            </a:r>
            <a:r>
              <a:rPr lang="es-ES" sz="2000" b="1" dirty="0" err="1">
                <a:solidFill>
                  <a:srgbClr val="00B0F0"/>
                </a:solidFill>
              </a:rPr>
              <a:t>Poyet</a:t>
            </a:r>
            <a:endParaRPr lang="es-ES" sz="2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80744471" name="Title 1"/>
          <p:cNvSpPr>
            <a:spLocks noGrp="1"/>
          </p:cNvSpPr>
          <p:nvPr>
            <p:ph type="title"/>
          </p:nvPr>
        </p:nvSpPr>
        <p:spPr bwMode="auto">
          <a:xfrm>
            <a:off x="203683" y="18888"/>
            <a:ext cx="11784631" cy="840347"/>
          </a:xfrm>
        </p:spPr>
        <p:txBody>
          <a:bodyPr/>
          <a:lstStyle/>
          <a:p>
            <a:pPr>
              <a:defRPr/>
            </a:pPr>
            <a:r>
              <a:rPr lang="en-GB" dirty="0"/>
              <a:t>Profile Design and Magnet Specifications</a:t>
            </a:r>
            <a:endParaRPr dirty="0"/>
          </a:p>
        </p:txBody>
      </p:sp>
      <p:sp>
        <p:nvSpPr>
          <p:cNvPr id="1261661947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855999" y="6129201"/>
            <a:ext cx="6480000" cy="365124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YP – Task 7.3: VADER – I.FAST General Meeting 2025</a:t>
            </a:r>
            <a:endParaRPr/>
          </a:p>
        </p:txBody>
      </p:sp>
      <p:sp>
        <p:nvSpPr>
          <p:cNvPr id="152441053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399" y="6129201"/>
            <a:ext cx="1657399" cy="365124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7F705C39-E521-F141-FB9D-0258B45D4EFB}" type="slidenum">
              <a:rPr lang="en-US"/>
              <a:t>5</a:t>
            </a:fld>
            <a:endParaRPr lang="en-US"/>
          </a:p>
        </p:txBody>
      </p:sp>
      <p:pic>
        <p:nvPicPr>
          <p:cNvPr id="403251255" name="Picture 1658563299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322379" y="2848727"/>
            <a:ext cx="5462253" cy="3463036"/>
          </a:xfrm>
          <a:prstGeom prst="rect">
            <a:avLst/>
          </a:prstGeom>
        </p:spPr>
      </p:pic>
      <p:graphicFrame>
        <p:nvGraphicFramePr>
          <p:cNvPr id="2" name="Tabla 9">
            <a:extLst>
              <a:ext uri="{FF2B5EF4-FFF2-40B4-BE49-F238E27FC236}">
                <a16:creationId xmlns:a16="http://schemas.microsoft.com/office/drawing/2014/main" id="{D7A58991-B7A7-CF9B-C758-D50FED7D76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349385"/>
              </p:ext>
            </p:extLst>
          </p:nvPr>
        </p:nvGraphicFramePr>
        <p:xfrm>
          <a:off x="670771" y="3290701"/>
          <a:ext cx="5388206" cy="271302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52334">
                  <a:extLst>
                    <a:ext uri="{9D8B030D-6E8A-4147-A177-3AD203B41FA5}">
                      <a16:colId xmlns:a16="http://schemas.microsoft.com/office/drawing/2014/main" val="275277220"/>
                    </a:ext>
                  </a:extLst>
                </a:gridCol>
                <a:gridCol w="1330642">
                  <a:extLst>
                    <a:ext uri="{9D8B030D-6E8A-4147-A177-3AD203B41FA5}">
                      <a16:colId xmlns:a16="http://schemas.microsoft.com/office/drawing/2014/main" val="3044739484"/>
                    </a:ext>
                  </a:extLst>
                </a:gridCol>
                <a:gridCol w="1205230">
                  <a:extLst>
                    <a:ext uri="{9D8B030D-6E8A-4147-A177-3AD203B41FA5}">
                      <a16:colId xmlns:a16="http://schemas.microsoft.com/office/drawing/2014/main" val="1869418816"/>
                    </a:ext>
                  </a:extLst>
                </a:gridCol>
              </a:tblGrid>
              <a:tr h="427024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err="1"/>
                        <a:t>Specifications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2000" dirty="0"/>
                        <a:t>CLIC DR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2000" kern="0" dirty="0"/>
                        <a:t>VADER</a:t>
                      </a:r>
                      <a:endParaRPr lang="es-E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2641227"/>
                  </a:ext>
                </a:extLst>
              </a:tr>
              <a:tr h="376786">
                <a:tc>
                  <a:txBody>
                    <a:bodyPr/>
                    <a:lstStyle/>
                    <a:p>
                      <a:pPr algn="ctr"/>
                      <a:r>
                        <a:rPr lang="es-ES" sz="2000" b="0" dirty="0" err="1"/>
                        <a:t>Magnet</a:t>
                      </a:r>
                      <a:r>
                        <a:rPr lang="es-ES" sz="2000" b="0" dirty="0"/>
                        <a:t> Gap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>
                          <a:solidFill>
                            <a:schemeClr val="accent5"/>
                          </a:solidFill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>
                          <a:solidFill>
                            <a:srgbClr val="FF0000"/>
                          </a:solidFill>
                        </a:rPr>
                        <a:t>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6306606"/>
                  </a:ext>
                </a:extLst>
              </a:tr>
              <a:tr h="226072">
                <a:tc>
                  <a:txBody>
                    <a:bodyPr/>
                    <a:lstStyle/>
                    <a:p>
                      <a:pPr algn="ctr"/>
                      <a:r>
                        <a:rPr lang="es-ES" sz="2000" b="0" dirty="0"/>
                        <a:t>Max</a:t>
                      </a:r>
                      <a:r>
                        <a:rPr lang="es-ES" sz="2000" b="0" baseline="0" dirty="0"/>
                        <a:t> Field (T)</a:t>
                      </a:r>
                      <a:endParaRPr lang="es-ES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/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/>
                        <a:t>2.3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0343277"/>
                  </a:ext>
                </a:extLst>
              </a:tr>
              <a:tr h="376786">
                <a:tc>
                  <a:txBody>
                    <a:bodyPr/>
                    <a:lstStyle/>
                    <a:p>
                      <a:pPr algn="ctr"/>
                      <a:r>
                        <a:rPr lang="es-ES" sz="2000" b="0" dirty="0" err="1"/>
                        <a:t>Transverse</a:t>
                      </a:r>
                      <a:r>
                        <a:rPr lang="es-ES" sz="2000" b="0" dirty="0"/>
                        <a:t> G (T/m)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>
                          <a:solidFill>
                            <a:schemeClr val="accent5"/>
                          </a:solidFill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>
                          <a:solidFill>
                            <a:srgbClr val="FF0000"/>
                          </a:solidFill>
                        </a:rPr>
                        <a:t>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2110631"/>
                  </a:ext>
                </a:extLst>
              </a:tr>
              <a:tr h="376786">
                <a:tc>
                  <a:txBody>
                    <a:bodyPr/>
                    <a:lstStyle/>
                    <a:p>
                      <a:pPr algn="ctr"/>
                      <a:r>
                        <a:rPr lang="es-ES" sz="2000" b="0" dirty="0"/>
                        <a:t>Field </a:t>
                      </a:r>
                      <a:r>
                        <a:rPr lang="es-ES" sz="2000" b="0" dirty="0" err="1"/>
                        <a:t>Quality</a:t>
                      </a:r>
                      <a:r>
                        <a:rPr lang="es-ES" sz="2000" b="0" baseline="0" dirty="0"/>
                        <a:t> </a:t>
                      </a:r>
                    </a:p>
                    <a:p>
                      <a:pPr algn="ctr"/>
                      <a:r>
                        <a:rPr lang="es-ES" sz="2000" b="0" baseline="0" dirty="0"/>
                        <a:t>(</a:t>
                      </a:r>
                      <a:r>
                        <a:rPr lang="es-ES" sz="2000" b="0" baseline="0" dirty="0" err="1"/>
                        <a:t>Units</a:t>
                      </a:r>
                      <a:r>
                        <a:rPr lang="es-ES" sz="2000" b="0" baseline="0" dirty="0"/>
                        <a:t> 1E-4)</a:t>
                      </a:r>
                      <a:endParaRPr lang="es-ES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/>
                        <a:t>≈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/>
                        <a:t>≈ 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0338550"/>
                  </a:ext>
                </a:extLst>
              </a:tr>
              <a:tr h="376786">
                <a:tc>
                  <a:txBody>
                    <a:bodyPr/>
                    <a:lstStyle/>
                    <a:p>
                      <a:pPr algn="ctr"/>
                      <a:r>
                        <a:rPr lang="es-ES" sz="2000" b="0" dirty="0" err="1"/>
                        <a:t>Magnet</a:t>
                      </a:r>
                      <a:r>
                        <a:rPr lang="es-ES" sz="2000" b="0" baseline="0" dirty="0"/>
                        <a:t> </a:t>
                      </a:r>
                      <a:r>
                        <a:rPr lang="es-ES" sz="2000" b="0" baseline="0" dirty="0" err="1"/>
                        <a:t>Length</a:t>
                      </a:r>
                      <a:r>
                        <a:rPr lang="es-ES" sz="2000" b="0" baseline="0" dirty="0"/>
                        <a:t> (cm)</a:t>
                      </a:r>
                      <a:endParaRPr lang="es-ES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>
                          <a:solidFill>
                            <a:schemeClr val="accent5"/>
                          </a:solidFill>
                        </a:rPr>
                        <a:t>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>
                          <a:solidFill>
                            <a:srgbClr val="FF0000"/>
                          </a:solidFill>
                        </a:rPr>
                        <a:t>80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603169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E227029-BBAF-D183-E3B6-44A83ABB710F}"/>
              </a:ext>
            </a:extLst>
          </p:cNvPr>
          <p:cNvSpPr txBox="1"/>
          <p:nvPr/>
        </p:nvSpPr>
        <p:spPr bwMode="auto">
          <a:xfrm>
            <a:off x="407368" y="740923"/>
            <a:ext cx="11377264" cy="2968826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 lang="en-US" sz="2800" b="1" dirty="0">
                <a:solidFill>
                  <a:schemeClr val="accent5"/>
                </a:solidFill>
              </a:rPr>
              <a:t>Finalised in December 2022 </a:t>
            </a:r>
            <a:r>
              <a:rPr lang="en-US" sz="2800" b="1" dirty="0">
                <a:solidFill>
                  <a:srgbClr val="FF0000"/>
                </a:solidFill>
              </a:rPr>
              <a:t>(8 months delay, hiring issue during COVID)</a:t>
            </a:r>
          </a:p>
          <a:p>
            <a:pPr marL="283879" indent="-283879">
              <a:buFont typeface="Arial"/>
              <a:buChar char="•"/>
              <a:defRPr/>
            </a:pPr>
            <a:r>
              <a:rPr lang="en-US" sz="2800" b="1" dirty="0">
                <a:solidFill>
                  <a:schemeClr val="accent5"/>
                </a:solidFill>
              </a:rPr>
              <a:t>Similar parameters as CLIC DR but… </a:t>
            </a:r>
          </a:p>
          <a:p>
            <a:pPr marL="741079" lvl="1" indent="-283879">
              <a:buFont typeface="Arial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</a:rPr>
              <a:t>Higher transverse gradient (&gt; factor of 2)</a:t>
            </a:r>
          </a:p>
          <a:p>
            <a:pPr marL="741079" lvl="1" indent="-283879">
              <a:buFont typeface="Arial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</a:rPr>
              <a:t>Higher magnetic gap (~40%)</a:t>
            </a:r>
          </a:p>
          <a:p>
            <a:pPr marL="741079" lvl="1" indent="-283879">
              <a:buFont typeface="Arial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</a:rPr>
              <a:t>Longer magnet (~40%)</a:t>
            </a:r>
          </a:p>
          <a:p>
            <a:pPr marL="741079" lvl="1" indent="-283879">
              <a:buFont typeface="Arial"/>
              <a:buChar char="•"/>
              <a:defRPr/>
            </a:pPr>
            <a:endParaRPr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0AA76D-6DEC-998C-3632-95E6B70472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F2560A-2B24-DC4A-18FF-DB34B9A17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1"/>
            <a:ext cx="10515600" cy="764704"/>
          </a:xfrm>
        </p:spPr>
        <p:txBody>
          <a:bodyPr/>
          <a:lstStyle/>
          <a:p>
            <a:r>
              <a:rPr lang="en-GB" noProof="0" dirty="0"/>
              <a:t>Magnetic design challenges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8C1DA3-0915-D5CE-13F1-884FBA7128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4" y="764704"/>
            <a:ext cx="11593288" cy="5112568"/>
          </a:xfrm>
        </p:spPr>
        <p:txBody>
          <a:bodyPr>
            <a:normAutofit lnSpcReduction="10000"/>
          </a:bodyPr>
          <a:lstStyle/>
          <a:p>
            <a:r>
              <a:rPr lang="en-GB" sz="3200" noProof="0" dirty="0"/>
              <a:t>Needed to satisfy </a:t>
            </a:r>
            <a:r>
              <a:rPr lang="en-GB" sz="3200" dirty="0"/>
              <a:t>field requirements for </a:t>
            </a:r>
            <a:r>
              <a:rPr lang="en-GB" sz="3200" b="1" dirty="0">
                <a:solidFill>
                  <a:srgbClr val="FF0000"/>
                </a:solidFill>
              </a:rPr>
              <a:t>c</a:t>
            </a:r>
            <a:r>
              <a:rPr lang="en-GB" sz="3200" b="1" noProof="0" dirty="0" err="1">
                <a:solidFill>
                  <a:srgbClr val="FF0000"/>
                </a:solidFill>
              </a:rPr>
              <a:t>urved</a:t>
            </a:r>
            <a:r>
              <a:rPr lang="en-GB" sz="3200" b="1" noProof="0" dirty="0">
                <a:solidFill>
                  <a:srgbClr val="FF0000"/>
                </a:solidFill>
              </a:rPr>
              <a:t> trajectory</a:t>
            </a:r>
            <a:r>
              <a:rPr lang="en-GB" sz="3200" noProof="0" dirty="0">
                <a:solidFill>
                  <a:srgbClr val="FF0000"/>
                </a:solidFill>
              </a:rPr>
              <a:t>. </a:t>
            </a:r>
            <a:endParaRPr lang="en-GB" sz="3200" dirty="0">
              <a:solidFill>
                <a:srgbClr val="FF0000"/>
              </a:solidFill>
            </a:endParaRPr>
          </a:p>
          <a:p>
            <a:r>
              <a:rPr lang="en-GB" sz="3200" dirty="0"/>
              <a:t>Combined with </a:t>
            </a:r>
            <a:r>
              <a:rPr lang="en-GB" sz="3200" b="1" dirty="0">
                <a:solidFill>
                  <a:srgbClr val="FF0000"/>
                </a:solidFill>
              </a:rPr>
              <a:t>higher gap </a:t>
            </a:r>
            <a:r>
              <a:rPr lang="en-GB" sz="3200" dirty="0"/>
              <a:t>and </a:t>
            </a:r>
            <a:r>
              <a:rPr lang="en-GB" sz="3200" b="1" dirty="0">
                <a:solidFill>
                  <a:srgbClr val="FF0000"/>
                </a:solidFill>
              </a:rPr>
              <a:t>low multipole content</a:t>
            </a:r>
            <a:r>
              <a:rPr lang="en-GB" sz="3200" dirty="0"/>
              <a:t> for iron dominated magnet that works under saturation, extremely difficult objective</a:t>
            </a:r>
            <a:endParaRPr lang="en-GB" sz="3200" noProof="0" dirty="0"/>
          </a:p>
          <a:p>
            <a:r>
              <a:rPr lang="en-GB" sz="3200" b="1" noProof="0" dirty="0">
                <a:solidFill>
                  <a:srgbClr val="FF0000"/>
                </a:solidFill>
              </a:rPr>
              <a:t>Sagitta</a:t>
            </a:r>
            <a:r>
              <a:rPr lang="en-GB" sz="3200" b="1" noProof="0" dirty="0"/>
              <a:t> </a:t>
            </a:r>
            <a:r>
              <a:rPr lang="en-GB" sz="3200" noProof="0" dirty="0"/>
              <a:t>much</a:t>
            </a:r>
            <a:r>
              <a:rPr lang="en-GB" sz="3200" b="1" noProof="0" dirty="0"/>
              <a:t> </a:t>
            </a:r>
            <a:r>
              <a:rPr lang="en-GB" sz="3200" b="1" noProof="0" dirty="0">
                <a:solidFill>
                  <a:srgbClr val="FF0000"/>
                </a:solidFill>
              </a:rPr>
              <a:t>higher</a:t>
            </a:r>
            <a:r>
              <a:rPr lang="en-GB" sz="3200" b="1" noProof="0" dirty="0"/>
              <a:t> </a:t>
            </a:r>
            <a:r>
              <a:rPr lang="en-GB" sz="3200" noProof="0" dirty="0"/>
              <a:t>than expected</a:t>
            </a:r>
            <a:endParaRPr lang="en-GB" sz="3200" dirty="0"/>
          </a:p>
          <a:p>
            <a:r>
              <a:rPr lang="en-GB" sz="3200" b="1" dirty="0">
                <a:solidFill>
                  <a:srgbClr val="FF0000"/>
                </a:solidFill>
              </a:rPr>
              <a:t>Impossible </a:t>
            </a:r>
            <a:r>
              <a:rPr lang="en-GB" sz="3200" dirty="0"/>
              <a:t>to perform required calculations with </a:t>
            </a:r>
            <a:r>
              <a:rPr lang="en-GB" sz="3200" b="1" dirty="0">
                <a:solidFill>
                  <a:srgbClr val="FF0000"/>
                </a:solidFill>
              </a:rPr>
              <a:t>Opera software </a:t>
            </a:r>
            <a:r>
              <a:rPr lang="en-GB" sz="3200" dirty="0"/>
              <a:t>for </a:t>
            </a:r>
            <a:r>
              <a:rPr lang="en-GB" sz="3200" b="1" dirty="0">
                <a:solidFill>
                  <a:srgbClr val="FF0000"/>
                </a:solidFill>
              </a:rPr>
              <a:t>curved trajectory</a:t>
            </a:r>
            <a:endParaRPr lang="en-GB" sz="3200" noProof="0" dirty="0">
              <a:solidFill>
                <a:srgbClr val="FF0000"/>
              </a:solidFill>
            </a:endParaRPr>
          </a:p>
          <a:p>
            <a:r>
              <a:rPr lang="en-GB" sz="3200" noProof="0" dirty="0"/>
              <a:t>This forced </a:t>
            </a:r>
            <a:r>
              <a:rPr lang="en-GB" sz="3200" dirty="0"/>
              <a:t>to </a:t>
            </a:r>
            <a:r>
              <a:rPr lang="en-GB" sz="3200" b="1" dirty="0">
                <a:solidFill>
                  <a:srgbClr val="00B050"/>
                </a:solidFill>
              </a:rPr>
              <a:t>manually develop in-house </a:t>
            </a:r>
            <a:r>
              <a:rPr lang="en-GB" sz="3200" b="1" noProof="0" dirty="0">
                <a:solidFill>
                  <a:srgbClr val="00B050"/>
                </a:solidFill>
              </a:rPr>
              <a:t>code</a:t>
            </a:r>
            <a:r>
              <a:rPr lang="en-GB" sz="3200" noProof="0" dirty="0">
                <a:solidFill>
                  <a:srgbClr val="00B050"/>
                </a:solidFill>
              </a:rPr>
              <a:t> </a:t>
            </a:r>
            <a:r>
              <a:rPr lang="en-GB" sz="3200" noProof="0" dirty="0"/>
              <a:t>(CIEMAT) to analyse field quality in both</a:t>
            </a:r>
            <a:r>
              <a:rPr lang="en-GB" sz="3200" b="1" noProof="0" dirty="0"/>
              <a:t> Opera </a:t>
            </a:r>
            <a:r>
              <a:rPr lang="en-GB" sz="3200" noProof="0" dirty="0"/>
              <a:t>&amp; </a:t>
            </a:r>
            <a:r>
              <a:rPr lang="en-GB" sz="3200" b="1" noProof="0" dirty="0" err="1"/>
              <a:t>Matlab</a:t>
            </a:r>
            <a:endParaRPr lang="en-GB" sz="3200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F579C5-4E83-D12E-363E-00A20288E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YP – Task 7.3: VADER – I.FAST General Meeting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1F12FC-D9D2-8132-4A4C-522C549C8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742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5">
            <a:extLst>
              <a:ext uri="{FF2B5EF4-FFF2-40B4-BE49-F238E27FC236}">
                <a16:creationId xmlns:a16="http://schemas.microsoft.com/office/drawing/2014/main" id="{4E948537-D301-640E-530D-97286792B68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161" b="3832"/>
          <a:stretch/>
        </p:blipFill>
        <p:spPr>
          <a:xfrm>
            <a:off x="0" y="795012"/>
            <a:ext cx="6519829" cy="4100092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19937" y="4124362"/>
            <a:ext cx="6289640" cy="211295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sz="1800" b="1" dirty="0">
                <a:solidFill>
                  <a:srgbClr val="00B050"/>
                </a:solidFill>
              </a:rPr>
              <a:t>Longitudinal gradient </a:t>
            </a:r>
            <a:r>
              <a:rPr lang="en-GB" sz="1800" dirty="0">
                <a:solidFill>
                  <a:srgbClr val="00B050"/>
                </a:solidFill>
              </a:rPr>
              <a:t>profile </a:t>
            </a:r>
            <a:r>
              <a:rPr lang="en-GB" sz="1800" b="1" dirty="0">
                <a:solidFill>
                  <a:srgbClr val="00B050"/>
                </a:solidFill>
              </a:rPr>
              <a:t>achieved</a:t>
            </a:r>
          </a:p>
          <a:p>
            <a:r>
              <a:rPr lang="en-GB" sz="1800" b="1" dirty="0">
                <a:solidFill>
                  <a:srgbClr val="00B050"/>
                </a:solidFill>
              </a:rPr>
              <a:t>Integrated transverse gradient</a:t>
            </a:r>
            <a:r>
              <a:rPr lang="en-GB" sz="1800" dirty="0"/>
              <a:t> </a:t>
            </a:r>
            <a:r>
              <a:rPr lang="en-GB" sz="1800" b="1" dirty="0">
                <a:solidFill>
                  <a:srgbClr val="FF0000"/>
                </a:solidFill>
              </a:rPr>
              <a:t>slightly below specs  </a:t>
            </a:r>
            <a:r>
              <a:rPr lang="en-GB" sz="1800" dirty="0"/>
              <a:t>but</a:t>
            </a:r>
            <a:r>
              <a:rPr lang="en-GB" sz="1800" b="1" dirty="0">
                <a:solidFill>
                  <a:srgbClr val="FF0000"/>
                </a:solidFill>
              </a:rPr>
              <a:t> </a:t>
            </a:r>
            <a:r>
              <a:rPr lang="en-GB" sz="1800" b="1" dirty="0">
                <a:solidFill>
                  <a:srgbClr val="00B050"/>
                </a:solidFill>
              </a:rPr>
              <a:t>ok for optics</a:t>
            </a:r>
            <a:endParaRPr lang="en-GB" sz="1800" dirty="0"/>
          </a:p>
          <a:p>
            <a:r>
              <a:rPr lang="en-GB" sz="1800" b="1" dirty="0">
                <a:solidFill>
                  <a:srgbClr val="00B050"/>
                </a:solidFill>
              </a:rPr>
              <a:t>Field quality </a:t>
            </a:r>
            <a:r>
              <a:rPr lang="en-GB" sz="1800" dirty="0">
                <a:solidFill>
                  <a:srgbClr val="00B050"/>
                </a:solidFill>
              </a:rPr>
              <a:t>looks reasonable</a:t>
            </a:r>
          </a:p>
          <a:p>
            <a:r>
              <a:rPr lang="en-GB" sz="1800" b="1" dirty="0">
                <a:solidFill>
                  <a:srgbClr val="00B050"/>
                </a:solidFill>
              </a:rPr>
              <a:t>Mechanical design done</a:t>
            </a:r>
          </a:p>
          <a:p>
            <a:r>
              <a:rPr lang="en-GB" sz="1800" b="1" dirty="0">
                <a:solidFill>
                  <a:srgbClr val="00B050"/>
                </a:solidFill>
              </a:rPr>
              <a:t>Fabrication drawings communicated to KYMA</a:t>
            </a:r>
          </a:p>
          <a:p>
            <a:endParaRPr lang="en-GB" sz="1800" dirty="0">
              <a:solidFill>
                <a:srgbClr val="00B05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FF92D0-3C71-04B0-8F47-9EF1E3DB4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565533"/>
            <a:ext cx="5760000" cy="254300"/>
          </a:xfrm>
        </p:spPr>
        <p:txBody>
          <a:bodyPr/>
          <a:lstStyle/>
          <a:p>
            <a:pPr>
              <a:defRPr/>
            </a:pPr>
            <a:r>
              <a:rPr lang="en-GB"/>
              <a:t>YP – Task 7.3: VADER – I.FAST General Meeting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83F73F-FC8D-6A38-2EE9-78F275461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7</a:t>
            </a:fld>
            <a:endParaRPr lang="en-US" dirty="0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AC5A5CDC-F299-BF1B-FB19-BA5D7FAE4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165" y="-54293"/>
            <a:ext cx="10515600" cy="963013"/>
          </a:xfrm>
        </p:spPr>
        <p:txBody>
          <a:bodyPr/>
          <a:lstStyle/>
          <a:p>
            <a:r>
              <a:rPr lang="en-GB" dirty="0"/>
              <a:t>Magnetic Design @ CIEMAT</a:t>
            </a:r>
          </a:p>
        </p:txBody>
      </p:sp>
      <p:sp>
        <p:nvSpPr>
          <p:cNvPr id="28" name="CuadroTexto 6">
            <a:extLst>
              <a:ext uri="{FF2B5EF4-FFF2-40B4-BE49-F238E27FC236}">
                <a16:creationId xmlns:a16="http://schemas.microsoft.com/office/drawing/2014/main" id="{D0C37D75-8E30-016E-9DD2-10DB01BFBEC3}"/>
              </a:ext>
            </a:extLst>
          </p:cNvPr>
          <p:cNvSpPr txBox="1"/>
          <p:nvPr/>
        </p:nvSpPr>
        <p:spPr bwMode="auto">
          <a:xfrm>
            <a:off x="9397962" y="93596"/>
            <a:ext cx="23774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00B0F0"/>
                </a:solidFill>
              </a:rPr>
              <a:t>M. </a:t>
            </a:r>
            <a:r>
              <a:rPr lang="es-ES" sz="2000" b="1" dirty="0" err="1">
                <a:solidFill>
                  <a:srgbClr val="00B0F0"/>
                </a:solidFill>
              </a:rPr>
              <a:t>Dominguez</a:t>
            </a:r>
            <a:r>
              <a:rPr lang="es-ES" sz="2000" b="1" dirty="0">
                <a:solidFill>
                  <a:srgbClr val="00B0F0"/>
                </a:solidFill>
              </a:rPr>
              <a:t>,</a:t>
            </a:r>
          </a:p>
          <a:p>
            <a:r>
              <a:rPr lang="es-ES" sz="2000" b="1" dirty="0">
                <a:solidFill>
                  <a:srgbClr val="00B0F0"/>
                </a:solidFill>
              </a:rPr>
              <a:t>F. Toral</a:t>
            </a:r>
          </a:p>
        </p:txBody>
      </p:sp>
      <p:graphicFrame>
        <p:nvGraphicFramePr>
          <p:cNvPr id="7" name="Tabla 3">
            <a:extLst>
              <a:ext uri="{FF2B5EF4-FFF2-40B4-BE49-F238E27FC236}">
                <a16:creationId xmlns:a16="http://schemas.microsoft.com/office/drawing/2014/main" id="{B6EEB7A7-194E-2092-CC17-0742D97C12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516581"/>
              </p:ext>
            </p:extLst>
          </p:nvPr>
        </p:nvGraphicFramePr>
        <p:xfrm>
          <a:off x="2127571" y="6186045"/>
          <a:ext cx="7620000" cy="3683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83098977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122765909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26083515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84739551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60826271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90264555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248027959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13109637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7788083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498006340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B1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B2</a:t>
                      </a:r>
                      <a:endParaRPr lang="es-E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B3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B4</a:t>
                      </a:r>
                      <a:endParaRPr lang="es-ES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B5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B6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B7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B8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B9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B10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6342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10000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-807.79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4.65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6.74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-1.09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0.21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-0.07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2.55E-05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-0.01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-0.03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49028306"/>
                  </a:ext>
                </a:extLst>
              </a:tr>
            </a:tbl>
          </a:graphicData>
        </a:graphic>
      </p:graphicFrame>
      <p:pic>
        <p:nvPicPr>
          <p:cNvPr id="9" name="Imagen 8">
            <a:extLst>
              <a:ext uri="{FF2B5EF4-FFF2-40B4-BE49-F238E27FC236}">
                <a16:creationId xmlns:a16="http://schemas.microsoft.com/office/drawing/2014/main" id="{B0F510EC-FE4C-188B-637B-C23F8D7A15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6955" y="812670"/>
            <a:ext cx="5022621" cy="3298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9963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43577" y="-25850"/>
            <a:ext cx="11915144" cy="687611"/>
          </a:xfrm>
        </p:spPr>
        <p:txBody>
          <a:bodyPr/>
          <a:lstStyle/>
          <a:p>
            <a:r>
              <a:rPr lang="en-US" noProof="0" dirty="0"/>
              <a:t>Resolving CLIC prototype issues for VADER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92" y="3114570"/>
            <a:ext cx="7967016" cy="3181507"/>
          </a:xfrm>
        </p:spPr>
        <p:txBody>
          <a:bodyPr tIns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en-US" sz="1900" b="1" noProof="0" dirty="0"/>
              <a:t>Discrepancy</a:t>
            </a:r>
            <a:r>
              <a:rPr lang="en-US" sz="1900" noProof="0" dirty="0"/>
              <a:t> in CLIC prototype between simulations vs magnetic measurements: </a:t>
            </a:r>
            <a:r>
              <a:rPr lang="en-US" sz="1900" b="1" noProof="0" dirty="0"/>
              <a:t>4% lower </a:t>
            </a:r>
            <a:r>
              <a:rPr lang="en-US" sz="1900" b="1" dirty="0"/>
              <a:t>integrated</a:t>
            </a:r>
            <a:r>
              <a:rPr lang="en-US" sz="1900" b="1" noProof="0" dirty="0"/>
              <a:t> dipolar field</a:t>
            </a:r>
            <a:endParaRPr lang="en-US" sz="1900" b="1" dirty="0"/>
          </a:p>
          <a:p>
            <a:pPr algn="l">
              <a:lnSpc>
                <a:spcPct val="100000"/>
              </a:lnSpc>
            </a:pPr>
            <a:r>
              <a:rPr lang="en-US" sz="1900" b="1" dirty="0"/>
              <a:t>Various investigations</a:t>
            </a:r>
            <a:r>
              <a:rPr lang="en-US" sz="1900" dirty="0"/>
              <a:t>: missing Armco heat treatment, misalignment, hysteresis, simulation error, etc.</a:t>
            </a:r>
          </a:p>
          <a:p>
            <a:pPr algn="l">
              <a:lnSpc>
                <a:spcPct val="100000"/>
              </a:lnSpc>
            </a:pPr>
            <a:r>
              <a:rPr lang="en-US" sz="1900" dirty="0"/>
              <a:t>Traced back to </a:t>
            </a:r>
            <a:r>
              <a:rPr lang="en-US" sz="1900" b="1" dirty="0"/>
              <a:t>3D mechanical model details </a:t>
            </a:r>
            <a:r>
              <a:rPr lang="en-US" sz="1900" dirty="0"/>
              <a:t>not reflected in </a:t>
            </a:r>
            <a:r>
              <a:rPr lang="en-US" sz="1900" b="1" dirty="0"/>
              <a:t>Opera simulation model </a:t>
            </a:r>
            <a:r>
              <a:rPr lang="en-US" sz="1900" dirty="0"/>
              <a:t>due to</a:t>
            </a:r>
            <a:r>
              <a:rPr lang="en-US" sz="1900" b="1" dirty="0"/>
              <a:t> simplifications </a:t>
            </a:r>
          </a:p>
          <a:p>
            <a:pPr algn="l">
              <a:lnSpc>
                <a:spcPct val="100000"/>
              </a:lnSpc>
            </a:pPr>
            <a:r>
              <a:rPr lang="en-US" sz="1900" dirty="0"/>
              <a:t>Their inclusion allowed </a:t>
            </a:r>
            <a:r>
              <a:rPr lang="en-US" sz="1900" b="1" dirty="0"/>
              <a:t>model </a:t>
            </a:r>
            <a:r>
              <a:rPr lang="en-US" sz="1900" dirty="0"/>
              <a:t>matching</a:t>
            </a:r>
            <a:r>
              <a:rPr lang="en-US" sz="1900" b="1" dirty="0"/>
              <a:t> </a:t>
            </a:r>
            <a:r>
              <a:rPr lang="en-US" sz="1900" dirty="0"/>
              <a:t>perfectly </a:t>
            </a:r>
            <a:r>
              <a:rPr lang="en-US" sz="1900" b="1" dirty="0"/>
              <a:t>magnetic measurements: 0.641T simulated vs 0.638T measured</a:t>
            </a:r>
            <a:endParaRPr lang="en-US" sz="1900" b="1" noProof="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4216" y="733233"/>
            <a:ext cx="4517351" cy="2347144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AEEF7B0A-EC3C-AB6B-85AD-7D06D1F610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2924" y="3420183"/>
            <a:ext cx="3950543" cy="2745121"/>
          </a:xfrm>
          <a:prstGeom prst="rect">
            <a:avLst/>
          </a:prstGeom>
        </p:spPr>
      </p:pic>
      <p:pic>
        <p:nvPicPr>
          <p:cNvPr id="15" name="Imagen 6">
            <a:extLst>
              <a:ext uri="{FF2B5EF4-FFF2-40B4-BE49-F238E27FC236}">
                <a16:creationId xmlns:a16="http://schemas.microsoft.com/office/drawing/2014/main" id="{A5726F7A-F451-891B-7A4C-8B51AAADAE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945" y="593993"/>
            <a:ext cx="1100209" cy="1151273"/>
          </a:xfrm>
          <a:prstGeom prst="rect">
            <a:avLst/>
          </a:prstGeom>
        </p:spPr>
      </p:pic>
      <p:pic>
        <p:nvPicPr>
          <p:cNvPr id="16" name="Imagen 7">
            <a:extLst>
              <a:ext uri="{FF2B5EF4-FFF2-40B4-BE49-F238E27FC236}">
                <a16:creationId xmlns:a16="http://schemas.microsoft.com/office/drawing/2014/main" id="{575D5369-5BD4-AAA5-09F5-178CA6C8A7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515" y="1746121"/>
            <a:ext cx="1195453" cy="1020323"/>
          </a:xfrm>
          <a:prstGeom prst="rect">
            <a:avLst/>
          </a:prstGeom>
        </p:spPr>
      </p:pic>
      <p:pic>
        <p:nvPicPr>
          <p:cNvPr id="17" name="Imagen 8">
            <a:extLst>
              <a:ext uri="{FF2B5EF4-FFF2-40B4-BE49-F238E27FC236}">
                <a16:creationId xmlns:a16="http://schemas.microsoft.com/office/drawing/2014/main" id="{BC48CE8B-7B14-403E-2BED-1A277388F4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1224" y="630693"/>
            <a:ext cx="1634705" cy="1141441"/>
          </a:xfrm>
          <a:prstGeom prst="rect">
            <a:avLst/>
          </a:prstGeom>
        </p:spPr>
      </p:pic>
      <p:pic>
        <p:nvPicPr>
          <p:cNvPr id="18" name="Imagen 9">
            <a:extLst>
              <a:ext uri="{FF2B5EF4-FFF2-40B4-BE49-F238E27FC236}">
                <a16:creationId xmlns:a16="http://schemas.microsoft.com/office/drawing/2014/main" id="{1CE4CE06-6E9A-A007-731C-3D89DF708E4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34221" y="718525"/>
            <a:ext cx="1787182" cy="1070785"/>
          </a:xfrm>
          <a:prstGeom prst="rect">
            <a:avLst/>
          </a:prstGeom>
        </p:spPr>
      </p:pic>
      <p:pic>
        <p:nvPicPr>
          <p:cNvPr id="19" name="Imagen 10">
            <a:extLst>
              <a:ext uri="{FF2B5EF4-FFF2-40B4-BE49-F238E27FC236}">
                <a16:creationId xmlns:a16="http://schemas.microsoft.com/office/drawing/2014/main" id="{CC48CCEB-1A4C-873A-7CE6-638F4C6A01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53311" y="1782820"/>
            <a:ext cx="1784475" cy="1038906"/>
          </a:xfrm>
          <a:prstGeom prst="rect">
            <a:avLst/>
          </a:prstGeom>
        </p:spPr>
      </p:pic>
      <p:pic>
        <p:nvPicPr>
          <p:cNvPr id="20" name="Imagen 11">
            <a:extLst>
              <a:ext uri="{FF2B5EF4-FFF2-40B4-BE49-F238E27FC236}">
                <a16:creationId xmlns:a16="http://schemas.microsoft.com/office/drawing/2014/main" id="{3DC9CF4D-A06F-62F4-DC12-A32867ED96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74131" y="1841973"/>
            <a:ext cx="1939741" cy="1000284"/>
          </a:xfrm>
          <a:prstGeom prst="rect">
            <a:avLst/>
          </a:prstGeom>
        </p:spPr>
      </p:pic>
      <p:sp>
        <p:nvSpPr>
          <p:cNvPr id="21" name="Elipse 4">
            <a:extLst>
              <a:ext uri="{FF2B5EF4-FFF2-40B4-BE49-F238E27FC236}">
                <a16:creationId xmlns:a16="http://schemas.microsoft.com/office/drawing/2014/main" id="{1F7DF3AA-C053-0977-C101-462CD2ADEB82}"/>
              </a:ext>
            </a:extLst>
          </p:cNvPr>
          <p:cNvSpPr/>
          <p:nvPr/>
        </p:nvSpPr>
        <p:spPr>
          <a:xfrm>
            <a:off x="792520" y="1334324"/>
            <a:ext cx="28803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lipse 13">
            <a:extLst>
              <a:ext uri="{FF2B5EF4-FFF2-40B4-BE49-F238E27FC236}">
                <a16:creationId xmlns:a16="http://schemas.microsoft.com/office/drawing/2014/main" id="{CDF05201-A878-C051-9A17-836286F12617}"/>
              </a:ext>
            </a:extLst>
          </p:cNvPr>
          <p:cNvSpPr/>
          <p:nvPr/>
        </p:nvSpPr>
        <p:spPr>
          <a:xfrm>
            <a:off x="2650140" y="976866"/>
            <a:ext cx="360040" cy="3855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Elipse 14">
            <a:extLst>
              <a:ext uri="{FF2B5EF4-FFF2-40B4-BE49-F238E27FC236}">
                <a16:creationId xmlns:a16="http://schemas.microsoft.com/office/drawing/2014/main" id="{1D8D1EC9-F209-FAA1-FD61-CD901D579FA1}"/>
              </a:ext>
            </a:extLst>
          </p:cNvPr>
          <p:cNvSpPr/>
          <p:nvPr/>
        </p:nvSpPr>
        <p:spPr>
          <a:xfrm>
            <a:off x="5034222" y="869140"/>
            <a:ext cx="529227" cy="57003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CuadroTexto 15">
            <a:extLst>
              <a:ext uri="{FF2B5EF4-FFF2-40B4-BE49-F238E27FC236}">
                <a16:creationId xmlns:a16="http://schemas.microsoft.com/office/drawing/2014/main" id="{A2DF6CB8-FE5C-9085-7887-F9C1120FE4E7}"/>
              </a:ext>
            </a:extLst>
          </p:cNvPr>
          <p:cNvSpPr txBox="1"/>
          <p:nvPr/>
        </p:nvSpPr>
        <p:spPr>
          <a:xfrm>
            <a:off x="-18176" y="2809702"/>
            <a:ext cx="29234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6 mm HF &amp; MF pole base expansion</a:t>
            </a:r>
          </a:p>
        </p:txBody>
      </p:sp>
      <p:sp>
        <p:nvSpPr>
          <p:cNvPr id="25" name="CuadroTexto 16">
            <a:extLst>
              <a:ext uri="{FF2B5EF4-FFF2-40B4-BE49-F238E27FC236}">
                <a16:creationId xmlns:a16="http://schemas.microsoft.com/office/drawing/2014/main" id="{7C3056C7-98BE-88E2-4D7F-E1BE6BBF5E0B}"/>
              </a:ext>
            </a:extLst>
          </p:cNvPr>
          <p:cNvSpPr txBox="1"/>
          <p:nvPr/>
        </p:nvSpPr>
        <p:spPr>
          <a:xfrm>
            <a:off x="5683995" y="2626028"/>
            <a:ext cx="1532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LF pole extrusion</a:t>
            </a:r>
          </a:p>
        </p:txBody>
      </p:sp>
      <p:sp>
        <p:nvSpPr>
          <p:cNvPr id="26" name="CuadroTexto 17">
            <a:extLst>
              <a:ext uri="{FF2B5EF4-FFF2-40B4-BE49-F238E27FC236}">
                <a16:creationId xmlns:a16="http://schemas.microsoft.com/office/drawing/2014/main" id="{63279A08-5CAD-5205-4475-2954716D029E}"/>
              </a:ext>
            </a:extLst>
          </p:cNvPr>
          <p:cNvSpPr txBox="1"/>
          <p:nvPr/>
        </p:nvSpPr>
        <p:spPr>
          <a:xfrm>
            <a:off x="3021329" y="2825513"/>
            <a:ext cx="1532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MF pole extrusion</a:t>
            </a:r>
          </a:p>
        </p:txBody>
      </p:sp>
      <p:sp>
        <p:nvSpPr>
          <p:cNvPr id="27" name="Footer Placeholder 26">
            <a:extLst>
              <a:ext uri="{FF2B5EF4-FFF2-40B4-BE49-F238E27FC236}">
                <a16:creationId xmlns:a16="http://schemas.microsoft.com/office/drawing/2014/main" id="{6A7A6F74-8F69-37FD-BA42-F1A662E68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YP – Task 7.3: VADER – I.FAST General Meeting 2025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EC0D3C6-FFB0-A29F-3B62-BD8E531A8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042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89962"/>
            <a:ext cx="10515600" cy="543595"/>
          </a:xfrm>
        </p:spPr>
        <p:txBody>
          <a:bodyPr>
            <a:normAutofit fontScale="90000"/>
          </a:bodyPr>
          <a:lstStyle/>
          <a:p>
            <a:r>
              <a:rPr lang="es-ES" dirty="0"/>
              <a:t>VADER: Final </a:t>
            </a:r>
            <a:r>
              <a:rPr lang="es-ES" dirty="0" err="1"/>
              <a:t>Mechanical</a:t>
            </a:r>
            <a:r>
              <a:rPr lang="es-ES" dirty="0"/>
              <a:t> </a:t>
            </a:r>
            <a:r>
              <a:rPr lang="es-ES" dirty="0" err="1"/>
              <a:t>Design</a:t>
            </a:r>
            <a:endParaRPr lang="en-GB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263399"/>
            <a:ext cx="2018903" cy="319389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8775" y="1823333"/>
            <a:ext cx="3384827" cy="407955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658" y="591968"/>
            <a:ext cx="2145446" cy="234257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8946" y="638421"/>
            <a:ext cx="1870814" cy="230321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4863" y="4093768"/>
            <a:ext cx="2478981" cy="1203223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950451" y="2943204"/>
            <a:ext cx="1761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HF Module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6763463" y="5391350"/>
            <a:ext cx="17616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Base with guides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965747" y="6477206"/>
            <a:ext cx="1761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LF Module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6881491" y="2988857"/>
            <a:ext cx="1761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MF Module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3730382" y="5902885"/>
            <a:ext cx="1761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Final assembly</a:t>
            </a:r>
          </a:p>
        </p:txBody>
      </p:sp>
      <p:grpSp>
        <p:nvGrpSpPr>
          <p:cNvPr id="3" name="Grupo 11">
            <a:extLst>
              <a:ext uri="{FF2B5EF4-FFF2-40B4-BE49-F238E27FC236}">
                <a16:creationId xmlns:a16="http://schemas.microsoft.com/office/drawing/2014/main" id="{17D922B2-474B-0F84-ED6B-44B4DB294ADD}"/>
              </a:ext>
            </a:extLst>
          </p:cNvPr>
          <p:cNvGrpSpPr/>
          <p:nvPr/>
        </p:nvGrpSpPr>
        <p:grpSpPr>
          <a:xfrm>
            <a:off x="8766445" y="1652953"/>
            <a:ext cx="3075940" cy="2837021"/>
            <a:chOff x="0" y="0"/>
            <a:chExt cx="3075940" cy="2837021"/>
          </a:xfrm>
        </p:grpSpPr>
        <p:sp>
          <p:nvSpPr>
            <p:cNvPr id="14" name="Cuadro de texto 8">
              <a:extLst>
                <a:ext uri="{FF2B5EF4-FFF2-40B4-BE49-F238E27FC236}">
                  <a16:creationId xmlns:a16="http://schemas.microsoft.com/office/drawing/2014/main" id="{0FAD937A-591D-221A-42AF-CDB41FFF1A67}"/>
                </a:ext>
              </a:extLst>
            </p:cNvPr>
            <p:cNvSpPr txBox="1"/>
            <p:nvPr/>
          </p:nvSpPr>
          <p:spPr>
            <a:xfrm>
              <a:off x="0" y="2590800"/>
              <a:ext cx="3075940" cy="246221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1000"/>
                </a:spcAft>
              </a:pPr>
              <a:r>
                <a:rPr lang="en-GB" sz="1600" b="1" dirty="0">
                  <a:solidFill>
                    <a:srgbClr val="4F81BD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Deformations in the HF module</a:t>
              </a:r>
              <a:endParaRPr lang="en-CH" sz="1600" b="1" dirty="0"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15" name="Imagen 2">
              <a:extLst>
                <a:ext uri="{FF2B5EF4-FFF2-40B4-BE49-F238E27FC236}">
                  <a16:creationId xmlns:a16="http://schemas.microsoft.com/office/drawing/2014/main" id="{5EDC3553-2757-DD43-8997-02F209A42B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570" t="21084" r="1752" b="13790"/>
            <a:stretch/>
          </p:blipFill>
          <p:spPr bwMode="auto">
            <a:xfrm>
              <a:off x="0" y="0"/>
              <a:ext cx="3075940" cy="248602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93634853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Arial"/>
        <a:cs typeface="Arial"/>
      </a:majorFont>
      <a:minorFont>
        <a:latin typeface="Montserrat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10988</TotalTime>
  <Words>1347</Words>
  <Application>Microsoft Macintosh PowerPoint</Application>
  <DocSecurity>0</DocSecurity>
  <PresentationFormat>Widescreen</PresentationFormat>
  <Paragraphs>198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Aptos</vt:lpstr>
      <vt:lpstr>Arial</vt:lpstr>
      <vt:lpstr>Calibri</vt:lpstr>
      <vt:lpstr>Lucida Sans</vt:lpstr>
      <vt:lpstr>Montserrat</vt:lpstr>
      <vt:lpstr>Montserrat ExtraBold</vt:lpstr>
      <vt:lpstr>Montserrat SemiBold</vt:lpstr>
      <vt:lpstr>Wingdings</vt:lpstr>
      <vt:lpstr>I.FAST Custom Slides</vt:lpstr>
      <vt:lpstr>PowerPoint Presentation</vt:lpstr>
      <vt:lpstr>VAriable Dipole for the Elettra Ring - VADER</vt:lpstr>
      <vt:lpstr>VADER objectives</vt:lpstr>
      <vt:lpstr>Lattice and optics design</vt:lpstr>
      <vt:lpstr>Profile Design and Magnet Specifications</vt:lpstr>
      <vt:lpstr>Magnetic design challenges</vt:lpstr>
      <vt:lpstr>Magnetic Design @ CIEMAT</vt:lpstr>
      <vt:lpstr>Resolving CLIC prototype issues for VADER</vt:lpstr>
      <vt:lpstr>VADER: Final Mechanical Design</vt:lpstr>
      <vt:lpstr>VADER vs CLIC Prototype: Main differences</vt:lpstr>
      <vt:lpstr>VADER vs CLIC Prototype: Main differences</vt:lpstr>
      <vt:lpstr>VADER: Timeline</vt:lpstr>
      <vt:lpstr>VADER: Achievements</vt:lpstr>
      <vt:lpstr>PowerPoint Presentation</vt:lpstr>
      <vt:lpstr>CLIC: Preliminary Assembly</vt:lpstr>
      <vt:lpstr>CLIC: Preliminary Assembly</vt:lpstr>
      <vt:lpstr>CLIC: Assembly with PM</vt:lpstr>
      <vt:lpstr>CLIC: Assembly with PM</vt:lpstr>
    </vt:vector>
  </TitlesOfParts>
  <Manager/>
  <Company>APO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André-Pierre OLIVIER</dc:creator>
  <cp:keywords/>
  <dc:description/>
  <cp:lastModifiedBy>Yannis Papaphilippou</cp:lastModifiedBy>
  <cp:revision>595</cp:revision>
  <dcterms:created xsi:type="dcterms:W3CDTF">2017-04-26T09:15:49Z</dcterms:created>
  <dcterms:modified xsi:type="dcterms:W3CDTF">2025-04-10T08:07:22Z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