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sldIdLst>
    <p:sldId id="271" r:id="rId3"/>
    <p:sldId id="273" r:id="rId4"/>
    <p:sldId id="428" r:id="rId5"/>
    <p:sldId id="429" r:id="rId6"/>
    <p:sldId id="481" r:id="rId7"/>
    <p:sldId id="476" r:id="rId8"/>
    <p:sldId id="483" r:id="rId9"/>
    <p:sldId id="484" r:id="rId10"/>
    <p:sldId id="455" r:id="rId11"/>
    <p:sldId id="473" r:id="rId12"/>
    <p:sldId id="378" r:id="rId13"/>
    <p:sldId id="377" r:id="rId14"/>
    <p:sldId id="389" r:id="rId15"/>
    <p:sldId id="486" r:id="rId16"/>
    <p:sldId id="478" r:id="rId17"/>
    <p:sldId id="485" r:id="rId18"/>
    <p:sldId id="263" r:id="rId1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42" autoAdjust="0"/>
    <p:restoredTop sz="94660"/>
  </p:normalViewPr>
  <p:slideViewPr>
    <p:cSldViewPr snapToGrid="0">
      <p:cViewPr varScale="1">
        <p:scale>
          <a:sx n="113" d="100"/>
          <a:sy n="113" d="100"/>
        </p:scale>
        <p:origin x="588" y="102"/>
      </p:cViewPr>
      <p:guideLst/>
    </p:cSldViewPr>
  </p:slideViewPr>
  <p:notesTextViewPr>
    <p:cViewPr>
      <p:scale>
        <a:sx n="3" d="2"/>
        <a:sy n="3" d="2"/>
      </p:scale>
      <p:origin x="0" y="0"/>
    </p:cViewPr>
  </p:notesTextViewPr>
  <p:gridSpacing cx="360000" cy="360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D2FC16-7978-4B7F-B211-399D79A3F70C}" type="datetimeFigureOut">
              <a:rPr lang="en-US" smtClean="0"/>
              <a:t>4/10/2025</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D30FA5-EC62-40AF-8E79-7B777F26B04D}" type="slidenum">
              <a:rPr lang="en-US" smtClean="0"/>
              <a:t>‹#›</a:t>
            </a:fld>
            <a:endParaRPr lang="en-US"/>
          </a:p>
        </p:txBody>
      </p:sp>
    </p:spTree>
    <p:extLst>
      <p:ext uri="{BB962C8B-B14F-4D97-AF65-F5344CB8AC3E}">
        <p14:creationId xmlns:p14="http://schemas.microsoft.com/office/powerpoint/2010/main" val="4918433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7899-B236-4A46-B29C-1EAFCDDCC91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693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7899-B236-4A46-B29C-1EAFCDDCC91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5844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en-GB"/>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GB"/>
          </a:p>
        </p:txBody>
      </p:sp>
      <p:sp>
        <p:nvSpPr>
          <p:cNvPr id="4" name="Segnaposto data 3"/>
          <p:cNvSpPr>
            <a:spLocks noGrp="1"/>
          </p:cNvSpPr>
          <p:nvPr>
            <p:ph type="dt" sz="half" idx="10"/>
          </p:nvPr>
        </p:nvSpPr>
        <p:spPr/>
        <p:txBody>
          <a:bodyPr/>
          <a:lstStyle/>
          <a:p>
            <a:fld id="{2372FC94-A079-44C8-B2E3-1F4FF9E5DD7C}" type="datetimeFigureOut">
              <a:rPr lang="en-GB" smtClean="0"/>
              <a:t>10/04/2025</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E5F3C31D-6A78-4D47-8A8D-0705BA16A132}" type="slidenum">
              <a:rPr lang="en-GB" smtClean="0"/>
              <a:t>‹#›</a:t>
            </a:fld>
            <a:endParaRPr lang="en-GB"/>
          </a:p>
        </p:txBody>
      </p:sp>
    </p:spTree>
    <p:extLst>
      <p:ext uri="{BB962C8B-B14F-4D97-AF65-F5344CB8AC3E}">
        <p14:creationId xmlns:p14="http://schemas.microsoft.com/office/powerpoint/2010/main" val="3318443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GB"/>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p:cNvSpPr>
            <a:spLocks noGrp="1"/>
          </p:cNvSpPr>
          <p:nvPr>
            <p:ph type="dt" sz="half" idx="10"/>
          </p:nvPr>
        </p:nvSpPr>
        <p:spPr/>
        <p:txBody>
          <a:bodyPr/>
          <a:lstStyle/>
          <a:p>
            <a:fld id="{2372FC94-A079-44C8-B2E3-1F4FF9E5DD7C}" type="datetimeFigureOut">
              <a:rPr lang="en-GB" smtClean="0"/>
              <a:t>10/04/2025</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E5F3C31D-6A78-4D47-8A8D-0705BA16A132}" type="slidenum">
              <a:rPr lang="en-GB" smtClean="0"/>
              <a:t>‹#›</a:t>
            </a:fld>
            <a:endParaRPr lang="en-GB"/>
          </a:p>
        </p:txBody>
      </p:sp>
    </p:spTree>
    <p:extLst>
      <p:ext uri="{BB962C8B-B14F-4D97-AF65-F5344CB8AC3E}">
        <p14:creationId xmlns:p14="http://schemas.microsoft.com/office/powerpoint/2010/main" val="1950754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GB"/>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p:cNvSpPr>
            <a:spLocks noGrp="1"/>
          </p:cNvSpPr>
          <p:nvPr>
            <p:ph type="dt" sz="half" idx="10"/>
          </p:nvPr>
        </p:nvSpPr>
        <p:spPr/>
        <p:txBody>
          <a:bodyPr/>
          <a:lstStyle/>
          <a:p>
            <a:fld id="{2372FC94-A079-44C8-B2E3-1F4FF9E5DD7C}" type="datetimeFigureOut">
              <a:rPr lang="en-GB" smtClean="0"/>
              <a:t>10/04/2025</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E5F3C31D-6A78-4D47-8A8D-0705BA16A132}" type="slidenum">
              <a:rPr lang="en-GB" smtClean="0"/>
              <a:t>‹#›</a:t>
            </a:fld>
            <a:endParaRPr lang="en-GB"/>
          </a:p>
        </p:txBody>
      </p:sp>
    </p:spTree>
    <p:extLst>
      <p:ext uri="{BB962C8B-B14F-4D97-AF65-F5344CB8AC3E}">
        <p14:creationId xmlns:p14="http://schemas.microsoft.com/office/powerpoint/2010/main" val="860162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2652901551"/>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44358588"/>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3833225589"/>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8458821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600854049"/>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179015160"/>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912351187"/>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2E280026-4D3D-4BB6-870B-30FF1976DEAA}"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861070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GB"/>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p:cNvSpPr>
            <a:spLocks noGrp="1"/>
          </p:cNvSpPr>
          <p:nvPr>
            <p:ph type="dt" sz="half" idx="10"/>
          </p:nvPr>
        </p:nvSpPr>
        <p:spPr/>
        <p:txBody>
          <a:bodyPr/>
          <a:lstStyle/>
          <a:p>
            <a:fld id="{2372FC94-A079-44C8-B2E3-1F4FF9E5DD7C}" type="datetimeFigureOut">
              <a:rPr lang="en-GB" smtClean="0"/>
              <a:t>10/04/2025</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E5F3C31D-6A78-4D47-8A8D-0705BA16A132}" type="slidenum">
              <a:rPr lang="en-GB" smtClean="0"/>
              <a:t>‹#›</a:t>
            </a:fld>
            <a:endParaRPr lang="en-GB"/>
          </a:p>
        </p:txBody>
      </p:sp>
    </p:spTree>
    <p:extLst>
      <p:ext uri="{BB962C8B-B14F-4D97-AF65-F5344CB8AC3E}">
        <p14:creationId xmlns:p14="http://schemas.microsoft.com/office/powerpoint/2010/main" val="18221079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0B1A1C21-6E2E-43CB-A499-6F26BA3D2867}"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37544575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32CF64D-4957-4F7C-BD78-A4D83F0A624E}"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42276346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AB802A9-8AB4-4B62-9FE7-C79B93CE721D}"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075864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D19C8AD-FACB-42EB-BD47-43AC2A002D15}"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37694681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E0CDF8E-15EE-4C89-A25F-47FDE8A89584}"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3932609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FD62ED3-1367-4CE8-935E-77100ADA2DEE}"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716062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6DC05D5-C686-4B58-8276-61F5057D6EED}"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2937223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B1B2E83-E6E1-49CF-8B1D-15A02C0E0489}"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476382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E253974-7A2B-43F7-9AAB-82AE61FB7BDA}" type="datetime1">
              <a:rPr lang="de-CH" noProof="0" smtClean="0"/>
              <a:t>10.04.2025</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2632983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58FCD10-FCBE-4A1D-801A-0EE6CE358A47}"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469166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GB"/>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2372FC94-A079-44C8-B2E3-1F4FF9E5DD7C}" type="datetimeFigureOut">
              <a:rPr lang="en-GB" smtClean="0"/>
              <a:t>10/04/2025</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E5F3C31D-6A78-4D47-8A8D-0705BA16A132}" type="slidenum">
              <a:rPr lang="en-GB" smtClean="0"/>
              <a:t>‹#›</a:t>
            </a:fld>
            <a:endParaRPr lang="en-GB"/>
          </a:p>
        </p:txBody>
      </p:sp>
    </p:spTree>
    <p:extLst>
      <p:ext uri="{BB962C8B-B14F-4D97-AF65-F5344CB8AC3E}">
        <p14:creationId xmlns:p14="http://schemas.microsoft.com/office/powerpoint/2010/main" val="34116733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4109603-F37E-48A7-8BE4-E9FAC5D076F0}"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8931806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972F506-EBC5-4FA6-B2E1-2CAEE530F8EF}"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6997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6AD9123-BDD9-4403-A840-EAF8128283BA}"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9164525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BCFF420-CEEB-427A-A025-0EEBD06833F6}"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5197287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029F46A-CD84-4EA9-A8B7-968C8FE43CC2}"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509633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0E9520A-F980-4931-A46C-82E8E834FBA6}"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5322087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357AA79-3162-4E10-AA39-D0248AEB6076}"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2212262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74DE5E1-006F-42D4-ABF6-4421AF14DA08}"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9425139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33975AC-8901-4370-9802-77EBE44319E7}"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9940260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B94BA9F-7D4C-4421-A451-01E2B7381D3E}"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1397148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GB"/>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data 4"/>
          <p:cNvSpPr>
            <a:spLocks noGrp="1"/>
          </p:cNvSpPr>
          <p:nvPr>
            <p:ph type="dt" sz="half" idx="10"/>
          </p:nvPr>
        </p:nvSpPr>
        <p:spPr/>
        <p:txBody>
          <a:bodyPr/>
          <a:lstStyle/>
          <a:p>
            <a:fld id="{2372FC94-A079-44C8-B2E3-1F4FF9E5DD7C}" type="datetimeFigureOut">
              <a:rPr lang="en-GB" smtClean="0"/>
              <a:t>10/04/2025</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E5F3C31D-6A78-4D47-8A8D-0705BA16A132}" type="slidenum">
              <a:rPr lang="en-GB" smtClean="0"/>
              <a:t>‹#›</a:t>
            </a:fld>
            <a:endParaRPr lang="en-GB"/>
          </a:p>
        </p:txBody>
      </p:sp>
    </p:spTree>
    <p:extLst>
      <p:ext uri="{BB962C8B-B14F-4D97-AF65-F5344CB8AC3E}">
        <p14:creationId xmlns:p14="http://schemas.microsoft.com/office/powerpoint/2010/main" val="4775377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D8BD49-47D3-4F37-877E-B7C0A9080AD4}"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6303250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93A1D8F-7254-47BE-92B2-DBF08CE55EEF}"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28705738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4439548-6E31-475E-9523-67EEEB11B520}"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5192022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8995CE6-B1C1-4A01-9B59-7F69D83EEB48}" type="datetime1">
              <a:rPr lang="de-CH" noProof="0" smtClean="0"/>
              <a:t>10.04.2025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1022819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70C1A95A-0331-42E2-B52D-EB8D369B2C5F}" type="datetime1">
              <a:rPr lang="de-CH" noProof="0" smtClean="0"/>
              <a:t>10.04.2025</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a:t>Paul Scherrer Institute PSI</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7136338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69167066-FCF1-45A3-9A8A-400034F861F3}" type="datetime1">
              <a:rPr lang="de-CH" noProof="0" smtClean="0"/>
              <a:t>10.04.2025</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GB" noProof="0"/>
              <a:t>Paul Scherrer Institute PSI</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1151955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en-GB"/>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7" name="Segnaposto data 6"/>
          <p:cNvSpPr>
            <a:spLocks noGrp="1"/>
          </p:cNvSpPr>
          <p:nvPr>
            <p:ph type="dt" sz="half" idx="10"/>
          </p:nvPr>
        </p:nvSpPr>
        <p:spPr/>
        <p:txBody>
          <a:bodyPr/>
          <a:lstStyle/>
          <a:p>
            <a:fld id="{2372FC94-A079-44C8-B2E3-1F4FF9E5DD7C}" type="datetimeFigureOut">
              <a:rPr lang="en-GB" smtClean="0"/>
              <a:t>10/04/2025</a:t>
            </a:fld>
            <a:endParaRPr lang="en-GB"/>
          </a:p>
        </p:txBody>
      </p:sp>
      <p:sp>
        <p:nvSpPr>
          <p:cNvPr id="8" name="Segnaposto piè di pagina 7"/>
          <p:cNvSpPr>
            <a:spLocks noGrp="1"/>
          </p:cNvSpPr>
          <p:nvPr>
            <p:ph type="ftr" sz="quarter" idx="11"/>
          </p:nvPr>
        </p:nvSpPr>
        <p:spPr/>
        <p:txBody>
          <a:bodyPr/>
          <a:lstStyle/>
          <a:p>
            <a:endParaRPr lang="en-GB"/>
          </a:p>
        </p:txBody>
      </p:sp>
      <p:sp>
        <p:nvSpPr>
          <p:cNvPr id="9" name="Segnaposto numero diapositiva 8"/>
          <p:cNvSpPr>
            <a:spLocks noGrp="1"/>
          </p:cNvSpPr>
          <p:nvPr>
            <p:ph type="sldNum" sz="quarter" idx="12"/>
          </p:nvPr>
        </p:nvSpPr>
        <p:spPr/>
        <p:txBody>
          <a:bodyPr/>
          <a:lstStyle/>
          <a:p>
            <a:fld id="{E5F3C31D-6A78-4D47-8A8D-0705BA16A132}" type="slidenum">
              <a:rPr lang="en-GB" smtClean="0"/>
              <a:t>‹#›</a:t>
            </a:fld>
            <a:endParaRPr lang="en-GB"/>
          </a:p>
        </p:txBody>
      </p:sp>
    </p:spTree>
    <p:extLst>
      <p:ext uri="{BB962C8B-B14F-4D97-AF65-F5344CB8AC3E}">
        <p14:creationId xmlns:p14="http://schemas.microsoft.com/office/powerpoint/2010/main" val="2286802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GB"/>
          </a:p>
        </p:txBody>
      </p:sp>
      <p:sp>
        <p:nvSpPr>
          <p:cNvPr id="3" name="Segnaposto data 2"/>
          <p:cNvSpPr>
            <a:spLocks noGrp="1"/>
          </p:cNvSpPr>
          <p:nvPr>
            <p:ph type="dt" sz="half" idx="10"/>
          </p:nvPr>
        </p:nvSpPr>
        <p:spPr/>
        <p:txBody>
          <a:bodyPr/>
          <a:lstStyle/>
          <a:p>
            <a:fld id="{2372FC94-A079-44C8-B2E3-1F4FF9E5DD7C}" type="datetimeFigureOut">
              <a:rPr lang="en-GB" smtClean="0"/>
              <a:t>10/04/2025</a:t>
            </a:fld>
            <a:endParaRPr lang="en-GB"/>
          </a:p>
        </p:txBody>
      </p:sp>
      <p:sp>
        <p:nvSpPr>
          <p:cNvPr id="4" name="Segnaposto piè di pagina 3"/>
          <p:cNvSpPr>
            <a:spLocks noGrp="1"/>
          </p:cNvSpPr>
          <p:nvPr>
            <p:ph type="ftr" sz="quarter" idx="11"/>
          </p:nvPr>
        </p:nvSpPr>
        <p:spPr/>
        <p:txBody>
          <a:bodyPr/>
          <a:lstStyle/>
          <a:p>
            <a:endParaRPr lang="en-GB"/>
          </a:p>
        </p:txBody>
      </p:sp>
      <p:sp>
        <p:nvSpPr>
          <p:cNvPr id="5" name="Segnaposto numero diapositiva 4"/>
          <p:cNvSpPr>
            <a:spLocks noGrp="1"/>
          </p:cNvSpPr>
          <p:nvPr>
            <p:ph type="sldNum" sz="quarter" idx="12"/>
          </p:nvPr>
        </p:nvSpPr>
        <p:spPr/>
        <p:txBody>
          <a:bodyPr/>
          <a:lstStyle/>
          <a:p>
            <a:fld id="{E5F3C31D-6A78-4D47-8A8D-0705BA16A132}" type="slidenum">
              <a:rPr lang="en-GB" smtClean="0"/>
              <a:t>‹#›</a:t>
            </a:fld>
            <a:endParaRPr lang="en-GB"/>
          </a:p>
        </p:txBody>
      </p:sp>
    </p:spTree>
    <p:extLst>
      <p:ext uri="{BB962C8B-B14F-4D97-AF65-F5344CB8AC3E}">
        <p14:creationId xmlns:p14="http://schemas.microsoft.com/office/powerpoint/2010/main" val="2352713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372FC94-A079-44C8-B2E3-1F4FF9E5DD7C}" type="datetimeFigureOut">
              <a:rPr lang="en-GB" smtClean="0"/>
              <a:t>10/04/2025</a:t>
            </a:fld>
            <a:endParaRPr lang="en-GB"/>
          </a:p>
        </p:txBody>
      </p:sp>
      <p:sp>
        <p:nvSpPr>
          <p:cNvPr id="3" name="Segnaposto piè di pagina 2"/>
          <p:cNvSpPr>
            <a:spLocks noGrp="1"/>
          </p:cNvSpPr>
          <p:nvPr>
            <p:ph type="ftr" sz="quarter" idx="11"/>
          </p:nvPr>
        </p:nvSpPr>
        <p:spPr/>
        <p:txBody>
          <a:bodyPr/>
          <a:lstStyle/>
          <a:p>
            <a:endParaRPr lang="en-GB"/>
          </a:p>
        </p:txBody>
      </p:sp>
      <p:sp>
        <p:nvSpPr>
          <p:cNvPr id="4" name="Segnaposto numero diapositiva 3"/>
          <p:cNvSpPr>
            <a:spLocks noGrp="1"/>
          </p:cNvSpPr>
          <p:nvPr>
            <p:ph type="sldNum" sz="quarter" idx="12"/>
          </p:nvPr>
        </p:nvSpPr>
        <p:spPr/>
        <p:txBody>
          <a:bodyPr/>
          <a:lstStyle/>
          <a:p>
            <a:fld id="{E5F3C31D-6A78-4D47-8A8D-0705BA16A132}" type="slidenum">
              <a:rPr lang="en-GB" smtClean="0"/>
              <a:t>‹#›</a:t>
            </a:fld>
            <a:endParaRPr lang="en-GB"/>
          </a:p>
        </p:txBody>
      </p:sp>
    </p:spTree>
    <p:extLst>
      <p:ext uri="{BB962C8B-B14F-4D97-AF65-F5344CB8AC3E}">
        <p14:creationId xmlns:p14="http://schemas.microsoft.com/office/powerpoint/2010/main" val="2315133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GB"/>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2372FC94-A079-44C8-B2E3-1F4FF9E5DD7C}" type="datetimeFigureOut">
              <a:rPr lang="en-GB" smtClean="0"/>
              <a:t>10/04/2025</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E5F3C31D-6A78-4D47-8A8D-0705BA16A132}" type="slidenum">
              <a:rPr lang="en-GB" smtClean="0"/>
              <a:t>‹#›</a:t>
            </a:fld>
            <a:endParaRPr lang="en-GB"/>
          </a:p>
        </p:txBody>
      </p:sp>
    </p:spTree>
    <p:extLst>
      <p:ext uri="{BB962C8B-B14F-4D97-AF65-F5344CB8AC3E}">
        <p14:creationId xmlns:p14="http://schemas.microsoft.com/office/powerpoint/2010/main" val="3669329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GB"/>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2372FC94-A079-44C8-B2E3-1F4FF9E5DD7C}" type="datetimeFigureOut">
              <a:rPr lang="en-GB" smtClean="0"/>
              <a:t>10/04/2025</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E5F3C31D-6A78-4D47-8A8D-0705BA16A132}" type="slidenum">
              <a:rPr lang="en-GB" smtClean="0"/>
              <a:t>‹#›</a:t>
            </a:fld>
            <a:endParaRPr lang="en-GB"/>
          </a:p>
        </p:txBody>
      </p:sp>
    </p:spTree>
    <p:extLst>
      <p:ext uri="{BB962C8B-B14F-4D97-AF65-F5344CB8AC3E}">
        <p14:creationId xmlns:p14="http://schemas.microsoft.com/office/powerpoint/2010/main" val="325144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image" Target="../media/image1.emf"/><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theme" Target="../theme/theme2.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GB"/>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72FC94-A079-44C8-B2E3-1F4FF9E5DD7C}" type="datetimeFigureOut">
              <a:rPr lang="en-GB" smtClean="0"/>
              <a:t>10/04/2025</a:t>
            </a:fld>
            <a:endParaRPr lang="en-GB"/>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F3C31D-6A78-4D47-8A8D-0705BA16A132}" type="slidenum">
              <a:rPr lang="en-GB" smtClean="0"/>
              <a:t>‹#›</a:t>
            </a:fld>
            <a:endParaRPr lang="en-GB"/>
          </a:p>
        </p:txBody>
      </p:sp>
    </p:spTree>
    <p:extLst>
      <p:ext uri="{BB962C8B-B14F-4D97-AF65-F5344CB8AC3E}">
        <p14:creationId xmlns:p14="http://schemas.microsoft.com/office/powerpoint/2010/main" val="3939575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9F261762-898A-474B-BAD7-AB4911CF5591}" type="datetime1">
              <a:rPr lang="de-CH" noProof="0" smtClean="0"/>
              <a:t>10.04.2025</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GB" noProof="0"/>
              <a:t>Paul Scherrer Institute PSI</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4005712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A4A3A4"/>
          </p15:clr>
        </p15:guide>
        <p15:guide id="2" pos="7242">
          <p15:clr>
            <a:srgbClr val="A4A3A4"/>
          </p15:clr>
        </p15:guide>
        <p15:guide id="3" orient="horz" pos="4110">
          <p15:clr>
            <a:srgbClr val="A4A3A4"/>
          </p15:clr>
        </p15:guide>
        <p15:guide id="4" orient="horz" pos="913">
          <p15:clr>
            <a:srgbClr val="A4A3A4"/>
          </p15:clr>
        </p15:guide>
        <p15:guide id="5" pos="3772">
          <p15:clr>
            <a:srgbClr val="A4A3A4"/>
          </p15:clr>
        </p15:guide>
        <p15:guide id="6" pos="3908">
          <p15:clr>
            <a:srgbClr val="A4A3A4"/>
          </p15:clr>
        </p15:guide>
        <p15:guide id="7" pos="2751">
          <p15:clr>
            <a:srgbClr val="A4A3A4"/>
          </p15:clr>
        </p15:guide>
        <p15:guide id="8" pos="2615">
          <p15:clr>
            <a:srgbClr val="A4A3A4"/>
          </p15:clr>
        </p15:guide>
        <p15:guide id="9" pos="1595">
          <p15:clr>
            <a:srgbClr val="A4A3A4"/>
          </p15:clr>
        </p15:guide>
        <p15:guide id="10" pos="1459">
          <p15:clr>
            <a:srgbClr val="A4A3A4"/>
          </p15:clr>
        </p15:guide>
        <p15:guide id="11" pos="4929">
          <p15:clr>
            <a:srgbClr val="A4A3A4"/>
          </p15:clr>
        </p15:guide>
        <p15:guide id="12" pos="5065">
          <p15:clr>
            <a:srgbClr val="A4A3A4"/>
          </p15:clr>
        </p15:guide>
        <p15:guide id="13" pos="6085">
          <p15:clr>
            <a:srgbClr val="A4A3A4"/>
          </p15:clr>
        </p15:guide>
        <p15:guide id="14" pos="6221">
          <p15:clr>
            <a:srgbClr val="A4A3A4"/>
          </p15:clr>
        </p15:guide>
        <p15:guide id="15" pos="2172">
          <p15:clr>
            <a:srgbClr val="A4A3A4"/>
          </p15:clr>
        </p15:guide>
        <p15:guide id="16" pos="2036">
          <p15:clr>
            <a:srgbClr val="A4A3A4"/>
          </p15:clr>
        </p15:guide>
        <p15:guide id="17" pos="3194">
          <p15:clr>
            <a:srgbClr val="A4A3A4"/>
          </p15:clr>
        </p15:guide>
        <p15:guide id="18" pos="3330">
          <p15:clr>
            <a:srgbClr val="A4A3A4"/>
          </p15:clr>
        </p15:guide>
        <p15:guide id="19" pos="881">
          <p15:clr>
            <a:srgbClr val="A4A3A4"/>
          </p15:clr>
        </p15:guide>
        <p15:guide id="20" pos="1017">
          <p15:clr>
            <a:srgbClr val="A4A3A4"/>
          </p15:clr>
        </p15:guide>
        <p15:guide id="21" pos="4351">
          <p15:clr>
            <a:srgbClr val="A4A3A4"/>
          </p15:clr>
        </p15:guide>
        <p15:guide id="22" pos="4487">
          <p15:clr>
            <a:srgbClr val="A4A3A4"/>
          </p15:clr>
        </p15:guide>
        <p15:guide id="23" pos="5508">
          <p15:clr>
            <a:srgbClr val="A4A3A4"/>
          </p15:clr>
        </p15:guide>
        <p15:guide id="24" pos="5642">
          <p15:clr>
            <a:srgbClr val="A4A3A4"/>
          </p15:clr>
        </p15:guide>
        <p15:guide id="25" pos="6663">
          <p15:clr>
            <a:srgbClr val="A4A3A4"/>
          </p15:clr>
        </p15:guide>
        <p15:guide id="26" pos="6799">
          <p15:clr>
            <a:srgbClr val="A4A3A4"/>
          </p15:clr>
        </p15:guide>
        <p15:guide id="27" orient="horz" pos="229">
          <p15:clr>
            <a:srgbClr val="A4A3A4"/>
          </p15:clr>
        </p15:guide>
        <p15:guide id="28" orient="horz" pos="867">
          <p15:clr>
            <a:srgbClr val="A4A3A4"/>
          </p15:clr>
        </p15:guide>
        <p15:guide id="29" orient="horz" pos="3793">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emf"/></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7.png"/><Relationship Id="rId1" Type="http://schemas.openxmlformats.org/officeDocument/2006/relationships/slideLayout" Target="../slideLayouts/slideLayout25.xml"/><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3.xml"/><Relationship Id="rId6" Type="http://schemas.openxmlformats.org/officeDocument/2006/relationships/image" Target="../media/image10.png"/><Relationship Id="rId5" Type="http://schemas.openxmlformats.org/officeDocument/2006/relationships/image" Target="../media/image42.jpeg"/><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jpeg"/><Relationship Id="rId1" Type="http://schemas.openxmlformats.org/officeDocument/2006/relationships/slideLayout" Target="../slideLayouts/slideLayout23.xml"/><Relationship Id="rId5" Type="http://schemas.openxmlformats.org/officeDocument/2006/relationships/image" Target="../media/image10.png"/><Relationship Id="rId4" Type="http://schemas.openxmlformats.org/officeDocument/2006/relationships/image" Target="../media/image45.emf"/></Relationships>
</file>

<file path=ppt/slides/_rels/slide1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23.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9.jpg"/><Relationship Id="rId7"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8.emf"/><Relationship Id="rId5" Type="http://schemas.openxmlformats.org/officeDocument/2006/relationships/image" Target="../media/image7.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emf"/></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8.emf"/><Relationship Id="rId7" Type="http://schemas.openxmlformats.org/officeDocument/2006/relationships/image" Target="../media/image7.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13.jp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8.jpeg"/><Relationship Id="rId2" Type="http://schemas.openxmlformats.org/officeDocument/2006/relationships/image" Target="../media/image14.jp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6.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20.jpg"/><Relationship Id="rId7" Type="http://schemas.openxmlformats.org/officeDocument/2006/relationships/image" Target="../media/image17.jpeg"/><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7.jpeg"/><Relationship Id="rId4" Type="http://schemas.openxmlformats.org/officeDocument/2006/relationships/image" Target="../media/image21.jpg"/></Relationships>
</file>

<file path=ppt/slides/_rels/slide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23.jpeg"/><Relationship Id="rId7" Type="http://schemas.openxmlformats.org/officeDocument/2006/relationships/image" Target="../media/image6.jpeg"/><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7.jpe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10.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6.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31.png"/><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txBox="1">
            <a:spLocks/>
          </p:cNvSpPr>
          <p:nvPr/>
        </p:nvSpPr>
        <p:spPr>
          <a:xfrm>
            <a:off x="682119" y="1319515"/>
            <a:ext cx="10862216" cy="23380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400" b="1" dirty="0"/>
              <a:t>Final results of the C-band Guns</a:t>
            </a:r>
          </a:p>
          <a:p>
            <a:pPr marL="0" indent="0" algn="ctr">
              <a:buNone/>
            </a:pPr>
            <a:endParaRPr lang="en-US" sz="4400" b="1" dirty="0"/>
          </a:p>
          <a:p>
            <a:pPr marL="0" indent="0" algn="ctr">
              <a:buNone/>
            </a:pPr>
            <a:r>
              <a:rPr lang="en-US" sz="3000" dirty="0">
                <a:cs typeface="Calibri" panose="020F0502020204030204" pitchFamily="34" charset="0"/>
              </a:rPr>
              <a:t>(Task 7.4)</a:t>
            </a:r>
          </a:p>
        </p:txBody>
      </p:sp>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457" y="5585791"/>
            <a:ext cx="2045658" cy="1153403"/>
          </a:xfrm>
          <a:prstGeom prst="rect">
            <a:avLst/>
          </a:prstGeom>
        </p:spPr>
      </p:pic>
      <p:sp>
        <p:nvSpPr>
          <p:cNvPr id="4" name="Rettangolo 3"/>
          <p:cNvSpPr/>
          <p:nvPr/>
        </p:nvSpPr>
        <p:spPr>
          <a:xfrm>
            <a:off x="2594671" y="3723565"/>
            <a:ext cx="6930616" cy="923330"/>
          </a:xfrm>
          <a:prstGeom prst="rect">
            <a:avLst/>
          </a:prstGeom>
        </p:spPr>
        <p:txBody>
          <a:bodyPr wrap="none">
            <a:spAutoFit/>
          </a:bodyPr>
          <a:lstStyle/>
          <a:p>
            <a:pPr algn="ctr"/>
            <a:r>
              <a:rPr lang="en-GB" sz="2600" i="1" dirty="0">
                <a:latin typeface="Calibri" panose="020F0502020204030204" pitchFamily="34" charset="0"/>
                <a:cs typeface="Calibri" panose="020F0502020204030204" pitchFamily="34" charset="0"/>
              </a:rPr>
              <a:t>David Alesini (INFN, Frascati, Italy) </a:t>
            </a:r>
          </a:p>
          <a:p>
            <a:pPr algn="ctr"/>
            <a:r>
              <a:rPr lang="en-US" sz="2600" i="1" dirty="0">
                <a:cs typeface="Calibri" panose="020F0502020204030204" pitchFamily="34" charset="0"/>
              </a:rPr>
              <a:t>Thomas Geoffrey</a:t>
            </a:r>
            <a:r>
              <a:rPr lang="en-GB" sz="2600" i="1" dirty="0">
                <a:latin typeface="Calibri" panose="020F0502020204030204" pitchFamily="34" charset="0"/>
                <a:cs typeface="Calibri" panose="020F0502020204030204" pitchFamily="34" charset="0"/>
              </a:rPr>
              <a:t> </a:t>
            </a:r>
            <a:r>
              <a:rPr lang="en-US" sz="2600" i="1" dirty="0">
                <a:cs typeface="Calibri" panose="020F0502020204030204" pitchFamily="34" charset="0"/>
              </a:rPr>
              <a:t>Lucas </a:t>
            </a:r>
            <a:r>
              <a:rPr lang="en-GB" sz="2600" i="1" dirty="0">
                <a:latin typeface="Calibri" panose="020F0502020204030204" pitchFamily="34" charset="0"/>
                <a:cs typeface="Calibri" panose="020F0502020204030204" pitchFamily="34" charset="0"/>
              </a:rPr>
              <a:t>(PSI, </a:t>
            </a:r>
            <a:r>
              <a:rPr lang="en-GB" sz="2600" i="1" dirty="0" err="1">
                <a:latin typeface="Calibri" panose="020F0502020204030204" pitchFamily="34" charset="0"/>
                <a:cs typeface="Calibri" panose="020F0502020204030204" pitchFamily="34" charset="0"/>
              </a:rPr>
              <a:t>Villigen</a:t>
            </a:r>
            <a:r>
              <a:rPr lang="en-GB" sz="2600" i="1" dirty="0">
                <a:latin typeface="Calibri" panose="020F0502020204030204" pitchFamily="34" charset="0"/>
                <a:cs typeface="Calibri" panose="020F0502020204030204" pitchFamily="34" charset="0"/>
              </a:rPr>
              <a:t>, Switzerland)</a:t>
            </a:r>
          </a:p>
        </p:txBody>
      </p:sp>
      <p:sp>
        <p:nvSpPr>
          <p:cNvPr id="5" name="Rettangolo 4"/>
          <p:cNvSpPr/>
          <p:nvPr/>
        </p:nvSpPr>
        <p:spPr>
          <a:xfrm>
            <a:off x="2702280" y="5651701"/>
            <a:ext cx="6747873" cy="400110"/>
          </a:xfrm>
          <a:prstGeom prst="rect">
            <a:avLst/>
          </a:prstGeom>
        </p:spPr>
        <p:txBody>
          <a:bodyPr wrap="none">
            <a:spAutoFit/>
          </a:bodyPr>
          <a:lstStyle/>
          <a:p>
            <a:pPr algn="ctr"/>
            <a:r>
              <a:rPr lang="en-GB" sz="2000" i="1" dirty="0">
                <a:latin typeface="Calibri" panose="020F0502020204030204" pitchFamily="34" charset="0"/>
                <a:cs typeface="Calibri" panose="020F0502020204030204" pitchFamily="34" charset="0"/>
              </a:rPr>
              <a:t>On behalf of the INFN-PSI Very High Gradient C band gun group</a:t>
            </a:r>
          </a:p>
        </p:txBody>
      </p:sp>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758010" cy="975696"/>
          </a:xfrm>
          <a:prstGeom prst="rect">
            <a:avLst/>
          </a:prstGeom>
        </p:spPr>
      </p:pic>
      <p:sp>
        <p:nvSpPr>
          <p:cNvPr id="8" name="Footer Placeholder 4"/>
          <p:cNvSpPr>
            <a:spLocks noGrp="1"/>
          </p:cNvSpPr>
          <p:nvPr>
            <p:ph type="ftr" sz="quarter" idx="11"/>
          </p:nvPr>
        </p:nvSpPr>
        <p:spPr>
          <a:xfrm>
            <a:off x="1842420" y="6492875"/>
            <a:ext cx="9685964" cy="365125"/>
          </a:xfrm>
        </p:spPr>
        <p:txBody>
          <a:bodyPr/>
          <a:lstStyle>
            <a:lvl1pPr>
              <a:defRPr sz="1200">
                <a:solidFill>
                  <a:schemeClr val="accent5"/>
                </a:solidFill>
              </a:defRPr>
            </a:lvl1pPr>
          </a:lstStyle>
          <a:p>
            <a:r>
              <a:rPr lang="en-US" sz="1400" i="1" dirty="0">
                <a:cs typeface="Calibri" panose="020F0502020204030204" pitchFamily="34" charset="0"/>
              </a:rPr>
              <a:t>David Alesini and Thomas Geoffrey Lucas– </a:t>
            </a:r>
            <a:r>
              <a:rPr lang="en-US" sz="1400" dirty="0"/>
              <a:t>Final results of the C-band Guns </a:t>
            </a:r>
            <a:r>
              <a:rPr lang="en-US" sz="1400" i="1" dirty="0">
                <a:cs typeface="Calibri" panose="020F0502020204030204" pitchFamily="34" charset="0"/>
              </a:rPr>
              <a:t>– </a:t>
            </a:r>
            <a:r>
              <a:rPr lang="it-IT" sz="1400" i="1" dirty="0"/>
              <a:t>I.FAST 4th </a:t>
            </a:r>
            <a:r>
              <a:rPr lang="it-IT" sz="1400" i="1" dirty="0" err="1"/>
              <a:t>Annual</a:t>
            </a:r>
            <a:r>
              <a:rPr lang="it-IT" sz="1400" i="1" dirty="0"/>
              <a:t> Meeting 8-11 April 2025</a:t>
            </a:r>
            <a:endParaRPr lang="en-US" sz="1400" i="1" dirty="0">
              <a:cs typeface="Calibri" panose="020F0502020204030204" pitchFamily="34" charset="0"/>
            </a:endParaRPr>
          </a:p>
        </p:txBody>
      </p:sp>
      <p:pic>
        <p:nvPicPr>
          <p:cNvPr id="9" name="Immagine 8">
            <a:extLst>
              <a:ext uri="{FF2B5EF4-FFF2-40B4-BE49-F238E27FC236}">
                <a16:creationId xmlns:a16="http://schemas.microsoft.com/office/drawing/2014/main" id="{6BF67CC4-4366-6659-E9D8-ED3EDD8BCCD9}"/>
              </a:ext>
            </a:extLst>
          </p:cNvPr>
          <p:cNvPicPr>
            <a:picLocks noChangeAspect="1"/>
          </p:cNvPicPr>
          <p:nvPr/>
        </p:nvPicPr>
        <p:blipFill>
          <a:blip r:embed="rId4"/>
          <a:stretch>
            <a:fillRect/>
          </a:stretch>
        </p:blipFill>
        <p:spPr>
          <a:xfrm>
            <a:off x="186619" y="1104405"/>
            <a:ext cx="1547177" cy="769260"/>
          </a:xfrm>
          <a:prstGeom prst="rect">
            <a:avLst/>
          </a:prstGeom>
        </p:spPr>
      </p:pic>
      <p:pic>
        <p:nvPicPr>
          <p:cNvPr id="10" name="Immagine 9">
            <a:extLst>
              <a:ext uri="{FF2B5EF4-FFF2-40B4-BE49-F238E27FC236}">
                <a16:creationId xmlns:a16="http://schemas.microsoft.com/office/drawing/2014/main" id="{829878A0-B54F-98EF-ED42-ED479C7F3C1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52495" y="970325"/>
            <a:ext cx="1321321" cy="638556"/>
          </a:xfrm>
          <a:prstGeom prst="rect">
            <a:avLst/>
          </a:prstGeom>
        </p:spPr>
      </p:pic>
      <p:pic>
        <p:nvPicPr>
          <p:cNvPr id="1026" name="Picture 2">
            <a:extLst>
              <a:ext uri="{FF2B5EF4-FFF2-40B4-BE49-F238E27FC236}">
                <a16:creationId xmlns:a16="http://schemas.microsoft.com/office/drawing/2014/main" id="{83538275-0C42-F9E7-40FE-FBB9135780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18840" y="85681"/>
            <a:ext cx="1954976" cy="804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7034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AF99CE9-88DC-11E9-650C-9E3DB43096A7}"/>
              </a:ext>
            </a:extLst>
          </p:cNvPr>
          <p:cNvSpPr>
            <a:spLocks noGrp="1"/>
          </p:cNvSpPr>
          <p:nvPr>
            <p:ph type="title"/>
          </p:nvPr>
        </p:nvSpPr>
        <p:spPr/>
        <p:txBody>
          <a:bodyPr/>
          <a:lstStyle/>
          <a:p>
            <a:r>
              <a:rPr lang="de-CH" dirty="0" err="1"/>
              <a:t>Mechanical</a:t>
            </a:r>
            <a:r>
              <a:rPr lang="de-CH" dirty="0"/>
              <a:t> Design</a:t>
            </a:r>
          </a:p>
        </p:txBody>
      </p:sp>
      <p:sp>
        <p:nvSpPr>
          <p:cNvPr id="2" name="TextBox 1">
            <a:extLst>
              <a:ext uri="{FF2B5EF4-FFF2-40B4-BE49-F238E27FC236}">
                <a16:creationId xmlns:a16="http://schemas.microsoft.com/office/drawing/2014/main" id="{9466DD51-7F3A-AFDC-DC0A-002CA876599B}"/>
              </a:ext>
            </a:extLst>
          </p:cNvPr>
          <p:cNvSpPr txBox="1"/>
          <p:nvPr/>
        </p:nvSpPr>
        <p:spPr>
          <a:xfrm>
            <a:off x="6846762" y="5792187"/>
            <a:ext cx="4835256" cy="253916"/>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arenR"/>
              <a:tabLst/>
              <a:defRPr/>
            </a:pPr>
            <a:r>
              <a:rPr kumimoji="0" lang="de-CH" sz="1050" b="0" i="0" u="none" strike="noStrike" kern="1200" cap="none" spc="0" normalizeH="0" baseline="0" noProof="0" dirty="0">
                <a:ln>
                  <a:noFill/>
                </a:ln>
                <a:solidFill>
                  <a:prstClr val="black"/>
                </a:solidFill>
                <a:effectLst/>
                <a:uLnTx/>
                <a:uFillTx/>
                <a:latin typeface="Aptos"/>
                <a:ea typeface="+mn-ea"/>
                <a:cs typeface="+mn-cs"/>
              </a:rPr>
              <a:t>T.G. Lucas, </a:t>
            </a:r>
            <a:r>
              <a:rPr kumimoji="0" lang="de-CH" sz="1050" b="0" i="0" u="none" strike="noStrike" kern="1200" cap="none" spc="0" normalizeH="0" baseline="0" noProof="0" dirty="0" err="1">
                <a:ln>
                  <a:noFill/>
                </a:ln>
                <a:solidFill>
                  <a:prstClr val="black"/>
                </a:solidFill>
                <a:effectLst/>
                <a:uLnTx/>
                <a:uFillTx/>
                <a:latin typeface="Aptos"/>
                <a:ea typeface="+mn-ea"/>
                <a:cs typeface="+mn-cs"/>
              </a:rPr>
              <a:t>Toward</a:t>
            </a:r>
            <a:r>
              <a:rPr kumimoji="0" lang="de-CH" sz="1050" b="0" i="0" u="none" strike="noStrike" kern="1200" cap="none" spc="0" normalizeH="0" baseline="0" noProof="0" dirty="0">
                <a:ln>
                  <a:noFill/>
                </a:ln>
                <a:solidFill>
                  <a:prstClr val="black"/>
                </a:solidFill>
                <a:effectLst/>
                <a:uLnTx/>
                <a:uFillTx/>
                <a:latin typeface="Aptos"/>
                <a:ea typeface="+mn-ea"/>
                <a:cs typeface="+mn-cs"/>
              </a:rPr>
              <a:t> a high </a:t>
            </a:r>
            <a:r>
              <a:rPr kumimoji="0" lang="de-CH" sz="1050" b="0" i="0" u="none" strike="noStrike" kern="1200" cap="none" spc="0" normalizeH="0" baseline="0" noProof="0" dirty="0" err="1">
                <a:ln>
                  <a:noFill/>
                </a:ln>
                <a:solidFill>
                  <a:prstClr val="black"/>
                </a:solidFill>
                <a:effectLst/>
                <a:uLnTx/>
                <a:uFillTx/>
                <a:latin typeface="Aptos"/>
                <a:ea typeface="+mn-ea"/>
                <a:cs typeface="+mn-cs"/>
              </a:rPr>
              <a:t>brightness</a:t>
            </a:r>
            <a:r>
              <a:rPr kumimoji="0" lang="de-CH" sz="1050" b="0" i="0" u="none" strike="noStrike" kern="1200" cap="none" spc="0" normalizeH="0" baseline="0" noProof="0" dirty="0">
                <a:ln>
                  <a:noFill/>
                </a:ln>
                <a:solidFill>
                  <a:prstClr val="black"/>
                </a:solidFill>
                <a:effectLst/>
                <a:uLnTx/>
                <a:uFillTx/>
                <a:latin typeface="Aptos"/>
                <a:ea typeface="+mn-ea"/>
                <a:cs typeface="+mn-cs"/>
              </a:rPr>
              <a:t> upgrade </a:t>
            </a:r>
            <a:r>
              <a:rPr kumimoji="0" lang="de-CH" sz="1050" b="0" i="0" u="none" strike="noStrike" kern="1200" cap="none" spc="0" normalizeH="0" baseline="0" noProof="0" dirty="0" err="1">
                <a:ln>
                  <a:noFill/>
                </a:ln>
                <a:solidFill>
                  <a:prstClr val="black"/>
                </a:solidFill>
                <a:effectLst/>
                <a:uLnTx/>
                <a:uFillTx/>
                <a:latin typeface="Aptos"/>
                <a:ea typeface="+mn-ea"/>
                <a:cs typeface="+mn-cs"/>
              </a:rPr>
              <a:t>of</a:t>
            </a:r>
            <a:r>
              <a:rPr kumimoji="0" lang="de-CH" sz="1050" b="0" i="0" u="none" strike="noStrike" kern="1200" cap="none" spc="0" normalizeH="0" baseline="0" noProof="0" dirty="0">
                <a:ln>
                  <a:noFill/>
                </a:ln>
                <a:solidFill>
                  <a:prstClr val="black"/>
                </a:solidFill>
                <a:effectLst/>
                <a:uLnTx/>
                <a:uFillTx/>
                <a:latin typeface="Aptos"/>
                <a:ea typeface="+mn-ea"/>
                <a:cs typeface="+mn-cs"/>
              </a:rPr>
              <a:t> SwissFEL</a:t>
            </a:r>
            <a:endParaRPr kumimoji="0" lang="en-US" sz="1050" b="0" i="0" u="none" strike="noStrike" kern="1200" cap="none" spc="0" normalizeH="0" baseline="0" noProof="0" dirty="0">
              <a:ln>
                <a:noFill/>
              </a:ln>
              <a:solidFill>
                <a:prstClr val="black"/>
              </a:solidFill>
              <a:effectLst/>
              <a:uLnTx/>
              <a:uFillTx/>
              <a:latin typeface="Aptos"/>
              <a:ea typeface="+mn-ea"/>
              <a:cs typeface="+mn-cs"/>
            </a:endParaRPr>
          </a:p>
        </p:txBody>
      </p:sp>
      <p:pic>
        <p:nvPicPr>
          <p:cNvPr id="11" name="Content Placeholder 7" descr="A diagram of a machine&#10;&#10;Description automatically generated">
            <a:extLst>
              <a:ext uri="{FF2B5EF4-FFF2-40B4-BE49-F238E27FC236}">
                <a16:creationId xmlns:a16="http://schemas.microsoft.com/office/drawing/2014/main" id="{BB16A7C9-340E-EA1A-A977-F05545E30FAE}"/>
              </a:ext>
            </a:extLst>
          </p:cNvPr>
          <p:cNvPicPr>
            <a:picLocks noGrp="1" noChangeAspect="1"/>
          </p:cNvPicPr>
          <p:nvPr>
            <p:ph idx="13"/>
          </p:nvPr>
        </p:nvPicPr>
        <p:blipFill>
          <a:blip r:embed="rId2">
            <a:extLst>
              <a:ext uri="{28A0092B-C50C-407E-A947-70E740481C1C}">
                <a14:useLocalDpi xmlns:a14="http://schemas.microsoft.com/office/drawing/2010/main" val="0"/>
              </a:ext>
            </a:extLst>
          </a:blip>
          <a:stretch>
            <a:fillRect/>
          </a:stretch>
        </p:blipFill>
        <p:spPr>
          <a:xfrm>
            <a:off x="5089912" y="1376363"/>
            <a:ext cx="6918267" cy="4382117"/>
          </a:xfrm>
        </p:spPr>
      </p:pic>
      <p:sp>
        <p:nvSpPr>
          <p:cNvPr id="13" name="Content Placeholder 1">
            <a:extLst>
              <a:ext uri="{FF2B5EF4-FFF2-40B4-BE49-F238E27FC236}">
                <a16:creationId xmlns:a16="http://schemas.microsoft.com/office/drawing/2014/main" id="{3AE028AA-8C6C-FFF9-0B72-BD1C88963B6F}"/>
              </a:ext>
            </a:extLst>
          </p:cNvPr>
          <p:cNvSpPr txBox="1">
            <a:spLocks noGrp="1"/>
          </p:cNvSpPr>
          <p:nvPr>
            <p:ph idx="1"/>
          </p:nvPr>
        </p:nvSpPr>
        <p:spPr>
          <a:xfrm>
            <a:off x="695325" y="1376363"/>
            <a:ext cx="4464571" cy="4645025"/>
          </a:xfrm>
          <a:prstGeom prst="rect">
            <a:avLst/>
          </a:prstGeom>
        </p:spPr>
        <p:txBody>
          <a:bodyPr vert="horz" lIns="0" tIns="18000" rIns="0" bIns="0" rtlCol="0">
            <a:noAutofit/>
          </a:bodyPr>
          <a:lstStyle>
            <a:lvl1pPr marL="0" indent="0" algn="l" defTabSz="914400" rtl="0" eaLnBrk="1" latinLnBrk="0" hangingPunct="1">
              <a:lnSpc>
                <a:spcPct val="100000"/>
              </a:lnSpc>
              <a:spcBef>
                <a:spcPts val="400"/>
              </a:spcBef>
              <a:buFont typeface="+mj-lt"/>
              <a:buNone/>
              <a:defRPr sz="1600" kern="1200">
                <a:solidFill>
                  <a:schemeClr val="tx1"/>
                </a:solidFill>
                <a:latin typeface="+mn-lt"/>
                <a:ea typeface="+mn-ea"/>
                <a:cs typeface="+mn-cs"/>
              </a:defRPr>
            </a:lvl1pPr>
            <a:lvl2pPr marL="179388" indent="-179388" algn="l" defTabSz="914400" rtl="0" eaLnBrk="1" latinLnBrk="0" hangingPunct="1">
              <a:lnSpc>
                <a:spcPct val="100000"/>
              </a:lnSpc>
              <a:spcBef>
                <a:spcPts val="400"/>
              </a:spcBef>
              <a:buFont typeface="Aptos" panose="020B0004020202020204" pitchFamily="34" charset="0"/>
              <a:buChar char="•"/>
              <a:defRPr sz="1600" kern="1200">
                <a:solidFill>
                  <a:schemeClr val="tx1"/>
                </a:solidFill>
                <a:latin typeface="+mn-lt"/>
                <a:ea typeface="+mn-ea"/>
                <a:cs typeface="+mn-cs"/>
              </a:defRPr>
            </a:lvl2pPr>
            <a:lvl3pPr marL="360363" indent="-180975" algn="l" defTabSz="914400" rtl="0" eaLnBrk="1" latinLnBrk="0" hangingPunct="1">
              <a:lnSpc>
                <a:spcPct val="100000"/>
              </a:lnSpc>
              <a:spcBef>
                <a:spcPts val="400"/>
              </a:spcBef>
              <a:buFont typeface="Aptos" panose="020B0004020202020204" pitchFamily="34" charset="0"/>
              <a:buChar char="•"/>
              <a:defRPr sz="16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16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16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de-CH" sz="2000" dirty="0" err="1"/>
              <a:t>Gun</a:t>
            </a:r>
            <a:r>
              <a:rPr lang="de-CH" sz="2000" dirty="0"/>
              <a:t> </a:t>
            </a:r>
            <a:r>
              <a:rPr lang="de-CH" sz="2000" dirty="0" err="1"/>
              <a:t>fabricated</a:t>
            </a:r>
            <a:r>
              <a:rPr lang="de-CH" sz="2000" dirty="0"/>
              <a:t> </a:t>
            </a:r>
            <a:r>
              <a:rPr lang="de-CH" sz="2000" dirty="0" err="1"/>
              <a:t>using</a:t>
            </a:r>
            <a:r>
              <a:rPr lang="de-CH" sz="2000" dirty="0"/>
              <a:t> SwissFEL-style </a:t>
            </a:r>
            <a:r>
              <a:rPr lang="de-CH" sz="2000" dirty="0" err="1"/>
              <a:t>fabrication</a:t>
            </a:r>
            <a:r>
              <a:rPr lang="de-CH" sz="2000" dirty="0"/>
              <a:t> </a:t>
            </a:r>
            <a:r>
              <a:rPr lang="de-CH" sz="2000" dirty="0" err="1"/>
              <a:t>process</a:t>
            </a:r>
            <a:r>
              <a:rPr lang="de-CH" sz="2000" dirty="0"/>
              <a:t> </a:t>
            </a:r>
            <a:r>
              <a:rPr lang="de-CH" sz="2000" dirty="0" err="1"/>
              <a:t>which</a:t>
            </a:r>
            <a:r>
              <a:rPr lang="de-CH" sz="2000" dirty="0"/>
              <a:t> </a:t>
            </a:r>
            <a:r>
              <a:rPr lang="de-CH" sz="2000" dirty="0" err="1"/>
              <a:t>include</a:t>
            </a:r>
            <a:r>
              <a:rPr lang="de-CH" sz="2000" dirty="0"/>
              <a:t> UP </a:t>
            </a:r>
            <a:r>
              <a:rPr lang="de-CH" sz="2000" dirty="0" err="1"/>
              <a:t>machining</a:t>
            </a:r>
            <a:r>
              <a:rPr lang="de-CH" sz="2000" dirty="0"/>
              <a:t> </a:t>
            </a:r>
            <a:r>
              <a:rPr lang="de-CH" sz="2000" dirty="0" err="1"/>
              <a:t>of</a:t>
            </a:r>
            <a:r>
              <a:rPr lang="de-CH" sz="2000" dirty="0"/>
              <a:t> individual </a:t>
            </a:r>
            <a:r>
              <a:rPr lang="de-CH" sz="2000" dirty="0" err="1"/>
              <a:t>cells</a:t>
            </a:r>
            <a:r>
              <a:rPr lang="de-CH" sz="2000" dirty="0"/>
              <a:t> and </a:t>
            </a:r>
            <a:r>
              <a:rPr lang="de-CH" sz="2000" dirty="0" err="1"/>
              <a:t>then</a:t>
            </a:r>
            <a:r>
              <a:rPr lang="de-CH" sz="2000" dirty="0"/>
              <a:t> </a:t>
            </a:r>
            <a:r>
              <a:rPr lang="de-CH" sz="2000" dirty="0" err="1"/>
              <a:t>brazing</a:t>
            </a:r>
            <a:r>
              <a:rPr lang="de-CH" sz="2000" dirty="0"/>
              <a:t>.</a:t>
            </a:r>
          </a:p>
          <a:p>
            <a:pPr marL="342900" indent="-342900">
              <a:buFont typeface="Arial" panose="020B0604020202020204" pitchFamily="34" charset="0"/>
              <a:buChar char="•"/>
            </a:pPr>
            <a:r>
              <a:rPr lang="de-CH" sz="2000" dirty="0"/>
              <a:t>New </a:t>
            </a:r>
            <a:r>
              <a:rPr lang="de-CH" sz="2000" dirty="0" err="1"/>
              <a:t>compact</a:t>
            </a:r>
            <a:r>
              <a:rPr lang="de-CH" sz="2000" dirty="0"/>
              <a:t> </a:t>
            </a:r>
            <a:r>
              <a:rPr lang="de-CH" sz="2000" dirty="0" err="1"/>
              <a:t>coupler</a:t>
            </a:r>
            <a:r>
              <a:rPr lang="de-CH" sz="2000" dirty="0"/>
              <a:t> style </a:t>
            </a:r>
            <a:r>
              <a:rPr lang="de-CH" sz="2000" dirty="0" err="1"/>
              <a:t>to</a:t>
            </a:r>
            <a:r>
              <a:rPr lang="de-CH" sz="2000" dirty="0"/>
              <a:t> </a:t>
            </a:r>
            <a:r>
              <a:rPr lang="de-CH" sz="2000" dirty="0" err="1"/>
              <a:t>allow</a:t>
            </a:r>
            <a:r>
              <a:rPr lang="de-CH" sz="2000" dirty="0"/>
              <a:t> </a:t>
            </a:r>
            <a:r>
              <a:rPr lang="de-CH" sz="2000" dirty="0" err="1"/>
              <a:t>solenoid</a:t>
            </a:r>
            <a:r>
              <a:rPr lang="de-CH" sz="2000" dirty="0"/>
              <a:t> </a:t>
            </a:r>
            <a:r>
              <a:rPr lang="de-CH" sz="2000" dirty="0" err="1"/>
              <a:t>to</a:t>
            </a:r>
            <a:r>
              <a:rPr lang="de-CH" sz="2000" dirty="0"/>
              <a:t> fit </a:t>
            </a:r>
            <a:r>
              <a:rPr lang="de-CH" sz="2000" dirty="0" err="1"/>
              <a:t>over</a:t>
            </a:r>
            <a:r>
              <a:rPr lang="de-CH" sz="2000" dirty="0"/>
              <a:t> </a:t>
            </a:r>
            <a:r>
              <a:rPr lang="de-CH" sz="2000" dirty="0" err="1"/>
              <a:t>gun</a:t>
            </a:r>
            <a:r>
              <a:rPr lang="de-CH" sz="2000" dirty="0"/>
              <a:t>.</a:t>
            </a:r>
          </a:p>
          <a:p>
            <a:pPr marL="342900" indent="-342900">
              <a:buFont typeface="Arial" panose="020B0604020202020204" pitchFamily="34" charset="0"/>
              <a:buChar char="•"/>
            </a:pPr>
            <a:r>
              <a:rPr lang="de-CH" sz="2000" dirty="0"/>
              <a:t>TW </a:t>
            </a:r>
            <a:r>
              <a:rPr lang="de-CH" sz="2000" dirty="0" err="1"/>
              <a:t>has</a:t>
            </a:r>
            <a:r>
              <a:rPr lang="de-CH" sz="2000" dirty="0"/>
              <a:t> </a:t>
            </a:r>
            <a:r>
              <a:rPr lang="de-CH" sz="2000" dirty="0" err="1"/>
              <a:t>removeable</a:t>
            </a:r>
            <a:r>
              <a:rPr lang="de-CH" sz="2000" dirty="0"/>
              <a:t> </a:t>
            </a:r>
            <a:r>
              <a:rPr lang="de-CH" sz="2000" dirty="0" err="1"/>
              <a:t>cathode</a:t>
            </a:r>
            <a:r>
              <a:rPr lang="de-CH" sz="2000" dirty="0"/>
              <a:t> and </a:t>
            </a:r>
            <a:r>
              <a:rPr lang="de-CH" sz="2000" dirty="0" err="1"/>
              <a:t>the</a:t>
            </a:r>
            <a:r>
              <a:rPr lang="de-CH" sz="2000" dirty="0"/>
              <a:t> </a:t>
            </a:r>
            <a:r>
              <a:rPr lang="de-CH" sz="2000" dirty="0" err="1"/>
              <a:t>tuning-free</a:t>
            </a:r>
            <a:r>
              <a:rPr lang="de-CH" sz="2000" dirty="0"/>
              <a:t> </a:t>
            </a:r>
            <a:r>
              <a:rPr lang="de-CH" sz="2000" dirty="0" err="1"/>
              <a:t>brazing</a:t>
            </a:r>
            <a:r>
              <a:rPr lang="de-CH" sz="2000" dirty="0"/>
              <a:t> </a:t>
            </a:r>
            <a:r>
              <a:rPr lang="de-CH" sz="2000" dirty="0" err="1"/>
              <a:t>process</a:t>
            </a:r>
            <a:r>
              <a:rPr lang="de-CH" sz="2000" dirty="0"/>
              <a:t> </a:t>
            </a:r>
            <a:r>
              <a:rPr lang="de-CH" sz="2000" dirty="0" err="1"/>
              <a:t>greatly</a:t>
            </a:r>
            <a:r>
              <a:rPr lang="de-CH" sz="2000" dirty="0"/>
              <a:t> </a:t>
            </a:r>
            <a:r>
              <a:rPr lang="de-CH" sz="2000" dirty="0" err="1"/>
              <a:t>assisted</a:t>
            </a:r>
            <a:r>
              <a:rPr lang="de-CH" sz="2000" dirty="0"/>
              <a:t> in </a:t>
            </a:r>
            <a:r>
              <a:rPr lang="de-CH" sz="2000" dirty="0" err="1"/>
              <a:t>realising</a:t>
            </a:r>
            <a:r>
              <a:rPr lang="de-CH" sz="2000" dirty="0"/>
              <a:t> </a:t>
            </a:r>
            <a:r>
              <a:rPr lang="de-CH" sz="2000" dirty="0" err="1"/>
              <a:t>this</a:t>
            </a:r>
            <a:r>
              <a:rPr lang="de-CH" sz="2000" dirty="0"/>
              <a:t> </a:t>
            </a:r>
            <a:r>
              <a:rPr lang="de-CH" sz="2000" dirty="0" err="1"/>
              <a:t>device</a:t>
            </a:r>
            <a:r>
              <a:rPr lang="de-CH" sz="2000" dirty="0"/>
              <a:t>.</a:t>
            </a:r>
          </a:p>
        </p:txBody>
      </p:sp>
      <p:sp>
        <p:nvSpPr>
          <p:cNvPr id="8" name="Footer Placeholder 4">
            <a:extLst>
              <a:ext uri="{FF2B5EF4-FFF2-40B4-BE49-F238E27FC236}">
                <a16:creationId xmlns:a16="http://schemas.microsoft.com/office/drawing/2014/main" id="{222564CB-9E31-5CAF-046F-A827C25392A4}"/>
              </a:ext>
            </a:extLst>
          </p:cNvPr>
          <p:cNvSpPr txBox="1">
            <a:spLocks/>
          </p:cNvSpPr>
          <p:nvPr/>
        </p:nvSpPr>
        <p:spPr>
          <a:xfrm>
            <a:off x="1842420" y="6492875"/>
            <a:ext cx="9685964" cy="365125"/>
          </a:xfrm>
          <a:prstGeom prst="rect">
            <a:avLst/>
          </a:prstGeom>
        </p:spPr>
        <p:txBody>
          <a:bodyPr vert="horz" lIns="0" tIns="0" rIns="0" bIns="0" rtlCol="0" anchor="t" anchorCtr="0"/>
          <a:lstStyle>
            <a:defPPr>
              <a:defRPr lang="it-IT"/>
            </a:defPPr>
            <a:lvl1pPr marL="0" algn="l" defTabSz="914400" rtl="0" eaLnBrk="1" latinLnBrk="0" hangingPunct="1">
              <a:defRPr sz="1200" kern="1200">
                <a:solidFill>
                  <a:schemeClr val="accent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i="1" dirty="0">
                <a:solidFill>
                  <a:schemeClr val="accent1"/>
                </a:solidFill>
                <a:cs typeface="Calibri" panose="020F0502020204030204" pitchFamily="34" charset="0"/>
              </a:rPr>
              <a:t>David Alesini and Thomas Geoffrey Lucas– </a:t>
            </a:r>
            <a:r>
              <a:rPr lang="en-US" sz="1400" dirty="0">
                <a:solidFill>
                  <a:schemeClr val="accent1"/>
                </a:solidFill>
              </a:rPr>
              <a:t>Final results of the C-band Guns </a:t>
            </a:r>
            <a:r>
              <a:rPr lang="en-US" sz="1400" i="1" dirty="0">
                <a:solidFill>
                  <a:schemeClr val="accent1"/>
                </a:solidFill>
                <a:cs typeface="Calibri" panose="020F0502020204030204" pitchFamily="34" charset="0"/>
              </a:rPr>
              <a:t>– </a:t>
            </a:r>
            <a:r>
              <a:rPr lang="it-IT" sz="1400" i="1" dirty="0">
                <a:solidFill>
                  <a:schemeClr val="accent1"/>
                </a:solidFill>
              </a:rPr>
              <a:t>I.FAST 4th </a:t>
            </a:r>
            <a:r>
              <a:rPr lang="it-IT" sz="1400" i="1" dirty="0" err="1">
                <a:solidFill>
                  <a:schemeClr val="accent1"/>
                </a:solidFill>
              </a:rPr>
              <a:t>Annual</a:t>
            </a:r>
            <a:r>
              <a:rPr lang="it-IT" sz="1400" i="1" dirty="0">
                <a:solidFill>
                  <a:schemeClr val="accent1"/>
                </a:solidFill>
              </a:rPr>
              <a:t> Meeting 8-11 April 2025</a:t>
            </a:r>
            <a:endParaRPr lang="en-US" sz="1400" i="1" dirty="0">
              <a:solidFill>
                <a:schemeClr val="accent1"/>
              </a:solidFill>
              <a:cs typeface="Calibri" panose="020F0502020204030204" pitchFamily="34" charset="0"/>
            </a:endParaRPr>
          </a:p>
        </p:txBody>
      </p:sp>
      <p:pic>
        <p:nvPicPr>
          <p:cNvPr id="3" name="Picture 2">
            <a:extLst>
              <a:ext uri="{FF2B5EF4-FFF2-40B4-BE49-F238E27FC236}">
                <a16:creationId xmlns:a16="http://schemas.microsoft.com/office/drawing/2014/main" id="{DA1626E8-168D-6BEF-03C6-99529EC034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2438" y="56645"/>
            <a:ext cx="1954976" cy="80433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blue and green colored tube&#10;&#10;Description automatically generated with medium confidence">
            <a:extLst>
              <a:ext uri="{FF2B5EF4-FFF2-40B4-BE49-F238E27FC236}">
                <a16:creationId xmlns:a16="http://schemas.microsoft.com/office/drawing/2014/main" id="{738AFCEF-C374-77F9-0CFC-3E1F943E2D59}"/>
              </a:ext>
            </a:extLst>
          </p:cNvPr>
          <p:cNvPicPr>
            <a:picLocks noChangeAspect="1"/>
          </p:cNvPicPr>
          <p:nvPr/>
        </p:nvPicPr>
        <p:blipFill rotWithShape="1">
          <a:blip r:embed="rId4">
            <a:extLst>
              <a:ext uri="{28A0092B-C50C-407E-A947-70E740481C1C}">
                <a14:useLocalDpi xmlns:a14="http://schemas.microsoft.com/office/drawing/2010/main" val="0"/>
              </a:ext>
            </a:extLst>
          </a:blip>
          <a:srcRect r="8940"/>
          <a:stretch/>
        </p:blipFill>
        <p:spPr>
          <a:xfrm>
            <a:off x="509982" y="4574634"/>
            <a:ext cx="4835256" cy="1682497"/>
          </a:xfrm>
          <a:prstGeom prst="rect">
            <a:avLst/>
          </a:prstGeom>
        </p:spPr>
      </p:pic>
      <p:sp>
        <p:nvSpPr>
          <p:cNvPr id="5" name="TextBox 4">
            <a:extLst>
              <a:ext uri="{FF2B5EF4-FFF2-40B4-BE49-F238E27FC236}">
                <a16:creationId xmlns:a16="http://schemas.microsoft.com/office/drawing/2014/main" id="{684893E1-E6ED-82B4-06D5-7C87E2890787}"/>
              </a:ext>
            </a:extLst>
          </p:cNvPr>
          <p:cNvSpPr txBox="1"/>
          <p:nvPr/>
        </p:nvSpPr>
        <p:spPr>
          <a:xfrm>
            <a:off x="2374574" y="4715934"/>
            <a:ext cx="1106072" cy="307777"/>
          </a:xfrm>
          <a:prstGeom prst="rect">
            <a:avLst/>
          </a:prstGeom>
          <a:noFill/>
        </p:spPr>
        <p:txBody>
          <a:bodyPr wrap="none" lIns="0" tIns="0" rIns="0" bIns="0" rtlCol="0">
            <a:spAutoFit/>
          </a:bodyPr>
          <a:lstStyle/>
          <a:p>
            <a:pPr algn="l"/>
            <a:r>
              <a:rPr lang="de-CH" sz="2000" dirty="0"/>
              <a:t>RF Design</a:t>
            </a:r>
          </a:p>
        </p:txBody>
      </p:sp>
    </p:spTree>
    <p:extLst>
      <p:ext uri="{BB962C8B-B14F-4D97-AF65-F5344CB8AC3E}">
        <p14:creationId xmlns:p14="http://schemas.microsoft.com/office/powerpoint/2010/main" val="2616714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65E4E71-67E7-8988-E66F-9DD75E23DFB2}"/>
              </a:ext>
            </a:extLst>
          </p:cNvPr>
          <p:cNvSpPr>
            <a:spLocks noGrp="1"/>
          </p:cNvSpPr>
          <p:nvPr>
            <p:ph type="title"/>
          </p:nvPr>
        </p:nvSpPr>
        <p:spPr/>
        <p:txBody>
          <a:bodyPr/>
          <a:lstStyle/>
          <a:p>
            <a:r>
              <a:rPr lang="de-CH" dirty="0"/>
              <a:t>Realisation </a:t>
            </a:r>
            <a:r>
              <a:rPr lang="de-CH" dirty="0" err="1"/>
              <a:t>of</a:t>
            </a:r>
            <a:r>
              <a:rPr lang="de-CH" dirty="0"/>
              <a:t> a </a:t>
            </a:r>
            <a:r>
              <a:rPr lang="de-CH" dirty="0" err="1"/>
              <a:t>Travelling</a:t>
            </a:r>
            <a:r>
              <a:rPr lang="de-CH" dirty="0"/>
              <a:t>-Wave RF </a:t>
            </a:r>
            <a:r>
              <a:rPr lang="de-CH" dirty="0" err="1"/>
              <a:t>Photogun</a:t>
            </a:r>
            <a:endParaRPr lang="de-CH" dirty="0"/>
          </a:p>
        </p:txBody>
      </p:sp>
      <p:pic>
        <p:nvPicPr>
          <p:cNvPr id="9" name="Content Placeholder 6">
            <a:extLst>
              <a:ext uri="{FF2B5EF4-FFF2-40B4-BE49-F238E27FC236}">
                <a16:creationId xmlns:a16="http://schemas.microsoft.com/office/drawing/2014/main" id="{AF0FE9B4-D777-1AA8-08B2-F586CD84F6B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0389" y="1249083"/>
            <a:ext cx="4820107" cy="1625065"/>
          </a:xfrm>
          <a:prstGeom prst="rect">
            <a:avLst/>
          </a:prstGeom>
          <a:noFill/>
          <a:ln>
            <a:noFill/>
          </a:ln>
        </p:spPr>
      </p:pic>
      <p:pic>
        <p:nvPicPr>
          <p:cNvPr id="10" name="Picture 9">
            <a:extLst>
              <a:ext uri="{FF2B5EF4-FFF2-40B4-BE49-F238E27FC236}">
                <a16:creationId xmlns:a16="http://schemas.microsoft.com/office/drawing/2014/main" id="{E8F157D3-D1CE-DC44-D660-9FB48C393A26}"/>
              </a:ext>
            </a:extLst>
          </p:cNvPr>
          <p:cNvPicPr>
            <a:picLocks noChangeAspect="1"/>
          </p:cNvPicPr>
          <p:nvPr/>
        </p:nvPicPr>
        <p:blipFill>
          <a:blip r:embed="rId3"/>
          <a:stretch>
            <a:fillRect/>
          </a:stretch>
        </p:blipFill>
        <p:spPr>
          <a:xfrm>
            <a:off x="5982420" y="1155864"/>
            <a:ext cx="5874219" cy="1780306"/>
          </a:xfrm>
          <a:prstGeom prst="rect">
            <a:avLst/>
          </a:prstGeom>
        </p:spPr>
      </p:pic>
      <p:pic>
        <p:nvPicPr>
          <p:cNvPr id="11" name="Content Placeholder 6">
            <a:extLst>
              <a:ext uri="{FF2B5EF4-FFF2-40B4-BE49-F238E27FC236}">
                <a16:creationId xmlns:a16="http://schemas.microsoft.com/office/drawing/2014/main" id="{2EDC465C-121E-9599-3E7D-9EE2FA635471}"/>
              </a:ext>
            </a:extLst>
          </p:cNvPr>
          <p:cNvPicPr>
            <a:picLocks noChangeAspect="1"/>
          </p:cNvPicPr>
          <p:nvPr/>
        </p:nvPicPr>
        <p:blipFill>
          <a:blip r:embed="rId4"/>
          <a:stretch>
            <a:fillRect/>
          </a:stretch>
        </p:blipFill>
        <p:spPr>
          <a:xfrm>
            <a:off x="6096000" y="3257198"/>
            <a:ext cx="5662922" cy="2982344"/>
          </a:xfrm>
          <a:prstGeom prst="rect">
            <a:avLst/>
          </a:prstGeom>
        </p:spPr>
      </p:pic>
      <p:pic>
        <p:nvPicPr>
          <p:cNvPr id="14" name="Content Placeholder 7" descr="A metal and copper machine&#10;&#10;Description automatically generated">
            <a:extLst>
              <a:ext uri="{FF2B5EF4-FFF2-40B4-BE49-F238E27FC236}">
                <a16:creationId xmlns:a16="http://schemas.microsoft.com/office/drawing/2014/main" id="{14B37F5F-D0D7-306C-8D6E-3A62E4EE940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6982"/>
          <a:stretch/>
        </p:blipFill>
        <p:spPr>
          <a:xfrm>
            <a:off x="904899" y="3257198"/>
            <a:ext cx="4272732" cy="2980124"/>
          </a:xfrm>
          <a:prstGeom prst="rect">
            <a:avLst/>
          </a:prstGeom>
        </p:spPr>
      </p:pic>
      <p:sp>
        <p:nvSpPr>
          <p:cNvPr id="15" name="Arrow: Right 14">
            <a:extLst>
              <a:ext uri="{FF2B5EF4-FFF2-40B4-BE49-F238E27FC236}">
                <a16:creationId xmlns:a16="http://schemas.microsoft.com/office/drawing/2014/main" id="{C292BB97-7F67-B063-4DF2-48A9205EADA8}"/>
              </a:ext>
            </a:extLst>
          </p:cNvPr>
          <p:cNvSpPr/>
          <p:nvPr/>
        </p:nvSpPr>
        <p:spPr>
          <a:xfrm>
            <a:off x="5637212" y="1700808"/>
            <a:ext cx="345208" cy="852078"/>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CH" sz="2000" b="0" i="0" u="none" strike="noStrike" kern="1200" cap="none" spc="0" normalizeH="0" baseline="0" noProof="0" dirty="0" err="1">
              <a:ln>
                <a:noFill/>
              </a:ln>
              <a:solidFill>
                <a:prstClr val="white"/>
              </a:solidFill>
              <a:effectLst/>
              <a:uLnTx/>
              <a:uFillTx/>
              <a:latin typeface="Aptos"/>
              <a:ea typeface="+mn-ea"/>
              <a:cs typeface="+mn-cs"/>
            </a:endParaRPr>
          </a:p>
        </p:txBody>
      </p:sp>
      <p:sp>
        <p:nvSpPr>
          <p:cNvPr id="16" name="Arrow: Right 15">
            <a:extLst>
              <a:ext uri="{FF2B5EF4-FFF2-40B4-BE49-F238E27FC236}">
                <a16:creationId xmlns:a16="http://schemas.microsoft.com/office/drawing/2014/main" id="{B91380DC-EADC-41BB-4062-D1FDFCB48457}"/>
              </a:ext>
            </a:extLst>
          </p:cNvPr>
          <p:cNvSpPr/>
          <p:nvPr/>
        </p:nvSpPr>
        <p:spPr>
          <a:xfrm rot="5400000">
            <a:off x="8455765" y="2592628"/>
            <a:ext cx="321029" cy="1008112"/>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CH" sz="2000" b="0" i="0" u="none" strike="noStrike" kern="1200" cap="none" spc="0" normalizeH="0" baseline="0" noProof="0" dirty="0" err="1">
              <a:ln>
                <a:noFill/>
              </a:ln>
              <a:solidFill>
                <a:prstClr val="white"/>
              </a:solidFill>
              <a:effectLst/>
              <a:uLnTx/>
              <a:uFillTx/>
              <a:latin typeface="Aptos"/>
              <a:ea typeface="+mn-ea"/>
              <a:cs typeface="+mn-cs"/>
            </a:endParaRPr>
          </a:p>
        </p:txBody>
      </p:sp>
      <p:sp>
        <p:nvSpPr>
          <p:cNvPr id="17" name="Arrow: Right 16">
            <a:extLst>
              <a:ext uri="{FF2B5EF4-FFF2-40B4-BE49-F238E27FC236}">
                <a16:creationId xmlns:a16="http://schemas.microsoft.com/office/drawing/2014/main" id="{48F12550-5238-624F-B975-C6EA0BD13EE0}"/>
              </a:ext>
            </a:extLst>
          </p:cNvPr>
          <p:cNvSpPr/>
          <p:nvPr/>
        </p:nvSpPr>
        <p:spPr>
          <a:xfrm rot="10800000">
            <a:off x="5388392" y="4233106"/>
            <a:ext cx="419576" cy="92408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CH" sz="2000" b="0" i="0" u="none" strike="noStrike" kern="1200" cap="none" spc="0" normalizeH="0" baseline="0" noProof="0" dirty="0" err="1">
              <a:ln>
                <a:noFill/>
              </a:ln>
              <a:solidFill>
                <a:prstClr val="white"/>
              </a:solidFill>
              <a:effectLst/>
              <a:uLnTx/>
              <a:uFillTx/>
              <a:latin typeface="Aptos"/>
              <a:ea typeface="+mn-ea"/>
              <a:cs typeface="+mn-cs"/>
            </a:endParaRPr>
          </a:p>
        </p:txBody>
      </p:sp>
      <p:sp>
        <p:nvSpPr>
          <p:cNvPr id="2" name="TextBox 1">
            <a:extLst>
              <a:ext uri="{FF2B5EF4-FFF2-40B4-BE49-F238E27FC236}">
                <a16:creationId xmlns:a16="http://schemas.microsoft.com/office/drawing/2014/main" id="{876D3810-A494-AE21-8836-6B82E987FE40}"/>
              </a:ext>
            </a:extLst>
          </p:cNvPr>
          <p:cNvSpPr txBox="1"/>
          <p:nvPr/>
        </p:nvSpPr>
        <p:spPr>
          <a:xfrm>
            <a:off x="2207568" y="879251"/>
            <a:ext cx="2014078" cy="30777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2000" b="0" i="0" u="none" strike="noStrike" kern="1200" cap="none" spc="0" normalizeH="0" baseline="0" noProof="0" dirty="0" err="1">
                <a:ln>
                  <a:noFill/>
                </a:ln>
                <a:solidFill>
                  <a:prstClr val="black"/>
                </a:solidFill>
                <a:effectLst/>
                <a:uLnTx/>
                <a:uFillTx/>
                <a:latin typeface="Aptos"/>
                <a:ea typeface="+mn-ea"/>
                <a:cs typeface="+mn-cs"/>
              </a:rPr>
              <a:t>Machining</a:t>
            </a:r>
            <a:r>
              <a:rPr kumimoji="0" lang="de-CH" sz="2000" b="0" i="0" u="none" strike="noStrike" kern="1200" cap="none" spc="0" normalizeH="0" baseline="0" noProof="0" dirty="0">
                <a:ln>
                  <a:noFill/>
                </a:ln>
                <a:solidFill>
                  <a:prstClr val="black"/>
                </a:solidFill>
                <a:effectLst/>
                <a:uLnTx/>
                <a:uFillTx/>
                <a:latin typeface="Aptos"/>
                <a:ea typeface="+mn-ea"/>
                <a:cs typeface="+mn-cs"/>
              </a:rPr>
              <a:t> </a:t>
            </a:r>
            <a:r>
              <a:rPr kumimoji="0" lang="de-CH" sz="2000" b="0" i="0" u="none" strike="noStrike" kern="1200" cap="none" spc="0" normalizeH="0" baseline="0" noProof="0" dirty="0" err="1">
                <a:ln>
                  <a:noFill/>
                </a:ln>
                <a:solidFill>
                  <a:prstClr val="black"/>
                </a:solidFill>
                <a:effectLst/>
                <a:uLnTx/>
                <a:uFillTx/>
                <a:latin typeface="Aptos"/>
                <a:ea typeface="+mn-ea"/>
                <a:cs typeface="+mn-cs"/>
              </a:rPr>
              <a:t>by</a:t>
            </a:r>
            <a:r>
              <a:rPr kumimoji="0" lang="de-CH" sz="2000" b="0" i="0" u="none" strike="noStrike" kern="1200" cap="none" spc="0" normalizeH="0" baseline="0" noProof="0" dirty="0">
                <a:ln>
                  <a:noFill/>
                </a:ln>
                <a:solidFill>
                  <a:prstClr val="black"/>
                </a:solidFill>
                <a:effectLst/>
                <a:uLnTx/>
                <a:uFillTx/>
                <a:latin typeface="Aptos"/>
                <a:ea typeface="+mn-ea"/>
                <a:cs typeface="+mn-cs"/>
              </a:rPr>
              <a:t> VDL</a:t>
            </a:r>
          </a:p>
        </p:txBody>
      </p:sp>
      <p:sp>
        <p:nvSpPr>
          <p:cNvPr id="7" name="Footer Placeholder 4">
            <a:extLst>
              <a:ext uri="{FF2B5EF4-FFF2-40B4-BE49-F238E27FC236}">
                <a16:creationId xmlns:a16="http://schemas.microsoft.com/office/drawing/2014/main" id="{91F353F8-AF18-03AD-B20F-90875B16DB4D}"/>
              </a:ext>
            </a:extLst>
          </p:cNvPr>
          <p:cNvSpPr txBox="1">
            <a:spLocks/>
          </p:cNvSpPr>
          <p:nvPr/>
        </p:nvSpPr>
        <p:spPr>
          <a:xfrm>
            <a:off x="1842420" y="6492875"/>
            <a:ext cx="9685964" cy="365125"/>
          </a:xfrm>
          <a:prstGeom prst="rect">
            <a:avLst/>
          </a:prstGeom>
        </p:spPr>
        <p:txBody>
          <a:bodyPr vert="horz" lIns="0" tIns="0" rIns="0" bIns="0" rtlCol="0" anchor="t" anchorCtr="0"/>
          <a:lstStyle>
            <a:defPPr>
              <a:defRPr lang="it-IT"/>
            </a:defPPr>
            <a:lvl1pPr marL="0" algn="l" defTabSz="914400" rtl="0" eaLnBrk="1" latinLnBrk="0" hangingPunct="1">
              <a:defRPr sz="1200" kern="1200">
                <a:solidFill>
                  <a:schemeClr val="accent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i="1" dirty="0">
                <a:solidFill>
                  <a:schemeClr val="accent1"/>
                </a:solidFill>
                <a:cs typeface="Calibri" panose="020F0502020204030204" pitchFamily="34" charset="0"/>
              </a:rPr>
              <a:t>David Alesini and Thomas Geoffrey Lucas– </a:t>
            </a:r>
            <a:r>
              <a:rPr lang="en-US" sz="1400" dirty="0">
                <a:solidFill>
                  <a:schemeClr val="accent1"/>
                </a:solidFill>
              </a:rPr>
              <a:t>Final results of the C-band Guns </a:t>
            </a:r>
            <a:r>
              <a:rPr lang="en-US" sz="1400" i="1" dirty="0">
                <a:solidFill>
                  <a:schemeClr val="accent1"/>
                </a:solidFill>
                <a:cs typeface="Calibri" panose="020F0502020204030204" pitchFamily="34" charset="0"/>
              </a:rPr>
              <a:t>– </a:t>
            </a:r>
            <a:r>
              <a:rPr lang="it-IT" sz="1400" i="1" dirty="0">
                <a:solidFill>
                  <a:schemeClr val="accent1"/>
                </a:solidFill>
              </a:rPr>
              <a:t>I.FAST 4th </a:t>
            </a:r>
            <a:r>
              <a:rPr lang="it-IT" sz="1400" i="1" dirty="0" err="1">
                <a:solidFill>
                  <a:schemeClr val="accent1"/>
                </a:solidFill>
              </a:rPr>
              <a:t>Annual</a:t>
            </a:r>
            <a:r>
              <a:rPr lang="it-IT" sz="1400" i="1" dirty="0">
                <a:solidFill>
                  <a:schemeClr val="accent1"/>
                </a:solidFill>
              </a:rPr>
              <a:t> Meeting 8-11 April 2025</a:t>
            </a:r>
            <a:endParaRPr lang="en-US" sz="1400" i="1" dirty="0">
              <a:solidFill>
                <a:schemeClr val="accent1"/>
              </a:solidFill>
              <a:cs typeface="Calibri" panose="020F0502020204030204" pitchFamily="34" charset="0"/>
            </a:endParaRPr>
          </a:p>
        </p:txBody>
      </p:sp>
      <p:pic>
        <p:nvPicPr>
          <p:cNvPr id="3" name="Picture 2">
            <a:extLst>
              <a:ext uri="{FF2B5EF4-FFF2-40B4-BE49-F238E27FC236}">
                <a16:creationId xmlns:a16="http://schemas.microsoft.com/office/drawing/2014/main" id="{D6010573-639D-D741-2A77-366E3398F57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52438" y="56645"/>
            <a:ext cx="1954976" cy="804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05011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93FE2F2-47D9-F55E-9CF8-929984D536A5}"/>
              </a:ext>
            </a:extLst>
          </p:cNvPr>
          <p:cNvSpPr>
            <a:spLocks noGrp="1"/>
          </p:cNvSpPr>
          <p:nvPr>
            <p:ph type="title"/>
          </p:nvPr>
        </p:nvSpPr>
        <p:spPr/>
        <p:txBody>
          <a:bodyPr/>
          <a:lstStyle/>
          <a:p>
            <a:r>
              <a:rPr lang="de-CH" dirty="0"/>
              <a:t>Low Power </a:t>
            </a:r>
            <a:r>
              <a:rPr lang="de-CH" dirty="0" err="1"/>
              <a:t>Measurements</a:t>
            </a:r>
            <a:r>
              <a:rPr lang="de-CH" dirty="0"/>
              <a:t> </a:t>
            </a:r>
            <a:r>
              <a:rPr lang="de-CH" dirty="0" err="1"/>
              <a:t>of</a:t>
            </a:r>
            <a:r>
              <a:rPr lang="de-CH" dirty="0"/>
              <a:t> TW </a:t>
            </a:r>
            <a:r>
              <a:rPr lang="de-CH" dirty="0" err="1"/>
              <a:t>Gun</a:t>
            </a:r>
            <a:endParaRPr lang="de-CH" dirty="0"/>
          </a:p>
        </p:txBody>
      </p:sp>
      <p:pic>
        <p:nvPicPr>
          <p:cNvPr id="7" name="Picture 2">
            <a:extLst>
              <a:ext uri="{FF2B5EF4-FFF2-40B4-BE49-F238E27FC236}">
                <a16:creationId xmlns:a16="http://schemas.microsoft.com/office/drawing/2014/main" id="{A667076C-2264-920E-6F5D-09C74CC34A6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664" t="615" b="3702"/>
          <a:stretch/>
        </p:blipFill>
        <p:spPr bwMode="auto">
          <a:xfrm>
            <a:off x="6871158" y="1421553"/>
            <a:ext cx="4850045" cy="417646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0AD2CBBE-9758-5E0C-2F80-18A3036E8D95}"/>
              </a:ext>
            </a:extLst>
          </p:cNvPr>
          <p:cNvPicPr>
            <a:picLocks noChangeAspect="1"/>
          </p:cNvPicPr>
          <p:nvPr/>
        </p:nvPicPr>
        <p:blipFill>
          <a:blip r:embed="rId3"/>
          <a:stretch>
            <a:fillRect/>
          </a:stretch>
        </p:blipFill>
        <p:spPr>
          <a:xfrm>
            <a:off x="482522" y="3726572"/>
            <a:ext cx="3197612" cy="2398209"/>
          </a:xfrm>
          <a:prstGeom prst="rect">
            <a:avLst/>
          </a:prstGeom>
        </p:spPr>
      </p:pic>
      <p:pic>
        <p:nvPicPr>
          <p:cNvPr id="9" name="Picture 8">
            <a:extLst>
              <a:ext uri="{FF2B5EF4-FFF2-40B4-BE49-F238E27FC236}">
                <a16:creationId xmlns:a16="http://schemas.microsoft.com/office/drawing/2014/main" id="{450DC056-12B9-C1E0-AED4-C993972F2707}"/>
              </a:ext>
            </a:extLst>
          </p:cNvPr>
          <p:cNvPicPr>
            <a:picLocks noChangeAspect="1"/>
          </p:cNvPicPr>
          <p:nvPr/>
        </p:nvPicPr>
        <p:blipFill>
          <a:blip r:embed="rId4"/>
          <a:stretch>
            <a:fillRect/>
          </a:stretch>
        </p:blipFill>
        <p:spPr>
          <a:xfrm>
            <a:off x="3650112" y="3717032"/>
            <a:ext cx="3197612" cy="2398209"/>
          </a:xfrm>
          <a:prstGeom prst="rect">
            <a:avLst/>
          </a:prstGeom>
        </p:spPr>
      </p:pic>
      <p:sp>
        <p:nvSpPr>
          <p:cNvPr id="2" name="Content Placeholder 1">
            <a:extLst>
              <a:ext uri="{FF2B5EF4-FFF2-40B4-BE49-F238E27FC236}">
                <a16:creationId xmlns:a16="http://schemas.microsoft.com/office/drawing/2014/main" id="{94D7CA99-3430-2FBC-686B-C179AED71EC3}"/>
              </a:ext>
            </a:extLst>
          </p:cNvPr>
          <p:cNvSpPr>
            <a:spLocks noGrp="1"/>
          </p:cNvSpPr>
          <p:nvPr>
            <p:ph idx="1"/>
          </p:nvPr>
        </p:nvSpPr>
        <p:spPr>
          <a:xfrm>
            <a:off x="695325" y="1376363"/>
            <a:ext cx="6152399" cy="2398209"/>
          </a:xfrm>
        </p:spPr>
        <p:txBody>
          <a:bodyPr/>
          <a:lstStyle/>
          <a:p>
            <a:pPr marL="342900" indent="-342900">
              <a:buFont typeface="Arial" panose="020B0604020202020204" pitchFamily="34" charset="0"/>
              <a:buChar char="•"/>
            </a:pPr>
            <a:r>
              <a:rPr lang="de-CH" dirty="0" err="1"/>
              <a:t>Gun</a:t>
            </a:r>
            <a:r>
              <a:rPr lang="de-CH" dirty="0"/>
              <a:t> </a:t>
            </a:r>
            <a:r>
              <a:rPr lang="de-CH" dirty="0" err="1"/>
              <a:t>transferred</a:t>
            </a:r>
            <a:r>
              <a:rPr lang="de-CH" dirty="0"/>
              <a:t> </a:t>
            </a:r>
            <a:r>
              <a:rPr lang="de-CH" dirty="0" err="1"/>
              <a:t>to</a:t>
            </a:r>
            <a:r>
              <a:rPr lang="de-CH" dirty="0"/>
              <a:t> clean </a:t>
            </a:r>
            <a:r>
              <a:rPr lang="de-CH" dirty="0" err="1"/>
              <a:t>room</a:t>
            </a:r>
            <a:r>
              <a:rPr lang="de-CH" dirty="0"/>
              <a:t> </a:t>
            </a:r>
            <a:r>
              <a:rPr lang="de-CH" dirty="0" err="1"/>
              <a:t>for</a:t>
            </a:r>
            <a:r>
              <a:rPr lang="de-CH" dirty="0"/>
              <a:t> </a:t>
            </a:r>
            <a:r>
              <a:rPr lang="de-CH" dirty="0" err="1"/>
              <a:t>low</a:t>
            </a:r>
            <a:r>
              <a:rPr lang="de-CH" dirty="0"/>
              <a:t> power </a:t>
            </a:r>
            <a:r>
              <a:rPr lang="de-CH" dirty="0" err="1"/>
              <a:t>measurements</a:t>
            </a:r>
            <a:r>
              <a:rPr lang="de-CH" dirty="0"/>
              <a:t>.</a:t>
            </a:r>
          </a:p>
          <a:p>
            <a:pPr marL="342900" indent="-342900">
              <a:buFont typeface="Arial" panose="020B0604020202020204" pitchFamily="34" charset="0"/>
              <a:buChar char="•"/>
            </a:pPr>
            <a:r>
              <a:rPr lang="de-CH" dirty="0" err="1"/>
              <a:t>Measurements</a:t>
            </a:r>
            <a:r>
              <a:rPr lang="de-CH" dirty="0"/>
              <a:t> </a:t>
            </a:r>
            <a:r>
              <a:rPr lang="de-CH" dirty="0" err="1"/>
              <a:t>include</a:t>
            </a:r>
            <a:r>
              <a:rPr lang="de-CH" dirty="0"/>
              <a:t> </a:t>
            </a:r>
            <a:r>
              <a:rPr lang="de-CH" dirty="0" err="1"/>
              <a:t>beadpull</a:t>
            </a:r>
            <a:r>
              <a:rPr lang="de-CH" dirty="0"/>
              <a:t> and S-parameter </a:t>
            </a:r>
            <a:r>
              <a:rPr lang="de-CH" dirty="0" err="1"/>
              <a:t>measurements</a:t>
            </a:r>
            <a:r>
              <a:rPr lang="de-CH" dirty="0"/>
              <a:t>.</a:t>
            </a:r>
          </a:p>
          <a:p>
            <a:pPr marL="342900" indent="-342900">
              <a:buFont typeface="Arial" panose="020B0604020202020204" pitchFamily="34" charset="0"/>
              <a:buChar char="•"/>
            </a:pPr>
            <a:r>
              <a:rPr lang="de-CH" dirty="0"/>
              <a:t>Illustrated high </a:t>
            </a:r>
            <a:r>
              <a:rPr lang="de-CH" dirty="0" err="1"/>
              <a:t>level</a:t>
            </a:r>
            <a:r>
              <a:rPr lang="de-CH" dirty="0"/>
              <a:t> </a:t>
            </a:r>
            <a:r>
              <a:rPr lang="de-CH" dirty="0" err="1"/>
              <a:t>of</a:t>
            </a:r>
            <a:r>
              <a:rPr lang="de-CH" dirty="0"/>
              <a:t> </a:t>
            </a:r>
            <a:r>
              <a:rPr lang="de-CH" dirty="0" err="1"/>
              <a:t>field</a:t>
            </a:r>
            <a:r>
              <a:rPr lang="de-CH" dirty="0"/>
              <a:t> </a:t>
            </a:r>
            <a:r>
              <a:rPr lang="de-CH" dirty="0" err="1"/>
              <a:t>flatness</a:t>
            </a:r>
            <a:r>
              <a:rPr lang="de-CH" dirty="0"/>
              <a:t>.</a:t>
            </a:r>
          </a:p>
          <a:p>
            <a:pPr marL="342900" indent="-342900">
              <a:buFont typeface="Arial" panose="020B0604020202020204" pitchFamily="34" charset="0"/>
              <a:buChar char="•"/>
            </a:pPr>
            <a:r>
              <a:rPr lang="de-CH" dirty="0" err="1"/>
              <a:t>Unknown</a:t>
            </a:r>
            <a:r>
              <a:rPr lang="de-CH" dirty="0"/>
              <a:t> </a:t>
            </a:r>
            <a:r>
              <a:rPr lang="de-CH" dirty="0" err="1"/>
              <a:t>curvature</a:t>
            </a:r>
            <a:r>
              <a:rPr lang="de-CH" dirty="0"/>
              <a:t> in </a:t>
            </a:r>
            <a:r>
              <a:rPr lang="de-CH" dirty="0" err="1"/>
              <a:t>phase</a:t>
            </a:r>
            <a:r>
              <a:rPr lang="de-CH" dirty="0"/>
              <a:t>, </a:t>
            </a:r>
            <a:r>
              <a:rPr lang="de-CH" dirty="0" err="1"/>
              <a:t>cause</a:t>
            </a:r>
            <a:r>
              <a:rPr lang="de-CH" dirty="0"/>
              <a:t> </a:t>
            </a:r>
            <a:r>
              <a:rPr lang="de-CH" dirty="0" err="1"/>
              <a:t>is</a:t>
            </a:r>
            <a:r>
              <a:rPr lang="de-CH" dirty="0"/>
              <a:t> still </a:t>
            </a:r>
            <a:r>
              <a:rPr lang="de-CH" dirty="0" err="1"/>
              <a:t>under</a:t>
            </a:r>
            <a:r>
              <a:rPr lang="de-CH" dirty="0"/>
              <a:t> </a:t>
            </a:r>
            <a:r>
              <a:rPr lang="de-CH" dirty="0" err="1"/>
              <a:t>investigation</a:t>
            </a:r>
            <a:r>
              <a:rPr lang="de-CH" dirty="0"/>
              <a:t>.</a:t>
            </a:r>
          </a:p>
        </p:txBody>
      </p:sp>
      <p:sp>
        <p:nvSpPr>
          <p:cNvPr id="10" name="Footer Placeholder 4">
            <a:extLst>
              <a:ext uri="{FF2B5EF4-FFF2-40B4-BE49-F238E27FC236}">
                <a16:creationId xmlns:a16="http://schemas.microsoft.com/office/drawing/2014/main" id="{BA6ADBDB-DA5A-04C1-ED84-AD495BD4A1BF}"/>
              </a:ext>
            </a:extLst>
          </p:cNvPr>
          <p:cNvSpPr txBox="1">
            <a:spLocks/>
          </p:cNvSpPr>
          <p:nvPr/>
        </p:nvSpPr>
        <p:spPr>
          <a:xfrm>
            <a:off x="1842420" y="6492875"/>
            <a:ext cx="9685964" cy="365125"/>
          </a:xfrm>
          <a:prstGeom prst="rect">
            <a:avLst/>
          </a:prstGeom>
        </p:spPr>
        <p:txBody>
          <a:bodyPr vert="horz" lIns="0" tIns="0" rIns="0" bIns="0" rtlCol="0" anchor="t" anchorCtr="0"/>
          <a:lstStyle>
            <a:defPPr>
              <a:defRPr lang="it-IT"/>
            </a:defPPr>
            <a:lvl1pPr marL="0" algn="l" defTabSz="914400" rtl="0" eaLnBrk="1" latinLnBrk="0" hangingPunct="1">
              <a:defRPr sz="1200" kern="1200">
                <a:solidFill>
                  <a:schemeClr val="accent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i="1" dirty="0">
                <a:solidFill>
                  <a:schemeClr val="accent1"/>
                </a:solidFill>
                <a:cs typeface="Calibri" panose="020F0502020204030204" pitchFamily="34" charset="0"/>
              </a:rPr>
              <a:t>David Alesini and Thomas Geoffrey Lucas– </a:t>
            </a:r>
            <a:r>
              <a:rPr lang="en-US" sz="1400" dirty="0">
                <a:solidFill>
                  <a:schemeClr val="accent1"/>
                </a:solidFill>
              </a:rPr>
              <a:t>Final results of the C-band Guns </a:t>
            </a:r>
            <a:r>
              <a:rPr lang="en-US" sz="1400" i="1" dirty="0">
                <a:solidFill>
                  <a:schemeClr val="accent1"/>
                </a:solidFill>
                <a:cs typeface="Calibri" panose="020F0502020204030204" pitchFamily="34" charset="0"/>
              </a:rPr>
              <a:t>– </a:t>
            </a:r>
            <a:r>
              <a:rPr lang="it-IT" sz="1400" i="1" dirty="0">
                <a:solidFill>
                  <a:schemeClr val="accent1"/>
                </a:solidFill>
              </a:rPr>
              <a:t>I.FAST 4th </a:t>
            </a:r>
            <a:r>
              <a:rPr lang="it-IT" sz="1400" i="1" dirty="0" err="1">
                <a:solidFill>
                  <a:schemeClr val="accent1"/>
                </a:solidFill>
              </a:rPr>
              <a:t>Annual</a:t>
            </a:r>
            <a:r>
              <a:rPr lang="it-IT" sz="1400" i="1" dirty="0">
                <a:solidFill>
                  <a:schemeClr val="accent1"/>
                </a:solidFill>
              </a:rPr>
              <a:t> Meeting 8-11 April 2025</a:t>
            </a:r>
            <a:endParaRPr lang="en-US" sz="1400" i="1" dirty="0">
              <a:solidFill>
                <a:schemeClr val="accent1"/>
              </a:solidFill>
              <a:cs typeface="Calibri" panose="020F0502020204030204" pitchFamily="34" charset="0"/>
            </a:endParaRPr>
          </a:p>
        </p:txBody>
      </p:sp>
      <p:pic>
        <p:nvPicPr>
          <p:cNvPr id="3" name="Picture 2">
            <a:extLst>
              <a:ext uri="{FF2B5EF4-FFF2-40B4-BE49-F238E27FC236}">
                <a16:creationId xmlns:a16="http://schemas.microsoft.com/office/drawing/2014/main" id="{52F746E7-F003-580D-4FCC-B93BA553D7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52438" y="56645"/>
            <a:ext cx="1954976" cy="804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487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a graph&#10;&#10;AI-generated content may be incorrect.">
            <a:extLst>
              <a:ext uri="{FF2B5EF4-FFF2-40B4-BE49-F238E27FC236}">
                <a16:creationId xmlns:a16="http://schemas.microsoft.com/office/drawing/2014/main" id="{C53DA698-1623-F698-8E1C-F8EF3B4864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322" y="1767484"/>
            <a:ext cx="5963365" cy="3975577"/>
          </a:xfrm>
          <a:prstGeom prst="rect">
            <a:avLst/>
          </a:prstGeom>
        </p:spPr>
      </p:pic>
      <p:pic>
        <p:nvPicPr>
          <p:cNvPr id="8" name="Content Placeholder 7" descr="A machine with pipes and tubes&#10;&#10;Description automatically generated with medium confidence">
            <a:extLst>
              <a:ext uri="{FF2B5EF4-FFF2-40B4-BE49-F238E27FC236}">
                <a16:creationId xmlns:a16="http://schemas.microsoft.com/office/drawing/2014/main" id="{849B101E-43E8-636B-DAF8-DD2BA204643A}"/>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680176" y="1394800"/>
            <a:ext cx="3483768" cy="4645025"/>
          </a:xfrm>
        </p:spPr>
      </p:pic>
      <p:sp>
        <p:nvSpPr>
          <p:cNvPr id="6" name="Title 5">
            <a:extLst>
              <a:ext uri="{FF2B5EF4-FFF2-40B4-BE49-F238E27FC236}">
                <a16:creationId xmlns:a16="http://schemas.microsoft.com/office/drawing/2014/main" id="{CDB1A477-DF43-CED2-366C-E62DDBE05A8D}"/>
              </a:ext>
            </a:extLst>
          </p:cNvPr>
          <p:cNvSpPr>
            <a:spLocks noGrp="1"/>
          </p:cNvSpPr>
          <p:nvPr>
            <p:ph type="title"/>
          </p:nvPr>
        </p:nvSpPr>
        <p:spPr/>
        <p:txBody>
          <a:bodyPr/>
          <a:lstStyle/>
          <a:p>
            <a:r>
              <a:rPr lang="de-CH" dirty="0"/>
              <a:t>High Gradient </a:t>
            </a:r>
            <a:r>
              <a:rPr lang="de-CH" dirty="0" err="1"/>
              <a:t>Testing</a:t>
            </a:r>
            <a:r>
              <a:rPr lang="de-CH" dirty="0"/>
              <a:t> </a:t>
            </a:r>
            <a:r>
              <a:rPr lang="de-CH" dirty="0" err="1"/>
              <a:t>of</a:t>
            </a:r>
            <a:r>
              <a:rPr lang="de-CH" dirty="0"/>
              <a:t> C-band TW </a:t>
            </a:r>
            <a:r>
              <a:rPr lang="de-CH" dirty="0" err="1"/>
              <a:t>Gun</a:t>
            </a:r>
            <a:endParaRPr lang="de-CH" dirty="0"/>
          </a:p>
        </p:txBody>
      </p:sp>
      <p:cxnSp>
        <p:nvCxnSpPr>
          <p:cNvPr id="11" name="Straight Connector 10">
            <a:extLst>
              <a:ext uri="{FF2B5EF4-FFF2-40B4-BE49-F238E27FC236}">
                <a16:creationId xmlns:a16="http://schemas.microsoft.com/office/drawing/2014/main" id="{E9C7DBC2-CD3C-62E8-0836-B61CB1E7661D}"/>
              </a:ext>
            </a:extLst>
          </p:cNvPr>
          <p:cNvCxnSpPr>
            <a:cxnSpLocks/>
          </p:cNvCxnSpPr>
          <p:nvPr/>
        </p:nvCxnSpPr>
        <p:spPr>
          <a:xfrm flipH="1">
            <a:off x="1635778" y="2452870"/>
            <a:ext cx="5184576"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5B93966-1C69-97F0-D098-2D639398D10A}"/>
              </a:ext>
            </a:extLst>
          </p:cNvPr>
          <p:cNvSpPr txBox="1"/>
          <p:nvPr/>
        </p:nvSpPr>
        <p:spPr>
          <a:xfrm>
            <a:off x="1913466" y="1610792"/>
            <a:ext cx="4821891" cy="615553"/>
          </a:xfrm>
          <a:prstGeom prst="rect">
            <a:avLst/>
          </a:prstGeom>
          <a:solidFill>
            <a:schemeClr val="bg1"/>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CH" sz="2000" b="0" i="0" u="none" strike="noStrike" kern="1200" cap="none" spc="0" normalizeH="0" baseline="0" noProof="0" dirty="0">
                <a:ln>
                  <a:noFill/>
                </a:ln>
                <a:solidFill>
                  <a:prstClr val="black"/>
                </a:solidFill>
                <a:effectLst/>
                <a:uLnTx/>
                <a:uFillTx/>
                <a:latin typeface="Aptos"/>
                <a:ea typeface="+mn-ea"/>
                <a:cs typeface="+mn-cs"/>
              </a:rPr>
              <a:t>Today </a:t>
            </a:r>
            <a:r>
              <a:rPr kumimoji="0" lang="de-CH" sz="2000" b="0" i="0" u="none" strike="noStrike" kern="1200" cap="none" spc="0" normalizeH="0" baseline="0" noProof="0" dirty="0" err="1">
                <a:ln>
                  <a:noFill/>
                </a:ln>
                <a:solidFill>
                  <a:prstClr val="black"/>
                </a:solidFill>
                <a:effectLst/>
                <a:uLnTx/>
                <a:uFillTx/>
                <a:latin typeface="Aptos"/>
                <a:ea typeface="+mn-ea"/>
                <a:cs typeface="+mn-cs"/>
              </a:rPr>
              <a:t>we</a:t>
            </a:r>
            <a:r>
              <a:rPr kumimoji="0" lang="de-CH" sz="2000" b="0" i="0" u="none" strike="noStrike" kern="1200" cap="none" spc="0" normalizeH="0" baseline="0" noProof="0" dirty="0">
                <a:ln>
                  <a:noFill/>
                </a:ln>
                <a:solidFill>
                  <a:prstClr val="black"/>
                </a:solidFill>
                <a:effectLst/>
                <a:uLnTx/>
                <a:uFillTx/>
                <a:latin typeface="Aptos"/>
                <a:ea typeface="+mn-ea"/>
                <a:cs typeface="+mn-cs"/>
              </a:rPr>
              <a:t> </a:t>
            </a:r>
            <a:r>
              <a:rPr kumimoji="0" lang="de-CH" sz="2000" b="0" i="0" u="none" strike="noStrike" kern="1200" cap="none" spc="0" normalizeH="0" baseline="0" noProof="0" dirty="0" err="1">
                <a:ln>
                  <a:noFill/>
                </a:ln>
                <a:solidFill>
                  <a:prstClr val="black"/>
                </a:solidFill>
                <a:effectLst/>
                <a:uLnTx/>
                <a:uFillTx/>
                <a:latin typeface="Aptos"/>
                <a:ea typeface="+mn-ea"/>
                <a:cs typeface="+mn-cs"/>
              </a:rPr>
              <a:t>reached</a:t>
            </a:r>
            <a:r>
              <a:rPr kumimoji="0" lang="de-CH" sz="2000" b="0" i="0" u="none" strike="noStrike" kern="1200" cap="none" spc="0" normalizeH="0" baseline="0" noProof="0" dirty="0">
                <a:ln>
                  <a:noFill/>
                </a:ln>
                <a:solidFill>
                  <a:prstClr val="black"/>
                </a:solidFill>
                <a:effectLst/>
                <a:uLnTx/>
                <a:uFillTx/>
                <a:latin typeface="Aptos"/>
                <a:ea typeface="+mn-ea"/>
                <a:cs typeface="+mn-cs"/>
              </a:rPr>
              <a:t> 45 MW = 148 MV/m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CH" sz="2000" b="0" i="0" u="none" strike="noStrike" kern="1200" cap="none" spc="0" normalizeH="0" baseline="0" noProof="0" dirty="0">
                <a:ln>
                  <a:noFill/>
                </a:ln>
                <a:solidFill>
                  <a:prstClr val="black"/>
                </a:solidFill>
                <a:effectLst/>
                <a:uLnTx/>
                <a:uFillTx/>
                <a:latin typeface="Aptos"/>
                <a:ea typeface="+mn-ea"/>
                <a:cs typeface="+mn-cs"/>
              </a:rPr>
              <a:t>and </a:t>
            </a:r>
            <a:r>
              <a:rPr kumimoji="0" lang="de-CH" sz="2000" b="0" i="0" u="none" strike="noStrike" kern="1200" cap="none" spc="0" normalizeH="0" baseline="0" noProof="0" dirty="0" err="1">
                <a:ln>
                  <a:noFill/>
                </a:ln>
                <a:solidFill>
                  <a:prstClr val="black"/>
                </a:solidFill>
                <a:effectLst/>
                <a:uLnTx/>
                <a:uFillTx/>
                <a:latin typeface="Aptos"/>
                <a:ea typeface="+mn-ea"/>
                <a:cs typeface="+mn-cs"/>
              </a:rPr>
              <a:t>climbing</a:t>
            </a:r>
            <a:r>
              <a:rPr kumimoji="0" lang="de-CH" sz="2000" b="0" i="0" u="none" strike="noStrike" kern="1200" cap="none" spc="0" normalizeH="0" baseline="0" noProof="0" dirty="0">
                <a:ln>
                  <a:noFill/>
                </a:ln>
                <a:solidFill>
                  <a:prstClr val="black"/>
                </a:solidFill>
                <a:effectLst/>
                <a:uLnTx/>
                <a:uFillTx/>
                <a:latin typeface="Aptos"/>
                <a:ea typeface="+mn-ea"/>
                <a:cs typeface="+mn-cs"/>
              </a:rPr>
              <a:t>!</a:t>
            </a:r>
          </a:p>
        </p:txBody>
      </p:sp>
      <p:sp>
        <p:nvSpPr>
          <p:cNvPr id="2" name="Footer Placeholder 4">
            <a:extLst>
              <a:ext uri="{FF2B5EF4-FFF2-40B4-BE49-F238E27FC236}">
                <a16:creationId xmlns:a16="http://schemas.microsoft.com/office/drawing/2014/main" id="{657518F7-6546-24DD-CC5F-D361450C8305}"/>
              </a:ext>
            </a:extLst>
          </p:cNvPr>
          <p:cNvSpPr txBox="1">
            <a:spLocks/>
          </p:cNvSpPr>
          <p:nvPr/>
        </p:nvSpPr>
        <p:spPr>
          <a:xfrm>
            <a:off x="1842420" y="6492875"/>
            <a:ext cx="9685964" cy="365125"/>
          </a:xfrm>
          <a:prstGeom prst="rect">
            <a:avLst/>
          </a:prstGeom>
        </p:spPr>
        <p:txBody>
          <a:bodyPr vert="horz" lIns="0" tIns="0" rIns="0" bIns="0" rtlCol="0" anchor="t" anchorCtr="0"/>
          <a:lstStyle>
            <a:defPPr>
              <a:defRPr lang="it-IT"/>
            </a:defPPr>
            <a:lvl1pPr marL="0" algn="l" defTabSz="914400" rtl="0" eaLnBrk="1" latinLnBrk="0" hangingPunct="1">
              <a:defRPr sz="1200" kern="1200">
                <a:solidFill>
                  <a:schemeClr val="accent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i="1" dirty="0">
                <a:solidFill>
                  <a:schemeClr val="accent1"/>
                </a:solidFill>
                <a:cs typeface="Calibri" panose="020F0502020204030204" pitchFamily="34" charset="0"/>
              </a:rPr>
              <a:t>David Alesini and Thomas Geoffrey Lucas– </a:t>
            </a:r>
            <a:r>
              <a:rPr lang="en-US" sz="1400" dirty="0">
                <a:solidFill>
                  <a:schemeClr val="accent1"/>
                </a:solidFill>
              </a:rPr>
              <a:t>Final results of the C-band Guns </a:t>
            </a:r>
            <a:r>
              <a:rPr lang="en-US" sz="1400" i="1" dirty="0">
                <a:solidFill>
                  <a:schemeClr val="accent1"/>
                </a:solidFill>
                <a:cs typeface="Calibri" panose="020F0502020204030204" pitchFamily="34" charset="0"/>
              </a:rPr>
              <a:t>– </a:t>
            </a:r>
            <a:r>
              <a:rPr lang="it-IT" sz="1400" i="1" dirty="0">
                <a:solidFill>
                  <a:schemeClr val="accent1"/>
                </a:solidFill>
              </a:rPr>
              <a:t>I.FAST 4th </a:t>
            </a:r>
            <a:r>
              <a:rPr lang="it-IT" sz="1400" i="1" dirty="0" err="1">
                <a:solidFill>
                  <a:schemeClr val="accent1"/>
                </a:solidFill>
              </a:rPr>
              <a:t>Annual</a:t>
            </a:r>
            <a:r>
              <a:rPr lang="it-IT" sz="1400" i="1" dirty="0">
                <a:solidFill>
                  <a:schemeClr val="accent1"/>
                </a:solidFill>
              </a:rPr>
              <a:t> Meeting 8-11 April 2025</a:t>
            </a:r>
            <a:endParaRPr lang="en-US" sz="1400" i="1" dirty="0">
              <a:solidFill>
                <a:schemeClr val="accent1"/>
              </a:solidFill>
              <a:cs typeface="Calibri" panose="020F0502020204030204" pitchFamily="34" charset="0"/>
            </a:endParaRPr>
          </a:p>
        </p:txBody>
      </p:sp>
      <p:pic>
        <p:nvPicPr>
          <p:cNvPr id="3" name="Picture 2">
            <a:extLst>
              <a:ext uri="{FF2B5EF4-FFF2-40B4-BE49-F238E27FC236}">
                <a16:creationId xmlns:a16="http://schemas.microsoft.com/office/drawing/2014/main" id="{9239E7F6-97AB-DA65-7803-7EDCF36442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52438" y="56645"/>
            <a:ext cx="1954976" cy="804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600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E110D5D-8FCA-DE5E-628E-5308586AB9E4}"/>
              </a:ext>
            </a:extLst>
          </p:cNvPr>
          <p:cNvSpPr>
            <a:spLocks noGrp="1"/>
          </p:cNvSpPr>
          <p:nvPr>
            <p:ph type="title"/>
          </p:nvPr>
        </p:nvSpPr>
        <p:spPr/>
        <p:txBody>
          <a:bodyPr/>
          <a:lstStyle/>
          <a:p>
            <a:r>
              <a:rPr lang="de-CH" dirty="0"/>
              <a:t>LEDS </a:t>
            </a:r>
            <a:r>
              <a:rPr lang="de-CH" dirty="0" err="1"/>
              <a:t>workshop</a:t>
            </a:r>
            <a:r>
              <a:rPr lang="de-CH" dirty="0"/>
              <a:t> (</a:t>
            </a:r>
            <a:r>
              <a:rPr lang="de-CH" dirty="0" err="1"/>
              <a:t>partially</a:t>
            </a:r>
            <a:r>
              <a:rPr lang="de-CH" dirty="0"/>
              <a:t> </a:t>
            </a:r>
            <a:r>
              <a:rPr lang="de-CH" dirty="0" err="1"/>
              <a:t>funded</a:t>
            </a:r>
            <a:r>
              <a:rPr lang="de-CH" dirty="0"/>
              <a:t> </a:t>
            </a:r>
            <a:r>
              <a:rPr lang="de-CH" dirty="0" err="1"/>
              <a:t>by</a:t>
            </a:r>
            <a:r>
              <a:rPr lang="de-CH" dirty="0"/>
              <a:t> IFAST)</a:t>
            </a:r>
          </a:p>
        </p:txBody>
      </p:sp>
      <p:sp>
        <p:nvSpPr>
          <p:cNvPr id="3" name="Date Placeholder 2">
            <a:extLst>
              <a:ext uri="{FF2B5EF4-FFF2-40B4-BE49-F238E27FC236}">
                <a16:creationId xmlns:a16="http://schemas.microsoft.com/office/drawing/2014/main" id="{AFE6FA65-B4A5-E917-8899-C2210A7FE78A}"/>
              </a:ext>
            </a:extLst>
          </p:cNvPr>
          <p:cNvSpPr>
            <a:spLocks noGrp="1"/>
          </p:cNvSpPr>
          <p:nvPr>
            <p:ph type="dt" sz="half" idx="10"/>
          </p:nvPr>
        </p:nvSpPr>
        <p:spPr/>
        <p:txBody>
          <a:bodyPr/>
          <a:lstStyle/>
          <a:p>
            <a:fld id="{AD19C8AD-FACB-42EB-BD47-43AC2A002D15}" type="datetime1">
              <a:rPr lang="de-CH" noProof="0" smtClean="0"/>
              <a:t>10.04.2025</a:t>
            </a:fld>
            <a:endParaRPr lang="en-GB" noProof="0" dirty="0"/>
          </a:p>
        </p:txBody>
      </p:sp>
      <p:sp>
        <p:nvSpPr>
          <p:cNvPr id="4" name="Footer Placeholder 3">
            <a:extLst>
              <a:ext uri="{FF2B5EF4-FFF2-40B4-BE49-F238E27FC236}">
                <a16:creationId xmlns:a16="http://schemas.microsoft.com/office/drawing/2014/main" id="{EDE20D56-82AF-D078-F3DD-6236A4070C72}"/>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282DF87A-D0B4-6770-902C-1F5BFC07FCB1}"/>
              </a:ext>
            </a:extLst>
          </p:cNvPr>
          <p:cNvSpPr>
            <a:spLocks noGrp="1"/>
          </p:cNvSpPr>
          <p:nvPr>
            <p:ph type="sldNum" sz="quarter" idx="12"/>
          </p:nvPr>
        </p:nvSpPr>
        <p:spPr/>
        <p:txBody>
          <a:bodyPr/>
          <a:lstStyle/>
          <a:p>
            <a:fld id="{442AD375-037F-43D0-B059-5172DA06796A}" type="slidenum">
              <a:rPr lang="en-GB" noProof="0" smtClean="0"/>
              <a:pPr/>
              <a:t>14</a:t>
            </a:fld>
            <a:endParaRPr lang="en-GB" noProof="0" dirty="0"/>
          </a:p>
        </p:txBody>
      </p:sp>
      <p:sp>
        <p:nvSpPr>
          <p:cNvPr id="11" name="Content Placeholder 10">
            <a:extLst>
              <a:ext uri="{FF2B5EF4-FFF2-40B4-BE49-F238E27FC236}">
                <a16:creationId xmlns:a16="http://schemas.microsoft.com/office/drawing/2014/main" id="{7F4DE097-D84F-A06A-9652-E09115BF067B}"/>
              </a:ext>
            </a:extLst>
          </p:cNvPr>
          <p:cNvSpPr>
            <a:spLocks noGrp="1"/>
          </p:cNvSpPr>
          <p:nvPr>
            <p:ph idx="1"/>
          </p:nvPr>
        </p:nvSpPr>
        <p:spPr/>
        <p:txBody>
          <a:bodyPr/>
          <a:lstStyle/>
          <a:p>
            <a:pPr marL="285750" indent="-285750">
              <a:buFont typeface="Arial" panose="020B0604020202020204" pitchFamily="34" charset="0"/>
              <a:buChar char="•"/>
            </a:pPr>
            <a:r>
              <a:rPr lang="de-CH" sz="1800" dirty="0"/>
              <a:t>Second annual </a:t>
            </a:r>
            <a:r>
              <a:rPr lang="de-CH" sz="1800" dirty="0" err="1"/>
              <a:t>workshop</a:t>
            </a:r>
            <a:r>
              <a:rPr lang="de-CH" sz="1800" dirty="0"/>
              <a:t> on Longitudinal </a:t>
            </a:r>
            <a:r>
              <a:rPr lang="de-CH" sz="1800" dirty="0" err="1"/>
              <a:t>Electron</a:t>
            </a:r>
            <a:r>
              <a:rPr lang="de-CH" sz="1800" dirty="0"/>
              <a:t> beam Dynamics </a:t>
            </a:r>
            <a:r>
              <a:rPr lang="de-CH" sz="1800" dirty="0" err="1"/>
              <a:t>for</a:t>
            </a:r>
            <a:r>
              <a:rPr lang="de-CH" sz="1800" dirty="0"/>
              <a:t> </a:t>
            </a:r>
            <a:r>
              <a:rPr lang="de-CH" sz="1800" dirty="0" err="1"/>
              <a:t>coherent</a:t>
            </a:r>
            <a:r>
              <a:rPr lang="de-CH" sz="1800" dirty="0"/>
              <a:t> Light Sources (LEDS’24)</a:t>
            </a:r>
          </a:p>
          <a:p>
            <a:pPr marL="285750" indent="-285750">
              <a:buFont typeface="Arial" panose="020B0604020202020204" pitchFamily="34" charset="0"/>
              <a:buChar char="•"/>
            </a:pPr>
            <a:r>
              <a:rPr lang="de-CH" sz="1800" dirty="0"/>
              <a:t>IFAST </a:t>
            </a:r>
            <a:r>
              <a:rPr lang="de-CH" sz="1800" dirty="0" err="1"/>
              <a:t>helped</a:t>
            </a:r>
            <a:r>
              <a:rPr lang="de-CH" sz="1800" dirty="0"/>
              <a:t> </a:t>
            </a:r>
            <a:r>
              <a:rPr lang="de-CH" sz="1800" dirty="0" err="1"/>
              <a:t>to</a:t>
            </a:r>
            <a:r>
              <a:rPr lang="de-CH" sz="1800" dirty="0"/>
              <a:t> sponsor </a:t>
            </a:r>
            <a:r>
              <a:rPr lang="de-CH" sz="1800" dirty="0" err="1"/>
              <a:t>this</a:t>
            </a:r>
            <a:r>
              <a:rPr lang="de-CH" sz="1800" dirty="0"/>
              <a:t> </a:t>
            </a:r>
            <a:r>
              <a:rPr lang="de-CH" sz="1800" dirty="0" err="1"/>
              <a:t>event</a:t>
            </a:r>
            <a:r>
              <a:rPr lang="de-CH" sz="1800" dirty="0"/>
              <a:t> </a:t>
            </a:r>
            <a:r>
              <a:rPr lang="de-CH" sz="1800" dirty="0" err="1"/>
              <a:t>held</a:t>
            </a:r>
            <a:r>
              <a:rPr lang="de-CH" sz="1800" dirty="0"/>
              <a:t> in Bern, </a:t>
            </a:r>
            <a:r>
              <a:rPr lang="de-CH" sz="1800" dirty="0" err="1"/>
              <a:t>Switzerland</a:t>
            </a:r>
            <a:r>
              <a:rPr lang="de-CH" sz="1800" dirty="0"/>
              <a:t>.</a:t>
            </a:r>
          </a:p>
          <a:p>
            <a:pPr marL="285750" indent="-285750">
              <a:buFont typeface="Arial" panose="020B0604020202020204" pitchFamily="34" charset="0"/>
              <a:buChar char="•"/>
            </a:pPr>
            <a:r>
              <a:rPr lang="de-CH" sz="1800" dirty="0"/>
              <a:t>Focus on beam </a:t>
            </a:r>
            <a:r>
              <a:rPr lang="de-CH" sz="1800" dirty="0" err="1"/>
              <a:t>dynamics</a:t>
            </a:r>
            <a:r>
              <a:rPr lang="de-CH" sz="1800" dirty="0"/>
              <a:t> </a:t>
            </a:r>
            <a:r>
              <a:rPr lang="de-CH" sz="1800" dirty="0" err="1"/>
              <a:t>that</a:t>
            </a:r>
            <a:r>
              <a:rPr lang="de-CH" sz="1800" dirty="0"/>
              <a:t> </a:t>
            </a:r>
            <a:r>
              <a:rPr lang="de-CH" sz="1800" dirty="0" err="1"/>
              <a:t>limit</a:t>
            </a:r>
            <a:r>
              <a:rPr lang="de-CH" sz="1800" dirty="0"/>
              <a:t> </a:t>
            </a:r>
            <a:r>
              <a:rPr lang="de-CH" sz="1800" dirty="0" err="1"/>
              <a:t>the</a:t>
            </a:r>
            <a:r>
              <a:rPr lang="de-CH" sz="1800" dirty="0"/>
              <a:t> </a:t>
            </a:r>
            <a:r>
              <a:rPr lang="de-CH" sz="1800" dirty="0" err="1"/>
              <a:t>next</a:t>
            </a:r>
            <a:r>
              <a:rPr lang="de-CH" sz="1800" dirty="0"/>
              <a:t> </a:t>
            </a:r>
            <a:r>
              <a:rPr lang="de-CH" sz="1800" dirty="0" err="1"/>
              <a:t>generation</a:t>
            </a:r>
            <a:r>
              <a:rPr lang="de-CH" sz="1800" dirty="0"/>
              <a:t> </a:t>
            </a:r>
            <a:r>
              <a:rPr lang="de-CH" sz="1800" dirty="0" err="1"/>
              <a:t>of</a:t>
            </a:r>
            <a:r>
              <a:rPr lang="de-CH" sz="1800" dirty="0"/>
              <a:t> </a:t>
            </a:r>
            <a:r>
              <a:rPr lang="de-CH" sz="1800" dirty="0" err="1"/>
              <a:t>particle</a:t>
            </a:r>
            <a:r>
              <a:rPr lang="de-CH" sz="1800" dirty="0"/>
              <a:t> </a:t>
            </a:r>
            <a:r>
              <a:rPr lang="de-CH" sz="1800" dirty="0" err="1"/>
              <a:t>accelerators</a:t>
            </a:r>
            <a:r>
              <a:rPr lang="de-CH" sz="1800" dirty="0"/>
              <a:t>.</a:t>
            </a:r>
          </a:p>
          <a:p>
            <a:pPr marL="285750" indent="-285750">
              <a:buFont typeface="Arial" panose="020B0604020202020204" pitchFamily="34" charset="0"/>
              <a:buChar char="•"/>
            </a:pPr>
            <a:r>
              <a:rPr lang="de-CH" sz="1800" dirty="0" err="1"/>
              <a:t>We</a:t>
            </a:r>
            <a:r>
              <a:rPr lang="de-CH" sz="1800" dirty="0"/>
              <a:t> </a:t>
            </a:r>
            <a:r>
              <a:rPr lang="de-CH" sz="1800" dirty="0" err="1"/>
              <a:t>had</a:t>
            </a:r>
            <a:r>
              <a:rPr lang="de-CH" sz="1800" dirty="0"/>
              <a:t> 34 </a:t>
            </a:r>
            <a:r>
              <a:rPr lang="de-CH" sz="1800" dirty="0" err="1"/>
              <a:t>participants</a:t>
            </a:r>
            <a:r>
              <a:rPr lang="de-CH" sz="1800" dirty="0"/>
              <a:t> </a:t>
            </a:r>
            <a:r>
              <a:rPr lang="de-CH" sz="1800" dirty="0" err="1"/>
              <a:t>from</a:t>
            </a:r>
            <a:r>
              <a:rPr lang="de-CH" sz="1800" dirty="0"/>
              <a:t> 17 </a:t>
            </a:r>
            <a:r>
              <a:rPr lang="de-CH" sz="1800" dirty="0" err="1"/>
              <a:t>institutes</a:t>
            </a:r>
            <a:r>
              <a:rPr lang="de-CH" sz="1800" dirty="0"/>
              <a:t>.</a:t>
            </a:r>
          </a:p>
          <a:p>
            <a:pPr marL="285750" indent="-285750">
              <a:buFont typeface="Arial" panose="020B0604020202020204" pitchFamily="34" charset="0"/>
              <a:buChar char="•"/>
            </a:pPr>
            <a:r>
              <a:rPr lang="de-CH" sz="1800" dirty="0" err="1"/>
              <a:t>Presentations</a:t>
            </a:r>
            <a:r>
              <a:rPr lang="de-CH" sz="1800" dirty="0"/>
              <a:t> </a:t>
            </a:r>
            <a:r>
              <a:rPr lang="de-CH" sz="1800" dirty="0" err="1"/>
              <a:t>of</a:t>
            </a:r>
            <a:r>
              <a:rPr lang="de-CH" sz="1800" dirty="0"/>
              <a:t> </a:t>
            </a:r>
            <a:r>
              <a:rPr lang="de-CH" sz="1800" dirty="0" err="1"/>
              <a:t>developments</a:t>
            </a:r>
            <a:r>
              <a:rPr lang="de-CH" sz="1800" dirty="0"/>
              <a:t> in:</a:t>
            </a:r>
          </a:p>
          <a:p>
            <a:pPr marL="465138" lvl="1" indent="-285750">
              <a:buFont typeface="Arial" panose="020B0604020202020204" pitchFamily="34" charset="0"/>
              <a:buChar char="•"/>
            </a:pPr>
            <a:r>
              <a:rPr lang="de-CH" sz="1800" dirty="0"/>
              <a:t>Intrabeam </a:t>
            </a:r>
            <a:r>
              <a:rPr lang="de-CH" sz="1800" dirty="0" err="1"/>
              <a:t>scattering</a:t>
            </a:r>
            <a:r>
              <a:rPr lang="de-CH" sz="1800" dirty="0"/>
              <a:t> and </a:t>
            </a:r>
            <a:r>
              <a:rPr lang="de-CH" sz="1800" dirty="0" err="1"/>
              <a:t>Microbunching</a:t>
            </a:r>
            <a:r>
              <a:rPr lang="de-CH" sz="1800" dirty="0"/>
              <a:t> </a:t>
            </a:r>
            <a:r>
              <a:rPr lang="de-CH" sz="1800" dirty="0" err="1"/>
              <a:t>instability</a:t>
            </a:r>
            <a:r>
              <a:rPr lang="de-CH" sz="1800" dirty="0"/>
              <a:t> </a:t>
            </a:r>
            <a:r>
              <a:rPr lang="de-CH" sz="1800" dirty="0" err="1"/>
              <a:t>modelling</a:t>
            </a:r>
            <a:endParaRPr lang="de-CH" sz="1800" dirty="0"/>
          </a:p>
          <a:p>
            <a:pPr marL="465138" lvl="1" indent="-285750">
              <a:buFont typeface="Arial" panose="020B0604020202020204" pitchFamily="34" charset="0"/>
              <a:buChar char="•"/>
            </a:pPr>
            <a:r>
              <a:rPr lang="de-CH" sz="1800" dirty="0"/>
              <a:t>Methods </a:t>
            </a:r>
            <a:r>
              <a:rPr lang="de-CH" sz="1800" dirty="0" err="1"/>
              <a:t>to</a:t>
            </a:r>
            <a:r>
              <a:rPr lang="de-CH" sz="1800" dirty="0"/>
              <a:t> </a:t>
            </a:r>
            <a:r>
              <a:rPr lang="de-CH" sz="1800" dirty="0" err="1"/>
              <a:t>measure</a:t>
            </a:r>
            <a:r>
              <a:rPr lang="de-CH" sz="1800" dirty="0"/>
              <a:t> </a:t>
            </a:r>
            <a:r>
              <a:rPr lang="de-CH" sz="1800" dirty="0" err="1"/>
              <a:t>sliced</a:t>
            </a:r>
            <a:r>
              <a:rPr lang="de-CH" sz="1800" dirty="0"/>
              <a:t> </a:t>
            </a:r>
            <a:r>
              <a:rPr lang="de-CH" sz="1800" dirty="0" err="1"/>
              <a:t>energy</a:t>
            </a:r>
            <a:r>
              <a:rPr lang="de-CH" sz="1800" dirty="0"/>
              <a:t> </a:t>
            </a:r>
            <a:r>
              <a:rPr lang="de-CH" sz="1800" dirty="0" err="1"/>
              <a:t>spread</a:t>
            </a:r>
            <a:r>
              <a:rPr lang="de-CH" sz="1800" dirty="0"/>
              <a:t>.</a:t>
            </a:r>
          </a:p>
          <a:p>
            <a:pPr marL="465138" lvl="1" indent="-285750">
              <a:buFont typeface="Arial" panose="020B0604020202020204" pitchFamily="34" charset="0"/>
              <a:buChar char="•"/>
            </a:pPr>
            <a:r>
              <a:rPr lang="de-CH" sz="1800" dirty="0"/>
              <a:t>Steady-State </a:t>
            </a:r>
            <a:r>
              <a:rPr lang="de-CH" sz="1800" dirty="0" err="1"/>
              <a:t>Microbunching</a:t>
            </a:r>
            <a:r>
              <a:rPr lang="de-CH" sz="1800" dirty="0"/>
              <a:t> in Rings.</a:t>
            </a:r>
          </a:p>
          <a:p>
            <a:pPr marL="285750" indent="-285750">
              <a:buFont typeface="Arial" panose="020B0604020202020204" pitchFamily="34" charset="0"/>
              <a:buChar char="•"/>
            </a:pPr>
            <a:r>
              <a:rPr lang="de-CH" sz="1800" dirty="0"/>
              <a:t>Hope </a:t>
            </a:r>
            <a:r>
              <a:rPr lang="de-CH" sz="1800" dirty="0" err="1"/>
              <a:t>to</a:t>
            </a:r>
            <a:r>
              <a:rPr lang="de-CH" sz="1800" dirty="0"/>
              <a:t> </a:t>
            </a:r>
            <a:r>
              <a:rPr lang="de-CH" sz="1800" dirty="0" err="1"/>
              <a:t>have</a:t>
            </a:r>
            <a:r>
              <a:rPr lang="de-CH" sz="1800" dirty="0"/>
              <a:t> an </a:t>
            </a:r>
            <a:r>
              <a:rPr lang="de-CH" sz="1800" dirty="0" err="1"/>
              <a:t>announcement</a:t>
            </a:r>
            <a:r>
              <a:rPr lang="de-CH" sz="1800" dirty="0"/>
              <a:t> </a:t>
            </a:r>
            <a:r>
              <a:rPr lang="de-CH" sz="1800" dirty="0" err="1"/>
              <a:t>of</a:t>
            </a:r>
            <a:r>
              <a:rPr lang="de-CH" sz="1800" dirty="0"/>
              <a:t> </a:t>
            </a:r>
            <a:r>
              <a:rPr lang="de-CH" sz="1800" dirty="0" err="1"/>
              <a:t>the</a:t>
            </a:r>
            <a:r>
              <a:rPr lang="de-CH" sz="1800" dirty="0"/>
              <a:t> </a:t>
            </a:r>
            <a:r>
              <a:rPr lang="de-CH" sz="1800" dirty="0" err="1"/>
              <a:t>next</a:t>
            </a:r>
            <a:r>
              <a:rPr lang="de-CH" sz="1800" dirty="0"/>
              <a:t> LEDS </a:t>
            </a:r>
            <a:r>
              <a:rPr lang="de-CH" sz="1800" dirty="0" err="1"/>
              <a:t>soon</a:t>
            </a:r>
            <a:r>
              <a:rPr lang="de-CH" sz="1800"/>
              <a:t>!</a:t>
            </a:r>
            <a:endParaRPr lang="de-CH" sz="1800" dirty="0"/>
          </a:p>
        </p:txBody>
      </p:sp>
      <p:pic>
        <p:nvPicPr>
          <p:cNvPr id="12" name="Content Placeholder 7">
            <a:extLst>
              <a:ext uri="{FF2B5EF4-FFF2-40B4-BE49-F238E27FC236}">
                <a16:creationId xmlns:a16="http://schemas.microsoft.com/office/drawing/2014/main" id="{810F0924-C23E-D868-B5D7-CCF9F905882D}"/>
              </a:ext>
            </a:extLst>
          </p:cNvPr>
          <p:cNvPicPr>
            <a:picLocks noGrp="1" noChangeAspect="1"/>
          </p:cNvPicPr>
          <p:nvPr>
            <p:ph idx="13"/>
          </p:nvPr>
        </p:nvPicPr>
        <p:blipFill>
          <a:blip r:embed="rId2"/>
          <a:stretch>
            <a:fillRect/>
          </a:stretch>
        </p:blipFill>
        <p:spPr>
          <a:xfrm>
            <a:off x="6478445" y="1376363"/>
            <a:ext cx="4745322" cy="4645025"/>
          </a:xfrm>
        </p:spPr>
      </p:pic>
    </p:spTree>
    <p:extLst>
      <p:ext uri="{BB962C8B-B14F-4D97-AF65-F5344CB8AC3E}">
        <p14:creationId xmlns:p14="http://schemas.microsoft.com/office/powerpoint/2010/main" val="1712378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A0CFF1FC-8407-922E-7145-A9285EF2845A}"/>
              </a:ext>
            </a:extLst>
          </p:cNvPr>
          <p:cNvSpPr txBox="1"/>
          <p:nvPr/>
        </p:nvSpPr>
        <p:spPr>
          <a:xfrm>
            <a:off x="0" y="1184454"/>
            <a:ext cx="12191999" cy="2126864"/>
          </a:xfrm>
          <a:prstGeom prst="rect">
            <a:avLst/>
          </a:prstGeom>
          <a:noFill/>
        </p:spPr>
        <p:txBody>
          <a:bodyPr wrap="square" rtlCol="0">
            <a:spAutoFit/>
          </a:bodyPr>
          <a:lstStyle/>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i="0" u="none" strike="noStrike" kern="1200" cap="none" spc="0" normalizeH="0" baseline="0" noProof="0" dirty="0">
                <a:ln>
                  <a:noFill/>
                </a:ln>
                <a:solidFill>
                  <a:prstClr val="black"/>
                </a:solidFill>
                <a:effectLst/>
                <a:uLnTx/>
                <a:uFillTx/>
                <a:latin typeface="Calibri" panose="020F0502020204030204"/>
                <a:ea typeface="+mn-ea"/>
                <a:cs typeface="+mn-cs"/>
              </a:rPr>
              <a:t>We have developed new C band RF photo-guns, </a:t>
            </a:r>
            <a:r>
              <a:rPr lang="en-US" dirty="0">
                <a:solidFill>
                  <a:prstClr val="black"/>
                </a:solidFill>
                <a:latin typeface="Calibri" panose="020F0502020204030204"/>
              </a:rPr>
              <a:t>SW and TW, that represents the frontiers of rf photo-gun electron sources.</a:t>
            </a:r>
            <a:endParaRPr kumimoji="0" lang="en-US"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en-US" b="1" i="0" u="none" strike="noStrike" kern="1200" cap="none" spc="0" normalizeH="0" baseline="0" noProof="0" dirty="0">
                <a:ln>
                  <a:noFill/>
                </a:ln>
                <a:solidFill>
                  <a:prstClr val="black"/>
                </a:solidFill>
                <a:effectLst/>
                <a:uLnTx/>
                <a:uFillTx/>
                <a:latin typeface="Calibri" panose="020F0502020204030204"/>
                <a:ea typeface="+mn-ea"/>
                <a:cs typeface="+mn-cs"/>
              </a:rPr>
              <a:t>SW</a:t>
            </a:r>
            <a:r>
              <a:rPr kumimoji="0" lang="en-US" i="0" u="none" strike="noStrike" kern="1200" cap="none" spc="0" normalizeH="0" baseline="0" noProof="0" dirty="0">
                <a:ln>
                  <a:noFill/>
                </a:ln>
                <a:solidFill>
                  <a:prstClr val="black"/>
                </a:solidFill>
                <a:effectLst/>
                <a:uLnTx/>
                <a:uFillTx/>
                <a:latin typeface="Calibri" panose="020F0502020204030204"/>
                <a:ea typeface="+mn-ea"/>
                <a:cs typeface="+mn-cs"/>
              </a:rPr>
              <a:t> one has been fabricated with the </a:t>
            </a:r>
            <a:r>
              <a:rPr kumimoji="0" lang="en-US" b="1" i="0" u="none" strike="noStrike" kern="1200" cap="none" spc="0" normalizeH="0" baseline="0" noProof="0" dirty="0">
                <a:ln>
                  <a:noFill/>
                </a:ln>
                <a:solidFill>
                  <a:prstClr val="black"/>
                </a:solidFill>
                <a:effectLst/>
                <a:uLnTx/>
                <a:uFillTx/>
                <a:latin typeface="Calibri" panose="020F0502020204030204"/>
                <a:ea typeface="+mn-ea"/>
                <a:cs typeface="+mn-cs"/>
              </a:rPr>
              <a:t>brazing free technology and has been tested at PSI </a:t>
            </a:r>
            <a:r>
              <a:rPr kumimoji="0" lang="en-US" i="0" u="none" strike="noStrike" kern="1200" cap="none" spc="0" normalizeH="0" baseline="0" noProof="0" dirty="0">
                <a:ln>
                  <a:noFill/>
                </a:ln>
                <a:solidFill>
                  <a:prstClr val="black"/>
                </a:solidFill>
                <a:effectLst/>
                <a:uLnTx/>
                <a:uFillTx/>
                <a:latin typeface="Calibri" panose="020F0502020204030204"/>
                <a:ea typeface="+mn-ea"/>
                <a:cs typeface="+mn-cs"/>
              </a:rPr>
              <a:t>reaching </a:t>
            </a:r>
            <a:r>
              <a:rPr kumimoji="0" lang="en-US" b="1" i="0" u="none" strike="noStrike" kern="1200" cap="none" spc="0" normalizeH="0" baseline="0" noProof="0" dirty="0">
                <a:ln>
                  <a:noFill/>
                </a:ln>
                <a:solidFill>
                  <a:prstClr val="black"/>
                </a:solidFill>
                <a:effectLst/>
                <a:uLnTx/>
                <a:uFillTx/>
                <a:latin typeface="Calibri" panose="020F0502020204030204"/>
                <a:ea typeface="+mn-ea"/>
                <a:cs typeface="+mn-cs"/>
              </a:rPr>
              <a:t>&gt;160 MV/m</a:t>
            </a:r>
            <a:r>
              <a:rPr kumimoji="0" lang="en-US" i="0" u="none" strike="noStrike" kern="1200" cap="none" spc="0" normalizeH="0" baseline="0" noProof="0" dirty="0">
                <a:ln>
                  <a:noFill/>
                </a:ln>
                <a:solidFill>
                  <a:prstClr val="black"/>
                </a:solidFill>
                <a:effectLst/>
                <a:uLnTx/>
                <a:uFillTx/>
                <a:latin typeface="Calibri" panose="020F0502020204030204"/>
                <a:ea typeface="+mn-ea"/>
                <a:cs typeface="+mn-cs"/>
              </a:rPr>
              <a:t> cathode peak field w/o limitations due to the gun. It will be installed in the INFN </a:t>
            </a:r>
            <a:r>
              <a:rPr kumimoji="0" lang="en-US" b="1" i="0" u="none" strike="noStrike" kern="1200" cap="none" spc="0" normalizeH="0" baseline="0" noProof="0" dirty="0">
                <a:ln>
                  <a:noFill/>
                </a:ln>
                <a:solidFill>
                  <a:prstClr val="black"/>
                </a:solidFill>
                <a:effectLst/>
                <a:uLnTx/>
                <a:uFillTx/>
                <a:latin typeface="Calibri" panose="020F0502020204030204"/>
                <a:ea typeface="+mn-ea"/>
                <a:cs typeface="+mn-cs"/>
              </a:rPr>
              <a:t>TEX Facility </a:t>
            </a:r>
            <a:r>
              <a:rPr kumimoji="0" lang="en-US" i="0" u="none" strike="noStrike" kern="1200" cap="none" spc="0" normalizeH="0" baseline="0" noProof="0" dirty="0">
                <a:ln>
                  <a:noFill/>
                </a:ln>
                <a:solidFill>
                  <a:prstClr val="black"/>
                </a:solidFill>
                <a:effectLst/>
                <a:uLnTx/>
                <a:uFillTx/>
                <a:latin typeface="Calibri" panose="020F0502020204030204"/>
                <a:ea typeface="+mn-ea"/>
                <a:cs typeface="+mn-cs"/>
              </a:rPr>
              <a:t>(Frascati) for a full C </a:t>
            </a:r>
            <a:r>
              <a:rPr kumimoji="0" lang="en-US" i="0" u="none" strike="noStrike" kern="1200" cap="none" spc="0" normalizeH="0" baseline="0" noProof="0" dirty="0" err="1">
                <a:ln>
                  <a:noFill/>
                </a:ln>
                <a:solidFill>
                  <a:prstClr val="black"/>
                </a:solidFill>
                <a:effectLst/>
                <a:uLnTx/>
                <a:uFillTx/>
                <a:latin typeface="Calibri" panose="020F0502020204030204"/>
                <a:ea typeface="+mn-ea"/>
                <a:cs typeface="+mn-cs"/>
              </a:rPr>
              <a:t>ba</a:t>
            </a:r>
            <a:r>
              <a:rPr lang="en-US" dirty="0" err="1">
                <a:solidFill>
                  <a:prstClr val="black"/>
                </a:solidFill>
                <a:latin typeface="Calibri" panose="020F0502020204030204"/>
              </a:rPr>
              <a:t>nd</a:t>
            </a:r>
            <a:r>
              <a:rPr lang="en-US" dirty="0">
                <a:solidFill>
                  <a:prstClr val="black"/>
                </a:solidFill>
                <a:latin typeface="Calibri" panose="020F0502020204030204"/>
              </a:rPr>
              <a:t> injector source.</a:t>
            </a:r>
            <a:endParaRPr kumimoji="0" lang="en-US"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dirty="0">
                <a:solidFill>
                  <a:prstClr val="black"/>
                </a:solidFill>
                <a:latin typeface="Calibri" panose="020F0502020204030204"/>
              </a:rPr>
              <a:t>The </a:t>
            </a:r>
            <a:r>
              <a:rPr lang="en-US" b="1" dirty="0">
                <a:solidFill>
                  <a:prstClr val="black"/>
                </a:solidFill>
                <a:latin typeface="Calibri" panose="020F0502020204030204"/>
              </a:rPr>
              <a:t>TW</a:t>
            </a:r>
            <a:r>
              <a:rPr lang="en-US" dirty="0">
                <a:solidFill>
                  <a:prstClr val="black"/>
                </a:solidFill>
                <a:latin typeface="Calibri" panose="020F0502020204030204"/>
              </a:rPr>
              <a:t> one has been fabricated and is </a:t>
            </a:r>
            <a:r>
              <a:rPr lang="en-US" b="1" dirty="0">
                <a:solidFill>
                  <a:prstClr val="black"/>
                </a:solidFill>
                <a:latin typeface="Calibri" panose="020F0502020204030204"/>
              </a:rPr>
              <a:t>now under test at PSI showing extremely good performances: </a:t>
            </a:r>
            <a:r>
              <a:rPr lang="en-US" dirty="0">
                <a:solidFill>
                  <a:prstClr val="black"/>
                </a:solidFill>
                <a:latin typeface="Calibri" panose="020F0502020204030204"/>
              </a:rPr>
              <a:t>s</a:t>
            </a:r>
            <a:r>
              <a:rPr lang="en-US" dirty="0"/>
              <a:t>o far, it has achieved a cathode peak field of 144 MV/m, with continuous improvements.</a:t>
            </a:r>
            <a:endParaRPr lang="en-US" dirty="0">
              <a:solidFill>
                <a:prstClr val="black"/>
              </a:solidFill>
              <a:latin typeface="Calibri" panose="020F0502020204030204"/>
            </a:endParaRPr>
          </a:p>
        </p:txBody>
      </p:sp>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4465" y="5937338"/>
            <a:ext cx="1412112" cy="796191"/>
          </a:xfrm>
          <a:prstGeom prst="rect">
            <a:avLst/>
          </a:prstGeom>
        </p:spPr>
      </p:pic>
      <p:sp>
        <p:nvSpPr>
          <p:cNvPr id="10" name="Text Placeholder 1"/>
          <p:cNvSpPr txBox="1">
            <a:spLocks/>
          </p:cNvSpPr>
          <p:nvPr/>
        </p:nvSpPr>
        <p:spPr>
          <a:xfrm>
            <a:off x="3497303" y="3947952"/>
            <a:ext cx="4562718" cy="49055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000" b="1" dirty="0">
                <a:latin typeface="Calibri" panose="020F0502020204030204" pitchFamily="34" charset="0"/>
                <a:cs typeface="Calibri" panose="020F0502020204030204" pitchFamily="34" charset="0"/>
              </a:rPr>
              <a:t>ACKNOWLEDGEMENTS</a:t>
            </a:r>
          </a:p>
          <a:p>
            <a:pPr marL="0" indent="0" algn="ctr">
              <a:buNone/>
            </a:pPr>
            <a:endParaRPr lang="en-US" sz="3000" dirty="0">
              <a:latin typeface="Calibri" panose="020F0502020204030204" pitchFamily="34" charset="0"/>
              <a:cs typeface="Calibri" panose="020F0502020204030204" pitchFamily="34" charset="0"/>
            </a:endParaRPr>
          </a:p>
          <a:p>
            <a:pPr marL="0" indent="0" algn="ctr">
              <a:buNone/>
            </a:pPr>
            <a:endParaRPr lang="en-US" sz="3000" dirty="0">
              <a:latin typeface="Calibri" panose="020F0502020204030204" pitchFamily="34" charset="0"/>
              <a:cs typeface="Calibri" panose="020F0502020204030204" pitchFamily="34" charset="0"/>
            </a:endParaRPr>
          </a:p>
        </p:txBody>
      </p:sp>
      <p:sp>
        <p:nvSpPr>
          <p:cNvPr id="11" name="CasellaDiTesto 10"/>
          <p:cNvSpPr txBox="1"/>
          <p:nvPr/>
        </p:nvSpPr>
        <p:spPr>
          <a:xfrm>
            <a:off x="0" y="4422370"/>
            <a:ext cx="12192000" cy="830997"/>
          </a:xfrm>
          <a:prstGeom prst="rect">
            <a:avLst/>
          </a:prstGeom>
          <a:noFill/>
        </p:spPr>
        <p:txBody>
          <a:bodyPr wrap="square" rtlCol="0">
            <a:spAutoFit/>
          </a:bodyPr>
          <a:lstStyle/>
          <a:p>
            <a:pPr algn="just"/>
            <a:r>
              <a:rPr lang="en-GB" sz="1600" i="1" dirty="0"/>
              <a:t>F. </a:t>
            </a:r>
            <a:r>
              <a:rPr lang="en-GB" sz="1600" i="1" dirty="0" err="1"/>
              <a:t>Cardelli</a:t>
            </a:r>
            <a:r>
              <a:rPr lang="en-GB" sz="1600" i="1" dirty="0"/>
              <a:t>, G. Di </a:t>
            </a:r>
            <a:r>
              <a:rPr lang="en-GB" sz="1600" i="1" dirty="0" err="1"/>
              <a:t>Raddo</a:t>
            </a:r>
            <a:r>
              <a:rPr lang="en-GB" sz="1600" i="1" dirty="0"/>
              <a:t>, R. Di </a:t>
            </a:r>
            <a:r>
              <a:rPr lang="en-GB" sz="1600" i="1" dirty="0" err="1"/>
              <a:t>Raddo</a:t>
            </a:r>
            <a:r>
              <a:rPr lang="en-GB" sz="1600" i="1" dirty="0"/>
              <a:t>, A. </a:t>
            </a:r>
            <a:r>
              <a:rPr lang="en-GB" sz="1600" i="1" dirty="0" err="1"/>
              <a:t>Vannozzi</a:t>
            </a:r>
            <a:r>
              <a:rPr lang="en-GB" sz="1600" i="1" dirty="0"/>
              <a:t>, A. </a:t>
            </a:r>
            <a:r>
              <a:rPr lang="en-GB" sz="1600" i="1" dirty="0" err="1"/>
              <a:t>Giribono</a:t>
            </a:r>
            <a:r>
              <a:rPr lang="en-GB" sz="1600" i="1" dirty="0"/>
              <a:t>, L. </a:t>
            </a:r>
            <a:r>
              <a:rPr lang="en-GB" sz="1600" i="1" dirty="0" err="1"/>
              <a:t>Faillace</a:t>
            </a:r>
            <a:r>
              <a:rPr lang="en-GB" sz="1600" i="1" dirty="0"/>
              <a:t>, A. Gallo, L. Pellegrino, S. </a:t>
            </a:r>
            <a:r>
              <a:rPr lang="en-GB" sz="1600" i="1" dirty="0" err="1"/>
              <a:t>Lauciani</a:t>
            </a:r>
            <a:r>
              <a:rPr lang="en-GB" sz="1600" i="1" dirty="0"/>
              <a:t>, </a:t>
            </a:r>
            <a:r>
              <a:rPr lang="it-IT" sz="1600" i="1" dirty="0"/>
              <a:t>L. </a:t>
            </a:r>
            <a:r>
              <a:rPr lang="it-IT" sz="1600" i="1" dirty="0" err="1"/>
              <a:t>Ficcadenti</a:t>
            </a:r>
            <a:r>
              <a:rPr lang="it-IT" sz="1600" i="1" dirty="0"/>
              <a:t>, G. Pedrocchi, G. Castorina, </a:t>
            </a:r>
            <a:r>
              <a:rPr lang="en-GB" sz="1600" i="1" dirty="0">
                <a:solidFill>
                  <a:prstClr val="black"/>
                </a:solidFill>
              </a:rPr>
              <a:t>S. Bini, A. </a:t>
            </a:r>
            <a:r>
              <a:rPr lang="en-GB" sz="1600" i="1" dirty="0" err="1">
                <a:solidFill>
                  <a:prstClr val="black"/>
                </a:solidFill>
              </a:rPr>
              <a:t>Liedl</a:t>
            </a:r>
            <a:r>
              <a:rPr lang="en-GB" sz="1600" i="1" dirty="0">
                <a:solidFill>
                  <a:prstClr val="black"/>
                </a:solidFill>
              </a:rPr>
              <a:t>, V. </a:t>
            </a:r>
            <a:r>
              <a:rPr lang="en-GB" sz="1600" i="1" dirty="0" err="1">
                <a:solidFill>
                  <a:prstClr val="black"/>
                </a:solidFill>
              </a:rPr>
              <a:t>Lollo</a:t>
            </a:r>
            <a:r>
              <a:rPr lang="en-GB" sz="1600" i="1" dirty="0">
                <a:solidFill>
                  <a:prstClr val="black"/>
                </a:solidFill>
              </a:rPr>
              <a:t>, L. Piersanti, S. Pioli, R. </a:t>
            </a:r>
            <a:r>
              <a:rPr lang="en-GB" sz="1600" i="1" dirty="0" err="1">
                <a:solidFill>
                  <a:prstClr val="black"/>
                </a:solidFill>
              </a:rPr>
              <a:t>Pompili</a:t>
            </a:r>
            <a:r>
              <a:rPr lang="en-GB" sz="1600" i="1" dirty="0">
                <a:solidFill>
                  <a:prstClr val="black"/>
                </a:solidFill>
              </a:rPr>
              <a:t>, C. </a:t>
            </a:r>
            <a:r>
              <a:rPr lang="en-GB" sz="1600" i="1" dirty="0" err="1">
                <a:solidFill>
                  <a:prstClr val="black"/>
                </a:solidFill>
              </a:rPr>
              <a:t>Vaccarezza</a:t>
            </a:r>
            <a:r>
              <a:rPr lang="en-GB" sz="1600" i="1" dirty="0">
                <a:solidFill>
                  <a:prstClr val="black"/>
                </a:solidFill>
              </a:rPr>
              <a:t>, M. </a:t>
            </a:r>
            <a:r>
              <a:rPr lang="en-GB" sz="1600" i="1" dirty="0" err="1">
                <a:solidFill>
                  <a:prstClr val="black"/>
                </a:solidFill>
              </a:rPr>
              <a:t>Ferrario</a:t>
            </a:r>
            <a:r>
              <a:rPr lang="en-GB" sz="1600" i="1" dirty="0">
                <a:solidFill>
                  <a:prstClr val="black"/>
                </a:solidFill>
              </a:rPr>
              <a:t>, L. </a:t>
            </a:r>
            <a:r>
              <a:rPr lang="en-GB" sz="1600" i="1" dirty="0" err="1">
                <a:solidFill>
                  <a:prstClr val="black"/>
                </a:solidFill>
              </a:rPr>
              <a:t>Spallino</a:t>
            </a:r>
            <a:r>
              <a:rPr lang="en-GB" sz="1600" i="1" dirty="0">
                <a:solidFill>
                  <a:prstClr val="black"/>
                </a:solidFill>
              </a:rPr>
              <a:t>, P. Chimenti, G. Latini (INFN)</a:t>
            </a:r>
          </a:p>
          <a:p>
            <a:pPr algn="just"/>
            <a:r>
              <a:rPr lang="en-US" sz="1600" i="1" dirty="0"/>
              <a:t>C. Beard, L.J.F. Hol, P. Craievich, M. Pedrozzi, J-Y. Raguin, F. </a:t>
            </a:r>
            <a:r>
              <a:rPr lang="en-US" sz="1600" i="1"/>
              <a:t>Marcellini, </a:t>
            </a:r>
            <a:r>
              <a:rPr lang="en-US" sz="1600" i="1" dirty="0"/>
              <a:t>R. Zennaro, H. Braun, M. Seidel (PSI)</a:t>
            </a:r>
            <a:endParaRPr lang="en-GB" sz="1600" i="1" dirty="0">
              <a:solidFill>
                <a:prstClr val="black"/>
              </a:solidFill>
            </a:endParaRPr>
          </a:p>
        </p:txBody>
      </p:sp>
      <p:sp>
        <p:nvSpPr>
          <p:cNvPr id="14" name="Rettangolo 13"/>
          <p:cNvSpPr/>
          <p:nvPr/>
        </p:nvSpPr>
        <p:spPr>
          <a:xfrm>
            <a:off x="4861360" y="5903446"/>
            <a:ext cx="6096000" cy="830997"/>
          </a:xfrm>
          <a:prstGeom prst="rect">
            <a:avLst/>
          </a:prstGeom>
        </p:spPr>
        <p:txBody>
          <a:bodyPr>
            <a:spAutoFit/>
          </a:bodyPr>
          <a:lstStyle/>
          <a:p>
            <a:pPr algn="just"/>
            <a:r>
              <a:rPr lang="en-GB" sz="1600" b="1" dirty="0"/>
              <a:t>This project has received funding from the European Union’s Horizon 2020 Research and Innovation programme under GA No101004730 </a:t>
            </a:r>
          </a:p>
          <a:p>
            <a:pPr algn="just"/>
            <a:r>
              <a:rPr lang="en-GB" sz="1600" b="1" dirty="0"/>
              <a:t>and by INFN Commission n. V</a:t>
            </a:r>
          </a:p>
        </p:txBody>
      </p:sp>
      <p:pic>
        <p:nvPicPr>
          <p:cNvPr id="16" name="Immagin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3057" y="5906439"/>
            <a:ext cx="1283580" cy="854864"/>
          </a:xfrm>
          <a:prstGeom prst="rect">
            <a:avLst/>
          </a:prstGeom>
        </p:spPr>
      </p:pic>
      <p:sp>
        <p:nvSpPr>
          <p:cNvPr id="4" name="CasellaDiTesto 3"/>
          <p:cNvSpPr txBox="1"/>
          <p:nvPr/>
        </p:nvSpPr>
        <p:spPr>
          <a:xfrm>
            <a:off x="3277592" y="5348612"/>
            <a:ext cx="4773880" cy="461665"/>
          </a:xfrm>
          <a:prstGeom prst="rect">
            <a:avLst/>
          </a:prstGeom>
          <a:solidFill>
            <a:srgbClr val="FFFF00"/>
          </a:solidFill>
        </p:spPr>
        <p:txBody>
          <a:bodyPr wrap="square" rtlCol="0">
            <a:spAutoFit/>
          </a:bodyPr>
          <a:lstStyle/>
          <a:p>
            <a:pPr algn="ctr"/>
            <a:r>
              <a:rPr lang="en-GB" sz="2400" b="1" dirty="0">
                <a:solidFill>
                  <a:srgbClr val="FF0000"/>
                </a:solidFill>
              </a:rPr>
              <a:t>THANK YOU FOR YOUR ATTENTION!</a:t>
            </a:r>
          </a:p>
        </p:txBody>
      </p:sp>
      <p:pic>
        <p:nvPicPr>
          <p:cNvPr id="7" name="Immagine 6">
            <a:extLst>
              <a:ext uri="{FF2B5EF4-FFF2-40B4-BE49-F238E27FC236}">
                <a16:creationId xmlns:a16="http://schemas.microsoft.com/office/drawing/2014/main" id="{BE2652FB-68B7-C9EE-86A5-836D595BEE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9436" y="5636688"/>
            <a:ext cx="899915" cy="1221312"/>
          </a:xfrm>
          <a:prstGeom prst="rect">
            <a:avLst/>
          </a:prstGeom>
        </p:spPr>
      </p:pic>
      <p:sp>
        <p:nvSpPr>
          <p:cNvPr id="9" name="Rettangolo 8">
            <a:extLst>
              <a:ext uri="{FF2B5EF4-FFF2-40B4-BE49-F238E27FC236}">
                <a16:creationId xmlns:a16="http://schemas.microsoft.com/office/drawing/2014/main" id="{D5E7ACD1-46B8-B443-BC42-A32C5F2580A6}"/>
              </a:ext>
            </a:extLst>
          </p:cNvPr>
          <p:cNvSpPr/>
          <p:nvPr/>
        </p:nvSpPr>
        <p:spPr>
          <a:xfrm>
            <a:off x="2731325" y="0"/>
            <a:ext cx="6539344"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all" spc="0" normalizeH="0" noProof="0" dirty="0">
                <a:ln>
                  <a:noFill/>
                </a:ln>
                <a:effectLst/>
                <a:uLnTx/>
                <a:uFillTx/>
                <a:latin typeface="Calibri" panose="020F0502020204030204"/>
                <a:ea typeface="+mn-ea"/>
                <a:cs typeface="+mn-cs"/>
              </a:rPr>
              <a:t>CONCLUSIONS</a:t>
            </a:r>
            <a:endParaRPr kumimoji="0" lang="en-GB" sz="3600" b="1" i="0" u="none" strike="noStrike" kern="1200" cap="all" spc="0" normalizeH="0" noProof="0" dirty="0">
              <a:ln>
                <a:noFill/>
              </a:ln>
              <a:effectLst/>
              <a:uLnTx/>
              <a:uFillTx/>
              <a:latin typeface="Calibri" panose="020F0502020204030204"/>
              <a:ea typeface="+mn-ea"/>
              <a:cs typeface="+mn-cs"/>
            </a:endParaRPr>
          </a:p>
        </p:txBody>
      </p:sp>
      <p:pic>
        <p:nvPicPr>
          <p:cNvPr id="2" name="Immagine 1">
            <a:extLst>
              <a:ext uri="{FF2B5EF4-FFF2-40B4-BE49-F238E27FC236}">
                <a16:creationId xmlns:a16="http://schemas.microsoft.com/office/drawing/2014/main" id="{A130398F-F733-2C0E-6E01-E0AFDD32E1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4725"/>
            <a:ext cx="1758010" cy="975696"/>
          </a:xfrm>
          <a:prstGeom prst="rect">
            <a:avLst/>
          </a:prstGeom>
        </p:spPr>
      </p:pic>
      <p:pic>
        <p:nvPicPr>
          <p:cNvPr id="12" name="Immagine 11">
            <a:extLst>
              <a:ext uri="{FF2B5EF4-FFF2-40B4-BE49-F238E27FC236}">
                <a16:creationId xmlns:a16="http://schemas.microsoft.com/office/drawing/2014/main" id="{822670C8-A3C6-267F-65F2-71090531C4B2}"/>
              </a:ext>
            </a:extLst>
          </p:cNvPr>
          <p:cNvPicPr>
            <a:picLocks noChangeAspect="1"/>
          </p:cNvPicPr>
          <p:nvPr/>
        </p:nvPicPr>
        <p:blipFill>
          <a:blip r:embed="rId6"/>
          <a:stretch>
            <a:fillRect/>
          </a:stretch>
        </p:blipFill>
        <p:spPr>
          <a:xfrm>
            <a:off x="1876523" y="85833"/>
            <a:ext cx="1547177" cy="769260"/>
          </a:xfrm>
          <a:prstGeom prst="rect">
            <a:avLst/>
          </a:prstGeom>
        </p:spPr>
      </p:pic>
      <p:pic>
        <p:nvPicPr>
          <p:cNvPr id="13" name="Immagine 12">
            <a:extLst>
              <a:ext uri="{FF2B5EF4-FFF2-40B4-BE49-F238E27FC236}">
                <a16:creationId xmlns:a16="http://schemas.microsoft.com/office/drawing/2014/main" id="{F952909A-BDC8-0E26-9228-AF530E63DA1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807660" y="90648"/>
            <a:ext cx="1212455" cy="585944"/>
          </a:xfrm>
          <a:prstGeom prst="rect">
            <a:avLst/>
          </a:prstGeom>
        </p:spPr>
      </p:pic>
      <p:pic>
        <p:nvPicPr>
          <p:cNvPr id="6" name="Picture 5">
            <a:extLst>
              <a:ext uri="{FF2B5EF4-FFF2-40B4-BE49-F238E27FC236}">
                <a16:creationId xmlns:a16="http://schemas.microsoft.com/office/drawing/2014/main" id="{F553D7F5-A353-E3C5-21EF-477A5758696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60501" y="50760"/>
            <a:ext cx="1954976" cy="804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8704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0"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EE54EC67-13BD-FB69-F7A1-A136A20FF4B9}"/>
              </a:ext>
            </a:extLst>
          </p:cNvPr>
          <p:cNvSpPr txBox="1"/>
          <p:nvPr/>
        </p:nvSpPr>
        <p:spPr>
          <a:xfrm>
            <a:off x="4352081" y="2720051"/>
            <a:ext cx="3445046" cy="707886"/>
          </a:xfrm>
          <a:prstGeom prst="rect">
            <a:avLst/>
          </a:prstGeom>
          <a:noFill/>
        </p:spPr>
        <p:txBody>
          <a:bodyPr wrap="none" rtlCol="0">
            <a:spAutoFit/>
          </a:bodyPr>
          <a:lstStyle/>
          <a:p>
            <a:r>
              <a:rPr lang="it-IT" sz="4000" b="1" dirty="0"/>
              <a:t>BACKUP SLIDES</a:t>
            </a:r>
            <a:endParaRPr lang="en-US" sz="4000" b="1" dirty="0"/>
          </a:p>
        </p:txBody>
      </p:sp>
    </p:spTree>
    <p:extLst>
      <p:ext uri="{BB962C8B-B14F-4D97-AF65-F5344CB8AC3E}">
        <p14:creationId xmlns:p14="http://schemas.microsoft.com/office/powerpoint/2010/main" val="250246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1" name="Immagine 40" descr="Immagine che contiene schermata, design&#10;&#10;Descrizione generata automaticamente">
            <a:extLst>
              <a:ext uri="{FF2B5EF4-FFF2-40B4-BE49-F238E27FC236}">
                <a16:creationId xmlns:a16="http://schemas.microsoft.com/office/drawing/2014/main" id="{64455A78-5E41-6FD0-1932-C5F5F9B5C607}"/>
              </a:ext>
            </a:extLst>
          </p:cNvPr>
          <p:cNvPicPr>
            <a:picLocks noChangeAspect="1"/>
          </p:cNvPicPr>
          <p:nvPr/>
        </p:nvPicPr>
        <p:blipFill rotWithShape="1">
          <a:blip r:embed="rId3">
            <a:extLst>
              <a:ext uri="{28A0092B-C50C-407E-A947-70E740481C1C}">
                <a14:useLocalDpi xmlns:a14="http://schemas.microsoft.com/office/drawing/2010/main" val="0"/>
              </a:ext>
            </a:extLst>
          </a:blip>
          <a:srcRect b="16213"/>
          <a:stretch/>
        </p:blipFill>
        <p:spPr>
          <a:xfrm>
            <a:off x="7395265" y="3741738"/>
            <a:ext cx="4689535" cy="3116262"/>
          </a:xfrm>
          <a:prstGeom prst="rect">
            <a:avLst/>
          </a:prstGeom>
        </p:spPr>
      </p:pic>
      <p:sp>
        <p:nvSpPr>
          <p:cNvPr id="11" name="Rettangolo 10">
            <a:extLst>
              <a:ext uri="{FF2B5EF4-FFF2-40B4-BE49-F238E27FC236}">
                <a16:creationId xmlns:a16="http://schemas.microsoft.com/office/drawing/2014/main" id="{3FA2743B-2B9D-4CCA-B4B4-EC9C595CD489}"/>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ttangolo 11">
            <a:extLst>
              <a:ext uri="{FF2B5EF4-FFF2-40B4-BE49-F238E27FC236}">
                <a16:creationId xmlns:a16="http://schemas.microsoft.com/office/drawing/2014/main" id="{624C08F9-FC82-4961-8075-10E8126BF74A}"/>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E7E6E6"/>
                </a:solidFill>
                <a:effectLst/>
                <a:uLnTx/>
                <a:uFillTx/>
                <a:latin typeface="Calibri" panose="020F0502020204030204"/>
                <a:ea typeface="+mn-ea"/>
                <a:cs typeface="+mn-cs"/>
              </a:rPr>
              <a:t>TEX Upgrade with new Power Sources</a:t>
            </a:r>
            <a:endParaRPr kumimoji="0" lang="en-GB" sz="3600" b="1" i="0" u="none" strike="noStrike" kern="1200" cap="all" spc="0" normalizeH="0" baseline="0" noProof="0" dirty="0">
              <a:ln>
                <a:noFill/>
              </a:ln>
              <a:solidFill>
                <a:srgbClr val="E7E6E6"/>
              </a:solidFill>
              <a:effectLst/>
              <a:uLnTx/>
              <a:uFillTx/>
              <a:latin typeface="Calibri" panose="020F0502020204030204"/>
              <a:ea typeface="+mn-ea"/>
              <a:cs typeface="+mn-cs"/>
            </a:endParaRPr>
          </a:p>
        </p:txBody>
      </p:sp>
      <p:sp>
        <p:nvSpPr>
          <p:cNvPr id="14" name="Rettangolo 13">
            <a:extLst>
              <a:ext uri="{FF2B5EF4-FFF2-40B4-BE49-F238E27FC236}">
                <a16:creationId xmlns:a16="http://schemas.microsoft.com/office/drawing/2014/main" id="{A2F585C1-115E-4983-AF63-12545B58E812}"/>
              </a:ext>
            </a:extLst>
          </p:cNvPr>
          <p:cNvSpPr/>
          <p:nvPr/>
        </p:nvSpPr>
        <p:spPr>
          <a:xfrm>
            <a:off x="0" y="779602"/>
            <a:ext cx="4201609" cy="5979786"/>
          </a:xfrm>
          <a:prstGeom prst="rect">
            <a:avLst/>
          </a:prstGeom>
        </p:spPr>
        <p:txBody>
          <a:bodyPr/>
          <a:lstStyle/>
          <a:p>
            <a:pPr marL="0" marR="0" lvl="0" indent="0" algn="just" defTabSz="914400" rtl="0" eaLnBrk="1" fontAlgn="auto" latinLnBrk="0" hangingPunct="1">
              <a:lnSpc>
                <a:spcPct val="90000"/>
              </a:lnSpc>
              <a:spcBef>
                <a:spcPts val="0"/>
              </a:spcBef>
              <a:spcAft>
                <a:spcPts val="0"/>
              </a:spcAft>
              <a:buClr>
                <a:srgbClr val="4196B4"/>
              </a:buClr>
              <a:buSzTx/>
              <a:buFontTx/>
              <a:buNone/>
              <a:tabLst/>
              <a:defRPr/>
            </a:pPr>
            <a:r>
              <a:rPr kumimoji="0" lang="it-IT" sz="1500" b="0" i="0" u="none" strike="noStrike" kern="1200" cap="none" spc="0" normalizeH="0" baseline="0" noProof="0" dirty="0" err="1">
                <a:ln>
                  <a:noFill/>
                </a:ln>
                <a:solidFill>
                  <a:prstClr val="black"/>
                </a:solidFill>
                <a:effectLst/>
                <a:uLnTx/>
                <a:uFillTx/>
                <a:latin typeface="Calibri" panose="020F0502020204030204"/>
                <a:ea typeface="+mn-ea"/>
                <a:cs typeface="+mn-cs"/>
              </a:rPr>
              <a:t>Currently</a:t>
            </a:r>
            <a:r>
              <a:rPr kumimoji="0" lang="it-IT" sz="1500" b="0" i="0" u="none" strike="noStrike" kern="1200" cap="none" spc="0" normalizeH="0" baseline="0" noProof="0" dirty="0">
                <a:ln>
                  <a:noFill/>
                </a:ln>
                <a:solidFill>
                  <a:prstClr val="black"/>
                </a:solidFill>
                <a:effectLst/>
                <a:uLnTx/>
                <a:uFillTx/>
                <a:latin typeface="Calibri" panose="020F0502020204030204"/>
                <a:ea typeface="+mn-ea"/>
                <a:cs typeface="+mn-cs"/>
              </a:rPr>
              <a:t>, the test stand TEX </a:t>
            </a:r>
            <a:r>
              <a:rPr kumimoji="0" lang="it-IT" sz="1500" b="0" i="0" u="none" strike="noStrike" kern="1200" cap="none" spc="0" normalizeH="0" baseline="0" noProof="0" dirty="0" err="1">
                <a:ln>
                  <a:noFill/>
                </a:ln>
                <a:solidFill>
                  <a:prstClr val="black"/>
                </a:solidFill>
                <a:effectLst/>
                <a:uLnTx/>
                <a:uFillTx/>
                <a:latin typeface="Calibri" panose="020F0502020204030204"/>
                <a:ea typeface="+mn-ea"/>
                <a:cs typeface="+mn-cs"/>
              </a:rPr>
              <a:t>is</a:t>
            </a:r>
            <a:r>
              <a:rPr kumimoji="0" lang="it-IT"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it-IT" sz="1500" b="0" i="0" u="none" strike="noStrike" kern="1200" cap="none" spc="0" normalizeH="0" baseline="0" noProof="0" dirty="0" err="1">
                <a:ln>
                  <a:noFill/>
                </a:ln>
                <a:solidFill>
                  <a:prstClr val="black"/>
                </a:solidFill>
                <a:effectLst/>
                <a:uLnTx/>
                <a:uFillTx/>
                <a:latin typeface="Calibri" panose="020F0502020204030204"/>
                <a:ea typeface="+mn-ea"/>
                <a:cs typeface="+mn-cs"/>
              </a:rPr>
              <a:t>based</a:t>
            </a:r>
            <a:r>
              <a:rPr kumimoji="0" lang="it-IT" sz="1500" b="0" i="0" u="none" strike="noStrike" kern="1200" cap="none" spc="0" normalizeH="0" baseline="0" noProof="0" dirty="0">
                <a:ln>
                  <a:noFill/>
                </a:ln>
                <a:solidFill>
                  <a:prstClr val="black"/>
                </a:solidFill>
                <a:effectLst/>
                <a:uLnTx/>
                <a:uFillTx/>
                <a:latin typeface="Calibri" panose="020F0502020204030204"/>
                <a:ea typeface="+mn-ea"/>
                <a:cs typeface="+mn-cs"/>
              </a:rPr>
              <a:t> on </a:t>
            </a:r>
            <a:r>
              <a:rPr kumimoji="0" lang="it-IT" sz="1500" b="1" i="0" u="none" strike="noStrike" kern="1200" cap="none" spc="0" normalizeH="0" baseline="0" noProof="0" dirty="0">
                <a:ln>
                  <a:noFill/>
                </a:ln>
                <a:solidFill>
                  <a:prstClr val="black"/>
                </a:solidFill>
                <a:effectLst/>
                <a:uLnTx/>
                <a:uFillTx/>
                <a:latin typeface="Calibri" panose="020F0502020204030204"/>
                <a:ea typeface="+mn-ea"/>
                <a:cs typeface="+mn-cs"/>
              </a:rPr>
              <a:t>CPI VKX8311A</a:t>
            </a:r>
            <a:r>
              <a:rPr kumimoji="0" lang="it-IT" sz="1500" b="0" i="0" u="none" strike="noStrike" kern="1200" cap="none" spc="0" normalizeH="0" baseline="0" noProof="0" dirty="0">
                <a:ln>
                  <a:noFill/>
                </a:ln>
                <a:solidFill>
                  <a:prstClr val="black"/>
                </a:solidFill>
                <a:effectLst/>
                <a:uLnTx/>
                <a:uFillTx/>
                <a:latin typeface="Calibri" panose="020F0502020204030204"/>
                <a:ea typeface="+mn-ea"/>
                <a:cs typeface="+mn-cs"/>
              </a:rPr>
              <a:t> Klystron </a:t>
            </a:r>
            <a:r>
              <a:rPr kumimoji="0" lang="it-IT" sz="1500" b="1" i="0" u="none" strike="noStrike" kern="1200" cap="none" spc="0" normalizeH="0" baseline="0" noProof="0" dirty="0">
                <a:ln>
                  <a:noFill/>
                </a:ln>
                <a:solidFill>
                  <a:prstClr val="black"/>
                </a:solidFill>
                <a:effectLst/>
                <a:uLnTx/>
                <a:uFillTx/>
                <a:latin typeface="Calibri" panose="020F0502020204030204"/>
                <a:ea typeface="+mn-ea"/>
                <a:cs typeface="+mn-cs"/>
              </a:rPr>
              <a:t>on </a:t>
            </a:r>
            <a:r>
              <a:rPr kumimoji="0" lang="it-IT" sz="1500" b="1" i="0" u="none" strike="noStrike" kern="1200" cap="none" spc="0" normalizeH="0" baseline="0" noProof="0" dirty="0" err="1">
                <a:ln>
                  <a:noFill/>
                </a:ln>
                <a:solidFill>
                  <a:prstClr val="black"/>
                </a:solidFill>
                <a:effectLst/>
                <a:uLnTx/>
                <a:uFillTx/>
                <a:latin typeface="Calibri" panose="020F0502020204030204"/>
                <a:ea typeface="+mn-ea"/>
                <a:cs typeface="+mn-cs"/>
              </a:rPr>
              <a:t>loan</a:t>
            </a:r>
            <a:r>
              <a:rPr kumimoji="0" lang="it-IT" sz="1500" b="1" i="0" u="none" strike="noStrike" kern="1200" cap="none" spc="0" normalizeH="0" baseline="0" noProof="0" dirty="0">
                <a:ln>
                  <a:noFill/>
                </a:ln>
                <a:solidFill>
                  <a:prstClr val="black"/>
                </a:solidFill>
                <a:effectLst/>
                <a:uLnTx/>
                <a:uFillTx/>
                <a:latin typeface="Calibri" panose="020F0502020204030204"/>
                <a:ea typeface="+mn-ea"/>
                <a:cs typeface="+mn-cs"/>
              </a:rPr>
              <a:t> from CERN </a:t>
            </a: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already </a:t>
            </a:r>
            <a:r>
              <a:rPr kumimoji="0" lang="en-US" sz="1500" b="1" i="0" u="none" strike="noStrike" kern="1200" cap="none" spc="0" normalizeH="0" baseline="0" noProof="0" dirty="0">
                <a:ln>
                  <a:noFill/>
                </a:ln>
                <a:solidFill>
                  <a:prstClr val="black"/>
                </a:solidFill>
                <a:effectLst/>
                <a:uLnTx/>
                <a:uFillTx/>
                <a:latin typeface="Calibri" panose="020F0502020204030204"/>
                <a:ea typeface="+mn-ea"/>
                <a:cs typeface="+mn-cs"/>
              </a:rPr>
              <a:t>commissioned</a:t>
            </a: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 and </a:t>
            </a:r>
            <a:r>
              <a:rPr kumimoji="0" lang="en-US" sz="1500" b="1" i="0" u="none" strike="noStrike" kern="1200" cap="none" spc="0" normalizeH="0" baseline="0" noProof="0" dirty="0">
                <a:ln>
                  <a:noFill/>
                </a:ln>
                <a:solidFill>
                  <a:prstClr val="black"/>
                </a:solidFill>
                <a:effectLst/>
                <a:uLnTx/>
                <a:uFillTx/>
                <a:latin typeface="Calibri" panose="020F0502020204030204"/>
                <a:ea typeface="+mn-ea"/>
                <a:cs typeface="+mn-cs"/>
              </a:rPr>
              <a:t>in operation.</a:t>
            </a:r>
          </a:p>
          <a:p>
            <a:pPr marL="0" marR="0" lvl="0" indent="0" algn="just" defTabSz="914400" rtl="0" eaLnBrk="1" fontAlgn="auto" latinLnBrk="0" hangingPunct="1">
              <a:lnSpc>
                <a:spcPct val="90000"/>
              </a:lnSpc>
              <a:spcBef>
                <a:spcPts val="0"/>
              </a:spcBef>
              <a:spcAft>
                <a:spcPts val="0"/>
              </a:spcAft>
              <a:buClr>
                <a:srgbClr val="4196B4"/>
              </a:buClr>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Three other klystrons are being installed at TEX:</a:t>
            </a:r>
          </a:p>
          <a:p>
            <a:pPr marL="0" marR="0" lvl="0" indent="0" algn="just" defTabSz="914400" rtl="0" eaLnBrk="1" fontAlgn="auto" latinLnBrk="0" hangingPunct="1">
              <a:lnSpc>
                <a:spcPct val="90000"/>
              </a:lnSpc>
              <a:spcBef>
                <a:spcPts val="0"/>
              </a:spcBef>
              <a:spcAft>
                <a:spcPts val="0"/>
              </a:spcAft>
              <a:buClr>
                <a:srgbClr val="4196B4"/>
              </a:buClr>
              <a:buSzTx/>
              <a:buFontTx/>
              <a:buNone/>
              <a:tabLst/>
              <a:defRPr/>
            </a:pP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just" defTabSz="914400" rtl="0" eaLnBrk="1" fontAlgn="auto" latinLnBrk="0" hangingPunct="1">
              <a:lnSpc>
                <a:spcPct val="90000"/>
              </a:lnSpc>
              <a:spcBef>
                <a:spcPts val="0"/>
              </a:spcBef>
              <a:spcAft>
                <a:spcPts val="0"/>
              </a:spcAft>
              <a:buClr>
                <a:srgbClr val="4196B4"/>
              </a:buClr>
              <a:buSzTx/>
              <a:buFont typeface="+mj-lt"/>
              <a:buAutoNum type="arabicPeriod"/>
              <a:tabLst/>
              <a:defRPr/>
            </a:pPr>
            <a:r>
              <a:rPr kumimoji="0" lang="en-US" sz="1500" b="1" i="0" u="none" strike="noStrike" kern="1200" cap="none" spc="0" normalizeH="0" baseline="0" noProof="0" dirty="0">
                <a:ln>
                  <a:noFill/>
                </a:ln>
                <a:solidFill>
                  <a:srgbClr val="3939F7"/>
                </a:solidFill>
                <a:effectLst/>
                <a:uLnTx/>
                <a:uFillTx/>
                <a:latin typeface="Calibri" panose="020F0502020204030204"/>
                <a:ea typeface="+mn-ea"/>
                <a:cs typeface="+mn-cs"/>
              </a:rPr>
              <a:t>CANON X Band 25 MW, 400 Hz </a:t>
            </a:r>
            <a:r>
              <a:rPr kumimoji="0" lang="it-IT" sz="1500" b="1" i="0" u="none" strike="noStrike" kern="1200" cap="none" spc="0" normalizeH="0" baseline="0" noProof="0" dirty="0">
                <a:ln>
                  <a:noFill/>
                </a:ln>
                <a:solidFill>
                  <a:srgbClr val="3939F7"/>
                </a:solidFill>
                <a:effectLst/>
                <a:uLnTx/>
                <a:uFillTx/>
                <a:latin typeface="Calibri" panose="020F0502020204030204"/>
                <a:ea typeface="+mn-ea"/>
                <a:cs typeface="+mn-cs"/>
              </a:rPr>
              <a:t>E37119</a:t>
            </a:r>
            <a:endParaRPr kumimoji="0" lang="en-US" sz="1500" b="0" i="0" u="none" strike="noStrike" kern="1200" cap="none" spc="0" normalizeH="0" baseline="0" noProof="0" dirty="0">
              <a:ln>
                <a:noFill/>
              </a:ln>
              <a:solidFill>
                <a:srgbClr val="3939F7"/>
              </a:solidFill>
              <a:effectLst/>
              <a:uLnTx/>
              <a:uFillTx/>
              <a:latin typeface="Calibri" panose="020F0502020204030204"/>
              <a:ea typeface="+mn-ea"/>
              <a:cs typeface="+mn-cs"/>
            </a:endParaRPr>
          </a:p>
          <a:p>
            <a:pPr marL="457200" marR="0" lvl="1" indent="0" algn="just" defTabSz="914400" rtl="0" eaLnBrk="1" fontAlgn="auto" latinLnBrk="0" hangingPunct="1">
              <a:lnSpc>
                <a:spcPct val="90000"/>
              </a:lnSpc>
              <a:spcBef>
                <a:spcPts val="0"/>
              </a:spcBef>
              <a:spcAft>
                <a:spcPts val="0"/>
              </a:spcAft>
              <a:buClr>
                <a:srgbClr val="4196B4"/>
              </a:buClr>
              <a:buSzTx/>
              <a:buFontTx/>
              <a:buNone/>
              <a:tabLst/>
              <a:defRPr/>
            </a:pPr>
            <a:r>
              <a:rPr kumimoji="0" lang="en-US" sz="1500" b="1" i="0" u="none" strike="noStrike" kern="1200" cap="none" spc="0" normalizeH="0" baseline="0" noProof="0" dirty="0">
                <a:ln>
                  <a:noFill/>
                </a:ln>
                <a:solidFill>
                  <a:prstClr val="black"/>
                </a:solidFill>
                <a:effectLst/>
                <a:uLnTx/>
                <a:uFillTx/>
                <a:latin typeface="Calibri" panose="020F0502020204030204"/>
                <a:ea typeface="+mn-ea"/>
                <a:cs typeface="+mn-cs"/>
              </a:rPr>
              <a:t>Status</a:t>
            </a: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771525" marR="0" lvl="2" indent="-342900" algn="just" defTabSz="914400" rtl="0" eaLnBrk="1" fontAlgn="auto" latinLnBrk="0" hangingPunct="1">
              <a:lnSpc>
                <a:spcPct val="90000"/>
              </a:lnSpc>
              <a:spcBef>
                <a:spcPts val="0"/>
              </a:spcBef>
              <a:spcAft>
                <a:spcPts val="0"/>
              </a:spcAft>
              <a:buClr>
                <a:srgbClr val="4196B4"/>
              </a:buClr>
              <a:buSzTx/>
              <a:buFont typeface="Arial" panose="020B0604020202020204" pitchFamily="34" charset="0"/>
              <a:buChar char="•"/>
              <a:tabLst/>
              <a:defRPr/>
            </a:pPr>
            <a:r>
              <a:rPr kumimoji="0" lang="it-IT" sz="1500" b="0" i="1" u="none" strike="noStrike" kern="1200" cap="none" spc="0" normalizeH="0" baseline="0" noProof="0" dirty="0">
                <a:ln>
                  <a:noFill/>
                </a:ln>
                <a:solidFill>
                  <a:prstClr val="black"/>
                </a:solidFill>
                <a:effectLst/>
                <a:uLnTx/>
                <a:uFillTx/>
                <a:latin typeface="Calibri" panose="020F0502020204030204"/>
                <a:ea typeface="+mn-ea"/>
                <a:cs typeface="+mn-cs"/>
              </a:rPr>
              <a:t>FAT of the klystron </a:t>
            </a:r>
            <a:r>
              <a:rPr kumimoji="0" lang="it-IT" sz="1500" b="0" i="1" u="none" strike="noStrike" kern="1200" cap="none" spc="0" normalizeH="0" baseline="0" noProof="0" dirty="0" err="1">
                <a:ln>
                  <a:noFill/>
                </a:ln>
                <a:solidFill>
                  <a:prstClr val="black"/>
                </a:solidFill>
                <a:effectLst/>
                <a:uLnTx/>
                <a:uFillTx/>
                <a:latin typeface="Calibri" panose="020F0502020204030204"/>
                <a:ea typeface="+mn-ea"/>
                <a:cs typeface="+mn-cs"/>
              </a:rPr>
              <a:t>done</a:t>
            </a:r>
            <a:r>
              <a:rPr kumimoji="0" lang="it-IT" sz="1500" b="0" i="1" u="none" strike="noStrike" kern="1200" cap="none" spc="0" normalizeH="0" baseline="0" noProof="0" dirty="0">
                <a:ln>
                  <a:noFill/>
                </a:ln>
                <a:solidFill>
                  <a:prstClr val="black"/>
                </a:solidFill>
                <a:effectLst/>
                <a:uLnTx/>
                <a:uFillTx/>
                <a:latin typeface="Calibri" panose="020F0502020204030204"/>
                <a:ea typeface="+mn-ea"/>
                <a:cs typeface="+mn-cs"/>
              </a:rPr>
              <a:t> @ CANON on a PFN modulator 11/2023, 25 MW, 10 Hz, t=1.5us</a:t>
            </a:r>
          </a:p>
          <a:p>
            <a:pPr marL="771525" marR="0" lvl="2" indent="-342900" algn="just" defTabSz="914400" rtl="0" eaLnBrk="1" fontAlgn="auto" latinLnBrk="0" hangingPunct="1">
              <a:lnSpc>
                <a:spcPct val="90000"/>
              </a:lnSpc>
              <a:spcBef>
                <a:spcPts val="0"/>
              </a:spcBef>
              <a:spcAft>
                <a:spcPts val="0"/>
              </a:spcAft>
              <a:buClr>
                <a:srgbClr val="4196B4"/>
              </a:buClr>
              <a:buSzTx/>
              <a:buFont typeface="Arial" panose="020B0604020202020204" pitchFamily="34" charset="0"/>
              <a:buChar char="•"/>
              <a:tabLst/>
              <a:defRPr/>
            </a:pPr>
            <a:r>
              <a:rPr kumimoji="0" lang="it-IT" sz="1500" b="0" i="1" u="none" strike="noStrike" kern="1200" cap="none" spc="0" normalizeH="0" baseline="0" noProof="0" dirty="0">
                <a:ln>
                  <a:noFill/>
                </a:ln>
                <a:solidFill>
                  <a:prstClr val="black"/>
                </a:solidFill>
                <a:effectLst/>
                <a:uLnTx/>
                <a:uFillTx/>
                <a:latin typeface="Calibri" panose="020F0502020204030204"/>
                <a:ea typeface="+mn-ea"/>
                <a:cs typeface="+mn-cs"/>
              </a:rPr>
              <a:t>FAT of the RF source @Scandinova 05/2024, full power in </a:t>
            </a:r>
            <a:r>
              <a:rPr kumimoji="0" lang="it-IT" sz="1500" b="0" i="1" u="none" strike="noStrike" kern="1200" cap="none" spc="0" normalizeH="0" baseline="0" noProof="0" dirty="0" err="1">
                <a:ln>
                  <a:noFill/>
                </a:ln>
                <a:solidFill>
                  <a:prstClr val="black"/>
                </a:solidFill>
                <a:effectLst/>
                <a:uLnTx/>
                <a:uFillTx/>
                <a:latin typeface="Calibri" panose="020F0502020204030204"/>
                <a:ea typeface="+mn-ea"/>
                <a:cs typeface="+mn-cs"/>
              </a:rPr>
              <a:t>diode</a:t>
            </a:r>
            <a:r>
              <a:rPr kumimoji="0" lang="it-IT" sz="1500" b="0" i="1" u="none" strike="noStrike" kern="1200" cap="none" spc="0" normalizeH="0" baseline="0" noProof="0" dirty="0">
                <a:ln>
                  <a:noFill/>
                </a:ln>
                <a:solidFill>
                  <a:prstClr val="black"/>
                </a:solidFill>
                <a:effectLst/>
                <a:uLnTx/>
                <a:uFillTx/>
                <a:latin typeface="Calibri" panose="020F0502020204030204"/>
                <a:ea typeface="+mn-ea"/>
                <a:cs typeface="+mn-cs"/>
              </a:rPr>
              <a:t> mode </a:t>
            </a:r>
          </a:p>
          <a:p>
            <a:pPr marL="771525" marR="0" lvl="2" indent="-342900" algn="just" defTabSz="914400" rtl="0" eaLnBrk="1" fontAlgn="auto" latinLnBrk="0" hangingPunct="1">
              <a:lnSpc>
                <a:spcPct val="90000"/>
              </a:lnSpc>
              <a:spcBef>
                <a:spcPts val="0"/>
              </a:spcBef>
              <a:spcAft>
                <a:spcPts val="0"/>
              </a:spcAft>
              <a:buClr>
                <a:srgbClr val="4196B4"/>
              </a:buClr>
              <a:buSzTx/>
              <a:buFont typeface="Arial" panose="020B0604020202020204" pitchFamily="34" charset="0"/>
              <a:buChar char="•"/>
              <a:tabLst/>
              <a:defRPr/>
            </a:pPr>
            <a:r>
              <a:rPr kumimoji="0" lang="en-US" sz="1500" b="0" i="1" u="none" strike="noStrike" kern="1200" cap="none" spc="0" normalizeH="0" baseline="0" noProof="0" dirty="0">
                <a:ln>
                  <a:noFill/>
                </a:ln>
                <a:solidFill>
                  <a:prstClr val="black"/>
                </a:solidFill>
                <a:effectLst/>
                <a:uLnTx/>
                <a:uFillTx/>
                <a:latin typeface="Calibri" panose="020F0502020204030204"/>
                <a:ea typeface="+mn-ea"/>
                <a:cs typeface="+mn-cs"/>
              </a:rPr>
              <a:t>Modulator and klystron positioned at TEX</a:t>
            </a:r>
          </a:p>
          <a:p>
            <a:pPr marL="457200" marR="0" lvl="1" indent="0" algn="just" defTabSz="914400" rtl="0" eaLnBrk="1" fontAlgn="auto" latinLnBrk="0" hangingPunct="1">
              <a:lnSpc>
                <a:spcPct val="90000"/>
              </a:lnSpc>
              <a:spcBef>
                <a:spcPts val="0"/>
              </a:spcBef>
              <a:spcAft>
                <a:spcPts val="0"/>
              </a:spcAft>
              <a:buClr>
                <a:srgbClr val="4196B4"/>
              </a:buClr>
              <a:buSzTx/>
              <a:buFontTx/>
              <a:buNone/>
              <a:tabLst/>
              <a:defRPr/>
            </a:pP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1" indent="-342900" algn="just" defTabSz="914400" rtl="0" eaLnBrk="1" fontAlgn="auto" latinLnBrk="0" hangingPunct="1">
              <a:lnSpc>
                <a:spcPct val="90000"/>
              </a:lnSpc>
              <a:spcBef>
                <a:spcPts val="0"/>
              </a:spcBef>
              <a:spcAft>
                <a:spcPts val="0"/>
              </a:spcAft>
              <a:buClr>
                <a:srgbClr val="4196B4"/>
              </a:buClr>
              <a:buSzTx/>
              <a:buFontTx/>
              <a:buAutoNum type="arabicPeriod" startAt="3"/>
              <a:tabLst/>
              <a:defRPr/>
            </a:pPr>
            <a:r>
              <a:rPr kumimoji="0" lang="en-US" sz="1500" b="1" i="0" u="none" strike="noStrike" kern="1200" cap="none" spc="0" normalizeH="0" baseline="0" noProof="0" dirty="0">
                <a:ln>
                  <a:noFill/>
                </a:ln>
                <a:solidFill>
                  <a:srgbClr val="3939F7"/>
                </a:solidFill>
                <a:effectLst/>
                <a:uLnTx/>
                <a:uFillTx/>
                <a:latin typeface="Calibri" panose="020F0502020204030204"/>
                <a:ea typeface="+mn-ea"/>
                <a:cs typeface="+mn-cs"/>
              </a:rPr>
              <a:t>CANON C Band </a:t>
            </a:r>
            <a:r>
              <a:rPr kumimoji="0" lang="en-US" sz="1500" b="1" i="0" u="none" strike="noStrike" kern="1200" cap="none" spc="0" normalizeH="0" baseline="0" noProof="0" dirty="0">
                <a:ln>
                  <a:noFill/>
                </a:ln>
                <a:solidFill>
                  <a:srgbClr val="3939F7"/>
                </a:solidFill>
                <a:effectLst/>
                <a:uLnTx/>
                <a:uFillTx/>
                <a:latin typeface="Calibri" panose="020F0502020204030204"/>
                <a:ea typeface="Calibri" panose="020F0502020204030204" pitchFamily="34" charset="0"/>
                <a:cs typeface="Calibri" panose="020F0502020204030204" pitchFamily="34" charset="0"/>
              </a:rPr>
              <a:t>E37217</a:t>
            </a:r>
          </a:p>
          <a:p>
            <a:pPr marL="457200" marR="0" lvl="1" indent="0" algn="just" defTabSz="914400" rtl="0" eaLnBrk="1" fontAlgn="auto" latinLnBrk="0" hangingPunct="1">
              <a:lnSpc>
                <a:spcPct val="90000"/>
              </a:lnSpc>
              <a:spcBef>
                <a:spcPts val="0"/>
              </a:spcBef>
              <a:spcAft>
                <a:spcPts val="0"/>
              </a:spcAft>
              <a:buClr>
                <a:srgbClr val="4196B4"/>
              </a:buClr>
              <a:buSzTx/>
              <a:buFontTx/>
              <a:buNone/>
              <a:tabLst/>
              <a:defRPr/>
            </a:pPr>
            <a:r>
              <a:rPr kumimoji="0" lang="en-US" sz="1500" b="1" i="0" u="none" strike="noStrike" kern="1200" cap="none" spc="0" normalizeH="0" baseline="0" noProof="0" dirty="0">
                <a:ln>
                  <a:noFill/>
                </a:ln>
                <a:solidFill>
                  <a:prstClr val="black"/>
                </a:solidFill>
                <a:effectLst/>
                <a:uLnTx/>
                <a:uFillTx/>
                <a:latin typeface="Calibri" panose="020F0502020204030204"/>
                <a:ea typeface="+mn-ea"/>
                <a:cs typeface="+mn-cs"/>
              </a:rPr>
              <a:t>Status</a:t>
            </a: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771525" marR="0" lvl="2" indent="-342900" algn="just" defTabSz="914400" rtl="0" eaLnBrk="1" fontAlgn="auto" latinLnBrk="0" hangingPunct="1">
              <a:lnSpc>
                <a:spcPct val="90000"/>
              </a:lnSpc>
              <a:spcBef>
                <a:spcPts val="0"/>
              </a:spcBef>
              <a:spcAft>
                <a:spcPts val="0"/>
              </a:spcAft>
              <a:buClr>
                <a:srgbClr val="4196B4"/>
              </a:buClr>
              <a:buSzTx/>
              <a:buFont typeface="Arial" panose="020B0604020202020204" pitchFamily="34" charset="0"/>
              <a:buChar char="•"/>
              <a:tabLst/>
              <a:defRPr/>
            </a:pPr>
            <a:r>
              <a:rPr kumimoji="0" lang="it-IT" sz="1500" b="0" i="1" u="none" strike="noStrike" kern="1200" cap="none" spc="0" normalizeH="0" baseline="0" noProof="0" dirty="0">
                <a:ln>
                  <a:noFill/>
                </a:ln>
                <a:solidFill>
                  <a:prstClr val="black"/>
                </a:solidFill>
                <a:effectLst/>
                <a:uLnTx/>
                <a:uFillTx/>
                <a:latin typeface="Calibri" panose="020F0502020204030204"/>
                <a:ea typeface="+mn-ea"/>
                <a:cs typeface="+mn-cs"/>
              </a:rPr>
              <a:t>FAT of the klystron </a:t>
            </a:r>
            <a:r>
              <a:rPr kumimoji="0" lang="it-IT" sz="1500" b="0" i="1" u="none" strike="noStrike" kern="1200" cap="none" spc="0" normalizeH="0" baseline="0" noProof="0" dirty="0" err="1">
                <a:ln>
                  <a:noFill/>
                </a:ln>
                <a:solidFill>
                  <a:prstClr val="black"/>
                </a:solidFill>
                <a:effectLst/>
                <a:uLnTx/>
                <a:uFillTx/>
                <a:latin typeface="Calibri" panose="020F0502020204030204"/>
                <a:ea typeface="+mn-ea"/>
                <a:cs typeface="+mn-cs"/>
              </a:rPr>
              <a:t>done</a:t>
            </a:r>
            <a:r>
              <a:rPr kumimoji="0" lang="it-IT" sz="1500" b="0" i="1" u="none" strike="noStrike" kern="1200" cap="none" spc="0" normalizeH="0" baseline="0" noProof="0" dirty="0">
                <a:ln>
                  <a:noFill/>
                </a:ln>
                <a:solidFill>
                  <a:prstClr val="black"/>
                </a:solidFill>
                <a:effectLst/>
                <a:uLnTx/>
                <a:uFillTx/>
                <a:latin typeface="Calibri" panose="020F0502020204030204"/>
                <a:ea typeface="+mn-ea"/>
                <a:cs typeface="+mn-cs"/>
              </a:rPr>
              <a:t> @ CANON on a PFN modulator 11/2023, 20 MW, 10 Hz, t=2.5us</a:t>
            </a:r>
          </a:p>
          <a:p>
            <a:pPr marL="771525" marR="0" lvl="2" indent="-342900" algn="just" defTabSz="914400" rtl="0" eaLnBrk="1" fontAlgn="auto" latinLnBrk="0" hangingPunct="1">
              <a:lnSpc>
                <a:spcPct val="90000"/>
              </a:lnSpc>
              <a:spcBef>
                <a:spcPts val="0"/>
              </a:spcBef>
              <a:spcAft>
                <a:spcPts val="0"/>
              </a:spcAft>
              <a:buClr>
                <a:srgbClr val="4196B4"/>
              </a:buClr>
              <a:buSzTx/>
              <a:buFont typeface="Arial" panose="020B0604020202020204" pitchFamily="34" charset="0"/>
              <a:buChar char="•"/>
              <a:tabLst/>
              <a:defRPr/>
            </a:pPr>
            <a:r>
              <a:rPr kumimoji="0" lang="it-IT" sz="1500" b="0" i="1" u="none" strike="noStrike" kern="1200" cap="none" spc="0" normalizeH="0" baseline="0" noProof="0" dirty="0">
                <a:ln>
                  <a:noFill/>
                </a:ln>
                <a:solidFill>
                  <a:prstClr val="black"/>
                </a:solidFill>
                <a:effectLst/>
                <a:uLnTx/>
                <a:uFillTx/>
                <a:latin typeface="Calibri" panose="020F0502020204030204"/>
                <a:ea typeface="+mn-ea"/>
                <a:cs typeface="+mn-cs"/>
              </a:rPr>
              <a:t>FAT of the RF source @Scandinova 05/2024, full power in </a:t>
            </a:r>
            <a:r>
              <a:rPr kumimoji="0" lang="it-IT" sz="1500" b="0" i="1" u="none" strike="noStrike" kern="1200" cap="none" spc="0" normalizeH="0" baseline="0" noProof="0" dirty="0" err="1">
                <a:ln>
                  <a:noFill/>
                </a:ln>
                <a:solidFill>
                  <a:prstClr val="black"/>
                </a:solidFill>
                <a:effectLst/>
                <a:uLnTx/>
                <a:uFillTx/>
                <a:latin typeface="Calibri" panose="020F0502020204030204"/>
                <a:ea typeface="+mn-ea"/>
                <a:cs typeface="+mn-cs"/>
              </a:rPr>
              <a:t>diode</a:t>
            </a:r>
            <a:r>
              <a:rPr kumimoji="0" lang="it-IT" sz="1500" b="0" i="1" u="none" strike="noStrike" kern="1200" cap="none" spc="0" normalizeH="0" baseline="0" noProof="0" dirty="0">
                <a:ln>
                  <a:noFill/>
                </a:ln>
                <a:solidFill>
                  <a:prstClr val="black"/>
                </a:solidFill>
                <a:effectLst/>
                <a:uLnTx/>
                <a:uFillTx/>
                <a:latin typeface="Calibri" panose="020F0502020204030204"/>
                <a:ea typeface="+mn-ea"/>
                <a:cs typeface="+mn-cs"/>
              </a:rPr>
              <a:t> mode </a:t>
            </a:r>
          </a:p>
          <a:p>
            <a:pPr marL="771525" marR="0" lvl="2" indent="-342900" algn="just" defTabSz="914400" rtl="0" eaLnBrk="1" fontAlgn="auto" latinLnBrk="0" hangingPunct="1">
              <a:lnSpc>
                <a:spcPct val="90000"/>
              </a:lnSpc>
              <a:spcBef>
                <a:spcPts val="0"/>
              </a:spcBef>
              <a:spcAft>
                <a:spcPts val="0"/>
              </a:spcAft>
              <a:buClr>
                <a:srgbClr val="4196B4"/>
              </a:buClr>
              <a:buSzTx/>
              <a:buFont typeface="Arial" panose="020B0604020202020204" pitchFamily="34" charset="0"/>
              <a:buChar char="•"/>
              <a:tabLst/>
              <a:defRPr/>
            </a:pPr>
            <a:r>
              <a:rPr kumimoji="0" lang="en-US" sz="1500" b="0" i="1" u="none" strike="noStrike" kern="1200" cap="none" spc="0" normalizeH="0" baseline="0" noProof="0" dirty="0">
                <a:ln>
                  <a:noFill/>
                </a:ln>
                <a:solidFill>
                  <a:prstClr val="black"/>
                </a:solidFill>
                <a:effectLst/>
                <a:uLnTx/>
                <a:uFillTx/>
                <a:latin typeface="Calibri" panose="020F0502020204030204"/>
                <a:ea typeface="+mn-ea"/>
                <a:cs typeface="+mn-cs"/>
              </a:rPr>
              <a:t>Modulator and klystron positioned at TEX</a:t>
            </a:r>
          </a:p>
          <a:p>
            <a:pPr marL="771525" marR="0" lvl="2" indent="-342900" algn="just" defTabSz="914400" rtl="0" eaLnBrk="1" fontAlgn="auto" latinLnBrk="0" hangingPunct="1">
              <a:lnSpc>
                <a:spcPct val="90000"/>
              </a:lnSpc>
              <a:spcBef>
                <a:spcPts val="0"/>
              </a:spcBef>
              <a:spcAft>
                <a:spcPts val="0"/>
              </a:spcAft>
              <a:buClr>
                <a:srgbClr val="4196B4"/>
              </a:buClr>
              <a:buSzTx/>
              <a:buFont typeface="Arial" panose="020B0604020202020204" pitchFamily="34" charset="0"/>
              <a:buChar char="•"/>
              <a:tabLst/>
              <a:defRPr/>
            </a:pPr>
            <a:endParaRPr kumimoji="0" lang="en-US" sz="15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just" defTabSz="914400" rtl="0" eaLnBrk="1" fontAlgn="auto" latinLnBrk="0" hangingPunct="1">
              <a:lnSpc>
                <a:spcPct val="90000"/>
              </a:lnSpc>
              <a:spcBef>
                <a:spcPts val="0"/>
              </a:spcBef>
              <a:spcAft>
                <a:spcPts val="0"/>
              </a:spcAft>
              <a:buClr>
                <a:srgbClr val="4196B4"/>
              </a:buClr>
              <a:buSzTx/>
              <a:buFont typeface="+mj-lt"/>
              <a:buAutoNum type="arabicPeriod"/>
              <a:tabLst/>
              <a:defRPr/>
            </a:pPr>
            <a:r>
              <a:rPr kumimoji="0" lang="en-US" sz="1500" b="1" i="0" u="none" strike="noStrike" kern="1200" cap="none" spc="0" normalizeH="0" baseline="0" noProof="0" dirty="0">
                <a:ln>
                  <a:noFill/>
                </a:ln>
                <a:solidFill>
                  <a:srgbClr val="3939F7"/>
                </a:solidFill>
                <a:effectLst/>
                <a:uLnTx/>
                <a:uFillTx/>
                <a:latin typeface="Calibri" panose="020F0502020204030204"/>
                <a:ea typeface="+mn-ea"/>
                <a:cs typeface="+mn-cs"/>
              </a:rPr>
              <a:t>CPI X Band 50 MW, 100 Hz High efficiency VKX8311HE</a:t>
            </a: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US" sz="1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just" defTabSz="914400" rtl="0" eaLnBrk="1" fontAlgn="auto" latinLnBrk="0" hangingPunct="1">
              <a:lnSpc>
                <a:spcPct val="90000"/>
              </a:lnSpc>
              <a:spcBef>
                <a:spcPts val="0"/>
              </a:spcBef>
              <a:spcAft>
                <a:spcPts val="0"/>
              </a:spcAft>
              <a:buClr>
                <a:srgbClr val="4196B4"/>
              </a:buClr>
              <a:buSzTx/>
              <a:buFontTx/>
              <a:buNone/>
              <a:tabLst/>
              <a:defRPr/>
            </a:pPr>
            <a:r>
              <a:rPr kumimoji="0" lang="en-US" sz="1500" b="1" i="0" u="none" strike="noStrike" kern="1200" cap="none" spc="0" normalizeH="0" baseline="0" noProof="0" dirty="0">
                <a:ln>
                  <a:noFill/>
                </a:ln>
                <a:solidFill>
                  <a:prstClr val="black"/>
                </a:solidFill>
                <a:effectLst/>
                <a:uLnTx/>
                <a:uFillTx/>
                <a:latin typeface="Calibri" panose="020F0502020204030204"/>
                <a:ea typeface="+mn-ea"/>
                <a:cs typeface="+mn-cs"/>
              </a:rPr>
              <a:t>Status</a:t>
            </a: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742950" marR="0" lvl="1" indent="-285750" algn="just" defTabSz="914400" rtl="0" eaLnBrk="1" fontAlgn="auto" latinLnBrk="0" hangingPunct="1">
              <a:lnSpc>
                <a:spcPct val="90000"/>
              </a:lnSpc>
              <a:spcBef>
                <a:spcPts val="0"/>
              </a:spcBef>
              <a:spcAft>
                <a:spcPts val="0"/>
              </a:spcAft>
              <a:buClr>
                <a:srgbClr val="4196B4"/>
              </a:buClr>
              <a:buSzTx/>
              <a:buFont typeface="Arial" panose="020B0604020202020204" pitchFamily="34" charset="0"/>
              <a:buChar char="•"/>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Tender has been done, realization phase (expected delivery from CPI Sept 2025)</a:t>
            </a:r>
          </a:p>
          <a:p>
            <a:pPr marL="771525" marR="0" lvl="2" indent="-342900" algn="just" defTabSz="914400" rtl="0" eaLnBrk="1" fontAlgn="auto" latinLnBrk="0" hangingPunct="1">
              <a:lnSpc>
                <a:spcPct val="90000"/>
              </a:lnSpc>
              <a:spcBef>
                <a:spcPts val="0"/>
              </a:spcBef>
              <a:spcAft>
                <a:spcPts val="0"/>
              </a:spcAft>
              <a:buClr>
                <a:srgbClr val="4196B4"/>
              </a:buClr>
              <a:buSzTx/>
              <a:buFont typeface="Arial" panose="020B0604020202020204" pitchFamily="34" charset="0"/>
              <a:buChar char="•"/>
              <a:tabLst/>
              <a:defRPr/>
            </a:pPr>
            <a:endParaRPr kumimoji="0" lang="en-US" sz="15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1" indent="-342900" algn="just" defTabSz="914400" rtl="0" eaLnBrk="1" fontAlgn="auto" latinLnBrk="0" hangingPunct="1">
              <a:lnSpc>
                <a:spcPct val="90000"/>
              </a:lnSpc>
              <a:spcBef>
                <a:spcPts val="0"/>
              </a:spcBef>
              <a:spcAft>
                <a:spcPts val="0"/>
              </a:spcAft>
              <a:buClr>
                <a:srgbClr val="4196B4"/>
              </a:buClr>
              <a:buSzTx/>
              <a:buFontTx/>
              <a:buAutoNum type="arabicPeriod" startAt="3"/>
              <a:tabLst/>
              <a:defRPr/>
            </a:pP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just" defTabSz="914400" rtl="0" eaLnBrk="1" fontAlgn="auto" latinLnBrk="0" hangingPunct="1">
              <a:lnSpc>
                <a:spcPct val="90000"/>
              </a:lnSpc>
              <a:spcBef>
                <a:spcPts val="0"/>
              </a:spcBef>
              <a:spcAft>
                <a:spcPts val="0"/>
              </a:spcAft>
              <a:buClr>
                <a:srgbClr val="4196B4"/>
              </a:buClr>
              <a:buSzTx/>
              <a:buFont typeface="Cambria Math" panose="02040503050406030204" pitchFamily="18" charset="0"/>
              <a:buChar char="»"/>
              <a:tabLst/>
              <a:defRPr/>
            </a:pP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2" name="Segnaposto contenuto 3">
            <a:extLst>
              <a:ext uri="{FF2B5EF4-FFF2-40B4-BE49-F238E27FC236}">
                <a16:creationId xmlns:a16="http://schemas.microsoft.com/office/drawing/2014/main" id="{6B0E4519-46DF-53EC-E421-58FA69A8144F}"/>
              </a:ext>
            </a:extLst>
          </p:cNvPr>
          <p:cNvGraphicFramePr>
            <a:graphicFrameLocks/>
          </p:cNvGraphicFramePr>
          <p:nvPr/>
        </p:nvGraphicFramePr>
        <p:xfrm>
          <a:off x="6371168" y="791158"/>
          <a:ext cx="5820832" cy="2887980"/>
        </p:xfrm>
        <a:graphic>
          <a:graphicData uri="http://schemas.openxmlformats.org/drawingml/2006/table">
            <a:tbl>
              <a:tblPr>
                <a:tableStyleId>{D7AC3CCA-C797-4891-BE02-D94E43425B78}</a:tableStyleId>
              </a:tblPr>
              <a:tblGrid>
                <a:gridCol w="2065763">
                  <a:extLst>
                    <a:ext uri="{9D8B030D-6E8A-4147-A177-3AD203B41FA5}">
                      <a16:colId xmlns:a16="http://schemas.microsoft.com/office/drawing/2014/main" val="3812762244"/>
                    </a:ext>
                  </a:extLst>
                </a:gridCol>
                <a:gridCol w="428308">
                  <a:extLst>
                    <a:ext uri="{9D8B030D-6E8A-4147-A177-3AD203B41FA5}">
                      <a16:colId xmlns:a16="http://schemas.microsoft.com/office/drawing/2014/main" val="1672546686"/>
                    </a:ext>
                  </a:extLst>
                </a:gridCol>
                <a:gridCol w="881704">
                  <a:extLst>
                    <a:ext uri="{9D8B030D-6E8A-4147-A177-3AD203B41FA5}">
                      <a16:colId xmlns:a16="http://schemas.microsoft.com/office/drawing/2014/main" val="3280528503"/>
                    </a:ext>
                  </a:extLst>
                </a:gridCol>
                <a:gridCol w="1038636">
                  <a:extLst>
                    <a:ext uri="{9D8B030D-6E8A-4147-A177-3AD203B41FA5}">
                      <a16:colId xmlns:a16="http://schemas.microsoft.com/office/drawing/2014/main" val="36051935"/>
                    </a:ext>
                  </a:extLst>
                </a:gridCol>
                <a:gridCol w="767189">
                  <a:extLst>
                    <a:ext uri="{9D8B030D-6E8A-4147-A177-3AD203B41FA5}">
                      <a16:colId xmlns:a16="http://schemas.microsoft.com/office/drawing/2014/main" val="4136536660"/>
                    </a:ext>
                  </a:extLst>
                </a:gridCol>
                <a:gridCol w="639232">
                  <a:extLst>
                    <a:ext uri="{9D8B030D-6E8A-4147-A177-3AD203B41FA5}">
                      <a16:colId xmlns:a16="http://schemas.microsoft.com/office/drawing/2014/main" val="4203551077"/>
                    </a:ext>
                  </a:extLst>
                </a:gridCol>
              </a:tblGrid>
              <a:tr h="0">
                <a:tc>
                  <a:txBody>
                    <a:bodyPr/>
                    <a:lstStyle/>
                    <a:p>
                      <a:pPr algn="ctr" fontAlgn="b"/>
                      <a:r>
                        <a:rPr lang="it-IT" sz="1400" b="1" i="0" u="none" strike="noStrike" err="1">
                          <a:solidFill>
                            <a:srgbClr val="000000"/>
                          </a:solidFill>
                          <a:effectLst/>
                          <a:latin typeface="Calibri" panose="020F0502020204030204" pitchFamily="34" charset="0"/>
                        </a:rPr>
                        <a:t>Parameter</a:t>
                      </a:r>
                      <a:endParaRPr lang="it-IT"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it-IT" sz="1400" b="1" i="0" u="none" strike="noStrike">
                          <a:solidFill>
                            <a:srgbClr val="000000"/>
                          </a:solidFill>
                          <a:effectLst/>
                          <a:latin typeface="Calibri" panose="020F0502020204030204" pitchFamily="34" charset="0"/>
                        </a:rPr>
                        <a:t>Unit</a:t>
                      </a:r>
                    </a:p>
                  </a:txBody>
                  <a:tcPr marL="9525" marR="9525" marT="9525" marB="0" anchor="ctr"/>
                </a:tc>
                <a:tc>
                  <a:txBody>
                    <a:bodyPr/>
                    <a:lstStyle/>
                    <a:p>
                      <a:pPr algn="ctr" fontAlgn="b"/>
                      <a:r>
                        <a:rPr lang="it-IT" sz="1400" b="1" u="none" strike="noStrike" dirty="0">
                          <a:solidFill>
                            <a:schemeClr val="tx1"/>
                          </a:solidFill>
                          <a:effectLst/>
                        </a:rPr>
                        <a:t>Canon E37119</a:t>
                      </a:r>
                      <a:endParaRPr lang="it-IT" sz="1400" b="1" i="0" u="none" strike="noStrike" dirty="0">
                        <a:solidFill>
                          <a:schemeClr val="tx1"/>
                        </a:solidFill>
                        <a:effectLst/>
                        <a:latin typeface="Calibri" panose="020F0502020204030204" pitchFamily="34" charset="0"/>
                      </a:endParaRPr>
                    </a:p>
                  </a:txBody>
                  <a:tcPr marL="9525" marR="9525" marT="9525" marB="0" anchor="b">
                    <a:solidFill>
                      <a:srgbClr val="FFC000"/>
                    </a:solidFill>
                  </a:tcPr>
                </a:tc>
                <a:tc>
                  <a:txBody>
                    <a:bodyPr/>
                    <a:lstStyle/>
                    <a:p>
                      <a:pPr algn="ctr" fontAlgn="b"/>
                      <a:r>
                        <a:rPr lang="it-IT" sz="1400" b="1" i="0" u="none" strike="noStrike" dirty="0">
                          <a:solidFill>
                            <a:schemeClr val="tx1"/>
                          </a:solidFill>
                          <a:effectLst/>
                          <a:latin typeface="Calibri" panose="020F0502020204030204" pitchFamily="34" charset="0"/>
                        </a:rPr>
                        <a:t>CPI</a:t>
                      </a:r>
                    </a:p>
                    <a:p>
                      <a:pPr algn="ctr" fontAlgn="b"/>
                      <a:r>
                        <a:rPr lang="it-IT" sz="1400" b="1" i="0" u="none" strike="noStrike" dirty="0">
                          <a:solidFill>
                            <a:schemeClr val="tx1"/>
                          </a:solidFill>
                          <a:effectLst/>
                          <a:latin typeface="Calibri" panose="020F0502020204030204" pitchFamily="34" charset="0"/>
                        </a:rPr>
                        <a:t> VKX8311HE</a:t>
                      </a:r>
                    </a:p>
                  </a:txBody>
                  <a:tcPr marL="9525" marR="9525" marT="9525" marB="0" anchor="b">
                    <a:solidFill>
                      <a:srgbClr val="FFC00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it-IT" sz="1400" b="1" i="0" u="none" strike="noStrike" dirty="0">
                          <a:solidFill>
                            <a:schemeClr val="tx1"/>
                          </a:solidFill>
                          <a:effectLst/>
                          <a:latin typeface="Calibri" panose="020F0502020204030204" pitchFamily="34" charset="0"/>
                        </a:rPr>
                        <a:t>CPI </a:t>
                      </a:r>
                    </a:p>
                    <a:p>
                      <a:pPr marL="0" marR="0" lvl="0" indent="0" algn="ctr" defTabSz="914400" rtl="0" eaLnBrk="1" fontAlgn="b" latinLnBrk="0" hangingPunct="1">
                        <a:lnSpc>
                          <a:spcPct val="100000"/>
                        </a:lnSpc>
                        <a:spcBef>
                          <a:spcPts val="0"/>
                        </a:spcBef>
                        <a:spcAft>
                          <a:spcPts val="0"/>
                        </a:spcAft>
                        <a:buClrTx/>
                        <a:buSzTx/>
                        <a:buFontTx/>
                        <a:buNone/>
                        <a:tabLst/>
                        <a:defRPr/>
                      </a:pPr>
                      <a:r>
                        <a:rPr lang="it-IT" sz="1400" b="1" i="0" u="none" strike="noStrike" dirty="0">
                          <a:solidFill>
                            <a:schemeClr val="tx1"/>
                          </a:solidFill>
                          <a:effectLst/>
                          <a:latin typeface="Calibri" panose="020F0502020204030204" pitchFamily="34" charset="0"/>
                        </a:rPr>
                        <a:t>VKX8311</a:t>
                      </a:r>
                    </a:p>
                  </a:txBody>
                  <a:tcPr marL="9525" marR="9525" marT="9525" marB="0" anchor="b">
                    <a:solidFill>
                      <a:srgbClr val="92D05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it-IT" sz="1400" b="1"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Canon </a:t>
                      </a:r>
                    </a:p>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u="none" strike="noStrike" kern="1200" baseline="0" dirty="0">
                          <a:solidFill>
                            <a:schemeClr val="tx1"/>
                          </a:solidFill>
                          <a:latin typeface="Calibri" panose="020F0502020204030204" pitchFamily="34" charset="0"/>
                          <a:ea typeface="Calibri" panose="020F0502020204030204" pitchFamily="34" charset="0"/>
                          <a:cs typeface="Calibri" panose="020F0502020204030204" pitchFamily="34" charset="0"/>
                        </a:rPr>
                        <a:t>E37217</a:t>
                      </a:r>
                      <a:endParaRPr lang="it-IT" sz="1400" b="1"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solidFill>
                      <a:srgbClr val="FFC000"/>
                    </a:solidFill>
                  </a:tcPr>
                </a:tc>
                <a:extLst>
                  <a:ext uri="{0D108BD9-81ED-4DB2-BD59-A6C34878D82A}">
                    <a16:rowId xmlns:a16="http://schemas.microsoft.com/office/drawing/2014/main" val="4251935813"/>
                  </a:ext>
                </a:extLst>
              </a:tr>
              <a:tr h="185108">
                <a:tc>
                  <a:txBody>
                    <a:bodyPr/>
                    <a:lstStyle/>
                    <a:p>
                      <a:pPr algn="l" fontAlgn="b"/>
                      <a:r>
                        <a:rPr lang="it-IT" sz="1400" u="none" strike="noStrike">
                          <a:effectLst/>
                        </a:rPr>
                        <a:t>Frequency</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MHz</a:t>
                      </a:r>
                      <a:endParaRPr lang="it-IT" sz="1400" b="0" i="0" u="none" strike="noStrike">
                        <a:solidFill>
                          <a:srgbClr val="000000"/>
                        </a:solidFill>
                        <a:effectLst/>
                        <a:latin typeface="Calibri" panose="020F0502020204030204" pitchFamily="34" charset="0"/>
                      </a:endParaRPr>
                    </a:p>
                  </a:txBody>
                  <a:tcPr marL="9525" marR="9525" marT="9525" marB="0" anchor="b"/>
                </a:tc>
                <a:tc gridSpan="3">
                  <a:txBody>
                    <a:bodyPr/>
                    <a:lstStyle/>
                    <a:p>
                      <a:pPr algn="ctr" fontAlgn="b"/>
                      <a:r>
                        <a:rPr lang="it-IT" sz="1400" b="0" i="0" u="none" strike="noStrike" dirty="0">
                          <a:solidFill>
                            <a:schemeClr val="tx1"/>
                          </a:solidFill>
                          <a:effectLst/>
                          <a:latin typeface="Calibri" panose="020F0502020204030204" pitchFamily="34" charset="0"/>
                        </a:rPr>
                        <a:t>11994</a:t>
                      </a:r>
                    </a:p>
                  </a:txBody>
                  <a:tcPr marL="9525" marR="9525" marT="9525" marB="0" anchor="b">
                    <a:no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it-IT" sz="1400" b="1"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5712</a:t>
                      </a:r>
                      <a:endParaRPr lang="it-IT" sz="1400" b="1"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9525" marR="9525" marT="9525" marB="0" anchor="b">
                    <a:noFill/>
                  </a:tcPr>
                </a:tc>
                <a:extLst>
                  <a:ext uri="{0D108BD9-81ED-4DB2-BD59-A6C34878D82A}">
                    <a16:rowId xmlns:a16="http://schemas.microsoft.com/office/drawing/2014/main" val="2832237111"/>
                  </a:ext>
                </a:extLst>
              </a:tr>
              <a:tr h="185108">
                <a:tc>
                  <a:txBody>
                    <a:bodyPr/>
                    <a:lstStyle/>
                    <a:p>
                      <a:pPr algn="l" fontAlgn="b"/>
                      <a:r>
                        <a:rPr lang="it-IT" sz="1400" u="none" strike="noStrike" err="1">
                          <a:effectLst/>
                        </a:rPr>
                        <a:t>Vk</a:t>
                      </a:r>
                      <a:r>
                        <a:rPr lang="it-IT" sz="1400" u="none" strike="noStrike">
                          <a:effectLst/>
                        </a:rPr>
                        <a:t> </a:t>
                      </a:r>
                      <a:r>
                        <a:rPr lang="it-IT" sz="1400" u="none" strike="noStrike" err="1">
                          <a:effectLst/>
                        </a:rPr>
                        <a:t>beam</a:t>
                      </a:r>
                      <a:r>
                        <a:rPr lang="it-IT" sz="1400" u="none" strike="noStrike">
                          <a:effectLst/>
                        </a:rPr>
                        <a:t> </a:t>
                      </a:r>
                      <a:r>
                        <a:rPr lang="it-IT" sz="1400" u="none" strike="noStrike" err="1">
                          <a:effectLst/>
                        </a:rPr>
                        <a:t>voltage</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kV</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a:solidFill>
                            <a:schemeClr val="tx1"/>
                          </a:solidFill>
                          <a:effectLst/>
                          <a:latin typeface="Calibri" panose="020F0502020204030204" pitchFamily="34" charset="0"/>
                        </a:rPr>
                        <a:t>312</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415</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420</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280</a:t>
                      </a:r>
                    </a:p>
                  </a:txBody>
                  <a:tcPr marL="9525" marR="9525" marT="9525" marB="0" anchor="b">
                    <a:noFill/>
                  </a:tcPr>
                </a:tc>
                <a:extLst>
                  <a:ext uri="{0D108BD9-81ED-4DB2-BD59-A6C34878D82A}">
                    <a16:rowId xmlns:a16="http://schemas.microsoft.com/office/drawing/2014/main" val="4071042932"/>
                  </a:ext>
                </a:extLst>
              </a:tr>
              <a:tr h="185108">
                <a:tc>
                  <a:txBody>
                    <a:bodyPr/>
                    <a:lstStyle/>
                    <a:p>
                      <a:pPr algn="l" fontAlgn="b"/>
                      <a:r>
                        <a:rPr lang="it-IT" sz="1400" u="none" strike="noStrike" err="1">
                          <a:effectLst/>
                        </a:rPr>
                        <a:t>Ik</a:t>
                      </a:r>
                      <a:r>
                        <a:rPr lang="it-IT" sz="1400" u="none" strike="noStrike">
                          <a:effectLst/>
                        </a:rPr>
                        <a:t> </a:t>
                      </a:r>
                      <a:r>
                        <a:rPr lang="it-IT" sz="1400" u="none" strike="noStrike" err="1">
                          <a:effectLst/>
                        </a:rPr>
                        <a:t>cathode</a:t>
                      </a:r>
                      <a:r>
                        <a:rPr lang="it-IT" sz="1400" u="none" strike="noStrike">
                          <a:effectLst/>
                        </a:rPr>
                        <a:t> </a:t>
                      </a:r>
                      <a:r>
                        <a:rPr lang="it-IT" sz="1400" u="none" strike="noStrike" err="1">
                          <a:effectLst/>
                        </a:rPr>
                        <a:t>current</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A</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a:solidFill>
                            <a:schemeClr val="tx1"/>
                          </a:solidFill>
                          <a:effectLst/>
                          <a:latin typeface="Calibri" panose="020F0502020204030204" pitchFamily="34" charset="0"/>
                        </a:rPr>
                        <a:t>199</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201</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320</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240</a:t>
                      </a:r>
                    </a:p>
                  </a:txBody>
                  <a:tcPr marL="9525" marR="9525" marT="9525" marB="0" anchor="b">
                    <a:noFill/>
                  </a:tcPr>
                </a:tc>
                <a:extLst>
                  <a:ext uri="{0D108BD9-81ED-4DB2-BD59-A6C34878D82A}">
                    <a16:rowId xmlns:a16="http://schemas.microsoft.com/office/drawing/2014/main" val="709678453"/>
                  </a:ext>
                </a:extLst>
              </a:tr>
              <a:tr h="185108">
                <a:tc>
                  <a:txBody>
                    <a:bodyPr/>
                    <a:lstStyle/>
                    <a:p>
                      <a:pPr algn="l" fontAlgn="b"/>
                      <a:r>
                        <a:rPr lang="it-IT" sz="1400" u="none" strike="noStrike">
                          <a:effectLst/>
                        </a:rPr>
                        <a:t>Peak RF output Power</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MW</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a:solidFill>
                            <a:schemeClr val="tx1"/>
                          </a:solidFill>
                          <a:effectLst/>
                          <a:latin typeface="Calibri" panose="020F0502020204030204" pitchFamily="34" charset="0"/>
                        </a:rPr>
                        <a:t>25</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50</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50</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20</a:t>
                      </a:r>
                    </a:p>
                  </a:txBody>
                  <a:tcPr marL="9525" marR="9525" marT="9525" marB="0" anchor="b">
                    <a:noFill/>
                  </a:tcPr>
                </a:tc>
                <a:extLst>
                  <a:ext uri="{0D108BD9-81ED-4DB2-BD59-A6C34878D82A}">
                    <a16:rowId xmlns:a16="http://schemas.microsoft.com/office/drawing/2014/main" val="2974754420"/>
                  </a:ext>
                </a:extLst>
              </a:tr>
              <a:tr h="185108">
                <a:tc>
                  <a:txBody>
                    <a:bodyPr/>
                    <a:lstStyle/>
                    <a:p>
                      <a:pPr algn="l" fontAlgn="b"/>
                      <a:r>
                        <a:rPr lang="it-IT" sz="1400" u="none" strike="noStrike" err="1">
                          <a:effectLst/>
                        </a:rPr>
                        <a:t>Average</a:t>
                      </a:r>
                      <a:r>
                        <a:rPr lang="it-IT" sz="1400" u="none" strike="noStrike">
                          <a:effectLst/>
                        </a:rPr>
                        <a:t> RF output power</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kW</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a:solidFill>
                            <a:schemeClr val="tx1"/>
                          </a:solidFill>
                          <a:effectLst/>
                          <a:latin typeface="Calibri" panose="020F0502020204030204" pitchFamily="34" charset="0"/>
                        </a:rPr>
                        <a:t>15</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7,5</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7,5</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21</a:t>
                      </a:r>
                    </a:p>
                  </a:txBody>
                  <a:tcPr marL="9525" marR="9525" marT="9525" marB="0" anchor="b">
                    <a:noFill/>
                  </a:tcPr>
                </a:tc>
                <a:extLst>
                  <a:ext uri="{0D108BD9-81ED-4DB2-BD59-A6C34878D82A}">
                    <a16:rowId xmlns:a16="http://schemas.microsoft.com/office/drawing/2014/main" val="1541645565"/>
                  </a:ext>
                </a:extLst>
              </a:tr>
              <a:tr h="185108">
                <a:tc>
                  <a:txBody>
                    <a:bodyPr/>
                    <a:lstStyle/>
                    <a:p>
                      <a:pPr algn="l" fontAlgn="b"/>
                      <a:r>
                        <a:rPr lang="it-IT" sz="1400" u="none" strike="noStrike">
                          <a:effectLst/>
                        </a:rPr>
                        <a:t>Modulator </a:t>
                      </a:r>
                      <a:r>
                        <a:rPr lang="it-IT" sz="1400" u="none" strike="noStrike" err="1">
                          <a:effectLst/>
                        </a:rPr>
                        <a:t>Average</a:t>
                      </a:r>
                      <a:r>
                        <a:rPr lang="it-IT" sz="1400" u="none" strike="noStrike">
                          <a:effectLst/>
                        </a:rPr>
                        <a:t> power</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kW</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a:solidFill>
                            <a:schemeClr val="tx1"/>
                          </a:solidFill>
                          <a:effectLst/>
                          <a:latin typeface="Calibri" panose="020F0502020204030204" pitchFamily="34" charset="0"/>
                        </a:rPr>
                        <a:t>80</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25</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48</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80</a:t>
                      </a:r>
                    </a:p>
                  </a:txBody>
                  <a:tcPr marL="9525" marR="9525" marT="9525" marB="0" anchor="b">
                    <a:noFill/>
                  </a:tcPr>
                </a:tc>
                <a:extLst>
                  <a:ext uri="{0D108BD9-81ED-4DB2-BD59-A6C34878D82A}">
                    <a16:rowId xmlns:a16="http://schemas.microsoft.com/office/drawing/2014/main" val="2575063548"/>
                  </a:ext>
                </a:extLst>
              </a:tr>
              <a:tr h="185108">
                <a:tc>
                  <a:txBody>
                    <a:bodyPr/>
                    <a:lstStyle/>
                    <a:p>
                      <a:pPr algn="l" fontAlgn="b"/>
                      <a:r>
                        <a:rPr lang="it-IT" sz="1400" u="none" strike="noStrike">
                          <a:effectLst/>
                        </a:rPr>
                        <a:t>RF </a:t>
                      </a:r>
                      <a:r>
                        <a:rPr lang="it-IT" sz="1400" u="none" strike="noStrike" err="1">
                          <a:effectLst/>
                        </a:rPr>
                        <a:t>pulse</a:t>
                      </a:r>
                      <a:r>
                        <a:rPr lang="it-IT" sz="1400" u="none" strike="noStrike">
                          <a:effectLst/>
                        </a:rPr>
                        <a:t> </a:t>
                      </a:r>
                      <a:r>
                        <a:rPr lang="it-IT" sz="1400" u="none" strike="noStrike" err="1">
                          <a:effectLst/>
                        </a:rPr>
                        <a:t>length</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err="1">
                          <a:effectLst/>
                        </a:rPr>
                        <a:t>μs</a:t>
                      </a:r>
                      <a:endParaRPr lang="it-IT" sz="1400" b="0" i="0" u="none" strike="noStrike">
                        <a:solidFill>
                          <a:srgbClr val="000000"/>
                        </a:solidFill>
                        <a:effectLst/>
                        <a:latin typeface="Calibri" panose="020F0502020204030204" pitchFamily="34" charset="0"/>
                      </a:endParaRPr>
                    </a:p>
                  </a:txBody>
                  <a:tcPr marL="9525" marR="9525" marT="9525" marB="0" anchor="b"/>
                </a:tc>
                <a:tc gridSpan="3">
                  <a:txBody>
                    <a:bodyPr/>
                    <a:lstStyle/>
                    <a:p>
                      <a:pPr algn="ctr" fontAlgn="b"/>
                      <a:r>
                        <a:rPr lang="it-IT" sz="1400" b="0" i="0" u="none" strike="noStrike" dirty="0">
                          <a:solidFill>
                            <a:schemeClr val="tx1"/>
                          </a:solidFill>
                          <a:effectLst/>
                          <a:latin typeface="Calibri" panose="020F0502020204030204" pitchFamily="34" charset="0"/>
                        </a:rPr>
                        <a:t>1,5</a:t>
                      </a:r>
                    </a:p>
                  </a:txBody>
                  <a:tcPr marL="9525" marR="9525" marT="9525" marB="0" anchor="b">
                    <a:noFill/>
                  </a:tcPr>
                </a:tc>
                <a:tc hMerge="1">
                  <a:txBody>
                    <a:bodyPr/>
                    <a:lstStyle/>
                    <a:p>
                      <a:endParaRPr lang="en-US"/>
                    </a:p>
                  </a:txBody>
                  <a:tcPr/>
                </a:tc>
                <a:tc hMerge="1">
                  <a:txBody>
                    <a:bodyPr/>
                    <a:lstStyle/>
                    <a:p>
                      <a:endParaRPr lang="en-US"/>
                    </a:p>
                  </a:txBody>
                  <a:tcPr/>
                </a:tc>
                <a:tc>
                  <a:txBody>
                    <a:bodyPr/>
                    <a:lstStyle/>
                    <a:p>
                      <a:pPr algn="ctr" fontAlgn="b"/>
                      <a:r>
                        <a:rPr lang="it-IT" sz="1400" b="0" i="0" u="none" strike="noStrike" dirty="0">
                          <a:solidFill>
                            <a:schemeClr val="tx1"/>
                          </a:solidFill>
                          <a:effectLst/>
                          <a:latin typeface="Calibri" panose="020F0502020204030204" pitchFamily="34" charset="0"/>
                        </a:rPr>
                        <a:t>2.5</a:t>
                      </a:r>
                    </a:p>
                  </a:txBody>
                  <a:tcPr marL="9525" marR="9525" marT="9525" marB="0" anchor="b">
                    <a:noFill/>
                  </a:tcPr>
                </a:tc>
                <a:extLst>
                  <a:ext uri="{0D108BD9-81ED-4DB2-BD59-A6C34878D82A}">
                    <a16:rowId xmlns:a16="http://schemas.microsoft.com/office/drawing/2014/main" val="2740754082"/>
                  </a:ext>
                </a:extLst>
              </a:tr>
              <a:tr h="185108">
                <a:tc>
                  <a:txBody>
                    <a:bodyPr/>
                    <a:lstStyle/>
                    <a:p>
                      <a:pPr algn="l" fontAlgn="b"/>
                      <a:r>
                        <a:rPr lang="it-IT" sz="1400" u="none" strike="noStrike" err="1">
                          <a:effectLst/>
                        </a:rPr>
                        <a:t>Repetition</a:t>
                      </a:r>
                      <a:r>
                        <a:rPr lang="it-IT" sz="1400" u="none" strike="noStrike">
                          <a:effectLst/>
                        </a:rPr>
                        <a:t> Rate</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Hz</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a:solidFill>
                            <a:schemeClr val="tx1"/>
                          </a:solidFill>
                          <a:effectLst/>
                          <a:latin typeface="Calibri" panose="020F0502020204030204" pitchFamily="34" charset="0"/>
                        </a:rPr>
                        <a:t>400</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100</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100</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400</a:t>
                      </a:r>
                    </a:p>
                  </a:txBody>
                  <a:tcPr marL="9525" marR="9525" marT="9525" marB="0" anchor="b">
                    <a:noFill/>
                  </a:tcPr>
                </a:tc>
                <a:extLst>
                  <a:ext uri="{0D108BD9-81ED-4DB2-BD59-A6C34878D82A}">
                    <a16:rowId xmlns:a16="http://schemas.microsoft.com/office/drawing/2014/main" val="875373408"/>
                  </a:ext>
                </a:extLst>
              </a:tr>
              <a:tr h="185108">
                <a:tc>
                  <a:txBody>
                    <a:bodyPr/>
                    <a:lstStyle/>
                    <a:p>
                      <a:pPr algn="l" fontAlgn="b"/>
                      <a:r>
                        <a:rPr lang="it-IT" sz="1400" u="none" strike="noStrike">
                          <a:effectLst/>
                        </a:rPr>
                        <a:t>Gain</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dB</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a:solidFill>
                            <a:schemeClr val="tx1"/>
                          </a:solidFill>
                          <a:effectLst/>
                          <a:latin typeface="Calibri" panose="020F0502020204030204" pitchFamily="34" charset="0"/>
                        </a:rPr>
                        <a:t>47</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50</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47</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50</a:t>
                      </a:r>
                    </a:p>
                  </a:txBody>
                  <a:tcPr marL="9525" marR="9525" marT="9525" marB="0" anchor="b">
                    <a:noFill/>
                  </a:tcPr>
                </a:tc>
                <a:extLst>
                  <a:ext uri="{0D108BD9-81ED-4DB2-BD59-A6C34878D82A}">
                    <a16:rowId xmlns:a16="http://schemas.microsoft.com/office/drawing/2014/main" val="1532591980"/>
                  </a:ext>
                </a:extLst>
              </a:tr>
              <a:tr h="185108">
                <a:tc>
                  <a:txBody>
                    <a:bodyPr/>
                    <a:lstStyle/>
                    <a:p>
                      <a:pPr algn="l" fontAlgn="b"/>
                      <a:r>
                        <a:rPr lang="it-IT" sz="1400" u="none" strike="noStrike" dirty="0" err="1">
                          <a:effectLst/>
                        </a:rPr>
                        <a:t>Efficiency</a:t>
                      </a:r>
                      <a:endParaRPr lang="it-IT"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a:solidFill>
                            <a:schemeClr val="tx1"/>
                          </a:solidFill>
                          <a:effectLst/>
                          <a:latin typeface="Calibri" panose="020F0502020204030204" pitchFamily="34" charset="0"/>
                        </a:rPr>
                        <a:t>40</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55</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38</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40</a:t>
                      </a:r>
                    </a:p>
                  </a:txBody>
                  <a:tcPr marL="9525" marR="9525" marT="9525" marB="0" anchor="b">
                    <a:noFill/>
                  </a:tcPr>
                </a:tc>
                <a:extLst>
                  <a:ext uri="{0D108BD9-81ED-4DB2-BD59-A6C34878D82A}">
                    <a16:rowId xmlns:a16="http://schemas.microsoft.com/office/drawing/2014/main" val="4113599455"/>
                  </a:ext>
                </a:extLst>
              </a:tr>
              <a:tr h="185108">
                <a:tc>
                  <a:txBody>
                    <a:bodyPr/>
                    <a:lstStyle/>
                    <a:p>
                      <a:pPr algn="l" fontAlgn="b"/>
                      <a:r>
                        <a:rPr lang="it-IT" sz="1400" b="0" i="0" u="none" strike="noStrike" dirty="0" err="1">
                          <a:solidFill>
                            <a:srgbClr val="000000"/>
                          </a:solidFill>
                          <a:effectLst/>
                          <a:latin typeface="Calibri" panose="020F0502020204030204" pitchFamily="34" charset="0"/>
                        </a:rPr>
                        <a:t>Perveance</a:t>
                      </a:r>
                      <a:endParaRPr lang="it-IT"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err="1">
                          <a:solidFill>
                            <a:srgbClr val="000000"/>
                          </a:solidFill>
                          <a:effectLst/>
                          <a:latin typeface="Calibri" panose="020F0502020204030204" pitchFamily="34" charset="0"/>
                        </a:rPr>
                        <a:t>μp</a:t>
                      </a:r>
                      <a:endParaRPr lang="it-IT"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a:solidFill>
                            <a:schemeClr val="tx1"/>
                          </a:solidFill>
                          <a:effectLst/>
                          <a:latin typeface="Calibri" panose="020F0502020204030204" pitchFamily="34" charset="0"/>
                        </a:rPr>
                        <a:t>1.16</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0.75</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1.15</a:t>
                      </a:r>
                    </a:p>
                  </a:txBody>
                  <a:tcPr marL="9525" marR="9525" marT="9525" marB="0" anchor="b">
                    <a:noFill/>
                  </a:tcPr>
                </a:tc>
                <a:tc>
                  <a:txBody>
                    <a:bodyPr/>
                    <a:lstStyle/>
                    <a:p>
                      <a:pPr algn="ctr" fontAlgn="b"/>
                      <a:r>
                        <a:rPr lang="it-IT" sz="1400" b="0" i="0" u="none" strike="noStrike" dirty="0">
                          <a:solidFill>
                            <a:schemeClr val="tx1"/>
                          </a:solidFill>
                          <a:effectLst/>
                          <a:latin typeface="Calibri" panose="020F0502020204030204" pitchFamily="34" charset="0"/>
                        </a:rPr>
                        <a:t>1</a:t>
                      </a:r>
                    </a:p>
                  </a:txBody>
                  <a:tcPr marL="9525" marR="9525" marT="9525" marB="0" anchor="b">
                    <a:noFill/>
                  </a:tcPr>
                </a:tc>
                <a:extLst>
                  <a:ext uri="{0D108BD9-81ED-4DB2-BD59-A6C34878D82A}">
                    <a16:rowId xmlns:a16="http://schemas.microsoft.com/office/drawing/2014/main" val="3099387741"/>
                  </a:ext>
                </a:extLst>
              </a:tr>
            </a:tbl>
          </a:graphicData>
        </a:graphic>
      </p:graphicFrame>
      <p:pic>
        <p:nvPicPr>
          <p:cNvPr id="4" name="Picture 2">
            <a:extLst>
              <a:ext uri="{FF2B5EF4-FFF2-40B4-BE49-F238E27FC236}">
                <a16:creationId xmlns:a16="http://schemas.microsoft.com/office/drawing/2014/main" id="{1EA9B7B0-D868-51E1-946A-39CAECB4F27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75" y="-34723"/>
            <a:ext cx="1203767" cy="756579"/>
          </a:xfrm>
          <a:prstGeom prst="rect">
            <a:avLst/>
          </a:prstGeom>
          <a:solidFill>
            <a:schemeClr val="bg1"/>
          </a:solidFill>
          <a:ln>
            <a:solidFill>
              <a:schemeClr val="bg1"/>
            </a:solidFill>
          </a:ln>
        </p:spPr>
      </p:pic>
      <p:pic>
        <p:nvPicPr>
          <p:cNvPr id="7" name="Picture 4" descr="EuPRAXIA | ESFRI Roadmap 2021">
            <a:extLst>
              <a:ext uri="{FF2B5EF4-FFF2-40B4-BE49-F238E27FC236}">
                <a16:creationId xmlns:a16="http://schemas.microsoft.com/office/drawing/2014/main" id="{9C25A148-39DB-EBA8-5F8A-ED4DBAD580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51941" y="-23150"/>
            <a:ext cx="1740060" cy="747126"/>
          </a:xfrm>
          <a:prstGeom prst="rect">
            <a:avLst/>
          </a:prstGeom>
          <a:solidFill>
            <a:schemeClr val="bg1"/>
          </a:solidFill>
          <a:ln>
            <a:solidFill>
              <a:schemeClr val="bg1"/>
            </a:solidFill>
          </a:ln>
        </p:spPr>
      </p:pic>
      <p:sp>
        <p:nvSpPr>
          <p:cNvPr id="9" name="CasellaDiTesto 8">
            <a:extLst>
              <a:ext uri="{FF2B5EF4-FFF2-40B4-BE49-F238E27FC236}">
                <a16:creationId xmlns:a16="http://schemas.microsoft.com/office/drawing/2014/main" id="{E282397C-BDD6-2054-A148-F1DD6DEDA061}"/>
              </a:ext>
            </a:extLst>
          </p:cNvPr>
          <p:cNvSpPr txBox="1"/>
          <p:nvPr/>
        </p:nvSpPr>
        <p:spPr>
          <a:xfrm>
            <a:off x="10470232" y="5770090"/>
            <a:ext cx="1579172" cy="584775"/>
          </a:xfrm>
          <a:prstGeom prst="rect">
            <a:avLst/>
          </a:prstGeom>
          <a:solidFill>
            <a:srgbClr val="FFFF00"/>
          </a:solidFill>
        </p:spPr>
        <p:txBody>
          <a:bodyPr wrap="square">
            <a:spAutoFit/>
          </a:bodyPr>
          <a:lstStyle/>
          <a:p>
            <a:pPr marL="0" marR="0" lvl="0" indent="0" algn="l" defTabSz="914400" rtl="0" eaLnBrk="1" fontAlgn="auto" latinLnBrk="0" hangingPunct="1">
              <a:lnSpc>
                <a:spcPct val="100000"/>
              </a:lnSpc>
              <a:spcBef>
                <a:spcPts val="1000"/>
              </a:spcBef>
              <a:spcAft>
                <a:spcPts val="0"/>
              </a:spcAft>
              <a:buClr>
                <a:srgbClr val="4196B4"/>
              </a:buClr>
              <a:buSzTx/>
              <a:buFontTx/>
              <a:buNone/>
              <a:tabLst/>
              <a:defRPr/>
            </a:pPr>
            <a:r>
              <a:rPr kumimoji="0" lang="en-US" sz="16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20 MW, 400 Hz C-band Source</a:t>
            </a:r>
          </a:p>
        </p:txBody>
      </p:sp>
      <p:sp>
        <p:nvSpPr>
          <p:cNvPr id="10" name="CasellaDiTesto 9">
            <a:extLst>
              <a:ext uri="{FF2B5EF4-FFF2-40B4-BE49-F238E27FC236}">
                <a16:creationId xmlns:a16="http://schemas.microsoft.com/office/drawing/2014/main" id="{5D627754-7630-5908-9997-596479E9EB45}"/>
              </a:ext>
            </a:extLst>
          </p:cNvPr>
          <p:cNvSpPr txBox="1"/>
          <p:nvPr/>
        </p:nvSpPr>
        <p:spPr>
          <a:xfrm>
            <a:off x="8338527" y="3676819"/>
            <a:ext cx="1567504" cy="584775"/>
          </a:xfrm>
          <a:prstGeom prst="rect">
            <a:avLst/>
          </a:prstGeom>
          <a:solidFill>
            <a:srgbClr val="FFFF00"/>
          </a:solidFill>
        </p:spPr>
        <p:txBody>
          <a:bodyPr wrap="square">
            <a:spAutoFit/>
          </a:bodyPr>
          <a:lstStyle/>
          <a:p>
            <a:pPr marL="0" marR="0" lvl="0" indent="0" algn="l" defTabSz="914400" rtl="0" eaLnBrk="1" fontAlgn="auto" latinLnBrk="0" hangingPunct="1">
              <a:lnSpc>
                <a:spcPct val="100000"/>
              </a:lnSpc>
              <a:spcBef>
                <a:spcPts val="1000"/>
              </a:spcBef>
              <a:spcAft>
                <a:spcPts val="0"/>
              </a:spcAft>
              <a:buClr>
                <a:srgbClr val="4196B4"/>
              </a:buClr>
              <a:buSzTx/>
              <a:buFontTx/>
              <a:buNone/>
              <a:tabLst/>
              <a:defRPr/>
            </a:pPr>
            <a:r>
              <a:rPr kumimoji="0" lang="en-US" sz="16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25 MW, 400 Hz X-band Source </a:t>
            </a:r>
          </a:p>
        </p:txBody>
      </p:sp>
      <p:cxnSp>
        <p:nvCxnSpPr>
          <p:cNvPr id="13" name="Connettore 2 12">
            <a:extLst>
              <a:ext uri="{FF2B5EF4-FFF2-40B4-BE49-F238E27FC236}">
                <a16:creationId xmlns:a16="http://schemas.microsoft.com/office/drawing/2014/main" id="{859AFBB2-540E-3FD4-B5AF-796A4E7307D1}"/>
              </a:ext>
            </a:extLst>
          </p:cNvPr>
          <p:cNvCxnSpPr>
            <a:cxnSpLocks/>
            <a:stCxn id="9" idx="0"/>
          </p:cNvCxnSpPr>
          <p:nvPr/>
        </p:nvCxnSpPr>
        <p:spPr>
          <a:xfrm flipV="1">
            <a:off x="11259818" y="5053263"/>
            <a:ext cx="146119" cy="716827"/>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a:extLst>
              <a:ext uri="{FF2B5EF4-FFF2-40B4-BE49-F238E27FC236}">
                <a16:creationId xmlns:a16="http://schemas.microsoft.com/office/drawing/2014/main" id="{75A9CCC2-2E6D-6348-8F30-6CB3C74F1917}"/>
              </a:ext>
            </a:extLst>
          </p:cNvPr>
          <p:cNvCxnSpPr>
            <a:cxnSpLocks/>
          </p:cNvCxnSpPr>
          <p:nvPr/>
        </p:nvCxnSpPr>
        <p:spPr>
          <a:xfrm>
            <a:off x="9938084" y="3934326"/>
            <a:ext cx="372979" cy="192506"/>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40DE4245-E66F-EA5D-D4F4-A40491DEE0A4}"/>
              </a:ext>
            </a:extLst>
          </p:cNvPr>
          <p:cNvSpPr txBox="1"/>
          <p:nvPr/>
        </p:nvSpPr>
        <p:spPr>
          <a:xfrm>
            <a:off x="6710255" y="3720664"/>
            <a:ext cx="1484621" cy="584775"/>
          </a:xfrm>
          <a:prstGeom prst="rect">
            <a:avLst/>
          </a:prstGeom>
          <a:solidFill>
            <a:srgbClr val="FFFF00"/>
          </a:solidFill>
        </p:spPr>
        <p:txBody>
          <a:bodyPr wrap="square">
            <a:spAutoFit/>
          </a:bodyPr>
          <a:lstStyle/>
          <a:p>
            <a:pPr marL="0" marR="0" lvl="0" indent="0" algn="l" defTabSz="914400" rtl="0" eaLnBrk="1" fontAlgn="auto" latinLnBrk="0" hangingPunct="1">
              <a:lnSpc>
                <a:spcPct val="100000"/>
              </a:lnSpc>
              <a:spcBef>
                <a:spcPts val="1000"/>
              </a:spcBef>
              <a:spcAft>
                <a:spcPts val="0"/>
              </a:spcAft>
              <a:buClr>
                <a:srgbClr val="4196B4"/>
              </a:buClr>
              <a:buSzTx/>
              <a:buFontTx/>
              <a:buNone/>
              <a:tabLst/>
              <a:defRPr/>
            </a:pPr>
            <a:r>
              <a:rPr kumimoji="0" lang="en-US" sz="16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50MW, 50 Hz X-band Source</a:t>
            </a:r>
          </a:p>
        </p:txBody>
      </p:sp>
      <p:cxnSp>
        <p:nvCxnSpPr>
          <p:cNvPr id="18" name="Connettore 2 17">
            <a:extLst>
              <a:ext uri="{FF2B5EF4-FFF2-40B4-BE49-F238E27FC236}">
                <a16:creationId xmlns:a16="http://schemas.microsoft.com/office/drawing/2014/main" id="{AAAF82BC-B450-A5B4-8058-359C60E5B4A1}"/>
              </a:ext>
            </a:extLst>
          </p:cNvPr>
          <p:cNvCxnSpPr>
            <a:cxnSpLocks/>
            <a:stCxn id="16" idx="2"/>
          </p:cNvCxnSpPr>
          <p:nvPr/>
        </p:nvCxnSpPr>
        <p:spPr>
          <a:xfrm>
            <a:off x="7452566" y="4305439"/>
            <a:ext cx="348771" cy="544353"/>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20" name="Immagine 19" descr="Immagine che contiene interno, fabbrica, ingegneria, acciaio&#10;&#10;Descrizione generata automaticamente">
            <a:extLst>
              <a:ext uri="{FF2B5EF4-FFF2-40B4-BE49-F238E27FC236}">
                <a16:creationId xmlns:a16="http://schemas.microsoft.com/office/drawing/2014/main" id="{4E20BF4B-B790-A989-F4FA-0F34EF68E6A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22737"/>
          <a:stretch/>
        </p:blipFill>
        <p:spPr>
          <a:xfrm>
            <a:off x="4921968" y="4586543"/>
            <a:ext cx="2339978" cy="2271457"/>
          </a:xfrm>
          <a:prstGeom prst="rect">
            <a:avLst/>
          </a:prstGeom>
        </p:spPr>
      </p:pic>
      <p:sp>
        <p:nvSpPr>
          <p:cNvPr id="22" name="CasellaDiTesto 21">
            <a:extLst>
              <a:ext uri="{FF2B5EF4-FFF2-40B4-BE49-F238E27FC236}">
                <a16:creationId xmlns:a16="http://schemas.microsoft.com/office/drawing/2014/main" id="{555187E4-9BCB-107D-C24F-5074CC0CA673}"/>
              </a:ext>
            </a:extLst>
          </p:cNvPr>
          <p:cNvSpPr txBox="1"/>
          <p:nvPr/>
        </p:nvSpPr>
        <p:spPr>
          <a:xfrm>
            <a:off x="4447572" y="2007454"/>
            <a:ext cx="1814331" cy="2529923"/>
          </a:xfrm>
          <a:prstGeom prst="rect">
            <a:avLst/>
          </a:prstGeom>
          <a:noFill/>
        </p:spPr>
        <p:txBody>
          <a:bodyPr wrap="square">
            <a:spAutoFit/>
          </a:bodyPr>
          <a:lstStyle/>
          <a:p>
            <a:pPr marL="0" marR="0" lvl="0" indent="0" algn="just" defTabSz="914400" rtl="0" eaLnBrk="1" fontAlgn="auto" latinLnBrk="0" hangingPunct="1">
              <a:lnSpc>
                <a:spcPct val="90000"/>
              </a:lnSpc>
              <a:spcBef>
                <a:spcPts val="1000"/>
              </a:spcBef>
              <a:spcAft>
                <a:spcPts val="0"/>
              </a:spcAft>
              <a:buClr>
                <a:srgbClr val="4196B4"/>
              </a:buClr>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The </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commissioning of these sources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and the waveguide networks is scheduled for </a:t>
            </a:r>
            <a:r>
              <a:rPr lang="en-US" sz="1600" b="1" dirty="0">
                <a:solidFill>
                  <a:prstClr val="black"/>
                </a:solidFill>
                <a:latin typeface="Calibri" panose="020F0502020204030204"/>
                <a:sym typeface="Symbol" panose="05050102010706020507" pitchFamily="18" charset="2"/>
              </a:rPr>
              <a:t>May</a:t>
            </a:r>
            <a:r>
              <a:rPr kumimoji="0" lang="en-US" sz="1600" b="1" i="0" u="none" strike="noStrike" kern="1200" cap="none" spc="0" normalizeH="0" baseline="0" noProof="0" dirty="0">
                <a:ln>
                  <a:noFill/>
                </a:ln>
                <a:solidFill>
                  <a:prstClr val="black"/>
                </a:solidFill>
                <a:effectLst/>
                <a:uLnTx/>
                <a:uFillTx/>
                <a:latin typeface="Calibri" panose="020F0502020204030204"/>
                <a:sym typeface="Symbol" panose="05050102010706020507" pitchFamily="18" charset="2"/>
              </a:rPr>
              <a:t> 2025</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 after the installation of the cooling and power systems that will serve these sources.</a:t>
            </a:r>
          </a:p>
        </p:txBody>
      </p:sp>
      <p:sp>
        <p:nvSpPr>
          <p:cNvPr id="23" name="Freccia a destra 22">
            <a:extLst>
              <a:ext uri="{FF2B5EF4-FFF2-40B4-BE49-F238E27FC236}">
                <a16:creationId xmlns:a16="http://schemas.microsoft.com/office/drawing/2014/main" id="{C5468418-CE97-7224-7F44-6C0B07655B23}"/>
              </a:ext>
            </a:extLst>
          </p:cNvPr>
          <p:cNvSpPr/>
          <p:nvPr/>
        </p:nvSpPr>
        <p:spPr>
          <a:xfrm>
            <a:off x="4109012" y="2430684"/>
            <a:ext cx="405114" cy="2083443"/>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4" name="Connettore 2 33">
            <a:extLst>
              <a:ext uri="{FF2B5EF4-FFF2-40B4-BE49-F238E27FC236}">
                <a16:creationId xmlns:a16="http://schemas.microsoft.com/office/drawing/2014/main" id="{CB75D108-E7D4-E1BA-20EE-6DEC1BDE114A}"/>
              </a:ext>
            </a:extLst>
          </p:cNvPr>
          <p:cNvCxnSpPr>
            <a:cxnSpLocks/>
            <a:stCxn id="9" idx="1"/>
          </p:cNvCxnSpPr>
          <p:nvPr/>
        </p:nvCxnSpPr>
        <p:spPr>
          <a:xfrm flipH="1">
            <a:off x="6192456" y="6062478"/>
            <a:ext cx="4277776" cy="153127"/>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ttore 2 37">
            <a:extLst>
              <a:ext uri="{FF2B5EF4-FFF2-40B4-BE49-F238E27FC236}">
                <a16:creationId xmlns:a16="http://schemas.microsoft.com/office/drawing/2014/main" id="{0D9C1D4A-2575-D77E-15BC-C031569069EA}"/>
              </a:ext>
            </a:extLst>
          </p:cNvPr>
          <p:cNvCxnSpPr>
            <a:cxnSpLocks/>
            <a:stCxn id="10" idx="2"/>
          </p:cNvCxnSpPr>
          <p:nvPr/>
        </p:nvCxnSpPr>
        <p:spPr>
          <a:xfrm flipH="1">
            <a:off x="6736466" y="4261594"/>
            <a:ext cx="2385813" cy="1386852"/>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6665908"/>
      </p:ext>
    </p:extLst>
  </p:cSld>
  <p:clrMapOvr>
    <a:masterClrMapping/>
  </p:clrMapOvr>
  <mc:AlternateContent xmlns:mc="http://schemas.openxmlformats.org/markup-compatibility/2006" xmlns:p14="http://schemas.microsoft.com/office/powerpoint/2010/main">
    <mc:Choice Requires="p14">
      <p:transition spd="slow" p14:dur="2000" advTm="88166"/>
    </mc:Choice>
    <mc:Fallback xmlns="">
      <p:transition spd="slow" advTm="8816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22" grpId="0"/>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txBox="1">
            <a:spLocks/>
          </p:cNvSpPr>
          <p:nvPr/>
        </p:nvSpPr>
        <p:spPr>
          <a:xfrm>
            <a:off x="528453" y="240413"/>
            <a:ext cx="10862216" cy="8280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000" b="1" dirty="0">
                <a:latin typeface="Calibri" panose="020F0502020204030204" pitchFamily="34" charset="0"/>
                <a:cs typeface="Calibri" panose="020F0502020204030204" pitchFamily="34" charset="0"/>
              </a:rPr>
              <a:t>OUTLINE</a:t>
            </a:r>
            <a:endParaRPr lang="en-US" sz="5000" dirty="0">
              <a:latin typeface="Calibri" panose="020F0502020204030204" pitchFamily="34" charset="0"/>
              <a:cs typeface="Calibri" panose="020F0502020204030204" pitchFamily="34" charset="0"/>
            </a:endParaRPr>
          </a:p>
        </p:txBody>
      </p:sp>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457" y="5585791"/>
            <a:ext cx="2045658" cy="1153403"/>
          </a:xfrm>
          <a:prstGeom prst="rect">
            <a:avLst/>
          </a:prstGeom>
        </p:spPr>
      </p:pic>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574"/>
            <a:ext cx="1758010" cy="975696"/>
          </a:xfrm>
          <a:prstGeom prst="rect">
            <a:avLst/>
          </a:prstGeom>
        </p:spPr>
      </p:pic>
      <p:sp>
        <p:nvSpPr>
          <p:cNvPr id="4" name="CasellaDiTesto 3"/>
          <p:cNvSpPr txBox="1"/>
          <p:nvPr/>
        </p:nvSpPr>
        <p:spPr>
          <a:xfrm>
            <a:off x="2344441" y="2435780"/>
            <a:ext cx="6188874" cy="2400657"/>
          </a:xfrm>
          <a:prstGeom prst="rect">
            <a:avLst/>
          </a:prstGeom>
          <a:noFill/>
        </p:spPr>
        <p:txBody>
          <a:bodyPr wrap="none" rtlCol="0">
            <a:spAutoFit/>
          </a:bodyPr>
          <a:lstStyle/>
          <a:p>
            <a:pPr marL="342900" indent="-342900">
              <a:buFont typeface="+mj-lt"/>
              <a:buAutoNum type="arabicPeriod"/>
            </a:pPr>
            <a:r>
              <a:rPr lang="en-GB" sz="3000" dirty="0"/>
              <a:t>Recap. on Goals and Responsibilities</a:t>
            </a:r>
            <a:endParaRPr lang="en-US" sz="3000" dirty="0">
              <a:cs typeface="Calibri" panose="020F0502020204030204" pitchFamily="34" charset="0"/>
            </a:endParaRPr>
          </a:p>
          <a:p>
            <a:pPr marL="342900" indent="-342900">
              <a:buFont typeface="+mj-lt"/>
              <a:buAutoNum type="arabicPeriod"/>
            </a:pPr>
            <a:endParaRPr lang="en-US" sz="3000" dirty="0">
              <a:cs typeface="Calibri" panose="020F0502020204030204" pitchFamily="34" charset="0"/>
            </a:endParaRPr>
          </a:p>
          <a:p>
            <a:pPr marL="342900" indent="-342900">
              <a:buFont typeface="+mj-lt"/>
              <a:buAutoNum type="arabicPeriod"/>
            </a:pPr>
            <a:r>
              <a:rPr lang="en-US" sz="3000" b="1" dirty="0">
                <a:cs typeface="Calibri" panose="020F0502020204030204" pitchFamily="34" charset="0"/>
              </a:rPr>
              <a:t>SW GUN Final Results</a:t>
            </a:r>
          </a:p>
          <a:p>
            <a:pPr marL="342900" indent="-342900">
              <a:buFont typeface="+mj-lt"/>
              <a:buAutoNum type="arabicPeriod"/>
            </a:pPr>
            <a:endParaRPr lang="en-US" sz="3000" dirty="0">
              <a:cs typeface="Calibri" panose="020F0502020204030204" pitchFamily="34" charset="0"/>
            </a:endParaRPr>
          </a:p>
          <a:p>
            <a:pPr marL="342900" indent="-342900">
              <a:buFont typeface="+mj-lt"/>
              <a:buAutoNum type="arabicPeriod"/>
            </a:pPr>
            <a:r>
              <a:rPr lang="en-US" sz="3000" b="1" dirty="0">
                <a:cs typeface="Calibri" panose="020F0502020204030204" pitchFamily="34" charset="0"/>
              </a:rPr>
              <a:t>TW GUN Final Results</a:t>
            </a:r>
          </a:p>
        </p:txBody>
      </p:sp>
      <p:pic>
        <p:nvPicPr>
          <p:cNvPr id="8" name="Immagine 7">
            <a:extLst>
              <a:ext uri="{FF2B5EF4-FFF2-40B4-BE49-F238E27FC236}">
                <a16:creationId xmlns:a16="http://schemas.microsoft.com/office/drawing/2014/main" id="{036DC710-A166-6D7A-1FED-64638FBF8130}"/>
              </a:ext>
            </a:extLst>
          </p:cNvPr>
          <p:cNvPicPr>
            <a:picLocks noChangeAspect="1"/>
          </p:cNvPicPr>
          <p:nvPr/>
        </p:nvPicPr>
        <p:blipFill>
          <a:blip r:embed="rId4"/>
          <a:stretch>
            <a:fillRect/>
          </a:stretch>
        </p:blipFill>
        <p:spPr>
          <a:xfrm>
            <a:off x="186619" y="1104405"/>
            <a:ext cx="1547177" cy="769260"/>
          </a:xfrm>
          <a:prstGeom prst="rect">
            <a:avLst/>
          </a:prstGeom>
        </p:spPr>
      </p:pic>
      <p:pic>
        <p:nvPicPr>
          <p:cNvPr id="9" name="Immagine 8">
            <a:extLst>
              <a:ext uri="{FF2B5EF4-FFF2-40B4-BE49-F238E27FC236}">
                <a16:creationId xmlns:a16="http://schemas.microsoft.com/office/drawing/2014/main" id="{70067F69-CE83-37A1-11E0-2CF4D31505B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52495" y="970325"/>
            <a:ext cx="1321321" cy="638556"/>
          </a:xfrm>
          <a:prstGeom prst="rect">
            <a:avLst/>
          </a:prstGeom>
        </p:spPr>
      </p:pic>
      <p:sp>
        <p:nvSpPr>
          <p:cNvPr id="10" name="Footer Placeholder 4">
            <a:extLst>
              <a:ext uri="{FF2B5EF4-FFF2-40B4-BE49-F238E27FC236}">
                <a16:creationId xmlns:a16="http://schemas.microsoft.com/office/drawing/2014/main" id="{30013EDF-A42C-760C-4ECC-B73F8D1A49B1}"/>
              </a:ext>
            </a:extLst>
          </p:cNvPr>
          <p:cNvSpPr>
            <a:spLocks noGrp="1"/>
          </p:cNvSpPr>
          <p:nvPr>
            <p:ph type="ftr" sz="quarter" idx="11"/>
          </p:nvPr>
        </p:nvSpPr>
        <p:spPr>
          <a:xfrm>
            <a:off x="1842420" y="6492875"/>
            <a:ext cx="9685964" cy="365125"/>
          </a:xfrm>
        </p:spPr>
        <p:txBody>
          <a:bodyPr/>
          <a:lstStyle>
            <a:lvl1pPr>
              <a:defRPr sz="1200">
                <a:solidFill>
                  <a:schemeClr val="accent5"/>
                </a:solidFill>
              </a:defRPr>
            </a:lvl1pPr>
          </a:lstStyle>
          <a:p>
            <a:r>
              <a:rPr lang="en-US" sz="1400" i="1" dirty="0">
                <a:cs typeface="Calibri" panose="020F0502020204030204" pitchFamily="34" charset="0"/>
              </a:rPr>
              <a:t>David Alesini and Thomas Geoffrey Lucas– </a:t>
            </a:r>
            <a:r>
              <a:rPr lang="en-US" sz="1400" dirty="0"/>
              <a:t>Final results of the C-band Guns </a:t>
            </a:r>
            <a:r>
              <a:rPr lang="en-US" sz="1400" i="1" dirty="0">
                <a:cs typeface="Calibri" panose="020F0502020204030204" pitchFamily="34" charset="0"/>
              </a:rPr>
              <a:t>– </a:t>
            </a:r>
            <a:r>
              <a:rPr lang="it-IT" sz="1400" i="1" dirty="0"/>
              <a:t>I.FAST 4th </a:t>
            </a:r>
            <a:r>
              <a:rPr lang="it-IT" sz="1400" i="1" dirty="0" err="1"/>
              <a:t>Annual</a:t>
            </a:r>
            <a:r>
              <a:rPr lang="it-IT" sz="1400" i="1" dirty="0"/>
              <a:t> Meeting 8-11 April 2025</a:t>
            </a:r>
            <a:endParaRPr lang="en-US" sz="1400" i="1" dirty="0">
              <a:cs typeface="Calibri" panose="020F0502020204030204" pitchFamily="34" charset="0"/>
            </a:endParaRPr>
          </a:p>
        </p:txBody>
      </p:sp>
      <p:pic>
        <p:nvPicPr>
          <p:cNvPr id="5" name="Picture 2">
            <a:extLst>
              <a:ext uri="{FF2B5EF4-FFF2-40B4-BE49-F238E27FC236}">
                <a16:creationId xmlns:a16="http://schemas.microsoft.com/office/drawing/2014/main" id="{0B212624-6F7F-7C5B-5BD4-F2226C9A329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18840" y="85681"/>
            <a:ext cx="1954976" cy="804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962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DA022-97A3-87F7-1807-945BA31BDEF5}"/>
              </a:ext>
            </a:extLst>
          </p:cNvPr>
          <p:cNvSpPr>
            <a:spLocks noGrp="1"/>
          </p:cNvSpPr>
          <p:nvPr>
            <p:ph type="title"/>
          </p:nvPr>
        </p:nvSpPr>
        <p:spPr>
          <a:xfrm>
            <a:off x="2312655" y="0"/>
            <a:ext cx="7560550" cy="544010"/>
          </a:xfrm>
        </p:spPr>
        <p:txBody>
          <a:bodyPr>
            <a:normAutofit fontScale="90000"/>
          </a:bodyPr>
          <a:lstStyle/>
          <a:p>
            <a:pPr algn="ctr"/>
            <a:r>
              <a:rPr lang="fr-CH" sz="4000" b="1" cap="all" dirty="0" err="1">
                <a:latin typeface="+mn-lt"/>
              </a:rPr>
              <a:t>Task</a:t>
            </a:r>
            <a:r>
              <a:rPr lang="fr-CH" sz="4000" b="1" cap="all" dirty="0">
                <a:latin typeface="+mn-lt"/>
              </a:rPr>
              <a:t> 7.4 structure and objectives</a:t>
            </a:r>
            <a:endParaRPr lang="en-GB" sz="4000" b="1" cap="all" dirty="0">
              <a:latin typeface="+mn-lt"/>
            </a:endParaRPr>
          </a:p>
        </p:txBody>
      </p:sp>
      <p:sp>
        <p:nvSpPr>
          <p:cNvPr id="6" name="Rettangolo 5">
            <a:extLst>
              <a:ext uri="{FF2B5EF4-FFF2-40B4-BE49-F238E27FC236}">
                <a16:creationId xmlns:a16="http://schemas.microsoft.com/office/drawing/2014/main" id="{100AD3FC-7A43-A7B7-49E8-B7B59D6269D5}"/>
              </a:ext>
            </a:extLst>
          </p:cNvPr>
          <p:cNvSpPr/>
          <p:nvPr/>
        </p:nvSpPr>
        <p:spPr>
          <a:xfrm>
            <a:off x="0" y="940616"/>
            <a:ext cx="7481455" cy="2554545"/>
          </a:xfrm>
          <a:prstGeom prst="rect">
            <a:avLst/>
          </a:prstGeom>
        </p:spPr>
        <p:txBody>
          <a:bodyPr wrap="square">
            <a:spAutoFit/>
          </a:bodyPr>
          <a:lstStyle/>
          <a:p>
            <a:pPr marL="285750" indent="-285750" algn="just">
              <a:buFont typeface="Arial" panose="020B0604020202020204" pitchFamily="34" charset="0"/>
              <a:buChar char="•"/>
            </a:pPr>
            <a:r>
              <a:rPr lang="en-US" sz="1600" b="1" dirty="0">
                <a:latin typeface="Calibri" panose="020F0502020204030204" pitchFamily="34" charset="0"/>
                <a:cs typeface="Calibri" panose="020F0502020204030204" pitchFamily="34" charset="0"/>
              </a:rPr>
              <a:t>Design, realization and high power test of two different C-band (5.712 GHz) RF electron photo-guns </a:t>
            </a:r>
            <a:r>
              <a:rPr lang="en-US" sz="1600" dirty="0">
                <a:latin typeface="Calibri" panose="020F0502020204030204" pitchFamily="34" charset="0"/>
                <a:cs typeface="Calibri" panose="020F0502020204030204" pitchFamily="34" charset="0"/>
              </a:rPr>
              <a:t>operating at very high gradient cathode peak field (&gt;160 MV/m): </a:t>
            </a:r>
          </a:p>
          <a:p>
            <a:pPr marL="742950" lvl="1" indent="-285750" algn="just">
              <a:buFont typeface="Symbol" panose="05050102010706020507" pitchFamily="18" charset="2"/>
              <a:buChar char="Þ"/>
            </a:pPr>
            <a:r>
              <a:rPr lang="en-US" sz="1600" dirty="0">
                <a:latin typeface="Calibri" panose="020F0502020204030204" pitchFamily="34" charset="0"/>
                <a:cs typeface="Calibri" panose="020F0502020204030204" pitchFamily="34" charset="0"/>
              </a:rPr>
              <a:t>Standing Wave (</a:t>
            </a:r>
            <a:r>
              <a:rPr lang="en-US" sz="1600" b="1" dirty="0">
                <a:latin typeface="Calibri" panose="020F0502020204030204" pitchFamily="34" charset="0"/>
                <a:cs typeface="Calibri" panose="020F0502020204030204" pitchFamily="34" charset="0"/>
              </a:rPr>
              <a:t>SW</a:t>
            </a:r>
            <a:r>
              <a:rPr lang="en-US" sz="1600" dirty="0">
                <a:latin typeface="Calibri" panose="020F0502020204030204" pitchFamily="34" charset="0"/>
                <a:cs typeface="Calibri" panose="020F0502020204030204" pitchFamily="34" charset="0"/>
              </a:rPr>
              <a:t>) gun (</a:t>
            </a:r>
            <a:r>
              <a:rPr lang="en-US" sz="1600" b="1" dirty="0">
                <a:latin typeface="Calibri" panose="020F0502020204030204" pitchFamily="34" charset="0"/>
                <a:cs typeface="Calibri" panose="020F0502020204030204" pitchFamily="34" charset="0"/>
              </a:rPr>
              <a:t>INFN </a:t>
            </a:r>
            <a:r>
              <a:rPr lang="en-US" sz="1600" dirty="0">
                <a:latin typeface="Calibri" panose="020F0502020204030204" pitchFamily="34" charset="0"/>
                <a:cs typeface="Calibri" panose="020F0502020204030204" pitchFamily="34" charset="0"/>
              </a:rPr>
              <a:t>(IT), </a:t>
            </a:r>
            <a:r>
              <a:rPr lang="en-US" sz="1600" b="1" dirty="0">
                <a:latin typeface="Calibri" panose="020F0502020204030204" pitchFamily="34" charset="0"/>
                <a:cs typeface="Calibri" panose="020F0502020204030204" pitchFamily="34" charset="0"/>
              </a:rPr>
              <a:t>COMEB</a:t>
            </a:r>
            <a:r>
              <a:rPr lang="en-US" sz="1600" dirty="0">
                <a:latin typeface="Calibri" panose="020F0502020204030204" pitchFamily="34" charset="0"/>
                <a:cs typeface="Calibri" panose="020F0502020204030204" pitchFamily="34" charset="0"/>
              </a:rPr>
              <a:t> (IT))</a:t>
            </a:r>
          </a:p>
          <a:p>
            <a:pPr marL="742950" lvl="1" indent="-285750" algn="just">
              <a:buFont typeface="Symbol" panose="05050102010706020507" pitchFamily="18" charset="2"/>
              <a:buChar char="Þ"/>
            </a:pPr>
            <a:r>
              <a:rPr lang="en-US" sz="1600" dirty="0">
                <a:latin typeface="Calibri" panose="020F0502020204030204" pitchFamily="34" charset="0"/>
                <a:cs typeface="Calibri" panose="020F0502020204030204" pitchFamily="34" charset="0"/>
              </a:rPr>
              <a:t>Travelling Wave (</a:t>
            </a:r>
            <a:r>
              <a:rPr lang="en-US" sz="1600" b="1" dirty="0">
                <a:latin typeface="Calibri" panose="020F0502020204030204" pitchFamily="34" charset="0"/>
                <a:cs typeface="Calibri" panose="020F0502020204030204" pitchFamily="34" charset="0"/>
              </a:rPr>
              <a:t>TW</a:t>
            </a:r>
            <a:r>
              <a:rPr lang="en-US" sz="1600" dirty="0">
                <a:latin typeface="Calibri" panose="020F0502020204030204" pitchFamily="34" charset="0"/>
                <a:cs typeface="Calibri" panose="020F0502020204030204" pitchFamily="34" charset="0"/>
              </a:rPr>
              <a:t>) gun (</a:t>
            </a:r>
            <a:r>
              <a:rPr lang="en-US" sz="1600" b="1" dirty="0">
                <a:latin typeface="Calibri" panose="020F0502020204030204" pitchFamily="34" charset="0"/>
                <a:cs typeface="Calibri" panose="020F0502020204030204" pitchFamily="34" charset="0"/>
              </a:rPr>
              <a:t>PSI</a:t>
            </a:r>
            <a:r>
              <a:rPr lang="en-US" sz="1600" dirty="0">
                <a:latin typeface="Calibri" panose="020F0502020204030204" pitchFamily="34" charset="0"/>
                <a:cs typeface="Calibri" panose="020F0502020204030204" pitchFamily="34" charset="0"/>
              </a:rPr>
              <a:t> (SW); </a:t>
            </a:r>
            <a:r>
              <a:rPr lang="en-US" sz="1600" b="1" dirty="0">
                <a:latin typeface="Calibri" panose="020F0502020204030204" pitchFamily="34" charset="0"/>
                <a:cs typeface="Calibri" panose="020F0502020204030204" pitchFamily="34" charset="0"/>
              </a:rPr>
              <a:t>VLD</a:t>
            </a:r>
            <a:r>
              <a:rPr lang="en-US" sz="1600" dirty="0">
                <a:latin typeface="Calibri" panose="020F0502020204030204" pitchFamily="34" charset="0"/>
                <a:cs typeface="Calibri" panose="020F0502020204030204" pitchFamily="34" charset="0"/>
              </a:rPr>
              <a:t> (NE))</a:t>
            </a:r>
          </a:p>
          <a:p>
            <a:pPr marL="742950" lvl="1" indent="-285750" algn="just">
              <a:buFont typeface="Symbol" panose="05050102010706020507" pitchFamily="18" charset="2"/>
              <a:buChar char="Þ"/>
            </a:pPr>
            <a:endParaRPr lang="en-US" sz="1600" dirty="0">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sz="1600" b="1" dirty="0">
                <a:latin typeface="Calibri" panose="020F0502020204030204" pitchFamily="34" charset="0"/>
                <a:cs typeface="Calibri" panose="020F0502020204030204" pitchFamily="34" charset="0"/>
              </a:rPr>
              <a:t>Comparison</a:t>
            </a:r>
            <a:r>
              <a:rPr lang="en-US" sz="1600" dirty="0">
                <a:latin typeface="Calibri" panose="020F0502020204030204" pitchFamily="34" charset="0"/>
                <a:cs typeface="Calibri" panose="020F0502020204030204" pitchFamily="34" charset="0"/>
              </a:rPr>
              <a:t> of the performances, </a:t>
            </a:r>
            <a:r>
              <a:rPr lang="en-US" sz="1600" b="1" dirty="0">
                <a:latin typeface="Calibri" panose="020F0502020204030204" pitchFamily="34" charset="0"/>
                <a:cs typeface="Calibri" panose="020F0502020204030204" pitchFamily="34" charset="0"/>
              </a:rPr>
              <a:t>beam dynamics </a:t>
            </a:r>
            <a:r>
              <a:rPr lang="en-US" sz="1600" dirty="0">
                <a:latin typeface="Calibri" panose="020F0502020204030204" pitchFamily="34" charset="0"/>
                <a:cs typeface="Calibri" panose="020F0502020204030204" pitchFamily="34" charset="0"/>
              </a:rPr>
              <a:t>simulations to exploit the device potentialities</a:t>
            </a:r>
          </a:p>
          <a:p>
            <a:pPr marL="285750" indent="-285750" algn="just">
              <a:buFont typeface="Arial" panose="020B0604020202020204" pitchFamily="34" charset="0"/>
              <a:buChar char="•"/>
            </a:pPr>
            <a:r>
              <a:rPr lang="en-US" sz="1600" b="1" dirty="0">
                <a:latin typeface="Calibri" panose="020F0502020204030204" pitchFamily="34" charset="0"/>
                <a:cs typeface="Calibri" panose="020F0502020204030204" pitchFamily="34" charset="0"/>
              </a:rPr>
              <a:t>Research Institutions </a:t>
            </a:r>
            <a:r>
              <a:rPr lang="en-US" sz="1600" dirty="0">
                <a:latin typeface="Calibri" panose="020F0502020204030204" pitchFamily="34" charset="0"/>
                <a:cs typeface="Calibri" panose="020F0502020204030204" pitchFamily="34" charset="0"/>
              </a:rPr>
              <a:t>involved: </a:t>
            </a:r>
            <a:r>
              <a:rPr lang="en-US" sz="1600" b="1" dirty="0">
                <a:latin typeface="Calibri" panose="020F0502020204030204" pitchFamily="34" charset="0"/>
                <a:cs typeface="Calibri" panose="020F0502020204030204" pitchFamily="34" charset="0"/>
              </a:rPr>
              <a:t>INFN </a:t>
            </a:r>
            <a:r>
              <a:rPr lang="en-US" sz="1600" dirty="0">
                <a:latin typeface="Calibri" panose="020F0502020204030204" pitchFamily="34" charset="0"/>
                <a:cs typeface="Calibri" panose="020F0502020204030204" pitchFamily="34" charset="0"/>
              </a:rPr>
              <a:t>(IT), </a:t>
            </a:r>
            <a:r>
              <a:rPr lang="en-US" sz="1600" b="1" dirty="0">
                <a:latin typeface="Calibri" panose="020F0502020204030204" pitchFamily="34" charset="0"/>
                <a:cs typeface="Calibri" panose="020F0502020204030204" pitchFamily="34" charset="0"/>
              </a:rPr>
              <a:t>PSI</a:t>
            </a:r>
            <a:r>
              <a:rPr lang="en-US" sz="1600" dirty="0">
                <a:latin typeface="Calibri" panose="020F0502020204030204" pitchFamily="34" charset="0"/>
                <a:cs typeface="Calibri" panose="020F0502020204030204" pitchFamily="34" charset="0"/>
              </a:rPr>
              <a:t> (SW); </a:t>
            </a:r>
          </a:p>
          <a:p>
            <a:pPr marL="285750" indent="-285750" algn="just">
              <a:buFont typeface="Arial" panose="020B0604020202020204" pitchFamily="34" charset="0"/>
              <a:buChar char="•"/>
            </a:pPr>
            <a:r>
              <a:rPr lang="en-US" sz="1600" b="1" dirty="0">
                <a:latin typeface="Calibri" panose="020F0502020204030204" pitchFamily="34" charset="0"/>
                <a:cs typeface="Calibri" panose="020F0502020204030204" pitchFamily="34" charset="0"/>
              </a:rPr>
              <a:t>Private Companies</a:t>
            </a:r>
            <a:r>
              <a:rPr lang="en-US" sz="1600" dirty="0">
                <a:latin typeface="Calibri" panose="020F0502020204030204" pitchFamily="34" charset="0"/>
                <a:cs typeface="Calibri" panose="020F0502020204030204" pitchFamily="34" charset="0"/>
              </a:rPr>
              <a:t> involved: </a:t>
            </a:r>
            <a:r>
              <a:rPr lang="en-US" sz="1600" b="1" dirty="0">
                <a:latin typeface="Calibri" panose="020F0502020204030204" pitchFamily="34" charset="0"/>
                <a:cs typeface="Calibri" panose="020F0502020204030204" pitchFamily="34" charset="0"/>
              </a:rPr>
              <a:t>VLD</a:t>
            </a:r>
            <a:r>
              <a:rPr lang="en-US" sz="1600" dirty="0">
                <a:latin typeface="Calibri" panose="020F0502020204030204" pitchFamily="34" charset="0"/>
                <a:cs typeface="Calibri" panose="020F0502020204030204" pitchFamily="34" charset="0"/>
              </a:rPr>
              <a:t> (NE), </a:t>
            </a:r>
            <a:r>
              <a:rPr lang="en-US" sz="1600" b="1" dirty="0">
                <a:latin typeface="Calibri" panose="020F0502020204030204" pitchFamily="34" charset="0"/>
                <a:cs typeface="Calibri" panose="020F0502020204030204" pitchFamily="34" charset="0"/>
              </a:rPr>
              <a:t>COMEB</a:t>
            </a:r>
            <a:r>
              <a:rPr lang="en-US" sz="1600" dirty="0">
                <a:latin typeface="Calibri" panose="020F0502020204030204" pitchFamily="34" charset="0"/>
                <a:cs typeface="Calibri" panose="020F0502020204030204" pitchFamily="34" charset="0"/>
              </a:rPr>
              <a:t> (IT)</a:t>
            </a:r>
          </a:p>
        </p:txBody>
      </p:sp>
      <p:pic>
        <p:nvPicPr>
          <p:cNvPr id="9" name="Immagine 8">
            <a:extLst>
              <a:ext uri="{FF2B5EF4-FFF2-40B4-BE49-F238E27FC236}">
                <a16:creationId xmlns:a16="http://schemas.microsoft.com/office/drawing/2014/main" id="{3A0187E0-3DE1-3444-E353-3F13C2F7A3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4611" y="3690569"/>
            <a:ext cx="1457460" cy="808891"/>
          </a:xfrm>
          <a:prstGeom prst="rect">
            <a:avLst/>
          </a:prstGeom>
        </p:spPr>
      </p:pic>
      <p:sp>
        <p:nvSpPr>
          <p:cNvPr id="11" name="CasellaDiTesto 10">
            <a:extLst>
              <a:ext uri="{FF2B5EF4-FFF2-40B4-BE49-F238E27FC236}">
                <a16:creationId xmlns:a16="http://schemas.microsoft.com/office/drawing/2014/main" id="{5671C060-3FAC-9869-D9D3-39DECE666D59}"/>
              </a:ext>
            </a:extLst>
          </p:cNvPr>
          <p:cNvSpPr txBox="1"/>
          <p:nvPr/>
        </p:nvSpPr>
        <p:spPr>
          <a:xfrm>
            <a:off x="128952" y="4451716"/>
            <a:ext cx="3362393" cy="1323439"/>
          </a:xfrm>
          <a:prstGeom prst="rect">
            <a:avLst/>
          </a:prstGeom>
          <a:noFill/>
        </p:spPr>
        <p:txBody>
          <a:bodyPr wrap="square">
            <a:spAutoFit/>
          </a:bodyPr>
          <a:lstStyle/>
          <a:p>
            <a:pPr marL="285750" indent="-285750" algn="just">
              <a:buFont typeface="Arial" panose="020B0604020202020204" pitchFamily="34" charset="0"/>
              <a:buChar char="•"/>
            </a:pPr>
            <a:r>
              <a:rPr lang="en-US" sz="1600" b="0" i="0" u="none" strike="noStrike" baseline="0" dirty="0">
                <a:latin typeface="Calibri" panose="020F0502020204030204" pitchFamily="34" charset="0"/>
                <a:ea typeface="Calibri" panose="020F0502020204030204" pitchFamily="34" charset="0"/>
                <a:cs typeface="Calibri" panose="020F0502020204030204" pitchFamily="34" charset="0"/>
              </a:rPr>
              <a:t>Coordination</a:t>
            </a:r>
          </a:p>
          <a:p>
            <a:pPr marL="285750" indent="-285750" algn="just">
              <a:buFont typeface="Arial" panose="020B0604020202020204" pitchFamily="34" charset="0"/>
              <a:buChar char="•"/>
            </a:pPr>
            <a:r>
              <a:rPr lang="en-US" sz="1600" b="0" i="0" u="none" strike="noStrike" baseline="0" dirty="0">
                <a:latin typeface="Calibri" panose="020F0502020204030204" pitchFamily="34" charset="0"/>
                <a:ea typeface="Calibri" panose="020F0502020204030204" pitchFamily="34" charset="0"/>
                <a:cs typeface="Calibri" panose="020F0502020204030204" pitchFamily="34" charset="0"/>
              </a:rPr>
              <a:t>Design and low power </a:t>
            </a:r>
            <a:r>
              <a:rPr lang="en-US" sz="1600" dirty="0">
                <a:latin typeface="Calibri" panose="020F0502020204030204" pitchFamily="34" charset="0"/>
                <a:ea typeface="Calibri" panose="020F0502020204030204" pitchFamily="34" charset="0"/>
                <a:cs typeface="Calibri" panose="020F0502020204030204" pitchFamily="34" charset="0"/>
              </a:rPr>
              <a:t>test </a:t>
            </a:r>
            <a:r>
              <a:rPr lang="en-US" sz="1600" b="0" i="0" u="none" strike="noStrike" baseline="0" dirty="0">
                <a:latin typeface="Calibri" panose="020F0502020204030204" pitchFamily="34" charset="0"/>
                <a:ea typeface="Calibri" panose="020F0502020204030204" pitchFamily="34" charset="0"/>
                <a:cs typeface="Calibri" panose="020F0502020204030204" pitchFamily="34" charset="0"/>
              </a:rPr>
              <a:t>of the SW Gun</a:t>
            </a:r>
          </a:p>
          <a:p>
            <a:pPr marL="285750" indent="-285750" algn="just">
              <a:buFont typeface="Arial" panose="020B0604020202020204" pitchFamily="34" charset="0"/>
              <a:buChar char="•"/>
            </a:pPr>
            <a:r>
              <a:rPr lang="en-US" sz="1600" b="0" i="0" u="none" strike="noStrike" baseline="0" dirty="0">
                <a:latin typeface="Calibri" panose="020F0502020204030204" pitchFamily="34" charset="0"/>
                <a:ea typeface="Calibri" panose="020F0502020204030204" pitchFamily="34" charset="0"/>
                <a:cs typeface="Calibri" panose="020F0502020204030204" pitchFamily="34" charset="0"/>
              </a:rPr>
              <a:t>Solenoid design and procurement</a:t>
            </a:r>
            <a:endParaRPr lang="en-US" sz="1600" dirty="0">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sz="1600" b="0" i="0" u="none" strike="noStrike" baseline="0" dirty="0">
                <a:latin typeface="Calibri" panose="020F0502020204030204" pitchFamily="34" charset="0"/>
                <a:ea typeface="Calibri" panose="020F0502020204030204" pitchFamily="34" charset="0"/>
                <a:cs typeface="Calibri" panose="020F0502020204030204" pitchFamily="34" charset="0"/>
              </a:rPr>
              <a:t>RF circulator procurement</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pic>
        <p:nvPicPr>
          <p:cNvPr id="12" name="Immagine 11">
            <a:extLst>
              <a:ext uri="{FF2B5EF4-FFF2-40B4-BE49-F238E27FC236}">
                <a16:creationId xmlns:a16="http://schemas.microsoft.com/office/drawing/2014/main" id="{0D4D1E60-551E-061D-CC0B-A9D350D82625}"/>
              </a:ext>
            </a:extLst>
          </p:cNvPr>
          <p:cNvPicPr>
            <a:picLocks noChangeAspect="1"/>
          </p:cNvPicPr>
          <p:nvPr/>
        </p:nvPicPr>
        <p:blipFill>
          <a:blip r:embed="rId3"/>
          <a:stretch>
            <a:fillRect/>
          </a:stretch>
        </p:blipFill>
        <p:spPr>
          <a:xfrm>
            <a:off x="4093602" y="3732652"/>
            <a:ext cx="1376588" cy="684443"/>
          </a:xfrm>
          <a:prstGeom prst="rect">
            <a:avLst/>
          </a:prstGeom>
        </p:spPr>
      </p:pic>
      <p:sp>
        <p:nvSpPr>
          <p:cNvPr id="14" name="CasellaDiTesto 13">
            <a:extLst>
              <a:ext uri="{FF2B5EF4-FFF2-40B4-BE49-F238E27FC236}">
                <a16:creationId xmlns:a16="http://schemas.microsoft.com/office/drawing/2014/main" id="{B5D15B62-E8A1-B1C2-0185-1C77A20E67C8}"/>
              </a:ext>
            </a:extLst>
          </p:cNvPr>
          <p:cNvSpPr txBox="1"/>
          <p:nvPr/>
        </p:nvSpPr>
        <p:spPr>
          <a:xfrm>
            <a:off x="3935300" y="4525488"/>
            <a:ext cx="1940503" cy="1077218"/>
          </a:xfrm>
          <a:prstGeom prst="rect">
            <a:avLst/>
          </a:prstGeom>
          <a:noFill/>
        </p:spPr>
        <p:txBody>
          <a:bodyPr wrap="square">
            <a:spAutoFit/>
          </a:bodyPr>
          <a:lstStyle/>
          <a:p>
            <a:pPr marL="285750" indent="-285750" algn="just">
              <a:buFont typeface="Arial" panose="020B0604020202020204" pitchFamily="34" charset="0"/>
              <a:buChar char="•"/>
            </a:pPr>
            <a:r>
              <a:rPr lang="en-US" sz="1600" b="0" i="0" u="none" strike="noStrike" baseline="0" dirty="0">
                <a:latin typeface="Calibri" panose="020F0502020204030204" pitchFamily="34" charset="0"/>
                <a:ea typeface="Calibri" panose="020F0502020204030204" pitchFamily="34" charset="0"/>
                <a:cs typeface="Calibri" panose="020F0502020204030204" pitchFamily="34" charset="0"/>
              </a:rPr>
              <a:t>mechanical construction and assembly of the SW gun</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sp>
        <p:nvSpPr>
          <p:cNvPr id="17" name="CasellaDiTesto 16">
            <a:extLst>
              <a:ext uri="{FF2B5EF4-FFF2-40B4-BE49-F238E27FC236}">
                <a16:creationId xmlns:a16="http://schemas.microsoft.com/office/drawing/2014/main" id="{83924A8D-3B12-6978-A752-B374E5D7814C}"/>
              </a:ext>
            </a:extLst>
          </p:cNvPr>
          <p:cNvSpPr txBox="1"/>
          <p:nvPr/>
        </p:nvSpPr>
        <p:spPr>
          <a:xfrm>
            <a:off x="6183211" y="4374702"/>
            <a:ext cx="3087460" cy="1323439"/>
          </a:xfrm>
          <a:prstGeom prst="rect">
            <a:avLst/>
          </a:prstGeom>
          <a:noFill/>
        </p:spPr>
        <p:txBody>
          <a:bodyPr wrap="square">
            <a:spAutoFit/>
          </a:bodyPr>
          <a:lstStyle/>
          <a:p>
            <a:pPr marL="285750" indent="-285750" algn="just">
              <a:buFont typeface="Arial" panose="020B0604020202020204" pitchFamily="34" charset="0"/>
              <a:buChar char="•"/>
            </a:pPr>
            <a:r>
              <a:rPr lang="en-US" sz="1600" b="0" i="0" u="none" strike="noStrike" baseline="0" dirty="0">
                <a:latin typeface="Calibri" panose="020F0502020204030204" pitchFamily="34" charset="0"/>
                <a:ea typeface="Calibri" panose="020F0502020204030204" pitchFamily="34" charset="0"/>
                <a:cs typeface="Calibri" panose="020F0502020204030204" pitchFamily="34" charset="0"/>
              </a:rPr>
              <a:t>design, brazing and low power</a:t>
            </a:r>
            <a:r>
              <a:rPr lang="en-US" sz="1600" dirty="0">
                <a:latin typeface="Calibri" panose="020F0502020204030204" pitchFamily="34" charset="0"/>
                <a:ea typeface="Calibri" panose="020F0502020204030204" pitchFamily="34" charset="0"/>
                <a:cs typeface="Calibri" panose="020F0502020204030204" pitchFamily="34" charset="0"/>
              </a:rPr>
              <a:t> </a:t>
            </a:r>
            <a:r>
              <a:rPr lang="en-US" sz="1600" b="0" i="0" u="none" strike="noStrike" baseline="0" dirty="0">
                <a:latin typeface="Calibri" panose="020F0502020204030204" pitchFamily="34" charset="0"/>
                <a:ea typeface="Calibri" panose="020F0502020204030204" pitchFamily="34" charset="0"/>
                <a:cs typeface="Calibri" panose="020F0502020204030204" pitchFamily="34" charset="0"/>
              </a:rPr>
              <a:t>characterization of the TW Gun</a:t>
            </a:r>
          </a:p>
          <a:p>
            <a:pPr marL="285750" indent="-285750" algn="just">
              <a:buFont typeface="Arial" panose="020B0604020202020204" pitchFamily="34" charset="0"/>
              <a:buChar char="•"/>
            </a:pPr>
            <a:r>
              <a:rPr lang="en-US" sz="1600" b="0" i="0" u="none" strike="noStrike" baseline="0" dirty="0">
                <a:latin typeface="Calibri" panose="020F0502020204030204" pitchFamily="34" charset="0"/>
                <a:ea typeface="Calibri" panose="020F0502020204030204" pitchFamily="34" charset="0"/>
                <a:cs typeface="Calibri" panose="020F0502020204030204" pitchFamily="34" charset="0"/>
              </a:rPr>
              <a:t>hosting and setting up the facility to perform the high-power test</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pic>
        <p:nvPicPr>
          <p:cNvPr id="18" name="Immagine 17">
            <a:extLst>
              <a:ext uri="{FF2B5EF4-FFF2-40B4-BE49-F238E27FC236}">
                <a16:creationId xmlns:a16="http://schemas.microsoft.com/office/drawing/2014/main" id="{0187AF5E-0C5A-14CB-3D92-D8A0CD66BCD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9735" y="3819808"/>
            <a:ext cx="1023236" cy="494500"/>
          </a:xfrm>
          <a:prstGeom prst="rect">
            <a:avLst/>
          </a:prstGeom>
        </p:spPr>
      </p:pic>
      <p:sp>
        <p:nvSpPr>
          <p:cNvPr id="20" name="CasellaDiTesto 19">
            <a:extLst>
              <a:ext uri="{FF2B5EF4-FFF2-40B4-BE49-F238E27FC236}">
                <a16:creationId xmlns:a16="http://schemas.microsoft.com/office/drawing/2014/main" id="{9B030296-4767-2658-C10A-3F213FBAF33A}"/>
              </a:ext>
            </a:extLst>
          </p:cNvPr>
          <p:cNvSpPr txBox="1"/>
          <p:nvPr/>
        </p:nvSpPr>
        <p:spPr>
          <a:xfrm>
            <a:off x="9233409" y="4391397"/>
            <a:ext cx="2311843" cy="830997"/>
          </a:xfrm>
          <a:prstGeom prst="rect">
            <a:avLst/>
          </a:prstGeom>
          <a:noFill/>
        </p:spPr>
        <p:txBody>
          <a:bodyPr wrap="square">
            <a:spAutoFit/>
          </a:bodyPr>
          <a:lstStyle/>
          <a:p>
            <a:pPr marL="285750" indent="-285750" algn="just">
              <a:buFont typeface="Arial" panose="020B0604020202020204" pitchFamily="34" charset="0"/>
              <a:buChar char="•"/>
            </a:pPr>
            <a:r>
              <a:rPr lang="en-US" sz="1600" b="0" i="0" u="none" strike="noStrike" baseline="0" dirty="0">
                <a:latin typeface="Calibri" panose="020F0502020204030204" pitchFamily="34" charset="0"/>
                <a:ea typeface="Calibri" panose="020F0502020204030204" pitchFamily="34" charset="0"/>
                <a:cs typeface="Calibri" panose="020F0502020204030204" pitchFamily="34" charset="0"/>
              </a:rPr>
              <a:t>mechanical construction of the TW gun components</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sp>
        <p:nvSpPr>
          <p:cNvPr id="24" name="Callout con freccia in su 10">
            <a:extLst>
              <a:ext uri="{FF2B5EF4-FFF2-40B4-BE49-F238E27FC236}">
                <a16:creationId xmlns:a16="http://schemas.microsoft.com/office/drawing/2014/main" id="{C5C2835B-CA2A-5DCB-B0C8-1477F73DCE73}"/>
              </a:ext>
            </a:extLst>
          </p:cNvPr>
          <p:cNvSpPr/>
          <p:nvPr/>
        </p:nvSpPr>
        <p:spPr>
          <a:xfrm rot="10800000">
            <a:off x="127934" y="3633851"/>
            <a:ext cx="5975982" cy="2481944"/>
          </a:xfrm>
          <a:prstGeom prst="upArrowCallout">
            <a:avLst>
              <a:gd name="adj1" fmla="val 25774"/>
              <a:gd name="adj2" fmla="val 19970"/>
              <a:gd name="adj3" fmla="val 11216"/>
              <a:gd name="adj4" fmla="val 85803"/>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asellaDiTesto 24">
            <a:extLst>
              <a:ext uri="{FF2B5EF4-FFF2-40B4-BE49-F238E27FC236}">
                <a16:creationId xmlns:a16="http://schemas.microsoft.com/office/drawing/2014/main" id="{CF0B368A-C282-CCAD-252C-A96A8E5719FE}"/>
              </a:ext>
            </a:extLst>
          </p:cNvPr>
          <p:cNvSpPr txBox="1"/>
          <p:nvPr/>
        </p:nvSpPr>
        <p:spPr>
          <a:xfrm>
            <a:off x="2483096" y="6043596"/>
            <a:ext cx="1764771" cy="477054"/>
          </a:xfrm>
          <a:prstGeom prst="rect">
            <a:avLst/>
          </a:prstGeom>
          <a:noFill/>
        </p:spPr>
        <p:txBody>
          <a:bodyPr wrap="square" rtlCol="0">
            <a:spAutoFit/>
          </a:bodyPr>
          <a:lstStyle/>
          <a:p>
            <a:r>
              <a:rPr lang="en-GB" sz="2500" b="1" i="1" dirty="0">
                <a:solidFill>
                  <a:srgbClr val="FF0000"/>
                </a:solidFill>
              </a:rPr>
              <a:t>SW GUN</a:t>
            </a:r>
          </a:p>
        </p:txBody>
      </p:sp>
      <p:sp>
        <p:nvSpPr>
          <p:cNvPr id="27" name="Callout con freccia in su 10">
            <a:extLst>
              <a:ext uri="{FF2B5EF4-FFF2-40B4-BE49-F238E27FC236}">
                <a16:creationId xmlns:a16="http://schemas.microsoft.com/office/drawing/2014/main" id="{4B7F9529-5AB6-9549-E67B-5E4A639E7C80}"/>
              </a:ext>
            </a:extLst>
          </p:cNvPr>
          <p:cNvSpPr/>
          <p:nvPr/>
        </p:nvSpPr>
        <p:spPr>
          <a:xfrm rot="10800000">
            <a:off x="6188310" y="3621978"/>
            <a:ext cx="6003690" cy="2479588"/>
          </a:xfrm>
          <a:prstGeom prst="upArrowCallout">
            <a:avLst>
              <a:gd name="adj1" fmla="val 25774"/>
              <a:gd name="adj2" fmla="val 20823"/>
              <a:gd name="adj3" fmla="val 11216"/>
              <a:gd name="adj4" fmla="val 85803"/>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asellaDiTesto 27">
            <a:extLst>
              <a:ext uri="{FF2B5EF4-FFF2-40B4-BE49-F238E27FC236}">
                <a16:creationId xmlns:a16="http://schemas.microsoft.com/office/drawing/2014/main" id="{C146B19D-1FE3-63ED-5918-65FB46CF40AE}"/>
              </a:ext>
            </a:extLst>
          </p:cNvPr>
          <p:cNvSpPr txBox="1"/>
          <p:nvPr/>
        </p:nvSpPr>
        <p:spPr>
          <a:xfrm>
            <a:off x="8540766" y="6032774"/>
            <a:ext cx="1611672" cy="477054"/>
          </a:xfrm>
          <a:prstGeom prst="rect">
            <a:avLst/>
          </a:prstGeom>
          <a:noFill/>
        </p:spPr>
        <p:txBody>
          <a:bodyPr wrap="square" rtlCol="0">
            <a:spAutoFit/>
          </a:bodyPr>
          <a:lstStyle/>
          <a:p>
            <a:r>
              <a:rPr lang="en-GB" sz="2500" b="1" i="1" dirty="0">
                <a:solidFill>
                  <a:srgbClr val="FF0000"/>
                </a:solidFill>
              </a:rPr>
              <a:t>TW GUN</a:t>
            </a:r>
          </a:p>
        </p:txBody>
      </p:sp>
      <p:pic>
        <p:nvPicPr>
          <p:cNvPr id="3" name="Immagine 2">
            <a:extLst>
              <a:ext uri="{FF2B5EF4-FFF2-40B4-BE49-F238E27FC236}">
                <a16:creationId xmlns:a16="http://schemas.microsoft.com/office/drawing/2014/main" id="{E32B4DBF-DB72-29EF-35F2-D8A05683A75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64581" y="458336"/>
            <a:ext cx="4262289" cy="3090864"/>
          </a:xfrm>
          <a:prstGeom prst="rect">
            <a:avLst/>
          </a:prstGeom>
        </p:spPr>
      </p:pic>
      <p:pic>
        <p:nvPicPr>
          <p:cNvPr id="19" name="Immagine 18">
            <a:extLst>
              <a:ext uri="{FF2B5EF4-FFF2-40B4-BE49-F238E27FC236}">
                <a16:creationId xmlns:a16="http://schemas.microsoft.com/office/drawing/2014/main" id="{B08F83A5-3FA6-F18A-6324-C50097A9C36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6034432"/>
            <a:ext cx="1460665" cy="823567"/>
          </a:xfrm>
          <a:prstGeom prst="rect">
            <a:avLst/>
          </a:prstGeom>
        </p:spPr>
      </p:pic>
      <p:pic>
        <p:nvPicPr>
          <p:cNvPr id="21" name="Immagine 20">
            <a:extLst>
              <a:ext uri="{FF2B5EF4-FFF2-40B4-BE49-F238E27FC236}">
                <a16:creationId xmlns:a16="http://schemas.microsoft.com/office/drawing/2014/main" id="{CB646B04-21E3-9421-19C5-C4E259B426B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0"/>
            <a:ext cx="1758010" cy="975696"/>
          </a:xfrm>
          <a:prstGeom prst="rect">
            <a:avLst/>
          </a:prstGeom>
        </p:spPr>
      </p:pic>
      <p:sp>
        <p:nvSpPr>
          <p:cNvPr id="5" name="Footer Placeholder 4">
            <a:extLst>
              <a:ext uri="{FF2B5EF4-FFF2-40B4-BE49-F238E27FC236}">
                <a16:creationId xmlns:a16="http://schemas.microsoft.com/office/drawing/2014/main" id="{1CD24007-B311-4979-AA79-F28826C12C7D}"/>
              </a:ext>
            </a:extLst>
          </p:cNvPr>
          <p:cNvSpPr>
            <a:spLocks noGrp="1"/>
          </p:cNvSpPr>
          <p:nvPr>
            <p:ph type="ftr" sz="quarter" idx="11"/>
          </p:nvPr>
        </p:nvSpPr>
        <p:spPr>
          <a:xfrm>
            <a:off x="1842420" y="6492875"/>
            <a:ext cx="9685964" cy="365125"/>
          </a:xfrm>
        </p:spPr>
        <p:txBody>
          <a:bodyPr/>
          <a:lstStyle>
            <a:lvl1pPr>
              <a:defRPr sz="1200">
                <a:solidFill>
                  <a:schemeClr val="accent5"/>
                </a:solidFill>
              </a:defRPr>
            </a:lvl1pPr>
          </a:lstStyle>
          <a:p>
            <a:r>
              <a:rPr lang="en-US" sz="1400" i="1" dirty="0">
                <a:cs typeface="Calibri" panose="020F0502020204030204" pitchFamily="34" charset="0"/>
              </a:rPr>
              <a:t>David Alesini and Thomas Geoffrey Lucas– </a:t>
            </a:r>
            <a:r>
              <a:rPr lang="en-US" sz="1400" dirty="0"/>
              <a:t>Final results of the C-band Guns </a:t>
            </a:r>
            <a:r>
              <a:rPr lang="en-US" sz="1400" i="1" dirty="0">
                <a:cs typeface="Calibri" panose="020F0502020204030204" pitchFamily="34" charset="0"/>
              </a:rPr>
              <a:t>– </a:t>
            </a:r>
            <a:r>
              <a:rPr lang="it-IT" sz="1400" i="1" dirty="0"/>
              <a:t>I.FAST 4th </a:t>
            </a:r>
            <a:r>
              <a:rPr lang="it-IT" sz="1400" i="1" dirty="0" err="1"/>
              <a:t>Annual</a:t>
            </a:r>
            <a:r>
              <a:rPr lang="it-IT" sz="1400" i="1" dirty="0"/>
              <a:t> Meeting 8-11 April 2025</a:t>
            </a:r>
            <a:endParaRPr lang="en-US" sz="1400" i="1" dirty="0">
              <a:cs typeface="Calibri" panose="020F0502020204030204" pitchFamily="34" charset="0"/>
            </a:endParaRPr>
          </a:p>
        </p:txBody>
      </p:sp>
      <p:pic>
        <p:nvPicPr>
          <p:cNvPr id="4" name="Picture 2">
            <a:extLst>
              <a:ext uri="{FF2B5EF4-FFF2-40B4-BE49-F238E27FC236}">
                <a16:creationId xmlns:a16="http://schemas.microsoft.com/office/drawing/2014/main" id="{DCBDEAB3-A3D6-7F07-4BFF-C4E880C72E7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52438" y="56645"/>
            <a:ext cx="1954976" cy="80433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17DE7593-159B-C144-45F3-5F3F501442F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20426" y="3776377"/>
            <a:ext cx="1413029" cy="581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9959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par>
                                <p:cTn id="38" presetID="10" presetClass="entr" presetSubtype="0"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P spid="17" grpId="0"/>
      <p:bldP spid="20" grpId="0"/>
      <p:bldP spid="24" grpId="0" animBg="1"/>
      <p:bldP spid="25" grpId="0"/>
      <p:bldP spid="27" grpId="0" animBg="1"/>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4F974804-D254-9047-BE36-6D505D118CD5}"/>
              </a:ext>
            </a:extLst>
          </p:cNvPr>
          <p:cNvSpPr/>
          <p:nvPr/>
        </p:nvSpPr>
        <p:spPr>
          <a:xfrm>
            <a:off x="2528655" y="0"/>
            <a:ext cx="7124258" cy="707886"/>
          </a:xfrm>
          <a:prstGeom prst="rect">
            <a:avLst/>
          </a:prstGeom>
        </p:spPr>
        <p:txBody>
          <a:bodyPr wrap="none">
            <a:spAutoFit/>
          </a:bodyPr>
          <a:lstStyle/>
          <a:p>
            <a:r>
              <a:rPr lang="en-GB" sz="4000" b="1" dirty="0">
                <a:latin typeface="Calibri" panose="020F0502020204030204" pitchFamily="34" charset="0"/>
                <a:cs typeface="Calibri" panose="020F0502020204030204" pitchFamily="34" charset="0"/>
              </a:rPr>
              <a:t>C BAND RF PHOTO-GUN: DESIGN</a:t>
            </a:r>
            <a:endParaRPr lang="en-GB" sz="4000" dirty="0"/>
          </a:p>
        </p:txBody>
      </p:sp>
      <p:sp>
        <p:nvSpPr>
          <p:cNvPr id="9" name="CasellaDiTesto 8">
            <a:extLst>
              <a:ext uri="{FF2B5EF4-FFF2-40B4-BE49-F238E27FC236}">
                <a16:creationId xmlns:a16="http://schemas.microsoft.com/office/drawing/2014/main" id="{BDC9A5D4-D639-1E14-E279-F48D05EFD8BF}"/>
              </a:ext>
            </a:extLst>
          </p:cNvPr>
          <p:cNvSpPr txBox="1"/>
          <p:nvPr/>
        </p:nvSpPr>
        <p:spPr>
          <a:xfrm>
            <a:off x="-1" y="900904"/>
            <a:ext cx="4896091" cy="2677656"/>
          </a:xfrm>
          <a:prstGeom prst="rect">
            <a:avLst/>
          </a:prstGeom>
          <a:noFill/>
        </p:spPr>
        <p:txBody>
          <a:bodyPr wrap="square">
            <a:spAutoFit/>
          </a:bodyPr>
          <a:lstStyle/>
          <a:p>
            <a:pPr algn="just"/>
            <a:r>
              <a:rPr lang="en-US" sz="1400" dirty="0">
                <a:effectLst/>
                <a:ea typeface="Times New Roman" panose="02020603050405020304" pitchFamily="18" charset="0"/>
                <a:cs typeface="Times New Roman" panose="02020603050405020304" pitchFamily="18" charset="0"/>
              </a:rPr>
              <a:t>The new C-Band RF gun is a 2.5 cell standing wave cavity with:</a:t>
            </a:r>
          </a:p>
          <a:p>
            <a:pPr marL="285750" indent="-285750" algn="just">
              <a:buFont typeface="Arial" panose="020B0604020202020204" pitchFamily="34" charset="0"/>
              <a:buChar char="•"/>
            </a:pPr>
            <a:r>
              <a:rPr lang="en-US" sz="1400" b="1" dirty="0">
                <a:effectLst/>
                <a:ea typeface="Times New Roman" panose="02020603050405020304" pitchFamily="18" charset="0"/>
                <a:cs typeface="Times New Roman" panose="02020603050405020304" pitchFamily="18" charset="0"/>
              </a:rPr>
              <a:t>four-port mode launcher </a:t>
            </a:r>
            <a:r>
              <a:rPr lang="en-US" sz="1400" dirty="0">
                <a:effectLst/>
                <a:ea typeface="Times New Roman" panose="02020603050405020304" pitchFamily="18" charset="0"/>
                <a:cs typeface="Times New Roman" panose="02020603050405020304" pitchFamily="18" charset="0"/>
              </a:rPr>
              <a:t>for electric field coupling (low pulsed heating) and no multipole components induced by the coupler</a:t>
            </a:r>
          </a:p>
          <a:p>
            <a:pPr marL="285750" indent="-285750" algn="just">
              <a:buFont typeface="Arial" panose="020B0604020202020204" pitchFamily="34" charset="0"/>
              <a:buChar char="•"/>
            </a:pPr>
            <a:r>
              <a:rPr lang="en-US" sz="1400" b="1" dirty="0">
                <a:ea typeface="Times New Roman" panose="02020603050405020304" pitchFamily="18" charset="0"/>
                <a:cs typeface="Times New Roman" panose="02020603050405020304" pitchFamily="18" charset="0"/>
              </a:rPr>
              <a:t>coupling factor </a:t>
            </a:r>
            <a:r>
              <a:rPr lang="en-US" sz="1400" b="1" dirty="0">
                <a:ea typeface="Times New Roman" panose="02020603050405020304" pitchFamily="18" charset="0"/>
                <a:cs typeface="Times New Roman" panose="02020603050405020304" pitchFamily="18" charset="0"/>
                <a:sym typeface="Symbol" panose="05050102010706020507" pitchFamily="18" charset="2"/>
              </a:rPr>
              <a:t>=3 </a:t>
            </a:r>
            <a:r>
              <a:rPr lang="en-US" sz="1400" b="1" dirty="0">
                <a:effectLst/>
                <a:ea typeface="Times New Roman" panose="02020603050405020304" pitchFamily="18" charset="0"/>
                <a:cs typeface="Times New Roman" panose="02020603050405020304" pitchFamily="18" charset="0"/>
              </a:rPr>
              <a:t>to operate with short rf pulses </a:t>
            </a:r>
            <a:r>
              <a:rPr lang="en-US" sz="1400" dirty="0">
                <a:effectLst/>
                <a:ea typeface="Times New Roman" panose="02020603050405020304" pitchFamily="18" charset="0"/>
                <a:cs typeface="Times New Roman" panose="02020603050405020304" pitchFamily="18" charset="0"/>
              </a:rPr>
              <a:t>(300 ns)</a:t>
            </a:r>
            <a:endParaRPr lang="en-US" sz="1400" dirty="0">
              <a:ea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1400" b="1" kern="1200" dirty="0">
                <a:solidFill>
                  <a:srgbClr val="000000"/>
                </a:solidFill>
                <a:effectLst/>
                <a:ea typeface="Times New Roman" panose="02020603050405020304" pitchFamily="18" charset="0"/>
                <a:cs typeface="Times New Roman" panose="02020603050405020304" pitchFamily="18" charset="0"/>
              </a:rPr>
              <a:t>Elliptical shape of the irises </a:t>
            </a:r>
            <a:r>
              <a:rPr lang="en-US" sz="1400" kern="1200" dirty="0">
                <a:solidFill>
                  <a:srgbClr val="000000"/>
                </a:solidFill>
                <a:effectLst/>
                <a:ea typeface="Times New Roman" panose="02020603050405020304" pitchFamily="18" charset="0"/>
                <a:cs typeface="Times New Roman" panose="02020603050405020304" pitchFamily="18" charset="0"/>
              </a:rPr>
              <a:t>to reduce the surface electric field and modified Poynting vector</a:t>
            </a:r>
          </a:p>
          <a:p>
            <a:pPr marL="285750" indent="-285750" algn="just">
              <a:buFont typeface="Arial" panose="020B0604020202020204" pitchFamily="34" charset="0"/>
              <a:buChar char="•"/>
            </a:pPr>
            <a:r>
              <a:rPr lang="en-US" sz="1400" b="1" dirty="0">
                <a:solidFill>
                  <a:srgbClr val="000000"/>
                </a:solidFill>
                <a:ea typeface="Times New Roman" panose="02020603050405020304" pitchFamily="18" charset="0"/>
                <a:cs typeface="Times New Roman" panose="02020603050405020304" pitchFamily="18" charset="0"/>
              </a:rPr>
              <a:t>Large irises apertures</a:t>
            </a:r>
            <a:r>
              <a:rPr lang="en-US" sz="1400" dirty="0">
                <a:solidFill>
                  <a:srgbClr val="000000"/>
                </a:solidFill>
                <a:ea typeface="Times New Roman" panose="02020603050405020304" pitchFamily="18" charset="0"/>
                <a:cs typeface="Times New Roman" panose="02020603050405020304" pitchFamily="18" charset="0"/>
              </a:rPr>
              <a:t> to increase the pumping speed and increase the mode separation</a:t>
            </a:r>
            <a:endParaRPr lang="en-US" sz="1400" kern="1200" dirty="0">
              <a:solidFill>
                <a:srgbClr val="000000"/>
              </a:solidFill>
              <a:effectLst/>
              <a:ea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1400" b="1" dirty="0">
                <a:solidFill>
                  <a:srgbClr val="000000"/>
                </a:solidFill>
                <a:ea typeface="Times New Roman" panose="02020603050405020304" pitchFamily="18" charset="0"/>
                <a:cs typeface="Times New Roman" panose="02020603050405020304" pitchFamily="18" charset="0"/>
              </a:rPr>
              <a:t>A dedicate cooling system in each cell</a:t>
            </a:r>
            <a:r>
              <a:rPr lang="en-US" sz="1400" dirty="0">
                <a:solidFill>
                  <a:srgbClr val="000000"/>
                </a:solidFill>
                <a:ea typeface="Times New Roman" panose="02020603050405020304" pitchFamily="18" charset="0"/>
                <a:cs typeface="Times New Roman" panose="02020603050405020304" pitchFamily="18" charset="0"/>
              </a:rPr>
              <a:t> (possible with the on axis coupler) that allow to operate at high rep. rate (up to 1 kHz)</a:t>
            </a:r>
            <a:endParaRPr lang="en-US" sz="1400" kern="1200" dirty="0">
              <a:solidFill>
                <a:srgbClr val="000000"/>
              </a:solidFill>
              <a:effectLst/>
              <a:ea typeface="Times New Roman" panose="02020603050405020304" pitchFamily="18" charset="0"/>
              <a:cs typeface="Times New Roman" panose="02020603050405020304" pitchFamily="18" charset="0"/>
            </a:endParaRPr>
          </a:p>
        </p:txBody>
      </p:sp>
      <p:pic>
        <p:nvPicPr>
          <p:cNvPr id="12" name="Immagine 11">
            <a:extLst>
              <a:ext uri="{FF2B5EF4-FFF2-40B4-BE49-F238E27FC236}">
                <a16:creationId xmlns:a16="http://schemas.microsoft.com/office/drawing/2014/main" id="{451ED58D-86E0-2EE4-4FA6-F307295D64F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576" r="5907" b="3931"/>
          <a:stretch/>
        </p:blipFill>
        <p:spPr bwMode="auto">
          <a:xfrm>
            <a:off x="0" y="3564783"/>
            <a:ext cx="4694968" cy="2816066"/>
          </a:xfrm>
          <a:prstGeom prst="rect">
            <a:avLst/>
          </a:prstGeom>
          <a:ln>
            <a:noFill/>
          </a:ln>
          <a:extLst>
            <a:ext uri="{53640926-AAD7-44D8-BBD7-CCE9431645EC}">
              <a14:shadowObscured xmlns:a14="http://schemas.microsoft.com/office/drawing/2010/main"/>
            </a:ext>
          </a:extLst>
        </p:spPr>
      </p:pic>
      <p:pic>
        <p:nvPicPr>
          <p:cNvPr id="18" name="Immagine 17">
            <a:extLst>
              <a:ext uri="{FF2B5EF4-FFF2-40B4-BE49-F238E27FC236}">
                <a16:creationId xmlns:a16="http://schemas.microsoft.com/office/drawing/2014/main" id="{A8F7B017-385E-FABC-5354-D9EE498E4F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542575" cy="856130"/>
          </a:xfrm>
          <a:prstGeom prst="rect">
            <a:avLst/>
          </a:prstGeom>
        </p:spPr>
      </p:pic>
      <p:sp>
        <p:nvSpPr>
          <p:cNvPr id="3" name="CasellaDiTesto 2">
            <a:extLst>
              <a:ext uri="{FF2B5EF4-FFF2-40B4-BE49-F238E27FC236}">
                <a16:creationId xmlns:a16="http://schemas.microsoft.com/office/drawing/2014/main" id="{F73B3009-533C-AF01-59CD-A79CBB37EB90}"/>
              </a:ext>
            </a:extLst>
          </p:cNvPr>
          <p:cNvSpPr txBox="1"/>
          <p:nvPr/>
        </p:nvSpPr>
        <p:spPr>
          <a:xfrm>
            <a:off x="8073189" y="5027520"/>
            <a:ext cx="4118811" cy="861774"/>
          </a:xfrm>
          <a:prstGeom prst="rect">
            <a:avLst/>
          </a:prstGeom>
          <a:noFill/>
        </p:spPr>
        <p:txBody>
          <a:bodyPr wrap="square">
            <a:spAutoFit/>
          </a:bodyPr>
          <a:lstStyle/>
          <a:p>
            <a:r>
              <a:rPr lang="en-US" sz="1000" i="1" dirty="0"/>
              <a:t>D. Alesini et al., MOPOMS021, IPAC2022, Bangkok, Thailand, p. 679, 2022</a:t>
            </a:r>
          </a:p>
          <a:p>
            <a:r>
              <a:rPr lang="en-US" sz="1000" i="1" dirty="0"/>
              <a:t>D. Alesini et al., TUPA009, IPAC2023, Venezia, Italy, p. 1356, 2023</a:t>
            </a:r>
          </a:p>
          <a:p>
            <a:r>
              <a:rPr lang="en-US" sz="1000" i="1" dirty="0"/>
              <a:t>F. </a:t>
            </a:r>
            <a:r>
              <a:rPr lang="en-US" sz="1000" i="1" dirty="0" err="1"/>
              <a:t>Cardelli</a:t>
            </a:r>
            <a:r>
              <a:rPr lang="en-US" sz="1000" i="1" dirty="0"/>
              <a:t> et al., MOPOMS020, IPAC2022, Bangkok, Thailand, p. 675, 2022</a:t>
            </a:r>
          </a:p>
          <a:p>
            <a:r>
              <a:rPr lang="en-US" sz="1000" i="1" dirty="0"/>
              <a:t>A. </a:t>
            </a:r>
            <a:r>
              <a:rPr lang="en-US" sz="1000" i="1" dirty="0" err="1"/>
              <a:t>Giribono</a:t>
            </a:r>
            <a:r>
              <a:rPr lang="en-US" sz="1000" i="1" dirty="0"/>
              <a:t> et al., PRAB 26, 083402, 2023</a:t>
            </a:r>
          </a:p>
          <a:p>
            <a:r>
              <a:rPr lang="en-US" sz="1000" i="1" dirty="0"/>
              <a:t>G Castorina et al 2018 J. Phys.: Conf. Ser. 1067 082025</a:t>
            </a:r>
          </a:p>
        </p:txBody>
      </p:sp>
      <p:pic>
        <p:nvPicPr>
          <p:cNvPr id="6" name="Immagine 5" descr="Immagine che contiene testo, schermata, diagramma, grafica&#10;&#10;Descrizione generata automaticamente">
            <a:extLst>
              <a:ext uri="{FF2B5EF4-FFF2-40B4-BE49-F238E27FC236}">
                <a16:creationId xmlns:a16="http://schemas.microsoft.com/office/drawing/2014/main" id="{18856E82-A8C1-EAC1-C1CD-D5F31DDC91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83383" y="758292"/>
            <a:ext cx="3720123" cy="2814939"/>
          </a:xfrm>
          <a:prstGeom prst="rect">
            <a:avLst/>
          </a:prstGeom>
        </p:spPr>
      </p:pic>
      <p:graphicFrame>
        <p:nvGraphicFramePr>
          <p:cNvPr id="11" name="Tabella 10">
            <a:extLst>
              <a:ext uri="{FF2B5EF4-FFF2-40B4-BE49-F238E27FC236}">
                <a16:creationId xmlns:a16="http://schemas.microsoft.com/office/drawing/2014/main" id="{C919E662-3D75-4B7D-FDAB-6655428945C7}"/>
              </a:ext>
            </a:extLst>
          </p:cNvPr>
          <p:cNvGraphicFramePr>
            <a:graphicFrameLocks noGrp="1"/>
          </p:cNvGraphicFramePr>
          <p:nvPr/>
        </p:nvGraphicFramePr>
        <p:xfrm>
          <a:off x="8665323" y="933863"/>
          <a:ext cx="3418389" cy="3200400"/>
        </p:xfrm>
        <a:graphic>
          <a:graphicData uri="http://schemas.openxmlformats.org/drawingml/2006/table">
            <a:tbl>
              <a:tblPr firstRow="1" firstCol="1" bandRow="1">
                <a:tableStyleId>{5C22544A-7EE6-4342-B048-85BDC9FD1C3A}</a:tableStyleId>
              </a:tblPr>
              <a:tblGrid>
                <a:gridCol w="2226454">
                  <a:extLst>
                    <a:ext uri="{9D8B030D-6E8A-4147-A177-3AD203B41FA5}">
                      <a16:colId xmlns:a16="http://schemas.microsoft.com/office/drawing/2014/main" val="1417599678"/>
                    </a:ext>
                  </a:extLst>
                </a:gridCol>
                <a:gridCol w="1191935">
                  <a:extLst>
                    <a:ext uri="{9D8B030D-6E8A-4147-A177-3AD203B41FA5}">
                      <a16:colId xmlns:a16="http://schemas.microsoft.com/office/drawing/2014/main" val="2574192227"/>
                    </a:ext>
                  </a:extLst>
                </a:gridCol>
              </a:tblGrid>
              <a:tr h="161925">
                <a:tc>
                  <a:txBody>
                    <a:bodyPr/>
                    <a:lstStyle/>
                    <a:p>
                      <a:pPr algn="just">
                        <a:spcBef>
                          <a:spcPts val="100"/>
                        </a:spcBef>
                        <a:spcAft>
                          <a:spcPts val="100"/>
                        </a:spcAft>
                      </a:pPr>
                      <a:r>
                        <a:rPr lang="en-US" sz="1400" dirty="0">
                          <a:solidFill>
                            <a:schemeClr val="tx1"/>
                          </a:solidFill>
                          <a:effectLst/>
                        </a:rPr>
                        <a:t>Parameter</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100"/>
                        </a:spcBef>
                        <a:spcAft>
                          <a:spcPts val="100"/>
                        </a:spcAft>
                      </a:pPr>
                      <a:r>
                        <a:rPr lang="en-US" sz="1400">
                          <a:solidFill>
                            <a:schemeClr val="tx1"/>
                          </a:solidFill>
                          <a:effectLst/>
                        </a:rPr>
                        <a:t>Value</a:t>
                      </a:r>
                      <a:endParaRPr lang="it-IT" sz="140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0696833"/>
                  </a:ext>
                </a:extLst>
              </a:tr>
              <a:tr h="161925">
                <a:tc>
                  <a:txBody>
                    <a:bodyPr/>
                    <a:lstStyle/>
                    <a:p>
                      <a:pPr algn="just">
                        <a:spcBef>
                          <a:spcPts val="100"/>
                        </a:spcBef>
                        <a:spcAft>
                          <a:spcPts val="100"/>
                        </a:spcAft>
                      </a:pPr>
                      <a:r>
                        <a:rPr lang="en-US" sz="1400">
                          <a:solidFill>
                            <a:schemeClr val="tx1"/>
                          </a:solidFill>
                          <a:effectLst/>
                        </a:rPr>
                        <a:t>Resonant frequency</a:t>
                      </a:r>
                      <a:endParaRPr lang="it-IT" sz="140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100"/>
                        </a:spcBef>
                        <a:spcAft>
                          <a:spcPts val="100"/>
                        </a:spcAft>
                      </a:pPr>
                      <a:r>
                        <a:rPr lang="en-US" sz="1400" dirty="0">
                          <a:solidFill>
                            <a:schemeClr val="tx1"/>
                          </a:solidFill>
                          <a:effectLst/>
                        </a:rPr>
                        <a:t>5.712 (5.712)</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0834942"/>
                  </a:ext>
                </a:extLst>
              </a:tr>
              <a:tr h="161925">
                <a:tc>
                  <a:txBody>
                    <a:bodyPr/>
                    <a:lstStyle/>
                    <a:p>
                      <a:pPr algn="just">
                        <a:spcBef>
                          <a:spcPts val="100"/>
                        </a:spcBef>
                        <a:spcAft>
                          <a:spcPts val="100"/>
                        </a:spcAft>
                      </a:pPr>
                      <a:r>
                        <a:rPr lang="en-US" sz="1400">
                          <a:solidFill>
                            <a:schemeClr val="tx1"/>
                          </a:solidFill>
                          <a:effectLst/>
                        </a:rPr>
                        <a:t>E</a:t>
                      </a:r>
                      <a:r>
                        <a:rPr lang="en-US" sz="1400" baseline="-25000">
                          <a:solidFill>
                            <a:schemeClr val="tx1"/>
                          </a:solidFill>
                          <a:effectLst/>
                        </a:rPr>
                        <a:t>cath</a:t>
                      </a:r>
                      <a:r>
                        <a:rPr lang="en-US" sz="1400">
                          <a:solidFill>
                            <a:schemeClr val="tx1"/>
                          </a:solidFill>
                          <a:effectLst/>
                        </a:rPr>
                        <a:t>/</a:t>
                      </a:r>
                      <a:r>
                        <a:rPr lang="en-US" sz="1400">
                          <a:solidFill>
                            <a:schemeClr val="tx1"/>
                          </a:solidFill>
                          <a:effectLst/>
                          <a:sym typeface="Symbol" panose="05050102010706020507" pitchFamily="18" charset="2"/>
                        </a:rPr>
                        <a:t></a:t>
                      </a:r>
                      <a:r>
                        <a:rPr lang="en-US" sz="1400">
                          <a:solidFill>
                            <a:schemeClr val="tx1"/>
                          </a:solidFill>
                          <a:effectLst/>
                        </a:rPr>
                        <a:t>P</a:t>
                      </a:r>
                      <a:r>
                        <a:rPr lang="en-US" sz="1400" baseline="-25000">
                          <a:solidFill>
                            <a:schemeClr val="tx1"/>
                          </a:solidFill>
                          <a:effectLst/>
                        </a:rPr>
                        <a:t>diss</a:t>
                      </a:r>
                      <a:r>
                        <a:rPr lang="en-US" sz="1400">
                          <a:solidFill>
                            <a:schemeClr val="tx1"/>
                          </a:solidFill>
                          <a:effectLst/>
                        </a:rPr>
                        <a:t> [MV/(m</a:t>
                      </a:r>
                      <a:r>
                        <a:rPr lang="en-US" sz="1400">
                          <a:solidFill>
                            <a:schemeClr val="tx1"/>
                          </a:solidFill>
                          <a:effectLst/>
                          <a:sym typeface="Symbol" panose="05050102010706020507" pitchFamily="18" charset="2"/>
                        </a:rPr>
                        <a:t></a:t>
                      </a:r>
                      <a:r>
                        <a:rPr lang="en-US" sz="1400">
                          <a:solidFill>
                            <a:schemeClr val="tx1"/>
                          </a:solidFill>
                          <a:effectLst/>
                        </a:rPr>
                        <a:t>MW</a:t>
                      </a:r>
                      <a:r>
                        <a:rPr lang="en-US" sz="1400" baseline="30000">
                          <a:solidFill>
                            <a:schemeClr val="tx1"/>
                          </a:solidFill>
                          <a:effectLst/>
                        </a:rPr>
                        <a:t>0.5</a:t>
                      </a:r>
                      <a:r>
                        <a:rPr lang="en-US" sz="1400">
                          <a:solidFill>
                            <a:schemeClr val="tx1"/>
                          </a:solidFill>
                          <a:effectLst/>
                        </a:rPr>
                        <a:t>)]</a:t>
                      </a:r>
                      <a:endParaRPr lang="it-IT" sz="140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100"/>
                        </a:spcBef>
                        <a:spcAft>
                          <a:spcPts val="100"/>
                        </a:spcAft>
                      </a:pPr>
                      <a:r>
                        <a:rPr lang="en-US" sz="1400">
                          <a:solidFill>
                            <a:schemeClr val="tx1"/>
                          </a:solidFill>
                          <a:effectLst/>
                        </a:rPr>
                        <a:t>51.4</a:t>
                      </a:r>
                      <a:endParaRPr lang="it-IT" sz="140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7259270"/>
                  </a:ext>
                </a:extLst>
              </a:tr>
              <a:tr h="180273">
                <a:tc>
                  <a:txBody>
                    <a:bodyPr/>
                    <a:lstStyle/>
                    <a:p>
                      <a:pPr algn="just">
                        <a:spcBef>
                          <a:spcPts val="100"/>
                        </a:spcBef>
                        <a:spcAft>
                          <a:spcPts val="100"/>
                        </a:spcAft>
                      </a:pPr>
                      <a:r>
                        <a:rPr lang="en-US" sz="1400" dirty="0">
                          <a:solidFill>
                            <a:schemeClr val="tx1"/>
                          </a:solidFill>
                          <a:effectLst/>
                        </a:rPr>
                        <a:t>rf input power [MW]</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100"/>
                        </a:spcBef>
                        <a:spcAft>
                          <a:spcPts val="100"/>
                        </a:spcAft>
                      </a:pPr>
                      <a:r>
                        <a:rPr lang="en-US" sz="1400">
                          <a:solidFill>
                            <a:schemeClr val="tx1"/>
                          </a:solidFill>
                          <a:effectLst/>
                        </a:rPr>
                        <a:t>18(19)</a:t>
                      </a:r>
                      <a:endParaRPr lang="it-IT" sz="140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39820328"/>
                  </a:ext>
                </a:extLst>
              </a:tr>
              <a:tr h="161925">
                <a:tc>
                  <a:txBody>
                    <a:bodyPr/>
                    <a:lstStyle/>
                    <a:p>
                      <a:pPr algn="just">
                        <a:spcBef>
                          <a:spcPts val="100"/>
                        </a:spcBef>
                        <a:spcAft>
                          <a:spcPts val="100"/>
                        </a:spcAft>
                      </a:pPr>
                      <a:r>
                        <a:rPr lang="en-US" sz="1400" dirty="0">
                          <a:solidFill>
                            <a:schemeClr val="tx1"/>
                          </a:solidFill>
                          <a:effectLst/>
                        </a:rPr>
                        <a:t>Cathode peak field [MV/m]</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spcBef>
                          <a:spcPts val="100"/>
                        </a:spcBef>
                        <a:spcAft>
                          <a:spcPts val="100"/>
                        </a:spcAft>
                      </a:pPr>
                      <a:r>
                        <a:rPr lang="en-US" sz="1400" dirty="0">
                          <a:solidFill>
                            <a:schemeClr val="tx1"/>
                          </a:solidFill>
                          <a:effectLst/>
                        </a:rPr>
                        <a:t>160</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189276266"/>
                  </a:ext>
                </a:extLst>
              </a:tr>
              <a:tr h="161925">
                <a:tc>
                  <a:txBody>
                    <a:bodyPr/>
                    <a:lstStyle/>
                    <a:p>
                      <a:pPr algn="just">
                        <a:spcBef>
                          <a:spcPts val="100"/>
                        </a:spcBef>
                        <a:spcAft>
                          <a:spcPts val="100"/>
                        </a:spcAft>
                      </a:pPr>
                      <a:r>
                        <a:rPr lang="en-US" sz="1400" dirty="0">
                          <a:solidFill>
                            <a:schemeClr val="tx1"/>
                          </a:solidFill>
                          <a:effectLst/>
                        </a:rPr>
                        <a:t>Rep. rate [Hz]</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100"/>
                        </a:spcBef>
                        <a:spcAft>
                          <a:spcPts val="100"/>
                        </a:spcAft>
                      </a:pPr>
                      <a:r>
                        <a:rPr lang="en-US" sz="1400" dirty="0">
                          <a:solidFill>
                            <a:schemeClr val="tx1"/>
                          </a:solidFill>
                          <a:effectLst/>
                        </a:rPr>
                        <a:t>100-400</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31806089"/>
                  </a:ext>
                </a:extLst>
              </a:tr>
              <a:tr h="161925">
                <a:tc>
                  <a:txBody>
                    <a:bodyPr/>
                    <a:lstStyle/>
                    <a:p>
                      <a:pPr algn="just">
                        <a:spcBef>
                          <a:spcPts val="100"/>
                        </a:spcBef>
                        <a:spcAft>
                          <a:spcPts val="100"/>
                        </a:spcAft>
                      </a:pPr>
                      <a:r>
                        <a:rPr lang="en-US" sz="1400">
                          <a:solidFill>
                            <a:schemeClr val="tx1"/>
                          </a:solidFill>
                          <a:effectLst/>
                        </a:rPr>
                        <a:t>Quality factor</a:t>
                      </a:r>
                      <a:endParaRPr lang="it-IT" sz="140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100"/>
                        </a:spcBef>
                        <a:spcAft>
                          <a:spcPts val="100"/>
                        </a:spcAft>
                      </a:pPr>
                      <a:r>
                        <a:rPr lang="en-US" sz="1400">
                          <a:solidFill>
                            <a:schemeClr val="tx1"/>
                          </a:solidFill>
                          <a:effectLst/>
                        </a:rPr>
                        <a:t>11900 (11900)</a:t>
                      </a:r>
                      <a:endParaRPr lang="it-IT" sz="140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220531"/>
                  </a:ext>
                </a:extLst>
              </a:tr>
              <a:tr h="161925">
                <a:tc>
                  <a:txBody>
                    <a:bodyPr/>
                    <a:lstStyle/>
                    <a:p>
                      <a:pPr algn="just">
                        <a:spcBef>
                          <a:spcPts val="100"/>
                        </a:spcBef>
                        <a:spcAft>
                          <a:spcPts val="100"/>
                        </a:spcAft>
                      </a:pPr>
                      <a:r>
                        <a:rPr lang="en-US" sz="1400" dirty="0">
                          <a:solidFill>
                            <a:schemeClr val="tx1"/>
                          </a:solidFill>
                          <a:effectLst/>
                        </a:rPr>
                        <a:t>Filling time [ns]</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spcBef>
                          <a:spcPts val="100"/>
                        </a:spcBef>
                        <a:spcAft>
                          <a:spcPts val="100"/>
                        </a:spcAft>
                      </a:pPr>
                      <a:r>
                        <a:rPr lang="en-US" sz="1400" dirty="0">
                          <a:solidFill>
                            <a:schemeClr val="tx1"/>
                          </a:solidFill>
                          <a:effectLst/>
                        </a:rPr>
                        <a:t>166 (147)</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225282594"/>
                  </a:ext>
                </a:extLst>
              </a:tr>
              <a:tr h="161925">
                <a:tc>
                  <a:txBody>
                    <a:bodyPr/>
                    <a:lstStyle/>
                    <a:p>
                      <a:pPr algn="just">
                        <a:spcBef>
                          <a:spcPts val="100"/>
                        </a:spcBef>
                        <a:spcAft>
                          <a:spcPts val="100"/>
                        </a:spcAft>
                      </a:pPr>
                      <a:r>
                        <a:rPr lang="en-US" sz="1400" dirty="0">
                          <a:solidFill>
                            <a:schemeClr val="tx1"/>
                          </a:solidFill>
                          <a:effectLst/>
                        </a:rPr>
                        <a:t>Coupling coefficient</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spcBef>
                          <a:spcPts val="100"/>
                        </a:spcBef>
                        <a:spcAft>
                          <a:spcPts val="100"/>
                        </a:spcAft>
                      </a:pPr>
                      <a:r>
                        <a:rPr lang="en-US" sz="1400" dirty="0">
                          <a:solidFill>
                            <a:schemeClr val="tx1"/>
                          </a:solidFill>
                          <a:effectLst/>
                        </a:rPr>
                        <a:t>3 (3.5)</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85141328"/>
                  </a:ext>
                </a:extLst>
              </a:tr>
              <a:tr h="161925">
                <a:tc>
                  <a:txBody>
                    <a:bodyPr/>
                    <a:lstStyle/>
                    <a:p>
                      <a:pPr algn="just">
                        <a:spcBef>
                          <a:spcPts val="100"/>
                        </a:spcBef>
                        <a:spcAft>
                          <a:spcPts val="100"/>
                        </a:spcAft>
                      </a:pPr>
                      <a:r>
                        <a:rPr lang="en-US" sz="1400" dirty="0">
                          <a:solidFill>
                            <a:schemeClr val="tx1"/>
                          </a:solidFill>
                          <a:effectLst/>
                        </a:rPr>
                        <a:t>rf pulse length [ns] </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spcBef>
                          <a:spcPts val="100"/>
                        </a:spcBef>
                        <a:spcAft>
                          <a:spcPts val="100"/>
                        </a:spcAft>
                      </a:pPr>
                      <a:r>
                        <a:rPr lang="en-US" sz="1400" dirty="0">
                          <a:solidFill>
                            <a:schemeClr val="tx1"/>
                          </a:solidFill>
                          <a:effectLst/>
                        </a:rPr>
                        <a:t>300</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115229114"/>
                  </a:ext>
                </a:extLst>
              </a:tr>
              <a:tr h="161925">
                <a:tc>
                  <a:txBody>
                    <a:bodyPr/>
                    <a:lstStyle/>
                    <a:p>
                      <a:pPr algn="just">
                        <a:spcBef>
                          <a:spcPts val="100"/>
                        </a:spcBef>
                        <a:spcAft>
                          <a:spcPts val="100"/>
                        </a:spcAft>
                      </a:pPr>
                      <a:r>
                        <a:rPr lang="en-US" sz="1400" dirty="0">
                          <a:solidFill>
                            <a:schemeClr val="tx1"/>
                          </a:solidFill>
                          <a:effectLst/>
                        </a:rPr>
                        <a:t>Mode </a:t>
                      </a:r>
                      <a:r>
                        <a:rPr lang="en-US" sz="1400" dirty="0" err="1">
                          <a:solidFill>
                            <a:schemeClr val="tx1"/>
                          </a:solidFill>
                          <a:effectLst/>
                        </a:rPr>
                        <a:t>sep.</a:t>
                      </a:r>
                      <a:r>
                        <a:rPr lang="en-US" sz="1400" dirty="0">
                          <a:solidFill>
                            <a:schemeClr val="tx1"/>
                          </a:solidFill>
                          <a:effectLst/>
                        </a:rPr>
                        <a:t> </a:t>
                      </a:r>
                      <a:r>
                        <a:rPr lang="en-US" sz="1400" dirty="0">
                          <a:solidFill>
                            <a:schemeClr val="tx1"/>
                          </a:solidFill>
                          <a:effectLst/>
                          <a:sym typeface="Symbol" panose="05050102010706020507" pitchFamily="18" charset="2"/>
                        </a:rPr>
                        <a:t></a:t>
                      </a:r>
                      <a:r>
                        <a:rPr lang="en-US" sz="1400" dirty="0">
                          <a:solidFill>
                            <a:schemeClr val="tx1"/>
                          </a:solidFill>
                          <a:effectLst/>
                        </a:rPr>
                        <a:t>-</a:t>
                      </a:r>
                      <a:r>
                        <a:rPr lang="en-US" sz="1400" dirty="0">
                          <a:solidFill>
                            <a:schemeClr val="tx1"/>
                          </a:solidFill>
                          <a:effectLst/>
                          <a:sym typeface="Symbol" panose="05050102010706020507" pitchFamily="18" charset="2"/>
                        </a:rPr>
                        <a:t></a:t>
                      </a:r>
                      <a:r>
                        <a:rPr lang="en-US" sz="1400" dirty="0">
                          <a:solidFill>
                            <a:schemeClr val="tx1"/>
                          </a:solidFill>
                          <a:effectLst/>
                        </a:rPr>
                        <a:t>/2 [MHz]</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100"/>
                        </a:spcBef>
                        <a:spcAft>
                          <a:spcPts val="100"/>
                        </a:spcAft>
                      </a:pPr>
                      <a:r>
                        <a:rPr lang="en-US" sz="1400">
                          <a:solidFill>
                            <a:schemeClr val="tx1"/>
                          </a:solidFill>
                          <a:effectLst/>
                        </a:rPr>
                        <a:t>47 (48.3)</a:t>
                      </a:r>
                      <a:endParaRPr lang="it-IT" sz="140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42732633"/>
                  </a:ext>
                </a:extLst>
              </a:tr>
              <a:tr h="161925">
                <a:tc>
                  <a:txBody>
                    <a:bodyPr/>
                    <a:lstStyle/>
                    <a:p>
                      <a:pPr algn="just">
                        <a:spcBef>
                          <a:spcPts val="100"/>
                        </a:spcBef>
                        <a:spcAft>
                          <a:spcPts val="100"/>
                        </a:spcAft>
                      </a:pPr>
                      <a:r>
                        <a:rPr lang="en-US" sz="1400" dirty="0" err="1">
                          <a:solidFill>
                            <a:schemeClr val="tx1"/>
                          </a:solidFill>
                          <a:effectLst/>
                        </a:rPr>
                        <a:t>E</a:t>
                      </a:r>
                      <a:r>
                        <a:rPr lang="en-US" sz="1400" baseline="-25000" dirty="0" err="1">
                          <a:solidFill>
                            <a:schemeClr val="tx1"/>
                          </a:solidFill>
                          <a:effectLst/>
                        </a:rPr>
                        <a:t>surf</a:t>
                      </a:r>
                      <a:r>
                        <a:rPr lang="en-US" sz="1400" dirty="0">
                          <a:solidFill>
                            <a:schemeClr val="tx1"/>
                          </a:solidFill>
                          <a:effectLst/>
                        </a:rPr>
                        <a:t>/</a:t>
                      </a:r>
                      <a:r>
                        <a:rPr lang="en-US" sz="1400" dirty="0" err="1">
                          <a:solidFill>
                            <a:schemeClr val="tx1"/>
                          </a:solidFill>
                          <a:effectLst/>
                        </a:rPr>
                        <a:t>E</a:t>
                      </a:r>
                      <a:r>
                        <a:rPr lang="en-US" sz="1400" baseline="-25000" dirty="0" err="1">
                          <a:solidFill>
                            <a:schemeClr val="tx1"/>
                          </a:solidFill>
                          <a:effectLst/>
                        </a:rPr>
                        <a:t>cath</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spcBef>
                          <a:spcPts val="100"/>
                        </a:spcBef>
                        <a:spcAft>
                          <a:spcPts val="100"/>
                        </a:spcAft>
                      </a:pPr>
                      <a:r>
                        <a:rPr lang="en-US" sz="1400" dirty="0">
                          <a:solidFill>
                            <a:schemeClr val="tx1"/>
                          </a:solidFill>
                          <a:effectLst/>
                        </a:rPr>
                        <a:t>0.96</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760329098"/>
                  </a:ext>
                </a:extLst>
              </a:tr>
              <a:tr h="161925">
                <a:tc>
                  <a:txBody>
                    <a:bodyPr/>
                    <a:lstStyle/>
                    <a:p>
                      <a:pPr algn="just">
                        <a:spcBef>
                          <a:spcPts val="100"/>
                        </a:spcBef>
                        <a:spcAft>
                          <a:spcPts val="100"/>
                        </a:spcAft>
                      </a:pPr>
                      <a:r>
                        <a:rPr lang="en-US" sz="1400" dirty="0">
                          <a:solidFill>
                            <a:schemeClr val="tx1"/>
                          </a:solidFill>
                          <a:effectLst/>
                        </a:rPr>
                        <a:t>Mod. </a:t>
                      </a:r>
                      <a:r>
                        <a:rPr lang="en-US" sz="1400" dirty="0" err="1">
                          <a:solidFill>
                            <a:schemeClr val="tx1"/>
                          </a:solidFill>
                          <a:effectLst/>
                        </a:rPr>
                        <a:t>Poy</a:t>
                      </a:r>
                      <a:r>
                        <a:rPr lang="en-US" sz="1400" dirty="0">
                          <a:solidFill>
                            <a:schemeClr val="tx1"/>
                          </a:solidFill>
                          <a:effectLst/>
                        </a:rPr>
                        <a:t>. vector [W/</a:t>
                      </a:r>
                      <a:r>
                        <a:rPr lang="en-US" sz="1400" dirty="0">
                          <a:solidFill>
                            <a:schemeClr val="tx1"/>
                          </a:solidFill>
                          <a:effectLst/>
                          <a:sym typeface="Symbol" panose="05050102010706020507" pitchFamily="18" charset="2"/>
                        </a:rPr>
                        <a:t></a:t>
                      </a:r>
                      <a:r>
                        <a:rPr lang="en-US" sz="1400" dirty="0">
                          <a:solidFill>
                            <a:schemeClr val="tx1"/>
                          </a:solidFill>
                          <a:effectLst/>
                        </a:rPr>
                        <a:t>m</a:t>
                      </a:r>
                      <a:r>
                        <a:rPr lang="en-US" sz="1400" baseline="30000" dirty="0">
                          <a:solidFill>
                            <a:schemeClr val="tx1"/>
                          </a:solidFill>
                          <a:effectLst/>
                        </a:rPr>
                        <a:t>2</a:t>
                      </a:r>
                      <a:r>
                        <a:rPr lang="en-US" sz="1400" dirty="0">
                          <a:solidFill>
                            <a:schemeClr val="tx1"/>
                          </a:solidFill>
                          <a:effectLst/>
                        </a:rPr>
                        <a:t>] </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spcBef>
                          <a:spcPts val="100"/>
                        </a:spcBef>
                        <a:spcAft>
                          <a:spcPts val="100"/>
                        </a:spcAft>
                      </a:pPr>
                      <a:r>
                        <a:rPr lang="en-US" sz="1400">
                          <a:solidFill>
                            <a:schemeClr val="tx1"/>
                          </a:solidFill>
                          <a:effectLst/>
                        </a:rPr>
                        <a:t>2.5</a:t>
                      </a:r>
                      <a:endParaRPr lang="it-IT" sz="140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204811974"/>
                  </a:ext>
                </a:extLst>
              </a:tr>
              <a:tr h="161925">
                <a:tc>
                  <a:txBody>
                    <a:bodyPr/>
                    <a:lstStyle/>
                    <a:p>
                      <a:pPr algn="just">
                        <a:spcBef>
                          <a:spcPts val="100"/>
                        </a:spcBef>
                        <a:spcAft>
                          <a:spcPts val="100"/>
                        </a:spcAft>
                      </a:pPr>
                      <a:r>
                        <a:rPr lang="en-US" sz="1400" dirty="0">
                          <a:solidFill>
                            <a:schemeClr val="tx1"/>
                          </a:solidFill>
                          <a:effectLst/>
                        </a:rPr>
                        <a:t>Pulsed heating [</a:t>
                      </a:r>
                      <a:r>
                        <a:rPr lang="en-US" sz="1400" baseline="30000" dirty="0" err="1">
                          <a:solidFill>
                            <a:schemeClr val="tx1"/>
                          </a:solidFill>
                          <a:effectLst/>
                        </a:rPr>
                        <a:t>o</a:t>
                      </a:r>
                      <a:r>
                        <a:rPr lang="en-US" sz="1400" dirty="0" err="1">
                          <a:solidFill>
                            <a:schemeClr val="tx1"/>
                          </a:solidFill>
                          <a:effectLst/>
                        </a:rPr>
                        <a:t>C</a:t>
                      </a:r>
                      <a:r>
                        <a:rPr lang="en-US" sz="1400" dirty="0">
                          <a:solidFill>
                            <a:schemeClr val="tx1"/>
                          </a:solidFill>
                          <a:effectLst/>
                        </a:rPr>
                        <a:t>]</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spcBef>
                          <a:spcPts val="100"/>
                        </a:spcBef>
                        <a:spcAft>
                          <a:spcPts val="100"/>
                        </a:spcAft>
                      </a:pPr>
                      <a:r>
                        <a:rPr lang="en-US" sz="1400" dirty="0">
                          <a:solidFill>
                            <a:schemeClr val="tx1"/>
                          </a:solidFill>
                          <a:effectLst/>
                        </a:rPr>
                        <a:t>16</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734048726"/>
                  </a:ext>
                </a:extLst>
              </a:tr>
              <a:tr h="161925">
                <a:tc>
                  <a:txBody>
                    <a:bodyPr/>
                    <a:lstStyle/>
                    <a:p>
                      <a:pPr algn="just">
                        <a:spcBef>
                          <a:spcPts val="100"/>
                        </a:spcBef>
                        <a:spcAft>
                          <a:spcPts val="100"/>
                        </a:spcAft>
                      </a:pPr>
                      <a:r>
                        <a:rPr lang="en-US" sz="1400" dirty="0">
                          <a:solidFill>
                            <a:schemeClr val="tx1"/>
                          </a:solidFill>
                          <a:effectLst/>
                        </a:rPr>
                        <a:t>Average diss. Power [W]</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100"/>
                        </a:spcBef>
                        <a:spcAft>
                          <a:spcPts val="100"/>
                        </a:spcAft>
                      </a:pPr>
                      <a:r>
                        <a:rPr lang="en-US" sz="1400" dirty="0">
                          <a:solidFill>
                            <a:schemeClr val="tx1"/>
                          </a:solidFill>
                          <a:effectLst/>
                        </a:rPr>
                        <a:t>250-1000</a:t>
                      </a:r>
                      <a:endParaRPr lang="it-IT" sz="1400"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456209"/>
                  </a:ext>
                </a:extLst>
              </a:tr>
            </a:tbl>
          </a:graphicData>
        </a:graphic>
      </p:graphicFrame>
      <p:pic>
        <p:nvPicPr>
          <p:cNvPr id="13" name="Immagine 12">
            <a:extLst>
              <a:ext uri="{FF2B5EF4-FFF2-40B4-BE49-F238E27FC236}">
                <a16:creationId xmlns:a16="http://schemas.microsoft.com/office/drawing/2014/main" id="{6A037B15-A01C-4F82-0446-C74903C985E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21865" y="0"/>
            <a:ext cx="1170135" cy="659757"/>
          </a:xfrm>
          <a:prstGeom prst="rect">
            <a:avLst/>
          </a:prstGeom>
        </p:spPr>
      </p:pic>
      <p:pic>
        <p:nvPicPr>
          <p:cNvPr id="14" name="Immagine 13">
            <a:extLst>
              <a:ext uri="{FF2B5EF4-FFF2-40B4-BE49-F238E27FC236}">
                <a16:creationId xmlns:a16="http://schemas.microsoft.com/office/drawing/2014/main" id="{9170D4DD-7F51-B6F2-0968-D51B5CCC53A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345116" y="0"/>
            <a:ext cx="673769" cy="914400"/>
          </a:xfrm>
          <a:prstGeom prst="rect">
            <a:avLst/>
          </a:prstGeom>
        </p:spPr>
      </p:pic>
      <p:pic>
        <p:nvPicPr>
          <p:cNvPr id="4" name="Immagine 3" descr="Immagine che contiene interno, panno&#10;&#10;Descrizione generata automaticamente">
            <a:extLst>
              <a:ext uri="{FF2B5EF4-FFF2-40B4-BE49-F238E27FC236}">
                <a16:creationId xmlns:a16="http://schemas.microsoft.com/office/drawing/2014/main" id="{70B7322C-C016-EBF9-3CCE-8292EC391D7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1240" t="16259"/>
          <a:stretch/>
        </p:blipFill>
        <p:spPr>
          <a:xfrm rot="16200000">
            <a:off x="5323933" y="3480833"/>
            <a:ext cx="2330086" cy="2931117"/>
          </a:xfrm>
          <a:prstGeom prst="rect">
            <a:avLst/>
          </a:prstGeom>
        </p:spPr>
      </p:pic>
      <p:sp>
        <p:nvSpPr>
          <p:cNvPr id="5" name="Footer Placeholder 4">
            <a:extLst>
              <a:ext uri="{FF2B5EF4-FFF2-40B4-BE49-F238E27FC236}">
                <a16:creationId xmlns:a16="http://schemas.microsoft.com/office/drawing/2014/main" id="{05F57FB1-3215-0E87-9CEE-A1224ADA60ED}"/>
              </a:ext>
            </a:extLst>
          </p:cNvPr>
          <p:cNvSpPr>
            <a:spLocks noGrp="1"/>
          </p:cNvSpPr>
          <p:nvPr>
            <p:ph type="ftr" sz="quarter" idx="11"/>
          </p:nvPr>
        </p:nvSpPr>
        <p:spPr>
          <a:xfrm>
            <a:off x="1842420" y="6492875"/>
            <a:ext cx="9685964" cy="365125"/>
          </a:xfrm>
        </p:spPr>
        <p:txBody>
          <a:bodyPr/>
          <a:lstStyle>
            <a:lvl1pPr>
              <a:defRPr sz="1200">
                <a:solidFill>
                  <a:schemeClr val="accent5"/>
                </a:solidFill>
              </a:defRPr>
            </a:lvl1pPr>
          </a:lstStyle>
          <a:p>
            <a:r>
              <a:rPr lang="en-US" sz="1400" i="1" dirty="0">
                <a:cs typeface="Calibri" panose="020F0502020204030204" pitchFamily="34" charset="0"/>
              </a:rPr>
              <a:t>David Alesini and Thomas Geoffrey Lucas– </a:t>
            </a:r>
            <a:r>
              <a:rPr lang="en-US" sz="1400" dirty="0"/>
              <a:t>Final results of the C-band Guns </a:t>
            </a:r>
            <a:r>
              <a:rPr lang="en-US" sz="1400" i="1" dirty="0">
                <a:cs typeface="Calibri" panose="020F0502020204030204" pitchFamily="34" charset="0"/>
              </a:rPr>
              <a:t>– </a:t>
            </a:r>
            <a:r>
              <a:rPr lang="it-IT" sz="1400" i="1" dirty="0"/>
              <a:t>I.FAST 4th </a:t>
            </a:r>
            <a:r>
              <a:rPr lang="it-IT" sz="1400" i="1" dirty="0" err="1"/>
              <a:t>Annual</a:t>
            </a:r>
            <a:r>
              <a:rPr lang="it-IT" sz="1400" i="1" dirty="0"/>
              <a:t> Meeting 8-11 April 2025</a:t>
            </a:r>
            <a:endParaRPr lang="en-US" sz="1400" i="1" dirty="0">
              <a:cs typeface="Calibri" panose="020F0502020204030204" pitchFamily="34" charset="0"/>
            </a:endParaRPr>
          </a:p>
        </p:txBody>
      </p:sp>
    </p:spTree>
    <p:extLst>
      <p:ext uri="{BB962C8B-B14F-4D97-AF65-F5344CB8AC3E}">
        <p14:creationId xmlns:p14="http://schemas.microsoft.com/office/powerpoint/2010/main" val="332290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macchina, ingegneria, industria, fabbrica&#10;&#10;Descrizione generata automaticamente">
            <a:extLst>
              <a:ext uri="{FF2B5EF4-FFF2-40B4-BE49-F238E27FC236}">
                <a16:creationId xmlns:a16="http://schemas.microsoft.com/office/drawing/2014/main" id="{561035EC-1362-AE5B-E2E4-21F7186987DC}"/>
              </a:ext>
            </a:extLst>
          </p:cNvPr>
          <p:cNvPicPr>
            <a:picLocks noChangeAspect="1"/>
          </p:cNvPicPr>
          <p:nvPr/>
        </p:nvPicPr>
        <p:blipFill rotWithShape="1">
          <a:blip r:embed="rId2">
            <a:extLst>
              <a:ext uri="{28A0092B-C50C-407E-A947-70E740481C1C}">
                <a14:useLocalDpi xmlns:a14="http://schemas.microsoft.com/office/drawing/2010/main" val="0"/>
              </a:ext>
            </a:extLst>
          </a:blip>
          <a:srcRect l="9181" t="12871" r="27006"/>
          <a:stretch/>
        </p:blipFill>
        <p:spPr>
          <a:xfrm>
            <a:off x="3904115" y="832322"/>
            <a:ext cx="4320000" cy="3321694"/>
          </a:xfrm>
          <a:prstGeom prst="rect">
            <a:avLst/>
          </a:prstGeom>
        </p:spPr>
      </p:pic>
      <p:pic>
        <p:nvPicPr>
          <p:cNvPr id="5" name="Immagine 4" descr="Immagine che contiene macchina, ingegneria, Impianto elettrico, Ingegneria elettronica&#10;&#10;Descrizione generata automaticamente">
            <a:extLst>
              <a:ext uri="{FF2B5EF4-FFF2-40B4-BE49-F238E27FC236}">
                <a16:creationId xmlns:a16="http://schemas.microsoft.com/office/drawing/2014/main" id="{D0DB63CD-F31B-2E84-B6BD-8035368EB96F}"/>
              </a:ext>
            </a:extLst>
          </p:cNvPr>
          <p:cNvPicPr>
            <a:picLocks noChangeAspect="1"/>
          </p:cNvPicPr>
          <p:nvPr/>
        </p:nvPicPr>
        <p:blipFill rotWithShape="1">
          <a:blip r:embed="rId3">
            <a:extLst>
              <a:ext uri="{28A0092B-C50C-407E-A947-70E740481C1C}">
                <a14:useLocalDpi xmlns:a14="http://schemas.microsoft.com/office/drawing/2010/main" val="0"/>
              </a:ext>
            </a:extLst>
          </a:blip>
          <a:srcRect l="17718" r="14595"/>
          <a:stretch/>
        </p:blipFill>
        <p:spPr>
          <a:xfrm>
            <a:off x="8327136" y="3125097"/>
            <a:ext cx="3864864" cy="3215545"/>
          </a:xfrm>
          <a:prstGeom prst="rect">
            <a:avLst/>
          </a:prstGeom>
        </p:spPr>
      </p:pic>
      <p:pic>
        <p:nvPicPr>
          <p:cNvPr id="7" name="Immagine 6" descr="Immagine che contiene macchina, ingegneria, Impianto elettrico, Ingegneria elettronica&#10;&#10;Descrizione generata automaticamente">
            <a:extLst>
              <a:ext uri="{FF2B5EF4-FFF2-40B4-BE49-F238E27FC236}">
                <a16:creationId xmlns:a16="http://schemas.microsoft.com/office/drawing/2014/main" id="{4FD48964-7A9D-3B5A-D626-80C849E902D3}"/>
              </a:ext>
            </a:extLst>
          </p:cNvPr>
          <p:cNvPicPr>
            <a:picLocks noChangeAspect="1"/>
          </p:cNvPicPr>
          <p:nvPr/>
        </p:nvPicPr>
        <p:blipFill rotWithShape="1">
          <a:blip r:embed="rId4">
            <a:extLst>
              <a:ext uri="{28A0092B-C50C-407E-A947-70E740481C1C}">
                <a14:useLocalDpi xmlns:a14="http://schemas.microsoft.com/office/drawing/2010/main" val="0"/>
              </a:ext>
            </a:extLst>
          </a:blip>
          <a:srcRect l="7108" r="29772"/>
          <a:stretch/>
        </p:blipFill>
        <p:spPr>
          <a:xfrm>
            <a:off x="179520" y="3098389"/>
            <a:ext cx="3620584" cy="3230221"/>
          </a:xfrm>
          <a:prstGeom prst="rect">
            <a:avLst/>
          </a:prstGeom>
        </p:spPr>
      </p:pic>
      <p:sp>
        <p:nvSpPr>
          <p:cNvPr id="8" name="CasellaDiTesto 7">
            <a:extLst>
              <a:ext uri="{FF2B5EF4-FFF2-40B4-BE49-F238E27FC236}">
                <a16:creationId xmlns:a16="http://schemas.microsoft.com/office/drawing/2014/main" id="{03807577-0EC5-32CA-E107-7E16BCBB0C66}"/>
              </a:ext>
            </a:extLst>
          </p:cNvPr>
          <p:cNvSpPr txBox="1"/>
          <p:nvPr/>
        </p:nvSpPr>
        <p:spPr>
          <a:xfrm>
            <a:off x="4798504" y="4180886"/>
            <a:ext cx="537327" cy="369332"/>
          </a:xfrm>
          <a:prstGeom prst="rect">
            <a:avLst/>
          </a:prstGeom>
          <a:noFill/>
        </p:spPr>
        <p:txBody>
          <a:bodyPr wrap="none" rtlCol="0">
            <a:spAutoFit/>
          </a:bodyPr>
          <a:lstStyle/>
          <a:p>
            <a:r>
              <a:rPr lang="en-US" b="1" dirty="0"/>
              <a:t>gun</a:t>
            </a:r>
          </a:p>
        </p:txBody>
      </p:sp>
      <p:sp>
        <p:nvSpPr>
          <p:cNvPr id="9" name="CasellaDiTesto 8">
            <a:extLst>
              <a:ext uri="{FF2B5EF4-FFF2-40B4-BE49-F238E27FC236}">
                <a16:creationId xmlns:a16="http://schemas.microsoft.com/office/drawing/2014/main" id="{8C53822C-AD43-6592-FAFE-AF8E2FBA925E}"/>
              </a:ext>
            </a:extLst>
          </p:cNvPr>
          <p:cNvSpPr txBox="1"/>
          <p:nvPr/>
        </p:nvSpPr>
        <p:spPr>
          <a:xfrm>
            <a:off x="5376000" y="5229000"/>
            <a:ext cx="1440000" cy="646331"/>
          </a:xfrm>
          <a:prstGeom prst="rect">
            <a:avLst/>
          </a:prstGeom>
          <a:noFill/>
        </p:spPr>
        <p:txBody>
          <a:bodyPr wrap="square" rtlCol="0">
            <a:spAutoFit/>
          </a:bodyPr>
          <a:lstStyle/>
          <a:p>
            <a:r>
              <a:rPr lang="en-US" b="1" dirty="0"/>
              <a:t>Pumping system</a:t>
            </a:r>
          </a:p>
        </p:txBody>
      </p:sp>
      <p:sp>
        <p:nvSpPr>
          <p:cNvPr id="10" name="CasellaDiTesto 9">
            <a:extLst>
              <a:ext uri="{FF2B5EF4-FFF2-40B4-BE49-F238E27FC236}">
                <a16:creationId xmlns:a16="http://schemas.microsoft.com/office/drawing/2014/main" id="{E96769C8-2DE5-39B1-1072-017E7D80F396}"/>
              </a:ext>
            </a:extLst>
          </p:cNvPr>
          <p:cNvSpPr txBox="1"/>
          <p:nvPr/>
        </p:nvSpPr>
        <p:spPr>
          <a:xfrm>
            <a:off x="5895033" y="4562723"/>
            <a:ext cx="997389" cy="369332"/>
          </a:xfrm>
          <a:prstGeom prst="rect">
            <a:avLst/>
          </a:prstGeom>
          <a:noFill/>
        </p:spPr>
        <p:txBody>
          <a:bodyPr wrap="none" rtlCol="0">
            <a:spAutoFit/>
          </a:bodyPr>
          <a:lstStyle/>
          <a:p>
            <a:r>
              <a:rPr lang="en-US" b="1" dirty="0"/>
              <a:t>solenoid</a:t>
            </a:r>
          </a:p>
        </p:txBody>
      </p:sp>
      <p:sp>
        <p:nvSpPr>
          <p:cNvPr id="11" name="CasellaDiTesto 10">
            <a:extLst>
              <a:ext uri="{FF2B5EF4-FFF2-40B4-BE49-F238E27FC236}">
                <a16:creationId xmlns:a16="http://schemas.microsoft.com/office/drawing/2014/main" id="{2C37B3E9-E251-C92D-C395-A28B46C391C7}"/>
              </a:ext>
            </a:extLst>
          </p:cNvPr>
          <p:cNvSpPr txBox="1"/>
          <p:nvPr/>
        </p:nvSpPr>
        <p:spPr>
          <a:xfrm>
            <a:off x="9336000" y="1835275"/>
            <a:ext cx="1440000" cy="1200329"/>
          </a:xfrm>
          <a:prstGeom prst="rect">
            <a:avLst/>
          </a:prstGeom>
          <a:noFill/>
        </p:spPr>
        <p:txBody>
          <a:bodyPr wrap="square" rtlCol="0">
            <a:spAutoFit/>
          </a:bodyPr>
          <a:lstStyle/>
          <a:p>
            <a:r>
              <a:rPr lang="en-US" b="1" dirty="0"/>
              <a:t>Laser injection chamber</a:t>
            </a:r>
          </a:p>
          <a:p>
            <a:endParaRPr lang="en-US" b="1" dirty="0"/>
          </a:p>
        </p:txBody>
      </p:sp>
      <p:cxnSp>
        <p:nvCxnSpPr>
          <p:cNvPr id="13" name="Connettore 2 12">
            <a:extLst>
              <a:ext uri="{FF2B5EF4-FFF2-40B4-BE49-F238E27FC236}">
                <a16:creationId xmlns:a16="http://schemas.microsoft.com/office/drawing/2014/main" id="{2E8B2CE1-BF0A-2C97-28CA-7CBF91380B7B}"/>
              </a:ext>
            </a:extLst>
          </p:cNvPr>
          <p:cNvCxnSpPr>
            <a:cxnSpLocks/>
            <a:stCxn id="8" idx="0"/>
          </p:cNvCxnSpPr>
          <p:nvPr/>
        </p:nvCxnSpPr>
        <p:spPr>
          <a:xfrm flipV="1">
            <a:off x="5067168" y="2201779"/>
            <a:ext cx="563611" cy="1979107"/>
          </a:xfrm>
          <a:prstGeom prst="straightConnector1">
            <a:avLst/>
          </a:prstGeom>
          <a:ln w="381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Connettore 2 14">
            <a:extLst>
              <a:ext uri="{FF2B5EF4-FFF2-40B4-BE49-F238E27FC236}">
                <a16:creationId xmlns:a16="http://schemas.microsoft.com/office/drawing/2014/main" id="{AD020E69-D202-9631-CFB3-8215EA240B19}"/>
              </a:ext>
            </a:extLst>
          </p:cNvPr>
          <p:cNvCxnSpPr>
            <a:cxnSpLocks/>
            <a:stCxn id="10" idx="0"/>
          </p:cNvCxnSpPr>
          <p:nvPr/>
        </p:nvCxnSpPr>
        <p:spPr>
          <a:xfrm flipV="1">
            <a:off x="6393728" y="2196935"/>
            <a:ext cx="137701" cy="2365788"/>
          </a:xfrm>
          <a:prstGeom prst="straightConnector1">
            <a:avLst/>
          </a:prstGeom>
          <a:ln w="381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Connettore 2 18">
            <a:extLst>
              <a:ext uri="{FF2B5EF4-FFF2-40B4-BE49-F238E27FC236}">
                <a16:creationId xmlns:a16="http://schemas.microsoft.com/office/drawing/2014/main" id="{E3B620C8-35CC-6FCE-A850-43F96E4D4A72}"/>
              </a:ext>
            </a:extLst>
          </p:cNvPr>
          <p:cNvCxnSpPr>
            <a:cxnSpLocks/>
            <a:stCxn id="10" idx="1"/>
          </p:cNvCxnSpPr>
          <p:nvPr/>
        </p:nvCxnSpPr>
        <p:spPr>
          <a:xfrm flipH="1">
            <a:off x="3068053" y="4747389"/>
            <a:ext cx="2826980" cy="89306"/>
          </a:xfrm>
          <a:prstGeom prst="straightConnector1">
            <a:avLst/>
          </a:prstGeom>
          <a:ln w="381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Connettore 2 21">
            <a:extLst>
              <a:ext uri="{FF2B5EF4-FFF2-40B4-BE49-F238E27FC236}">
                <a16:creationId xmlns:a16="http://schemas.microsoft.com/office/drawing/2014/main" id="{6205D595-B081-3192-958A-9D75861E3F9E}"/>
              </a:ext>
            </a:extLst>
          </p:cNvPr>
          <p:cNvCxnSpPr>
            <a:cxnSpLocks/>
            <a:stCxn id="9" idx="1"/>
          </p:cNvCxnSpPr>
          <p:nvPr/>
        </p:nvCxnSpPr>
        <p:spPr>
          <a:xfrm flipH="1" flipV="1">
            <a:off x="2286000" y="5137484"/>
            <a:ext cx="3090000" cy="414682"/>
          </a:xfrm>
          <a:prstGeom prst="straightConnector1">
            <a:avLst/>
          </a:prstGeom>
          <a:ln w="381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4" name="Connettore 2 23">
            <a:extLst>
              <a:ext uri="{FF2B5EF4-FFF2-40B4-BE49-F238E27FC236}">
                <a16:creationId xmlns:a16="http://schemas.microsoft.com/office/drawing/2014/main" id="{F3D700AD-039F-1F7B-0347-ADE71FE6565A}"/>
              </a:ext>
            </a:extLst>
          </p:cNvPr>
          <p:cNvCxnSpPr>
            <a:cxnSpLocks/>
            <a:stCxn id="11" idx="1"/>
          </p:cNvCxnSpPr>
          <p:nvPr/>
        </p:nvCxnSpPr>
        <p:spPr>
          <a:xfrm flipH="1" flipV="1">
            <a:off x="7457704" y="2101932"/>
            <a:ext cx="1878296" cy="333508"/>
          </a:xfrm>
          <a:prstGeom prst="straightConnector1">
            <a:avLst/>
          </a:prstGeom>
          <a:ln w="381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Connettore 2 25">
            <a:extLst>
              <a:ext uri="{FF2B5EF4-FFF2-40B4-BE49-F238E27FC236}">
                <a16:creationId xmlns:a16="http://schemas.microsoft.com/office/drawing/2014/main" id="{2750423A-E3F2-776B-C731-89F6B51C3814}"/>
              </a:ext>
            </a:extLst>
          </p:cNvPr>
          <p:cNvCxnSpPr>
            <a:cxnSpLocks/>
          </p:cNvCxnSpPr>
          <p:nvPr/>
        </p:nvCxnSpPr>
        <p:spPr>
          <a:xfrm flipV="1">
            <a:off x="6601767" y="4993105"/>
            <a:ext cx="3216001" cy="553585"/>
          </a:xfrm>
          <a:prstGeom prst="straightConnector1">
            <a:avLst/>
          </a:prstGeom>
          <a:ln w="381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Connettore 2 28">
            <a:extLst>
              <a:ext uri="{FF2B5EF4-FFF2-40B4-BE49-F238E27FC236}">
                <a16:creationId xmlns:a16="http://schemas.microsoft.com/office/drawing/2014/main" id="{2ECE0016-29BC-899C-E958-EFEDC301E1F6}"/>
              </a:ext>
            </a:extLst>
          </p:cNvPr>
          <p:cNvCxnSpPr>
            <a:cxnSpLocks/>
            <a:stCxn id="10" idx="3"/>
          </p:cNvCxnSpPr>
          <p:nvPr/>
        </p:nvCxnSpPr>
        <p:spPr>
          <a:xfrm flipV="1">
            <a:off x="6892422" y="4501662"/>
            <a:ext cx="2171191" cy="245727"/>
          </a:xfrm>
          <a:prstGeom prst="straightConnector1">
            <a:avLst/>
          </a:prstGeom>
          <a:ln w="381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 name="Rettangolo 1">
            <a:extLst>
              <a:ext uri="{FF2B5EF4-FFF2-40B4-BE49-F238E27FC236}">
                <a16:creationId xmlns:a16="http://schemas.microsoft.com/office/drawing/2014/main" id="{E8B6CB99-9CB3-E721-C576-E577C4887636}"/>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all" spc="0" normalizeH="0" noProof="0" dirty="0">
                <a:ln>
                  <a:noFill/>
                </a:ln>
                <a:effectLst/>
                <a:uLnTx/>
                <a:uFillTx/>
                <a:latin typeface="Calibri" panose="020F0502020204030204"/>
                <a:ea typeface="+mn-ea"/>
                <a:cs typeface="+mn-cs"/>
              </a:rPr>
              <a:t>C-band Gun FINAL Assembly</a:t>
            </a:r>
            <a:endParaRPr kumimoji="0" lang="en-GB" sz="3600" b="1" i="0" u="none" strike="noStrike" kern="1200" cap="all" spc="0" normalizeH="0" noProof="0" dirty="0">
              <a:ln>
                <a:noFill/>
              </a:ln>
              <a:effectLst/>
              <a:uLnTx/>
              <a:uFillTx/>
              <a:latin typeface="Calibri" panose="020F0502020204030204"/>
              <a:ea typeface="+mn-ea"/>
              <a:cs typeface="+mn-cs"/>
            </a:endParaRPr>
          </a:p>
        </p:txBody>
      </p:sp>
      <p:pic>
        <p:nvPicPr>
          <p:cNvPr id="4" name="Immagine 3">
            <a:extLst>
              <a:ext uri="{FF2B5EF4-FFF2-40B4-BE49-F238E27FC236}">
                <a16:creationId xmlns:a16="http://schemas.microsoft.com/office/drawing/2014/main" id="{87090777-335A-2D6C-4586-81206B62FF8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758010" cy="975696"/>
          </a:xfrm>
          <a:prstGeom prst="rect">
            <a:avLst/>
          </a:prstGeom>
        </p:spPr>
      </p:pic>
      <p:cxnSp>
        <p:nvCxnSpPr>
          <p:cNvPr id="16" name="Connettore 2 15">
            <a:extLst>
              <a:ext uri="{FF2B5EF4-FFF2-40B4-BE49-F238E27FC236}">
                <a16:creationId xmlns:a16="http://schemas.microsoft.com/office/drawing/2014/main" id="{1C5AE7B2-71E2-C27B-69DA-CA92533AAA48}"/>
              </a:ext>
            </a:extLst>
          </p:cNvPr>
          <p:cNvCxnSpPr>
            <a:cxnSpLocks/>
            <a:stCxn id="8" idx="1"/>
          </p:cNvCxnSpPr>
          <p:nvPr/>
        </p:nvCxnSpPr>
        <p:spPr>
          <a:xfrm flipH="1">
            <a:off x="2141621" y="4365552"/>
            <a:ext cx="2656883" cy="0"/>
          </a:xfrm>
          <a:prstGeom prst="straightConnector1">
            <a:avLst/>
          </a:prstGeom>
          <a:ln w="381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CasellaDiTesto 16">
            <a:extLst>
              <a:ext uri="{FF2B5EF4-FFF2-40B4-BE49-F238E27FC236}">
                <a16:creationId xmlns:a16="http://schemas.microsoft.com/office/drawing/2014/main" id="{E2BDDDF0-99DF-DF6D-D0E1-2EE9DF6608CA}"/>
              </a:ext>
            </a:extLst>
          </p:cNvPr>
          <p:cNvSpPr txBox="1"/>
          <p:nvPr/>
        </p:nvSpPr>
        <p:spPr>
          <a:xfrm>
            <a:off x="0" y="1297687"/>
            <a:ext cx="3646025" cy="1200329"/>
          </a:xfrm>
          <a:prstGeom prst="rect">
            <a:avLst/>
          </a:prstGeom>
          <a:noFill/>
        </p:spPr>
        <p:txBody>
          <a:bodyPr wrap="square">
            <a:spAutoFit/>
          </a:bodyPr>
          <a:lstStyle/>
          <a:p>
            <a:pPr algn="just"/>
            <a:r>
              <a:rPr lang="en-US" dirty="0"/>
              <a:t>The gun, after the final assembly and vacuum test has been </a:t>
            </a:r>
            <a:r>
              <a:rPr lang="en-US" b="1" dirty="0"/>
              <a:t>assembled in its final configuration </a:t>
            </a:r>
            <a:r>
              <a:rPr lang="en-US" dirty="0"/>
              <a:t>with the solenoid and vacuum chambers</a:t>
            </a:r>
          </a:p>
        </p:txBody>
      </p:sp>
      <p:pic>
        <p:nvPicPr>
          <p:cNvPr id="18" name="Immagine 17">
            <a:extLst>
              <a:ext uri="{FF2B5EF4-FFF2-40B4-BE49-F238E27FC236}">
                <a16:creationId xmlns:a16="http://schemas.microsoft.com/office/drawing/2014/main" id="{6C3D61D4-B267-FDCB-B527-73A62FDEC95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021865" y="0"/>
            <a:ext cx="1170135" cy="659757"/>
          </a:xfrm>
          <a:prstGeom prst="rect">
            <a:avLst/>
          </a:prstGeom>
        </p:spPr>
      </p:pic>
      <p:pic>
        <p:nvPicPr>
          <p:cNvPr id="20" name="Immagine 19">
            <a:extLst>
              <a:ext uri="{FF2B5EF4-FFF2-40B4-BE49-F238E27FC236}">
                <a16:creationId xmlns:a16="http://schemas.microsoft.com/office/drawing/2014/main" id="{E2CAD7BD-2769-7506-5C7D-FD5BC62C6F1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345116" y="0"/>
            <a:ext cx="673769" cy="914400"/>
          </a:xfrm>
          <a:prstGeom prst="rect">
            <a:avLst/>
          </a:prstGeom>
        </p:spPr>
      </p:pic>
      <p:sp>
        <p:nvSpPr>
          <p:cNvPr id="6" name="Footer Placeholder 4">
            <a:extLst>
              <a:ext uri="{FF2B5EF4-FFF2-40B4-BE49-F238E27FC236}">
                <a16:creationId xmlns:a16="http://schemas.microsoft.com/office/drawing/2014/main" id="{12DFE886-A25D-0C88-6F72-22A98AAC1352}"/>
              </a:ext>
            </a:extLst>
          </p:cNvPr>
          <p:cNvSpPr>
            <a:spLocks noGrp="1"/>
          </p:cNvSpPr>
          <p:nvPr>
            <p:ph type="ftr" sz="quarter" idx="11"/>
          </p:nvPr>
        </p:nvSpPr>
        <p:spPr>
          <a:xfrm>
            <a:off x="1842420" y="6492875"/>
            <a:ext cx="9685964" cy="365125"/>
          </a:xfrm>
        </p:spPr>
        <p:txBody>
          <a:bodyPr/>
          <a:lstStyle>
            <a:lvl1pPr>
              <a:defRPr sz="1200">
                <a:solidFill>
                  <a:schemeClr val="accent5"/>
                </a:solidFill>
              </a:defRPr>
            </a:lvl1pPr>
          </a:lstStyle>
          <a:p>
            <a:r>
              <a:rPr lang="en-US" sz="1400" i="1" dirty="0">
                <a:cs typeface="Calibri" panose="020F0502020204030204" pitchFamily="34" charset="0"/>
              </a:rPr>
              <a:t>David Alesini and Thomas Geoffrey Lucas– </a:t>
            </a:r>
            <a:r>
              <a:rPr lang="en-US" sz="1400" dirty="0"/>
              <a:t>Final results of the C-band Guns </a:t>
            </a:r>
            <a:r>
              <a:rPr lang="en-US" sz="1400" i="1" dirty="0">
                <a:cs typeface="Calibri" panose="020F0502020204030204" pitchFamily="34" charset="0"/>
              </a:rPr>
              <a:t>– </a:t>
            </a:r>
            <a:r>
              <a:rPr lang="it-IT" sz="1400" i="1" dirty="0"/>
              <a:t>I.FAST 4th </a:t>
            </a:r>
            <a:r>
              <a:rPr lang="it-IT" sz="1400" i="1" dirty="0" err="1"/>
              <a:t>Annual</a:t>
            </a:r>
            <a:r>
              <a:rPr lang="it-IT" sz="1400" i="1" dirty="0"/>
              <a:t> Meeting 8-11 April 2025</a:t>
            </a:r>
            <a:endParaRPr lang="en-US" sz="1400" i="1" dirty="0">
              <a:cs typeface="Calibri" panose="020F0502020204030204" pitchFamily="34" charset="0"/>
            </a:endParaRPr>
          </a:p>
        </p:txBody>
      </p:sp>
    </p:spTree>
    <p:extLst>
      <p:ext uri="{BB962C8B-B14F-4D97-AF65-F5344CB8AC3E}">
        <p14:creationId xmlns:p14="http://schemas.microsoft.com/office/powerpoint/2010/main" val="1536118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ppt_x</p:attrName>
                                        </p:attrNameLst>
                                      </p:cBhvr>
                                      <p:tavLst>
                                        <p:tav tm="0">
                                          <p:val>
                                            <p:strVal val="#ppt_x"/>
                                          </p:val>
                                        </p:tav>
                                        <p:tav tm="100000">
                                          <p:val>
                                            <p:strVal val="#ppt_x"/>
                                          </p:val>
                                        </p:tav>
                                      </p:tavLst>
                                    </p:anim>
                                    <p:anim calcmode="lin" valueType="num">
                                      <p:cBhvr>
                                        <p:cTn id="49" dur="1000" fill="hold"/>
                                        <p:tgtEl>
                                          <p:spTgt spid="2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1000"/>
                                        <p:tgtEl>
                                          <p:spTgt spid="11"/>
                                        </p:tgtEl>
                                      </p:cBhvr>
                                    </p:animEffect>
                                    <p:anim calcmode="lin" valueType="num">
                                      <p:cBhvr>
                                        <p:cTn id="53" dur="1000" fill="hold"/>
                                        <p:tgtEl>
                                          <p:spTgt spid="11"/>
                                        </p:tgtEl>
                                        <p:attrNameLst>
                                          <p:attrName>ppt_x</p:attrName>
                                        </p:attrNameLst>
                                      </p:cBhvr>
                                      <p:tavLst>
                                        <p:tav tm="0">
                                          <p:val>
                                            <p:strVal val="#ppt_x"/>
                                          </p:val>
                                        </p:tav>
                                        <p:tav tm="100000">
                                          <p:val>
                                            <p:strVal val="#ppt_x"/>
                                          </p:val>
                                        </p:tav>
                                      </p:tavLst>
                                    </p:anim>
                                    <p:anim calcmode="lin" valueType="num">
                                      <p:cBhvr>
                                        <p:cTn id="54" dur="1000" fill="hold"/>
                                        <p:tgtEl>
                                          <p:spTgt spid="1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1000"/>
                                        <p:tgtEl>
                                          <p:spTgt spid="16"/>
                                        </p:tgtEl>
                                      </p:cBhvr>
                                    </p:animEffect>
                                    <p:anim calcmode="lin" valueType="num">
                                      <p:cBhvr>
                                        <p:cTn id="63" dur="1000" fill="hold"/>
                                        <p:tgtEl>
                                          <p:spTgt spid="16"/>
                                        </p:tgtEl>
                                        <p:attrNameLst>
                                          <p:attrName>ppt_x</p:attrName>
                                        </p:attrNameLst>
                                      </p:cBhvr>
                                      <p:tavLst>
                                        <p:tav tm="0">
                                          <p:val>
                                            <p:strVal val="#ppt_x"/>
                                          </p:val>
                                        </p:tav>
                                        <p:tav tm="100000">
                                          <p:val>
                                            <p:strVal val="#ppt_x"/>
                                          </p:val>
                                        </p:tav>
                                      </p:tavLst>
                                    </p:anim>
                                    <p:anim calcmode="lin" valueType="num">
                                      <p:cBhvr>
                                        <p:cTn id="6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D1743F6C-21FF-ADA2-C373-03E95AE3473B}"/>
              </a:ext>
            </a:extLst>
          </p:cNvPr>
          <p:cNvSpPr/>
          <p:nvPr/>
        </p:nvSpPr>
        <p:spPr>
          <a:xfrm>
            <a:off x="1900990" y="0"/>
            <a:ext cx="7933439"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all" spc="0" normalizeH="0" noProof="0" dirty="0">
                <a:ln>
                  <a:noFill/>
                </a:ln>
                <a:effectLst/>
                <a:uLnTx/>
                <a:uFillTx/>
                <a:latin typeface="Calibri" panose="020F0502020204030204"/>
                <a:ea typeface="+mn-ea"/>
                <a:cs typeface="+mn-cs"/>
              </a:rPr>
              <a:t>INSTALLATION AT PSI FOR HIGH POWER TEST</a:t>
            </a:r>
            <a:endParaRPr kumimoji="0" lang="en-GB" sz="3200" b="1" i="0" u="none" strike="noStrike" kern="1200" cap="all" spc="0" normalizeH="0" noProof="0" dirty="0">
              <a:ln>
                <a:noFill/>
              </a:ln>
              <a:effectLst/>
              <a:uLnTx/>
              <a:uFillTx/>
              <a:latin typeface="Calibri" panose="020F0502020204030204"/>
              <a:ea typeface="+mn-ea"/>
              <a:cs typeface="+mn-cs"/>
            </a:endParaRPr>
          </a:p>
        </p:txBody>
      </p:sp>
      <p:pic>
        <p:nvPicPr>
          <p:cNvPr id="6" name="Immagine 5" descr="Immagine che contiene vestiti, jeans, persona, calzature&#10;&#10;Descrizione generata automaticamente">
            <a:extLst>
              <a:ext uri="{FF2B5EF4-FFF2-40B4-BE49-F238E27FC236}">
                <a16:creationId xmlns:a16="http://schemas.microsoft.com/office/drawing/2014/main" id="{6FD83449-18EA-BE5B-A83D-2E4A524456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81418" y="1782504"/>
            <a:ext cx="4472119" cy="2518469"/>
          </a:xfrm>
          <a:prstGeom prst="rect">
            <a:avLst/>
          </a:prstGeom>
        </p:spPr>
      </p:pic>
      <p:pic>
        <p:nvPicPr>
          <p:cNvPr id="7" name="Immagine 6">
            <a:extLst>
              <a:ext uri="{FF2B5EF4-FFF2-40B4-BE49-F238E27FC236}">
                <a16:creationId xmlns:a16="http://schemas.microsoft.com/office/drawing/2014/main" id="{C2D3B4F3-0515-0EB3-2C8A-99D71816D521}"/>
              </a:ext>
            </a:extLst>
          </p:cNvPr>
          <p:cNvPicPr>
            <a:picLocks noChangeAspect="1"/>
          </p:cNvPicPr>
          <p:nvPr/>
        </p:nvPicPr>
        <p:blipFill rotWithShape="1">
          <a:blip r:embed="rId3">
            <a:extLst>
              <a:ext uri="{28A0092B-C50C-407E-A947-70E740481C1C}">
                <a14:useLocalDpi xmlns:a14="http://schemas.microsoft.com/office/drawing/2010/main" val="0"/>
              </a:ext>
            </a:extLst>
          </a:blip>
          <a:srcRect l="4925" r="7458"/>
          <a:stretch/>
        </p:blipFill>
        <p:spPr>
          <a:xfrm>
            <a:off x="9607458" y="4398381"/>
            <a:ext cx="2435164" cy="2083443"/>
          </a:xfrm>
          <a:prstGeom prst="rect">
            <a:avLst/>
          </a:prstGeom>
        </p:spPr>
      </p:pic>
      <p:sp>
        <p:nvSpPr>
          <p:cNvPr id="8" name="CasellaDiTesto 7">
            <a:extLst>
              <a:ext uri="{FF2B5EF4-FFF2-40B4-BE49-F238E27FC236}">
                <a16:creationId xmlns:a16="http://schemas.microsoft.com/office/drawing/2014/main" id="{67497BC3-90C7-3CAC-A1FD-E3195DEE427E}"/>
              </a:ext>
            </a:extLst>
          </p:cNvPr>
          <p:cNvSpPr txBox="1"/>
          <p:nvPr/>
        </p:nvSpPr>
        <p:spPr>
          <a:xfrm>
            <a:off x="9794411" y="4353236"/>
            <a:ext cx="1810276" cy="646331"/>
          </a:xfrm>
          <a:prstGeom prst="rect">
            <a:avLst/>
          </a:prstGeom>
          <a:noFill/>
        </p:spPr>
        <p:txBody>
          <a:bodyPr wrap="square" rtlCol="0">
            <a:spAutoFit/>
          </a:bodyPr>
          <a:lstStyle/>
          <a:p>
            <a:r>
              <a:rPr lang="it-IT" b="1" dirty="0">
                <a:solidFill>
                  <a:srgbClr val="0000FF"/>
                </a:solidFill>
              </a:rPr>
              <a:t>RF Power Source</a:t>
            </a:r>
          </a:p>
          <a:p>
            <a:endParaRPr lang="it-IT" b="1" dirty="0">
              <a:solidFill>
                <a:srgbClr val="0000FF"/>
              </a:solidFill>
            </a:endParaRPr>
          </a:p>
        </p:txBody>
      </p:sp>
      <p:pic>
        <p:nvPicPr>
          <p:cNvPr id="10" name="Immagine 9">
            <a:extLst>
              <a:ext uri="{FF2B5EF4-FFF2-40B4-BE49-F238E27FC236}">
                <a16:creationId xmlns:a16="http://schemas.microsoft.com/office/drawing/2014/main" id="{33648AE3-CA79-EDF9-905E-C3650997FB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758010" cy="975696"/>
          </a:xfrm>
          <a:prstGeom prst="rect">
            <a:avLst/>
          </a:prstGeom>
        </p:spPr>
      </p:pic>
      <p:pic>
        <p:nvPicPr>
          <p:cNvPr id="15" name="Immagine 14" descr="Immagine che contiene macchina, ingegneria, interno, industria&#10;&#10;Descrizione generata automaticamente">
            <a:extLst>
              <a:ext uri="{FF2B5EF4-FFF2-40B4-BE49-F238E27FC236}">
                <a16:creationId xmlns:a16="http://schemas.microsoft.com/office/drawing/2014/main" id="{08550CDE-D630-C13B-991B-C406A0D8098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69" t="4849" r="10262" b="7360"/>
          <a:stretch/>
        </p:blipFill>
        <p:spPr>
          <a:xfrm>
            <a:off x="138896" y="1828454"/>
            <a:ext cx="4164446" cy="4639694"/>
          </a:xfrm>
          <a:prstGeom prst="rect">
            <a:avLst/>
          </a:prstGeom>
        </p:spPr>
      </p:pic>
      <p:pic>
        <p:nvPicPr>
          <p:cNvPr id="17" name="Immagine 16" descr="Immagine che contiene macchina, ingegneria, Impianto elettrico, Ingegneria elettronica&#10;&#10;Descrizione generata automaticamente">
            <a:extLst>
              <a:ext uri="{FF2B5EF4-FFF2-40B4-BE49-F238E27FC236}">
                <a16:creationId xmlns:a16="http://schemas.microsoft.com/office/drawing/2014/main" id="{58F8FD28-BC38-9571-5302-0D607DDAEC3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5752" t="12122" r="20293" b="25368"/>
          <a:stretch/>
        </p:blipFill>
        <p:spPr>
          <a:xfrm>
            <a:off x="7612243" y="4363658"/>
            <a:ext cx="1659079" cy="2162194"/>
          </a:xfrm>
          <a:prstGeom prst="rect">
            <a:avLst/>
          </a:prstGeom>
        </p:spPr>
      </p:pic>
      <p:sp>
        <p:nvSpPr>
          <p:cNvPr id="22" name="CasellaDiTesto 21">
            <a:extLst>
              <a:ext uri="{FF2B5EF4-FFF2-40B4-BE49-F238E27FC236}">
                <a16:creationId xmlns:a16="http://schemas.microsoft.com/office/drawing/2014/main" id="{FB1B3100-A7E5-CB57-9C8F-1635A8FB6B12}"/>
              </a:ext>
            </a:extLst>
          </p:cNvPr>
          <p:cNvSpPr txBox="1"/>
          <p:nvPr/>
        </p:nvSpPr>
        <p:spPr>
          <a:xfrm>
            <a:off x="5486401" y="5862808"/>
            <a:ext cx="574196" cy="369332"/>
          </a:xfrm>
          <a:prstGeom prst="rect">
            <a:avLst/>
          </a:prstGeom>
          <a:noFill/>
        </p:spPr>
        <p:txBody>
          <a:bodyPr wrap="none" rtlCol="0">
            <a:spAutoFit/>
          </a:bodyPr>
          <a:lstStyle/>
          <a:p>
            <a:r>
              <a:rPr lang="en-US" dirty="0"/>
              <a:t>Gun</a:t>
            </a:r>
          </a:p>
        </p:txBody>
      </p:sp>
      <p:sp>
        <p:nvSpPr>
          <p:cNvPr id="23" name="CasellaDiTesto 22">
            <a:extLst>
              <a:ext uri="{FF2B5EF4-FFF2-40B4-BE49-F238E27FC236}">
                <a16:creationId xmlns:a16="http://schemas.microsoft.com/office/drawing/2014/main" id="{E936A8E5-E3BB-6EC9-3E6D-2032487DA689}"/>
              </a:ext>
            </a:extLst>
          </p:cNvPr>
          <p:cNvSpPr txBox="1"/>
          <p:nvPr/>
        </p:nvSpPr>
        <p:spPr>
          <a:xfrm>
            <a:off x="5125156" y="4577392"/>
            <a:ext cx="1913906" cy="646331"/>
          </a:xfrm>
          <a:prstGeom prst="rect">
            <a:avLst/>
          </a:prstGeom>
          <a:noFill/>
        </p:spPr>
        <p:txBody>
          <a:bodyPr wrap="square" rtlCol="0">
            <a:spAutoFit/>
          </a:bodyPr>
          <a:lstStyle/>
          <a:p>
            <a:pPr algn="ctr"/>
            <a:r>
              <a:rPr lang="en-US" dirty="0"/>
              <a:t>Pulse compressor (BOC)</a:t>
            </a:r>
          </a:p>
        </p:txBody>
      </p:sp>
      <p:sp>
        <p:nvSpPr>
          <p:cNvPr id="24" name="CasellaDiTesto 23">
            <a:extLst>
              <a:ext uri="{FF2B5EF4-FFF2-40B4-BE49-F238E27FC236}">
                <a16:creationId xmlns:a16="http://schemas.microsoft.com/office/drawing/2014/main" id="{85A1FFE2-06DC-DF0A-2065-AFA618C34169}"/>
              </a:ext>
            </a:extLst>
          </p:cNvPr>
          <p:cNvSpPr txBox="1"/>
          <p:nvPr/>
        </p:nvSpPr>
        <p:spPr>
          <a:xfrm>
            <a:off x="5185559" y="2118122"/>
            <a:ext cx="1469377" cy="369332"/>
          </a:xfrm>
          <a:prstGeom prst="rect">
            <a:avLst/>
          </a:prstGeom>
          <a:noFill/>
        </p:spPr>
        <p:txBody>
          <a:bodyPr wrap="none" rtlCol="0">
            <a:spAutoFit/>
          </a:bodyPr>
          <a:lstStyle/>
          <a:p>
            <a:r>
              <a:rPr lang="en-US" dirty="0"/>
              <a:t>From klystron</a:t>
            </a:r>
          </a:p>
        </p:txBody>
      </p:sp>
      <p:sp>
        <p:nvSpPr>
          <p:cNvPr id="25" name="CasellaDiTesto 24">
            <a:extLst>
              <a:ext uri="{FF2B5EF4-FFF2-40B4-BE49-F238E27FC236}">
                <a16:creationId xmlns:a16="http://schemas.microsoft.com/office/drawing/2014/main" id="{7D9A412B-4B71-677A-8905-45E4978BE214}"/>
              </a:ext>
            </a:extLst>
          </p:cNvPr>
          <p:cNvSpPr txBox="1"/>
          <p:nvPr/>
        </p:nvSpPr>
        <p:spPr>
          <a:xfrm>
            <a:off x="5302333" y="3398679"/>
            <a:ext cx="998991" cy="369332"/>
          </a:xfrm>
          <a:prstGeom prst="rect">
            <a:avLst/>
          </a:prstGeom>
          <a:noFill/>
        </p:spPr>
        <p:txBody>
          <a:bodyPr wrap="none" rtlCol="0">
            <a:spAutoFit/>
          </a:bodyPr>
          <a:lstStyle/>
          <a:p>
            <a:r>
              <a:rPr lang="en-US" dirty="0"/>
              <a:t>Solenoid</a:t>
            </a:r>
          </a:p>
        </p:txBody>
      </p:sp>
      <p:cxnSp>
        <p:nvCxnSpPr>
          <p:cNvPr id="4" name="Connettore 2 3">
            <a:extLst>
              <a:ext uri="{FF2B5EF4-FFF2-40B4-BE49-F238E27FC236}">
                <a16:creationId xmlns:a16="http://schemas.microsoft.com/office/drawing/2014/main" id="{279B27E1-88AD-649D-FAEC-F14E6EB29E9E}"/>
              </a:ext>
            </a:extLst>
          </p:cNvPr>
          <p:cNvCxnSpPr>
            <a:cxnSpLocks/>
            <a:stCxn id="22" idx="1"/>
          </p:cNvCxnSpPr>
          <p:nvPr/>
        </p:nvCxnSpPr>
        <p:spPr>
          <a:xfrm flipH="1" flipV="1">
            <a:off x="2835797" y="5416952"/>
            <a:ext cx="2650604" cy="630522"/>
          </a:xfrm>
          <a:prstGeom prst="straightConnector1">
            <a:avLst/>
          </a:pr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 name="Connettore 2 4">
            <a:extLst>
              <a:ext uri="{FF2B5EF4-FFF2-40B4-BE49-F238E27FC236}">
                <a16:creationId xmlns:a16="http://schemas.microsoft.com/office/drawing/2014/main" id="{2A3EA31B-DC49-E865-DD4C-9F6C0B89B7FE}"/>
              </a:ext>
            </a:extLst>
          </p:cNvPr>
          <p:cNvCxnSpPr>
            <a:cxnSpLocks/>
            <a:stCxn id="23" idx="1"/>
          </p:cNvCxnSpPr>
          <p:nvPr/>
        </p:nvCxnSpPr>
        <p:spPr>
          <a:xfrm flipH="1">
            <a:off x="3287210" y="4900558"/>
            <a:ext cx="1837946" cy="273326"/>
          </a:xfrm>
          <a:prstGeom prst="straightConnector1">
            <a:avLst/>
          </a:pr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Connettore 2 13">
            <a:extLst>
              <a:ext uri="{FF2B5EF4-FFF2-40B4-BE49-F238E27FC236}">
                <a16:creationId xmlns:a16="http://schemas.microsoft.com/office/drawing/2014/main" id="{7A7216AF-6A87-0E14-114A-E8127F63E1B3}"/>
              </a:ext>
            </a:extLst>
          </p:cNvPr>
          <p:cNvCxnSpPr>
            <a:cxnSpLocks/>
          </p:cNvCxnSpPr>
          <p:nvPr/>
        </p:nvCxnSpPr>
        <p:spPr>
          <a:xfrm>
            <a:off x="6685808" y="4924657"/>
            <a:ext cx="1021278" cy="415637"/>
          </a:xfrm>
          <a:prstGeom prst="straightConnector1">
            <a:avLst/>
          </a:pr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Connettore 2 18">
            <a:extLst>
              <a:ext uri="{FF2B5EF4-FFF2-40B4-BE49-F238E27FC236}">
                <a16:creationId xmlns:a16="http://schemas.microsoft.com/office/drawing/2014/main" id="{F9DC5593-DD1F-B651-D8B6-C47221017018}"/>
              </a:ext>
            </a:extLst>
          </p:cNvPr>
          <p:cNvCxnSpPr>
            <a:cxnSpLocks/>
            <a:stCxn id="25" idx="1"/>
          </p:cNvCxnSpPr>
          <p:nvPr/>
        </p:nvCxnSpPr>
        <p:spPr>
          <a:xfrm flipH="1">
            <a:off x="2071868" y="3583345"/>
            <a:ext cx="3230465" cy="1231723"/>
          </a:xfrm>
          <a:prstGeom prst="straightConnector1">
            <a:avLst/>
          </a:pr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Connettore 2 25">
            <a:extLst>
              <a:ext uri="{FF2B5EF4-FFF2-40B4-BE49-F238E27FC236}">
                <a16:creationId xmlns:a16="http://schemas.microsoft.com/office/drawing/2014/main" id="{20385137-F1EB-3086-88A1-1D951C9F1F47}"/>
              </a:ext>
            </a:extLst>
          </p:cNvPr>
          <p:cNvCxnSpPr>
            <a:cxnSpLocks/>
            <a:stCxn id="24" idx="1"/>
          </p:cNvCxnSpPr>
          <p:nvPr/>
        </p:nvCxnSpPr>
        <p:spPr>
          <a:xfrm flipH="1">
            <a:off x="231494" y="2302788"/>
            <a:ext cx="4954065" cy="509860"/>
          </a:xfrm>
          <a:prstGeom prst="straightConnector1">
            <a:avLst/>
          </a:pr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CasellaDiTesto 12">
            <a:extLst>
              <a:ext uri="{FF2B5EF4-FFF2-40B4-BE49-F238E27FC236}">
                <a16:creationId xmlns:a16="http://schemas.microsoft.com/office/drawing/2014/main" id="{E9AEB34B-FB5D-0795-CEDF-2075349D0EA2}"/>
              </a:ext>
            </a:extLst>
          </p:cNvPr>
          <p:cNvSpPr txBox="1"/>
          <p:nvPr/>
        </p:nvSpPr>
        <p:spPr>
          <a:xfrm>
            <a:off x="0" y="970352"/>
            <a:ext cx="12192000" cy="830997"/>
          </a:xfrm>
          <a:prstGeom prst="rect">
            <a:avLst/>
          </a:prstGeom>
          <a:noFill/>
        </p:spPr>
        <p:txBody>
          <a:bodyPr wrap="square">
            <a:spAutoFit/>
          </a:bodyPr>
          <a:lstStyle/>
          <a:p>
            <a:pPr algn="just"/>
            <a:r>
              <a:rPr lang="en-US" sz="1600" dirty="0"/>
              <a:t>The whole system has then been transported to </a:t>
            </a:r>
            <a:r>
              <a:rPr lang="en-US" sz="1600" b="1" dirty="0"/>
              <a:t>PSI and installed in the High Power Test Stand </a:t>
            </a:r>
            <a:r>
              <a:rPr lang="en-US" sz="1600" dirty="0"/>
              <a:t>[T. Lucas, IPAC 24, WEPC69]. The original gun feeding scheme foresaw the use of </a:t>
            </a:r>
            <a:r>
              <a:rPr lang="en-US" sz="1600" b="1" dirty="0"/>
              <a:t>a new in-vacuum isolator that experienced some delays </a:t>
            </a:r>
            <a:r>
              <a:rPr lang="en-US" sz="1600" dirty="0"/>
              <a:t>due to the difficulties that have been encountered during its realization. For this reason we have developed an </a:t>
            </a:r>
            <a:r>
              <a:rPr lang="en-US" sz="1600" b="1" dirty="0"/>
              <a:t>alternative scheme using power dividers and a BOC-type </a:t>
            </a:r>
            <a:r>
              <a:rPr lang="en-US" sz="1600" dirty="0"/>
              <a:t>pulse compressor</a:t>
            </a:r>
          </a:p>
        </p:txBody>
      </p:sp>
      <p:pic>
        <p:nvPicPr>
          <p:cNvPr id="28" name="Immagine 27">
            <a:extLst>
              <a:ext uri="{FF2B5EF4-FFF2-40B4-BE49-F238E27FC236}">
                <a16:creationId xmlns:a16="http://schemas.microsoft.com/office/drawing/2014/main" id="{3A4AAC30-9C7C-F79D-D659-06812B94F6E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021865" y="0"/>
            <a:ext cx="1170135" cy="659757"/>
          </a:xfrm>
          <a:prstGeom prst="rect">
            <a:avLst/>
          </a:prstGeom>
        </p:spPr>
      </p:pic>
      <p:pic>
        <p:nvPicPr>
          <p:cNvPr id="29" name="Immagine 28">
            <a:extLst>
              <a:ext uri="{FF2B5EF4-FFF2-40B4-BE49-F238E27FC236}">
                <a16:creationId xmlns:a16="http://schemas.microsoft.com/office/drawing/2014/main" id="{AC209D56-F194-07DC-F230-239253D9713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345116" y="0"/>
            <a:ext cx="673769" cy="914400"/>
          </a:xfrm>
          <a:prstGeom prst="rect">
            <a:avLst/>
          </a:prstGeom>
        </p:spPr>
      </p:pic>
      <p:sp>
        <p:nvSpPr>
          <p:cNvPr id="3" name="Footer Placeholder 4">
            <a:extLst>
              <a:ext uri="{FF2B5EF4-FFF2-40B4-BE49-F238E27FC236}">
                <a16:creationId xmlns:a16="http://schemas.microsoft.com/office/drawing/2014/main" id="{B778E95E-6B2B-9CF8-0E71-1EC7E189E216}"/>
              </a:ext>
            </a:extLst>
          </p:cNvPr>
          <p:cNvSpPr>
            <a:spLocks noGrp="1"/>
          </p:cNvSpPr>
          <p:nvPr>
            <p:ph type="ftr" sz="quarter" idx="11"/>
          </p:nvPr>
        </p:nvSpPr>
        <p:spPr>
          <a:xfrm>
            <a:off x="1842420" y="6492875"/>
            <a:ext cx="9685964" cy="365125"/>
          </a:xfrm>
        </p:spPr>
        <p:txBody>
          <a:bodyPr/>
          <a:lstStyle>
            <a:lvl1pPr>
              <a:defRPr sz="1200">
                <a:solidFill>
                  <a:schemeClr val="accent5"/>
                </a:solidFill>
              </a:defRPr>
            </a:lvl1pPr>
          </a:lstStyle>
          <a:p>
            <a:r>
              <a:rPr lang="en-US" sz="1400" i="1" dirty="0">
                <a:cs typeface="Calibri" panose="020F0502020204030204" pitchFamily="34" charset="0"/>
              </a:rPr>
              <a:t>David Alesini and Thomas Geoffrey Lucas– </a:t>
            </a:r>
            <a:r>
              <a:rPr lang="en-US" sz="1400" dirty="0"/>
              <a:t>Final results of the C-band Guns </a:t>
            </a:r>
            <a:r>
              <a:rPr lang="en-US" sz="1400" i="1" dirty="0">
                <a:cs typeface="Calibri" panose="020F0502020204030204" pitchFamily="34" charset="0"/>
              </a:rPr>
              <a:t>– </a:t>
            </a:r>
            <a:r>
              <a:rPr lang="it-IT" sz="1400" i="1" dirty="0"/>
              <a:t>I.FAST 4th </a:t>
            </a:r>
            <a:r>
              <a:rPr lang="it-IT" sz="1400" i="1" dirty="0" err="1"/>
              <a:t>Annual</a:t>
            </a:r>
            <a:r>
              <a:rPr lang="it-IT" sz="1400" i="1" dirty="0"/>
              <a:t> Meeting 8-11 April 2025</a:t>
            </a:r>
            <a:endParaRPr lang="en-US" sz="1400" i="1" dirty="0">
              <a:cs typeface="Calibri" panose="020F0502020204030204" pitchFamily="34" charset="0"/>
            </a:endParaRPr>
          </a:p>
        </p:txBody>
      </p:sp>
      <p:pic>
        <p:nvPicPr>
          <p:cNvPr id="9" name="Picture 2">
            <a:extLst>
              <a:ext uri="{FF2B5EF4-FFF2-40B4-BE49-F238E27FC236}">
                <a16:creationId xmlns:a16="http://schemas.microsoft.com/office/drawing/2014/main" id="{8D613362-3295-D71A-0DEC-27D65CC1FE7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649711" y="5895537"/>
            <a:ext cx="1369174" cy="563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9963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1000" fill="hold"/>
                                        <p:tgtEl>
                                          <p:spTgt spid="2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000"/>
                                        <p:tgtEl>
                                          <p:spTgt spid="24"/>
                                        </p:tgtEl>
                                      </p:cBhvr>
                                    </p:animEffect>
                                    <p:anim calcmode="lin" valueType="num">
                                      <p:cBhvr>
                                        <p:cTn id="35" dur="1000" fill="hold"/>
                                        <p:tgtEl>
                                          <p:spTgt spid="24"/>
                                        </p:tgtEl>
                                        <p:attrNameLst>
                                          <p:attrName>ppt_x</p:attrName>
                                        </p:attrNameLst>
                                      </p:cBhvr>
                                      <p:tavLst>
                                        <p:tav tm="0">
                                          <p:val>
                                            <p:strVal val="#ppt_x"/>
                                          </p:val>
                                        </p:tav>
                                        <p:tav tm="100000">
                                          <p:val>
                                            <p:strVal val="#ppt_x"/>
                                          </p:val>
                                        </p:tav>
                                      </p:tavLst>
                                    </p:anim>
                                    <p:anim calcmode="lin" valueType="num">
                                      <p:cBhvr>
                                        <p:cTn id="36" dur="1000" fill="hold"/>
                                        <p:tgtEl>
                                          <p:spTgt spid="24"/>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1000"/>
                                        <p:tgtEl>
                                          <p:spTgt spid="25"/>
                                        </p:tgtEl>
                                      </p:cBhvr>
                                    </p:animEffect>
                                    <p:anim calcmode="lin" valueType="num">
                                      <p:cBhvr>
                                        <p:cTn id="45" dur="1000" fill="hold"/>
                                        <p:tgtEl>
                                          <p:spTgt spid="25"/>
                                        </p:tgtEl>
                                        <p:attrNameLst>
                                          <p:attrName>ppt_x</p:attrName>
                                        </p:attrNameLst>
                                      </p:cBhvr>
                                      <p:tavLst>
                                        <p:tav tm="0">
                                          <p:val>
                                            <p:strVal val="#ppt_x"/>
                                          </p:val>
                                        </p:tav>
                                        <p:tav tm="100000">
                                          <p:val>
                                            <p:strVal val="#ppt_x"/>
                                          </p:val>
                                        </p:tav>
                                      </p:tavLst>
                                    </p:anim>
                                    <p:anim calcmode="lin" valueType="num">
                                      <p:cBhvr>
                                        <p:cTn id="46" dur="1000" fill="hold"/>
                                        <p:tgtEl>
                                          <p:spTgt spid="25"/>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1000"/>
                                        <p:tgtEl>
                                          <p:spTgt spid="23"/>
                                        </p:tgtEl>
                                      </p:cBhvr>
                                    </p:animEffect>
                                    <p:anim calcmode="lin" valueType="num">
                                      <p:cBhvr>
                                        <p:cTn id="55" dur="1000" fill="hold"/>
                                        <p:tgtEl>
                                          <p:spTgt spid="23"/>
                                        </p:tgtEl>
                                        <p:attrNameLst>
                                          <p:attrName>ppt_x</p:attrName>
                                        </p:attrNameLst>
                                      </p:cBhvr>
                                      <p:tavLst>
                                        <p:tav tm="0">
                                          <p:val>
                                            <p:strVal val="#ppt_x"/>
                                          </p:val>
                                        </p:tav>
                                        <p:tav tm="100000">
                                          <p:val>
                                            <p:strVal val="#ppt_x"/>
                                          </p:val>
                                        </p:tav>
                                      </p:tavLst>
                                    </p:anim>
                                    <p:anim calcmode="lin" valueType="num">
                                      <p:cBhvr>
                                        <p:cTn id="56" dur="1000" fill="hold"/>
                                        <p:tgtEl>
                                          <p:spTgt spid="23"/>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1000"/>
                                        <p:tgtEl>
                                          <p:spTgt spid="4"/>
                                        </p:tgtEl>
                                      </p:cBhvr>
                                    </p:animEffect>
                                    <p:anim calcmode="lin" valueType="num">
                                      <p:cBhvr>
                                        <p:cTn id="60" dur="1000" fill="hold"/>
                                        <p:tgtEl>
                                          <p:spTgt spid="4"/>
                                        </p:tgtEl>
                                        <p:attrNameLst>
                                          <p:attrName>ppt_x</p:attrName>
                                        </p:attrNameLst>
                                      </p:cBhvr>
                                      <p:tavLst>
                                        <p:tav tm="0">
                                          <p:val>
                                            <p:strVal val="#ppt_x"/>
                                          </p:val>
                                        </p:tav>
                                        <p:tav tm="100000">
                                          <p:val>
                                            <p:strVal val="#ppt_x"/>
                                          </p:val>
                                        </p:tav>
                                      </p:tavLst>
                                    </p:anim>
                                    <p:anim calcmode="lin" valueType="num">
                                      <p:cBhvr>
                                        <p:cTn id="61" dur="1000" fill="hold"/>
                                        <p:tgtEl>
                                          <p:spTgt spid="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1000"/>
                                        <p:tgtEl>
                                          <p:spTgt spid="22"/>
                                        </p:tgtEl>
                                      </p:cBhvr>
                                    </p:animEffect>
                                    <p:anim calcmode="lin" valueType="num">
                                      <p:cBhvr>
                                        <p:cTn id="65" dur="1000" fill="hold"/>
                                        <p:tgtEl>
                                          <p:spTgt spid="22"/>
                                        </p:tgtEl>
                                        <p:attrNameLst>
                                          <p:attrName>ppt_x</p:attrName>
                                        </p:attrNameLst>
                                      </p:cBhvr>
                                      <p:tavLst>
                                        <p:tav tm="0">
                                          <p:val>
                                            <p:strVal val="#ppt_x"/>
                                          </p:val>
                                        </p:tav>
                                        <p:tav tm="100000">
                                          <p:val>
                                            <p:strVal val="#ppt_x"/>
                                          </p:val>
                                        </p:tav>
                                      </p:tavLst>
                                    </p:anim>
                                    <p:anim calcmode="lin" valueType="num">
                                      <p:cBhvr>
                                        <p:cTn id="66" dur="1000" fill="hold"/>
                                        <p:tgtEl>
                                          <p:spTgt spid="22"/>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1000"/>
                                        <p:tgtEl>
                                          <p:spTgt spid="14"/>
                                        </p:tgtEl>
                                      </p:cBhvr>
                                    </p:animEffect>
                                    <p:anim calcmode="lin" valueType="num">
                                      <p:cBhvr>
                                        <p:cTn id="70" dur="1000" fill="hold"/>
                                        <p:tgtEl>
                                          <p:spTgt spid="14"/>
                                        </p:tgtEl>
                                        <p:attrNameLst>
                                          <p:attrName>ppt_x</p:attrName>
                                        </p:attrNameLst>
                                      </p:cBhvr>
                                      <p:tavLst>
                                        <p:tav tm="0">
                                          <p:val>
                                            <p:strVal val="#ppt_x"/>
                                          </p:val>
                                        </p:tav>
                                        <p:tav tm="100000">
                                          <p:val>
                                            <p:strVal val="#ppt_x"/>
                                          </p:val>
                                        </p:tav>
                                      </p:tavLst>
                                    </p:anim>
                                    <p:anim calcmode="lin" valueType="num">
                                      <p:cBhvr>
                                        <p:cTn id="7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2" grpId="0"/>
      <p:bldP spid="23" grpId="0"/>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magine 14" descr="Immagine che contiene macchina, ingegneria, interno, industria&#10;&#10;Descrizione generata automaticamente">
            <a:extLst>
              <a:ext uri="{FF2B5EF4-FFF2-40B4-BE49-F238E27FC236}">
                <a16:creationId xmlns:a16="http://schemas.microsoft.com/office/drawing/2014/main" id="{08550CDE-D630-C13B-991B-C406A0D8098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69" t="4849" r="10262" b="7360"/>
          <a:stretch/>
        </p:blipFill>
        <p:spPr>
          <a:xfrm>
            <a:off x="108284" y="1777656"/>
            <a:ext cx="4204757" cy="4731423"/>
          </a:xfrm>
          <a:prstGeom prst="rect">
            <a:avLst/>
          </a:prstGeom>
        </p:spPr>
      </p:pic>
      <p:sp>
        <p:nvSpPr>
          <p:cNvPr id="22" name="CasellaDiTesto 21">
            <a:extLst>
              <a:ext uri="{FF2B5EF4-FFF2-40B4-BE49-F238E27FC236}">
                <a16:creationId xmlns:a16="http://schemas.microsoft.com/office/drawing/2014/main" id="{FB1B3100-A7E5-CB57-9C8F-1635A8FB6B12}"/>
              </a:ext>
            </a:extLst>
          </p:cNvPr>
          <p:cNvSpPr txBox="1"/>
          <p:nvPr/>
        </p:nvSpPr>
        <p:spPr>
          <a:xfrm>
            <a:off x="1458787" y="5768358"/>
            <a:ext cx="699195" cy="369332"/>
          </a:xfrm>
          <a:prstGeom prst="rect">
            <a:avLst/>
          </a:prstGeom>
          <a:solidFill>
            <a:srgbClr val="FFFF00"/>
          </a:solidFill>
        </p:spPr>
        <p:txBody>
          <a:bodyPr wrap="square" rtlCol="0">
            <a:spAutoFit/>
          </a:bodyPr>
          <a:lstStyle/>
          <a:p>
            <a:r>
              <a:rPr lang="en-US" b="1" dirty="0"/>
              <a:t>Gun</a:t>
            </a:r>
          </a:p>
        </p:txBody>
      </p:sp>
      <p:sp>
        <p:nvSpPr>
          <p:cNvPr id="23" name="CasellaDiTesto 22">
            <a:extLst>
              <a:ext uri="{FF2B5EF4-FFF2-40B4-BE49-F238E27FC236}">
                <a16:creationId xmlns:a16="http://schemas.microsoft.com/office/drawing/2014/main" id="{E936A8E5-E3BB-6EC9-3E6D-2032487DA689}"/>
              </a:ext>
            </a:extLst>
          </p:cNvPr>
          <p:cNvSpPr txBox="1"/>
          <p:nvPr/>
        </p:nvSpPr>
        <p:spPr>
          <a:xfrm>
            <a:off x="2370221" y="5852542"/>
            <a:ext cx="1899599" cy="646331"/>
          </a:xfrm>
          <a:prstGeom prst="rect">
            <a:avLst/>
          </a:prstGeom>
          <a:solidFill>
            <a:srgbClr val="FFFF00"/>
          </a:solidFill>
        </p:spPr>
        <p:txBody>
          <a:bodyPr wrap="square" rtlCol="0">
            <a:spAutoFit/>
          </a:bodyPr>
          <a:lstStyle/>
          <a:p>
            <a:pPr algn="ctr"/>
            <a:r>
              <a:rPr lang="en-US" b="1" dirty="0"/>
              <a:t>Pulse compressor (BOC)</a:t>
            </a:r>
          </a:p>
        </p:txBody>
      </p:sp>
      <p:sp>
        <p:nvSpPr>
          <p:cNvPr id="24" name="CasellaDiTesto 23">
            <a:extLst>
              <a:ext uri="{FF2B5EF4-FFF2-40B4-BE49-F238E27FC236}">
                <a16:creationId xmlns:a16="http://schemas.microsoft.com/office/drawing/2014/main" id="{85A1FFE2-06DC-DF0A-2065-AFA618C34169}"/>
              </a:ext>
            </a:extLst>
          </p:cNvPr>
          <p:cNvSpPr txBox="1"/>
          <p:nvPr/>
        </p:nvSpPr>
        <p:spPr>
          <a:xfrm>
            <a:off x="108284" y="3483646"/>
            <a:ext cx="1491916" cy="369332"/>
          </a:xfrm>
          <a:prstGeom prst="rect">
            <a:avLst/>
          </a:prstGeom>
          <a:solidFill>
            <a:srgbClr val="FFFF00"/>
          </a:solidFill>
        </p:spPr>
        <p:txBody>
          <a:bodyPr wrap="square" rtlCol="0">
            <a:spAutoFit/>
          </a:bodyPr>
          <a:lstStyle/>
          <a:p>
            <a:r>
              <a:rPr lang="en-US" b="1" dirty="0"/>
              <a:t>From klystron</a:t>
            </a:r>
          </a:p>
        </p:txBody>
      </p:sp>
      <p:sp>
        <p:nvSpPr>
          <p:cNvPr id="25" name="CasellaDiTesto 24">
            <a:extLst>
              <a:ext uri="{FF2B5EF4-FFF2-40B4-BE49-F238E27FC236}">
                <a16:creationId xmlns:a16="http://schemas.microsoft.com/office/drawing/2014/main" id="{7D9A412B-4B71-677A-8905-45E4978BE214}"/>
              </a:ext>
            </a:extLst>
          </p:cNvPr>
          <p:cNvSpPr txBox="1"/>
          <p:nvPr/>
        </p:nvSpPr>
        <p:spPr>
          <a:xfrm>
            <a:off x="390836" y="4242474"/>
            <a:ext cx="1089048" cy="369332"/>
          </a:xfrm>
          <a:prstGeom prst="rect">
            <a:avLst/>
          </a:prstGeom>
          <a:solidFill>
            <a:srgbClr val="FFFF00"/>
          </a:solidFill>
        </p:spPr>
        <p:txBody>
          <a:bodyPr wrap="square" rtlCol="0">
            <a:spAutoFit/>
          </a:bodyPr>
          <a:lstStyle/>
          <a:p>
            <a:r>
              <a:rPr lang="en-US" b="1" dirty="0"/>
              <a:t>Solenoid</a:t>
            </a:r>
          </a:p>
        </p:txBody>
      </p:sp>
      <p:cxnSp>
        <p:nvCxnSpPr>
          <p:cNvPr id="4" name="Connettore 2 3">
            <a:extLst>
              <a:ext uri="{FF2B5EF4-FFF2-40B4-BE49-F238E27FC236}">
                <a16:creationId xmlns:a16="http://schemas.microsoft.com/office/drawing/2014/main" id="{279B27E1-88AD-649D-FAEC-F14E6EB29E9E}"/>
              </a:ext>
            </a:extLst>
          </p:cNvPr>
          <p:cNvCxnSpPr>
            <a:cxnSpLocks/>
            <a:stCxn id="22" idx="0"/>
          </p:cNvCxnSpPr>
          <p:nvPr/>
        </p:nvCxnSpPr>
        <p:spPr>
          <a:xfrm flipV="1">
            <a:off x="1808385" y="5442441"/>
            <a:ext cx="349597" cy="325917"/>
          </a:xfrm>
          <a:prstGeom prst="straightConnector1">
            <a:avLst/>
          </a:pr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 name="Connettore 2 4">
            <a:extLst>
              <a:ext uri="{FF2B5EF4-FFF2-40B4-BE49-F238E27FC236}">
                <a16:creationId xmlns:a16="http://schemas.microsoft.com/office/drawing/2014/main" id="{2A3EA31B-DC49-E865-DD4C-9F6C0B89B7FE}"/>
              </a:ext>
            </a:extLst>
          </p:cNvPr>
          <p:cNvCxnSpPr>
            <a:cxnSpLocks/>
            <a:stCxn id="23" idx="0"/>
          </p:cNvCxnSpPr>
          <p:nvPr/>
        </p:nvCxnSpPr>
        <p:spPr>
          <a:xfrm flipH="1" flipV="1">
            <a:off x="3312018" y="5498642"/>
            <a:ext cx="8003" cy="353900"/>
          </a:xfrm>
          <a:prstGeom prst="straightConnector1">
            <a:avLst/>
          </a:pr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Connettore 2 18">
            <a:extLst>
              <a:ext uri="{FF2B5EF4-FFF2-40B4-BE49-F238E27FC236}">
                <a16:creationId xmlns:a16="http://schemas.microsoft.com/office/drawing/2014/main" id="{F9DC5593-DD1F-B651-D8B6-C47221017018}"/>
              </a:ext>
            </a:extLst>
          </p:cNvPr>
          <p:cNvCxnSpPr>
            <a:cxnSpLocks/>
          </p:cNvCxnSpPr>
          <p:nvPr/>
        </p:nvCxnSpPr>
        <p:spPr>
          <a:xfrm>
            <a:off x="836215" y="4583205"/>
            <a:ext cx="814132" cy="434556"/>
          </a:xfrm>
          <a:prstGeom prst="straightConnector1">
            <a:avLst/>
          </a:pr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Connettore 2 25">
            <a:extLst>
              <a:ext uri="{FF2B5EF4-FFF2-40B4-BE49-F238E27FC236}">
                <a16:creationId xmlns:a16="http://schemas.microsoft.com/office/drawing/2014/main" id="{20385137-F1EB-3086-88A1-1D951C9F1F47}"/>
              </a:ext>
            </a:extLst>
          </p:cNvPr>
          <p:cNvCxnSpPr>
            <a:cxnSpLocks/>
            <a:stCxn id="24" idx="0"/>
          </p:cNvCxnSpPr>
          <p:nvPr/>
        </p:nvCxnSpPr>
        <p:spPr>
          <a:xfrm flipH="1" flipV="1">
            <a:off x="213643" y="2953619"/>
            <a:ext cx="640599" cy="530027"/>
          </a:xfrm>
          <a:prstGeom prst="straightConnector1">
            <a:avLst/>
          </a:pr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4" name="CasellaDiTesto 33">
            <a:extLst>
              <a:ext uri="{FF2B5EF4-FFF2-40B4-BE49-F238E27FC236}">
                <a16:creationId xmlns:a16="http://schemas.microsoft.com/office/drawing/2014/main" id="{83A6CE88-C2A0-E999-A9DC-4B70AF135782}"/>
              </a:ext>
            </a:extLst>
          </p:cNvPr>
          <p:cNvSpPr txBox="1"/>
          <p:nvPr/>
        </p:nvSpPr>
        <p:spPr>
          <a:xfrm>
            <a:off x="2662429" y="3118223"/>
            <a:ext cx="1271898" cy="647655"/>
          </a:xfrm>
          <a:prstGeom prst="rect">
            <a:avLst/>
          </a:prstGeom>
          <a:solidFill>
            <a:srgbClr val="FFFF00"/>
          </a:solidFill>
        </p:spPr>
        <p:txBody>
          <a:bodyPr wrap="square" rtlCol="0">
            <a:spAutoFit/>
          </a:bodyPr>
          <a:lstStyle/>
          <a:p>
            <a:pPr algn="ctr"/>
            <a:r>
              <a:rPr lang="en-US" b="1" dirty="0"/>
              <a:t>Waveguide line</a:t>
            </a:r>
          </a:p>
        </p:txBody>
      </p:sp>
      <p:cxnSp>
        <p:nvCxnSpPr>
          <p:cNvPr id="35" name="Connettore 2 34">
            <a:extLst>
              <a:ext uri="{FF2B5EF4-FFF2-40B4-BE49-F238E27FC236}">
                <a16:creationId xmlns:a16="http://schemas.microsoft.com/office/drawing/2014/main" id="{36545C07-2E1C-7590-44F3-193AA65942DE}"/>
              </a:ext>
            </a:extLst>
          </p:cNvPr>
          <p:cNvCxnSpPr>
            <a:cxnSpLocks/>
            <a:stCxn id="34" idx="1"/>
          </p:cNvCxnSpPr>
          <p:nvPr/>
        </p:nvCxnSpPr>
        <p:spPr>
          <a:xfrm flipH="1">
            <a:off x="2378278" y="3442051"/>
            <a:ext cx="284151" cy="44887"/>
          </a:xfrm>
          <a:prstGeom prst="straightConnector1">
            <a:avLst/>
          </a:pr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3" name="Connettore diritto 282">
            <a:extLst>
              <a:ext uri="{FF2B5EF4-FFF2-40B4-BE49-F238E27FC236}">
                <a16:creationId xmlns:a16="http://schemas.microsoft.com/office/drawing/2014/main" id="{4FA6F726-F2C6-CA1F-A746-800AAA8AA3BF}"/>
              </a:ext>
            </a:extLst>
          </p:cNvPr>
          <p:cNvCxnSpPr>
            <a:cxnSpLocks/>
            <a:stCxn id="282" idx="3"/>
          </p:cNvCxnSpPr>
          <p:nvPr/>
        </p:nvCxnSpPr>
        <p:spPr>
          <a:xfrm flipH="1">
            <a:off x="4511842" y="5918878"/>
            <a:ext cx="399643"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Immagine 1">
            <a:extLst>
              <a:ext uri="{FF2B5EF4-FFF2-40B4-BE49-F238E27FC236}">
                <a16:creationId xmlns:a16="http://schemas.microsoft.com/office/drawing/2014/main" id="{DCA1A887-242B-CB23-3D35-DD0E158C3475}"/>
              </a:ext>
            </a:extLst>
          </p:cNvPr>
          <p:cNvPicPr>
            <a:picLocks noChangeAspect="1"/>
          </p:cNvPicPr>
          <p:nvPr/>
        </p:nvPicPr>
        <p:blipFill rotWithShape="1">
          <a:blip r:embed="rId3"/>
          <a:srcRect l="19794" t="23636" r="40256" b="21616"/>
          <a:stretch/>
        </p:blipFill>
        <p:spPr>
          <a:xfrm rot="16200000">
            <a:off x="9193212" y="4559592"/>
            <a:ext cx="2079095" cy="1702879"/>
          </a:xfrm>
          <a:prstGeom prst="rect">
            <a:avLst/>
          </a:prstGeom>
        </p:spPr>
      </p:pic>
      <p:sp>
        <p:nvSpPr>
          <p:cNvPr id="3" name="Rettangolo 2">
            <a:extLst>
              <a:ext uri="{FF2B5EF4-FFF2-40B4-BE49-F238E27FC236}">
                <a16:creationId xmlns:a16="http://schemas.microsoft.com/office/drawing/2014/main" id="{348AC36D-C9FB-A356-30A7-E2986484500B}"/>
              </a:ext>
            </a:extLst>
          </p:cNvPr>
          <p:cNvSpPr/>
          <p:nvPr/>
        </p:nvSpPr>
        <p:spPr>
          <a:xfrm>
            <a:off x="10645930" y="4626087"/>
            <a:ext cx="673804" cy="753956"/>
          </a:xfrm>
          <a:prstGeom prst="rect">
            <a:avLst/>
          </a:prstGeom>
          <a:solidFill>
            <a:srgbClr val="FFC000"/>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ttangolo 5">
            <a:extLst>
              <a:ext uri="{FF2B5EF4-FFF2-40B4-BE49-F238E27FC236}">
                <a16:creationId xmlns:a16="http://schemas.microsoft.com/office/drawing/2014/main" id="{55B70921-D11D-0131-2945-D65955869560}"/>
              </a:ext>
            </a:extLst>
          </p:cNvPr>
          <p:cNvSpPr/>
          <p:nvPr/>
        </p:nvSpPr>
        <p:spPr>
          <a:xfrm>
            <a:off x="5838152" y="1576131"/>
            <a:ext cx="689971" cy="634172"/>
          </a:xfrm>
          <a:prstGeom prst="rect">
            <a:avLst/>
          </a:prstGeom>
          <a:solidFill>
            <a:srgbClr val="92D05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ttangolo 6">
            <a:extLst>
              <a:ext uri="{FF2B5EF4-FFF2-40B4-BE49-F238E27FC236}">
                <a16:creationId xmlns:a16="http://schemas.microsoft.com/office/drawing/2014/main" id="{142EE616-7FD9-95FF-F90F-34BAD51B6F12}"/>
              </a:ext>
            </a:extLst>
          </p:cNvPr>
          <p:cNvSpPr/>
          <p:nvPr/>
        </p:nvSpPr>
        <p:spPr>
          <a:xfrm>
            <a:off x="6856345" y="3419000"/>
            <a:ext cx="809135" cy="1159268"/>
          </a:xfrm>
          <a:prstGeom prst="rect">
            <a:avLst/>
          </a:prstGeom>
          <a:solidFill>
            <a:srgbClr val="156082">
              <a:alpha val="16863"/>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Triangolo isoscele 7">
            <a:extLst>
              <a:ext uri="{FF2B5EF4-FFF2-40B4-BE49-F238E27FC236}">
                <a16:creationId xmlns:a16="http://schemas.microsoft.com/office/drawing/2014/main" id="{0D660471-57F6-020D-7BEB-D5F8267D133F}"/>
              </a:ext>
            </a:extLst>
          </p:cNvPr>
          <p:cNvSpPr/>
          <p:nvPr/>
        </p:nvSpPr>
        <p:spPr>
          <a:xfrm rot="5400000">
            <a:off x="4440891" y="1928589"/>
            <a:ext cx="813645" cy="672153"/>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 name="Connettore diritto 8">
            <a:extLst>
              <a:ext uri="{FF2B5EF4-FFF2-40B4-BE49-F238E27FC236}">
                <a16:creationId xmlns:a16="http://schemas.microsoft.com/office/drawing/2014/main" id="{1E9A26EB-20D4-6C23-5E16-392DFDD173FE}"/>
              </a:ext>
            </a:extLst>
          </p:cNvPr>
          <p:cNvCxnSpPr>
            <a:cxnSpLocks/>
          </p:cNvCxnSpPr>
          <p:nvPr/>
        </p:nvCxnSpPr>
        <p:spPr>
          <a:xfrm>
            <a:off x="7023896" y="2252766"/>
            <a:ext cx="0" cy="1376893"/>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0" name="Connettore diritto 9">
            <a:extLst>
              <a:ext uri="{FF2B5EF4-FFF2-40B4-BE49-F238E27FC236}">
                <a16:creationId xmlns:a16="http://schemas.microsoft.com/office/drawing/2014/main" id="{8CBF3DDB-2148-CE98-AAC1-C91F659FF683}"/>
              </a:ext>
            </a:extLst>
          </p:cNvPr>
          <p:cNvCxnSpPr>
            <a:cxnSpLocks/>
          </p:cNvCxnSpPr>
          <p:nvPr/>
        </p:nvCxnSpPr>
        <p:spPr>
          <a:xfrm>
            <a:off x="7022770" y="3616995"/>
            <a:ext cx="472935" cy="799906"/>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1" name="Connettore diritto 10">
            <a:extLst>
              <a:ext uri="{FF2B5EF4-FFF2-40B4-BE49-F238E27FC236}">
                <a16:creationId xmlns:a16="http://schemas.microsoft.com/office/drawing/2014/main" id="{AF6B0DCA-C28D-D864-F2B6-6E2534216119}"/>
              </a:ext>
            </a:extLst>
          </p:cNvPr>
          <p:cNvCxnSpPr>
            <a:cxnSpLocks/>
          </p:cNvCxnSpPr>
          <p:nvPr/>
        </p:nvCxnSpPr>
        <p:spPr>
          <a:xfrm flipH="1">
            <a:off x="7032721" y="3598356"/>
            <a:ext cx="459018" cy="812131"/>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2" name="Connettore diritto 11">
            <a:extLst>
              <a:ext uri="{FF2B5EF4-FFF2-40B4-BE49-F238E27FC236}">
                <a16:creationId xmlns:a16="http://schemas.microsoft.com/office/drawing/2014/main" id="{2946DD28-5D56-17AF-408A-81A1A9C05ACB}"/>
              </a:ext>
            </a:extLst>
          </p:cNvPr>
          <p:cNvCxnSpPr>
            <a:cxnSpLocks/>
          </p:cNvCxnSpPr>
          <p:nvPr/>
        </p:nvCxnSpPr>
        <p:spPr>
          <a:xfrm>
            <a:off x="7493730" y="4403788"/>
            <a:ext cx="0" cy="1205604"/>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3" name="Connettore diritto 12">
            <a:extLst>
              <a:ext uri="{FF2B5EF4-FFF2-40B4-BE49-F238E27FC236}">
                <a16:creationId xmlns:a16="http://schemas.microsoft.com/office/drawing/2014/main" id="{C7371A5E-18C3-1168-7DEF-37C085A9E740}"/>
              </a:ext>
            </a:extLst>
          </p:cNvPr>
          <p:cNvCxnSpPr>
            <a:cxnSpLocks/>
          </p:cNvCxnSpPr>
          <p:nvPr/>
        </p:nvCxnSpPr>
        <p:spPr>
          <a:xfrm>
            <a:off x="7034936" y="4403787"/>
            <a:ext cx="0" cy="602803"/>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4" name="Connettore diritto 13">
            <a:extLst>
              <a:ext uri="{FF2B5EF4-FFF2-40B4-BE49-F238E27FC236}">
                <a16:creationId xmlns:a16="http://schemas.microsoft.com/office/drawing/2014/main" id="{64B989B3-2088-815D-6DAF-949DFE2B8222}"/>
              </a:ext>
            </a:extLst>
          </p:cNvPr>
          <p:cNvCxnSpPr>
            <a:cxnSpLocks/>
          </p:cNvCxnSpPr>
          <p:nvPr/>
        </p:nvCxnSpPr>
        <p:spPr>
          <a:xfrm flipH="1">
            <a:off x="6460122" y="4995452"/>
            <a:ext cx="585856" cy="0"/>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6" name="Connettore diritto 15">
            <a:extLst>
              <a:ext uri="{FF2B5EF4-FFF2-40B4-BE49-F238E27FC236}">
                <a16:creationId xmlns:a16="http://schemas.microsoft.com/office/drawing/2014/main" id="{D0EA0E1E-BF7A-C569-7677-6D02E96F6EAE}"/>
              </a:ext>
            </a:extLst>
          </p:cNvPr>
          <p:cNvCxnSpPr>
            <a:cxnSpLocks/>
            <a:stCxn id="20" idx="2"/>
          </p:cNvCxnSpPr>
          <p:nvPr/>
        </p:nvCxnSpPr>
        <p:spPr>
          <a:xfrm>
            <a:off x="7486890" y="2884549"/>
            <a:ext cx="0" cy="721252"/>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7" name="Connettore diritto 16">
            <a:extLst>
              <a:ext uri="{FF2B5EF4-FFF2-40B4-BE49-F238E27FC236}">
                <a16:creationId xmlns:a16="http://schemas.microsoft.com/office/drawing/2014/main" id="{4E8A9AA3-5733-D6CB-2CBE-130EE753FEC7}"/>
              </a:ext>
            </a:extLst>
          </p:cNvPr>
          <p:cNvCxnSpPr>
            <a:cxnSpLocks/>
          </p:cNvCxnSpPr>
          <p:nvPr/>
        </p:nvCxnSpPr>
        <p:spPr>
          <a:xfrm flipV="1">
            <a:off x="6443717" y="4403787"/>
            <a:ext cx="0" cy="612778"/>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sp>
        <p:nvSpPr>
          <p:cNvPr id="18" name="Rettangolo 17">
            <a:extLst>
              <a:ext uri="{FF2B5EF4-FFF2-40B4-BE49-F238E27FC236}">
                <a16:creationId xmlns:a16="http://schemas.microsoft.com/office/drawing/2014/main" id="{D9B3847F-D3B0-D315-F1EB-BD983DD74CC6}"/>
              </a:ext>
            </a:extLst>
          </p:cNvPr>
          <p:cNvSpPr/>
          <p:nvPr/>
        </p:nvSpPr>
        <p:spPr>
          <a:xfrm>
            <a:off x="6318132" y="3942444"/>
            <a:ext cx="251169" cy="52492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D4225878-205B-7217-3564-5BF987D34BDD}"/>
              </a:ext>
            </a:extLst>
          </p:cNvPr>
          <p:cNvSpPr/>
          <p:nvPr/>
        </p:nvSpPr>
        <p:spPr>
          <a:xfrm>
            <a:off x="7361305" y="2359625"/>
            <a:ext cx="251169" cy="52492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1" name="Connettore diritto 20">
            <a:extLst>
              <a:ext uri="{FF2B5EF4-FFF2-40B4-BE49-F238E27FC236}">
                <a16:creationId xmlns:a16="http://schemas.microsoft.com/office/drawing/2014/main" id="{D6CA2324-AC8C-2A8B-115A-27FF521727AA}"/>
              </a:ext>
            </a:extLst>
          </p:cNvPr>
          <p:cNvCxnSpPr>
            <a:cxnSpLocks/>
          </p:cNvCxnSpPr>
          <p:nvPr/>
        </p:nvCxnSpPr>
        <p:spPr>
          <a:xfrm>
            <a:off x="7478456" y="5620236"/>
            <a:ext cx="863467" cy="0"/>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27" name="Connettore diritto 26">
            <a:extLst>
              <a:ext uri="{FF2B5EF4-FFF2-40B4-BE49-F238E27FC236}">
                <a16:creationId xmlns:a16="http://schemas.microsoft.com/office/drawing/2014/main" id="{20F182B2-061F-C8BB-10C1-D72A85226884}"/>
              </a:ext>
            </a:extLst>
          </p:cNvPr>
          <p:cNvCxnSpPr>
            <a:cxnSpLocks/>
          </p:cNvCxnSpPr>
          <p:nvPr/>
        </p:nvCxnSpPr>
        <p:spPr>
          <a:xfrm>
            <a:off x="8574395" y="5620236"/>
            <a:ext cx="712913" cy="0"/>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28" name="Connettore diritto 27">
            <a:extLst>
              <a:ext uri="{FF2B5EF4-FFF2-40B4-BE49-F238E27FC236}">
                <a16:creationId xmlns:a16="http://schemas.microsoft.com/office/drawing/2014/main" id="{6CB5F5ED-0ADA-0509-7024-60B919A5CB1D}"/>
              </a:ext>
            </a:extLst>
          </p:cNvPr>
          <p:cNvCxnSpPr>
            <a:cxnSpLocks/>
          </p:cNvCxnSpPr>
          <p:nvPr/>
        </p:nvCxnSpPr>
        <p:spPr>
          <a:xfrm flipV="1">
            <a:off x="8326756" y="5344219"/>
            <a:ext cx="0" cy="276017"/>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29" name="Connettore diritto 28">
            <a:extLst>
              <a:ext uri="{FF2B5EF4-FFF2-40B4-BE49-F238E27FC236}">
                <a16:creationId xmlns:a16="http://schemas.microsoft.com/office/drawing/2014/main" id="{0621F040-B7D4-7107-96FB-1E6A24E0E4D8}"/>
              </a:ext>
            </a:extLst>
          </p:cNvPr>
          <p:cNvCxnSpPr>
            <a:cxnSpLocks/>
          </p:cNvCxnSpPr>
          <p:nvPr/>
        </p:nvCxnSpPr>
        <p:spPr>
          <a:xfrm flipV="1">
            <a:off x="8589630" y="5347175"/>
            <a:ext cx="0" cy="276017"/>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30" name="Connettore diritto 29">
            <a:extLst>
              <a:ext uri="{FF2B5EF4-FFF2-40B4-BE49-F238E27FC236}">
                <a16:creationId xmlns:a16="http://schemas.microsoft.com/office/drawing/2014/main" id="{DEA105F9-D2F9-5F99-86F0-8133CECD9B25}"/>
              </a:ext>
            </a:extLst>
          </p:cNvPr>
          <p:cNvCxnSpPr>
            <a:cxnSpLocks/>
          </p:cNvCxnSpPr>
          <p:nvPr/>
        </p:nvCxnSpPr>
        <p:spPr>
          <a:xfrm flipV="1">
            <a:off x="9273684" y="2248993"/>
            <a:ext cx="0" cy="3373945"/>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31" name="Connettore diritto 30">
            <a:extLst>
              <a:ext uri="{FF2B5EF4-FFF2-40B4-BE49-F238E27FC236}">
                <a16:creationId xmlns:a16="http://schemas.microsoft.com/office/drawing/2014/main" id="{E49021AE-C70F-240C-0B12-BAD09EFC706B}"/>
              </a:ext>
            </a:extLst>
          </p:cNvPr>
          <p:cNvCxnSpPr>
            <a:cxnSpLocks/>
          </p:cNvCxnSpPr>
          <p:nvPr/>
        </p:nvCxnSpPr>
        <p:spPr>
          <a:xfrm flipH="1">
            <a:off x="9273684" y="2267635"/>
            <a:ext cx="1210590" cy="0"/>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32" name="Connettore diritto 31">
            <a:extLst>
              <a:ext uri="{FF2B5EF4-FFF2-40B4-BE49-F238E27FC236}">
                <a16:creationId xmlns:a16="http://schemas.microsoft.com/office/drawing/2014/main" id="{E5C39D93-C993-2F8D-038E-4688709C5EDB}"/>
              </a:ext>
            </a:extLst>
          </p:cNvPr>
          <p:cNvCxnSpPr>
            <a:cxnSpLocks/>
          </p:cNvCxnSpPr>
          <p:nvPr/>
        </p:nvCxnSpPr>
        <p:spPr>
          <a:xfrm flipV="1">
            <a:off x="10466579" y="2264665"/>
            <a:ext cx="0" cy="2105248"/>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sp>
        <p:nvSpPr>
          <p:cNvPr id="33" name="Rettangolo 32">
            <a:extLst>
              <a:ext uri="{FF2B5EF4-FFF2-40B4-BE49-F238E27FC236}">
                <a16:creationId xmlns:a16="http://schemas.microsoft.com/office/drawing/2014/main" id="{4E08B112-DDB0-F61C-CF3B-5872EECCD529}"/>
              </a:ext>
            </a:extLst>
          </p:cNvPr>
          <p:cNvSpPr/>
          <p:nvPr/>
        </p:nvSpPr>
        <p:spPr>
          <a:xfrm rot="16200000">
            <a:off x="5456798" y="1913572"/>
            <a:ext cx="217632" cy="374226"/>
          </a:xfrm>
          <a:prstGeom prst="rect">
            <a:avLst/>
          </a:prstGeom>
          <a:solidFill>
            <a:srgbClr val="156082">
              <a:alpha val="12157"/>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6" name="Connettore diritto 35">
            <a:extLst>
              <a:ext uri="{FF2B5EF4-FFF2-40B4-BE49-F238E27FC236}">
                <a16:creationId xmlns:a16="http://schemas.microsoft.com/office/drawing/2014/main" id="{64B59467-F5FC-3C63-4C0F-BBAAC10589C9}"/>
              </a:ext>
            </a:extLst>
          </p:cNvPr>
          <p:cNvCxnSpPr>
            <a:cxnSpLocks/>
          </p:cNvCxnSpPr>
          <p:nvPr/>
        </p:nvCxnSpPr>
        <p:spPr>
          <a:xfrm flipH="1">
            <a:off x="5458101" y="1991868"/>
            <a:ext cx="225262" cy="217634"/>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Connettore diritto 36">
            <a:extLst>
              <a:ext uri="{FF2B5EF4-FFF2-40B4-BE49-F238E27FC236}">
                <a16:creationId xmlns:a16="http://schemas.microsoft.com/office/drawing/2014/main" id="{F85F7136-2F22-3CF1-231B-B3FB53AD5F9E}"/>
              </a:ext>
            </a:extLst>
          </p:cNvPr>
          <p:cNvCxnSpPr>
            <a:cxnSpLocks/>
          </p:cNvCxnSpPr>
          <p:nvPr/>
        </p:nvCxnSpPr>
        <p:spPr>
          <a:xfrm flipH="1" flipV="1">
            <a:off x="5458101" y="1991868"/>
            <a:ext cx="225262" cy="217633"/>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Connettore diritto 37">
            <a:extLst>
              <a:ext uri="{FF2B5EF4-FFF2-40B4-BE49-F238E27FC236}">
                <a16:creationId xmlns:a16="http://schemas.microsoft.com/office/drawing/2014/main" id="{C002FA1A-9CC7-B03E-93E7-CAD415DD8626}"/>
              </a:ext>
            </a:extLst>
          </p:cNvPr>
          <p:cNvCxnSpPr>
            <a:cxnSpLocks/>
          </p:cNvCxnSpPr>
          <p:nvPr/>
        </p:nvCxnSpPr>
        <p:spPr>
          <a:xfrm flipV="1">
            <a:off x="5463881" y="1826573"/>
            <a:ext cx="0" cy="165295"/>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Connettore diritto 38">
            <a:extLst>
              <a:ext uri="{FF2B5EF4-FFF2-40B4-BE49-F238E27FC236}">
                <a16:creationId xmlns:a16="http://schemas.microsoft.com/office/drawing/2014/main" id="{D7505E08-BFDE-87A9-FB21-53057B52F869}"/>
              </a:ext>
            </a:extLst>
          </p:cNvPr>
          <p:cNvCxnSpPr>
            <a:cxnSpLocks/>
          </p:cNvCxnSpPr>
          <p:nvPr/>
        </p:nvCxnSpPr>
        <p:spPr>
          <a:xfrm flipV="1">
            <a:off x="5681878" y="1826573"/>
            <a:ext cx="0" cy="165295"/>
          </a:xfrm>
          <a:prstGeom prst="line">
            <a:avLst/>
          </a:prstGeom>
        </p:spPr>
        <p:style>
          <a:lnRef idx="2">
            <a:schemeClr val="accent1"/>
          </a:lnRef>
          <a:fillRef idx="0">
            <a:schemeClr val="accent1"/>
          </a:fillRef>
          <a:effectRef idx="1">
            <a:schemeClr val="accent1"/>
          </a:effectRef>
          <a:fontRef idx="minor">
            <a:schemeClr val="tx1"/>
          </a:fontRef>
        </p:style>
      </p:cxnSp>
      <p:sp>
        <p:nvSpPr>
          <p:cNvPr id="40" name="Rettangolo 39">
            <a:extLst>
              <a:ext uri="{FF2B5EF4-FFF2-40B4-BE49-F238E27FC236}">
                <a16:creationId xmlns:a16="http://schemas.microsoft.com/office/drawing/2014/main" id="{64348391-27DE-036F-FD66-98BC5CBB7F1D}"/>
              </a:ext>
            </a:extLst>
          </p:cNvPr>
          <p:cNvSpPr/>
          <p:nvPr/>
        </p:nvSpPr>
        <p:spPr>
          <a:xfrm rot="10800000">
            <a:off x="7203981" y="5155468"/>
            <a:ext cx="215743" cy="377502"/>
          </a:xfrm>
          <a:prstGeom prst="rect">
            <a:avLst/>
          </a:prstGeom>
          <a:solidFill>
            <a:srgbClr val="156082">
              <a:alpha val="12157"/>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1" name="Connettore diritto 40">
            <a:extLst>
              <a:ext uri="{FF2B5EF4-FFF2-40B4-BE49-F238E27FC236}">
                <a16:creationId xmlns:a16="http://schemas.microsoft.com/office/drawing/2014/main" id="{E20E3647-5459-07CA-A134-217B321FCE10}"/>
              </a:ext>
            </a:extLst>
          </p:cNvPr>
          <p:cNvCxnSpPr>
            <a:cxnSpLocks/>
          </p:cNvCxnSpPr>
          <p:nvPr/>
        </p:nvCxnSpPr>
        <p:spPr>
          <a:xfrm rot="16200000" flipH="1">
            <a:off x="7203354" y="5236347"/>
            <a:ext cx="227234" cy="215745"/>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Connettore diritto 41">
            <a:extLst>
              <a:ext uri="{FF2B5EF4-FFF2-40B4-BE49-F238E27FC236}">
                <a16:creationId xmlns:a16="http://schemas.microsoft.com/office/drawing/2014/main" id="{B7F7FA4A-1A6B-10B7-641E-D9E717EA3B21}"/>
              </a:ext>
            </a:extLst>
          </p:cNvPr>
          <p:cNvCxnSpPr>
            <a:cxnSpLocks/>
          </p:cNvCxnSpPr>
          <p:nvPr/>
        </p:nvCxnSpPr>
        <p:spPr>
          <a:xfrm rot="16200000" flipH="1" flipV="1">
            <a:off x="7203354" y="5236347"/>
            <a:ext cx="227234" cy="215744"/>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Connettore diritto 42">
            <a:extLst>
              <a:ext uri="{FF2B5EF4-FFF2-40B4-BE49-F238E27FC236}">
                <a16:creationId xmlns:a16="http://schemas.microsoft.com/office/drawing/2014/main" id="{8037E2E9-B67B-6C45-E812-3D52BF43F16C}"/>
              </a:ext>
            </a:extLst>
          </p:cNvPr>
          <p:cNvCxnSpPr>
            <a:cxnSpLocks/>
          </p:cNvCxnSpPr>
          <p:nvPr/>
        </p:nvCxnSpPr>
        <p:spPr>
          <a:xfrm rot="16200000" flipV="1">
            <a:off x="7122049" y="5158987"/>
            <a:ext cx="0" cy="163861"/>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Connettore diritto 43">
            <a:extLst>
              <a:ext uri="{FF2B5EF4-FFF2-40B4-BE49-F238E27FC236}">
                <a16:creationId xmlns:a16="http://schemas.microsoft.com/office/drawing/2014/main" id="{8EEE1AA4-3B9C-0A77-BBFE-68C788F517B1}"/>
              </a:ext>
            </a:extLst>
          </p:cNvPr>
          <p:cNvCxnSpPr>
            <a:cxnSpLocks/>
          </p:cNvCxnSpPr>
          <p:nvPr/>
        </p:nvCxnSpPr>
        <p:spPr>
          <a:xfrm rot="16200000" flipV="1">
            <a:off x="7122049" y="5375906"/>
            <a:ext cx="0" cy="163861"/>
          </a:xfrm>
          <a:prstGeom prst="line">
            <a:avLst/>
          </a:prstGeom>
        </p:spPr>
        <p:style>
          <a:lnRef idx="2">
            <a:schemeClr val="accent1"/>
          </a:lnRef>
          <a:fillRef idx="0">
            <a:schemeClr val="accent1"/>
          </a:fillRef>
          <a:effectRef idx="1">
            <a:schemeClr val="accent1"/>
          </a:effectRef>
          <a:fontRef idx="minor">
            <a:schemeClr val="tx1"/>
          </a:fontRef>
        </p:style>
      </p:cxnSp>
      <p:sp>
        <p:nvSpPr>
          <p:cNvPr id="45" name="Rettangolo 44">
            <a:extLst>
              <a:ext uri="{FF2B5EF4-FFF2-40B4-BE49-F238E27FC236}">
                <a16:creationId xmlns:a16="http://schemas.microsoft.com/office/drawing/2014/main" id="{D535A8BD-2D48-C345-B884-C7B102C9ABED}"/>
              </a:ext>
            </a:extLst>
          </p:cNvPr>
          <p:cNvSpPr/>
          <p:nvPr/>
        </p:nvSpPr>
        <p:spPr>
          <a:xfrm rot="10800000">
            <a:off x="9020232" y="2732087"/>
            <a:ext cx="215743" cy="377502"/>
          </a:xfrm>
          <a:prstGeom prst="rect">
            <a:avLst/>
          </a:prstGeom>
          <a:solidFill>
            <a:srgbClr val="156082">
              <a:alpha val="12157"/>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6" name="Connettore diritto 45">
            <a:extLst>
              <a:ext uri="{FF2B5EF4-FFF2-40B4-BE49-F238E27FC236}">
                <a16:creationId xmlns:a16="http://schemas.microsoft.com/office/drawing/2014/main" id="{F4D83C17-8E36-8F94-E496-D42AC314D781}"/>
              </a:ext>
            </a:extLst>
          </p:cNvPr>
          <p:cNvCxnSpPr>
            <a:cxnSpLocks/>
          </p:cNvCxnSpPr>
          <p:nvPr/>
        </p:nvCxnSpPr>
        <p:spPr>
          <a:xfrm rot="16200000" flipH="1">
            <a:off x="9019604" y="2812966"/>
            <a:ext cx="227234" cy="215745"/>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Connettore diritto 46">
            <a:extLst>
              <a:ext uri="{FF2B5EF4-FFF2-40B4-BE49-F238E27FC236}">
                <a16:creationId xmlns:a16="http://schemas.microsoft.com/office/drawing/2014/main" id="{73C4E9E1-EC42-DC2F-90E8-730CE4EC65AE}"/>
              </a:ext>
            </a:extLst>
          </p:cNvPr>
          <p:cNvCxnSpPr>
            <a:cxnSpLocks/>
          </p:cNvCxnSpPr>
          <p:nvPr/>
        </p:nvCxnSpPr>
        <p:spPr>
          <a:xfrm rot="16200000" flipH="1" flipV="1">
            <a:off x="9019604" y="2812966"/>
            <a:ext cx="227234" cy="215744"/>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Connettore diritto 47">
            <a:extLst>
              <a:ext uri="{FF2B5EF4-FFF2-40B4-BE49-F238E27FC236}">
                <a16:creationId xmlns:a16="http://schemas.microsoft.com/office/drawing/2014/main" id="{7A3A8243-5110-C828-6171-F8ED9DEDB1CF}"/>
              </a:ext>
            </a:extLst>
          </p:cNvPr>
          <p:cNvCxnSpPr>
            <a:cxnSpLocks/>
          </p:cNvCxnSpPr>
          <p:nvPr/>
        </p:nvCxnSpPr>
        <p:spPr>
          <a:xfrm rot="16200000" flipV="1">
            <a:off x="8938300" y="2735606"/>
            <a:ext cx="0" cy="163861"/>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Connettore diritto 48">
            <a:extLst>
              <a:ext uri="{FF2B5EF4-FFF2-40B4-BE49-F238E27FC236}">
                <a16:creationId xmlns:a16="http://schemas.microsoft.com/office/drawing/2014/main" id="{E21617BD-629A-FE49-CBF2-BFF8684E67C8}"/>
              </a:ext>
            </a:extLst>
          </p:cNvPr>
          <p:cNvCxnSpPr>
            <a:cxnSpLocks/>
          </p:cNvCxnSpPr>
          <p:nvPr/>
        </p:nvCxnSpPr>
        <p:spPr>
          <a:xfrm rot="16200000" flipV="1">
            <a:off x="8938300" y="2952525"/>
            <a:ext cx="0" cy="163861"/>
          </a:xfrm>
          <a:prstGeom prst="line">
            <a:avLst/>
          </a:prstGeom>
        </p:spPr>
        <p:style>
          <a:lnRef idx="2">
            <a:schemeClr val="accent1"/>
          </a:lnRef>
          <a:fillRef idx="0">
            <a:schemeClr val="accent1"/>
          </a:fillRef>
          <a:effectRef idx="1">
            <a:schemeClr val="accent1"/>
          </a:effectRef>
          <a:fontRef idx="minor">
            <a:schemeClr val="tx1"/>
          </a:fontRef>
        </p:style>
      </p:cxnSp>
      <p:sp>
        <p:nvSpPr>
          <p:cNvPr id="50" name="Rettangolo 49">
            <a:extLst>
              <a:ext uri="{FF2B5EF4-FFF2-40B4-BE49-F238E27FC236}">
                <a16:creationId xmlns:a16="http://schemas.microsoft.com/office/drawing/2014/main" id="{FBFAC485-8514-D788-A0A4-B7284C33D3C8}"/>
              </a:ext>
            </a:extLst>
          </p:cNvPr>
          <p:cNvSpPr/>
          <p:nvPr/>
        </p:nvSpPr>
        <p:spPr>
          <a:xfrm>
            <a:off x="10538758" y="2742141"/>
            <a:ext cx="215743" cy="377502"/>
          </a:xfrm>
          <a:prstGeom prst="rect">
            <a:avLst/>
          </a:prstGeom>
          <a:solidFill>
            <a:srgbClr val="156082">
              <a:alpha val="12157"/>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1" name="Connettore diritto 50">
            <a:extLst>
              <a:ext uri="{FF2B5EF4-FFF2-40B4-BE49-F238E27FC236}">
                <a16:creationId xmlns:a16="http://schemas.microsoft.com/office/drawing/2014/main" id="{8DFE5FA2-8412-9F1A-B589-302B66433443}"/>
              </a:ext>
            </a:extLst>
          </p:cNvPr>
          <p:cNvCxnSpPr>
            <a:cxnSpLocks/>
          </p:cNvCxnSpPr>
          <p:nvPr/>
        </p:nvCxnSpPr>
        <p:spPr>
          <a:xfrm rot="5400000" flipH="1">
            <a:off x="10538130" y="2823019"/>
            <a:ext cx="227234" cy="215745"/>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Connettore diritto 51">
            <a:extLst>
              <a:ext uri="{FF2B5EF4-FFF2-40B4-BE49-F238E27FC236}">
                <a16:creationId xmlns:a16="http://schemas.microsoft.com/office/drawing/2014/main" id="{C28E2CA3-1F61-36FE-C79C-388038DC1462}"/>
              </a:ext>
            </a:extLst>
          </p:cNvPr>
          <p:cNvCxnSpPr>
            <a:cxnSpLocks/>
          </p:cNvCxnSpPr>
          <p:nvPr/>
        </p:nvCxnSpPr>
        <p:spPr>
          <a:xfrm rot="5400000" flipH="1" flipV="1">
            <a:off x="10538130" y="2823019"/>
            <a:ext cx="227234" cy="215744"/>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Connettore diritto 52">
            <a:extLst>
              <a:ext uri="{FF2B5EF4-FFF2-40B4-BE49-F238E27FC236}">
                <a16:creationId xmlns:a16="http://schemas.microsoft.com/office/drawing/2014/main" id="{C6647290-5547-1C7D-97E2-6D4C1DE7336C}"/>
              </a:ext>
            </a:extLst>
          </p:cNvPr>
          <p:cNvCxnSpPr>
            <a:cxnSpLocks/>
          </p:cNvCxnSpPr>
          <p:nvPr/>
        </p:nvCxnSpPr>
        <p:spPr>
          <a:xfrm rot="5400000" flipV="1">
            <a:off x="10836431" y="2735343"/>
            <a:ext cx="0" cy="163861"/>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Connettore diritto 53">
            <a:extLst>
              <a:ext uri="{FF2B5EF4-FFF2-40B4-BE49-F238E27FC236}">
                <a16:creationId xmlns:a16="http://schemas.microsoft.com/office/drawing/2014/main" id="{FCE5585E-652F-149E-7657-930BD41BF54E}"/>
              </a:ext>
            </a:extLst>
          </p:cNvPr>
          <p:cNvCxnSpPr>
            <a:cxnSpLocks/>
          </p:cNvCxnSpPr>
          <p:nvPr/>
        </p:nvCxnSpPr>
        <p:spPr>
          <a:xfrm rot="5400000" flipV="1">
            <a:off x="10843257" y="2955249"/>
            <a:ext cx="0" cy="163861"/>
          </a:xfrm>
          <a:prstGeom prst="line">
            <a:avLst/>
          </a:prstGeom>
        </p:spPr>
        <p:style>
          <a:lnRef idx="2">
            <a:schemeClr val="accent1"/>
          </a:lnRef>
          <a:fillRef idx="0">
            <a:schemeClr val="accent1"/>
          </a:fillRef>
          <a:effectRef idx="1">
            <a:schemeClr val="accent1"/>
          </a:effectRef>
          <a:fontRef idx="minor">
            <a:schemeClr val="tx1"/>
          </a:fontRef>
        </p:style>
      </p:cxnSp>
      <p:sp>
        <p:nvSpPr>
          <p:cNvPr id="55" name="CasellaDiTesto 54">
            <a:extLst>
              <a:ext uri="{FF2B5EF4-FFF2-40B4-BE49-F238E27FC236}">
                <a16:creationId xmlns:a16="http://schemas.microsoft.com/office/drawing/2014/main" id="{AA13F28F-3BBE-E855-FF42-095A0215BCDB}"/>
              </a:ext>
            </a:extLst>
          </p:cNvPr>
          <p:cNvSpPr txBox="1"/>
          <p:nvPr/>
        </p:nvSpPr>
        <p:spPr>
          <a:xfrm>
            <a:off x="7611493" y="2428511"/>
            <a:ext cx="848865" cy="288667"/>
          </a:xfrm>
          <a:prstGeom prst="rect">
            <a:avLst/>
          </a:prstGeom>
          <a:noFill/>
        </p:spPr>
        <p:txBody>
          <a:bodyPr wrap="square" rtlCol="0">
            <a:spAutoFit/>
          </a:bodyPr>
          <a:lstStyle/>
          <a:p>
            <a:r>
              <a:rPr lang="it-IT" sz="1400" dirty="0"/>
              <a:t>RF Load 1</a:t>
            </a:r>
          </a:p>
        </p:txBody>
      </p:sp>
      <p:sp>
        <p:nvSpPr>
          <p:cNvPr id="56" name="CasellaDiTesto 55">
            <a:extLst>
              <a:ext uri="{FF2B5EF4-FFF2-40B4-BE49-F238E27FC236}">
                <a16:creationId xmlns:a16="http://schemas.microsoft.com/office/drawing/2014/main" id="{D92AF871-5FBA-353A-753F-6B57501C24D3}"/>
              </a:ext>
            </a:extLst>
          </p:cNvPr>
          <p:cNvSpPr txBox="1"/>
          <p:nvPr/>
        </p:nvSpPr>
        <p:spPr>
          <a:xfrm>
            <a:off x="5942933" y="3648618"/>
            <a:ext cx="859785" cy="288667"/>
          </a:xfrm>
          <a:prstGeom prst="rect">
            <a:avLst/>
          </a:prstGeom>
          <a:noFill/>
        </p:spPr>
        <p:txBody>
          <a:bodyPr wrap="square" rtlCol="0">
            <a:spAutoFit/>
          </a:bodyPr>
          <a:lstStyle/>
          <a:p>
            <a:r>
              <a:rPr lang="it-IT" sz="1400" dirty="0"/>
              <a:t>RF Load 2</a:t>
            </a:r>
          </a:p>
        </p:txBody>
      </p:sp>
      <p:sp>
        <p:nvSpPr>
          <p:cNvPr id="57" name="CasellaDiTesto 56">
            <a:extLst>
              <a:ext uri="{FF2B5EF4-FFF2-40B4-BE49-F238E27FC236}">
                <a16:creationId xmlns:a16="http://schemas.microsoft.com/office/drawing/2014/main" id="{BECFF353-0D30-62B6-2BF7-6F8758D3980A}"/>
              </a:ext>
            </a:extLst>
          </p:cNvPr>
          <p:cNvSpPr txBox="1"/>
          <p:nvPr/>
        </p:nvSpPr>
        <p:spPr>
          <a:xfrm>
            <a:off x="7588051" y="3599359"/>
            <a:ext cx="693960" cy="692801"/>
          </a:xfrm>
          <a:prstGeom prst="rect">
            <a:avLst/>
          </a:prstGeom>
          <a:noFill/>
        </p:spPr>
        <p:txBody>
          <a:bodyPr wrap="square" rtlCol="0">
            <a:spAutoFit/>
          </a:bodyPr>
          <a:lstStyle/>
          <a:p>
            <a:pPr algn="ctr"/>
            <a:r>
              <a:rPr lang="it-IT" sz="1400" dirty="0"/>
              <a:t>9:1 Power divider </a:t>
            </a:r>
          </a:p>
        </p:txBody>
      </p:sp>
      <p:sp>
        <p:nvSpPr>
          <p:cNvPr id="58" name="CasellaDiTesto 57">
            <a:extLst>
              <a:ext uri="{FF2B5EF4-FFF2-40B4-BE49-F238E27FC236}">
                <a16:creationId xmlns:a16="http://schemas.microsoft.com/office/drawing/2014/main" id="{38809E0E-A0EB-6970-1E7D-4F41DDAD33C7}"/>
              </a:ext>
            </a:extLst>
          </p:cNvPr>
          <p:cNvSpPr txBox="1"/>
          <p:nvPr/>
        </p:nvSpPr>
        <p:spPr>
          <a:xfrm>
            <a:off x="10568794" y="4821575"/>
            <a:ext cx="828227" cy="288667"/>
          </a:xfrm>
          <a:prstGeom prst="rect">
            <a:avLst/>
          </a:prstGeom>
          <a:noFill/>
        </p:spPr>
        <p:txBody>
          <a:bodyPr wrap="square" rtlCol="0">
            <a:spAutoFit/>
          </a:bodyPr>
          <a:lstStyle/>
          <a:p>
            <a:pPr algn="ctr"/>
            <a:r>
              <a:rPr lang="it-IT" sz="1400" dirty="0" err="1"/>
              <a:t>Solenoid</a:t>
            </a:r>
            <a:endParaRPr lang="it-IT" sz="1400" dirty="0"/>
          </a:p>
        </p:txBody>
      </p:sp>
      <p:sp>
        <p:nvSpPr>
          <p:cNvPr id="59" name="CasellaDiTesto 58">
            <a:extLst>
              <a:ext uri="{FF2B5EF4-FFF2-40B4-BE49-F238E27FC236}">
                <a16:creationId xmlns:a16="http://schemas.microsoft.com/office/drawing/2014/main" id="{2134357E-7FFE-7163-1018-EE6DC7466AA4}"/>
              </a:ext>
            </a:extLst>
          </p:cNvPr>
          <p:cNvSpPr txBox="1"/>
          <p:nvPr/>
        </p:nvSpPr>
        <p:spPr>
          <a:xfrm>
            <a:off x="10505193" y="3521570"/>
            <a:ext cx="1388297" cy="548467"/>
          </a:xfrm>
          <a:prstGeom prst="rect">
            <a:avLst/>
          </a:prstGeom>
          <a:noFill/>
        </p:spPr>
        <p:txBody>
          <a:bodyPr wrap="square" rtlCol="0">
            <a:spAutoFit/>
          </a:bodyPr>
          <a:lstStyle/>
          <a:p>
            <a:pPr algn="ctr"/>
            <a:r>
              <a:rPr lang="it-IT" sz="1600" dirty="0"/>
              <a:t>Laser Injection </a:t>
            </a:r>
            <a:r>
              <a:rPr lang="it-IT" sz="1600" dirty="0" err="1"/>
              <a:t>chamber</a:t>
            </a:r>
            <a:endParaRPr lang="it-IT" sz="1600" dirty="0"/>
          </a:p>
        </p:txBody>
      </p:sp>
      <p:sp>
        <p:nvSpPr>
          <p:cNvPr id="60" name="CasellaDiTesto 59">
            <a:extLst>
              <a:ext uri="{FF2B5EF4-FFF2-40B4-BE49-F238E27FC236}">
                <a16:creationId xmlns:a16="http://schemas.microsoft.com/office/drawing/2014/main" id="{3BECCA19-8C4B-BA33-C48E-1705F800F7B8}"/>
              </a:ext>
            </a:extLst>
          </p:cNvPr>
          <p:cNvSpPr txBox="1"/>
          <p:nvPr/>
        </p:nvSpPr>
        <p:spPr>
          <a:xfrm>
            <a:off x="11149815" y="4028051"/>
            <a:ext cx="1042184" cy="548467"/>
          </a:xfrm>
          <a:prstGeom prst="rect">
            <a:avLst/>
          </a:prstGeom>
          <a:noFill/>
        </p:spPr>
        <p:txBody>
          <a:bodyPr wrap="square" rtlCol="0">
            <a:spAutoFit/>
          </a:bodyPr>
          <a:lstStyle/>
          <a:p>
            <a:pPr algn="ctr"/>
            <a:r>
              <a:rPr lang="it-IT" sz="1600" dirty="0"/>
              <a:t>Faraday </a:t>
            </a:r>
            <a:r>
              <a:rPr lang="it-IT" sz="1600" dirty="0" err="1"/>
              <a:t>cup</a:t>
            </a:r>
            <a:endParaRPr lang="it-IT" sz="1600" dirty="0"/>
          </a:p>
        </p:txBody>
      </p:sp>
      <p:sp>
        <p:nvSpPr>
          <p:cNvPr id="61" name="CasellaDiTesto 60">
            <a:extLst>
              <a:ext uri="{FF2B5EF4-FFF2-40B4-BE49-F238E27FC236}">
                <a16:creationId xmlns:a16="http://schemas.microsoft.com/office/drawing/2014/main" id="{13CA1685-D62E-39DC-037B-29EE3139DB50}"/>
              </a:ext>
            </a:extLst>
          </p:cNvPr>
          <p:cNvSpPr txBox="1"/>
          <p:nvPr/>
        </p:nvSpPr>
        <p:spPr>
          <a:xfrm>
            <a:off x="5308002" y="1557814"/>
            <a:ext cx="590766" cy="317533"/>
          </a:xfrm>
          <a:prstGeom prst="rect">
            <a:avLst/>
          </a:prstGeom>
          <a:noFill/>
        </p:spPr>
        <p:txBody>
          <a:bodyPr wrap="square" rtlCol="0">
            <a:spAutoFit/>
          </a:bodyPr>
          <a:lstStyle/>
          <a:p>
            <a:r>
              <a:rPr lang="it-IT" sz="1600" dirty="0"/>
              <a:t>DC 1</a:t>
            </a:r>
          </a:p>
        </p:txBody>
      </p:sp>
      <p:sp>
        <p:nvSpPr>
          <p:cNvPr id="62" name="CasellaDiTesto 61">
            <a:extLst>
              <a:ext uri="{FF2B5EF4-FFF2-40B4-BE49-F238E27FC236}">
                <a16:creationId xmlns:a16="http://schemas.microsoft.com/office/drawing/2014/main" id="{2E4A26DE-FC86-5CF4-1213-492B349D8A04}"/>
              </a:ext>
            </a:extLst>
          </p:cNvPr>
          <p:cNvSpPr txBox="1"/>
          <p:nvPr/>
        </p:nvSpPr>
        <p:spPr>
          <a:xfrm>
            <a:off x="6952533" y="5589503"/>
            <a:ext cx="547228" cy="317533"/>
          </a:xfrm>
          <a:prstGeom prst="rect">
            <a:avLst/>
          </a:prstGeom>
          <a:noFill/>
        </p:spPr>
        <p:txBody>
          <a:bodyPr wrap="square" rtlCol="0">
            <a:spAutoFit/>
          </a:bodyPr>
          <a:lstStyle/>
          <a:p>
            <a:r>
              <a:rPr lang="it-IT" sz="1600" dirty="0"/>
              <a:t>DC 2</a:t>
            </a:r>
          </a:p>
        </p:txBody>
      </p:sp>
      <p:sp>
        <p:nvSpPr>
          <p:cNvPr id="63" name="CasellaDiTesto 62">
            <a:extLst>
              <a:ext uri="{FF2B5EF4-FFF2-40B4-BE49-F238E27FC236}">
                <a16:creationId xmlns:a16="http://schemas.microsoft.com/office/drawing/2014/main" id="{E5542797-20A7-C2EF-5B26-5D612180B122}"/>
              </a:ext>
            </a:extLst>
          </p:cNvPr>
          <p:cNvSpPr txBox="1"/>
          <p:nvPr/>
        </p:nvSpPr>
        <p:spPr>
          <a:xfrm>
            <a:off x="9304809" y="2797530"/>
            <a:ext cx="535715" cy="317533"/>
          </a:xfrm>
          <a:prstGeom prst="rect">
            <a:avLst/>
          </a:prstGeom>
          <a:noFill/>
        </p:spPr>
        <p:txBody>
          <a:bodyPr wrap="square" rtlCol="0">
            <a:spAutoFit/>
          </a:bodyPr>
          <a:lstStyle/>
          <a:p>
            <a:r>
              <a:rPr lang="it-IT" sz="1600" dirty="0"/>
              <a:t>DC 3</a:t>
            </a:r>
          </a:p>
        </p:txBody>
      </p:sp>
      <p:sp>
        <p:nvSpPr>
          <p:cNvPr id="128" name="CasellaDiTesto 127">
            <a:extLst>
              <a:ext uri="{FF2B5EF4-FFF2-40B4-BE49-F238E27FC236}">
                <a16:creationId xmlns:a16="http://schemas.microsoft.com/office/drawing/2014/main" id="{69AF0221-0064-0F15-6059-F6CBFD64C08F}"/>
              </a:ext>
            </a:extLst>
          </p:cNvPr>
          <p:cNvSpPr txBox="1"/>
          <p:nvPr/>
        </p:nvSpPr>
        <p:spPr>
          <a:xfrm>
            <a:off x="9957185" y="2786391"/>
            <a:ext cx="611737" cy="317533"/>
          </a:xfrm>
          <a:prstGeom prst="rect">
            <a:avLst/>
          </a:prstGeom>
          <a:noFill/>
        </p:spPr>
        <p:txBody>
          <a:bodyPr wrap="square" rtlCol="0">
            <a:spAutoFit/>
          </a:bodyPr>
          <a:lstStyle/>
          <a:p>
            <a:r>
              <a:rPr lang="it-IT" sz="1600" dirty="0"/>
              <a:t>DC 4</a:t>
            </a:r>
          </a:p>
        </p:txBody>
      </p:sp>
      <p:sp>
        <p:nvSpPr>
          <p:cNvPr id="129" name="CasellaDiTesto 128">
            <a:extLst>
              <a:ext uri="{FF2B5EF4-FFF2-40B4-BE49-F238E27FC236}">
                <a16:creationId xmlns:a16="http://schemas.microsoft.com/office/drawing/2014/main" id="{0426A8AB-2C15-7AD8-2ED0-BE3B0A229B5E}"/>
              </a:ext>
            </a:extLst>
          </p:cNvPr>
          <p:cNvSpPr txBox="1"/>
          <p:nvPr/>
        </p:nvSpPr>
        <p:spPr>
          <a:xfrm>
            <a:off x="4379494" y="2684045"/>
            <a:ext cx="936440" cy="692801"/>
          </a:xfrm>
          <a:prstGeom prst="rect">
            <a:avLst/>
          </a:prstGeom>
          <a:noFill/>
        </p:spPr>
        <p:txBody>
          <a:bodyPr wrap="square" rtlCol="0">
            <a:spAutoFit/>
          </a:bodyPr>
          <a:lstStyle/>
          <a:p>
            <a:r>
              <a:rPr lang="it-IT" sz="1400" dirty="0"/>
              <a:t>50 MW </a:t>
            </a:r>
          </a:p>
          <a:p>
            <a:r>
              <a:rPr lang="it-IT" sz="1400" dirty="0"/>
              <a:t>C-band Klystron</a:t>
            </a:r>
          </a:p>
        </p:txBody>
      </p:sp>
      <p:sp>
        <p:nvSpPr>
          <p:cNvPr id="130" name="CasellaDiTesto 129">
            <a:extLst>
              <a:ext uri="{FF2B5EF4-FFF2-40B4-BE49-F238E27FC236}">
                <a16:creationId xmlns:a16="http://schemas.microsoft.com/office/drawing/2014/main" id="{5FB28BA8-071E-E8B2-43FA-57DBF20858A1}"/>
              </a:ext>
            </a:extLst>
          </p:cNvPr>
          <p:cNvSpPr txBox="1"/>
          <p:nvPr/>
        </p:nvSpPr>
        <p:spPr>
          <a:xfrm>
            <a:off x="7853739" y="1676646"/>
            <a:ext cx="1338387" cy="492443"/>
          </a:xfrm>
          <a:prstGeom prst="rect">
            <a:avLst/>
          </a:prstGeom>
          <a:noFill/>
        </p:spPr>
        <p:txBody>
          <a:bodyPr wrap="square" rtlCol="0">
            <a:spAutoFit/>
          </a:bodyPr>
          <a:lstStyle/>
          <a:p>
            <a:r>
              <a:rPr lang="it-IT" sz="2600" b="1" i="1" dirty="0"/>
              <a:t>Bunker</a:t>
            </a:r>
          </a:p>
        </p:txBody>
      </p:sp>
      <p:cxnSp>
        <p:nvCxnSpPr>
          <p:cNvPr id="132" name="Connettore diritto 131">
            <a:extLst>
              <a:ext uri="{FF2B5EF4-FFF2-40B4-BE49-F238E27FC236}">
                <a16:creationId xmlns:a16="http://schemas.microsoft.com/office/drawing/2014/main" id="{9217D45D-31D4-8E87-B140-397CD2CB2B46}"/>
              </a:ext>
            </a:extLst>
          </p:cNvPr>
          <p:cNvCxnSpPr>
            <a:cxnSpLocks/>
            <a:stCxn id="8" idx="0"/>
          </p:cNvCxnSpPr>
          <p:nvPr/>
        </p:nvCxnSpPr>
        <p:spPr>
          <a:xfrm>
            <a:off x="5183791" y="2264666"/>
            <a:ext cx="1853612" cy="0"/>
          </a:xfrm>
          <a:prstGeom prst="line">
            <a:avLst/>
          </a:prstGeom>
          <a:ln w="38100">
            <a:solidFill>
              <a:srgbClr val="002060"/>
            </a:solidFill>
          </a:ln>
        </p:spPr>
        <p:style>
          <a:lnRef idx="2">
            <a:schemeClr val="accent1"/>
          </a:lnRef>
          <a:fillRef idx="0">
            <a:schemeClr val="accent1"/>
          </a:fillRef>
          <a:effectRef idx="1">
            <a:schemeClr val="accent1"/>
          </a:effectRef>
          <a:fontRef idx="minor">
            <a:schemeClr val="tx1"/>
          </a:fontRef>
        </p:style>
      </p:cxnSp>
      <p:sp>
        <p:nvSpPr>
          <p:cNvPr id="133" name="Rettangolo 132">
            <a:extLst>
              <a:ext uri="{FF2B5EF4-FFF2-40B4-BE49-F238E27FC236}">
                <a16:creationId xmlns:a16="http://schemas.microsoft.com/office/drawing/2014/main" id="{1D67E610-8FE4-C70B-4001-30D627742F75}"/>
              </a:ext>
            </a:extLst>
          </p:cNvPr>
          <p:cNvSpPr/>
          <p:nvPr/>
        </p:nvSpPr>
        <p:spPr>
          <a:xfrm>
            <a:off x="5810275" y="1467847"/>
            <a:ext cx="796129" cy="173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ttangolo 133">
            <a:extLst>
              <a:ext uri="{FF2B5EF4-FFF2-40B4-BE49-F238E27FC236}">
                <a16:creationId xmlns:a16="http://schemas.microsoft.com/office/drawing/2014/main" id="{A161D192-5366-7AC6-AC80-FF3D131EF768}"/>
              </a:ext>
            </a:extLst>
          </p:cNvPr>
          <p:cNvSpPr/>
          <p:nvPr/>
        </p:nvSpPr>
        <p:spPr>
          <a:xfrm>
            <a:off x="5838153" y="2321974"/>
            <a:ext cx="701012" cy="1101210"/>
          </a:xfrm>
          <a:prstGeom prst="rect">
            <a:avLst/>
          </a:prstGeom>
          <a:solidFill>
            <a:srgbClr val="92D05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Rettangolo 134">
            <a:extLst>
              <a:ext uri="{FF2B5EF4-FFF2-40B4-BE49-F238E27FC236}">
                <a16:creationId xmlns:a16="http://schemas.microsoft.com/office/drawing/2014/main" id="{8E559DA6-C11E-9A39-78C9-FAFDB88B925B}"/>
              </a:ext>
            </a:extLst>
          </p:cNvPr>
          <p:cNvSpPr/>
          <p:nvPr/>
        </p:nvSpPr>
        <p:spPr>
          <a:xfrm>
            <a:off x="5730013" y="3339441"/>
            <a:ext cx="915457" cy="1514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e 135">
            <a:extLst>
              <a:ext uri="{FF2B5EF4-FFF2-40B4-BE49-F238E27FC236}">
                <a16:creationId xmlns:a16="http://schemas.microsoft.com/office/drawing/2014/main" id="{B89A28E8-2A79-D2D2-18C2-D748C6A06D65}"/>
              </a:ext>
            </a:extLst>
          </p:cNvPr>
          <p:cNvSpPr/>
          <p:nvPr/>
        </p:nvSpPr>
        <p:spPr>
          <a:xfrm>
            <a:off x="7856946" y="4303238"/>
            <a:ext cx="1200998" cy="1159268"/>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7" name="Rettangolo 136">
            <a:extLst>
              <a:ext uri="{FF2B5EF4-FFF2-40B4-BE49-F238E27FC236}">
                <a16:creationId xmlns:a16="http://schemas.microsoft.com/office/drawing/2014/main" id="{35283309-48C7-5B79-1EC8-FF1D941DC4EF}"/>
              </a:ext>
            </a:extLst>
          </p:cNvPr>
          <p:cNvSpPr/>
          <p:nvPr/>
        </p:nvSpPr>
        <p:spPr>
          <a:xfrm>
            <a:off x="10635031" y="5738887"/>
            <a:ext cx="695744" cy="747245"/>
          </a:xfrm>
          <a:prstGeom prst="rect">
            <a:avLst/>
          </a:prstGeom>
          <a:solidFill>
            <a:srgbClr val="FFC000"/>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8" name="Connettore 2 137">
            <a:extLst>
              <a:ext uri="{FF2B5EF4-FFF2-40B4-BE49-F238E27FC236}">
                <a16:creationId xmlns:a16="http://schemas.microsoft.com/office/drawing/2014/main" id="{053F41B8-1C67-1A9D-91BC-FF9771CF6437}"/>
              </a:ext>
            </a:extLst>
          </p:cNvPr>
          <p:cNvCxnSpPr>
            <a:cxnSpLocks/>
          </p:cNvCxnSpPr>
          <p:nvPr/>
        </p:nvCxnSpPr>
        <p:spPr>
          <a:xfrm flipV="1">
            <a:off x="9743512" y="5806714"/>
            <a:ext cx="0" cy="412106"/>
          </a:xfrm>
          <a:prstGeom prst="straightConnector1">
            <a:avLst/>
          </a:prstGeom>
          <a:ln w="57150">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9" name="CasellaDiTesto 138">
            <a:extLst>
              <a:ext uri="{FF2B5EF4-FFF2-40B4-BE49-F238E27FC236}">
                <a16:creationId xmlns:a16="http://schemas.microsoft.com/office/drawing/2014/main" id="{D32052B9-45B7-7DD8-D73D-1E3BB3E6AB25}"/>
              </a:ext>
            </a:extLst>
          </p:cNvPr>
          <p:cNvSpPr txBox="1"/>
          <p:nvPr/>
        </p:nvSpPr>
        <p:spPr>
          <a:xfrm>
            <a:off x="9376459" y="6196035"/>
            <a:ext cx="695604" cy="375267"/>
          </a:xfrm>
          <a:prstGeom prst="rect">
            <a:avLst/>
          </a:prstGeom>
          <a:noFill/>
        </p:spPr>
        <p:txBody>
          <a:bodyPr wrap="square" rtlCol="0">
            <a:spAutoFit/>
          </a:bodyPr>
          <a:lstStyle/>
          <a:p>
            <a:r>
              <a:rPr lang="en-GB" sz="2000" b="1" dirty="0"/>
              <a:t>GUN</a:t>
            </a:r>
          </a:p>
        </p:txBody>
      </p:sp>
      <p:sp>
        <p:nvSpPr>
          <p:cNvPr id="140" name="CasellaDiTesto 139">
            <a:extLst>
              <a:ext uri="{FF2B5EF4-FFF2-40B4-BE49-F238E27FC236}">
                <a16:creationId xmlns:a16="http://schemas.microsoft.com/office/drawing/2014/main" id="{F19ADAE3-A7FA-69AF-459B-F06130723C34}"/>
              </a:ext>
            </a:extLst>
          </p:cNvPr>
          <p:cNvSpPr txBox="1"/>
          <p:nvPr/>
        </p:nvSpPr>
        <p:spPr>
          <a:xfrm>
            <a:off x="4366800" y="3453709"/>
            <a:ext cx="1339313" cy="837134"/>
          </a:xfrm>
          <a:prstGeom prst="rect">
            <a:avLst/>
          </a:prstGeom>
          <a:noFill/>
        </p:spPr>
        <p:txBody>
          <a:bodyPr wrap="square" rtlCol="0">
            <a:spAutoFit/>
          </a:bodyPr>
          <a:lstStyle/>
          <a:p>
            <a:r>
              <a:rPr lang="it-IT" sz="2600" b="1" i="1" dirty="0"/>
              <a:t>Klystron </a:t>
            </a:r>
            <a:r>
              <a:rPr lang="it-IT" sz="2600" b="1" i="1" dirty="0" err="1"/>
              <a:t>gallery</a:t>
            </a:r>
            <a:r>
              <a:rPr lang="it-IT" sz="2600" b="1" i="1" dirty="0"/>
              <a:t> </a:t>
            </a:r>
          </a:p>
        </p:txBody>
      </p:sp>
      <p:sp>
        <p:nvSpPr>
          <p:cNvPr id="141" name="Rettangolo 140">
            <a:extLst>
              <a:ext uri="{FF2B5EF4-FFF2-40B4-BE49-F238E27FC236}">
                <a16:creationId xmlns:a16="http://schemas.microsoft.com/office/drawing/2014/main" id="{0A4920C7-0EBC-1AFA-9181-4D27730D046E}"/>
              </a:ext>
            </a:extLst>
          </p:cNvPr>
          <p:cNvSpPr/>
          <p:nvPr/>
        </p:nvSpPr>
        <p:spPr>
          <a:xfrm>
            <a:off x="10933286" y="5450298"/>
            <a:ext cx="651440" cy="22276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ttangolo 141">
            <a:extLst>
              <a:ext uri="{FF2B5EF4-FFF2-40B4-BE49-F238E27FC236}">
                <a16:creationId xmlns:a16="http://schemas.microsoft.com/office/drawing/2014/main" id="{B1AE77D3-3ACA-BBC3-0FB1-9506ACFF5891}"/>
              </a:ext>
            </a:extLst>
          </p:cNvPr>
          <p:cNvSpPr/>
          <p:nvPr/>
        </p:nvSpPr>
        <p:spPr>
          <a:xfrm>
            <a:off x="11494553" y="5225683"/>
            <a:ext cx="366204" cy="67013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ttangolo 142">
            <a:extLst>
              <a:ext uri="{FF2B5EF4-FFF2-40B4-BE49-F238E27FC236}">
                <a16:creationId xmlns:a16="http://schemas.microsoft.com/office/drawing/2014/main" id="{3D9BDFE4-B105-611A-AB22-177978C4DF71}"/>
              </a:ext>
            </a:extLst>
          </p:cNvPr>
          <p:cNvSpPr/>
          <p:nvPr/>
        </p:nvSpPr>
        <p:spPr>
          <a:xfrm>
            <a:off x="11858946" y="5450676"/>
            <a:ext cx="255792" cy="21347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4" name="Connettore 2 143">
            <a:extLst>
              <a:ext uri="{FF2B5EF4-FFF2-40B4-BE49-F238E27FC236}">
                <a16:creationId xmlns:a16="http://schemas.microsoft.com/office/drawing/2014/main" id="{92211CF8-6509-EFE1-0F49-2BB5103B0166}"/>
              </a:ext>
            </a:extLst>
          </p:cNvPr>
          <p:cNvCxnSpPr>
            <a:cxnSpLocks/>
            <a:endCxn id="143" idx="0"/>
          </p:cNvCxnSpPr>
          <p:nvPr/>
        </p:nvCxnSpPr>
        <p:spPr>
          <a:xfrm>
            <a:off x="11673056" y="4603811"/>
            <a:ext cx="313786" cy="846866"/>
          </a:xfrm>
          <a:prstGeom prst="straightConnector1">
            <a:avLst/>
          </a:prstGeom>
          <a:ln w="57150">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45" name="Group 15">
            <a:extLst>
              <a:ext uri="{FF2B5EF4-FFF2-40B4-BE49-F238E27FC236}">
                <a16:creationId xmlns:a16="http://schemas.microsoft.com/office/drawing/2014/main" id="{BF7279E9-A6D4-0EA5-F343-AF3EE28C24C6}"/>
              </a:ext>
            </a:extLst>
          </p:cNvPr>
          <p:cNvGrpSpPr/>
          <p:nvPr/>
        </p:nvGrpSpPr>
        <p:grpSpPr>
          <a:xfrm>
            <a:off x="11551983" y="6206839"/>
            <a:ext cx="276033" cy="372049"/>
            <a:chOff x="9734861" y="6216172"/>
            <a:chExt cx="296883" cy="396679"/>
          </a:xfrm>
        </p:grpSpPr>
        <p:sp>
          <p:nvSpPr>
            <p:cNvPr id="146" name="Rettangolo 145">
              <a:extLst>
                <a:ext uri="{FF2B5EF4-FFF2-40B4-BE49-F238E27FC236}">
                  <a16:creationId xmlns:a16="http://schemas.microsoft.com/office/drawing/2014/main" id="{D76C97A9-FF1E-80E3-A98C-C0CCF748F45A}"/>
                </a:ext>
              </a:extLst>
            </p:cNvPr>
            <p:cNvSpPr/>
            <p:nvPr/>
          </p:nvSpPr>
          <p:spPr>
            <a:xfrm>
              <a:off x="9734861" y="6351594"/>
              <a:ext cx="296883" cy="261257"/>
            </a:xfrm>
            <a:prstGeom prst="rect">
              <a:avLst/>
            </a:prstGeom>
            <a:solidFill>
              <a:schemeClr val="tx1">
                <a:lumMod val="95000"/>
                <a:lumOff val="5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5" name="Connettore diritto 254">
              <a:extLst>
                <a:ext uri="{FF2B5EF4-FFF2-40B4-BE49-F238E27FC236}">
                  <a16:creationId xmlns:a16="http://schemas.microsoft.com/office/drawing/2014/main" id="{AC8C092E-F47E-01BC-47D9-0CCC253FA990}"/>
                </a:ext>
              </a:extLst>
            </p:cNvPr>
            <p:cNvCxnSpPr>
              <a:cxnSpLocks/>
              <a:stCxn id="146" idx="0"/>
            </p:cNvCxnSpPr>
            <p:nvPr/>
          </p:nvCxnSpPr>
          <p:spPr>
            <a:xfrm flipV="1">
              <a:off x="9883303" y="6216172"/>
              <a:ext cx="0" cy="13542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8" name="Rettangolo 257">
            <a:extLst>
              <a:ext uri="{FF2B5EF4-FFF2-40B4-BE49-F238E27FC236}">
                <a16:creationId xmlns:a16="http://schemas.microsoft.com/office/drawing/2014/main" id="{2496FF6F-D5D1-EE77-FC13-83001A478819}"/>
              </a:ext>
            </a:extLst>
          </p:cNvPr>
          <p:cNvSpPr/>
          <p:nvPr/>
        </p:nvSpPr>
        <p:spPr>
          <a:xfrm>
            <a:off x="10014094" y="4004998"/>
            <a:ext cx="276033" cy="245036"/>
          </a:xfrm>
          <a:prstGeom prst="rect">
            <a:avLst/>
          </a:prstGeom>
          <a:solidFill>
            <a:schemeClr val="tx1">
              <a:lumMod val="95000"/>
              <a:lumOff val="5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9" name="Connettore diritto 258">
            <a:extLst>
              <a:ext uri="{FF2B5EF4-FFF2-40B4-BE49-F238E27FC236}">
                <a16:creationId xmlns:a16="http://schemas.microsoft.com/office/drawing/2014/main" id="{BA49B12D-5A7A-9811-3F80-35317C2DBE4E}"/>
              </a:ext>
            </a:extLst>
          </p:cNvPr>
          <p:cNvCxnSpPr>
            <a:cxnSpLocks/>
            <a:stCxn id="258" idx="3"/>
          </p:cNvCxnSpPr>
          <p:nvPr/>
        </p:nvCxnSpPr>
        <p:spPr>
          <a:xfrm>
            <a:off x="10290127" y="4127516"/>
            <a:ext cx="19046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60" name="Gruppo 259">
            <a:extLst>
              <a:ext uri="{FF2B5EF4-FFF2-40B4-BE49-F238E27FC236}">
                <a16:creationId xmlns:a16="http://schemas.microsoft.com/office/drawing/2014/main" id="{7D83F416-09EB-DD6C-0C91-4978A6BF8F12}"/>
              </a:ext>
            </a:extLst>
          </p:cNvPr>
          <p:cNvGrpSpPr/>
          <p:nvPr/>
        </p:nvGrpSpPr>
        <p:grpSpPr>
          <a:xfrm>
            <a:off x="9722934" y="2271552"/>
            <a:ext cx="276033" cy="372049"/>
            <a:chOff x="6136573" y="1957450"/>
            <a:chExt cx="296883" cy="396679"/>
          </a:xfrm>
          <a:solidFill>
            <a:srgbClr val="FF0000"/>
          </a:solidFill>
        </p:grpSpPr>
        <p:sp>
          <p:nvSpPr>
            <p:cNvPr id="261" name="Rettangolo 260">
              <a:extLst>
                <a:ext uri="{FF2B5EF4-FFF2-40B4-BE49-F238E27FC236}">
                  <a16:creationId xmlns:a16="http://schemas.microsoft.com/office/drawing/2014/main" id="{7ED90FB8-0536-2D62-86E5-A8DB4DC1F44D}"/>
                </a:ext>
              </a:extLst>
            </p:cNvPr>
            <p:cNvSpPr/>
            <p:nvPr/>
          </p:nvSpPr>
          <p:spPr>
            <a:xfrm>
              <a:off x="6136573" y="2092872"/>
              <a:ext cx="296883" cy="261257"/>
            </a:xfrm>
            <a:prstGeom prst="rect">
              <a:avLst/>
            </a:prstGeom>
            <a:grp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2" name="Connettore diritto 261">
              <a:extLst>
                <a:ext uri="{FF2B5EF4-FFF2-40B4-BE49-F238E27FC236}">
                  <a16:creationId xmlns:a16="http://schemas.microsoft.com/office/drawing/2014/main" id="{270B98E7-681A-6FE4-770B-414BC5FE37BB}"/>
                </a:ext>
              </a:extLst>
            </p:cNvPr>
            <p:cNvCxnSpPr>
              <a:cxnSpLocks/>
              <a:stCxn id="261" idx="0"/>
            </p:cNvCxnSpPr>
            <p:nvPr/>
          </p:nvCxnSpPr>
          <p:spPr>
            <a:xfrm flipV="1">
              <a:off x="6285015" y="1957450"/>
              <a:ext cx="0" cy="135422"/>
            </a:xfrm>
            <a:prstGeom prst="line">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63" name="Gruppo 262">
            <a:extLst>
              <a:ext uri="{FF2B5EF4-FFF2-40B4-BE49-F238E27FC236}">
                <a16:creationId xmlns:a16="http://schemas.microsoft.com/office/drawing/2014/main" id="{F9560F8A-182F-27E2-91C3-4F724EEE1DE6}"/>
              </a:ext>
            </a:extLst>
          </p:cNvPr>
          <p:cNvGrpSpPr/>
          <p:nvPr/>
        </p:nvGrpSpPr>
        <p:grpSpPr>
          <a:xfrm rot="5400000" flipH="1">
            <a:off x="6698976" y="3020118"/>
            <a:ext cx="278450" cy="368821"/>
            <a:chOff x="3866408" y="1836717"/>
            <a:chExt cx="296883" cy="396679"/>
          </a:xfrm>
          <a:solidFill>
            <a:srgbClr val="FF0000"/>
          </a:solidFill>
        </p:grpSpPr>
        <p:sp>
          <p:nvSpPr>
            <p:cNvPr id="264" name="Rettangolo 263">
              <a:extLst>
                <a:ext uri="{FF2B5EF4-FFF2-40B4-BE49-F238E27FC236}">
                  <a16:creationId xmlns:a16="http://schemas.microsoft.com/office/drawing/2014/main" id="{5F6C1284-2089-67DE-081A-F005FBA37581}"/>
                </a:ext>
              </a:extLst>
            </p:cNvPr>
            <p:cNvSpPr/>
            <p:nvPr/>
          </p:nvSpPr>
          <p:spPr>
            <a:xfrm>
              <a:off x="3866408" y="1972139"/>
              <a:ext cx="296883" cy="261257"/>
            </a:xfrm>
            <a:prstGeom prst="rect">
              <a:avLst/>
            </a:prstGeom>
            <a:grp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5" name="Connettore diritto 264">
              <a:extLst>
                <a:ext uri="{FF2B5EF4-FFF2-40B4-BE49-F238E27FC236}">
                  <a16:creationId xmlns:a16="http://schemas.microsoft.com/office/drawing/2014/main" id="{930502B5-6D4D-96B2-0872-AE40748D1F5A}"/>
                </a:ext>
              </a:extLst>
            </p:cNvPr>
            <p:cNvCxnSpPr>
              <a:cxnSpLocks/>
              <a:stCxn id="264" idx="0"/>
            </p:cNvCxnSpPr>
            <p:nvPr/>
          </p:nvCxnSpPr>
          <p:spPr>
            <a:xfrm flipV="1">
              <a:off x="4014850" y="1836717"/>
              <a:ext cx="0" cy="135422"/>
            </a:xfrm>
            <a:prstGeom prst="line">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66" name="Gruppo 265">
            <a:extLst>
              <a:ext uri="{FF2B5EF4-FFF2-40B4-BE49-F238E27FC236}">
                <a16:creationId xmlns:a16="http://schemas.microsoft.com/office/drawing/2014/main" id="{7877EB85-F9A3-1CDF-331E-518EE33AE3E8}"/>
              </a:ext>
            </a:extLst>
          </p:cNvPr>
          <p:cNvGrpSpPr/>
          <p:nvPr/>
        </p:nvGrpSpPr>
        <p:grpSpPr>
          <a:xfrm rot="10800000">
            <a:off x="6658722" y="1873902"/>
            <a:ext cx="276033" cy="372049"/>
            <a:chOff x="3866408" y="1836717"/>
            <a:chExt cx="296883" cy="396679"/>
          </a:xfrm>
          <a:solidFill>
            <a:srgbClr val="FF0000"/>
          </a:solidFill>
        </p:grpSpPr>
        <p:sp>
          <p:nvSpPr>
            <p:cNvPr id="267" name="Rettangolo 266">
              <a:extLst>
                <a:ext uri="{FF2B5EF4-FFF2-40B4-BE49-F238E27FC236}">
                  <a16:creationId xmlns:a16="http://schemas.microsoft.com/office/drawing/2014/main" id="{DD532AC7-A3EA-FFD2-F146-B477FF0A0CF6}"/>
                </a:ext>
              </a:extLst>
            </p:cNvPr>
            <p:cNvSpPr/>
            <p:nvPr/>
          </p:nvSpPr>
          <p:spPr>
            <a:xfrm>
              <a:off x="3866408" y="1972139"/>
              <a:ext cx="296883" cy="261257"/>
            </a:xfrm>
            <a:prstGeom prst="rect">
              <a:avLst/>
            </a:prstGeom>
            <a:grp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8" name="Connettore diritto 267">
              <a:extLst>
                <a:ext uri="{FF2B5EF4-FFF2-40B4-BE49-F238E27FC236}">
                  <a16:creationId xmlns:a16="http://schemas.microsoft.com/office/drawing/2014/main" id="{F5BC4962-2567-2CD4-B958-6B3F7BC158F0}"/>
                </a:ext>
              </a:extLst>
            </p:cNvPr>
            <p:cNvCxnSpPr>
              <a:cxnSpLocks/>
              <a:stCxn id="267" idx="0"/>
            </p:cNvCxnSpPr>
            <p:nvPr/>
          </p:nvCxnSpPr>
          <p:spPr>
            <a:xfrm flipV="1">
              <a:off x="4014850" y="1836717"/>
              <a:ext cx="0" cy="135422"/>
            </a:xfrm>
            <a:prstGeom prst="line">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69" name="Gruppo 268">
            <a:extLst>
              <a:ext uri="{FF2B5EF4-FFF2-40B4-BE49-F238E27FC236}">
                <a16:creationId xmlns:a16="http://schemas.microsoft.com/office/drawing/2014/main" id="{1FFFFAB6-B383-4EE0-4AB2-9F542175B4D3}"/>
              </a:ext>
            </a:extLst>
          </p:cNvPr>
          <p:cNvGrpSpPr/>
          <p:nvPr/>
        </p:nvGrpSpPr>
        <p:grpSpPr>
          <a:xfrm rot="16200000">
            <a:off x="7549160" y="3020117"/>
            <a:ext cx="278450" cy="368821"/>
            <a:chOff x="3866408" y="1836717"/>
            <a:chExt cx="296883" cy="396679"/>
          </a:xfrm>
          <a:solidFill>
            <a:srgbClr val="FF0000"/>
          </a:solidFill>
        </p:grpSpPr>
        <p:sp>
          <p:nvSpPr>
            <p:cNvPr id="270" name="Rettangolo 269">
              <a:extLst>
                <a:ext uri="{FF2B5EF4-FFF2-40B4-BE49-F238E27FC236}">
                  <a16:creationId xmlns:a16="http://schemas.microsoft.com/office/drawing/2014/main" id="{CF25009D-B092-787F-5A9C-30AF8CF04EB4}"/>
                </a:ext>
              </a:extLst>
            </p:cNvPr>
            <p:cNvSpPr/>
            <p:nvPr/>
          </p:nvSpPr>
          <p:spPr>
            <a:xfrm>
              <a:off x="3866408" y="1972139"/>
              <a:ext cx="296883" cy="261257"/>
            </a:xfrm>
            <a:prstGeom prst="rect">
              <a:avLst/>
            </a:prstGeom>
            <a:grp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1" name="Connettore diritto 270">
              <a:extLst>
                <a:ext uri="{FF2B5EF4-FFF2-40B4-BE49-F238E27FC236}">
                  <a16:creationId xmlns:a16="http://schemas.microsoft.com/office/drawing/2014/main" id="{9CC9DE1F-40AA-62B8-90BC-8F174162213C}"/>
                </a:ext>
              </a:extLst>
            </p:cNvPr>
            <p:cNvCxnSpPr>
              <a:cxnSpLocks/>
              <a:stCxn id="270" idx="0"/>
            </p:cNvCxnSpPr>
            <p:nvPr/>
          </p:nvCxnSpPr>
          <p:spPr>
            <a:xfrm flipV="1">
              <a:off x="4014850" y="1836717"/>
              <a:ext cx="0" cy="135422"/>
            </a:xfrm>
            <a:prstGeom prst="line">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72" name="Gruppo 271">
            <a:extLst>
              <a:ext uri="{FF2B5EF4-FFF2-40B4-BE49-F238E27FC236}">
                <a16:creationId xmlns:a16="http://schemas.microsoft.com/office/drawing/2014/main" id="{792F792C-1D18-8F7A-BE24-34C5E0F48310}"/>
              </a:ext>
            </a:extLst>
          </p:cNvPr>
          <p:cNvGrpSpPr/>
          <p:nvPr/>
        </p:nvGrpSpPr>
        <p:grpSpPr>
          <a:xfrm rot="5400000" flipH="1">
            <a:off x="6111945" y="4521890"/>
            <a:ext cx="278450" cy="368821"/>
            <a:chOff x="3866408" y="1836717"/>
            <a:chExt cx="296883" cy="396679"/>
          </a:xfrm>
          <a:solidFill>
            <a:srgbClr val="FF0000"/>
          </a:solidFill>
        </p:grpSpPr>
        <p:sp>
          <p:nvSpPr>
            <p:cNvPr id="273" name="Rettangolo 272">
              <a:extLst>
                <a:ext uri="{FF2B5EF4-FFF2-40B4-BE49-F238E27FC236}">
                  <a16:creationId xmlns:a16="http://schemas.microsoft.com/office/drawing/2014/main" id="{E3486C38-F4A9-1CD0-D7E0-8FE5B963F32C}"/>
                </a:ext>
              </a:extLst>
            </p:cNvPr>
            <p:cNvSpPr/>
            <p:nvPr/>
          </p:nvSpPr>
          <p:spPr>
            <a:xfrm>
              <a:off x="3866408" y="1972139"/>
              <a:ext cx="296883" cy="261257"/>
            </a:xfrm>
            <a:prstGeom prst="rect">
              <a:avLst/>
            </a:prstGeom>
            <a:grp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4" name="Connettore diritto 273">
              <a:extLst>
                <a:ext uri="{FF2B5EF4-FFF2-40B4-BE49-F238E27FC236}">
                  <a16:creationId xmlns:a16="http://schemas.microsoft.com/office/drawing/2014/main" id="{3939291A-66E6-A03D-5C7B-B7233A7C5E02}"/>
                </a:ext>
              </a:extLst>
            </p:cNvPr>
            <p:cNvCxnSpPr>
              <a:cxnSpLocks/>
              <a:stCxn id="273" idx="0"/>
            </p:cNvCxnSpPr>
            <p:nvPr/>
          </p:nvCxnSpPr>
          <p:spPr>
            <a:xfrm flipV="1">
              <a:off x="4014850" y="1836717"/>
              <a:ext cx="0" cy="135422"/>
            </a:xfrm>
            <a:prstGeom prst="line">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75" name="Gruppo 274">
            <a:extLst>
              <a:ext uri="{FF2B5EF4-FFF2-40B4-BE49-F238E27FC236}">
                <a16:creationId xmlns:a16="http://schemas.microsoft.com/office/drawing/2014/main" id="{A8A07440-0256-7B86-4D37-6E6E3288C141}"/>
              </a:ext>
            </a:extLst>
          </p:cNvPr>
          <p:cNvGrpSpPr/>
          <p:nvPr/>
        </p:nvGrpSpPr>
        <p:grpSpPr>
          <a:xfrm rot="10800000">
            <a:off x="8319720" y="3680120"/>
            <a:ext cx="276033" cy="372049"/>
            <a:chOff x="3866408" y="1836717"/>
            <a:chExt cx="296883" cy="396679"/>
          </a:xfrm>
          <a:solidFill>
            <a:srgbClr val="FF0000"/>
          </a:solidFill>
        </p:grpSpPr>
        <p:sp>
          <p:nvSpPr>
            <p:cNvPr id="276" name="Rettangolo 275">
              <a:extLst>
                <a:ext uri="{FF2B5EF4-FFF2-40B4-BE49-F238E27FC236}">
                  <a16:creationId xmlns:a16="http://schemas.microsoft.com/office/drawing/2014/main" id="{CB966A98-9A19-0EEC-0828-8217E4345399}"/>
                </a:ext>
              </a:extLst>
            </p:cNvPr>
            <p:cNvSpPr/>
            <p:nvPr/>
          </p:nvSpPr>
          <p:spPr>
            <a:xfrm>
              <a:off x="3866408" y="1972139"/>
              <a:ext cx="296883" cy="261257"/>
            </a:xfrm>
            <a:prstGeom prst="rect">
              <a:avLst/>
            </a:prstGeom>
            <a:grp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7" name="Connettore diritto 276">
              <a:extLst>
                <a:ext uri="{FF2B5EF4-FFF2-40B4-BE49-F238E27FC236}">
                  <a16:creationId xmlns:a16="http://schemas.microsoft.com/office/drawing/2014/main" id="{D29F648F-7BEC-BFAC-5755-054240D4A1BB}"/>
                </a:ext>
              </a:extLst>
            </p:cNvPr>
            <p:cNvCxnSpPr>
              <a:cxnSpLocks/>
              <a:stCxn id="276" idx="0"/>
            </p:cNvCxnSpPr>
            <p:nvPr/>
          </p:nvCxnSpPr>
          <p:spPr>
            <a:xfrm flipV="1">
              <a:off x="4014850" y="1836717"/>
              <a:ext cx="0" cy="135422"/>
            </a:xfrm>
            <a:prstGeom prst="line">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78" name="Gruppo 277">
            <a:extLst>
              <a:ext uri="{FF2B5EF4-FFF2-40B4-BE49-F238E27FC236}">
                <a16:creationId xmlns:a16="http://schemas.microsoft.com/office/drawing/2014/main" id="{A7921126-09A2-4D9C-46CA-9B573F8A9945}"/>
              </a:ext>
            </a:extLst>
          </p:cNvPr>
          <p:cNvGrpSpPr/>
          <p:nvPr/>
        </p:nvGrpSpPr>
        <p:grpSpPr>
          <a:xfrm rot="5400000" flipH="1">
            <a:off x="4696812" y="5333109"/>
            <a:ext cx="278450" cy="368821"/>
            <a:chOff x="3866408" y="1836717"/>
            <a:chExt cx="296883" cy="396679"/>
          </a:xfrm>
          <a:solidFill>
            <a:srgbClr val="FF0000"/>
          </a:solidFill>
        </p:grpSpPr>
        <p:sp>
          <p:nvSpPr>
            <p:cNvPr id="279" name="Rettangolo 278">
              <a:extLst>
                <a:ext uri="{FF2B5EF4-FFF2-40B4-BE49-F238E27FC236}">
                  <a16:creationId xmlns:a16="http://schemas.microsoft.com/office/drawing/2014/main" id="{CE9B674C-FB22-CF19-0C2D-C9993CB54A98}"/>
                </a:ext>
              </a:extLst>
            </p:cNvPr>
            <p:cNvSpPr/>
            <p:nvPr/>
          </p:nvSpPr>
          <p:spPr>
            <a:xfrm>
              <a:off x="3866408" y="1972139"/>
              <a:ext cx="296883" cy="261257"/>
            </a:xfrm>
            <a:prstGeom prst="rect">
              <a:avLst/>
            </a:prstGeom>
            <a:grp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cxnSp>
          <p:nvCxnSpPr>
            <p:cNvPr id="280" name="Connettore diritto 279">
              <a:extLst>
                <a:ext uri="{FF2B5EF4-FFF2-40B4-BE49-F238E27FC236}">
                  <a16:creationId xmlns:a16="http://schemas.microsoft.com/office/drawing/2014/main" id="{35EB1BEC-DC73-4E00-053F-CB1D6AB60230}"/>
                </a:ext>
              </a:extLst>
            </p:cNvPr>
            <p:cNvCxnSpPr>
              <a:cxnSpLocks/>
              <a:stCxn id="279" idx="0"/>
            </p:cNvCxnSpPr>
            <p:nvPr/>
          </p:nvCxnSpPr>
          <p:spPr>
            <a:xfrm flipV="1">
              <a:off x="4014850" y="1836717"/>
              <a:ext cx="0" cy="135422"/>
            </a:xfrm>
            <a:prstGeom prst="line">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81" name="CasellaDiTesto 280">
            <a:extLst>
              <a:ext uri="{FF2B5EF4-FFF2-40B4-BE49-F238E27FC236}">
                <a16:creationId xmlns:a16="http://schemas.microsoft.com/office/drawing/2014/main" id="{4B032DE2-EEEB-C99A-D475-B7F1EE1D3AF0}"/>
              </a:ext>
            </a:extLst>
          </p:cNvPr>
          <p:cNvSpPr txBox="1"/>
          <p:nvPr/>
        </p:nvSpPr>
        <p:spPr>
          <a:xfrm>
            <a:off x="5037543" y="5361196"/>
            <a:ext cx="1393608" cy="317533"/>
          </a:xfrm>
          <a:prstGeom prst="rect">
            <a:avLst/>
          </a:prstGeom>
          <a:noFill/>
        </p:spPr>
        <p:txBody>
          <a:bodyPr wrap="none" rtlCol="0">
            <a:spAutoFit/>
          </a:bodyPr>
          <a:lstStyle/>
          <a:p>
            <a:r>
              <a:rPr lang="en-US" sz="1600" dirty="0"/>
              <a:t>NEG/ion pumps</a:t>
            </a:r>
          </a:p>
        </p:txBody>
      </p:sp>
      <p:sp>
        <p:nvSpPr>
          <p:cNvPr id="282" name="Rettangolo 281">
            <a:extLst>
              <a:ext uri="{FF2B5EF4-FFF2-40B4-BE49-F238E27FC236}">
                <a16:creationId xmlns:a16="http://schemas.microsoft.com/office/drawing/2014/main" id="{E3BD6E4F-0EBE-C451-2FE7-D0944D994C0C}"/>
              </a:ext>
            </a:extLst>
          </p:cNvPr>
          <p:cNvSpPr/>
          <p:nvPr/>
        </p:nvSpPr>
        <p:spPr>
          <a:xfrm>
            <a:off x="4635452" y="5796360"/>
            <a:ext cx="276033" cy="245036"/>
          </a:xfrm>
          <a:prstGeom prst="rect">
            <a:avLst/>
          </a:prstGeom>
          <a:solidFill>
            <a:schemeClr val="tx1">
              <a:lumMod val="95000"/>
              <a:lumOff val="5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284" name="Gruppo 283">
            <a:extLst>
              <a:ext uri="{FF2B5EF4-FFF2-40B4-BE49-F238E27FC236}">
                <a16:creationId xmlns:a16="http://schemas.microsoft.com/office/drawing/2014/main" id="{BACD9FDE-51B2-9F38-2519-54B3B297DF89}"/>
              </a:ext>
            </a:extLst>
          </p:cNvPr>
          <p:cNvGrpSpPr/>
          <p:nvPr/>
        </p:nvGrpSpPr>
        <p:grpSpPr>
          <a:xfrm rot="5400000" flipH="1">
            <a:off x="10009206" y="4889444"/>
            <a:ext cx="278450" cy="368821"/>
            <a:chOff x="3866408" y="1836717"/>
            <a:chExt cx="296883" cy="396679"/>
          </a:xfrm>
          <a:solidFill>
            <a:srgbClr val="FF0000"/>
          </a:solidFill>
        </p:grpSpPr>
        <p:sp>
          <p:nvSpPr>
            <p:cNvPr id="285" name="Rettangolo 284">
              <a:extLst>
                <a:ext uri="{FF2B5EF4-FFF2-40B4-BE49-F238E27FC236}">
                  <a16:creationId xmlns:a16="http://schemas.microsoft.com/office/drawing/2014/main" id="{3380C37B-478F-DACE-4B82-4D532905A8A9}"/>
                </a:ext>
              </a:extLst>
            </p:cNvPr>
            <p:cNvSpPr/>
            <p:nvPr/>
          </p:nvSpPr>
          <p:spPr>
            <a:xfrm>
              <a:off x="3866408" y="1972139"/>
              <a:ext cx="296883" cy="261257"/>
            </a:xfrm>
            <a:prstGeom prst="rect">
              <a:avLst/>
            </a:prstGeom>
            <a:grp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6" name="Connettore diritto 285">
              <a:extLst>
                <a:ext uri="{FF2B5EF4-FFF2-40B4-BE49-F238E27FC236}">
                  <a16:creationId xmlns:a16="http://schemas.microsoft.com/office/drawing/2014/main" id="{B1BB1841-9715-B5DB-85CC-0002B2809075}"/>
                </a:ext>
              </a:extLst>
            </p:cNvPr>
            <p:cNvCxnSpPr>
              <a:cxnSpLocks/>
              <a:stCxn id="285" idx="0"/>
            </p:cNvCxnSpPr>
            <p:nvPr/>
          </p:nvCxnSpPr>
          <p:spPr>
            <a:xfrm flipV="1">
              <a:off x="4014850" y="1836717"/>
              <a:ext cx="0" cy="135422"/>
            </a:xfrm>
            <a:prstGeom prst="line">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87" name="Gruppo 286">
            <a:extLst>
              <a:ext uri="{FF2B5EF4-FFF2-40B4-BE49-F238E27FC236}">
                <a16:creationId xmlns:a16="http://schemas.microsoft.com/office/drawing/2014/main" id="{4617ADCD-25C8-C89B-5DA9-A6188E7055D6}"/>
              </a:ext>
            </a:extLst>
          </p:cNvPr>
          <p:cNvGrpSpPr/>
          <p:nvPr/>
        </p:nvGrpSpPr>
        <p:grpSpPr>
          <a:xfrm rot="5400000" flipH="1">
            <a:off x="10007366" y="4508895"/>
            <a:ext cx="278450" cy="368821"/>
            <a:chOff x="3866408" y="1836717"/>
            <a:chExt cx="296883" cy="396679"/>
          </a:xfrm>
          <a:solidFill>
            <a:srgbClr val="FF0000"/>
          </a:solidFill>
        </p:grpSpPr>
        <p:sp>
          <p:nvSpPr>
            <p:cNvPr id="288" name="Rettangolo 287">
              <a:extLst>
                <a:ext uri="{FF2B5EF4-FFF2-40B4-BE49-F238E27FC236}">
                  <a16:creationId xmlns:a16="http://schemas.microsoft.com/office/drawing/2014/main" id="{2B30AA5A-607B-D528-80CA-410D797A5D18}"/>
                </a:ext>
              </a:extLst>
            </p:cNvPr>
            <p:cNvSpPr/>
            <p:nvPr/>
          </p:nvSpPr>
          <p:spPr>
            <a:xfrm>
              <a:off x="3866408" y="1972139"/>
              <a:ext cx="296883" cy="261257"/>
            </a:xfrm>
            <a:prstGeom prst="rect">
              <a:avLst/>
            </a:prstGeom>
            <a:grp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9" name="Connettore diritto 288">
              <a:extLst>
                <a:ext uri="{FF2B5EF4-FFF2-40B4-BE49-F238E27FC236}">
                  <a16:creationId xmlns:a16="http://schemas.microsoft.com/office/drawing/2014/main" id="{2943FAD6-D75E-5589-D9E9-D978259325B0}"/>
                </a:ext>
              </a:extLst>
            </p:cNvPr>
            <p:cNvCxnSpPr>
              <a:cxnSpLocks/>
              <a:stCxn id="288" idx="0"/>
            </p:cNvCxnSpPr>
            <p:nvPr/>
          </p:nvCxnSpPr>
          <p:spPr>
            <a:xfrm flipV="1">
              <a:off x="4014850" y="1836717"/>
              <a:ext cx="0" cy="135422"/>
            </a:xfrm>
            <a:prstGeom prst="line">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90" name="CasellaDiTesto 289">
            <a:extLst>
              <a:ext uri="{FF2B5EF4-FFF2-40B4-BE49-F238E27FC236}">
                <a16:creationId xmlns:a16="http://schemas.microsoft.com/office/drawing/2014/main" id="{63175220-3ACD-5040-89D6-99B4BA351748}"/>
              </a:ext>
            </a:extLst>
          </p:cNvPr>
          <p:cNvSpPr txBox="1"/>
          <p:nvPr/>
        </p:nvSpPr>
        <p:spPr>
          <a:xfrm>
            <a:off x="5068827" y="5749170"/>
            <a:ext cx="984516" cy="317533"/>
          </a:xfrm>
          <a:prstGeom prst="rect">
            <a:avLst/>
          </a:prstGeom>
          <a:noFill/>
        </p:spPr>
        <p:txBody>
          <a:bodyPr wrap="none" rtlCol="0">
            <a:spAutoFit/>
          </a:bodyPr>
          <a:lstStyle/>
          <a:p>
            <a:r>
              <a:rPr lang="en-US" sz="1600" dirty="0"/>
              <a:t>ion pumps</a:t>
            </a:r>
          </a:p>
        </p:txBody>
      </p:sp>
      <p:cxnSp>
        <p:nvCxnSpPr>
          <p:cNvPr id="291" name="Connettore 2 290">
            <a:extLst>
              <a:ext uri="{FF2B5EF4-FFF2-40B4-BE49-F238E27FC236}">
                <a16:creationId xmlns:a16="http://schemas.microsoft.com/office/drawing/2014/main" id="{FAE464F2-F8F9-D5FC-0A9D-2FE4A949BE86}"/>
              </a:ext>
            </a:extLst>
          </p:cNvPr>
          <p:cNvCxnSpPr>
            <a:cxnSpLocks/>
            <a:stCxn id="59" idx="2"/>
          </p:cNvCxnSpPr>
          <p:nvPr/>
        </p:nvCxnSpPr>
        <p:spPr>
          <a:xfrm>
            <a:off x="11199342" y="4070036"/>
            <a:ext cx="495798" cy="1547331"/>
          </a:xfrm>
          <a:prstGeom prst="straightConnector1">
            <a:avLst/>
          </a:prstGeom>
          <a:ln w="57150">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92" name="CasellaDiTesto 291">
            <a:extLst>
              <a:ext uri="{FF2B5EF4-FFF2-40B4-BE49-F238E27FC236}">
                <a16:creationId xmlns:a16="http://schemas.microsoft.com/office/drawing/2014/main" id="{E4E22E5F-44FF-2286-9554-A3CB0DF9D514}"/>
              </a:ext>
            </a:extLst>
          </p:cNvPr>
          <p:cNvSpPr txBox="1"/>
          <p:nvPr/>
        </p:nvSpPr>
        <p:spPr>
          <a:xfrm>
            <a:off x="7798727" y="4430166"/>
            <a:ext cx="1313071" cy="779401"/>
          </a:xfrm>
          <a:prstGeom prst="rect">
            <a:avLst/>
          </a:prstGeom>
          <a:noFill/>
        </p:spPr>
        <p:txBody>
          <a:bodyPr wrap="square" rtlCol="0">
            <a:spAutoFit/>
          </a:bodyPr>
          <a:lstStyle/>
          <a:p>
            <a:pPr algn="ctr"/>
            <a:r>
              <a:rPr lang="it-IT" sz="1600" b="1" dirty="0"/>
              <a:t>BOC  </a:t>
            </a:r>
          </a:p>
          <a:p>
            <a:pPr algn="ctr"/>
            <a:r>
              <a:rPr lang="it-IT" sz="1600" b="1" dirty="0" err="1"/>
              <a:t>Pulse</a:t>
            </a:r>
            <a:r>
              <a:rPr lang="it-IT" sz="1600" b="1" dirty="0"/>
              <a:t> </a:t>
            </a:r>
            <a:r>
              <a:rPr lang="it-IT" sz="1600" b="1" dirty="0" err="1"/>
              <a:t>compressor</a:t>
            </a:r>
            <a:endParaRPr lang="it-IT" sz="1600" b="1" dirty="0"/>
          </a:p>
        </p:txBody>
      </p:sp>
      <p:grpSp>
        <p:nvGrpSpPr>
          <p:cNvPr id="293" name="Gruppo 201">
            <a:extLst>
              <a:ext uri="{FF2B5EF4-FFF2-40B4-BE49-F238E27FC236}">
                <a16:creationId xmlns:a16="http://schemas.microsoft.com/office/drawing/2014/main" id="{0F6A08B8-5AA6-0012-AEDD-BE8C5FB9F20A}"/>
              </a:ext>
            </a:extLst>
          </p:cNvPr>
          <p:cNvGrpSpPr/>
          <p:nvPr/>
        </p:nvGrpSpPr>
        <p:grpSpPr>
          <a:xfrm>
            <a:off x="7870580" y="5888809"/>
            <a:ext cx="276033" cy="372049"/>
            <a:chOff x="3866408" y="1836717"/>
            <a:chExt cx="296883" cy="396679"/>
          </a:xfrm>
          <a:solidFill>
            <a:srgbClr val="FF0000"/>
          </a:solidFill>
        </p:grpSpPr>
        <p:sp>
          <p:nvSpPr>
            <p:cNvPr id="294" name="Rettangolo 202">
              <a:extLst>
                <a:ext uri="{FF2B5EF4-FFF2-40B4-BE49-F238E27FC236}">
                  <a16:creationId xmlns:a16="http://schemas.microsoft.com/office/drawing/2014/main" id="{F5A61A8D-3B73-566A-9756-5F12E1794620}"/>
                </a:ext>
              </a:extLst>
            </p:cNvPr>
            <p:cNvSpPr/>
            <p:nvPr/>
          </p:nvSpPr>
          <p:spPr>
            <a:xfrm>
              <a:off x="3866408" y="1972139"/>
              <a:ext cx="296883" cy="261257"/>
            </a:xfrm>
            <a:prstGeom prst="rect">
              <a:avLst/>
            </a:prstGeom>
            <a:grp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5" name="Connettore diritto 203">
              <a:extLst>
                <a:ext uri="{FF2B5EF4-FFF2-40B4-BE49-F238E27FC236}">
                  <a16:creationId xmlns:a16="http://schemas.microsoft.com/office/drawing/2014/main" id="{5DFB8517-426B-C057-2282-7EDC4D2F4F86}"/>
                </a:ext>
              </a:extLst>
            </p:cNvPr>
            <p:cNvCxnSpPr>
              <a:cxnSpLocks/>
              <a:stCxn id="294" idx="0"/>
            </p:cNvCxnSpPr>
            <p:nvPr/>
          </p:nvCxnSpPr>
          <p:spPr>
            <a:xfrm flipV="1">
              <a:off x="4014850" y="1836717"/>
              <a:ext cx="0" cy="135422"/>
            </a:xfrm>
            <a:prstGeom prst="line">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96" name="Rectangle 16">
            <a:extLst>
              <a:ext uri="{FF2B5EF4-FFF2-40B4-BE49-F238E27FC236}">
                <a16:creationId xmlns:a16="http://schemas.microsoft.com/office/drawing/2014/main" id="{6A223F5D-6AA7-B08C-693F-9DA08CEBE61F}"/>
              </a:ext>
            </a:extLst>
          </p:cNvPr>
          <p:cNvSpPr/>
          <p:nvPr/>
        </p:nvSpPr>
        <p:spPr>
          <a:xfrm>
            <a:off x="11621826" y="5907036"/>
            <a:ext cx="117564" cy="311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nvGrpSpPr>
          <p:cNvPr id="297" name="Group 27">
            <a:extLst>
              <a:ext uri="{FF2B5EF4-FFF2-40B4-BE49-F238E27FC236}">
                <a16:creationId xmlns:a16="http://schemas.microsoft.com/office/drawing/2014/main" id="{5360B85E-48C7-BEE2-854F-4132DE73AA22}"/>
              </a:ext>
            </a:extLst>
          </p:cNvPr>
          <p:cNvGrpSpPr/>
          <p:nvPr/>
        </p:nvGrpSpPr>
        <p:grpSpPr>
          <a:xfrm rot="5400000">
            <a:off x="11922497" y="6000500"/>
            <a:ext cx="150828" cy="242909"/>
            <a:chOff x="9961447" y="1726118"/>
            <a:chExt cx="160813" cy="261257"/>
          </a:xfrm>
          <a:solidFill>
            <a:schemeClr val="bg2"/>
          </a:solidFill>
        </p:grpSpPr>
        <p:sp>
          <p:nvSpPr>
            <p:cNvPr id="298" name="Rectangle 25">
              <a:extLst>
                <a:ext uri="{FF2B5EF4-FFF2-40B4-BE49-F238E27FC236}">
                  <a16:creationId xmlns:a16="http://schemas.microsoft.com/office/drawing/2014/main" id="{4220D797-D5C7-971F-B0FD-4B8875588B06}"/>
                </a:ext>
              </a:extLst>
            </p:cNvPr>
            <p:cNvSpPr/>
            <p:nvPr/>
          </p:nvSpPr>
          <p:spPr>
            <a:xfrm>
              <a:off x="9999547" y="1802318"/>
              <a:ext cx="122713" cy="1088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99" name="Rectangle 23">
              <a:extLst>
                <a:ext uri="{FF2B5EF4-FFF2-40B4-BE49-F238E27FC236}">
                  <a16:creationId xmlns:a16="http://schemas.microsoft.com/office/drawing/2014/main" id="{D4D9DDE9-5123-E451-C9D6-50E867EFB946}"/>
                </a:ext>
              </a:extLst>
            </p:cNvPr>
            <p:cNvSpPr/>
            <p:nvPr/>
          </p:nvSpPr>
          <p:spPr>
            <a:xfrm>
              <a:off x="9961447" y="1726118"/>
              <a:ext cx="45719" cy="2612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00" name="Group 28">
            <a:extLst>
              <a:ext uri="{FF2B5EF4-FFF2-40B4-BE49-F238E27FC236}">
                <a16:creationId xmlns:a16="http://schemas.microsoft.com/office/drawing/2014/main" id="{2859FF2E-32B5-8BA5-6B77-14DA5808DFF8}"/>
              </a:ext>
            </a:extLst>
          </p:cNvPr>
          <p:cNvGrpSpPr/>
          <p:nvPr/>
        </p:nvGrpSpPr>
        <p:grpSpPr>
          <a:xfrm>
            <a:off x="7984767" y="5640753"/>
            <a:ext cx="149519" cy="245036"/>
            <a:chOff x="9961447" y="1726118"/>
            <a:chExt cx="160813" cy="261257"/>
          </a:xfrm>
          <a:solidFill>
            <a:schemeClr val="bg2"/>
          </a:solidFill>
        </p:grpSpPr>
        <p:sp>
          <p:nvSpPr>
            <p:cNvPr id="301" name="Rectangle 29">
              <a:extLst>
                <a:ext uri="{FF2B5EF4-FFF2-40B4-BE49-F238E27FC236}">
                  <a16:creationId xmlns:a16="http://schemas.microsoft.com/office/drawing/2014/main" id="{1117387F-BAEF-2E46-A941-1286071436C4}"/>
                </a:ext>
              </a:extLst>
            </p:cNvPr>
            <p:cNvSpPr/>
            <p:nvPr/>
          </p:nvSpPr>
          <p:spPr>
            <a:xfrm>
              <a:off x="9999547" y="1802318"/>
              <a:ext cx="122713" cy="1088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02" name="Rectangle 30">
              <a:extLst>
                <a:ext uri="{FF2B5EF4-FFF2-40B4-BE49-F238E27FC236}">
                  <a16:creationId xmlns:a16="http://schemas.microsoft.com/office/drawing/2014/main" id="{C4CDFCE9-F8DE-C937-8702-60C2BEB9CAFD}"/>
                </a:ext>
              </a:extLst>
            </p:cNvPr>
            <p:cNvSpPr/>
            <p:nvPr/>
          </p:nvSpPr>
          <p:spPr>
            <a:xfrm>
              <a:off x="9961447" y="1726118"/>
              <a:ext cx="45719" cy="2612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03" name="Group 32">
            <a:extLst>
              <a:ext uri="{FF2B5EF4-FFF2-40B4-BE49-F238E27FC236}">
                <a16:creationId xmlns:a16="http://schemas.microsoft.com/office/drawing/2014/main" id="{4C66DF26-7353-F259-C396-C65FEB93FF69}"/>
              </a:ext>
            </a:extLst>
          </p:cNvPr>
          <p:cNvGrpSpPr/>
          <p:nvPr/>
        </p:nvGrpSpPr>
        <p:grpSpPr>
          <a:xfrm>
            <a:off x="8433771" y="4051913"/>
            <a:ext cx="149519" cy="245036"/>
            <a:chOff x="9961447" y="1726118"/>
            <a:chExt cx="160813" cy="261257"/>
          </a:xfrm>
          <a:solidFill>
            <a:schemeClr val="bg2"/>
          </a:solidFill>
        </p:grpSpPr>
        <p:sp>
          <p:nvSpPr>
            <p:cNvPr id="304" name="Rectangle 33">
              <a:extLst>
                <a:ext uri="{FF2B5EF4-FFF2-40B4-BE49-F238E27FC236}">
                  <a16:creationId xmlns:a16="http://schemas.microsoft.com/office/drawing/2014/main" id="{031A9053-A7BF-978B-227A-E163D5439285}"/>
                </a:ext>
              </a:extLst>
            </p:cNvPr>
            <p:cNvSpPr/>
            <p:nvPr/>
          </p:nvSpPr>
          <p:spPr>
            <a:xfrm>
              <a:off x="9999547" y="1802318"/>
              <a:ext cx="122713" cy="1088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05" name="Rectangle 34">
              <a:extLst>
                <a:ext uri="{FF2B5EF4-FFF2-40B4-BE49-F238E27FC236}">
                  <a16:creationId xmlns:a16="http://schemas.microsoft.com/office/drawing/2014/main" id="{D8D1140E-68CD-0DC5-7AE6-E20078BEE9CE}"/>
                </a:ext>
              </a:extLst>
            </p:cNvPr>
            <p:cNvSpPr/>
            <p:nvPr/>
          </p:nvSpPr>
          <p:spPr>
            <a:xfrm>
              <a:off x="9961447" y="1726118"/>
              <a:ext cx="45719" cy="2612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06" name="Gruppo 201">
            <a:extLst>
              <a:ext uri="{FF2B5EF4-FFF2-40B4-BE49-F238E27FC236}">
                <a16:creationId xmlns:a16="http://schemas.microsoft.com/office/drawing/2014/main" id="{7A3BB235-459A-CBE2-7D5D-018E88B31604}"/>
              </a:ext>
            </a:extLst>
          </p:cNvPr>
          <p:cNvGrpSpPr/>
          <p:nvPr/>
        </p:nvGrpSpPr>
        <p:grpSpPr>
          <a:xfrm>
            <a:off x="5396220" y="2534709"/>
            <a:ext cx="276033" cy="372049"/>
            <a:chOff x="3866408" y="1836717"/>
            <a:chExt cx="296883" cy="396679"/>
          </a:xfrm>
          <a:solidFill>
            <a:srgbClr val="FF0000"/>
          </a:solidFill>
        </p:grpSpPr>
        <p:sp>
          <p:nvSpPr>
            <p:cNvPr id="307" name="Rettangolo 202">
              <a:extLst>
                <a:ext uri="{FF2B5EF4-FFF2-40B4-BE49-F238E27FC236}">
                  <a16:creationId xmlns:a16="http://schemas.microsoft.com/office/drawing/2014/main" id="{3E4E9336-C700-7CB7-4ADB-A3CF3514B1C0}"/>
                </a:ext>
              </a:extLst>
            </p:cNvPr>
            <p:cNvSpPr/>
            <p:nvPr/>
          </p:nvSpPr>
          <p:spPr>
            <a:xfrm>
              <a:off x="3866408" y="1972139"/>
              <a:ext cx="296883" cy="261257"/>
            </a:xfrm>
            <a:prstGeom prst="rect">
              <a:avLst/>
            </a:prstGeom>
            <a:grp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8" name="Connettore diritto 203">
              <a:extLst>
                <a:ext uri="{FF2B5EF4-FFF2-40B4-BE49-F238E27FC236}">
                  <a16:creationId xmlns:a16="http://schemas.microsoft.com/office/drawing/2014/main" id="{C68C2BC8-D6FB-1F48-DFFB-131BCFE2586F}"/>
                </a:ext>
              </a:extLst>
            </p:cNvPr>
            <p:cNvCxnSpPr>
              <a:cxnSpLocks/>
              <a:stCxn id="307" idx="0"/>
            </p:cNvCxnSpPr>
            <p:nvPr/>
          </p:nvCxnSpPr>
          <p:spPr>
            <a:xfrm flipV="1">
              <a:off x="4014850" y="1836717"/>
              <a:ext cx="0" cy="135422"/>
            </a:xfrm>
            <a:prstGeom prst="line">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09" name="Group 45">
            <a:extLst>
              <a:ext uri="{FF2B5EF4-FFF2-40B4-BE49-F238E27FC236}">
                <a16:creationId xmlns:a16="http://schemas.microsoft.com/office/drawing/2014/main" id="{19EC01EC-BF98-D778-FD6B-E584534AD238}"/>
              </a:ext>
            </a:extLst>
          </p:cNvPr>
          <p:cNvGrpSpPr/>
          <p:nvPr/>
        </p:nvGrpSpPr>
        <p:grpSpPr>
          <a:xfrm>
            <a:off x="5512621" y="2286654"/>
            <a:ext cx="149519" cy="245036"/>
            <a:chOff x="9961447" y="1726118"/>
            <a:chExt cx="160813" cy="261257"/>
          </a:xfrm>
          <a:solidFill>
            <a:schemeClr val="bg2"/>
          </a:solidFill>
        </p:grpSpPr>
        <p:sp>
          <p:nvSpPr>
            <p:cNvPr id="310" name="Rectangle 47">
              <a:extLst>
                <a:ext uri="{FF2B5EF4-FFF2-40B4-BE49-F238E27FC236}">
                  <a16:creationId xmlns:a16="http://schemas.microsoft.com/office/drawing/2014/main" id="{0F7E82D3-E216-04D4-BF6C-B8915D9C7331}"/>
                </a:ext>
              </a:extLst>
            </p:cNvPr>
            <p:cNvSpPr/>
            <p:nvPr/>
          </p:nvSpPr>
          <p:spPr>
            <a:xfrm>
              <a:off x="9999547" y="1802318"/>
              <a:ext cx="122713" cy="1088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11" name="Rectangle 49">
              <a:extLst>
                <a:ext uri="{FF2B5EF4-FFF2-40B4-BE49-F238E27FC236}">
                  <a16:creationId xmlns:a16="http://schemas.microsoft.com/office/drawing/2014/main" id="{3F524AED-FFC4-5A52-2881-CE6E73BDDF23}"/>
                </a:ext>
              </a:extLst>
            </p:cNvPr>
            <p:cNvSpPr/>
            <p:nvPr/>
          </p:nvSpPr>
          <p:spPr>
            <a:xfrm>
              <a:off x="9961447" y="1726118"/>
              <a:ext cx="45719" cy="2612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12" name="Group 52">
            <a:extLst>
              <a:ext uri="{FF2B5EF4-FFF2-40B4-BE49-F238E27FC236}">
                <a16:creationId xmlns:a16="http://schemas.microsoft.com/office/drawing/2014/main" id="{E846110F-B8C4-A540-DA95-3207A088C291}"/>
              </a:ext>
            </a:extLst>
          </p:cNvPr>
          <p:cNvGrpSpPr/>
          <p:nvPr/>
        </p:nvGrpSpPr>
        <p:grpSpPr>
          <a:xfrm>
            <a:off x="4737246" y="6221884"/>
            <a:ext cx="149519" cy="245036"/>
            <a:chOff x="9961447" y="1726118"/>
            <a:chExt cx="160813" cy="261257"/>
          </a:xfrm>
          <a:solidFill>
            <a:schemeClr val="bg2"/>
          </a:solidFill>
        </p:grpSpPr>
        <p:sp>
          <p:nvSpPr>
            <p:cNvPr id="313" name="Rectangle 58">
              <a:extLst>
                <a:ext uri="{FF2B5EF4-FFF2-40B4-BE49-F238E27FC236}">
                  <a16:creationId xmlns:a16="http://schemas.microsoft.com/office/drawing/2014/main" id="{ED27C371-0A90-7C79-5FDB-46830AEC9694}"/>
                </a:ext>
              </a:extLst>
            </p:cNvPr>
            <p:cNvSpPr/>
            <p:nvPr/>
          </p:nvSpPr>
          <p:spPr>
            <a:xfrm>
              <a:off x="9999547" y="1802318"/>
              <a:ext cx="122713" cy="1088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14" name="Rectangle 61">
              <a:extLst>
                <a:ext uri="{FF2B5EF4-FFF2-40B4-BE49-F238E27FC236}">
                  <a16:creationId xmlns:a16="http://schemas.microsoft.com/office/drawing/2014/main" id="{13D172BA-537E-410B-949B-86CB324F0084}"/>
                </a:ext>
              </a:extLst>
            </p:cNvPr>
            <p:cNvSpPr/>
            <p:nvPr/>
          </p:nvSpPr>
          <p:spPr>
            <a:xfrm>
              <a:off x="9961447" y="1726118"/>
              <a:ext cx="45719" cy="2612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15" name="CasellaDiTesto 219">
            <a:extLst>
              <a:ext uri="{FF2B5EF4-FFF2-40B4-BE49-F238E27FC236}">
                <a16:creationId xmlns:a16="http://schemas.microsoft.com/office/drawing/2014/main" id="{17A02371-30A8-C909-EECE-2BD76C39C3EC}"/>
              </a:ext>
            </a:extLst>
          </p:cNvPr>
          <p:cNvSpPr txBox="1"/>
          <p:nvPr/>
        </p:nvSpPr>
        <p:spPr>
          <a:xfrm>
            <a:off x="5011717" y="6193983"/>
            <a:ext cx="1330951" cy="317533"/>
          </a:xfrm>
          <a:prstGeom prst="rect">
            <a:avLst/>
          </a:prstGeom>
          <a:noFill/>
        </p:spPr>
        <p:txBody>
          <a:bodyPr wrap="none" rtlCol="0">
            <a:spAutoFit/>
          </a:bodyPr>
          <a:lstStyle/>
          <a:p>
            <a:r>
              <a:rPr lang="en-US" sz="1600" dirty="0"/>
              <a:t>Vacuum Gauge</a:t>
            </a:r>
          </a:p>
        </p:txBody>
      </p:sp>
      <p:cxnSp>
        <p:nvCxnSpPr>
          <p:cNvPr id="316" name="Connettore diritto 315">
            <a:extLst>
              <a:ext uri="{FF2B5EF4-FFF2-40B4-BE49-F238E27FC236}">
                <a16:creationId xmlns:a16="http://schemas.microsoft.com/office/drawing/2014/main" id="{A75A58B0-065E-BC66-D366-84A6AF2FBC9B}"/>
              </a:ext>
            </a:extLst>
          </p:cNvPr>
          <p:cNvCxnSpPr>
            <a:cxnSpLocks/>
          </p:cNvCxnSpPr>
          <p:nvPr/>
        </p:nvCxnSpPr>
        <p:spPr>
          <a:xfrm>
            <a:off x="11738708" y="6068078"/>
            <a:ext cx="13289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47" name="Rettangolo 146">
            <a:extLst>
              <a:ext uri="{FF2B5EF4-FFF2-40B4-BE49-F238E27FC236}">
                <a16:creationId xmlns:a16="http://schemas.microsoft.com/office/drawing/2014/main" id="{43D95885-59E7-16AB-6CAA-E4EFACA55FCE}"/>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all" spc="0" normalizeH="0" noProof="0" dirty="0">
                <a:ln>
                  <a:noFill/>
                </a:ln>
                <a:effectLst/>
                <a:uLnTx/>
                <a:uFillTx/>
                <a:latin typeface="Calibri" panose="020F0502020204030204"/>
                <a:ea typeface="+mn-ea"/>
                <a:cs typeface="+mn-cs"/>
              </a:rPr>
              <a:t>HIGH POWER TEST SCHEMATIC LAYOUT</a:t>
            </a:r>
            <a:endParaRPr kumimoji="0" lang="en-GB" sz="3600" b="1" i="0" u="none" strike="noStrike" kern="1200" cap="all" spc="0" normalizeH="0" noProof="0" dirty="0">
              <a:ln>
                <a:noFill/>
              </a:ln>
              <a:effectLst/>
              <a:uLnTx/>
              <a:uFillTx/>
              <a:latin typeface="Calibri" panose="020F0502020204030204"/>
              <a:ea typeface="+mn-ea"/>
              <a:cs typeface="+mn-cs"/>
            </a:endParaRPr>
          </a:p>
        </p:txBody>
      </p:sp>
      <p:pic>
        <p:nvPicPr>
          <p:cNvPr id="148" name="Immagine 147">
            <a:extLst>
              <a:ext uri="{FF2B5EF4-FFF2-40B4-BE49-F238E27FC236}">
                <a16:creationId xmlns:a16="http://schemas.microsoft.com/office/drawing/2014/main" id="{7680111A-F20B-3FAA-475D-96D3FC92C33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758010" cy="975696"/>
          </a:xfrm>
          <a:prstGeom prst="rect">
            <a:avLst/>
          </a:prstGeom>
        </p:spPr>
      </p:pic>
      <p:sp>
        <p:nvSpPr>
          <p:cNvPr id="131" name="CasellaDiTesto 130">
            <a:extLst>
              <a:ext uri="{FF2B5EF4-FFF2-40B4-BE49-F238E27FC236}">
                <a16:creationId xmlns:a16="http://schemas.microsoft.com/office/drawing/2014/main" id="{37503AFF-6DA7-5CB6-28C0-2C662E63F7AF}"/>
              </a:ext>
            </a:extLst>
          </p:cNvPr>
          <p:cNvSpPr txBox="1"/>
          <p:nvPr/>
        </p:nvSpPr>
        <p:spPr>
          <a:xfrm>
            <a:off x="5702503" y="2380958"/>
            <a:ext cx="974622" cy="490734"/>
          </a:xfrm>
          <a:prstGeom prst="rect">
            <a:avLst/>
          </a:prstGeom>
          <a:noFill/>
        </p:spPr>
        <p:txBody>
          <a:bodyPr wrap="square" rtlCol="0">
            <a:spAutoFit/>
          </a:bodyPr>
          <a:lstStyle/>
          <a:p>
            <a:pPr algn="ctr"/>
            <a:r>
              <a:rPr lang="it-IT" sz="1400" dirty="0"/>
              <a:t>Concrete </a:t>
            </a:r>
            <a:r>
              <a:rPr lang="it-IT" sz="1400" dirty="0" err="1"/>
              <a:t>wall</a:t>
            </a:r>
            <a:endParaRPr lang="it-IT" sz="1400" dirty="0"/>
          </a:p>
        </p:txBody>
      </p:sp>
      <p:sp>
        <p:nvSpPr>
          <p:cNvPr id="154" name="CasellaDiTesto 153">
            <a:extLst>
              <a:ext uri="{FF2B5EF4-FFF2-40B4-BE49-F238E27FC236}">
                <a16:creationId xmlns:a16="http://schemas.microsoft.com/office/drawing/2014/main" id="{AF650151-80D2-EF24-4E39-1A62A98CC6ED}"/>
              </a:ext>
            </a:extLst>
          </p:cNvPr>
          <p:cNvSpPr txBox="1"/>
          <p:nvPr/>
        </p:nvSpPr>
        <p:spPr>
          <a:xfrm>
            <a:off x="0" y="986361"/>
            <a:ext cx="12192000" cy="830997"/>
          </a:xfrm>
          <a:prstGeom prst="rect">
            <a:avLst/>
          </a:prstGeom>
          <a:noFill/>
        </p:spPr>
        <p:txBody>
          <a:bodyPr wrap="square">
            <a:spAutoFit/>
          </a:bodyPr>
          <a:lstStyle/>
          <a:p>
            <a:r>
              <a:rPr lang="en-US" sz="1600" dirty="0"/>
              <a:t>In the setup there are eight </a:t>
            </a:r>
            <a:r>
              <a:rPr lang="en-US" sz="1600" b="1" dirty="0"/>
              <a:t>NEG-ion pumps </a:t>
            </a:r>
            <a:r>
              <a:rPr lang="en-US" sz="1600" dirty="0"/>
              <a:t>and </a:t>
            </a:r>
            <a:r>
              <a:rPr lang="en-US" sz="1600" b="1" dirty="0"/>
              <a:t>four directional couplers</a:t>
            </a:r>
            <a:r>
              <a:rPr lang="en-US" sz="1600" dirty="0"/>
              <a:t>. The vacuum is also monitored through four </a:t>
            </a:r>
            <a:r>
              <a:rPr lang="en-US" sz="1600" b="1" dirty="0"/>
              <a:t>vacuum gauges</a:t>
            </a:r>
            <a:r>
              <a:rPr lang="en-US" sz="1600" dirty="0"/>
              <a:t>; one in the laser injection chamber, two near the BOC and one near the klystron window. These have been used to monitor the local vacuum in the regions expected to suffer the most from high power operation.</a:t>
            </a:r>
          </a:p>
        </p:txBody>
      </p:sp>
      <p:pic>
        <p:nvPicPr>
          <p:cNvPr id="155" name="Immagine 154">
            <a:extLst>
              <a:ext uri="{FF2B5EF4-FFF2-40B4-BE49-F238E27FC236}">
                <a16:creationId xmlns:a16="http://schemas.microsoft.com/office/drawing/2014/main" id="{7AB7EF00-033F-5F51-1393-8B753A9DD6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21865" y="0"/>
            <a:ext cx="1170135" cy="659757"/>
          </a:xfrm>
          <a:prstGeom prst="rect">
            <a:avLst/>
          </a:prstGeom>
        </p:spPr>
      </p:pic>
      <p:pic>
        <p:nvPicPr>
          <p:cNvPr id="156" name="Immagine 155">
            <a:extLst>
              <a:ext uri="{FF2B5EF4-FFF2-40B4-BE49-F238E27FC236}">
                <a16:creationId xmlns:a16="http://schemas.microsoft.com/office/drawing/2014/main" id="{91837AC4-87FE-CBE9-DBC2-BE501915CB2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345116" y="0"/>
            <a:ext cx="673769" cy="914400"/>
          </a:xfrm>
          <a:prstGeom prst="rect">
            <a:avLst/>
          </a:prstGeom>
        </p:spPr>
      </p:pic>
      <p:sp>
        <p:nvSpPr>
          <p:cNvPr id="149" name="Footer Placeholder 4">
            <a:extLst>
              <a:ext uri="{FF2B5EF4-FFF2-40B4-BE49-F238E27FC236}">
                <a16:creationId xmlns:a16="http://schemas.microsoft.com/office/drawing/2014/main" id="{5B7CE2C9-C6BC-0F23-1663-98AC26E94729}"/>
              </a:ext>
            </a:extLst>
          </p:cNvPr>
          <p:cNvSpPr>
            <a:spLocks noGrp="1"/>
          </p:cNvSpPr>
          <p:nvPr>
            <p:ph type="ftr" sz="quarter" idx="11"/>
          </p:nvPr>
        </p:nvSpPr>
        <p:spPr>
          <a:xfrm>
            <a:off x="1842420" y="6492875"/>
            <a:ext cx="9685964" cy="365125"/>
          </a:xfrm>
        </p:spPr>
        <p:txBody>
          <a:bodyPr/>
          <a:lstStyle>
            <a:lvl1pPr>
              <a:defRPr sz="1200">
                <a:solidFill>
                  <a:schemeClr val="accent5"/>
                </a:solidFill>
              </a:defRPr>
            </a:lvl1pPr>
          </a:lstStyle>
          <a:p>
            <a:r>
              <a:rPr lang="en-US" sz="1400" i="1" dirty="0">
                <a:cs typeface="Calibri" panose="020F0502020204030204" pitchFamily="34" charset="0"/>
              </a:rPr>
              <a:t>David Alesini and Thomas Geoffrey Lucas– </a:t>
            </a:r>
            <a:r>
              <a:rPr lang="en-US" sz="1400" dirty="0"/>
              <a:t>Final results of the C-band Guns </a:t>
            </a:r>
            <a:r>
              <a:rPr lang="en-US" sz="1400" i="1" dirty="0">
                <a:cs typeface="Calibri" panose="020F0502020204030204" pitchFamily="34" charset="0"/>
              </a:rPr>
              <a:t>– </a:t>
            </a:r>
            <a:r>
              <a:rPr lang="it-IT" sz="1400" i="1" dirty="0"/>
              <a:t>I.FAST 4th </a:t>
            </a:r>
            <a:r>
              <a:rPr lang="it-IT" sz="1400" i="1" dirty="0" err="1"/>
              <a:t>Annual</a:t>
            </a:r>
            <a:r>
              <a:rPr lang="it-IT" sz="1400" i="1" dirty="0"/>
              <a:t> Meeting 8-11 April 2025</a:t>
            </a:r>
            <a:endParaRPr lang="en-US" sz="1400" i="1" dirty="0">
              <a:cs typeface="Calibri" panose="020F0502020204030204" pitchFamily="34" charset="0"/>
            </a:endParaRPr>
          </a:p>
        </p:txBody>
      </p:sp>
      <p:pic>
        <p:nvPicPr>
          <p:cNvPr id="150" name="Picture 2">
            <a:extLst>
              <a:ext uri="{FF2B5EF4-FFF2-40B4-BE49-F238E27FC236}">
                <a16:creationId xmlns:a16="http://schemas.microsoft.com/office/drawing/2014/main" id="{55E50661-2579-4F04-39AF-F5F0D738AF4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6416" y="5969322"/>
            <a:ext cx="1167228" cy="480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025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A graph of a number of pulse&#10;&#10;Description automatically generated with medium confidence">
            <a:extLst>
              <a:ext uri="{FF2B5EF4-FFF2-40B4-BE49-F238E27FC236}">
                <a16:creationId xmlns:a16="http://schemas.microsoft.com/office/drawing/2014/main" id="{41948E10-7A98-837D-13C9-62CE9E9B5956}"/>
              </a:ext>
            </a:extLst>
          </p:cNvPr>
          <p:cNvPicPr>
            <a:picLocks noChangeAspect="1"/>
          </p:cNvPicPr>
          <p:nvPr/>
        </p:nvPicPr>
        <p:blipFill>
          <a:blip r:embed="rId2">
            <a:extLst>
              <a:ext uri="{28A0092B-C50C-407E-A947-70E740481C1C}">
                <a14:useLocalDpi xmlns:a14="http://schemas.microsoft.com/office/drawing/2010/main" val="0"/>
              </a:ext>
            </a:extLst>
          </a:blip>
          <a:srcRect l="3516" t="3457" r="8234"/>
          <a:stretch/>
        </p:blipFill>
        <p:spPr>
          <a:xfrm>
            <a:off x="0" y="4144645"/>
            <a:ext cx="5146431" cy="2413593"/>
          </a:xfrm>
          <a:prstGeom prst="rect">
            <a:avLst/>
          </a:prstGeom>
        </p:spPr>
      </p:pic>
      <p:pic>
        <p:nvPicPr>
          <p:cNvPr id="21" name="Picture 20" descr="A graph showing a pulse&#10;&#10;Description automatically generated with medium confidence">
            <a:extLst>
              <a:ext uri="{FF2B5EF4-FFF2-40B4-BE49-F238E27FC236}">
                <a16:creationId xmlns:a16="http://schemas.microsoft.com/office/drawing/2014/main" id="{8687B85D-625E-F734-8E76-3BAF9B94B623}"/>
              </a:ext>
            </a:extLst>
          </p:cNvPr>
          <p:cNvPicPr>
            <a:picLocks noChangeAspect="1"/>
          </p:cNvPicPr>
          <p:nvPr/>
        </p:nvPicPr>
        <p:blipFill>
          <a:blip r:embed="rId3">
            <a:extLst>
              <a:ext uri="{28A0092B-C50C-407E-A947-70E740481C1C}">
                <a14:useLocalDpi xmlns:a14="http://schemas.microsoft.com/office/drawing/2010/main" val="0"/>
              </a:ext>
            </a:extLst>
          </a:blip>
          <a:srcRect l="4820" t="3867" r="7984"/>
          <a:stretch/>
        </p:blipFill>
        <p:spPr>
          <a:xfrm>
            <a:off x="0" y="1711569"/>
            <a:ext cx="5205046" cy="2460118"/>
          </a:xfrm>
          <a:prstGeom prst="rect">
            <a:avLst/>
          </a:prstGeom>
        </p:spPr>
      </p:pic>
      <p:pic>
        <p:nvPicPr>
          <p:cNvPr id="12" name="Picture 11" descr="A graph with a line going up&#10;&#10;Description automatically generated">
            <a:extLst>
              <a:ext uri="{FF2B5EF4-FFF2-40B4-BE49-F238E27FC236}">
                <a16:creationId xmlns:a16="http://schemas.microsoft.com/office/drawing/2014/main" id="{A38598FF-26C0-2140-8F83-8C9A532D99B6}"/>
              </a:ext>
            </a:extLst>
          </p:cNvPr>
          <p:cNvPicPr>
            <a:picLocks noChangeAspect="1"/>
          </p:cNvPicPr>
          <p:nvPr/>
        </p:nvPicPr>
        <p:blipFill>
          <a:blip r:embed="rId4">
            <a:extLst>
              <a:ext uri="{28A0092B-C50C-407E-A947-70E740481C1C}">
                <a14:useLocalDpi xmlns:a14="http://schemas.microsoft.com/office/drawing/2010/main" val="0"/>
              </a:ext>
            </a:extLst>
          </a:blip>
          <a:srcRect l="4644" t="3047" r="7633"/>
          <a:stretch/>
        </p:blipFill>
        <p:spPr>
          <a:xfrm>
            <a:off x="7162800" y="4022966"/>
            <a:ext cx="5029200" cy="2382873"/>
          </a:xfrm>
          <a:prstGeom prst="rect">
            <a:avLst/>
          </a:prstGeom>
        </p:spPr>
      </p:pic>
      <p:pic>
        <p:nvPicPr>
          <p:cNvPr id="9" name="Picture 8" descr="A graph showing a number of pulse&#10;&#10;Description automatically generated">
            <a:extLst>
              <a:ext uri="{FF2B5EF4-FFF2-40B4-BE49-F238E27FC236}">
                <a16:creationId xmlns:a16="http://schemas.microsoft.com/office/drawing/2014/main" id="{41F955F2-3818-6A82-1068-F7DA108B25D9}"/>
              </a:ext>
            </a:extLst>
          </p:cNvPr>
          <p:cNvPicPr>
            <a:picLocks noChangeAspect="1"/>
          </p:cNvPicPr>
          <p:nvPr/>
        </p:nvPicPr>
        <p:blipFill>
          <a:blip r:embed="rId5">
            <a:extLst>
              <a:ext uri="{28A0092B-C50C-407E-A947-70E740481C1C}">
                <a14:useLocalDpi xmlns:a14="http://schemas.microsoft.com/office/drawing/2010/main" val="0"/>
              </a:ext>
            </a:extLst>
          </a:blip>
          <a:srcRect l="4014" r="7911"/>
          <a:stretch/>
        </p:blipFill>
        <p:spPr>
          <a:xfrm>
            <a:off x="7197969" y="1518960"/>
            <a:ext cx="4994031" cy="2430826"/>
          </a:xfrm>
          <a:prstGeom prst="rect">
            <a:avLst/>
          </a:prstGeom>
        </p:spPr>
      </p:pic>
      <p:sp>
        <p:nvSpPr>
          <p:cNvPr id="6" name="Rettangolo 5">
            <a:extLst>
              <a:ext uri="{FF2B5EF4-FFF2-40B4-BE49-F238E27FC236}">
                <a16:creationId xmlns:a16="http://schemas.microsoft.com/office/drawing/2014/main" id="{7BD0A065-06BC-640C-A4BA-25544C9B0835}"/>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all" spc="0" normalizeH="0" noProof="0" dirty="0">
                <a:ln>
                  <a:noFill/>
                </a:ln>
                <a:effectLst/>
                <a:uLnTx/>
                <a:uFillTx/>
                <a:latin typeface="Calibri" panose="020F0502020204030204"/>
                <a:ea typeface="+mn-ea"/>
                <a:cs typeface="+mn-cs"/>
              </a:rPr>
              <a:t>HIGH POWER TEST RESULTS</a:t>
            </a:r>
            <a:endParaRPr kumimoji="0" lang="en-GB" sz="3600" b="1" i="0" u="none" strike="noStrike" kern="1200" cap="all" spc="0" normalizeH="0" noProof="0" dirty="0">
              <a:ln>
                <a:noFill/>
              </a:ln>
              <a:effectLst/>
              <a:uLnTx/>
              <a:uFillTx/>
              <a:latin typeface="Calibri" panose="020F0502020204030204"/>
              <a:ea typeface="+mn-ea"/>
              <a:cs typeface="+mn-cs"/>
            </a:endParaRPr>
          </a:p>
        </p:txBody>
      </p:sp>
      <p:pic>
        <p:nvPicPr>
          <p:cNvPr id="7" name="Immagine 6">
            <a:extLst>
              <a:ext uri="{FF2B5EF4-FFF2-40B4-BE49-F238E27FC236}">
                <a16:creationId xmlns:a16="http://schemas.microsoft.com/office/drawing/2014/main" id="{85B51A59-B8FE-EAB5-D54D-821CD24BD9A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758010" cy="975696"/>
          </a:xfrm>
          <a:prstGeom prst="rect">
            <a:avLst/>
          </a:prstGeom>
        </p:spPr>
      </p:pic>
      <p:sp>
        <p:nvSpPr>
          <p:cNvPr id="13" name="CasellaDiTesto 12">
            <a:extLst>
              <a:ext uri="{FF2B5EF4-FFF2-40B4-BE49-F238E27FC236}">
                <a16:creationId xmlns:a16="http://schemas.microsoft.com/office/drawing/2014/main" id="{245FF3F0-307D-FCE7-F2F8-4C214EE2E8BC}"/>
              </a:ext>
            </a:extLst>
          </p:cNvPr>
          <p:cNvSpPr txBox="1"/>
          <p:nvPr/>
        </p:nvSpPr>
        <p:spPr>
          <a:xfrm>
            <a:off x="0" y="893640"/>
            <a:ext cx="12192000" cy="830997"/>
          </a:xfrm>
          <a:prstGeom prst="rect">
            <a:avLst/>
          </a:prstGeom>
          <a:noFill/>
        </p:spPr>
        <p:txBody>
          <a:bodyPr wrap="square">
            <a:spAutoFit/>
          </a:bodyPr>
          <a:lstStyle/>
          <a:p>
            <a:pPr algn="just"/>
            <a:r>
              <a:rPr lang="en-US" sz="1600" dirty="0"/>
              <a:t>RF conditioning began in </a:t>
            </a:r>
            <a:r>
              <a:rPr lang="en-US" sz="1600" b="1" dirty="0"/>
              <a:t>February 2024</a:t>
            </a:r>
            <a:r>
              <a:rPr lang="en-US" sz="1600" dirty="0"/>
              <a:t>. The conditioning was done in a semi-automatic way, monitoring the </a:t>
            </a:r>
            <a:r>
              <a:rPr lang="en-US" sz="1600" b="1" dirty="0"/>
              <a:t>vacuum</a:t>
            </a:r>
            <a:r>
              <a:rPr lang="en-US" sz="1600" dirty="0"/>
              <a:t> at the different vacuum pumps and the </a:t>
            </a:r>
            <a:r>
              <a:rPr lang="en-US" sz="1600" b="1" dirty="0"/>
              <a:t>reflected power </a:t>
            </a:r>
            <a:r>
              <a:rPr lang="en-US" sz="1600" dirty="0"/>
              <a:t>to the klystron and progressively increasing the power from the klystron and pulse length keeping the repetition rate at </a:t>
            </a:r>
            <a:r>
              <a:rPr lang="en-US" sz="1600" b="1" dirty="0"/>
              <a:t>100 Hz</a:t>
            </a:r>
          </a:p>
        </p:txBody>
      </p:sp>
      <p:sp>
        <p:nvSpPr>
          <p:cNvPr id="16" name="CasellaDiTesto 15">
            <a:extLst>
              <a:ext uri="{FF2B5EF4-FFF2-40B4-BE49-F238E27FC236}">
                <a16:creationId xmlns:a16="http://schemas.microsoft.com/office/drawing/2014/main" id="{96EC7739-90A4-2817-B0E9-DCB393D4B73E}"/>
              </a:ext>
            </a:extLst>
          </p:cNvPr>
          <p:cNvSpPr txBox="1"/>
          <p:nvPr/>
        </p:nvSpPr>
        <p:spPr>
          <a:xfrm>
            <a:off x="7631955" y="1682323"/>
            <a:ext cx="1255816" cy="323165"/>
          </a:xfrm>
          <a:prstGeom prst="rect">
            <a:avLst/>
          </a:prstGeom>
          <a:noFill/>
        </p:spPr>
        <p:txBody>
          <a:bodyPr wrap="square">
            <a:spAutoFit/>
          </a:bodyPr>
          <a:lstStyle/>
          <a:p>
            <a:r>
              <a:rPr lang="en-US" sz="1500" dirty="0"/>
              <a:t>BOC detuned</a:t>
            </a:r>
          </a:p>
        </p:txBody>
      </p:sp>
      <p:sp>
        <p:nvSpPr>
          <p:cNvPr id="18" name="CasellaDiTesto 17">
            <a:extLst>
              <a:ext uri="{FF2B5EF4-FFF2-40B4-BE49-F238E27FC236}">
                <a16:creationId xmlns:a16="http://schemas.microsoft.com/office/drawing/2014/main" id="{71E36749-C227-4637-C3DB-5EF51CB191B8}"/>
              </a:ext>
            </a:extLst>
          </p:cNvPr>
          <p:cNvSpPr txBox="1"/>
          <p:nvPr/>
        </p:nvSpPr>
        <p:spPr>
          <a:xfrm>
            <a:off x="587604" y="1868827"/>
            <a:ext cx="1044039" cy="229451"/>
          </a:xfrm>
          <a:prstGeom prst="rect">
            <a:avLst/>
          </a:prstGeom>
          <a:solidFill>
            <a:schemeClr val="bg1"/>
          </a:solidFill>
        </p:spPr>
        <p:txBody>
          <a:bodyPr wrap="square" lIns="0" tIns="0" rIns="0" bIns="0">
            <a:spAutoFit/>
          </a:bodyPr>
          <a:lstStyle/>
          <a:p>
            <a:r>
              <a:rPr lang="en-US" sz="1500" dirty="0"/>
              <a:t>BOC detuned</a:t>
            </a:r>
          </a:p>
        </p:txBody>
      </p:sp>
      <p:sp>
        <p:nvSpPr>
          <p:cNvPr id="19" name="CasellaDiTesto 18">
            <a:extLst>
              <a:ext uri="{FF2B5EF4-FFF2-40B4-BE49-F238E27FC236}">
                <a16:creationId xmlns:a16="http://schemas.microsoft.com/office/drawing/2014/main" id="{1564CEF4-70FD-0178-A250-70A8146E66DC}"/>
              </a:ext>
            </a:extLst>
          </p:cNvPr>
          <p:cNvSpPr txBox="1"/>
          <p:nvPr/>
        </p:nvSpPr>
        <p:spPr>
          <a:xfrm>
            <a:off x="8792083" y="1668926"/>
            <a:ext cx="1255816" cy="323165"/>
          </a:xfrm>
          <a:prstGeom prst="rect">
            <a:avLst/>
          </a:prstGeom>
          <a:noFill/>
        </p:spPr>
        <p:txBody>
          <a:bodyPr wrap="square">
            <a:spAutoFit/>
          </a:bodyPr>
          <a:lstStyle/>
          <a:p>
            <a:r>
              <a:rPr lang="en-US" sz="1500" dirty="0"/>
              <a:t>BOC tuned</a:t>
            </a:r>
          </a:p>
        </p:txBody>
      </p:sp>
      <p:sp>
        <p:nvSpPr>
          <p:cNvPr id="20" name="CasellaDiTesto 19">
            <a:extLst>
              <a:ext uri="{FF2B5EF4-FFF2-40B4-BE49-F238E27FC236}">
                <a16:creationId xmlns:a16="http://schemas.microsoft.com/office/drawing/2014/main" id="{BC35F445-26CE-F714-B2A6-6D8881BC40A1}"/>
              </a:ext>
            </a:extLst>
          </p:cNvPr>
          <p:cNvSpPr txBox="1"/>
          <p:nvPr/>
        </p:nvSpPr>
        <p:spPr>
          <a:xfrm>
            <a:off x="1823399" y="1842944"/>
            <a:ext cx="856013" cy="231431"/>
          </a:xfrm>
          <a:prstGeom prst="rect">
            <a:avLst/>
          </a:prstGeom>
          <a:solidFill>
            <a:schemeClr val="bg1"/>
          </a:solidFill>
        </p:spPr>
        <p:txBody>
          <a:bodyPr wrap="square" lIns="0" tIns="0" rIns="0" bIns="0">
            <a:spAutoFit/>
          </a:bodyPr>
          <a:lstStyle/>
          <a:p>
            <a:r>
              <a:rPr lang="en-US" sz="1500" dirty="0"/>
              <a:t>BOC tuned</a:t>
            </a:r>
          </a:p>
        </p:txBody>
      </p:sp>
      <p:sp>
        <p:nvSpPr>
          <p:cNvPr id="22" name="CasellaDiTesto 21">
            <a:extLst>
              <a:ext uri="{FF2B5EF4-FFF2-40B4-BE49-F238E27FC236}">
                <a16:creationId xmlns:a16="http://schemas.microsoft.com/office/drawing/2014/main" id="{C17D9E00-8352-C017-A5D4-2E2864245ADC}"/>
              </a:ext>
            </a:extLst>
          </p:cNvPr>
          <p:cNvSpPr txBox="1"/>
          <p:nvPr/>
        </p:nvSpPr>
        <p:spPr>
          <a:xfrm>
            <a:off x="5058888" y="1787329"/>
            <a:ext cx="2125682" cy="4278094"/>
          </a:xfrm>
          <a:prstGeom prst="rect">
            <a:avLst/>
          </a:prstGeom>
          <a:noFill/>
        </p:spPr>
        <p:txBody>
          <a:bodyPr wrap="square">
            <a:spAutoFit/>
          </a:bodyPr>
          <a:lstStyle/>
          <a:p>
            <a:pPr marL="203200" indent="-203200" algn="just">
              <a:buFont typeface="Symbol" panose="05050102010706020507" pitchFamily="18" charset="2"/>
              <a:buChar char="Þ"/>
            </a:pPr>
            <a:r>
              <a:rPr lang="en-US" sz="1600" dirty="0"/>
              <a:t>Conditioning dominated by the vacuum activity in the </a:t>
            </a:r>
            <a:r>
              <a:rPr lang="en-US" sz="1600" b="1" dirty="0"/>
              <a:t>waveguide</a:t>
            </a:r>
            <a:r>
              <a:rPr lang="en-US" sz="1600" dirty="0"/>
              <a:t> </a:t>
            </a:r>
          </a:p>
          <a:p>
            <a:pPr marL="203200" indent="-203200" algn="just">
              <a:buFont typeface="Symbol" panose="05050102010706020507" pitchFamily="18" charset="2"/>
              <a:buChar char="Þ"/>
            </a:pPr>
            <a:r>
              <a:rPr lang="en-US" sz="1600" dirty="0"/>
              <a:t>final maximum input power limited by a vacuum </a:t>
            </a:r>
            <a:r>
              <a:rPr lang="en-US" sz="1600" b="1" dirty="0"/>
              <a:t>activity in the ceramic of the klystron </a:t>
            </a:r>
            <a:r>
              <a:rPr lang="en-US" sz="1600" dirty="0"/>
              <a:t>probably due to the reflected power</a:t>
            </a:r>
          </a:p>
          <a:p>
            <a:pPr marL="203200" indent="-203200" algn="just">
              <a:buFont typeface="Symbol" panose="05050102010706020507" pitchFamily="18" charset="2"/>
              <a:buChar char="Þ"/>
            </a:pPr>
            <a:r>
              <a:rPr lang="en-US" sz="1600" dirty="0"/>
              <a:t>we reached so far a cathode peak field is  </a:t>
            </a:r>
            <a:r>
              <a:rPr lang="en-US" sz="1600" b="1" dirty="0"/>
              <a:t>160 MV/m </a:t>
            </a:r>
          </a:p>
          <a:p>
            <a:pPr marL="203200" indent="-203200" algn="just">
              <a:buFont typeface="Symbol" panose="05050102010706020507" pitchFamily="18" charset="2"/>
              <a:buChar char="Þ"/>
            </a:pPr>
            <a:endParaRPr lang="en-US" sz="1600" b="1" dirty="0">
              <a:highlight>
                <a:srgbClr val="FFFF00"/>
              </a:highlight>
            </a:endParaRPr>
          </a:p>
          <a:p>
            <a:pPr marL="203200" indent="-203200" algn="just">
              <a:buFont typeface="Symbol" panose="05050102010706020507" pitchFamily="18" charset="2"/>
              <a:buChar char="Þ"/>
            </a:pPr>
            <a:r>
              <a:rPr lang="en-US" sz="1600" b="1" dirty="0">
                <a:highlight>
                  <a:srgbClr val="FFFF00"/>
                </a:highlight>
              </a:rPr>
              <a:t>no limitation due to the gun</a:t>
            </a:r>
            <a:r>
              <a:rPr lang="en-US" sz="1600" dirty="0">
                <a:highlight>
                  <a:srgbClr val="FFFF00"/>
                </a:highlight>
              </a:rPr>
              <a:t>.</a:t>
            </a:r>
          </a:p>
        </p:txBody>
      </p:sp>
      <p:cxnSp>
        <p:nvCxnSpPr>
          <p:cNvPr id="25" name="Connettore diritto 24">
            <a:extLst>
              <a:ext uri="{FF2B5EF4-FFF2-40B4-BE49-F238E27FC236}">
                <a16:creationId xmlns:a16="http://schemas.microsoft.com/office/drawing/2014/main" id="{37873118-F653-7F53-1B97-EF0F4AECF0F8}"/>
              </a:ext>
            </a:extLst>
          </p:cNvPr>
          <p:cNvCxnSpPr>
            <a:cxnSpLocks/>
          </p:cNvCxnSpPr>
          <p:nvPr/>
        </p:nvCxnSpPr>
        <p:spPr>
          <a:xfrm>
            <a:off x="1693908" y="1852855"/>
            <a:ext cx="0" cy="4290037"/>
          </a:xfrm>
          <a:prstGeom prst="line">
            <a:avLst/>
          </a:prstGeom>
          <a:ln w="38100">
            <a:solidFill>
              <a:srgbClr val="002060"/>
            </a:solidFill>
            <a:prstDash val="sysDash"/>
          </a:ln>
        </p:spPr>
        <p:style>
          <a:lnRef idx="1">
            <a:schemeClr val="accent1"/>
          </a:lnRef>
          <a:fillRef idx="0">
            <a:schemeClr val="accent1"/>
          </a:fillRef>
          <a:effectRef idx="0">
            <a:schemeClr val="accent1"/>
          </a:effectRef>
          <a:fontRef idx="minor">
            <a:schemeClr val="tx1"/>
          </a:fontRef>
        </p:style>
      </p:cxnSp>
      <p:cxnSp>
        <p:nvCxnSpPr>
          <p:cNvPr id="26" name="Connettore diritto 25">
            <a:extLst>
              <a:ext uri="{FF2B5EF4-FFF2-40B4-BE49-F238E27FC236}">
                <a16:creationId xmlns:a16="http://schemas.microsoft.com/office/drawing/2014/main" id="{269954BB-A2E3-B854-BB7D-ECD1A7BE8DA0}"/>
              </a:ext>
            </a:extLst>
          </p:cNvPr>
          <p:cNvCxnSpPr>
            <a:cxnSpLocks/>
          </p:cNvCxnSpPr>
          <p:nvPr/>
        </p:nvCxnSpPr>
        <p:spPr>
          <a:xfrm>
            <a:off x="8803117" y="1709894"/>
            <a:ext cx="0" cy="4257152"/>
          </a:xfrm>
          <a:prstGeom prst="line">
            <a:avLst/>
          </a:prstGeom>
          <a:ln w="38100">
            <a:solidFill>
              <a:srgbClr val="002060"/>
            </a:solidFill>
            <a:prstDash val="sysDash"/>
          </a:ln>
        </p:spPr>
        <p:style>
          <a:lnRef idx="1">
            <a:schemeClr val="accent1"/>
          </a:lnRef>
          <a:fillRef idx="0">
            <a:schemeClr val="accent1"/>
          </a:fillRef>
          <a:effectRef idx="0">
            <a:schemeClr val="accent1"/>
          </a:effectRef>
          <a:fontRef idx="minor">
            <a:schemeClr val="tx1"/>
          </a:fontRef>
        </p:style>
      </p:cxnSp>
      <p:grpSp>
        <p:nvGrpSpPr>
          <p:cNvPr id="4" name="Gruppo 3">
            <a:extLst>
              <a:ext uri="{FF2B5EF4-FFF2-40B4-BE49-F238E27FC236}">
                <a16:creationId xmlns:a16="http://schemas.microsoft.com/office/drawing/2014/main" id="{963DFE9E-0D92-DCB1-A014-05283E5F313F}"/>
              </a:ext>
            </a:extLst>
          </p:cNvPr>
          <p:cNvGrpSpPr/>
          <p:nvPr/>
        </p:nvGrpSpPr>
        <p:grpSpPr>
          <a:xfrm rot="19227958">
            <a:off x="10170155" y="4583574"/>
            <a:ext cx="1611878" cy="1461458"/>
            <a:chOff x="2600312" y="4464461"/>
            <a:chExt cx="2579241" cy="2298202"/>
          </a:xfrm>
        </p:grpSpPr>
        <p:pic>
          <p:nvPicPr>
            <p:cNvPr id="2" name="Immagine 1">
              <a:extLst>
                <a:ext uri="{FF2B5EF4-FFF2-40B4-BE49-F238E27FC236}">
                  <a16:creationId xmlns:a16="http://schemas.microsoft.com/office/drawing/2014/main" id="{8F61C640-9AED-053E-65EE-6C8C09DD7B8C}"/>
                </a:ext>
              </a:extLst>
            </p:cNvPr>
            <p:cNvPicPr>
              <a:picLocks noChangeAspect="1"/>
            </p:cNvPicPr>
            <p:nvPr/>
          </p:nvPicPr>
          <p:blipFill>
            <a:blip r:embed="rId7"/>
            <a:stretch>
              <a:fillRect/>
            </a:stretch>
          </p:blipFill>
          <p:spPr>
            <a:xfrm>
              <a:off x="2600312" y="4936380"/>
              <a:ext cx="2469706" cy="1826283"/>
            </a:xfrm>
            <a:prstGeom prst="rect">
              <a:avLst/>
            </a:prstGeom>
          </p:spPr>
        </p:pic>
        <p:sp>
          <p:nvSpPr>
            <p:cNvPr id="3" name="CasellaDiTesto 2">
              <a:extLst>
                <a:ext uri="{FF2B5EF4-FFF2-40B4-BE49-F238E27FC236}">
                  <a16:creationId xmlns:a16="http://schemas.microsoft.com/office/drawing/2014/main" id="{5D5D82BE-261A-3340-903C-537AA9BF72A1}"/>
                </a:ext>
              </a:extLst>
            </p:cNvPr>
            <p:cNvSpPr txBox="1"/>
            <p:nvPr/>
          </p:nvSpPr>
          <p:spPr>
            <a:xfrm>
              <a:off x="2804428" y="4464461"/>
              <a:ext cx="2375125" cy="629189"/>
            </a:xfrm>
            <a:prstGeom prst="rect">
              <a:avLst/>
            </a:prstGeom>
            <a:noFill/>
          </p:spPr>
          <p:txBody>
            <a:bodyPr wrap="none" rtlCol="0">
              <a:spAutoFit/>
            </a:bodyPr>
            <a:lstStyle/>
            <a:p>
              <a:r>
                <a:rPr lang="en-US" sz="2000" b="1" dirty="0">
                  <a:solidFill>
                    <a:srgbClr val="002060"/>
                  </a:solidFill>
                </a:rPr>
                <a:t>Oral IPAC 24</a:t>
              </a:r>
            </a:p>
          </p:txBody>
        </p:sp>
      </p:grpSp>
      <p:sp>
        <p:nvSpPr>
          <p:cNvPr id="5" name="Footer Placeholder 4">
            <a:extLst>
              <a:ext uri="{FF2B5EF4-FFF2-40B4-BE49-F238E27FC236}">
                <a16:creationId xmlns:a16="http://schemas.microsoft.com/office/drawing/2014/main" id="{9F1267F6-18F7-D2EB-A886-C68D47A4DC45}"/>
              </a:ext>
            </a:extLst>
          </p:cNvPr>
          <p:cNvSpPr>
            <a:spLocks noGrp="1"/>
          </p:cNvSpPr>
          <p:nvPr>
            <p:ph type="ftr" sz="quarter" idx="11"/>
          </p:nvPr>
        </p:nvSpPr>
        <p:spPr>
          <a:xfrm>
            <a:off x="1842420" y="6492875"/>
            <a:ext cx="9685964" cy="365125"/>
          </a:xfrm>
        </p:spPr>
        <p:txBody>
          <a:bodyPr/>
          <a:lstStyle>
            <a:lvl1pPr>
              <a:defRPr sz="1200">
                <a:solidFill>
                  <a:schemeClr val="accent5"/>
                </a:solidFill>
              </a:defRPr>
            </a:lvl1pPr>
          </a:lstStyle>
          <a:p>
            <a:r>
              <a:rPr lang="en-US" sz="1400" i="1" dirty="0">
                <a:cs typeface="Calibri" panose="020F0502020204030204" pitchFamily="34" charset="0"/>
              </a:rPr>
              <a:t>David Alesini and Thomas Geoffrey Lucas– </a:t>
            </a:r>
            <a:r>
              <a:rPr lang="en-US" sz="1400" dirty="0"/>
              <a:t>Final results of the C-band Guns </a:t>
            </a:r>
            <a:r>
              <a:rPr lang="en-US" sz="1400" i="1" dirty="0">
                <a:cs typeface="Calibri" panose="020F0502020204030204" pitchFamily="34" charset="0"/>
              </a:rPr>
              <a:t>– </a:t>
            </a:r>
            <a:r>
              <a:rPr lang="it-IT" sz="1400" i="1" dirty="0"/>
              <a:t>I.FAST 4th </a:t>
            </a:r>
            <a:r>
              <a:rPr lang="it-IT" sz="1400" i="1" dirty="0" err="1"/>
              <a:t>Annual</a:t>
            </a:r>
            <a:r>
              <a:rPr lang="it-IT" sz="1400" i="1" dirty="0"/>
              <a:t> Meeting 8-11 April 2025</a:t>
            </a:r>
            <a:endParaRPr lang="en-US" sz="1400" i="1" dirty="0">
              <a:cs typeface="Calibri" panose="020F0502020204030204" pitchFamily="34" charset="0"/>
            </a:endParaRPr>
          </a:p>
        </p:txBody>
      </p:sp>
      <p:pic>
        <p:nvPicPr>
          <p:cNvPr id="8" name="Picture 2">
            <a:extLst>
              <a:ext uri="{FF2B5EF4-FFF2-40B4-BE49-F238E27FC236}">
                <a16:creationId xmlns:a16="http://schemas.microsoft.com/office/drawing/2014/main" id="{DFEFA4B3-B020-D155-A8DC-A1BBE74E9A4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52438" y="56645"/>
            <a:ext cx="1954976" cy="804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8661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fade">
                                      <p:cBhvr>
                                        <p:cTn id="27" dur="500"/>
                                        <p:tgtEl>
                                          <p:spTgt spid="2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xEl>
                                              <p:pRg st="1" end="1"/>
                                            </p:txEl>
                                          </p:spTgt>
                                        </p:tgtEl>
                                        <p:attrNameLst>
                                          <p:attrName>style.visibility</p:attrName>
                                        </p:attrNameLst>
                                      </p:cBhvr>
                                      <p:to>
                                        <p:strVal val="visible"/>
                                      </p:to>
                                    </p:set>
                                    <p:animEffect transition="in" filter="fade">
                                      <p:cBhvr>
                                        <p:cTn id="32" dur="500"/>
                                        <p:tgtEl>
                                          <p:spTgt spid="22">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2">
                                            <p:txEl>
                                              <p:pRg st="2" end="2"/>
                                            </p:txEl>
                                          </p:spTgt>
                                        </p:tgtEl>
                                        <p:attrNameLst>
                                          <p:attrName>style.visibility</p:attrName>
                                        </p:attrNameLst>
                                      </p:cBhvr>
                                      <p:to>
                                        <p:strVal val="visible"/>
                                      </p:to>
                                    </p:set>
                                    <p:animEffect transition="in" filter="fade">
                                      <p:cBhvr>
                                        <p:cTn id="37" dur="500"/>
                                        <p:tgtEl>
                                          <p:spTgt spid="22">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2">
                                            <p:txEl>
                                              <p:pRg st="4" end="4"/>
                                            </p:txEl>
                                          </p:spTgt>
                                        </p:tgtEl>
                                        <p:attrNameLst>
                                          <p:attrName>style.visibility</p:attrName>
                                        </p:attrNameLst>
                                      </p:cBhvr>
                                      <p:to>
                                        <p:strVal val="visible"/>
                                      </p:to>
                                    </p:set>
                                    <p:animEffect transition="in" filter="fade">
                                      <p:cBhvr>
                                        <p:cTn id="42" dur="500"/>
                                        <p:tgtEl>
                                          <p:spTgt spid="22">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P spid="19" grpId="0"/>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omputer generated image of a building&#10;&#10;Description automatically generated">
            <a:extLst>
              <a:ext uri="{FF2B5EF4-FFF2-40B4-BE49-F238E27FC236}">
                <a16:creationId xmlns:a16="http://schemas.microsoft.com/office/drawing/2014/main" id="{12616D96-7A23-6E40-76C0-A130C7A808B6}"/>
              </a:ext>
            </a:extLst>
          </p:cNvPr>
          <p:cNvPicPr>
            <a:picLocks noChangeAspect="1"/>
          </p:cNvPicPr>
          <p:nvPr/>
        </p:nvPicPr>
        <p:blipFill>
          <a:blip r:embed="rId3" cstate="print">
            <a:extLst>
              <a:ext uri="{28A0092B-C50C-407E-A947-70E740481C1C}">
                <a14:useLocalDpi xmlns:a14="http://schemas.microsoft.com/office/drawing/2010/main" val="0"/>
              </a:ext>
            </a:extLst>
          </a:blip>
          <a:srcRect l="7110" r="6526" b="12308"/>
          <a:stretch/>
        </p:blipFill>
        <p:spPr>
          <a:xfrm>
            <a:off x="4608935" y="611105"/>
            <a:ext cx="7583065" cy="4380757"/>
          </a:xfrm>
          <a:prstGeom prst="rect">
            <a:avLst/>
          </a:prstGeom>
        </p:spPr>
      </p:pic>
      <p:sp>
        <p:nvSpPr>
          <p:cNvPr id="25" name="CasellaDiTesto 24">
            <a:extLst>
              <a:ext uri="{FF2B5EF4-FFF2-40B4-BE49-F238E27FC236}">
                <a16:creationId xmlns:a16="http://schemas.microsoft.com/office/drawing/2014/main" id="{E18AD8C9-D8E7-4CD1-545D-D4E4A6700A03}"/>
              </a:ext>
            </a:extLst>
          </p:cNvPr>
          <p:cNvSpPr txBox="1"/>
          <p:nvPr/>
        </p:nvSpPr>
        <p:spPr>
          <a:xfrm>
            <a:off x="4474415" y="5112965"/>
            <a:ext cx="2203938" cy="584775"/>
          </a:xfrm>
          <a:prstGeom prst="rect">
            <a:avLst/>
          </a:prstGeom>
          <a:noFill/>
        </p:spPr>
        <p:txBody>
          <a:bodyPr wrap="square">
            <a:spAutoFit/>
          </a:bodyPr>
          <a:lstStyle/>
          <a:p>
            <a:pPr lvl="0" algn="ctr" fontAlgn="b">
              <a:defRPr/>
            </a:pPr>
            <a:r>
              <a:rPr kumimoji="0" lang="en-US" sz="1600" b="1" i="0" u="none" strike="noStrike" kern="1200" cap="none" spc="0" normalizeH="0" baseline="0" noProof="0" dirty="0">
                <a:ln>
                  <a:noFill/>
                </a:ln>
                <a:solidFill>
                  <a:srgbClr val="002060"/>
                </a:solidFill>
                <a:effectLst/>
                <a:uLnTx/>
                <a:uFillTx/>
                <a:sym typeface="Symbol" panose="05050102010706020507" pitchFamily="18" charset="2"/>
              </a:rPr>
              <a:t>New C-band Source: K300+ </a:t>
            </a:r>
            <a:r>
              <a:rPr lang="it-IT" sz="1600" b="1" dirty="0">
                <a:solidFill>
                  <a:srgbClr val="002060"/>
                </a:solidFill>
                <a:ea typeface="Calibri" panose="020F0502020204030204" pitchFamily="34" charset="0"/>
                <a:cs typeface="Calibri" panose="020F0502020204030204" pitchFamily="34" charset="0"/>
              </a:rPr>
              <a:t>Canon </a:t>
            </a:r>
            <a:r>
              <a:rPr lang="en-US" sz="1600" b="1" dirty="0">
                <a:solidFill>
                  <a:srgbClr val="002060"/>
                </a:solidFill>
                <a:ea typeface="Calibri" panose="020F0502020204030204" pitchFamily="34" charset="0"/>
                <a:cs typeface="Calibri" panose="020F0502020204030204" pitchFamily="34" charset="0"/>
              </a:rPr>
              <a:t>E37217</a:t>
            </a:r>
            <a:endParaRPr lang="it-IT" sz="1600" b="1" dirty="0">
              <a:solidFill>
                <a:srgbClr val="002060"/>
              </a:solidFill>
              <a:ea typeface="Calibri" panose="020F0502020204030204" pitchFamily="34" charset="0"/>
              <a:cs typeface="Calibri" panose="020F0502020204030204" pitchFamily="34" charset="0"/>
            </a:endParaRPr>
          </a:p>
        </p:txBody>
      </p:sp>
      <p:sp>
        <p:nvSpPr>
          <p:cNvPr id="26" name="CasellaDiTesto 25">
            <a:extLst>
              <a:ext uri="{FF2B5EF4-FFF2-40B4-BE49-F238E27FC236}">
                <a16:creationId xmlns:a16="http://schemas.microsoft.com/office/drawing/2014/main" id="{80DEAB67-7082-4128-097B-D6351D31E7D8}"/>
              </a:ext>
            </a:extLst>
          </p:cNvPr>
          <p:cNvSpPr txBox="1"/>
          <p:nvPr/>
        </p:nvSpPr>
        <p:spPr>
          <a:xfrm>
            <a:off x="6510435" y="5112965"/>
            <a:ext cx="1983940" cy="584775"/>
          </a:xfrm>
          <a:prstGeom prst="rect">
            <a:avLst/>
          </a:prstGeom>
          <a:noFill/>
          <a:ln>
            <a:noFill/>
          </a:ln>
        </p:spPr>
        <p:txBody>
          <a:bodyPr wrap="square">
            <a:spAutoFit/>
          </a:bodyPr>
          <a:lstStyle/>
          <a:p>
            <a:pPr algn="just">
              <a:spcBef>
                <a:spcPts val="1000"/>
              </a:spcBef>
              <a:buClr>
                <a:srgbClr val="4196B4"/>
              </a:buClr>
              <a:defRPr/>
            </a:pPr>
            <a:r>
              <a:rPr kumimoji="0" lang="en-US" sz="1600" b="1" i="0" u="none" strike="noStrike" kern="1200" cap="none" spc="0" normalizeH="0" baseline="0" noProof="0" dirty="0">
                <a:ln>
                  <a:noFill/>
                </a:ln>
                <a:solidFill>
                  <a:srgbClr val="002060"/>
                </a:solidFill>
                <a:effectLst/>
                <a:uLnTx/>
                <a:uFillTx/>
                <a:sym typeface="Symbol" panose="05050102010706020507" pitchFamily="18" charset="2"/>
              </a:rPr>
              <a:t>X-band</a:t>
            </a:r>
            <a:r>
              <a:rPr kumimoji="0" lang="en-US" sz="1600" b="1" i="0" u="none" strike="noStrike" kern="1200" cap="none" spc="0" normalizeH="0" noProof="0" dirty="0">
                <a:ln>
                  <a:noFill/>
                </a:ln>
                <a:solidFill>
                  <a:srgbClr val="002060"/>
                </a:solidFill>
                <a:effectLst/>
                <a:uLnTx/>
                <a:uFillTx/>
                <a:sym typeface="Symbol" panose="05050102010706020507" pitchFamily="18" charset="2"/>
              </a:rPr>
              <a:t> new source: K300+</a:t>
            </a:r>
            <a:r>
              <a:rPr lang="it-IT" sz="1600" b="1" dirty="0">
                <a:solidFill>
                  <a:srgbClr val="002060"/>
                </a:solidFill>
              </a:rPr>
              <a:t>Canon E37119</a:t>
            </a:r>
          </a:p>
        </p:txBody>
      </p:sp>
      <p:cxnSp>
        <p:nvCxnSpPr>
          <p:cNvPr id="27" name="Connettore 2 26">
            <a:extLst>
              <a:ext uri="{FF2B5EF4-FFF2-40B4-BE49-F238E27FC236}">
                <a16:creationId xmlns:a16="http://schemas.microsoft.com/office/drawing/2014/main" id="{D96F409A-4F16-87A9-BDE4-D35FBCD8E8E5}"/>
              </a:ext>
            </a:extLst>
          </p:cNvPr>
          <p:cNvCxnSpPr>
            <a:cxnSpLocks/>
            <a:stCxn id="26" idx="0"/>
          </p:cNvCxnSpPr>
          <p:nvPr/>
        </p:nvCxnSpPr>
        <p:spPr>
          <a:xfrm flipH="1" flipV="1">
            <a:off x="6678353" y="4544008"/>
            <a:ext cx="824052" cy="568957"/>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ttore 2 28">
            <a:extLst>
              <a:ext uri="{FF2B5EF4-FFF2-40B4-BE49-F238E27FC236}">
                <a16:creationId xmlns:a16="http://schemas.microsoft.com/office/drawing/2014/main" id="{37469A0D-C2A0-1280-7DC5-6897B3A32757}"/>
              </a:ext>
            </a:extLst>
          </p:cNvPr>
          <p:cNvCxnSpPr>
            <a:cxnSpLocks/>
          </p:cNvCxnSpPr>
          <p:nvPr/>
        </p:nvCxnSpPr>
        <p:spPr>
          <a:xfrm flipH="1" flipV="1">
            <a:off x="5020134" y="4269398"/>
            <a:ext cx="24894" cy="843567"/>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 name="Rettangolo 1">
            <a:extLst>
              <a:ext uri="{FF2B5EF4-FFF2-40B4-BE49-F238E27FC236}">
                <a16:creationId xmlns:a16="http://schemas.microsoft.com/office/drawing/2014/main" id="{3EFA152C-F1A4-A221-C4DF-3711E5334B7B}"/>
              </a:ext>
            </a:extLst>
          </p:cNvPr>
          <p:cNvSpPr/>
          <p:nvPr/>
        </p:nvSpPr>
        <p:spPr>
          <a:xfrm>
            <a:off x="6951138" y="6435970"/>
            <a:ext cx="536000" cy="14458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ttangolo 2">
            <a:extLst>
              <a:ext uri="{FF2B5EF4-FFF2-40B4-BE49-F238E27FC236}">
                <a16:creationId xmlns:a16="http://schemas.microsoft.com/office/drawing/2014/main" id="{8ABD9071-A8B5-4ADE-5E99-15EC9C0CA76A}"/>
              </a:ext>
            </a:extLst>
          </p:cNvPr>
          <p:cNvSpPr/>
          <p:nvPr/>
        </p:nvSpPr>
        <p:spPr>
          <a:xfrm>
            <a:off x="2731325" y="0"/>
            <a:ext cx="6539344"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all" spc="0" normalizeH="0" noProof="0" dirty="0">
                <a:ln>
                  <a:noFill/>
                </a:ln>
                <a:effectLst/>
                <a:uLnTx/>
                <a:uFillTx/>
                <a:latin typeface="Calibri" panose="020F0502020204030204"/>
                <a:ea typeface="+mn-ea"/>
                <a:cs typeface="+mn-cs"/>
              </a:rPr>
              <a:t>THE FUTURE@INFN</a:t>
            </a:r>
            <a:r>
              <a:rPr lang="en-US" sz="3600" b="1" cap="all" dirty="0">
                <a:latin typeface="Calibri" panose="020F0502020204030204"/>
              </a:rPr>
              <a:t> </a:t>
            </a:r>
            <a:r>
              <a:rPr kumimoji="0" lang="en-US" sz="3600" b="1" i="0" u="none" strike="noStrike" kern="1200" cap="all" spc="0" normalizeH="0" noProof="0" dirty="0">
                <a:ln>
                  <a:noFill/>
                </a:ln>
                <a:effectLst/>
                <a:uLnTx/>
                <a:uFillTx/>
                <a:latin typeface="Calibri" panose="020F0502020204030204"/>
                <a:ea typeface="+mn-ea"/>
                <a:cs typeface="+mn-cs"/>
              </a:rPr>
              <a:t>TEX FACILITY</a:t>
            </a:r>
            <a:endParaRPr kumimoji="0" lang="en-GB" sz="3600" b="1" i="0" u="none" strike="noStrike" kern="1200" cap="all" spc="0" normalizeH="0" noProof="0" dirty="0">
              <a:ln>
                <a:noFill/>
              </a:ln>
              <a:effectLst/>
              <a:uLnTx/>
              <a:uFillTx/>
              <a:latin typeface="Calibri" panose="020F0502020204030204"/>
              <a:ea typeface="+mn-ea"/>
              <a:cs typeface="+mn-cs"/>
            </a:endParaRPr>
          </a:p>
        </p:txBody>
      </p:sp>
      <p:pic>
        <p:nvPicPr>
          <p:cNvPr id="4" name="Immagine 3">
            <a:extLst>
              <a:ext uri="{FF2B5EF4-FFF2-40B4-BE49-F238E27FC236}">
                <a16:creationId xmlns:a16="http://schemas.microsoft.com/office/drawing/2014/main" id="{61EEF7A4-9AC4-C70B-42B1-421322F7C2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758010" cy="975696"/>
          </a:xfrm>
          <a:prstGeom prst="rect">
            <a:avLst/>
          </a:prstGeom>
        </p:spPr>
      </p:pic>
      <p:sp>
        <p:nvSpPr>
          <p:cNvPr id="18" name="CasellaDiTesto 17">
            <a:extLst>
              <a:ext uri="{FF2B5EF4-FFF2-40B4-BE49-F238E27FC236}">
                <a16:creationId xmlns:a16="http://schemas.microsoft.com/office/drawing/2014/main" id="{422CFE1D-D237-1D26-9741-0AEB3720EBD2}"/>
              </a:ext>
            </a:extLst>
          </p:cNvPr>
          <p:cNvSpPr txBox="1"/>
          <p:nvPr/>
        </p:nvSpPr>
        <p:spPr>
          <a:xfrm>
            <a:off x="10069979" y="4029396"/>
            <a:ext cx="1995986" cy="584775"/>
          </a:xfrm>
          <a:prstGeom prst="rect">
            <a:avLst/>
          </a:prstGeom>
          <a:noFill/>
        </p:spPr>
        <p:txBody>
          <a:bodyPr wrap="square">
            <a:spAutoFit/>
          </a:bodyPr>
          <a:lstStyle/>
          <a:p>
            <a:pPr lvl="0" algn="ctr" fontAlgn="b">
              <a:defRPr/>
            </a:pPr>
            <a:r>
              <a:rPr lang="it-IT" sz="1600" b="1" dirty="0">
                <a:solidFill>
                  <a:srgbClr val="002060"/>
                </a:solidFill>
              </a:rPr>
              <a:t>X-band source: K400+CPI VKX8311</a:t>
            </a:r>
          </a:p>
        </p:txBody>
      </p:sp>
      <p:sp>
        <p:nvSpPr>
          <p:cNvPr id="28" name="CasellaDiTesto 27">
            <a:extLst>
              <a:ext uri="{FF2B5EF4-FFF2-40B4-BE49-F238E27FC236}">
                <a16:creationId xmlns:a16="http://schemas.microsoft.com/office/drawing/2014/main" id="{7D09D718-710C-0995-E75C-A9F01BDA12E2}"/>
              </a:ext>
            </a:extLst>
          </p:cNvPr>
          <p:cNvSpPr txBox="1"/>
          <p:nvPr/>
        </p:nvSpPr>
        <p:spPr>
          <a:xfrm>
            <a:off x="8742222" y="3409822"/>
            <a:ext cx="896280" cy="33855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it-IT" sz="1600" b="1" i="1" kern="0" dirty="0">
                <a:solidFill>
                  <a:srgbClr val="002060"/>
                </a:solidFill>
              </a:rPr>
              <a:t>B</a:t>
            </a:r>
            <a:r>
              <a:rPr kumimoji="0" lang="it-IT" sz="1600" b="1" i="1" u="none" strike="noStrike" kern="0" cap="none" spc="0" normalizeH="0" baseline="0" noProof="0" dirty="0" err="1">
                <a:ln>
                  <a:noFill/>
                </a:ln>
                <a:solidFill>
                  <a:srgbClr val="002060"/>
                </a:solidFill>
                <a:effectLst/>
                <a:uLnTx/>
                <a:uFillTx/>
              </a:rPr>
              <a:t>unker</a:t>
            </a:r>
            <a:endParaRPr kumimoji="0" lang="it-IT" sz="1600" b="0" i="0" u="none" strike="noStrike" kern="0" cap="none" spc="0" normalizeH="0" baseline="0" noProof="0" dirty="0">
              <a:ln>
                <a:noFill/>
              </a:ln>
              <a:solidFill>
                <a:srgbClr val="002060"/>
              </a:solidFill>
              <a:effectLst/>
              <a:uLnTx/>
              <a:uFillTx/>
            </a:endParaRPr>
          </a:p>
        </p:txBody>
      </p:sp>
      <p:cxnSp>
        <p:nvCxnSpPr>
          <p:cNvPr id="30" name="Connettore 2 29">
            <a:extLst>
              <a:ext uri="{FF2B5EF4-FFF2-40B4-BE49-F238E27FC236}">
                <a16:creationId xmlns:a16="http://schemas.microsoft.com/office/drawing/2014/main" id="{E1FAC6A2-EC89-9B4F-2BA8-D415FDB6B9AB}"/>
              </a:ext>
            </a:extLst>
          </p:cNvPr>
          <p:cNvCxnSpPr>
            <a:cxnSpLocks/>
            <a:stCxn id="28" idx="0"/>
          </p:cNvCxnSpPr>
          <p:nvPr/>
        </p:nvCxnSpPr>
        <p:spPr>
          <a:xfrm flipH="1" flipV="1">
            <a:off x="8768862" y="2532186"/>
            <a:ext cx="421500" cy="877636"/>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ttore 2 36">
            <a:extLst>
              <a:ext uri="{FF2B5EF4-FFF2-40B4-BE49-F238E27FC236}">
                <a16:creationId xmlns:a16="http://schemas.microsoft.com/office/drawing/2014/main" id="{3EAEFA6D-1D25-DA0E-AF0D-AC4F63BA363F}"/>
              </a:ext>
            </a:extLst>
          </p:cNvPr>
          <p:cNvCxnSpPr>
            <a:cxnSpLocks/>
            <a:stCxn id="18" idx="0"/>
          </p:cNvCxnSpPr>
          <p:nvPr/>
        </p:nvCxnSpPr>
        <p:spPr>
          <a:xfrm flipV="1">
            <a:off x="11067972" y="3381517"/>
            <a:ext cx="200823" cy="647879"/>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9" name="CasellaDiTesto 38">
            <a:extLst>
              <a:ext uri="{FF2B5EF4-FFF2-40B4-BE49-F238E27FC236}">
                <a16:creationId xmlns:a16="http://schemas.microsoft.com/office/drawing/2014/main" id="{11B3BA8D-5CCB-C12B-9959-C354D5B47DC5}"/>
              </a:ext>
            </a:extLst>
          </p:cNvPr>
          <p:cNvSpPr txBox="1"/>
          <p:nvPr/>
        </p:nvSpPr>
        <p:spPr>
          <a:xfrm>
            <a:off x="0" y="950636"/>
            <a:ext cx="4610833" cy="2800767"/>
          </a:xfrm>
          <a:prstGeom prst="rect">
            <a:avLst/>
          </a:prstGeom>
          <a:noFill/>
        </p:spPr>
        <p:txBody>
          <a:bodyPr wrap="square" rtlCol="0">
            <a:spAutoFit/>
          </a:bodyPr>
          <a:lstStyle/>
          <a:p>
            <a:pPr marL="285750" indent="-285750" algn="just">
              <a:buFont typeface="Symbol" panose="05050102010706020507" pitchFamily="18" charset="2"/>
              <a:buChar char="Þ"/>
            </a:pPr>
            <a:r>
              <a:rPr lang="en-US" sz="1600" dirty="0"/>
              <a:t>The C band gun will be </a:t>
            </a:r>
            <a:r>
              <a:rPr lang="en-US" sz="1600" b="1" dirty="0"/>
              <a:t>installed in the TEX facility</a:t>
            </a:r>
            <a:r>
              <a:rPr lang="en-US" sz="1600" dirty="0"/>
              <a:t>, presently used for the test of the X band structures of the EUPRAXIA@SPARC_LAB </a:t>
            </a:r>
            <a:r>
              <a:rPr lang="en-US" sz="1600" dirty="0" err="1"/>
              <a:t>linac</a:t>
            </a:r>
            <a:r>
              <a:rPr lang="en-US" sz="1600" dirty="0"/>
              <a:t>. </a:t>
            </a:r>
          </a:p>
          <a:p>
            <a:pPr marL="285750" indent="-285750" algn="just">
              <a:buFont typeface="Symbol" panose="05050102010706020507" pitchFamily="18" charset="2"/>
              <a:buChar char="Þ"/>
            </a:pPr>
            <a:r>
              <a:rPr lang="en-US" sz="1600" dirty="0"/>
              <a:t>The TEX facility is being equipped with three new RF sources: two X band and </a:t>
            </a:r>
            <a:r>
              <a:rPr lang="en-US" sz="1600" b="1" dirty="0"/>
              <a:t>C band at high repetition rate </a:t>
            </a:r>
            <a:r>
              <a:rPr lang="en-US" sz="1600" dirty="0"/>
              <a:t>(400 Hz). </a:t>
            </a:r>
          </a:p>
          <a:p>
            <a:pPr marL="285750" indent="-285750" algn="just">
              <a:buFont typeface="Symbol" panose="05050102010706020507" pitchFamily="18" charset="2"/>
              <a:buChar char="Þ"/>
            </a:pPr>
            <a:r>
              <a:rPr lang="en-US" sz="1600" dirty="0"/>
              <a:t>The C band gun will be installed and used for </a:t>
            </a:r>
            <a:r>
              <a:rPr lang="en-US" sz="1600" b="1" dirty="0"/>
              <a:t>high beam quality generation </a:t>
            </a:r>
            <a:r>
              <a:rPr lang="en-US" sz="1600" dirty="0"/>
              <a:t>and experiments. </a:t>
            </a:r>
          </a:p>
          <a:p>
            <a:pPr marL="285750" indent="-285750" algn="just">
              <a:buFont typeface="Symbol" panose="05050102010706020507" pitchFamily="18" charset="2"/>
              <a:buChar char="Þ"/>
            </a:pPr>
            <a:r>
              <a:rPr lang="en-US" sz="1600" dirty="0"/>
              <a:t>The possibility of a </a:t>
            </a:r>
            <a:r>
              <a:rPr lang="en-US" sz="1600" b="1" dirty="0"/>
              <a:t>full C band injector for EUPRAXIA@SPARC_LAB </a:t>
            </a:r>
            <a:r>
              <a:rPr lang="en-US" sz="1600" dirty="0"/>
              <a:t>is also being considered for the possibility to operate at 400 Hz.</a:t>
            </a:r>
          </a:p>
        </p:txBody>
      </p:sp>
      <p:sp>
        <p:nvSpPr>
          <p:cNvPr id="15" name="CasellaDiTesto 25">
            <a:extLst>
              <a:ext uri="{FF2B5EF4-FFF2-40B4-BE49-F238E27FC236}">
                <a16:creationId xmlns:a16="http://schemas.microsoft.com/office/drawing/2014/main" id="{2DA0E2D9-2AC6-8CB6-EAFF-94DDA343EAE5}"/>
              </a:ext>
            </a:extLst>
          </p:cNvPr>
          <p:cNvSpPr txBox="1"/>
          <p:nvPr/>
        </p:nvSpPr>
        <p:spPr>
          <a:xfrm>
            <a:off x="6742987" y="546098"/>
            <a:ext cx="3050741" cy="338554"/>
          </a:xfrm>
          <a:prstGeom prst="rect">
            <a:avLst/>
          </a:prstGeom>
          <a:noFill/>
        </p:spPr>
        <p:txBody>
          <a:bodyPr wrap="square">
            <a:spAutoFit/>
          </a:bodyPr>
          <a:lstStyle/>
          <a:p>
            <a:pPr marL="0" marR="0" lvl="0" indent="0" algn="just" defTabSz="914400" rtl="0" eaLnBrk="1" fontAlgn="auto" latinLnBrk="0" hangingPunct="1">
              <a:lnSpc>
                <a:spcPct val="100000"/>
              </a:lnSpc>
              <a:spcBef>
                <a:spcPts val="1000"/>
              </a:spcBef>
              <a:spcAft>
                <a:spcPts val="0"/>
              </a:spcAft>
              <a:buClr>
                <a:srgbClr val="4196B4"/>
              </a:buClr>
              <a:buSzTx/>
              <a:buFontTx/>
              <a:buNone/>
              <a:tabLst/>
              <a:defRPr/>
            </a:pPr>
            <a:r>
              <a:rPr kumimoji="0" lang="en-US" sz="1600" b="1" i="0" u="none" strike="noStrike" kern="1200" cap="none" spc="0" normalizeH="0" baseline="0" noProof="0" dirty="0">
                <a:ln>
                  <a:noFill/>
                </a:ln>
                <a:solidFill>
                  <a:schemeClr val="bg1"/>
                </a:solidFill>
                <a:effectLst/>
                <a:uLnTx/>
                <a:uFillTx/>
                <a:latin typeface="Calibri" panose="020F0502020204030204"/>
                <a:ea typeface="+mn-ea"/>
                <a:cs typeface="+mn-cs"/>
                <a:sym typeface="Symbol" panose="05050102010706020507" pitchFamily="18" charset="2"/>
              </a:rPr>
              <a:t>C band waveguide power line</a:t>
            </a:r>
          </a:p>
        </p:txBody>
      </p:sp>
      <p:cxnSp>
        <p:nvCxnSpPr>
          <p:cNvPr id="17" name="Connettore 2 26">
            <a:extLst>
              <a:ext uri="{FF2B5EF4-FFF2-40B4-BE49-F238E27FC236}">
                <a16:creationId xmlns:a16="http://schemas.microsoft.com/office/drawing/2014/main" id="{B7363B8A-7367-62DC-845F-4FD359ADAF6D}"/>
              </a:ext>
            </a:extLst>
          </p:cNvPr>
          <p:cNvCxnSpPr>
            <a:cxnSpLocks/>
          </p:cNvCxnSpPr>
          <p:nvPr/>
        </p:nvCxnSpPr>
        <p:spPr>
          <a:xfrm flipH="1">
            <a:off x="8836090" y="767434"/>
            <a:ext cx="586199" cy="613497"/>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48" name="Picture 47" descr="A room with a few machines and pipes&#10;&#10;Description automatically generated with medium confidence">
            <a:extLst>
              <a:ext uri="{FF2B5EF4-FFF2-40B4-BE49-F238E27FC236}">
                <a16:creationId xmlns:a16="http://schemas.microsoft.com/office/drawing/2014/main" id="{1835948C-E182-642F-397B-2A48587F10F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53535" y="4784420"/>
            <a:ext cx="3515727" cy="1979794"/>
          </a:xfrm>
          <a:prstGeom prst="rect">
            <a:avLst/>
          </a:prstGeom>
        </p:spPr>
      </p:pic>
      <p:sp>
        <p:nvSpPr>
          <p:cNvPr id="49" name="CasellaDiTesto 25">
            <a:extLst>
              <a:ext uri="{FF2B5EF4-FFF2-40B4-BE49-F238E27FC236}">
                <a16:creationId xmlns:a16="http://schemas.microsoft.com/office/drawing/2014/main" id="{E3054A1D-4CA4-BEB0-E541-4D7F0ED1D8C3}"/>
              </a:ext>
            </a:extLst>
          </p:cNvPr>
          <p:cNvSpPr txBox="1"/>
          <p:nvPr/>
        </p:nvSpPr>
        <p:spPr>
          <a:xfrm>
            <a:off x="5958912" y="6079462"/>
            <a:ext cx="2309446" cy="713016"/>
          </a:xfrm>
          <a:prstGeom prst="rect">
            <a:avLst/>
          </a:prstGeom>
          <a:noFill/>
        </p:spPr>
        <p:txBody>
          <a:bodyPr wrap="square">
            <a:spAutoFit/>
          </a:bodyPr>
          <a:lstStyle/>
          <a:p>
            <a:pPr marL="0" marR="0" lvl="0" indent="0" algn="ctr" defTabSz="914400" rtl="0" eaLnBrk="1" fontAlgn="auto" latinLnBrk="0" hangingPunct="1">
              <a:lnSpc>
                <a:spcPct val="100000"/>
              </a:lnSpc>
              <a:spcBef>
                <a:spcPts val="1000"/>
              </a:spcBef>
              <a:spcAft>
                <a:spcPts val="0"/>
              </a:spcAft>
              <a:buClr>
                <a:srgbClr val="4196B4"/>
              </a:buClr>
              <a:buSzTx/>
              <a:buFontTx/>
              <a:buNone/>
              <a:tabLst/>
              <a:defRPr/>
            </a:pPr>
            <a:r>
              <a:rPr kumimoji="0" lang="en-US" sz="1600" b="1" i="0" u="none" strike="noStrike" kern="1200" cap="none" spc="0" normalizeH="0" baseline="0" noProof="0" dirty="0" err="1">
                <a:ln>
                  <a:noFill/>
                </a:ln>
                <a:solidFill>
                  <a:srgbClr val="002060"/>
                </a:solidFill>
                <a:effectLst/>
                <a:uLnTx/>
                <a:uFillTx/>
                <a:latin typeface="Calibri" panose="020F0502020204030204"/>
                <a:ea typeface="+mn-ea"/>
                <a:cs typeface="+mn-cs"/>
                <a:sym typeface="Symbol" panose="05050102010706020507" pitchFamily="18" charset="2"/>
              </a:rPr>
              <a:t>EuPRAXIA@SPARC_LAB</a:t>
            </a:r>
            <a:r>
              <a:rPr kumimoji="0" lang="en-US" sz="1600" b="1" i="0" u="none" strike="noStrike" kern="1200" cap="none" spc="0" normalizeH="0" baseline="0" noProof="0" dirty="0">
                <a:ln>
                  <a:noFill/>
                </a:ln>
                <a:solidFill>
                  <a:srgbClr val="002060"/>
                </a:solidFill>
                <a:effectLst/>
                <a:uLnTx/>
                <a:uFillTx/>
                <a:latin typeface="Calibri" panose="020F0502020204030204"/>
                <a:ea typeface="+mn-ea"/>
                <a:cs typeface="+mn-cs"/>
                <a:sym typeface="Symbol" panose="05050102010706020507" pitchFamily="18" charset="2"/>
              </a:rPr>
              <a:t> </a:t>
            </a:r>
          </a:p>
          <a:p>
            <a:pPr marL="0" marR="0" lvl="0" indent="0" algn="ctr" defTabSz="914400" rtl="0" eaLnBrk="1" fontAlgn="auto" latinLnBrk="0" hangingPunct="1">
              <a:lnSpc>
                <a:spcPct val="100000"/>
              </a:lnSpc>
              <a:spcBef>
                <a:spcPts val="1000"/>
              </a:spcBef>
              <a:spcAft>
                <a:spcPts val="0"/>
              </a:spcAft>
              <a:buClr>
                <a:srgbClr val="4196B4"/>
              </a:buClr>
              <a:buSzTx/>
              <a:buFontTx/>
              <a:buNone/>
              <a:tabLst/>
              <a:defRPr/>
            </a:pPr>
            <a:r>
              <a:rPr kumimoji="0" lang="en-US" sz="1600" b="1" i="0" u="none" strike="noStrike" kern="1200" cap="none" spc="0" normalizeH="0" baseline="0" noProof="0" dirty="0">
                <a:ln>
                  <a:noFill/>
                </a:ln>
                <a:solidFill>
                  <a:srgbClr val="002060"/>
                </a:solidFill>
                <a:effectLst/>
                <a:uLnTx/>
                <a:uFillTx/>
                <a:latin typeface="Calibri" panose="020F0502020204030204"/>
                <a:ea typeface="+mn-ea"/>
                <a:cs typeface="+mn-cs"/>
                <a:sym typeface="Symbol" panose="05050102010706020507" pitchFamily="18" charset="2"/>
              </a:rPr>
              <a:t>X band structure</a:t>
            </a:r>
          </a:p>
        </p:txBody>
      </p:sp>
      <p:cxnSp>
        <p:nvCxnSpPr>
          <p:cNvPr id="50" name="Connettore 2 26">
            <a:extLst>
              <a:ext uri="{FF2B5EF4-FFF2-40B4-BE49-F238E27FC236}">
                <a16:creationId xmlns:a16="http://schemas.microsoft.com/office/drawing/2014/main" id="{237BBFF3-66D1-731B-2C85-2B572E353DA0}"/>
              </a:ext>
            </a:extLst>
          </p:cNvPr>
          <p:cNvCxnSpPr>
            <a:cxnSpLocks/>
          </p:cNvCxnSpPr>
          <p:nvPr/>
        </p:nvCxnSpPr>
        <p:spPr>
          <a:xfrm flipV="1">
            <a:off x="8033750" y="5907364"/>
            <a:ext cx="735112" cy="528606"/>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nettore 2 29">
            <a:extLst>
              <a:ext uri="{FF2B5EF4-FFF2-40B4-BE49-F238E27FC236}">
                <a16:creationId xmlns:a16="http://schemas.microsoft.com/office/drawing/2014/main" id="{E4619EB1-2955-A447-84EF-5920FA6E580A}"/>
              </a:ext>
            </a:extLst>
          </p:cNvPr>
          <p:cNvCxnSpPr>
            <a:cxnSpLocks/>
            <a:stCxn id="28" idx="2"/>
          </p:cNvCxnSpPr>
          <p:nvPr/>
        </p:nvCxnSpPr>
        <p:spPr>
          <a:xfrm>
            <a:off x="9190362" y="3748376"/>
            <a:ext cx="352223" cy="1714578"/>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5" name="Immagine 4">
            <a:extLst>
              <a:ext uri="{FF2B5EF4-FFF2-40B4-BE49-F238E27FC236}">
                <a16:creationId xmlns:a16="http://schemas.microsoft.com/office/drawing/2014/main" id="{86140106-FA29-465F-3012-221BFD5D7811}"/>
              </a:ext>
            </a:extLst>
          </p:cNvPr>
          <p:cNvPicPr>
            <a:picLocks noChangeAspect="1"/>
          </p:cNvPicPr>
          <p:nvPr/>
        </p:nvPicPr>
        <p:blipFill>
          <a:blip r:embed="rId6"/>
          <a:stretch>
            <a:fillRect/>
          </a:stretch>
        </p:blipFill>
        <p:spPr>
          <a:xfrm>
            <a:off x="39170" y="3975091"/>
            <a:ext cx="4398173" cy="2882909"/>
          </a:xfrm>
          <a:prstGeom prst="rect">
            <a:avLst/>
          </a:prstGeom>
        </p:spPr>
      </p:pic>
      <p:pic>
        <p:nvPicPr>
          <p:cNvPr id="13" name="Immagine 12" descr="Immagine che contiene nave, interno, muro, barca&#10;&#10;Il contenuto generato dall'IA potrebbe non essere corretto.">
            <a:extLst>
              <a:ext uri="{FF2B5EF4-FFF2-40B4-BE49-F238E27FC236}">
                <a16:creationId xmlns:a16="http://schemas.microsoft.com/office/drawing/2014/main" id="{D2A5C55C-4C4C-8FB1-CF16-5807F5B5C7F6}"/>
              </a:ext>
            </a:extLst>
          </p:cNvPr>
          <p:cNvPicPr>
            <a:picLocks noChangeAspect="1"/>
          </p:cNvPicPr>
          <p:nvPr/>
        </p:nvPicPr>
        <p:blipFill>
          <a:blip r:embed="rId7" cstate="print">
            <a:extLst>
              <a:ext uri="{28A0092B-C50C-407E-A947-70E740481C1C}">
                <a14:useLocalDpi xmlns:a14="http://schemas.microsoft.com/office/drawing/2010/main" val="0"/>
              </a:ext>
            </a:extLst>
          </a:blip>
          <a:srcRect l="23185" r="5030"/>
          <a:stretch/>
        </p:blipFill>
        <p:spPr>
          <a:xfrm>
            <a:off x="9597939" y="372784"/>
            <a:ext cx="2541521" cy="1633298"/>
          </a:xfrm>
          <a:prstGeom prst="rect">
            <a:avLst/>
          </a:prstGeom>
        </p:spPr>
      </p:pic>
    </p:spTree>
    <p:extLst>
      <p:ext uri="{BB962C8B-B14F-4D97-AF65-F5344CB8AC3E}">
        <p14:creationId xmlns:p14="http://schemas.microsoft.com/office/powerpoint/2010/main" val="297317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10" presetClass="entr" presetSubtype="0" fill="hold"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par>
                                <p:cTn id="23" presetID="10" presetClass="entr" presetSubtype="0"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500"/>
                                        <p:tgtEl>
                                          <p:spTgt spid="57"/>
                                        </p:tgtEl>
                                      </p:cBhvr>
                                    </p:animEffect>
                                  </p:childTnLst>
                                </p:cTn>
                              </p:par>
                              <p:par>
                                <p:cTn id="26" presetID="10" presetClass="entr" presetSubtype="0" fill="hold"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10"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animBg="1"/>
      <p:bldP spid="18" grpId="0" animBg="1"/>
      <p:bldP spid="28" grpId="0"/>
      <p:bldP spid="15" grpId="0"/>
      <p:bldP spid="49"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EN V8" id="{2132D999-342E-469F-8993-5F7C72A68671}" vid="{1534A763-A16F-4C1F-A36D-9470E56E94CE}"/>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2138</Words>
  <Application>Microsoft Office PowerPoint</Application>
  <PresentationFormat>Widescreen</PresentationFormat>
  <Paragraphs>286</Paragraphs>
  <Slides>17</Slides>
  <Notes>2</Notes>
  <HiddenSlides>1</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17</vt:i4>
      </vt:variant>
    </vt:vector>
  </HeadingPairs>
  <TitlesOfParts>
    <vt:vector size="27" baseType="lpstr">
      <vt:lpstr>Aptos</vt:lpstr>
      <vt:lpstr>Arial</vt:lpstr>
      <vt:lpstr>Calibri</vt:lpstr>
      <vt:lpstr>Calibri Light</vt:lpstr>
      <vt:lpstr>Cambria Math</vt:lpstr>
      <vt:lpstr>Symbol</vt:lpstr>
      <vt:lpstr>Times</vt:lpstr>
      <vt:lpstr>Times New Roman</vt:lpstr>
      <vt:lpstr>Tema di Office</vt:lpstr>
      <vt:lpstr>Benutzerdefiniertes Design</vt:lpstr>
      <vt:lpstr>PowerPoint Presentation</vt:lpstr>
      <vt:lpstr>PowerPoint Presentation</vt:lpstr>
      <vt:lpstr>Task 7.4 structure and objectives</vt:lpstr>
      <vt:lpstr>PowerPoint Presentation</vt:lpstr>
      <vt:lpstr>PowerPoint Presentation</vt:lpstr>
      <vt:lpstr>PowerPoint Presentation</vt:lpstr>
      <vt:lpstr>PowerPoint Presentation</vt:lpstr>
      <vt:lpstr>PowerPoint Presentation</vt:lpstr>
      <vt:lpstr>PowerPoint Presentation</vt:lpstr>
      <vt:lpstr>Mechanical Design</vt:lpstr>
      <vt:lpstr>Realisation of a Travelling-Wave RF Photogun</vt:lpstr>
      <vt:lpstr>Low Power Measurements of TW Gun</vt:lpstr>
      <vt:lpstr>High Gradient Testing of C-band TW Gun</vt:lpstr>
      <vt:lpstr>LEDS workshop (partially funded by IFAST)</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David Alesini</dc:creator>
  <cp:lastModifiedBy>Lucas Thomas Geoffrey</cp:lastModifiedBy>
  <cp:revision>195</cp:revision>
  <dcterms:created xsi:type="dcterms:W3CDTF">2021-11-10T14:39:37Z</dcterms:created>
  <dcterms:modified xsi:type="dcterms:W3CDTF">2025-04-10T07:23:17Z</dcterms:modified>
</cp:coreProperties>
</file>