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5">
  <p:sldMasterIdLst>
    <p:sldMasterId id="2147483648" r:id="rId1"/>
  </p:sldMasterIdLst>
  <p:notesMasterIdLst>
    <p:notesMasterId r:id="rId13"/>
  </p:notesMasterIdLst>
  <p:sldIdLst>
    <p:sldId id="256" r:id="rId2"/>
    <p:sldId id="288" r:id="rId3"/>
    <p:sldId id="391" r:id="rId4"/>
    <p:sldId id="396" r:id="rId5"/>
    <p:sldId id="406" r:id="rId6"/>
    <p:sldId id="390" r:id="rId7"/>
    <p:sldId id="402" r:id="rId8"/>
    <p:sldId id="395" r:id="rId9"/>
    <p:sldId id="393" r:id="rId10"/>
    <p:sldId id="405" r:id="rId11"/>
    <p:sldId id="404" r:id="rId12"/>
  </p:sldIdLst>
  <p:sldSz cx="12192000" cy="6858000"/>
  <p:notesSz cx="12192000" cy="6858000"/>
  <p:defaultTextStyle>
    <a:defPPr>
      <a:defRPr lang="en-GB"/>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5" autoAdjust="0"/>
    <p:restoredTop sz="94654" autoAdjust="0"/>
  </p:normalViewPr>
  <p:slideViewPr>
    <p:cSldViewPr>
      <p:cViewPr varScale="1">
        <p:scale>
          <a:sx n="135" d="100"/>
          <a:sy n="135" d="100"/>
        </p:scale>
        <p:origin x="13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54E747B8-93AE-4136-B9B6-189A39E30713}" type="datetimeFigureOut">
              <a:rPr lang="it-IT" smtClean="0"/>
              <a:t>07/04/2025</a:t>
            </a:fld>
            <a:endParaRPr lang="it-IT"/>
          </a:p>
        </p:txBody>
      </p:sp>
      <p:sp>
        <p:nvSpPr>
          <p:cNvPr id="4" name="Segnaposto immagine diapositiva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88F4320A-2E0E-41DE-B6C4-7147D16475CF}" type="slidenum">
              <a:rPr lang="it-IT" smtClean="0"/>
              <a:t>‹N›</a:t>
            </a:fld>
            <a:endParaRPr lang="it-IT"/>
          </a:p>
        </p:txBody>
      </p:sp>
    </p:spTree>
    <p:extLst>
      <p:ext uri="{BB962C8B-B14F-4D97-AF65-F5344CB8AC3E}">
        <p14:creationId xmlns:p14="http://schemas.microsoft.com/office/powerpoint/2010/main" val="1534112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377821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208492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5882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4286454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328680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4070553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2465850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962152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35669884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userDrawn="1">
  <p:cSld name="Cover 1">
    <p:spTree>
      <p:nvGrpSpPr>
        <p:cNvPr id="1" name=""/>
        <p:cNvGrpSpPr/>
        <p:nvPr/>
      </p:nvGrpSpPr>
      <p:grpSpPr bwMode="auto">
        <a:xfrm>
          <a:off x="0" y="0"/>
          <a:ext cx="0" cy="0"/>
          <a:chOff x="0" y="0"/>
          <a:chExt cx="0" cy="0"/>
        </a:xfrm>
      </p:grpSpPr>
      <p:pic>
        <p:nvPicPr>
          <p:cNvPr id="6" name="Picture 5"/>
          <p:cNvPicPr>
            <a:picLocks noChangeAspect="1"/>
          </p:cNvPicPr>
          <p:nvPr userDrawn="1"/>
        </p:nvPicPr>
        <p:blipFill>
          <a:blip r:embed="rId2"/>
          <a:stretch/>
        </p:blipFill>
        <p:spPr bwMode="auto">
          <a:xfrm>
            <a:off x="-1" y="1"/>
            <a:ext cx="12240000" cy="6879819"/>
          </a:xfrm>
          <a:prstGeom prst="rect">
            <a:avLst/>
          </a:prstGeom>
        </p:spPr>
      </p:pic>
      <p:sp>
        <p:nvSpPr>
          <p:cNvPr id="12" name="Espace réservé du texte 11"/>
          <p:cNvSpPr>
            <a:spLocks noGrp="1"/>
          </p:cNvSpPr>
          <p:nvPr>
            <p:ph type="body" sz="quarter" idx="13" hasCustomPrompt="1"/>
          </p:nvPr>
        </p:nvSpPr>
        <p:spPr bwMode="auto">
          <a:xfrm>
            <a:off x="1066432" y="1997805"/>
            <a:ext cx="7402857" cy="1236236"/>
          </a:xfrm>
          <a:prstGeom prst="rect">
            <a:avLst/>
          </a:prstGeom>
        </p:spPr>
        <p:txBody>
          <a:bodyPr vert="horz" wrap="square" lIns="0" tIns="0" rIns="0" bIns="0" anchor="ctr">
            <a:spAutoFit/>
          </a:bodyPr>
          <a:lstStyle>
            <a:lvl1pPr algn="l">
              <a:buFontTx/>
              <a:buNone/>
              <a:defRPr sz="4000" b="0">
                <a:solidFill>
                  <a:schemeClr val="bg1"/>
                </a:solidFill>
                <a:latin typeface="Montserrat SemiBold"/>
                <a:ea typeface="Tahoma"/>
                <a:cs typeface="Tahoma"/>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defRPr/>
            </a:pPr>
            <a:r>
              <a:rPr lang="en-US"/>
              <a:t>Test Presentation</a:t>
            </a:r>
            <a:endParaRPr/>
          </a:p>
          <a:p>
            <a:pPr lvl="0">
              <a:defRPr/>
            </a:pPr>
            <a:r>
              <a:rPr lang="en-US"/>
              <a:t>Click to add title</a:t>
            </a:r>
            <a:endParaRPr lang="fr-FR"/>
          </a:p>
        </p:txBody>
      </p:sp>
      <p:sp>
        <p:nvSpPr>
          <p:cNvPr id="15" name="Espace réservé du texte 14"/>
          <p:cNvSpPr>
            <a:spLocks noGrp="1"/>
          </p:cNvSpPr>
          <p:nvPr>
            <p:ph type="body" sz="quarter" idx="14" hasCustomPrompt="1"/>
          </p:nvPr>
        </p:nvSpPr>
        <p:spPr bwMode="auto">
          <a:xfrm>
            <a:off x="1066432" y="4275445"/>
            <a:ext cx="7402857" cy="378210"/>
          </a:xfrm>
          <a:prstGeom prst="rect">
            <a:avLst/>
          </a:prstGeom>
        </p:spPr>
        <p:txBody>
          <a:bodyPr vert="horz" lIns="0" tIns="0" rIns="0" bIns="0" anchor="ctr">
            <a:normAutofit/>
          </a:bodyPr>
          <a:lstStyle>
            <a:lvl1pPr algn="l">
              <a:buNone/>
              <a:defRPr sz="2000">
                <a:solidFill>
                  <a:schemeClr val="accent1"/>
                </a:solidFill>
                <a:latin typeface="Montserrat"/>
                <a:cs typeface="Arial"/>
              </a:defRPr>
            </a:lvl1pPr>
            <a:lvl2pPr algn="r">
              <a:buNone/>
              <a:defRPr/>
            </a:lvl2pPr>
            <a:lvl3pPr algn="r">
              <a:buNone/>
              <a:defRPr/>
            </a:lvl3pPr>
            <a:lvl4pPr algn="r">
              <a:buNone/>
              <a:defRPr/>
            </a:lvl4pPr>
            <a:lvl5pPr algn="r">
              <a:buNone/>
              <a:defRPr/>
            </a:lvl5pPr>
          </a:lstStyle>
          <a:p>
            <a:pPr lvl="0">
              <a:defRPr/>
            </a:pPr>
            <a:r>
              <a:rPr lang="fr-FR"/>
              <a:t>Speaker / Project / Organisation</a:t>
            </a:r>
            <a:endParaRPr/>
          </a:p>
        </p:txBody>
      </p:sp>
      <p:sp>
        <p:nvSpPr>
          <p:cNvPr id="5" name="Espace réservé du texte 11"/>
          <p:cNvSpPr>
            <a:spLocks noGrp="1"/>
          </p:cNvSpPr>
          <p:nvPr>
            <p:ph type="body" sz="quarter" idx="15" hasCustomPrompt="1"/>
          </p:nvPr>
        </p:nvSpPr>
        <p:spPr bwMode="auto">
          <a:xfrm>
            <a:off x="1066432" y="3547178"/>
            <a:ext cx="7402857" cy="533110"/>
          </a:xfrm>
          <a:prstGeom prst="rect">
            <a:avLst/>
          </a:prstGeom>
        </p:spPr>
        <p:txBody>
          <a:bodyPr vert="horz" lIns="0" tIns="0" rIns="0" bIns="0" anchor="ctr"/>
          <a:lstStyle>
            <a:lvl1pPr algn="l">
              <a:buFontTx/>
              <a:buNone/>
              <a:defRPr sz="3000" b="0">
                <a:solidFill>
                  <a:schemeClr val="accent1"/>
                </a:solidFill>
                <a:latin typeface="Montserrat"/>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defRPr/>
            </a:pPr>
            <a:r>
              <a:rPr lang="fr-FR"/>
              <a:t>Venue / Date / Event / Subtitle</a:t>
            </a:r>
            <a:endParaRPr lang="en-GB"/>
          </a:p>
        </p:txBody>
      </p:sp>
      <p:pic>
        <p:nvPicPr>
          <p:cNvPr id="8" name="Picture 7"/>
          <p:cNvPicPr>
            <a:picLocks noChangeAspect="1"/>
          </p:cNvPicPr>
          <p:nvPr userDrawn="1"/>
        </p:nvPicPr>
        <p:blipFill>
          <a:blip r:embed="rId3"/>
          <a:stretch/>
        </p:blipFill>
        <p:spPr bwMode="auto">
          <a:xfrm>
            <a:off x="344787" y="5419083"/>
            <a:ext cx="1560595" cy="890236"/>
          </a:xfrm>
          <a:prstGeom prst="rect">
            <a:avLst/>
          </a:prstGeom>
        </p:spPr>
      </p:pic>
      <p:pic>
        <p:nvPicPr>
          <p:cNvPr id="7" name="Picture 6"/>
          <p:cNvPicPr>
            <a:picLocks noChangeAspect="1"/>
          </p:cNvPicPr>
          <p:nvPr userDrawn="1"/>
        </p:nvPicPr>
        <p:blipFill>
          <a:blip r:embed="rId4"/>
          <a:stretch/>
        </p:blipFill>
        <p:spPr bwMode="auto">
          <a:xfrm>
            <a:off x="1070134" y="558385"/>
            <a:ext cx="648072" cy="432048"/>
          </a:xfrm>
          <a:prstGeom prst="rect">
            <a:avLst/>
          </a:prstGeom>
        </p:spPr>
      </p:pic>
      <p:sp>
        <p:nvSpPr>
          <p:cNvPr id="9" name="Rectangle 8"/>
          <p:cNvSpPr/>
          <p:nvPr userDrawn="1"/>
        </p:nvSpPr>
        <p:spPr bwMode="auto">
          <a:xfrm>
            <a:off x="1790214" y="612826"/>
            <a:ext cx="9346346" cy="323165"/>
          </a:xfrm>
          <a:prstGeom prst="rect">
            <a:avLst/>
          </a:prstGeom>
        </p:spPr>
        <p:txBody>
          <a:bodyPr wrap="square" anchor="ctr">
            <a:spAutoFit/>
          </a:bodyPr>
          <a:lstStyle/>
          <a:p>
            <a:pPr algn="l">
              <a:lnSpc>
                <a:spcPct val="150000"/>
              </a:lnSpc>
              <a:defRPr/>
            </a:pPr>
            <a:r>
              <a:rPr lang="en-GB" sz="1000" b="0" i="0">
                <a:solidFill>
                  <a:schemeClr val="bg1"/>
                </a:solidFill>
                <a:latin typeface="Montserrat"/>
                <a:ea typeface="+mn-ea"/>
                <a:cs typeface="Arial"/>
              </a:rPr>
              <a:t>This project has received funding from the European Union’s Horizon 2020 Research and Innovation programme under GA No 101004730.</a:t>
            </a:r>
            <a:endParaRPr lang="en-GB" sz="800">
              <a:solidFill>
                <a:schemeClr val="bg1"/>
              </a:solidFill>
              <a:latin typeface="Montserrat"/>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le + Conten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rcRect b="91155"/>
          <a:stretch/>
        </p:blipFill>
        <p:spPr bwMode="auto">
          <a:xfrm rot="5400000">
            <a:off x="8576564" y="3261320"/>
            <a:ext cx="6895511" cy="335360"/>
          </a:xfrm>
          <a:prstGeom prst="rect">
            <a:avLst/>
          </a:prstGeom>
        </p:spPr>
      </p:pic>
      <p:pic>
        <p:nvPicPr>
          <p:cNvPr id="13" name="Picture 12"/>
          <p:cNvPicPr>
            <a:picLocks noChangeAspect="1"/>
          </p:cNvPicPr>
          <p:nvPr userDrawn="1"/>
        </p:nvPicPr>
        <p:blipFill>
          <a:blip r:embed="rId3"/>
          <a:stretch/>
        </p:blipFill>
        <p:spPr bwMode="auto">
          <a:xfrm>
            <a:off x="118120" y="5949280"/>
            <a:ext cx="1440160" cy="81942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itle + Two Boxes">
    <p:spTree>
      <p:nvGrpSpPr>
        <p:cNvPr id="1" name=""/>
        <p:cNvGrpSpPr/>
        <p:nvPr/>
      </p:nvGrpSpPr>
      <p:grpSpPr bwMode="auto">
        <a:xfrm>
          <a:off x="0" y="0"/>
          <a:ext cx="0" cy="0"/>
          <a:chOff x="0" y="0"/>
          <a:chExt cx="0" cy="0"/>
        </a:xfrm>
      </p:grpSpPr>
      <p:pic>
        <p:nvPicPr>
          <p:cNvPr id="15" name="Picture 14"/>
          <p:cNvPicPr>
            <a:picLocks noChangeAspect="1"/>
          </p:cNvPicPr>
          <p:nvPr userDrawn="1"/>
        </p:nvPicPr>
        <p:blipFill>
          <a:blip r:embed="rId2"/>
          <a:srcRect b="91155"/>
          <a:stretch/>
        </p:blipFill>
        <p:spPr bwMode="auto">
          <a:xfrm rot="5400000">
            <a:off x="8576564" y="3261320"/>
            <a:ext cx="6895511" cy="335360"/>
          </a:xfrm>
          <a:prstGeom prst="rect">
            <a:avLst/>
          </a:prstGeom>
        </p:spPr>
      </p:pic>
      <p:pic>
        <p:nvPicPr>
          <p:cNvPr id="18" name="Picture 17"/>
          <p:cNvPicPr>
            <a:picLocks noChangeAspect="1"/>
          </p:cNvPicPr>
          <p:nvPr userDrawn="1"/>
        </p:nvPicPr>
        <p:blipFill>
          <a:blip r:embed="rId3"/>
          <a:stretch/>
        </p:blipFill>
        <p:spPr bwMode="auto">
          <a:xfrm>
            <a:off x="350600" y="5902053"/>
            <a:ext cx="1440160" cy="81942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mparison">
    <p:spTree>
      <p:nvGrpSpPr>
        <p:cNvPr id="1" name=""/>
        <p:cNvGrpSpPr/>
        <p:nvPr/>
      </p:nvGrpSpPr>
      <p:grpSpPr bwMode="auto">
        <a:xfrm>
          <a:off x="0" y="0"/>
          <a:ext cx="0" cy="0"/>
          <a:chOff x="0" y="0"/>
          <a:chExt cx="0" cy="0"/>
        </a:xfrm>
      </p:grpSpPr>
      <p:pic>
        <p:nvPicPr>
          <p:cNvPr id="17" name="Picture 16"/>
          <p:cNvPicPr>
            <a:picLocks noChangeAspect="1"/>
          </p:cNvPicPr>
          <p:nvPr userDrawn="1"/>
        </p:nvPicPr>
        <p:blipFill>
          <a:blip r:embed="rId2"/>
          <a:srcRect b="91155"/>
          <a:stretch/>
        </p:blipFill>
        <p:spPr bwMode="auto">
          <a:xfrm rot="5400000">
            <a:off x="8576564" y="3261320"/>
            <a:ext cx="6895511" cy="335360"/>
          </a:xfrm>
          <a:prstGeom prst="rect">
            <a:avLst/>
          </a:prstGeom>
        </p:spPr>
      </p:pic>
      <p:pic>
        <p:nvPicPr>
          <p:cNvPr id="20" name="Picture 19"/>
          <p:cNvPicPr>
            <a:picLocks noChangeAspect="1"/>
          </p:cNvPicPr>
          <p:nvPr userDrawn="1"/>
        </p:nvPicPr>
        <p:blipFill>
          <a:blip r:embed="rId3"/>
          <a:stretch/>
        </p:blipFill>
        <p:spPr bwMode="auto">
          <a:xfrm>
            <a:off x="350600" y="5902053"/>
            <a:ext cx="1440160" cy="81942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1407069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838200" y="365125"/>
            <a:ext cx="10804848" cy="1325563"/>
          </a:xfrm>
          <a:prstGeom prst="rect">
            <a:avLst/>
          </a:prstGeom>
        </p:spPr>
        <p:txBody>
          <a:bodyPr vert="horz" lIns="91440" tIns="45720" rIns="91440" bIns="45720" rtlCol="0" anchor="ctr">
            <a:normAutofit/>
          </a:bodyPr>
          <a:lstStyle/>
          <a:p>
            <a:pPr>
              <a:defRPr/>
            </a:pPr>
            <a:r>
              <a:rPr lang="en-US"/>
              <a:t>Click to edit Master title style</a:t>
            </a:r>
            <a:endParaRPr/>
          </a:p>
        </p:txBody>
      </p:sp>
      <p:sp>
        <p:nvSpPr>
          <p:cNvPr id="3" name="Text Placeholder 2"/>
          <p:cNvSpPr>
            <a:spLocks noGrp="1"/>
          </p:cNvSpPr>
          <p:nvPr>
            <p:ph type="body" idx="1"/>
          </p:nvPr>
        </p:nvSpPr>
        <p:spPr bwMode="auto">
          <a:xfrm>
            <a:off x="838200" y="1844825"/>
            <a:ext cx="9434264" cy="3456384"/>
          </a:xfrm>
          <a:prstGeom prst="rect">
            <a:avLst/>
          </a:prstGeom>
        </p:spPr>
        <p:txBody>
          <a:bodyPr vert="horz" lIns="91440" tIns="45720" rIns="91440" bIns="45720" rtlCol="0">
            <a:normAutofit/>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Footer Placeholder 4">
            <a:extLst>
              <a:ext uri="{FF2B5EF4-FFF2-40B4-BE49-F238E27FC236}">
                <a16:creationId xmlns:a16="http://schemas.microsoft.com/office/drawing/2014/main" id="{54E4F2B9-4E8A-4855-9028-2D5519D6FDB5}"/>
              </a:ext>
            </a:extLst>
          </p:cNvPr>
          <p:cNvSpPr txBox="1">
            <a:spLocks/>
          </p:cNvSpPr>
          <p:nvPr userDrawn="1"/>
        </p:nvSpPr>
        <p:spPr bwMode="auto">
          <a:xfrm>
            <a:off x="2855640" y="6492875"/>
            <a:ext cx="6912768" cy="365125"/>
          </a:xfrm>
          <a:prstGeom prst="rect">
            <a:avLst/>
          </a:prstGeom>
        </p:spPr>
        <p:txBody>
          <a:bodyPr/>
          <a:lstStyle>
            <a:defPPr>
              <a:defRPr lang="en-GB"/>
            </a:defPPr>
            <a:lvl1pPr marL="0" algn="l" defTabSz="457200">
              <a:defRPr sz="1200">
                <a:solidFill>
                  <a:schemeClr val="accent5"/>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marL="0" marR="0" lvl="0" indent="0" algn="l" defTabSz="457200" eaLnBrk="1" fontAlgn="auto" latinLnBrk="0" hangingPunct="1">
              <a:lnSpc>
                <a:spcPct val="100000"/>
              </a:lnSpc>
              <a:spcBef>
                <a:spcPts val="0"/>
              </a:spcBef>
              <a:spcAft>
                <a:spcPts val="0"/>
              </a:spcAft>
              <a:buClrTx/>
              <a:buSzTx/>
              <a:buFontTx/>
              <a:buNone/>
              <a:tabLst/>
              <a:defRPr/>
            </a:pPr>
            <a:r>
              <a:rPr lang="en-US" dirty="0"/>
              <a:t>GdA_4</a:t>
            </a:r>
            <a:r>
              <a:rPr lang="en-US" baseline="30000" dirty="0"/>
              <a:t>th</a:t>
            </a:r>
            <a:r>
              <a:rPr lang="en-US" dirty="0"/>
              <a:t> I.FAST Annual </a:t>
            </a:r>
            <a:r>
              <a:rPr lang="en-US" dirty="0" err="1"/>
              <a:t>Meeting_Krakow</a:t>
            </a:r>
            <a:r>
              <a:rPr lang="en-US" dirty="0"/>
              <a:t> 10/04/25_CompactLight Prototype Accelerating Structures</a:t>
            </a:r>
          </a:p>
        </p:txBody>
      </p:sp>
      <p:sp>
        <p:nvSpPr>
          <p:cNvPr id="8" name="Slide Number Placeholder 3">
            <a:extLst>
              <a:ext uri="{FF2B5EF4-FFF2-40B4-BE49-F238E27FC236}">
                <a16:creationId xmlns:a16="http://schemas.microsoft.com/office/drawing/2014/main" id="{9F3E1352-1107-4B62-8385-07009088DC67}"/>
              </a:ext>
            </a:extLst>
          </p:cNvPr>
          <p:cNvSpPr txBox="1">
            <a:spLocks/>
          </p:cNvSpPr>
          <p:nvPr userDrawn="1"/>
        </p:nvSpPr>
        <p:spPr bwMode="auto">
          <a:xfrm>
            <a:off x="11609666" y="6529457"/>
            <a:ext cx="579818" cy="328543"/>
          </a:xfrm>
          <a:prstGeom prst="rect">
            <a:avLst/>
          </a:prstGeom>
        </p:spPr>
        <p:txBody>
          <a:bodyPr/>
          <a:lstStyle>
            <a:defPPr>
              <a:defRPr lang="en-GB"/>
            </a:defPPr>
            <a:lvl1pPr marL="0" algn="l" defTabSz="457200">
              <a:defRPr sz="1200">
                <a:solidFill>
                  <a:schemeClr val="accent5"/>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fld id="{F7A1A58B-7BA1-7E42-8231-6D1CB1C760B1}" type="slidenum">
              <a:rPr lang="en-US" smtClean="0"/>
              <a:pPr>
                <a:defRPr/>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Lst>
  <p:hf hdr="0" dt="0"/>
  <p:txStyles>
    <p:titleStyle>
      <a:lvl1pPr algn="l" defTabSz="914400">
        <a:lnSpc>
          <a:spcPct val="90000"/>
        </a:lnSpc>
        <a:spcBef>
          <a:spcPts val="0"/>
        </a:spcBef>
        <a:buNone/>
        <a:defRPr sz="4000">
          <a:solidFill>
            <a:schemeClr val="accent5"/>
          </a:solidFill>
          <a:latin typeface="Montserrat ExtraBold"/>
          <a:ea typeface="+mj-ea"/>
          <a:cs typeface="+mj-cs"/>
        </a:defRPr>
      </a:lvl1pPr>
    </p:titleStyle>
    <p:bodyStyle>
      <a:lvl1pPr marL="228600" indent="-228600" algn="l" defTabSz="914400">
        <a:lnSpc>
          <a:spcPct val="90000"/>
        </a:lnSpc>
        <a:spcBef>
          <a:spcPts val="1000"/>
        </a:spcBef>
        <a:buClr>
          <a:schemeClr val="accent1"/>
        </a:buClr>
        <a:buFont typeface="Arial"/>
        <a:buChar char="•"/>
        <a:defRPr sz="2800">
          <a:solidFill>
            <a:schemeClr val="tx1"/>
          </a:solidFill>
          <a:latin typeface="Montserrat"/>
          <a:ea typeface="+mn-ea"/>
          <a:cs typeface="+mn-cs"/>
        </a:defRPr>
      </a:lvl1pPr>
      <a:lvl2pPr marL="685800" indent="-228600" algn="l" defTabSz="914400">
        <a:lnSpc>
          <a:spcPct val="90000"/>
        </a:lnSpc>
        <a:spcBef>
          <a:spcPts val="500"/>
        </a:spcBef>
        <a:buClr>
          <a:schemeClr val="accent1"/>
        </a:buClr>
        <a:buFont typeface="Arial"/>
        <a:buChar char="•"/>
        <a:defRPr sz="2400">
          <a:solidFill>
            <a:schemeClr val="tx1"/>
          </a:solidFill>
          <a:latin typeface="Montserrat"/>
          <a:ea typeface="+mn-ea"/>
          <a:cs typeface="+mn-cs"/>
        </a:defRPr>
      </a:lvl2pPr>
      <a:lvl3pPr marL="1143000" indent="-228600" algn="l" defTabSz="914400">
        <a:lnSpc>
          <a:spcPct val="90000"/>
        </a:lnSpc>
        <a:spcBef>
          <a:spcPts val="500"/>
        </a:spcBef>
        <a:buClr>
          <a:schemeClr val="accent1"/>
        </a:buClr>
        <a:buFont typeface="Arial"/>
        <a:buChar char="•"/>
        <a:defRPr sz="2000">
          <a:solidFill>
            <a:schemeClr val="tx1"/>
          </a:solidFill>
          <a:latin typeface="Montserrat"/>
          <a:ea typeface="+mn-ea"/>
          <a:cs typeface="+mn-cs"/>
        </a:defRPr>
      </a:lvl3pPr>
      <a:lvl4pPr marL="1600200" indent="-228600" algn="l" defTabSz="914400">
        <a:lnSpc>
          <a:spcPct val="90000"/>
        </a:lnSpc>
        <a:spcBef>
          <a:spcPts val="500"/>
        </a:spcBef>
        <a:buClr>
          <a:schemeClr val="accent1"/>
        </a:buClr>
        <a:buFont typeface="Arial"/>
        <a:buChar char="•"/>
        <a:defRPr sz="1800">
          <a:solidFill>
            <a:schemeClr val="tx1"/>
          </a:solidFill>
          <a:latin typeface="Montserrat"/>
          <a:ea typeface="+mn-ea"/>
          <a:cs typeface="+mn-cs"/>
        </a:defRPr>
      </a:lvl4pPr>
      <a:lvl5pPr marL="2057400" indent="-228600" algn="l" defTabSz="914400">
        <a:lnSpc>
          <a:spcPct val="90000"/>
        </a:lnSpc>
        <a:spcBef>
          <a:spcPts val="500"/>
        </a:spcBef>
        <a:buClr>
          <a:schemeClr val="accent1"/>
        </a:buClr>
        <a:buFont typeface="Arial"/>
        <a:buChar char="•"/>
        <a:defRPr sz="1800">
          <a:solidFill>
            <a:schemeClr val="tx1"/>
          </a:solidFill>
          <a:latin typeface="Montserra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 Placeholder 1"/>
          <p:cNvSpPr>
            <a:spLocks noGrp="1"/>
          </p:cNvSpPr>
          <p:nvPr>
            <p:ph type="body" sz="quarter" idx="13"/>
          </p:nvPr>
        </p:nvSpPr>
        <p:spPr bwMode="auto">
          <a:xfrm>
            <a:off x="1066430" y="2105128"/>
            <a:ext cx="10862218" cy="1024896"/>
          </a:xfrm>
        </p:spPr>
        <p:txBody>
          <a:bodyPr/>
          <a:lstStyle/>
          <a:p>
            <a:pPr marL="0" indent="0">
              <a:tabLst>
                <a:tab pos="357188" algn="l"/>
              </a:tabLst>
              <a:defRPr/>
            </a:pPr>
            <a:r>
              <a:rPr lang="en-GB" sz="3700" dirty="0"/>
              <a:t>Status of </a:t>
            </a:r>
            <a:r>
              <a:rPr lang="en-GB" sz="3700" dirty="0" err="1"/>
              <a:t>CompactLight</a:t>
            </a:r>
            <a:r>
              <a:rPr lang="en-GB" sz="3700" dirty="0"/>
              <a:t> Prototype Accelerating Structures</a:t>
            </a:r>
          </a:p>
        </p:txBody>
      </p:sp>
      <p:sp>
        <p:nvSpPr>
          <p:cNvPr id="4" name="Text Placeholder 3"/>
          <p:cNvSpPr>
            <a:spLocks noGrp="1"/>
          </p:cNvSpPr>
          <p:nvPr>
            <p:ph type="body" sz="quarter" idx="15"/>
          </p:nvPr>
        </p:nvSpPr>
        <p:spPr bwMode="auto"/>
        <p:txBody>
          <a:bodyPr/>
          <a:lstStyle/>
          <a:p>
            <a:pPr>
              <a:defRPr/>
            </a:pPr>
            <a:r>
              <a:rPr lang="en-GB" dirty="0"/>
              <a:t>4</a:t>
            </a:r>
            <a:r>
              <a:rPr lang="en-GB" baseline="30000" dirty="0"/>
              <a:t>th</a:t>
            </a:r>
            <a:r>
              <a:rPr lang="en-GB" dirty="0"/>
              <a:t> I.FAST Annual Meeting – </a:t>
            </a:r>
            <a:r>
              <a:rPr lang="en-GB" dirty="0" err="1"/>
              <a:t>Kracow</a:t>
            </a:r>
            <a:r>
              <a:rPr lang="en-GB" dirty="0"/>
              <a:t> 10/04/25</a:t>
            </a:r>
            <a:endParaRPr dirty="0"/>
          </a:p>
        </p:txBody>
      </p:sp>
      <p:sp>
        <p:nvSpPr>
          <p:cNvPr id="6" name="Segnaposto testo 5">
            <a:extLst>
              <a:ext uri="{FF2B5EF4-FFF2-40B4-BE49-F238E27FC236}">
                <a16:creationId xmlns:a16="http://schemas.microsoft.com/office/drawing/2014/main" id="{F78B185F-059B-4C9C-9DFD-496D15634C44}"/>
              </a:ext>
            </a:extLst>
          </p:cNvPr>
          <p:cNvSpPr>
            <a:spLocks noGrp="1"/>
          </p:cNvSpPr>
          <p:nvPr>
            <p:ph type="body" sz="quarter" idx="14"/>
          </p:nvPr>
        </p:nvSpPr>
        <p:spPr/>
        <p:txBody>
          <a:bodyPr/>
          <a:lstStyle/>
          <a:p>
            <a:r>
              <a:rPr lang="it-IT" dirty="0"/>
              <a:t>G. D’Auria Elettra – Sincrotrone Trieste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D0A7EEC-97E4-4564-B596-56E1ACF98631}"/>
              </a:ext>
            </a:extLst>
          </p:cNvPr>
          <p:cNvSpPr/>
          <p:nvPr/>
        </p:nvSpPr>
        <p:spPr>
          <a:xfrm>
            <a:off x="4297397" y="539969"/>
            <a:ext cx="3453189"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Expected time plan</a:t>
            </a:r>
          </a:p>
        </p:txBody>
      </p:sp>
      <p:pic>
        <p:nvPicPr>
          <p:cNvPr id="3" name="Immagine 2">
            <a:extLst>
              <a:ext uri="{FF2B5EF4-FFF2-40B4-BE49-F238E27FC236}">
                <a16:creationId xmlns:a16="http://schemas.microsoft.com/office/drawing/2014/main" id="{63813477-BC71-434C-ACBF-8EB5751FA5EF}"/>
              </a:ext>
            </a:extLst>
          </p:cNvPr>
          <p:cNvPicPr>
            <a:picLocks noChangeAspect="1"/>
          </p:cNvPicPr>
          <p:nvPr/>
        </p:nvPicPr>
        <p:blipFill>
          <a:blip r:embed="rId3"/>
          <a:stretch>
            <a:fillRect/>
          </a:stretch>
        </p:blipFill>
        <p:spPr>
          <a:xfrm>
            <a:off x="1559496" y="1844824"/>
            <a:ext cx="9420225" cy="3057525"/>
          </a:xfrm>
          <a:prstGeom prst="rect">
            <a:avLst/>
          </a:prstGeom>
        </p:spPr>
      </p:pic>
      <p:sp>
        <p:nvSpPr>
          <p:cNvPr id="6" name="Rettangolo 5">
            <a:extLst>
              <a:ext uri="{FF2B5EF4-FFF2-40B4-BE49-F238E27FC236}">
                <a16:creationId xmlns:a16="http://schemas.microsoft.com/office/drawing/2014/main" id="{0B52A113-D3CC-4B15-AAD7-C8F1385C932B}"/>
              </a:ext>
            </a:extLst>
          </p:cNvPr>
          <p:cNvSpPr/>
          <p:nvPr/>
        </p:nvSpPr>
        <p:spPr>
          <a:xfrm>
            <a:off x="623392" y="1484784"/>
            <a:ext cx="10801200" cy="4248472"/>
          </a:xfrm>
          <a:prstGeom prst="rect">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70877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52FF39C-AAB9-44C9-BE6E-2559D3621368}"/>
              </a:ext>
            </a:extLst>
          </p:cNvPr>
          <p:cNvSpPr txBox="1"/>
          <p:nvPr/>
        </p:nvSpPr>
        <p:spPr>
          <a:xfrm>
            <a:off x="3912710" y="2348880"/>
            <a:ext cx="4667945" cy="1200329"/>
          </a:xfrm>
          <a:prstGeom prst="rect">
            <a:avLst/>
          </a:prstGeom>
          <a:noFill/>
        </p:spPr>
        <p:txBody>
          <a:bodyPr wrap="none" rtlCol="0">
            <a:spAutoFit/>
          </a:bodyPr>
          <a:lstStyle/>
          <a:p>
            <a:r>
              <a:rPr lang="it-IT" sz="7200" b="1" dirty="0">
                <a:solidFill>
                  <a:schemeClr val="bg1"/>
                </a:solidFill>
              </a:rPr>
              <a:t>Thank </a:t>
            </a:r>
            <a:r>
              <a:rPr lang="it-IT" sz="7200" b="1" dirty="0" err="1">
                <a:solidFill>
                  <a:schemeClr val="bg1"/>
                </a:solidFill>
              </a:rPr>
              <a:t>you</a:t>
            </a:r>
            <a:r>
              <a:rPr lang="it-IT" sz="7200" b="1" dirty="0">
                <a:solidFill>
                  <a:schemeClr val="bg1"/>
                </a:solidFill>
              </a:rPr>
              <a:t>! </a:t>
            </a:r>
          </a:p>
        </p:txBody>
      </p:sp>
    </p:spTree>
    <p:extLst>
      <p:ext uri="{BB962C8B-B14F-4D97-AF65-F5344CB8AC3E}">
        <p14:creationId xmlns:p14="http://schemas.microsoft.com/office/powerpoint/2010/main" val="813669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BF73CAFA-33A5-4B3A-ABBA-725EEA73ACDA}"/>
              </a:ext>
            </a:extLst>
          </p:cNvPr>
          <p:cNvSpPr txBox="1"/>
          <p:nvPr/>
        </p:nvSpPr>
        <p:spPr>
          <a:xfrm>
            <a:off x="823674" y="1011810"/>
            <a:ext cx="10664643" cy="3555269"/>
          </a:xfrm>
          <a:prstGeom prst="rect">
            <a:avLst/>
          </a:prstGeom>
          <a:noFill/>
        </p:spPr>
        <p:txBody>
          <a:bodyPr wrap="square">
            <a:spAutoFit/>
          </a:bodyPr>
          <a:lstStyle/>
          <a:p>
            <a:pPr>
              <a:spcBef>
                <a:spcPts val="0"/>
              </a:spcBef>
              <a:spcAft>
                <a:spcPts val="600"/>
              </a:spcAft>
            </a:pPr>
            <a:r>
              <a:rPr lang="en-US" sz="2800" dirty="0">
                <a:solidFill>
                  <a:srgbClr val="002060"/>
                </a:solidFill>
              </a:rPr>
              <a:t>Objective: </a:t>
            </a:r>
          </a:p>
          <a:p>
            <a:pPr algn="just">
              <a:lnSpc>
                <a:spcPts val="3000"/>
              </a:lnSpc>
              <a:spcAft>
                <a:spcPts val="1200"/>
              </a:spcAft>
            </a:pPr>
            <a:r>
              <a:rPr lang="en-US" sz="2400" u="none" strike="noStrike" baseline="0" dirty="0">
                <a:solidFill>
                  <a:srgbClr val="002060"/>
                </a:solidFill>
              </a:rPr>
              <a:t>Build and test</a:t>
            </a:r>
            <a:r>
              <a:rPr lang="en-US" sz="2400" dirty="0">
                <a:solidFill>
                  <a:srgbClr val="002060"/>
                </a:solidFill>
              </a:rPr>
              <a:t> </a:t>
            </a:r>
            <a:r>
              <a:rPr lang="en-US" sz="2400" u="none" strike="noStrike" baseline="0" dirty="0">
                <a:solidFill>
                  <a:srgbClr val="002060"/>
                </a:solidFill>
              </a:rPr>
              <a:t>two prototypes of the X-band (12 GHz) accelerating structure designed for the </a:t>
            </a:r>
            <a:r>
              <a:rPr lang="en-US" sz="2400" u="none" strike="noStrike" baseline="0" dirty="0" err="1">
                <a:solidFill>
                  <a:srgbClr val="002060"/>
                </a:solidFill>
              </a:rPr>
              <a:t>CompactLight</a:t>
            </a:r>
            <a:r>
              <a:rPr lang="en-US" sz="2400" u="none" strike="noStrike" baseline="0" dirty="0">
                <a:solidFill>
                  <a:srgbClr val="002060"/>
                </a:solidFill>
              </a:rPr>
              <a:t> (XLS) project</a:t>
            </a:r>
            <a:r>
              <a:rPr lang="en-US" sz="2400" dirty="0">
                <a:solidFill>
                  <a:srgbClr val="002060"/>
                </a:solidFill>
              </a:rPr>
              <a:t>,</a:t>
            </a:r>
            <a:r>
              <a:rPr lang="en-US" sz="2400" u="none" strike="noStrike" baseline="0" dirty="0">
                <a:solidFill>
                  <a:srgbClr val="002060"/>
                </a:solidFill>
              </a:rPr>
              <a:t> a new class of </a:t>
            </a:r>
            <a:r>
              <a:rPr lang="en-US" sz="2400" u="none" strike="noStrike" baseline="0" dirty="0" err="1">
                <a:solidFill>
                  <a:srgbClr val="002060"/>
                </a:solidFill>
              </a:rPr>
              <a:t>linac</a:t>
            </a:r>
            <a:r>
              <a:rPr lang="en-US" sz="2400" u="none" strike="noStrike" baseline="0" dirty="0">
                <a:solidFill>
                  <a:srgbClr val="002060"/>
                </a:solidFill>
              </a:rPr>
              <a:t>-driven FEL facility</a:t>
            </a:r>
            <a:r>
              <a:rPr lang="en-US" sz="2400" dirty="0">
                <a:solidFill>
                  <a:srgbClr val="002060"/>
                </a:solidFill>
              </a:rPr>
              <a:t>.</a:t>
            </a:r>
          </a:p>
          <a:p>
            <a:pPr algn="just">
              <a:spcAft>
                <a:spcPts val="600"/>
              </a:spcAft>
            </a:pPr>
            <a:r>
              <a:rPr lang="en-US" sz="2800" dirty="0">
                <a:solidFill>
                  <a:srgbClr val="002060"/>
                </a:solidFill>
              </a:rPr>
              <a:t>Deliverables:</a:t>
            </a:r>
          </a:p>
          <a:p>
            <a:pPr algn="just">
              <a:lnSpc>
                <a:spcPts val="3000"/>
              </a:lnSpc>
            </a:pPr>
            <a:r>
              <a:rPr lang="en-US" sz="2400" dirty="0">
                <a:solidFill>
                  <a:srgbClr val="C00000"/>
                </a:solidFill>
              </a:rPr>
              <a:t>D7.5: Construction and tests of the pre-prototype. </a:t>
            </a:r>
          </a:p>
          <a:p>
            <a:pPr algn="just">
              <a:lnSpc>
                <a:spcPts val="3000"/>
              </a:lnSpc>
            </a:pPr>
            <a:r>
              <a:rPr lang="en-US" sz="2400" dirty="0">
                <a:solidFill>
                  <a:srgbClr val="000000"/>
                </a:solidFill>
              </a:rPr>
              <a:t>Development of production process and RF tests of the pre-prototype, </a:t>
            </a:r>
            <a:r>
              <a:rPr lang="en-US" sz="2400" dirty="0" err="1">
                <a:solidFill>
                  <a:srgbClr val="000000"/>
                </a:solidFill>
              </a:rPr>
              <a:t>Dic</a:t>
            </a:r>
            <a:r>
              <a:rPr lang="en-US" sz="2400" dirty="0">
                <a:solidFill>
                  <a:srgbClr val="000000"/>
                </a:solidFill>
              </a:rPr>
              <a:t>. 2023 	</a:t>
            </a:r>
          </a:p>
          <a:p>
            <a:pPr algn="just">
              <a:lnSpc>
                <a:spcPts val="3000"/>
              </a:lnSpc>
            </a:pPr>
            <a:r>
              <a:rPr lang="en-US" sz="2400" dirty="0">
                <a:solidFill>
                  <a:srgbClr val="C00000"/>
                </a:solidFill>
              </a:rPr>
              <a:t>D7.6: Construction and tests of the full prototype. </a:t>
            </a:r>
          </a:p>
          <a:p>
            <a:pPr algn="just">
              <a:lnSpc>
                <a:spcPts val="3000"/>
              </a:lnSpc>
            </a:pPr>
            <a:r>
              <a:rPr lang="en-US" sz="2400" dirty="0">
                <a:solidFill>
                  <a:srgbClr val="000000"/>
                </a:solidFill>
              </a:rPr>
              <a:t>Production process analysis and validation, RF tests of the full prototype, Apr. 2025 </a:t>
            </a:r>
          </a:p>
        </p:txBody>
      </p:sp>
      <p:sp>
        <p:nvSpPr>
          <p:cNvPr id="9" name="CasellaDiTesto 8">
            <a:extLst>
              <a:ext uri="{FF2B5EF4-FFF2-40B4-BE49-F238E27FC236}">
                <a16:creationId xmlns:a16="http://schemas.microsoft.com/office/drawing/2014/main" id="{06DF007D-0F1A-43C3-A0C6-5B61CFA3192B}"/>
              </a:ext>
            </a:extLst>
          </p:cNvPr>
          <p:cNvSpPr txBox="1"/>
          <p:nvPr/>
        </p:nvSpPr>
        <p:spPr>
          <a:xfrm>
            <a:off x="823674" y="270740"/>
            <a:ext cx="10527823" cy="661720"/>
          </a:xfrm>
          <a:prstGeom prst="rect">
            <a:avLst/>
          </a:prstGeom>
          <a:noFill/>
        </p:spPr>
        <p:txBody>
          <a:bodyPr wrap="square">
            <a:spAutoFit/>
          </a:bodyPr>
          <a:lstStyle/>
          <a:p>
            <a:pPr algn="ctr"/>
            <a:r>
              <a:rPr lang="en-US" sz="3700" b="1" i="0" u="none" strike="noStrike" baseline="0" dirty="0" err="1">
                <a:solidFill>
                  <a:schemeClr val="accent5">
                    <a:lumMod val="75000"/>
                  </a:schemeClr>
                </a:solidFill>
                <a:latin typeface="Montserrat" panose="00000500000000000000"/>
              </a:rPr>
              <a:t>CompactLight</a:t>
            </a:r>
            <a:r>
              <a:rPr lang="en-US" sz="3700" b="1" i="0" u="none" strike="noStrike" baseline="0" dirty="0">
                <a:solidFill>
                  <a:schemeClr val="accent5">
                    <a:lumMod val="75000"/>
                  </a:schemeClr>
                </a:solidFill>
                <a:latin typeface="Montserrat" panose="00000500000000000000"/>
              </a:rPr>
              <a:t> Prototype Accelerating Structures</a:t>
            </a:r>
          </a:p>
        </p:txBody>
      </p:sp>
      <p:grpSp>
        <p:nvGrpSpPr>
          <p:cNvPr id="5" name="Gruppo 4">
            <a:extLst>
              <a:ext uri="{FF2B5EF4-FFF2-40B4-BE49-F238E27FC236}">
                <a16:creationId xmlns:a16="http://schemas.microsoft.com/office/drawing/2014/main" id="{A5CAD56A-349C-4E27-9A94-06A7DC76877D}"/>
              </a:ext>
            </a:extLst>
          </p:cNvPr>
          <p:cNvGrpSpPr/>
          <p:nvPr/>
        </p:nvGrpSpPr>
        <p:grpSpPr>
          <a:xfrm>
            <a:off x="1991544" y="5501504"/>
            <a:ext cx="8451804" cy="689372"/>
            <a:chOff x="1877105" y="5503456"/>
            <a:chExt cx="9753485" cy="775168"/>
          </a:xfrm>
        </p:grpSpPr>
        <p:pic>
          <p:nvPicPr>
            <p:cNvPr id="3" name="Immagine 2">
              <a:extLst>
                <a:ext uri="{FF2B5EF4-FFF2-40B4-BE49-F238E27FC236}">
                  <a16:creationId xmlns:a16="http://schemas.microsoft.com/office/drawing/2014/main" id="{955D1DC5-100B-4440-A234-84EC16A6273E}"/>
                </a:ext>
              </a:extLst>
            </p:cNvPr>
            <p:cNvPicPr>
              <a:picLocks noChangeAspect="1"/>
            </p:cNvPicPr>
            <p:nvPr/>
          </p:nvPicPr>
          <p:blipFill>
            <a:blip r:embed="rId3"/>
            <a:stretch>
              <a:fillRect/>
            </a:stretch>
          </p:blipFill>
          <p:spPr>
            <a:xfrm>
              <a:off x="8885678" y="5585242"/>
              <a:ext cx="1156429" cy="520364"/>
            </a:xfrm>
            <a:prstGeom prst="rect">
              <a:avLst/>
            </a:prstGeom>
          </p:spPr>
        </p:pic>
        <p:pic>
          <p:nvPicPr>
            <p:cNvPr id="4" name="Immagine 3">
              <a:extLst>
                <a:ext uri="{FF2B5EF4-FFF2-40B4-BE49-F238E27FC236}">
                  <a16:creationId xmlns:a16="http://schemas.microsoft.com/office/drawing/2014/main" id="{B87976CD-5639-4133-90BC-D8F60A3C0236}"/>
                </a:ext>
              </a:extLst>
            </p:cNvPr>
            <p:cNvPicPr>
              <a:picLocks noChangeAspect="1"/>
            </p:cNvPicPr>
            <p:nvPr/>
          </p:nvPicPr>
          <p:blipFill>
            <a:blip r:embed="rId4"/>
            <a:stretch>
              <a:fillRect/>
            </a:stretch>
          </p:blipFill>
          <p:spPr>
            <a:xfrm>
              <a:off x="7079049" y="5642750"/>
              <a:ext cx="1069867" cy="439805"/>
            </a:xfrm>
            <a:prstGeom prst="rect">
              <a:avLst/>
            </a:prstGeom>
          </p:spPr>
        </p:pic>
        <p:pic>
          <p:nvPicPr>
            <p:cNvPr id="6" name="Immagine 5">
              <a:extLst>
                <a:ext uri="{FF2B5EF4-FFF2-40B4-BE49-F238E27FC236}">
                  <a16:creationId xmlns:a16="http://schemas.microsoft.com/office/drawing/2014/main" id="{D0A75D27-7E8E-43A1-9C7A-A0833E34DAB3}"/>
                </a:ext>
              </a:extLst>
            </p:cNvPr>
            <p:cNvPicPr>
              <a:picLocks noChangeAspect="1"/>
            </p:cNvPicPr>
            <p:nvPr/>
          </p:nvPicPr>
          <p:blipFill>
            <a:blip r:embed="rId5"/>
            <a:stretch>
              <a:fillRect/>
            </a:stretch>
          </p:blipFill>
          <p:spPr>
            <a:xfrm>
              <a:off x="1877105" y="5591142"/>
              <a:ext cx="1179939" cy="661842"/>
            </a:xfrm>
            <a:prstGeom prst="rect">
              <a:avLst/>
            </a:prstGeom>
          </p:spPr>
        </p:pic>
        <p:pic>
          <p:nvPicPr>
            <p:cNvPr id="13" name="Immagine 12">
              <a:extLst>
                <a:ext uri="{FF2B5EF4-FFF2-40B4-BE49-F238E27FC236}">
                  <a16:creationId xmlns:a16="http://schemas.microsoft.com/office/drawing/2014/main" id="{BA843345-4B2C-4080-9FCB-92281AAEB920}"/>
                </a:ext>
              </a:extLst>
            </p:cNvPr>
            <p:cNvPicPr>
              <a:picLocks noChangeAspect="1"/>
            </p:cNvPicPr>
            <p:nvPr/>
          </p:nvPicPr>
          <p:blipFill>
            <a:blip r:embed="rId6"/>
            <a:stretch>
              <a:fillRect/>
            </a:stretch>
          </p:blipFill>
          <p:spPr>
            <a:xfrm>
              <a:off x="10833041" y="5503456"/>
              <a:ext cx="797549" cy="775168"/>
            </a:xfrm>
            <a:prstGeom prst="rect">
              <a:avLst/>
            </a:prstGeom>
          </p:spPr>
        </p:pic>
        <p:pic>
          <p:nvPicPr>
            <p:cNvPr id="14" name="Immagine 13">
              <a:extLst>
                <a:ext uri="{FF2B5EF4-FFF2-40B4-BE49-F238E27FC236}">
                  <a16:creationId xmlns:a16="http://schemas.microsoft.com/office/drawing/2014/main" id="{AB990062-DC47-42B0-8714-26DF2A1256AC}"/>
                </a:ext>
              </a:extLst>
            </p:cNvPr>
            <p:cNvPicPr>
              <a:picLocks noChangeAspect="1"/>
            </p:cNvPicPr>
            <p:nvPr/>
          </p:nvPicPr>
          <p:blipFill>
            <a:blip r:embed="rId7"/>
            <a:stretch>
              <a:fillRect/>
            </a:stretch>
          </p:blipFill>
          <p:spPr>
            <a:xfrm>
              <a:off x="3456070" y="5628849"/>
              <a:ext cx="1430173" cy="649774"/>
            </a:xfrm>
            <a:prstGeom prst="rect">
              <a:avLst/>
            </a:prstGeom>
          </p:spPr>
        </p:pic>
        <p:pic>
          <p:nvPicPr>
            <p:cNvPr id="17" name="Immagine 16">
              <a:extLst>
                <a:ext uri="{FF2B5EF4-FFF2-40B4-BE49-F238E27FC236}">
                  <a16:creationId xmlns:a16="http://schemas.microsoft.com/office/drawing/2014/main" id="{D6D8D514-1372-4471-8218-AC646EBD1463}"/>
                </a:ext>
              </a:extLst>
            </p:cNvPr>
            <p:cNvPicPr>
              <a:picLocks noChangeAspect="1"/>
            </p:cNvPicPr>
            <p:nvPr/>
          </p:nvPicPr>
          <p:blipFill>
            <a:blip r:embed="rId8"/>
            <a:stretch>
              <a:fillRect/>
            </a:stretch>
          </p:blipFill>
          <p:spPr>
            <a:xfrm>
              <a:off x="5240071" y="5543190"/>
              <a:ext cx="1214234" cy="677418"/>
            </a:xfrm>
            <a:prstGeom prst="rect">
              <a:avLst/>
            </a:prstGeom>
          </p:spPr>
        </p:pic>
      </p:grpSp>
      <p:sp>
        <p:nvSpPr>
          <p:cNvPr id="11" name="Rettangolo 10">
            <a:extLst>
              <a:ext uri="{FF2B5EF4-FFF2-40B4-BE49-F238E27FC236}">
                <a16:creationId xmlns:a16="http://schemas.microsoft.com/office/drawing/2014/main" id="{0971150C-E096-4357-953B-C3C8230F2F93}"/>
              </a:ext>
            </a:extLst>
          </p:cNvPr>
          <p:cNvSpPr/>
          <p:nvPr/>
        </p:nvSpPr>
        <p:spPr>
          <a:xfrm>
            <a:off x="1631504" y="5008461"/>
            <a:ext cx="1890261" cy="509114"/>
          </a:xfrm>
          <a:prstGeom prst="rect">
            <a:avLst/>
          </a:prstGeom>
        </p:spPr>
        <p:txBody>
          <a:bodyPr wrap="none">
            <a:spAutoFit/>
          </a:bodyPr>
          <a:lstStyle/>
          <a:p>
            <a:pPr>
              <a:lnSpc>
                <a:spcPts val="3700"/>
              </a:lnSpc>
              <a:spcBef>
                <a:spcPts val="0"/>
              </a:spcBef>
            </a:pPr>
            <a:r>
              <a:rPr lang="en-US" b="1" dirty="0">
                <a:solidFill>
                  <a:srgbClr val="000000"/>
                </a:solidFill>
              </a:rPr>
              <a:t>Task 7.5 partners:</a:t>
            </a:r>
          </a:p>
        </p:txBody>
      </p:sp>
    </p:spTree>
    <p:extLst>
      <p:ext uri="{BB962C8B-B14F-4D97-AF65-F5344CB8AC3E}">
        <p14:creationId xmlns:p14="http://schemas.microsoft.com/office/powerpoint/2010/main" val="115720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9D249AB5-D53A-42F9-9597-1DA42E0F570D}"/>
              </a:ext>
            </a:extLst>
          </p:cNvPr>
          <p:cNvSpPr/>
          <p:nvPr/>
        </p:nvSpPr>
        <p:spPr>
          <a:xfrm>
            <a:off x="4511824" y="118773"/>
            <a:ext cx="2593980"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Pre-prototype</a:t>
            </a:r>
          </a:p>
        </p:txBody>
      </p:sp>
      <p:sp>
        <p:nvSpPr>
          <p:cNvPr id="3" name="Rettangolo 2">
            <a:extLst>
              <a:ext uri="{FF2B5EF4-FFF2-40B4-BE49-F238E27FC236}">
                <a16:creationId xmlns:a16="http://schemas.microsoft.com/office/drawing/2014/main" id="{24AB4D01-CA70-44FF-A199-0E8437115C14}"/>
              </a:ext>
            </a:extLst>
          </p:cNvPr>
          <p:cNvSpPr/>
          <p:nvPr/>
        </p:nvSpPr>
        <p:spPr>
          <a:xfrm>
            <a:off x="613628" y="712063"/>
            <a:ext cx="10964744" cy="1477328"/>
          </a:xfrm>
          <a:prstGeom prst="rect">
            <a:avLst/>
          </a:prstGeom>
        </p:spPr>
        <p:txBody>
          <a:bodyPr wrap="square">
            <a:spAutoFit/>
          </a:bodyPr>
          <a:lstStyle/>
          <a:p>
            <a:pPr algn="just">
              <a:spcAft>
                <a:spcPts val="1200"/>
              </a:spcAft>
            </a:pPr>
            <a:r>
              <a:rPr lang="en-US" sz="2000" dirty="0"/>
              <a:t>As already reported at the 3</a:t>
            </a:r>
            <a:r>
              <a:rPr lang="en-US" sz="2000" baseline="30000" dirty="0"/>
              <a:t>rd</a:t>
            </a:r>
            <a:r>
              <a:rPr lang="en-US" sz="2000" dirty="0"/>
              <a:t> Annual Meeting and at the Steering Committee Meeting in October 2024, we had several problems with the brazing of the end stacks and the cooling pipes of the pre-prototype.</a:t>
            </a:r>
          </a:p>
          <a:p>
            <a:pPr algn="just">
              <a:spcAft>
                <a:spcPts val="1200"/>
              </a:spcAft>
            </a:pPr>
            <a:r>
              <a:rPr lang="en-US" sz="2000" dirty="0"/>
              <a:t>For this reason we were forced to revise the RF coupler design and brazing methods. We were also obliged to launch the manufacture of new RF couplers.</a:t>
            </a:r>
          </a:p>
        </p:txBody>
      </p:sp>
      <p:pic>
        <p:nvPicPr>
          <p:cNvPr id="4" name="Immagine 3">
            <a:extLst>
              <a:ext uri="{FF2B5EF4-FFF2-40B4-BE49-F238E27FC236}">
                <a16:creationId xmlns:a16="http://schemas.microsoft.com/office/drawing/2014/main" id="{003A8911-63D7-48DD-A59C-42B67DF4DE6E}"/>
              </a:ext>
            </a:extLst>
          </p:cNvPr>
          <p:cNvPicPr>
            <a:picLocks noChangeAspect="1"/>
          </p:cNvPicPr>
          <p:nvPr/>
        </p:nvPicPr>
        <p:blipFill>
          <a:blip r:embed="rId3"/>
          <a:stretch>
            <a:fillRect/>
          </a:stretch>
        </p:blipFill>
        <p:spPr>
          <a:xfrm>
            <a:off x="1991544" y="3140968"/>
            <a:ext cx="2880320" cy="3340374"/>
          </a:xfrm>
          <a:prstGeom prst="rect">
            <a:avLst/>
          </a:prstGeom>
        </p:spPr>
      </p:pic>
      <p:pic>
        <p:nvPicPr>
          <p:cNvPr id="5" name="Immagine 4">
            <a:extLst>
              <a:ext uri="{FF2B5EF4-FFF2-40B4-BE49-F238E27FC236}">
                <a16:creationId xmlns:a16="http://schemas.microsoft.com/office/drawing/2014/main" id="{68677F01-6279-4A57-9005-ECA19735C857}"/>
              </a:ext>
            </a:extLst>
          </p:cNvPr>
          <p:cNvPicPr>
            <a:picLocks noChangeAspect="1"/>
          </p:cNvPicPr>
          <p:nvPr/>
        </p:nvPicPr>
        <p:blipFill>
          <a:blip r:embed="rId4"/>
          <a:stretch>
            <a:fillRect/>
          </a:stretch>
        </p:blipFill>
        <p:spPr>
          <a:xfrm>
            <a:off x="7510741" y="2917054"/>
            <a:ext cx="2893860" cy="3564288"/>
          </a:xfrm>
          <a:prstGeom prst="rect">
            <a:avLst/>
          </a:prstGeom>
        </p:spPr>
      </p:pic>
      <p:sp>
        <p:nvSpPr>
          <p:cNvPr id="8" name="Rettangolo 7">
            <a:extLst>
              <a:ext uri="{FF2B5EF4-FFF2-40B4-BE49-F238E27FC236}">
                <a16:creationId xmlns:a16="http://schemas.microsoft.com/office/drawing/2014/main" id="{31C5FAA4-909F-4DDD-960A-B40653117591}"/>
              </a:ext>
            </a:extLst>
          </p:cNvPr>
          <p:cNvSpPr/>
          <p:nvPr/>
        </p:nvSpPr>
        <p:spPr>
          <a:xfrm>
            <a:off x="1116863" y="2217638"/>
            <a:ext cx="4826148" cy="923330"/>
          </a:xfrm>
          <a:prstGeom prst="rect">
            <a:avLst/>
          </a:prstGeom>
        </p:spPr>
        <p:txBody>
          <a:bodyPr wrap="square">
            <a:spAutoFit/>
          </a:bodyPr>
          <a:lstStyle/>
          <a:p>
            <a:pPr algn="just">
              <a:spcAft>
                <a:spcPts val="1200"/>
              </a:spcAft>
            </a:pPr>
            <a:r>
              <a:rPr lang="en-US" dirty="0"/>
              <a:t>Two new couplers have been manufactured by VDL, tested by CERN Metrology and </a:t>
            </a:r>
            <a:r>
              <a:rPr lang="en-GB" dirty="0"/>
              <a:t>successfully </a:t>
            </a:r>
            <a:r>
              <a:rPr lang="en-US" dirty="0"/>
              <a:t>brazed at TMD end of November 2024.</a:t>
            </a:r>
          </a:p>
        </p:txBody>
      </p:sp>
      <p:sp>
        <p:nvSpPr>
          <p:cNvPr id="9" name="Rettangolo 8">
            <a:extLst>
              <a:ext uri="{FF2B5EF4-FFF2-40B4-BE49-F238E27FC236}">
                <a16:creationId xmlns:a16="http://schemas.microsoft.com/office/drawing/2014/main" id="{4A462E56-4736-4A70-9E36-3346EDCF0C5F}"/>
              </a:ext>
            </a:extLst>
          </p:cNvPr>
          <p:cNvSpPr/>
          <p:nvPr/>
        </p:nvSpPr>
        <p:spPr>
          <a:xfrm>
            <a:off x="6669182" y="2215437"/>
            <a:ext cx="4392488" cy="646331"/>
          </a:xfrm>
          <a:prstGeom prst="rect">
            <a:avLst/>
          </a:prstGeom>
        </p:spPr>
        <p:txBody>
          <a:bodyPr wrap="square">
            <a:spAutoFit/>
          </a:bodyPr>
          <a:lstStyle/>
          <a:p>
            <a:pPr algn="just"/>
            <a:r>
              <a:rPr lang="en-US" dirty="0"/>
              <a:t>The stacking of the entire structure (108 disks) was completed mid of Jan 2025. </a:t>
            </a:r>
            <a:endParaRPr lang="en-GB" dirty="0"/>
          </a:p>
        </p:txBody>
      </p:sp>
    </p:spTree>
    <p:extLst>
      <p:ext uri="{BB962C8B-B14F-4D97-AF65-F5344CB8AC3E}">
        <p14:creationId xmlns:p14="http://schemas.microsoft.com/office/powerpoint/2010/main" val="3659019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9D249AB5-D53A-42F9-9597-1DA42E0F570D}"/>
              </a:ext>
            </a:extLst>
          </p:cNvPr>
          <p:cNvSpPr/>
          <p:nvPr/>
        </p:nvSpPr>
        <p:spPr>
          <a:xfrm>
            <a:off x="4129756" y="263203"/>
            <a:ext cx="3932487"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Pre-prototype brazing</a:t>
            </a:r>
          </a:p>
        </p:txBody>
      </p:sp>
      <p:sp>
        <p:nvSpPr>
          <p:cNvPr id="8" name="Rettangolo 7">
            <a:extLst>
              <a:ext uri="{FF2B5EF4-FFF2-40B4-BE49-F238E27FC236}">
                <a16:creationId xmlns:a16="http://schemas.microsoft.com/office/drawing/2014/main" id="{31C5FAA4-909F-4DDD-960A-B40653117591}"/>
              </a:ext>
            </a:extLst>
          </p:cNvPr>
          <p:cNvSpPr/>
          <p:nvPr/>
        </p:nvSpPr>
        <p:spPr>
          <a:xfrm>
            <a:off x="407368" y="1340768"/>
            <a:ext cx="3498129" cy="3724096"/>
          </a:xfrm>
          <a:prstGeom prst="rect">
            <a:avLst/>
          </a:prstGeom>
        </p:spPr>
        <p:txBody>
          <a:bodyPr wrap="square">
            <a:spAutoFit/>
          </a:bodyPr>
          <a:lstStyle/>
          <a:p>
            <a:pPr algn="just">
              <a:spcAft>
                <a:spcPts val="1200"/>
              </a:spcAft>
            </a:pPr>
            <a:r>
              <a:rPr lang="en-US" dirty="0"/>
              <a:t>The whole structure, with the two new end disk assemblies, was brazed mid of February 2025.</a:t>
            </a:r>
          </a:p>
          <a:p>
            <a:pPr algn="just">
              <a:spcAft>
                <a:spcPts val="1200"/>
              </a:spcAft>
            </a:pPr>
            <a:r>
              <a:rPr lang="en-US" dirty="0"/>
              <a:t>Prior to running this braze, a test furnace run was performed to ensure that the braze profile chosen would reach the desired brazing temperature.</a:t>
            </a:r>
          </a:p>
          <a:p>
            <a:pPr algn="just">
              <a:spcAft>
                <a:spcPts val="1200"/>
              </a:spcAft>
            </a:pPr>
            <a:r>
              <a:rPr lang="en-US" dirty="0"/>
              <a:t>A thermocouple was attached to the </a:t>
            </a:r>
            <a:r>
              <a:rPr lang="en-US" dirty="0" err="1"/>
              <a:t>centre</a:t>
            </a:r>
            <a:r>
              <a:rPr lang="en-US" dirty="0"/>
              <a:t> of the test mass and the results showed that the braze profile was adequate. </a:t>
            </a:r>
          </a:p>
        </p:txBody>
      </p:sp>
      <p:pic>
        <p:nvPicPr>
          <p:cNvPr id="6" name="Immagine 5">
            <a:extLst>
              <a:ext uri="{FF2B5EF4-FFF2-40B4-BE49-F238E27FC236}">
                <a16:creationId xmlns:a16="http://schemas.microsoft.com/office/drawing/2014/main" id="{7BD2FEEB-D85D-4C38-B585-12F55234A19E}"/>
              </a:ext>
            </a:extLst>
          </p:cNvPr>
          <p:cNvPicPr>
            <a:picLocks noChangeAspect="1"/>
          </p:cNvPicPr>
          <p:nvPr/>
        </p:nvPicPr>
        <p:blipFill>
          <a:blip r:embed="rId3"/>
          <a:stretch>
            <a:fillRect/>
          </a:stretch>
        </p:blipFill>
        <p:spPr>
          <a:xfrm>
            <a:off x="4223792" y="936022"/>
            <a:ext cx="3813950" cy="5085266"/>
          </a:xfrm>
          <a:prstGeom prst="rect">
            <a:avLst/>
          </a:prstGeom>
        </p:spPr>
      </p:pic>
      <p:sp>
        <p:nvSpPr>
          <p:cNvPr id="4" name="Rettangolo 3">
            <a:extLst>
              <a:ext uri="{FF2B5EF4-FFF2-40B4-BE49-F238E27FC236}">
                <a16:creationId xmlns:a16="http://schemas.microsoft.com/office/drawing/2014/main" id="{9D37AB56-CDD2-493E-9061-6D5A65071C47}"/>
              </a:ext>
            </a:extLst>
          </p:cNvPr>
          <p:cNvSpPr/>
          <p:nvPr/>
        </p:nvSpPr>
        <p:spPr>
          <a:xfrm>
            <a:off x="8256240" y="4077072"/>
            <a:ext cx="3456384" cy="1561005"/>
          </a:xfrm>
          <a:prstGeom prst="rect">
            <a:avLst/>
          </a:prstGeom>
          <a:ln w="19050">
            <a:solidFill>
              <a:srgbClr val="C00000"/>
            </a:solidFill>
          </a:ln>
        </p:spPr>
        <p:txBody>
          <a:bodyPr wrap="square">
            <a:spAutoFit/>
          </a:bodyPr>
          <a:lstStyle/>
          <a:p>
            <a:pPr algn="just">
              <a:lnSpc>
                <a:spcPct val="107000"/>
              </a:lnSpc>
              <a:spcAft>
                <a:spcPts val="800"/>
              </a:spcAft>
            </a:pPr>
            <a:r>
              <a:rPr lang="en-GB" kern="100" dirty="0">
                <a:latin typeface="Aptos"/>
                <a:ea typeface="Aptos"/>
                <a:cs typeface="Times New Roman" panose="02020603050405020304" pitchFamily="18" charset="0"/>
              </a:rPr>
              <a:t>In addition a thermocouple was placed into the centre of the stack through one of the brazing vent holes to measure the temperature during the braze run. </a:t>
            </a:r>
            <a:endParaRPr lang="it-IT" sz="1600" kern="100" dirty="0">
              <a:effectLst/>
              <a:latin typeface="Aptos"/>
              <a:ea typeface="Aptos"/>
              <a:cs typeface="Times New Roman" panose="02020603050405020304" pitchFamily="18" charset="0"/>
            </a:endParaRPr>
          </a:p>
        </p:txBody>
      </p:sp>
      <p:pic>
        <p:nvPicPr>
          <p:cNvPr id="9" name="Immagine 8">
            <a:extLst>
              <a:ext uri="{FF2B5EF4-FFF2-40B4-BE49-F238E27FC236}">
                <a16:creationId xmlns:a16="http://schemas.microsoft.com/office/drawing/2014/main" id="{C48FE25C-5A4C-447B-8481-FE3C3342AEE2}"/>
              </a:ext>
            </a:extLst>
          </p:cNvPr>
          <p:cNvPicPr>
            <a:picLocks noChangeAspect="1"/>
          </p:cNvPicPr>
          <p:nvPr/>
        </p:nvPicPr>
        <p:blipFill>
          <a:blip r:embed="rId4"/>
          <a:stretch>
            <a:fillRect/>
          </a:stretch>
        </p:blipFill>
        <p:spPr>
          <a:xfrm rot="5400000">
            <a:off x="8472264" y="840827"/>
            <a:ext cx="2880320" cy="3160122"/>
          </a:xfrm>
          <a:prstGeom prst="rect">
            <a:avLst/>
          </a:prstGeom>
        </p:spPr>
      </p:pic>
      <p:sp>
        <p:nvSpPr>
          <p:cNvPr id="10" name="Ovale 9">
            <a:extLst>
              <a:ext uri="{FF2B5EF4-FFF2-40B4-BE49-F238E27FC236}">
                <a16:creationId xmlns:a16="http://schemas.microsoft.com/office/drawing/2014/main" id="{1B03A90D-FBAE-4CBE-BCE9-3FB975FB6CE9}"/>
              </a:ext>
            </a:extLst>
          </p:cNvPr>
          <p:cNvSpPr/>
          <p:nvPr/>
        </p:nvSpPr>
        <p:spPr>
          <a:xfrm>
            <a:off x="10056440" y="2564904"/>
            <a:ext cx="432048" cy="36004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2 13">
            <a:extLst>
              <a:ext uri="{FF2B5EF4-FFF2-40B4-BE49-F238E27FC236}">
                <a16:creationId xmlns:a16="http://schemas.microsoft.com/office/drawing/2014/main" id="{662E3645-865C-4C69-A22C-2CD93035B338}"/>
              </a:ext>
            </a:extLst>
          </p:cNvPr>
          <p:cNvCxnSpPr>
            <a:cxnSpLocks/>
          </p:cNvCxnSpPr>
          <p:nvPr/>
        </p:nvCxnSpPr>
        <p:spPr>
          <a:xfrm flipV="1">
            <a:off x="9992135" y="2996952"/>
            <a:ext cx="208321" cy="108012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223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D0A7EEC-97E4-4564-B596-56E1ACF98631}"/>
              </a:ext>
            </a:extLst>
          </p:cNvPr>
          <p:cNvSpPr/>
          <p:nvPr/>
        </p:nvSpPr>
        <p:spPr>
          <a:xfrm>
            <a:off x="4853512" y="404664"/>
            <a:ext cx="2484976"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Vacuum tests</a:t>
            </a:r>
          </a:p>
        </p:txBody>
      </p:sp>
      <p:sp>
        <p:nvSpPr>
          <p:cNvPr id="2" name="Rettangolo 1">
            <a:extLst>
              <a:ext uri="{FF2B5EF4-FFF2-40B4-BE49-F238E27FC236}">
                <a16:creationId xmlns:a16="http://schemas.microsoft.com/office/drawing/2014/main" id="{A5DF9091-F793-4EE7-9128-1E5AA344CEA5}"/>
              </a:ext>
            </a:extLst>
          </p:cNvPr>
          <p:cNvSpPr/>
          <p:nvPr/>
        </p:nvSpPr>
        <p:spPr>
          <a:xfrm>
            <a:off x="335360" y="1268760"/>
            <a:ext cx="6096000" cy="2849050"/>
          </a:xfrm>
          <a:prstGeom prst="rect">
            <a:avLst/>
          </a:prstGeom>
        </p:spPr>
        <p:txBody>
          <a:bodyPr>
            <a:spAutoFit/>
          </a:bodyPr>
          <a:lstStyle/>
          <a:p>
            <a:pPr algn="just">
              <a:lnSpc>
                <a:spcPct val="107000"/>
              </a:lnSpc>
              <a:spcAft>
                <a:spcPts val="800"/>
              </a:spcAft>
            </a:pPr>
            <a:r>
              <a:rPr lang="en-GB" dirty="0">
                <a:ea typeface="Aptos"/>
                <a:cs typeface="Times New Roman" panose="02020603050405020304" pitchFamily="18" charset="0"/>
              </a:rPr>
              <a:t>Following the braze run, the structure was removed from the furnace and placed into CPI TMD’s cleanroom for vacuum leak testing. </a:t>
            </a:r>
            <a:r>
              <a:rPr lang="en-GB" kern="100" dirty="0">
                <a:ea typeface="Aptos"/>
                <a:cs typeface="Times New Roman" panose="02020603050405020304" pitchFamily="18" charset="0"/>
              </a:rPr>
              <a:t>The structure was tested using ultra-high vacuum leak checking equipment and was unfortunately shown to have a gross leak!!!</a:t>
            </a:r>
          </a:p>
          <a:p>
            <a:pPr algn="just">
              <a:lnSpc>
                <a:spcPct val="107000"/>
              </a:lnSpc>
              <a:spcAft>
                <a:spcPts val="800"/>
              </a:spcAft>
            </a:pPr>
            <a:r>
              <a:rPr lang="en-GB" kern="100" dirty="0">
                <a:ea typeface="Aptos"/>
                <a:cs typeface="Times New Roman" panose="02020603050405020304" pitchFamily="18" charset="0"/>
              </a:rPr>
              <a:t>CPI TMD attempted to pinpoint the source of the leak, but it appeared to be leaking from several sources, and the size of the leak was too large to be able to accurately identify the sources.</a:t>
            </a:r>
          </a:p>
        </p:txBody>
      </p:sp>
      <p:pic>
        <p:nvPicPr>
          <p:cNvPr id="6" name="Immagine 5">
            <a:extLst>
              <a:ext uri="{FF2B5EF4-FFF2-40B4-BE49-F238E27FC236}">
                <a16:creationId xmlns:a16="http://schemas.microsoft.com/office/drawing/2014/main" id="{DC7CEF91-0242-496B-9AC2-7B28E8D0A165}"/>
              </a:ext>
            </a:extLst>
          </p:cNvPr>
          <p:cNvPicPr>
            <a:picLocks noChangeAspect="1"/>
          </p:cNvPicPr>
          <p:nvPr/>
        </p:nvPicPr>
        <p:blipFill>
          <a:blip r:embed="rId3"/>
          <a:stretch>
            <a:fillRect/>
          </a:stretch>
        </p:blipFill>
        <p:spPr>
          <a:xfrm>
            <a:off x="6600056" y="1024822"/>
            <a:ext cx="4912191" cy="3684143"/>
          </a:xfrm>
          <a:prstGeom prst="rect">
            <a:avLst/>
          </a:prstGeom>
        </p:spPr>
      </p:pic>
      <p:pic>
        <p:nvPicPr>
          <p:cNvPr id="3" name="Immagine 2">
            <a:extLst>
              <a:ext uri="{FF2B5EF4-FFF2-40B4-BE49-F238E27FC236}">
                <a16:creationId xmlns:a16="http://schemas.microsoft.com/office/drawing/2014/main" id="{826E3AB9-1178-463A-988B-03F165852CED}"/>
              </a:ext>
            </a:extLst>
          </p:cNvPr>
          <p:cNvPicPr>
            <a:picLocks noChangeAspect="1"/>
          </p:cNvPicPr>
          <p:nvPr/>
        </p:nvPicPr>
        <p:blipFill>
          <a:blip r:embed="rId4"/>
          <a:stretch>
            <a:fillRect/>
          </a:stretch>
        </p:blipFill>
        <p:spPr>
          <a:xfrm rot="5400000">
            <a:off x="8360395" y="4404965"/>
            <a:ext cx="1636981" cy="2421356"/>
          </a:xfrm>
          <a:prstGeom prst="rect">
            <a:avLst/>
          </a:prstGeom>
        </p:spPr>
      </p:pic>
      <p:sp>
        <p:nvSpPr>
          <p:cNvPr id="12" name="Rettangolo 11">
            <a:extLst>
              <a:ext uri="{FF2B5EF4-FFF2-40B4-BE49-F238E27FC236}">
                <a16:creationId xmlns:a16="http://schemas.microsoft.com/office/drawing/2014/main" id="{F71F9CE8-AD14-4A33-A47D-5535592B1ADB}"/>
              </a:ext>
            </a:extLst>
          </p:cNvPr>
          <p:cNvSpPr/>
          <p:nvPr/>
        </p:nvSpPr>
        <p:spPr>
          <a:xfrm>
            <a:off x="7968207" y="5157192"/>
            <a:ext cx="2421357" cy="322691"/>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4" name="Connettore 2 13">
            <a:extLst>
              <a:ext uri="{FF2B5EF4-FFF2-40B4-BE49-F238E27FC236}">
                <a16:creationId xmlns:a16="http://schemas.microsoft.com/office/drawing/2014/main" id="{D8E2DE57-943C-485D-AD25-564092A9F91A}"/>
              </a:ext>
            </a:extLst>
          </p:cNvPr>
          <p:cNvCxnSpPr>
            <a:cxnSpLocks/>
          </p:cNvCxnSpPr>
          <p:nvPr/>
        </p:nvCxnSpPr>
        <p:spPr>
          <a:xfrm>
            <a:off x="6430671" y="4966515"/>
            <a:ext cx="1513977" cy="36376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Rettangolo 14">
            <a:extLst>
              <a:ext uri="{FF2B5EF4-FFF2-40B4-BE49-F238E27FC236}">
                <a16:creationId xmlns:a16="http://schemas.microsoft.com/office/drawing/2014/main" id="{51576629-99BB-4A6B-88DB-07E740F9335C}"/>
              </a:ext>
            </a:extLst>
          </p:cNvPr>
          <p:cNvSpPr/>
          <p:nvPr/>
        </p:nvSpPr>
        <p:spPr>
          <a:xfrm>
            <a:off x="325975" y="4186013"/>
            <a:ext cx="6096000" cy="1561005"/>
          </a:xfrm>
          <a:prstGeom prst="rect">
            <a:avLst/>
          </a:prstGeom>
          <a:ln w="38100">
            <a:solidFill>
              <a:srgbClr val="C00000"/>
            </a:solidFill>
          </a:ln>
        </p:spPr>
        <p:txBody>
          <a:bodyPr>
            <a:spAutoFit/>
          </a:bodyPr>
          <a:lstStyle/>
          <a:p>
            <a:pPr algn="just">
              <a:lnSpc>
                <a:spcPct val="107000"/>
              </a:lnSpc>
              <a:spcAft>
                <a:spcPts val="800"/>
              </a:spcAft>
            </a:pPr>
            <a:r>
              <a:rPr lang="en-US" kern="100" dirty="0">
                <a:solidFill>
                  <a:srgbClr val="C00000"/>
                </a:solidFill>
                <a:ea typeface="Aptos"/>
                <a:cs typeface="Times New Roman" panose="02020603050405020304" pitchFamily="18" charset="0"/>
              </a:rPr>
              <a:t>It is suspected that the leaks may be coming from some of the braze channel vent holes</a:t>
            </a:r>
            <a:r>
              <a:rPr lang="en-US" kern="100" dirty="0">
                <a:ea typeface="Aptos"/>
                <a:cs typeface="Times New Roman" panose="02020603050405020304" pitchFamily="18" charset="0"/>
              </a:rPr>
              <a:t>, to test this CPI TMD purchased rubber bungs to plug every vent hole in every disk (216 holes in total), however this was not sufficient in reducing the leak to a level where the source could be identified.</a:t>
            </a:r>
            <a:endParaRPr lang="it-IT" kern="100" dirty="0">
              <a:ea typeface="Aptos"/>
              <a:cs typeface="Times New Roman" panose="02020603050405020304" pitchFamily="18" charset="0"/>
            </a:endParaRPr>
          </a:p>
        </p:txBody>
      </p:sp>
    </p:spTree>
    <p:extLst>
      <p:ext uri="{BB962C8B-B14F-4D97-AF65-F5344CB8AC3E}">
        <p14:creationId xmlns:p14="http://schemas.microsoft.com/office/powerpoint/2010/main" val="232274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D0A7EEC-97E4-4564-B596-56E1ACF98631}"/>
              </a:ext>
            </a:extLst>
          </p:cNvPr>
          <p:cNvSpPr/>
          <p:nvPr/>
        </p:nvSpPr>
        <p:spPr>
          <a:xfrm>
            <a:off x="4301278" y="331049"/>
            <a:ext cx="3589444"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Mechanical damage</a:t>
            </a:r>
          </a:p>
        </p:txBody>
      </p:sp>
      <p:pic>
        <p:nvPicPr>
          <p:cNvPr id="5" name="Immagine 4">
            <a:extLst>
              <a:ext uri="{FF2B5EF4-FFF2-40B4-BE49-F238E27FC236}">
                <a16:creationId xmlns:a16="http://schemas.microsoft.com/office/drawing/2014/main" id="{F2A40E33-4849-47A4-9E2C-16F328FFA3C0}"/>
              </a:ext>
            </a:extLst>
          </p:cNvPr>
          <p:cNvPicPr>
            <a:picLocks noChangeAspect="1"/>
          </p:cNvPicPr>
          <p:nvPr/>
        </p:nvPicPr>
        <p:blipFill>
          <a:blip r:embed="rId3"/>
          <a:stretch>
            <a:fillRect/>
          </a:stretch>
        </p:blipFill>
        <p:spPr>
          <a:xfrm>
            <a:off x="7890722" y="1282131"/>
            <a:ext cx="3533870" cy="4648053"/>
          </a:xfrm>
          <a:prstGeom prst="rect">
            <a:avLst/>
          </a:prstGeom>
        </p:spPr>
      </p:pic>
      <p:sp>
        <p:nvSpPr>
          <p:cNvPr id="6" name="Rettangolo 5">
            <a:extLst>
              <a:ext uri="{FF2B5EF4-FFF2-40B4-BE49-F238E27FC236}">
                <a16:creationId xmlns:a16="http://schemas.microsoft.com/office/drawing/2014/main" id="{7BB3ADAF-5C52-430F-BAA0-0AEBECDEAA73}"/>
              </a:ext>
            </a:extLst>
          </p:cNvPr>
          <p:cNvSpPr/>
          <p:nvPr/>
        </p:nvSpPr>
        <p:spPr>
          <a:xfrm>
            <a:off x="335360" y="1282131"/>
            <a:ext cx="7416824" cy="4137095"/>
          </a:xfrm>
          <a:prstGeom prst="rect">
            <a:avLst/>
          </a:prstGeom>
        </p:spPr>
        <p:txBody>
          <a:bodyPr wrap="square">
            <a:spAutoFit/>
          </a:bodyPr>
          <a:lstStyle/>
          <a:p>
            <a:pPr algn="just">
              <a:lnSpc>
                <a:spcPct val="107000"/>
              </a:lnSpc>
              <a:spcAft>
                <a:spcPts val="800"/>
              </a:spcAft>
            </a:pPr>
            <a:r>
              <a:rPr lang="en-GB" kern="100" dirty="0">
                <a:ea typeface="Aptos"/>
                <a:cs typeface="Times New Roman" panose="02020603050405020304" pitchFamily="18" charset="0"/>
              </a:rPr>
              <a:t>The braze run reached the desired braze temperature, but it became clear that there had been an issue with the structure thermally expanding into its braze jig, causing visible damage to the outside of the structure. The damage to the structure can be seen in the image.</a:t>
            </a:r>
          </a:p>
          <a:p>
            <a:pPr algn="just">
              <a:lnSpc>
                <a:spcPct val="107000"/>
              </a:lnSpc>
              <a:spcAft>
                <a:spcPts val="800"/>
              </a:spcAft>
            </a:pPr>
            <a:r>
              <a:rPr lang="en-US" kern="100" dirty="0">
                <a:ea typeface="Aptos"/>
                <a:cs typeface="Times New Roman" panose="02020603050405020304" pitchFamily="18" charset="0"/>
              </a:rPr>
              <a:t>Prior to furnacing, CPI TMD had put the brazing jig through a wet hydrogen greening process, which forms a green oxide layer on the stainless steel. This green oxide layer is applied to prevent the brazing parts from sticking to the braze jig. In addition to this, the braze jig was loosened once the structure was positioned in the furnace, to allow room for thermal expansion of the copper structure.</a:t>
            </a:r>
          </a:p>
          <a:p>
            <a:pPr algn="just">
              <a:lnSpc>
                <a:spcPct val="107000"/>
              </a:lnSpc>
              <a:spcAft>
                <a:spcPts val="800"/>
              </a:spcAft>
            </a:pPr>
            <a:r>
              <a:rPr lang="en-US" kern="100" dirty="0">
                <a:ea typeface="Aptos"/>
                <a:cs typeface="Times New Roman" panose="02020603050405020304" pitchFamily="18" charset="0"/>
              </a:rPr>
              <a:t>Copper has a close coefficient of thermal expansion to stainless steel (24.8 µm/m-°C and 18.7 µm/m-°C respectively), and so it was believed this would be sufficient to account for the difference in thermal expansion. </a:t>
            </a:r>
            <a:endParaRPr lang="en-US" kern="100" dirty="0">
              <a:solidFill>
                <a:srgbClr val="C00000"/>
              </a:solidFill>
              <a:ea typeface="Aptos"/>
              <a:cs typeface="Times New Roman" panose="02020603050405020304" pitchFamily="18" charset="0"/>
            </a:endParaRPr>
          </a:p>
        </p:txBody>
      </p:sp>
      <p:cxnSp>
        <p:nvCxnSpPr>
          <p:cNvPr id="8" name="Connettore 2 7">
            <a:extLst>
              <a:ext uri="{FF2B5EF4-FFF2-40B4-BE49-F238E27FC236}">
                <a16:creationId xmlns:a16="http://schemas.microsoft.com/office/drawing/2014/main" id="{8D01D0D7-EE6B-4C16-896A-DD858C26873F}"/>
              </a:ext>
            </a:extLst>
          </p:cNvPr>
          <p:cNvCxnSpPr>
            <a:cxnSpLocks/>
          </p:cNvCxnSpPr>
          <p:nvPr/>
        </p:nvCxnSpPr>
        <p:spPr>
          <a:xfrm flipV="1">
            <a:off x="7726741" y="4104399"/>
            <a:ext cx="1833170" cy="122413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e 9">
            <a:extLst>
              <a:ext uri="{FF2B5EF4-FFF2-40B4-BE49-F238E27FC236}">
                <a16:creationId xmlns:a16="http://schemas.microsoft.com/office/drawing/2014/main" id="{AFEE64BC-DC62-4570-B707-17ACB3622622}"/>
              </a:ext>
            </a:extLst>
          </p:cNvPr>
          <p:cNvSpPr/>
          <p:nvPr/>
        </p:nvSpPr>
        <p:spPr>
          <a:xfrm>
            <a:off x="8721553" y="3678165"/>
            <a:ext cx="1872208" cy="398907"/>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8C6B0A5C-DB80-4A66-95B9-20F0B79D0F7A}"/>
              </a:ext>
            </a:extLst>
          </p:cNvPr>
          <p:cNvSpPr/>
          <p:nvPr/>
        </p:nvSpPr>
        <p:spPr>
          <a:xfrm>
            <a:off x="342887" y="5328535"/>
            <a:ext cx="7383854" cy="646331"/>
          </a:xfrm>
          <a:prstGeom prst="rect">
            <a:avLst/>
          </a:prstGeom>
          <a:ln w="38100">
            <a:solidFill>
              <a:srgbClr val="C00000"/>
            </a:solidFill>
          </a:ln>
        </p:spPr>
        <p:txBody>
          <a:bodyPr wrap="square">
            <a:spAutoFit/>
          </a:bodyPr>
          <a:lstStyle/>
          <a:p>
            <a:r>
              <a:rPr lang="en-US" kern="100" dirty="0">
                <a:solidFill>
                  <a:srgbClr val="C00000"/>
                </a:solidFill>
                <a:ea typeface="Aptos"/>
                <a:cs typeface="Times New Roman" panose="02020603050405020304" pitchFamily="18" charset="0"/>
              </a:rPr>
              <a:t>Despite this, this copper did stick to the stainless steel braze jig and expanded into it, causing damage to at least the outside of the stack.</a:t>
            </a:r>
            <a:endParaRPr lang="it-IT" dirty="0"/>
          </a:p>
        </p:txBody>
      </p:sp>
    </p:spTree>
    <p:extLst>
      <p:ext uri="{BB962C8B-B14F-4D97-AF65-F5344CB8AC3E}">
        <p14:creationId xmlns:p14="http://schemas.microsoft.com/office/powerpoint/2010/main" val="113902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B4556A7A-95F5-4057-90F4-977804E8F469}"/>
              </a:ext>
            </a:extLst>
          </p:cNvPr>
          <p:cNvSpPr/>
          <p:nvPr/>
        </p:nvSpPr>
        <p:spPr>
          <a:xfrm>
            <a:off x="5104382" y="476672"/>
            <a:ext cx="1983235"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Next steps</a:t>
            </a:r>
          </a:p>
        </p:txBody>
      </p:sp>
      <p:sp>
        <p:nvSpPr>
          <p:cNvPr id="5" name="Rettangolo 4">
            <a:extLst>
              <a:ext uri="{FF2B5EF4-FFF2-40B4-BE49-F238E27FC236}">
                <a16:creationId xmlns:a16="http://schemas.microsoft.com/office/drawing/2014/main" id="{2F79B1D3-FD57-4D62-92AE-2F406D5C8C29}"/>
              </a:ext>
            </a:extLst>
          </p:cNvPr>
          <p:cNvSpPr/>
          <p:nvPr/>
        </p:nvSpPr>
        <p:spPr>
          <a:xfrm>
            <a:off x="947428" y="1098609"/>
            <a:ext cx="10153128" cy="3781292"/>
          </a:xfrm>
          <a:prstGeom prst="rect">
            <a:avLst/>
          </a:prstGeom>
        </p:spPr>
        <p:txBody>
          <a:bodyPr wrap="square">
            <a:spAutoFit/>
          </a:bodyPr>
          <a:lstStyle/>
          <a:p>
            <a:pPr algn="just">
              <a:lnSpc>
                <a:spcPct val="107000"/>
              </a:lnSpc>
              <a:spcAft>
                <a:spcPts val="800"/>
              </a:spcAft>
            </a:pPr>
            <a:r>
              <a:rPr lang="en-GB" sz="2000" kern="100" dirty="0">
                <a:ea typeface="Aptos"/>
                <a:cs typeface="Times New Roman" panose="02020603050405020304" pitchFamily="18" charset="0"/>
              </a:rPr>
              <a:t>Following preliminary tests at CPI TMD, at the end of March the structure has been sent to CERN for low level RF measurements, mechanical tests</a:t>
            </a:r>
            <a:r>
              <a:rPr lang="en-US" sz="2000" dirty="0"/>
              <a:t> (to assess any damage on the RF couplers) </a:t>
            </a:r>
            <a:r>
              <a:rPr lang="en-GB" sz="2000" kern="100" dirty="0">
                <a:ea typeface="Aptos"/>
                <a:cs typeface="Times New Roman" panose="02020603050405020304" pitchFamily="18" charset="0"/>
              </a:rPr>
              <a:t>and for further evaluation to identify the cause of the vacuum leaks.</a:t>
            </a:r>
          </a:p>
          <a:p>
            <a:pPr algn="just">
              <a:lnSpc>
                <a:spcPct val="107000"/>
              </a:lnSpc>
              <a:spcAft>
                <a:spcPts val="800"/>
              </a:spcAft>
            </a:pPr>
            <a:r>
              <a:rPr lang="en-US" sz="2000" kern="100" dirty="0">
                <a:ea typeface="Aptos"/>
                <a:cs typeface="Times New Roman" panose="02020603050405020304" pitchFamily="18" charset="0"/>
              </a:rPr>
              <a:t>In particular:</a:t>
            </a:r>
          </a:p>
          <a:p>
            <a:pPr marL="342900" indent="-342900" algn="just">
              <a:lnSpc>
                <a:spcPct val="107000"/>
              </a:lnSpc>
              <a:spcAft>
                <a:spcPts val="800"/>
              </a:spcAft>
              <a:buFont typeface="Wingdings" panose="05000000000000000000" pitchFamily="2" charset="2"/>
              <a:buChar char="Ø"/>
            </a:pPr>
            <a:r>
              <a:rPr lang="en-US" sz="2000" kern="100" dirty="0">
                <a:ea typeface="Aptos"/>
                <a:cs typeface="Times New Roman" panose="02020603050405020304" pitchFamily="18" charset="0"/>
              </a:rPr>
              <a:t>CERN Metrology will check the alignment of the structure and, using an endoscope, will also check the brazing alloy penetration on the beam axis of the structure.</a:t>
            </a:r>
          </a:p>
          <a:p>
            <a:pPr marL="342900" indent="-342900" algn="just">
              <a:lnSpc>
                <a:spcPct val="107000"/>
              </a:lnSpc>
              <a:spcAft>
                <a:spcPts val="800"/>
              </a:spcAft>
              <a:buFont typeface="Wingdings" panose="05000000000000000000" pitchFamily="2" charset="2"/>
              <a:buChar char="Ø"/>
            </a:pPr>
            <a:r>
              <a:rPr lang="en-US" sz="2000" kern="100" dirty="0">
                <a:ea typeface="Aptos"/>
                <a:cs typeface="Times New Roman" panose="02020603050405020304" pitchFamily="18" charset="0"/>
              </a:rPr>
              <a:t>In addition, in order to identify the sources of vacuum leaks, the vent holes of the brazing channel need to be sealed. </a:t>
            </a:r>
          </a:p>
          <a:p>
            <a:pPr marL="342900" indent="-342900" algn="just">
              <a:lnSpc>
                <a:spcPct val="107000"/>
              </a:lnSpc>
              <a:spcAft>
                <a:spcPts val="800"/>
              </a:spcAft>
              <a:buFont typeface="Wingdings" panose="05000000000000000000" pitchFamily="2" charset="2"/>
              <a:buChar char="Ø"/>
            </a:pPr>
            <a:r>
              <a:rPr lang="en-US" sz="2000" kern="100" dirty="0">
                <a:ea typeface="Aptos"/>
                <a:cs typeface="Times New Roman" panose="02020603050405020304" pitchFamily="18" charset="0"/>
              </a:rPr>
              <a:t>Finally, if necessary, to fully understand the cause of the vacuum leaks, the section will be cut and the brazed areas are </a:t>
            </a:r>
            <a:r>
              <a:rPr lang="en-US" sz="2000" kern="100" dirty="0" err="1">
                <a:ea typeface="Aptos"/>
                <a:cs typeface="Times New Roman" panose="02020603050405020304" pitchFamily="18" charset="0"/>
              </a:rPr>
              <a:t>analysed</a:t>
            </a:r>
            <a:r>
              <a:rPr lang="en-US" sz="2000" kern="100" dirty="0">
                <a:ea typeface="Aptos"/>
                <a:cs typeface="Times New Roman" panose="02020603050405020304" pitchFamily="18" charset="0"/>
              </a:rPr>
              <a:t>. </a:t>
            </a:r>
          </a:p>
        </p:txBody>
      </p:sp>
      <p:sp>
        <p:nvSpPr>
          <p:cNvPr id="2" name="Rettangolo 1">
            <a:extLst>
              <a:ext uri="{FF2B5EF4-FFF2-40B4-BE49-F238E27FC236}">
                <a16:creationId xmlns:a16="http://schemas.microsoft.com/office/drawing/2014/main" id="{0C118ECD-138D-4E42-B1C9-4CFF1FEC8DAE}"/>
              </a:ext>
            </a:extLst>
          </p:cNvPr>
          <p:cNvSpPr/>
          <p:nvPr/>
        </p:nvSpPr>
        <p:spPr>
          <a:xfrm>
            <a:off x="1199456" y="4969333"/>
            <a:ext cx="9649072" cy="967765"/>
          </a:xfrm>
          <a:prstGeom prst="rect">
            <a:avLst/>
          </a:prstGeom>
        </p:spPr>
        <p:txBody>
          <a:bodyPr wrap="square">
            <a:spAutoFit/>
          </a:bodyPr>
          <a:lstStyle/>
          <a:p>
            <a:pPr algn="ctr">
              <a:lnSpc>
                <a:spcPct val="107000"/>
              </a:lnSpc>
              <a:spcAft>
                <a:spcPts val="800"/>
              </a:spcAft>
            </a:pPr>
            <a:r>
              <a:rPr lang="en-US" sz="2400" b="1" kern="100" dirty="0">
                <a:solidFill>
                  <a:srgbClr val="C00000"/>
                </a:solidFill>
                <a:ea typeface="Aptos"/>
                <a:cs typeface="Times New Roman" panose="02020603050405020304" pitchFamily="18" charset="0"/>
              </a:rPr>
              <a:t>All of the above activities</a:t>
            </a:r>
          </a:p>
          <a:p>
            <a:pPr algn="ctr">
              <a:lnSpc>
                <a:spcPct val="107000"/>
              </a:lnSpc>
              <a:spcAft>
                <a:spcPts val="800"/>
              </a:spcAft>
            </a:pPr>
            <a:r>
              <a:rPr lang="en-US" sz="2400" b="1" kern="100" dirty="0">
                <a:solidFill>
                  <a:srgbClr val="C00000"/>
                </a:solidFill>
                <a:ea typeface="Aptos"/>
                <a:cs typeface="Times New Roman" panose="02020603050405020304" pitchFamily="18" charset="0"/>
              </a:rPr>
              <a:t>will be fundamental in reducing the brazing risks of the second structure!!!</a:t>
            </a:r>
            <a:endParaRPr lang="it-IT" sz="2400" b="1" kern="100" dirty="0">
              <a:solidFill>
                <a:srgbClr val="C00000"/>
              </a:solidFill>
              <a:ea typeface="Aptos"/>
              <a:cs typeface="Times New Roman" panose="02020603050405020304" pitchFamily="18" charset="0"/>
            </a:endParaRPr>
          </a:p>
        </p:txBody>
      </p:sp>
    </p:spTree>
    <p:extLst>
      <p:ext uri="{BB962C8B-B14F-4D97-AF65-F5344CB8AC3E}">
        <p14:creationId xmlns:p14="http://schemas.microsoft.com/office/powerpoint/2010/main" val="20862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D0A7EEC-97E4-4564-B596-56E1ACF98631}"/>
              </a:ext>
            </a:extLst>
          </p:cNvPr>
          <p:cNvSpPr/>
          <p:nvPr/>
        </p:nvSpPr>
        <p:spPr>
          <a:xfrm>
            <a:off x="3793126" y="219119"/>
            <a:ext cx="4605748"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Status of Deliverable D7.5</a:t>
            </a:r>
          </a:p>
        </p:txBody>
      </p:sp>
      <p:pic>
        <p:nvPicPr>
          <p:cNvPr id="8" name="Immagine 7">
            <a:extLst>
              <a:ext uri="{FF2B5EF4-FFF2-40B4-BE49-F238E27FC236}">
                <a16:creationId xmlns:a16="http://schemas.microsoft.com/office/drawing/2014/main" id="{59521225-AE3C-4B42-9F53-059BDE574C89}"/>
              </a:ext>
            </a:extLst>
          </p:cNvPr>
          <p:cNvPicPr>
            <a:picLocks noChangeAspect="1"/>
          </p:cNvPicPr>
          <p:nvPr/>
        </p:nvPicPr>
        <p:blipFill>
          <a:blip r:embed="rId3"/>
          <a:stretch>
            <a:fillRect/>
          </a:stretch>
        </p:blipFill>
        <p:spPr>
          <a:xfrm>
            <a:off x="839416" y="1052736"/>
            <a:ext cx="4811292" cy="4896544"/>
          </a:xfrm>
          <a:prstGeom prst="rect">
            <a:avLst/>
          </a:prstGeom>
        </p:spPr>
      </p:pic>
      <p:grpSp>
        <p:nvGrpSpPr>
          <p:cNvPr id="14" name="Gruppo 13">
            <a:extLst>
              <a:ext uri="{FF2B5EF4-FFF2-40B4-BE49-F238E27FC236}">
                <a16:creationId xmlns:a16="http://schemas.microsoft.com/office/drawing/2014/main" id="{66C54C5F-62B0-404E-BBC3-3C800DEE7A43}"/>
              </a:ext>
            </a:extLst>
          </p:cNvPr>
          <p:cNvGrpSpPr/>
          <p:nvPr/>
        </p:nvGrpSpPr>
        <p:grpSpPr>
          <a:xfrm>
            <a:off x="6168008" y="782121"/>
            <a:ext cx="4811292" cy="5078313"/>
            <a:chOff x="6153673" y="1052736"/>
            <a:chExt cx="4811292" cy="5078313"/>
          </a:xfrm>
        </p:grpSpPr>
        <p:sp>
          <p:nvSpPr>
            <p:cNvPr id="11" name="Rettangolo 10">
              <a:extLst>
                <a:ext uri="{FF2B5EF4-FFF2-40B4-BE49-F238E27FC236}">
                  <a16:creationId xmlns:a16="http://schemas.microsoft.com/office/drawing/2014/main" id="{325E4BF7-E208-474A-B76F-B616DAABAAB6}"/>
                </a:ext>
              </a:extLst>
            </p:cNvPr>
            <p:cNvSpPr/>
            <p:nvPr/>
          </p:nvSpPr>
          <p:spPr>
            <a:xfrm>
              <a:off x="6153673" y="1052736"/>
              <a:ext cx="4811292" cy="5078313"/>
            </a:xfrm>
            <a:prstGeom prst="rect">
              <a:avLst/>
            </a:prstGeom>
          </p:spPr>
          <p:txBody>
            <a:bodyPr wrap="square">
              <a:spAutoFit/>
            </a:bodyPr>
            <a:lstStyle/>
            <a:p>
              <a:pPr marL="179388" lvl="0" indent="-179388" algn="just">
                <a:spcAft>
                  <a:spcPts val="600"/>
                </a:spcAft>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Introduction </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179388" lvl="0" indent="-179388" algn="just">
                <a:spcAft>
                  <a:spcPts val="600"/>
                </a:spcAft>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RF design of the </a:t>
              </a:r>
              <a:r>
                <a:rPr lang="en-US" sz="1400" dirty="0" err="1">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CompactLight</a:t>
              </a: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 accelerating structure</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179388" lvl="0" indent="-179388" algn="just">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Mechanical design and thermal stabilization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88900" algn="just" defTabSz="360363">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Cooling geometry and thermal stability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88900" algn="just" defTabSz="360363">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Manufacturing process </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179388" lvl="0" indent="-179388">
                <a:spcBef>
                  <a:spcPts val="600"/>
                </a:spcBef>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Prototype fabrication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0488">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Prototype cell fabrication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0488">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Prototype cells metrology </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179388" lvl="0" indent="-179388">
                <a:spcBef>
                  <a:spcPts val="600"/>
                </a:spcBef>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Brazing procedures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2075">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Prototype stack assembly procedure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2075">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RF couplers brazing tests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2075">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Problems experienced in brazing tests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2075">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Production of new couplers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269875" lvl="1" indent="-92075">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Brazing tests on new RF couplers</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179388" lvl="0" indent="-179388" algn="just">
                <a:spcBef>
                  <a:spcPts val="600"/>
                </a:spcBef>
                <a:buFont typeface="+mj-lt"/>
                <a:buAutoNum type="arabicPeriod"/>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First accelerating structure stack assembly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350837" lvl="1" indent="-171450" algn="just">
                <a:buFont typeface="Arial" panose="020B0604020202020204" pitchFamily="34" charset="0"/>
                <a:buChar char="•"/>
              </a:pPr>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Brazing of the first prototype</a:t>
              </a:r>
            </a:p>
            <a:p>
              <a:pPr marL="350837" lvl="1" indent="-171450" algn="just">
                <a:buFont typeface="Arial" panose="020B0604020202020204" pitchFamily="34" charset="0"/>
                <a:buChar char="•"/>
              </a:pPr>
              <a:endPar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179387" lvl="1" algn="just"/>
              <a:r>
                <a:rPr lang="en-US" sz="1400" dirty="0">
                  <a:solidFill>
                    <a:srgbClr val="009999"/>
                  </a:solidFill>
                  <a:highlight>
                    <a:srgbClr val="FFFF00"/>
                  </a:highlight>
                  <a:latin typeface="Arial" panose="020B0604020202020204" pitchFamily="34" charset="0"/>
                  <a:ea typeface="MS Mincho" panose="02020609040205080304" pitchFamily="49" charset="-128"/>
                  <a:cs typeface="Cambria" panose="02040503050406030204" pitchFamily="18" charset="0"/>
                </a:rPr>
                <a:t> </a:t>
              </a:r>
              <a:endParaRPr lang="it-IT" sz="1400" dirty="0">
                <a:highlight>
                  <a:srgbClr val="FFFF00"/>
                </a:highlight>
                <a:latin typeface="Arial" panose="020B0604020202020204" pitchFamily="34" charset="0"/>
                <a:ea typeface="MS Mincho" panose="02020609040205080304" pitchFamily="49" charset="-128"/>
                <a:cs typeface="Cambria" panose="02040503050406030204" pitchFamily="18" charset="0"/>
              </a:endParaRPr>
            </a:p>
            <a:p>
              <a:pPr marL="350837" lvl="1" indent="-171450" algn="just">
                <a:buFont typeface="Arial" panose="020B0604020202020204" pitchFamily="34" charset="0"/>
                <a:buChar char="•"/>
              </a:pPr>
              <a:r>
                <a:rPr lang="en-US" sz="1400" dirty="0">
                  <a:solidFill>
                    <a:srgbClr val="C00000"/>
                  </a:solidFill>
                  <a:latin typeface="Arial" panose="020B0604020202020204" pitchFamily="34" charset="0"/>
                  <a:ea typeface="MS Mincho" panose="02020609040205080304" pitchFamily="49" charset="-128"/>
                  <a:cs typeface="Cambria" panose="02040503050406030204" pitchFamily="18" charset="0"/>
                </a:rPr>
                <a:t>Metrology and vacuum tests </a:t>
              </a:r>
              <a:endParaRPr lang="it-IT" sz="1400" dirty="0">
                <a:latin typeface="Arial" panose="020B0604020202020204" pitchFamily="34" charset="0"/>
                <a:ea typeface="MS Mincho" panose="02020609040205080304" pitchFamily="49" charset="-128"/>
                <a:cs typeface="Cambria" panose="02040503050406030204" pitchFamily="18" charset="0"/>
              </a:endParaRPr>
            </a:p>
            <a:p>
              <a:pPr marL="350837" lvl="1" indent="-171450" algn="just">
                <a:buFont typeface="Arial" panose="020B0604020202020204" pitchFamily="34" charset="0"/>
                <a:buChar char="•"/>
              </a:pPr>
              <a:r>
                <a:rPr lang="en-US" sz="1400" dirty="0">
                  <a:solidFill>
                    <a:srgbClr val="C00000"/>
                  </a:solidFill>
                  <a:latin typeface="Arial" panose="020B0604020202020204" pitchFamily="34" charset="0"/>
                  <a:ea typeface="MS Mincho" panose="02020609040205080304" pitchFamily="49" charset="-128"/>
                  <a:cs typeface="Cambria" panose="02040503050406030204" pitchFamily="18" charset="0"/>
                </a:rPr>
                <a:t>Low level RF measurement and RF characterization</a:t>
              </a:r>
            </a:p>
            <a:p>
              <a:pPr marL="179388" lvl="0" indent="-179388" algn="just">
                <a:spcBef>
                  <a:spcPts val="600"/>
                </a:spcBef>
                <a:buFont typeface="+mj-lt"/>
                <a:buAutoNum type="arabicPeriod"/>
              </a:pPr>
              <a:r>
                <a:rPr lang="en-US" sz="1400" dirty="0">
                  <a:solidFill>
                    <a:srgbClr val="C00000"/>
                  </a:solidFill>
                  <a:latin typeface="Arial" panose="020B0604020202020204" pitchFamily="34" charset="0"/>
                  <a:ea typeface="MS Mincho" panose="02020609040205080304" pitchFamily="49" charset="-128"/>
                  <a:cs typeface="Cambria" panose="02040503050406030204" pitchFamily="18" charset="0"/>
                </a:rPr>
                <a:t>Conclusions</a:t>
              </a:r>
              <a:endParaRPr lang="it-IT" sz="1400" dirty="0">
                <a:effectLst/>
                <a:latin typeface="Arial" panose="020B0604020202020204" pitchFamily="34" charset="0"/>
                <a:ea typeface="MS Mincho" panose="02020609040205080304" pitchFamily="49" charset="-128"/>
                <a:cs typeface="Cambria" panose="02040503050406030204" pitchFamily="18" charset="0"/>
              </a:endParaRPr>
            </a:p>
          </p:txBody>
        </p:sp>
        <p:sp>
          <p:nvSpPr>
            <p:cNvPr id="12" name="CasellaDiTesto 11">
              <a:extLst>
                <a:ext uri="{FF2B5EF4-FFF2-40B4-BE49-F238E27FC236}">
                  <a16:creationId xmlns:a16="http://schemas.microsoft.com/office/drawing/2014/main" id="{A3C3D01B-0993-470F-9756-7F999BDA6EF8}"/>
                </a:ext>
              </a:extLst>
            </p:cNvPr>
            <p:cNvSpPr txBox="1"/>
            <p:nvPr/>
          </p:nvSpPr>
          <p:spPr>
            <a:xfrm rot="18295449">
              <a:off x="8436010" y="2531448"/>
              <a:ext cx="1231427" cy="369332"/>
            </a:xfrm>
            <a:prstGeom prst="rect">
              <a:avLst/>
            </a:prstGeom>
            <a:noFill/>
            <a:ln w="12700">
              <a:solidFill>
                <a:srgbClr val="009999"/>
              </a:solidFill>
            </a:ln>
          </p:spPr>
          <p:txBody>
            <a:bodyPr wrap="none" rtlCol="0">
              <a:spAutoFit/>
            </a:bodyPr>
            <a:lstStyle/>
            <a:p>
              <a:r>
                <a:rPr lang="it-IT" b="1" dirty="0" err="1">
                  <a:solidFill>
                    <a:srgbClr val="009999"/>
                  </a:solidFill>
                </a:rPr>
                <a:t>Completed</a:t>
              </a:r>
              <a:endParaRPr lang="it-IT" b="1" dirty="0">
                <a:solidFill>
                  <a:srgbClr val="009999"/>
                </a:solidFill>
              </a:endParaRPr>
            </a:p>
          </p:txBody>
        </p:sp>
        <p:sp>
          <p:nvSpPr>
            <p:cNvPr id="13" name="CasellaDiTesto 12">
              <a:extLst>
                <a:ext uri="{FF2B5EF4-FFF2-40B4-BE49-F238E27FC236}">
                  <a16:creationId xmlns:a16="http://schemas.microsoft.com/office/drawing/2014/main" id="{8720C6B9-7389-44FB-8CC1-EBD5F22B3263}"/>
                </a:ext>
              </a:extLst>
            </p:cNvPr>
            <p:cNvSpPr txBox="1"/>
            <p:nvPr/>
          </p:nvSpPr>
          <p:spPr>
            <a:xfrm>
              <a:off x="6197035" y="4995759"/>
              <a:ext cx="2228495" cy="369332"/>
            </a:xfrm>
            <a:prstGeom prst="rect">
              <a:avLst/>
            </a:prstGeom>
            <a:noFill/>
            <a:ln w="12700">
              <a:noFill/>
            </a:ln>
          </p:spPr>
          <p:txBody>
            <a:bodyPr wrap="none" rtlCol="0">
              <a:spAutoFit/>
            </a:bodyPr>
            <a:lstStyle/>
            <a:p>
              <a:r>
                <a:rPr lang="it-IT" b="1" dirty="0">
                  <a:solidFill>
                    <a:srgbClr val="C00000"/>
                  </a:solidFill>
                </a:rPr>
                <a:t>Still to be </a:t>
              </a:r>
              <a:r>
                <a:rPr lang="it-IT" b="1" dirty="0" err="1">
                  <a:solidFill>
                    <a:srgbClr val="C00000"/>
                  </a:solidFill>
                </a:rPr>
                <a:t>completed</a:t>
              </a:r>
              <a:r>
                <a:rPr lang="it-IT" b="1" dirty="0">
                  <a:solidFill>
                    <a:srgbClr val="C00000"/>
                  </a:solidFill>
                </a:rPr>
                <a:t>:</a:t>
              </a:r>
            </a:p>
          </p:txBody>
        </p:sp>
      </p:grpSp>
      <p:sp>
        <p:nvSpPr>
          <p:cNvPr id="15" name="Rettangolo 14">
            <a:extLst>
              <a:ext uri="{FF2B5EF4-FFF2-40B4-BE49-F238E27FC236}">
                <a16:creationId xmlns:a16="http://schemas.microsoft.com/office/drawing/2014/main" id="{AFCB58E2-6520-4D4F-8E04-482925C8E95B}"/>
              </a:ext>
            </a:extLst>
          </p:cNvPr>
          <p:cNvSpPr/>
          <p:nvPr/>
        </p:nvSpPr>
        <p:spPr>
          <a:xfrm>
            <a:off x="6168008" y="5845046"/>
            <a:ext cx="4607352" cy="461665"/>
          </a:xfrm>
          <a:prstGeom prst="rect">
            <a:avLst/>
          </a:prstGeom>
        </p:spPr>
        <p:txBody>
          <a:bodyPr wrap="none">
            <a:spAutoFit/>
          </a:bodyPr>
          <a:lstStyle/>
          <a:p>
            <a:r>
              <a:rPr lang="en-US" sz="2400" b="1" dirty="0"/>
              <a:t>D7.5 expected by end of May 2025</a:t>
            </a:r>
            <a:endParaRPr lang="it-IT" sz="2400" b="1" dirty="0"/>
          </a:p>
        </p:txBody>
      </p:sp>
    </p:spTree>
    <p:extLst>
      <p:ext uri="{BB962C8B-B14F-4D97-AF65-F5344CB8AC3E}">
        <p14:creationId xmlns:p14="http://schemas.microsoft.com/office/powerpoint/2010/main" val="178700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0354E853-7029-41DB-9A2C-8EBBAA88085F}"/>
              </a:ext>
            </a:extLst>
          </p:cNvPr>
          <p:cNvSpPr/>
          <p:nvPr/>
        </p:nvSpPr>
        <p:spPr>
          <a:xfrm>
            <a:off x="1622502" y="1305341"/>
            <a:ext cx="8856984" cy="4247317"/>
          </a:xfrm>
          <a:prstGeom prst="rect">
            <a:avLst/>
          </a:prstGeom>
        </p:spPr>
        <p:txBody>
          <a:bodyPr wrap="square">
            <a:spAutoFit/>
          </a:bodyPr>
          <a:lstStyle/>
          <a:p>
            <a:pPr marL="269875" indent="-269875" algn="just">
              <a:buSzPct val="75000"/>
              <a:buFont typeface="Wingdings" panose="05000000000000000000" pitchFamily="2" charset="2"/>
              <a:buChar char="Ø"/>
            </a:pPr>
            <a:r>
              <a:rPr lang="en-US" sz="2400" dirty="0"/>
              <a:t>After an accurate evaluation of the problems encountered on the first structure, and a careful analysis of the improvements required,</a:t>
            </a:r>
          </a:p>
          <a:p>
            <a:pPr marL="269875" algn="just">
              <a:spcAft>
                <a:spcPts val="1200"/>
              </a:spcAft>
              <a:buSzPct val="75000"/>
            </a:pPr>
            <a:r>
              <a:rPr lang="en-US" sz="2400" b="1" dirty="0">
                <a:solidFill>
                  <a:srgbClr val="C00000"/>
                </a:solidFill>
              </a:rPr>
              <a:t>we estimate that the second prototype can be ready for brazing by the end of June 2025.</a:t>
            </a:r>
          </a:p>
          <a:p>
            <a:pPr marL="269875" indent="-269875" algn="just">
              <a:spcAft>
                <a:spcPts val="1200"/>
              </a:spcAft>
              <a:buSzPct val="75000"/>
              <a:buFont typeface="Wingdings" panose="05000000000000000000" pitchFamily="2" charset="2"/>
              <a:buChar char="Ø"/>
            </a:pPr>
            <a:r>
              <a:rPr lang="en-US" sz="2400" dirty="0"/>
              <a:t>All the mechanical parts of the second structure (RF cells, couplers, WG components) are ready to be brazed.</a:t>
            </a:r>
          </a:p>
          <a:p>
            <a:pPr marL="269875" indent="-269875" algn="just">
              <a:spcAft>
                <a:spcPts val="1200"/>
              </a:spcAft>
              <a:buSzPct val="75000"/>
              <a:buFont typeface="Wingdings" panose="05000000000000000000" pitchFamily="2" charset="2"/>
              <a:buChar char="Ø"/>
            </a:pPr>
            <a:r>
              <a:rPr lang="en-US" sz="2400" dirty="0"/>
              <a:t>Vacuum, mechanical and radio frequency testing will follow in July-August 2025.</a:t>
            </a:r>
          </a:p>
          <a:p>
            <a:pPr marL="269875" indent="-269875" algn="just">
              <a:spcAft>
                <a:spcPts val="1200"/>
              </a:spcAft>
              <a:buSzPct val="75000"/>
              <a:buFont typeface="Wingdings" panose="05000000000000000000" pitchFamily="2" charset="2"/>
              <a:buChar char="Ø"/>
            </a:pPr>
            <a:r>
              <a:rPr lang="en-US" sz="2400" dirty="0"/>
              <a:t>The second deliverable, D7.6, can be released at the end of September 2025. </a:t>
            </a:r>
          </a:p>
        </p:txBody>
      </p:sp>
      <p:sp>
        <p:nvSpPr>
          <p:cNvPr id="4" name="Rettangolo 3">
            <a:extLst>
              <a:ext uri="{FF2B5EF4-FFF2-40B4-BE49-F238E27FC236}">
                <a16:creationId xmlns:a16="http://schemas.microsoft.com/office/drawing/2014/main" id="{BD0A7EEC-97E4-4564-B596-56E1ACF98631}"/>
              </a:ext>
            </a:extLst>
          </p:cNvPr>
          <p:cNvSpPr/>
          <p:nvPr/>
        </p:nvSpPr>
        <p:spPr>
          <a:xfrm>
            <a:off x="4439815" y="476672"/>
            <a:ext cx="3222357" cy="584775"/>
          </a:xfrm>
          <a:prstGeom prst="rect">
            <a:avLst/>
          </a:prstGeom>
        </p:spPr>
        <p:txBody>
          <a:bodyPr wrap="none">
            <a:spAutoFit/>
          </a:bodyPr>
          <a:lstStyle/>
          <a:p>
            <a:pPr>
              <a:tabLst>
                <a:tab pos="357188" algn="l"/>
              </a:tabLst>
              <a:defRPr/>
            </a:pPr>
            <a:r>
              <a:rPr lang="en-GB" sz="3200" b="1" dirty="0">
                <a:solidFill>
                  <a:schemeClr val="accent4">
                    <a:lumMod val="75000"/>
                  </a:schemeClr>
                </a:solidFill>
              </a:rPr>
              <a:t>Second Prototype</a:t>
            </a:r>
          </a:p>
        </p:txBody>
      </p:sp>
    </p:spTree>
    <p:extLst>
      <p:ext uri="{BB962C8B-B14F-4D97-AF65-F5344CB8AC3E}">
        <p14:creationId xmlns:p14="http://schemas.microsoft.com/office/powerpoint/2010/main" val="2003694901"/>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Arial"/>
        <a:cs typeface="Arial"/>
      </a:majorFont>
      <a:minorFont>
        <a:latin typeface="Montserrat"/>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HLU-Pres-test01.thmx</Template>
  <TotalTime>6460</TotalTime>
  <Words>1025</Words>
  <Application>Microsoft Office PowerPoint</Application>
  <DocSecurity>0</DocSecurity>
  <PresentationFormat>Widescreen</PresentationFormat>
  <Paragraphs>81</Paragraphs>
  <Slides>11</Slides>
  <Notes>9</Notes>
  <HiddenSlides>0</HiddenSlides>
  <MMClips>0</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11</vt:i4>
      </vt:variant>
    </vt:vector>
  </HeadingPairs>
  <TitlesOfParts>
    <vt:vector size="23" baseType="lpstr">
      <vt:lpstr>MS Mincho</vt:lpstr>
      <vt:lpstr>Aptos</vt:lpstr>
      <vt:lpstr>Arial</vt:lpstr>
      <vt:lpstr>Calibri</vt:lpstr>
      <vt:lpstr>Cambria</vt:lpstr>
      <vt:lpstr>Montserrat</vt:lpstr>
      <vt:lpstr>Montserrat ExtraBold</vt:lpstr>
      <vt:lpstr>Montserrat SemiBold</vt:lpstr>
      <vt:lpstr>Tahoma</vt:lpstr>
      <vt:lpstr>Times New Roman</vt:lpstr>
      <vt:lpstr>Wingdings</vt:lpstr>
      <vt:lpstr>I.FAST Custom Slides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APO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subject/>
  <dc:creator>André-Pierre OLIVIER</dc:creator>
  <cp:keywords/>
  <dc:description/>
  <cp:lastModifiedBy>gerardo.dauria</cp:lastModifiedBy>
  <cp:revision>552</cp:revision>
  <dcterms:created xsi:type="dcterms:W3CDTF">2017-04-26T09:15:49Z</dcterms:created>
  <dcterms:modified xsi:type="dcterms:W3CDTF">2025-04-07T14:03:23Z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