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8"/>
  </p:notesMasterIdLst>
  <p:handoutMasterIdLst>
    <p:handoutMasterId r:id="rId29"/>
  </p:handoutMasterIdLst>
  <p:sldIdLst>
    <p:sldId id="258" r:id="rId6"/>
    <p:sldId id="259" r:id="rId7"/>
    <p:sldId id="269" r:id="rId8"/>
    <p:sldId id="270" r:id="rId9"/>
    <p:sldId id="271" r:id="rId10"/>
    <p:sldId id="272" r:id="rId11"/>
    <p:sldId id="273" r:id="rId12"/>
    <p:sldId id="321" r:id="rId13"/>
    <p:sldId id="274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268" r:id="rId2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0C8"/>
    <a:srgbClr val="000208"/>
    <a:srgbClr val="E6E6E6"/>
    <a:srgbClr val="F207CA"/>
    <a:srgbClr val="0FE6F8"/>
    <a:srgbClr val="253366"/>
    <a:srgbClr val="FEFCDE"/>
    <a:srgbClr val="FBEA1C"/>
    <a:srgbClr val="B30505"/>
    <a:srgbClr val="2EAC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DD83A9-FDFA-4B8D-838C-94753C46D576}" v="1042" dt="2025-04-03T16:14:01.9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83047" autoAdjust="0"/>
  </p:normalViewPr>
  <p:slideViewPr>
    <p:cSldViewPr snapToObjects="1" showGuides="1">
      <p:cViewPr varScale="1">
        <p:scale>
          <a:sx n="93" d="100"/>
          <a:sy n="93" d="100"/>
        </p:scale>
        <p:origin x="1590" y="7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 is to go from electromagnet with big, power-hungry water cooled coil to energy-saving permanent magnet that does the same job.</a:t>
            </a:r>
          </a:p>
          <a:p>
            <a:r>
              <a:rPr lang="en-GB" dirty="0"/>
              <a:t>Prototype aimed at DQs required as part of emittance reduction in Diamond-II upgrade.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Next side magnets inserted.</a:t>
            </a:r>
          </a:p>
          <a:p>
            <a:r>
              <a:rPr lang="en-GB" dirty="0"/>
              <a:t>Assembly tooling again used to overcome forces</a:t>
            </a:r>
          </a:p>
          <a:p>
            <a:r>
              <a:rPr lang="en-GB" dirty="0"/>
              <a:t>Forces more complicated for side magnets – including horizontal forces to be overcome</a:t>
            </a:r>
          </a:p>
          <a:p>
            <a:r>
              <a:rPr lang="en-GB" dirty="0"/>
              <a:t>Different tooling needed for different magnets due to different shapes. In a series production all magnets would be bespoke and same dimensions to simplify tooling.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065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 installed in set order to minimise forces on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135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 magnet being inserted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406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Fully filled PM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440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Next the main pole is inserted into the magnet carriage.</a:t>
            </a:r>
          </a:p>
          <a:p>
            <a:r>
              <a:rPr lang="en-GB" dirty="0"/>
              <a:t>4 poles act to guide the pole and manage movement in a controlled and safe 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22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of pole inserted in magnet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71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Assembly of main pole and carriage is lowered using same frame onto the top plate.</a:t>
            </a:r>
          </a:p>
          <a:p>
            <a:r>
              <a:rPr lang="en-GB" dirty="0"/>
              <a:t>Poles guide movement, crane used to lower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945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Finally, the coil is mounted around the main pole.</a:t>
            </a:r>
          </a:p>
          <a:p>
            <a:r>
              <a:rPr lang="en-GB" dirty="0"/>
              <a:t>That’s one girder completed, have to do the same for the other girder!</a:t>
            </a:r>
          </a:p>
          <a:p>
            <a:r>
              <a:rPr lang="en-GB" dirty="0"/>
              <a:t>Both girders have now been built.</a:t>
            </a:r>
          </a:p>
          <a:p>
            <a:r>
              <a:rPr lang="en-GB" dirty="0"/>
              <a:t>Next steps are to mount the girders to the backplate, then mount the auxiliary coils.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481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 assembled magnet will look like this – ready for testing.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50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 will be shipped to DL for magnetic measurements.</a:t>
            </a:r>
          </a:p>
          <a:p>
            <a:r>
              <a:rPr lang="en-GB" dirty="0"/>
              <a:t>Purpose of measurements is to verify the magnetic performance is equivalent to the EM and demonstrate unique features.</a:t>
            </a:r>
          </a:p>
          <a:p>
            <a:r>
              <a:rPr lang="en-GB" dirty="0"/>
              <a:t>Show effectiveness of mechanical shimming – measure homogeneity, shim, re-measure iteratively</a:t>
            </a:r>
          </a:p>
          <a:p>
            <a:r>
              <a:rPr lang="en-GB" dirty="0"/>
              <a:t>Will demonstrate tuning range achievable with low-power coils</a:t>
            </a:r>
          </a:p>
          <a:p>
            <a:r>
              <a:rPr lang="en-GB" dirty="0"/>
              <a:t>Can measure stability of field with small fluctuations in temperature</a:t>
            </a:r>
          </a:p>
          <a:p>
            <a:r>
              <a:rPr lang="en-GB" dirty="0"/>
              <a:t>Capabilities in lab – mapping with Hall probe (including BEM), stretched wire for integrated field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668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AE2B9-1021-2D7E-6139-61313D690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E3D49E-3750-DE75-A233-B6D54F6922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2D1AA0-15D3-3948-E00B-E927BE0C1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F1CC8-EDFF-3C32-4256-017630CC0E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184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Work is ongoing to build prototype PM designed as energy saving alternative to Ems</a:t>
            </a:r>
          </a:p>
          <a:p>
            <a:r>
              <a:rPr lang="en-GB" dirty="0"/>
              <a:t>Milestone is not complete until magnetic measurements are done.</a:t>
            </a:r>
          </a:p>
          <a:p>
            <a:r>
              <a:rPr lang="en-GB" dirty="0"/>
              <a:t>TRL around 4 – working on building prototype in lab.</a:t>
            </a:r>
          </a:p>
          <a:p>
            <a:r>
              <a:rPr lang="en-GB" dirty="0"/>
              <a:t>What is future of technology – develop on success(?) of his project.</a:t>
            </a:r>
          </a:p>
          <a:p>
            <a:r>
              <a:rPr lang="en-GB" dirty="0"/>
              <a:t>Build a second prototype if needed? Testing of prototype online on an accelerator (like ZEPTO-Diamond)? Series production of HEPTO magnets to replace all EMS on a machine?</a:t>
            </a:r>
          </a:p>
          <a:p>
            <a:r>
              <a:rPr lang="en-GB" dirty="0"/>
              <a:t>Not going to happen for Diamond II, but somewhere else?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726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Design is for improved sustainability – replace Ems with PMs to reduce power consumption.</a:t>
            </a:r>
          </a:p>
          <a:p>
            <a:r>
              <a:rPr lang="en-GB" dirty="0"/>
              <a:t>Design of this prototype is sustainable – recycled/re-used PM and thermal shunt material – no need to produce new material / buy in large volume.</a:t>
            </a:r>
          </a:p>
          <a:p>
            <a:r>
              <a:rPr lang="en-GB" dirty="0"/>
              <a:t>Some tuning is necessary, over small range. Achieved through air-cooled coils, &gt; 2kW power saved compared to 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772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Need to model machining tolerances – want to reduce cost whilst maintaining specified homogeneity.</a:t>
            </a:r>
          </a:p>
          <a:p>
            <a:r>
              <a:rPr lang="en-GB" dirty="0"/>
              <a:t>Looser machining tolerances on poles = larger dipole, quadrupole, sextupole errors (but higher order harmonics less effected)</a:t>
            </a:r>
          </a:p>
          <a:p>
            <a:r>
              <a:rPr lang="en-GB" dirty="0"/>
              <a:t>Sextupole near independent of main coil -&gt; can use 3-step process to tune coil currents and physical offset to minimise dipole, quad, sextupole errors.</a:t>
            </a:r>
          </a:p>
          <a:p>
            <a:r>
              <a:rPr lang="en-GB" dirty="0"/>
              <a:t>BUT….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095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Using trim coil for shimming increases nominal power, reduces tuning range.</a:t>
            </a:r>
          </a:p>
          <a:p>
            <a:r>
              <a:rPr lang="en-GB" dirty="0"/>
              <a:t>Can shimming be done mechanically? Physical movement of main and auxiliary poles has similar effect as changing coil currents.</a:t>
            </a:r>
          </a:p>
          <a:p>
            <a:r>
              <a:rPr lang="en-GB" dirty="0"/>
              <a:t>With mechanical shimming, modelling shows can achieve target homogeneity with 20 um tolerances on main pole – challenging but better than &lt; 10 um</a:t>
            </a:r>
          </a:p>
          <a:p>
            <a:r>
              <a:rPr lang="en-GB" dirty="0"/>
              <a:t>Need shimming range ~ +/- 50 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220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Mechanical design completed with mechanical shimming in mind</a:t>
            </a:r>
          </a:p>
          <a:p>
            <a:r>
              <a:rPr lang="en-GB" dirty="0"/>
              <a:t>Threaded rods for horizontal adjustment of auxiliary pole</a:t>
            </a:r>
          </a:p>
          <a:p>
            <a:r>
              <a:rPr lang="en-GB" dirty="0"/>
              <a:t>Vertical adjustment through brass shims – pre shimmed to allow gap to be increased/decreased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23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Horizontal and vertical adjustment of top pole with respect to bottom pole</a:t>
            </a:r>
          </a:p>
          <a:p>
            <a:r>
              <a:rPr lang="en-GB" dirty="0"/>
              <a:t>Bottom pole fixed as a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138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Assembly is ongoing. </a:t>
            </a:r>
          </a:p>
          <a:p>
            <a:r>
              <a:rPr lang="en-GB" dirty="0"/>
              <a:t>First step is to glue thermal shunts to PM blocks.</a:t>
            </a:r>
          </a:p>
          <a:p>
            <a:r>
              <a:rPr lang="en-GB" dirty="0"/>
              <a:t>26 shunt sheets per side PM block x42 blocks – very slow process!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48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Middle magnets glued into non-magnetic tray.</a:t>
            </a:r>
          </a:p>
          <a:p>
            <a:r>
              <a:rPr lang="en-GB" dirty="0"/>
              <a:t>Custom assembly tooling designed and built in-house at Kyma.</a:t>
            </a:r>
          </a:p>
          <a:p>
            <a:r>
              <a:rPr lang="en-GB" dirty="0"/>
              <a:t>Tool slide along and use threaded rods to push magnets into slots.</a:t>
            </a:r>
          </a:p>
          <a:p>
            <a:r>
              <a:rPr lang="en-GB" dirty="0"/>
              <a:t>Required because of large forces on magnets during assembly! Repulsive forces need to be overcome to push middle magnet in between two neighbours. Up to ~60 kg force to be overcome.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66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7402857" cy="1107996"/>
          </a:xfrm>
        </p:spPr>
        <p:txBody>
          <a:bodyPr/>
          <a:lstStyle/>
          <a:p>
            <a:r>
              <a:rPr lang="en-GB" dirty="0"/>
              <a:t>Status of permanent magnet dipole-quadrupole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Alex Hinton, WP11.3, STFC Daresbury Laboratory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Krakow, 10 April 2025, 4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iFAST</a:t>
            </a:r>
            <a:r>
              <a:rPr lang="en-GB" dirty="0"/>
              <a:t>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9CE51-0F0B-61F1-5AA4-EE3856BD8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B52DF-99B9-56F1-F976-52044D7BD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74003-F887-79F9-0B1E-AFA9BCADA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79208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FA633E2-706B-38BD-3EDE-3B794582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4E66C88-AB26-ABD3-8E71-7F986FDB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 descr="A metal piece with many metal rods&#10;&#10;AI-generated content may be incorrect.">
            <a:extLst>
              <a:ext uri="{FF2B5EF4-FFF2-40B4-BE49-F238E27FC236}">
                <a16:creationId xmlns:a16="http://schemas.microsoft.com/office/drawing/2014/main" id="{5F31054C-786A-4963-7232-FD2E524BA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48875"/>
            <a:ext cx="4264549" cy="5686065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028D9E90-9D12-119D-B342-D5C43DA64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544" y="2424944"/>
            <a:ext cx="2707497" cy="360999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01B2BF-5E26-F85D-D232-611D0584FA0B}"/>
              </a:ext>
            </a:extLst>
          </p:cNvPr>
          <p:cNvCxnSpPr>
            <a:cxnSpLocks/>
          </p:cNvCxnSpPr>
          <p:nvPr/>
        </p:nvCxnSpPr>
        <p:spPr>
          <a:xfrm flipH="1">
            <a:off x="3935760" y="3914819"/>
            <a:ext cx="4752528" cy="3151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06CCF1F-ADCB-E0A4-6E23-6359F63FDB2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929" t="3762"/>
          <a:stretch/>
        </p:blipFill>
        <p:spPr>
          <a:xfrm>
            <a:off x="326107" y="2267382"/>
            <a:ext cx="7219306" cy="360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6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44E96-6A14-B3DA-129E-12FF9BC75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DA2CB-2138-D7FE-05CF-B141E892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DF865-DC95-6F08-1434-20282354F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7B4F6C-4D40-0345-425B-CD3A46175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3B1E349-51DB-EED9-2F93-18564CEDE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CD2FB173-5362-479D-1C1A-6F715973C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1243C1-CBB9-F504-837C-30ED7658F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6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3860C-4C87-96CD-1C58-F63CD8F77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B9FDE-2EAF-B99E-6A48-9EE09C881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3E0C9-DB17-436C-AB1A-212CBE833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68BAC9-6007-67C2-7B5A-8A851768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7833152-2A5D-86C8-A79E-16FE2A01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1062F913-1E43-F663-2B61-4E0D0A5EE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15141D-07C4-D0F6-FC1A-205171D8A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A4BEAB75-7F8A-2AE1-72E0-9E6C578FF0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79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8C5C7-30BC-EA8B-50DF-4319C0208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0811-100F-2653-DF4E-4DAE66FFB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E1B42-C2C9-8712-6342-47A853C5C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134D3F-931C-5F9F-0DFF-D0C6E261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01DBD85-7FC4-4150-CE6F-CFC3943B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DA5A7FBA-F89A-F6AE-73D9-C3686A799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010822-4725-DCED-AA79-91D0014C8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06E5C731-F969-C302-C3F2-A545E4FCC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96F74FDC-B6E7-D88C-78E6-719466C1E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843" y="415191"/>
            <a:ext cx="4170334" cy="556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74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9616E-AF66-13A2-616C-5541B5171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2E995-B848-B88D-FE21-5C52F0D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3F81C-43CF-9939-3A06-1388EA9FAE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DAEE43-31B8-E3A7-977B-A0D1B3EF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8B0AB33-F2A4-F7ED-A122-B7B09A46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E2C87EAD-E17F-BC75-ECBB-407DD23A2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849D27-58E0-0BBF-7D5A-054F32939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C24159EE-F4E8-4531-B7DF-DB8C9DDBD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28818C4C-54E1-E67A-175E-652169A84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843" y="415191"/>
            <a:ext cx="4170334" cy="5560445"/>
          </a:xfrm>
          <a:prstGeom prst="rect">
            <a:avLst/>
          </a:prstGeom>
        </p:spPr>
      </p:pic>
      <p:pic>
        <p:nvPicPr>
          <p:cNvPr id="7" name="Picture 6" descr="A metal piece of metal with a person working on it&#10;&#10;AI-generated content may be incorrect.">
            <a:extLst>
              <a:ext uri="{FF2B5EF4-FFF2-40B4-BE49-F238E27FC236}">
                <a16:creationId xmlns:a16="http://schemas.microsoft.com/office/drawing/2014/main" id="{243DC9EF-3479-515A-26FB-A46B55934F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0842" y="396091"/>
            <a:ext cx="4187721" cy="55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8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A9017-A2E6-0691-A129-2A188B003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19FAF-806B-C210-CACA-2A0B400BD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94727-D62D-27C7-5760-9FBDE0D0A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14F825E-08FA-FAD5-EF6D-5210AB8F6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2A5C3BB-A819-4446-56C0-B38B5756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metal piece on a table&#10;&#10;AI-generated content may be incorrect.">
            <a:extLst>
              <a:ext uri="{FF2B5EF4-FFF2-40B4-BE49-F238E27FC236}">
                <a16:creationId xmlns:a16="http://schemas.microsoft.com/office/drawing/2014/main" id="{8EA34AD8-51F5-66A8-50B3-913B3DA5E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8567"/>
            <a:ext cx="5579740" cy="418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09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CA6D2-A745-77A5-2D4F-EFEFE6814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1F572-2070-8789-30CC-B940AAF6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419A5-FBCD-16E6-781B-574E73FF4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76BD11-CEC5-D52B-C578-952A14D3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32F35C0-00D2-D632-C6B8-6D9BA6A8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metal piece on a table&#10;&#10;AI-generated content may be incorrect.">
            <a:extLst>
              <a:ext uri="{FF2B5EF4-FFF2-40B4-BE49-F238E27FC236}">
                <a16:creationId xmlns:a16="http://schemas.microsoft.com/office/drawing/2014/main" id="{9E4E6A62-C4FD-23A2-7D41-AAABF31E0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8567"/>
            <a:ext cx="5579740" cy="4184805"/>
          </a:xfrm>
          <a:prstGeom prst="rect">
            <a:avLst/>
          </a:prstGeom>
        </p:spPr>
      </p:pic>
      <p:pic>
        <p:nvPicPr>
          <p:cNvPr id="5" name="Picture 4" descr="A machine in a room&#10;&#10;AI-generated content may be incorrect.">
            <a:extLst>
              <a:ext uri="{FF2B5EF4-FFF2-40B4-BE49-F238E27FC236}">
                <a16:creationId xmlns:a16="http://schemas.microsoft.com/office/drawing/2014/main" id="{7019B2D0-602C-4C60-46B3-A370776D7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88567"/>
            <a:ext cx="5579739" cy="41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2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0D3102-E687-4871-2EB2-1BB50A8E4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89363-9D8D-F7CE-8309-9CC203F96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061E6-9122-CDEB-2428-95CEA5832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AF8E54-909E-9B64-FC03-33234F9F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9CD7779-69DE-C6FD-9BAD-7C1F9E33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3" name="Picture 12" descr="A metal machine on a table&#10;&#10;AI-generated content may be incorrect.">
            <a:extLst>
              <a:ext uri="{FF2B5EF4-FFF2-40B4-BE49-F238E27FC236}">
                <a16:creationId xmlns:a16="http://schemas.microsoft.com/office/drawing/2014/main" id="{6CCAD563-F0FB-F9FA-9FEE-A471DC5E0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463" y="380053"/>
            <a:ext cx="4177075" cy="55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47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71B0B-469C-EC2D-8599-C78DF9EE1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F2C14-5DEF-7BDF-1A7A-6AF821DDD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3C93F-29E5-E46A-49C1-B771DD30B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  <a:p>
            <a:pPr marL="342900" indent="-342900">
              <a:buAutoNum type="arabicPeriod"/>
            </a:pPr>
            <a:r>
              <a:rPr lang="en-GB" sz="1600" dirty="0"/>
              <a:t>Mount trim coil on main pole.</a:t>
            </a:r>
          </a:p>
          <a:p>
            <a:pPr marL="342900" indent="-342900">
              <a:buAutoNum type="arabicPeriod"/>
            </a:pPr>
            <a:r>
              <a:rPr lang="en-GB" sz="1600" dirty="0"/>
              <a:t>Repeat for second girder.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both girders to backplate.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auxiliary poles.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894332-7EB1-89A7-443F-29E353AFB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F2E350A-603A-9836-B6B6-ACCACDE4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A machine on a table&#10;&#10;AI-generated content may be incorrect.">
            <a:extLst>
              <a:ext uri="{FF2B5EF4-FFF2-40B4-BE49-F238E27FC236}">
                <a16:creationId xmlns:a16="http://schemas.microsoft.com/office/drawing/2014/main" id="{422EB417-C8CB-0052-3893-DC329E531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799" y="1052736"/>
            <a:ext cx="54726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8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119EC-A42B-9399-A443-D122A17AC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155F-3469-1468-28E1-F0E53583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4797AE-E8DD-D87C-3C02-F3ACD6AFE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124508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  <a:p>
            <a:pPr marL="342900" indent="-342900">
              <a:buAutoNum type="arabicPeriod"/>
            </a:pPr>
            <a:r>
              <a:rPr lang="en-GB" sz="1600" dirty="0"/>
              <a:t>Mount trim coil on main pole.</a:t>
            </a:r>
          </a:p>
          <a:p>
            <a:pPr marL="342900" indent="-342900">
              <a:buAutoNum type="arabicPeriod"/>
            </a:pPr>
            <a:r>
              <a:rPr lang="en-GB" sz="1600" dirty="0"/>
              <a:t>Repeat for second girder.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both girders to backplate.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auxiliary poles.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Final magnet assembled and ready for magnetic measurements.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841A92F-1A06-DCA0-7AE2-E2FD61E3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C774798-FF81-FEAB-1B69-5271F9AE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A machine with metal parts&#10;&#10;AI-generated content may be incorrect.">
            <a:extLst>
              <a:ext uri="{FF2B5EF4-FFF2-40B4-BE49-F238E27FC236}">
                <a16:creationId xmlns:a16="http://schemas.microsoft.com/office/drawing/2014/main" id="{0DD0CA3E-AE73-D891-2CC7-D250ECE25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837" y="403145"/>
            <a:ext cx="5858747" cy="542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9439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208"/>
                </a:solidFill>
              </a:rPr>
              <a:t>WP11.3 - Permanent Magnet (PM) Combined Function Magnets for Ultra Low-Emittance Rings.</a:t>
            </a:r>
          </a:p>
          <a:p>
            <a:r>
              <a:rPr lang="en-GB" dirty="0">
                <a:solidFill>
                  <a:srgbClr val="000208"/>
                </a:solidFill>
              </a:rPr>
              <a:t>Development of prototype dipole-quadrupole (DQ) with equivalent parameters as existing</a:t>
            </a:r>
            <a:r>
              <a:rPr lang="en-GB" dirty="0">
                <a:solidFill>
                  <a:srgbClr val="E6E6E6"/>
                </a:solidFill>
              </a:rPr>
              <a:t> </a:t>
            </a:r>
            <a:r>
              <a:rPr lang="en-GB" dirty="0">
                <a:solidFill>
                  <a:srgbClr val="000208"/>
                </a:solidFill>
              </a:rPr>
              <a:t>electromagnet designed for Diamond-II lattice upgrade to save operating power.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C777E-1A02-3644-8024-06B0BA3F2D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35"/>
          <a:stretch/>
        </p:blipFill>
        <p:spPr>
          <a:xfrm>
            <a:off x="2639616" y="4044884"/>
            <a:ext cx="2376264" cy="2044498"/>
          </a:xfrm>
          <a:prstGeom prst="rect">
            <a:avLst/>
          </a:prstGeom>
        </p:spPr>
      </p:pic>
      <p:pic>
        <p:nvPicPr>
          <p:cNvPr id="6" name="Picture 5" descr="A machine with metal parts&#10;&#10;AI-generated content may be incorrect.">
            <a:extLst>
              <a:ext uri="{FF2B5EF4-FFF2-40B4-BE49-F238E27FC236}">
                <a16:creationId xmlns:a16="http://schemas.microsoft.com/office/drawing/2014/main" id="{180AF7FF-6114-9CB7-35FE-E6A163838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64" y="4012287"/>
            <a:ext cx="2266727" cy="209700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14F99138-8EC2-1294-3FDD-875D07DC6BE5}"/>
              </a:ext>
            </a:extLst>
          </p:cNvPr>
          <p:cNvSpPr/>
          <p:nvPr/>
        </p:nvSpPr>
        <p:spPr>
          <a:xfrm>
            <a:off x="5303912" y="4808761"/>
            <a:ext cx="1368152" cy="504056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B5B43-0FF4-D0E6-5484-EDC50EDBD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91D19-468C-8935-CC9B-E531F4D9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824164" cy="595536"/>
          </a:xfrm>
        </p:spPr>
        <p:txBody>
          <a:bodyPr>
            <a:normAutofit fontScale="90000"/>
          </a:bodyPr>
          <a:lstStyle/>
          <a:p>
            <a:r>
              <a:rPr lang="en-GB" dirty="0"/>
              <a:t>Magnetic Measurements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C527D-CFB1-CEAD-DA20-8A8715B81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4032448" cy="4228665"/>
          </a:xfrm>
        </p:spPr>
        <p:txBody>
          <a:bodyPr>
            <a:normAutofit lnSpcReduction="10000"/>
          </a:bodyPr>
          <a:lstStyle/>
          <a:p>
            <a:r>
              <a:rPr lang="en-GB" sz="1800" dirty="0"/>
              <a:t>Prototype magnet will be shipped to Daresbury Laboratory for magnetic measurements and to verify performance with respect to equivalent EM: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Strength and </a:t>
            </a:r>
            <a:r>
              <a:rPr lang="en-GB" sz="1800" b="1" dirty="0"/>
              <a:t>homogeneity</a:t>
            </a:r>
            <a:r>
              <a:rPr lang="en-GB" sz="1800" dirty="0"/>
              <a:t> of field.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Trimming of field homogeneity using novel </a:t>
            </a:r>
            <a:r>
              <a:rPr lang="en-GB" sz="1800" b="1" dirty="0"/>
              <a:t>mechanical shimming </a:t>
            </a:r>
            <a:r>
              <a:rPr lang="en-GB" sz="1800" dirty="0"/>
              <a:t>methods.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Tuning range afforded by </a:t>
            </a:r>
            <a:r>
              <a:rPr lang="en-GB" sz="1800" b="1" dirty="0"/>
              <a:t>low-power</a:t>
            </a:r>
            <a:r>
              <a:rPr lang="en-GB" sz="1800" dirty="0"/>
              <a:t> trim coils.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b="1" dirty="0"/>
              <a:t>Thermal stability</a:t>
            </a:r>
            <a:r>
              <a:rPr lang="en-GB" sz="1800" dirty="0"/>
              <a:t> with thermal shunts.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i="1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D84765-849D-727D-9BBC-B14328B2F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BAE118D-71BA-D0FC-5CE0-A0A293975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BD5A30-A5DF-4139-6B4B-A63372EB7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458" y="1373705"/>
            <a:ext cx="6281117" cy="471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A906F2-1533-055E-B4CA-595E36521B94}"/>
              </a:ext>
            </a:extLst>
          </p:cNvPr>
          <p:cNvSpPr txBox="1"/>
          <p:nvPr/>
        </p:nvSpPr>
        <p:spPr>
          <a:xfrm>
            <a:off x="7032104" y="363673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208"/>
                </a:solidFill>
              </a:rPr>
              <a:t>Hall probe mapping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8ABAE4-88B1-932A-99AB-6332F2D8161E}"/>
              </a:ext>
            </a:extLst>
          </p:cNvPr>
          <p:cNvSpPr txBox="1"/>
          <p:nvPr/>
        </p:nvSpPr>
        <p:spPr>
          <a:xfrm>
            <a:off x="9192344" y="363672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208"/>
                </a:solidFill>
              </a:rPr>
              <a:t>Stretched wire integral fields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4E67E9-835D-6075-62B1-2ACE035221BA}"/>
              </a:ext>
            </a:extLst>
          </p:cNvPr>
          <p:cNvCxnSpPr>
            <a:stCxn id="5" idx="2"/>
          </p:cNvCxnSpPr>
          <p:nvPr/>
        </p:nvCxnSpPr>
        <p:spPr>
          <a:xfrm flipH="1">
            <a:off x="7392144" y="1010004"/>
            <a:ext cx="432048" cy="16989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E34770-3486-FC82-C1EA-06C0DA36122A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6600056" y="1010003"/>
            <a:ext cx="3564396" cy="26350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A52DA2-AF79-7A80-945D-FB431D7E8C92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9480376" y="1010003"/>
            <a:ext cx="684076" cy="15549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91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44A5F-5E70-5594-6A0B-E472D2D80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4958-67BE-61F4-DC2D-B76360DB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824164" cy="595536"/>
          </a:xfrm>
        </p:spPr>
        <p:txBody>
          <a:bodyPr>
            <a:normAutofit/>
          </a:bodyPr>
          <a:lstStyle/>
          <a:p>
            <a:r>
              <a:rPr lang="en-GB" dirty="0"/>
              <a:t>Outlook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DD3DA-FF5B-0FBE-C850-85E454418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10586392" cy="306667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Work ongoing to build and test prototype </a:t>
            </a:r>
            <a:r>
              <a:rPr lang="en-GB" sz="1800" b="1" dirty="0"/>
              <a:t>permanent magnet dipole-quadrupole </a:t>
            </a:r>
            <a:r>
              <a:rPr lang="en-GB" sz="1800" dirty="0"/>
              <a:t>with parameters aimed at Diamond-II.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Device designed to provide same bending and focussing strengths with </a:t>
            </a:r>
            <a:r>
              <a:rPr lang="en-GB" sz="1800" b="1" dirty="0"/>
              <a:t>47 W maximum power </a:t>
            </a:r>
            <a:r>
              <a:rPr lang="en-GB" sz="1800" dirty="0"/>
              <a:t>– reduction from 21 kW nominal power.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Mechanical shimming in-built for </a:t>
            </a:r>
            <a:r>
              <a:rPr lang="en-GB" sz="1800" b="1" dirty="0"/>
              <a:t>correction of field homogeneity</a:t>
            </a:r>
            <a:r>
              <a:rPr lang="en-GB" sz="18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Verification of performance from magnetic measurements required.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Future work required to develop technology readiness level.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Potential future work / applications: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Prototype built based off lessons learned?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Testing of prototype on Diamond?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Further development of PM technology – focus on manufacturing and shimming of tolerances?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Series production for replacing all EM DQs on a future light source?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i="1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825A240-0B0D-9C0E-F618-DB357615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E40035E-8677-555F-E88C-12AB56D3C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26" name="Picture 2" descr="The Technology Readiness Level (TRL) and EU funding - EMDESK">
            <a:extLst>
              <a:ext uri="{FF2B5EF4-FFF2-40B4-BE49-F238E27FC236}">
                <a16:creationId xmlns:a16="http://schemas.microsoft.com/office/drawing/2014/main" id="{AFE40619-106C-A3EA-24D2-187C6A733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632" y="4344446"/>
            <a:ext cx="5282741" cy="177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C6CB9B9-0697-AF06-CF75-72E7DEC1F16B}"/>
              </a:ext>
            </a:extLst>
          </p:cNvPr>
          <p:cNvSpPr/>
          <p:nvPr/>
        </p:nvSpPr>
        <p:spPr>
          <a:xfrm>
            <a:off x="5087888" y="5301208"/>
            <a:ext cx="936104" cy="827994"/>
          </a:xfrm>
          <a:prstGeom prst="ellipse">
            <a:avLst/>
          </a:prstGeom>
          <a:solidFill>
            <a:srgbClr val="FA00C8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66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0521F0-335F-90AB-8675-ADF465BF47F2}"/>
              </a:ext>
            </a:extLst>
          </p:cNvPr>
          <p:cNvSpPr txBox="1"/>
          <p:nvPr/>
        </p:nvSpPr>
        <p:spPr>
          <a:xfrm>
            <a:off x="1055440" y="3212976"/>
            <a:ext cx="5904656" cy="19936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Acknowledgements: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Ben Shepherd (STFC)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Dušan Topalović, Jure Počkar, Tadej Milharcic and Mirko </a:t>
            </a:r>
            <a:r>
              <a:rPr lang="en-GB" sz="2000" dirty="0" err="1">
                <a:solidFill>
                  <a:schemeClr val="bg1"/>
                </a:solidFill>
                <a:latin typeface="Arial"/>
                <a:cs typeface="Arial"/>
              </a:rPr>
              <a:t>Kokole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 (Kyma)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Alfie Shahveh (Diamond Light Source)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271E14-C0C1-62FF-A888-EBA705193744}"/>
              </a:ext>
            </a:extLst>
          </p:cNvPr>
          <p:cNvSpPr txBox="1"/>
          <p:nvPr/>
        </p:nvSpPr>
        <p:spPr>
          <a:xfrm>
            <a:off x="983432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3136D-8748-7106-3D2E-2BA53F306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37225-7633-0A13-843C-A901D967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BF654-A48E-84E5-4B57-A4D6E6108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7631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208"/>
                </a:solidFill>
              </a:rPr>
              <a:t>MS56 – Magnets Constructed and Tested</a:t>
            </a:r>
          </a:p>
          <a:p>
            <a:r>
              <a:rPr lang="en-GB" dirty="0">
                <a:solidFill>
                  <a:srgbClr val="000208"/>
                </a:solidFill>
              </a:rPr>
              <a:t>Estimated completion June 2025.</a:t>
            </a:r>
          </a:p>
          <a:p>
            <a:r>
              <a:rPr lang="en-GB" dirty="0">
                <a:solidFill>
                  <a:srgbClr val="000208"/>
                </a:solidFill>
              </a:rPr>
              <a:t>Delays due to several difficulties: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Re-design to incorporate re-purposed undulator PM blocks.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Difficulties acquiring low-carbon steel.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Difficulties acquiring thermal shunt material.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Time required to cut and de-burr thermal shunts.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Staff availability.</a:t>
            </a:r>
          </a:p>
          <a:p>
            <a:r>
              <a:rPr lang="en-GB" dirty="0">
                <a:solidFill>
                  <a:srgbClr val="000208"/>
                </a:solidFill>
              </a:rPr>
              <a:t>Construction is now nearing completion.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9A8335-1FDD-5875-334D-3F95766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Alex Hinton – WP11.3 – I.FAST 4th Annual Meeting April 2025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15DD3E9-7F8C-F8D9-F95B-49ECC681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79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359D5-97B0-197E-313C-249B52F1C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05022-4B57-9578-F762-EB6549885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95536"/>
          </a:xfrm>
        </p:spPr>
        <p:txBody>
          <a:bodyPr/>
          <a:lstStyle/>
          <a:p>
            <a:r>
              <a:rPr lang="en-GB" dirty="0"/>
              <a:t>Magnet 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B928A-60DD-6F25-299E-F9286A7F9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24744"/>
            <a:ext cx="4680148" cy="446065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Hybrid Electromagnet-Permanent Magnet Tuneable Optics (</a:t>
            </a:r>
            <a:r>
              <a:rPr lang="en-GB" b="1" dirty="0"/>
              <a:t>HEPTO</a:t>
            </a:r>
            <a:r>
              <a:rPr lang="en-GB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Dipole = 0.7 T, Gradient = 33 T/m.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Effective length = 0.870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 source of field = NdFeB permanent magnet blocks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Dipole and gradient fields require independent tuning of </a:t>
            </a:r>
            <a:r>
              <a:rPr lang="en-GB" b="1" dirty="0"/>
              <a:t>±2.5% </a:t>
            </a:r>
            <a:r>
              <a:rPr lang="en-GB" dirty="0"/>
              <a:t>for commissioning purposes.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Field tuning achieved by </a:t>
            </a:r>
            <a:r>
              <a:rPr lang="en-GB" b="1" dirty="0"/>
              <a:t>air-cooled</a:t>
            </a:r>
            <a:r>
              <a:rPr lang="en-GB" dirty="0"/>
              <a:t> trim coils.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Yoke and poles made from </a:t>
            </a:r>
            <a:r>
              <a:rPr lang="en-GB" b="1" dirty="0"/>
              <a:t>low-carbon steel.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8ABE8E-EA12-C177-1F40-706ECA6E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97159B0-4A32-C086-CA20-F46B83B1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A green box with red and blue cubes&#10;&#10;AI-generated content may be incorrect.">
            <a:extLst>
              <a:ext uri="{FF2B5EF4-FFF2-40B4-BE49-F238E27FC236}">
                <a16:creationId xmlns:a16="http://schemas.microsoft.com/office/drawing/2014/main" id="{CB9C732E-56AC-4064-C3C8-FD12E8802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12834"/>
            <a:ext cx="4274665" cy="5508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E687B5-7D6F-9555-B8F4-41F32136C3FA}"/>
              </a:ext>
            </a:extLst>
          </p:cNvPr>
          <p:cNvSpPr txBox="1"/>
          <p:nvPr/>
        </p:nvSpPr>
        <p:spPr>
          <a:xfrm>
            <a:off x="5375921" y="626270"/>
            <a:ext cx="223224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Re-purposed</a:t>
            </a:r>
            <a:r>
              <a:rPr lang="en-GB" dirty="0"/>
              <a:t> undulator blocks.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3CFA5A-6258-4A52-F1C5-54D03172AE09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608169" y="949436"/>
            <a:ext cx="648071" cy="7513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6913C37-EA8B-DDC6-106A-2A73A737B1A6}"/>
              </a:ext>
            </a:extLst>
          </p:cNvPr>
          <p:cNvSpPr txBox="1"/>
          <p:nvPr/>
        </p:nvSpPr>
        <p:spPr>
          <a:xfrm>
            <a:off x="5462782" y="5124093"/>
            <a:ext cx="19293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Spare</a:t>
            </a:r>
            <a:r>
              <a:rPr lang="en-GB" dirty="0"/>
              <a:t> thermal shunt material.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4BB89D-FA7B-A384-266E-8C3394CEB687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7392144" y="4149080"/>
            <a:ext cx="1016496" cy="129817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253F597-47F9-DBEB-6B92-795377D65E84}"/>
              </a:ext>
            </a:extLst>
          </p:cNvPr>
          <p:cNvSpPr txBox="1"/>
          <p:nvPr/>
        </p:nvSpPr>
        <p:spPr>
          <a:xfrm>
            <a:off x="5563013" y="2708920"/>
            <a:ext cx="19293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Main coil peak power = 31 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D785A8-92FB-D9D7-C103-1F116A54D5B4}"/>
              </a:ext>
            </a:extLst>
          </p:cNvPr>
          <p:cNvSpPr txBox="1"/>
          <p:nvPr/>
        </p:nvSpPr>
        <p:spPr>
          <a:xfrm>
            <a:off x="9309261" y="4472245"/>
            <a:ext cx="23658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Auxiliary coil peak power = 16 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EDDD20-D63A-CAE3-C668-BA801E135AFA}"/>
              </a:ext>
            </a:extLst>
          </p:cNvPr>
          <p:cNvCxnSpPr>
            <a:cxnSpLocks/>
          </p:cNvCxnSpPr>
          <p:nvPr/>
        </p:nvCxnSpPr>
        <p:spPr>
          <a:xfrm>
            <a:off x="7492375" y="3067261"/>
            <a:ext cx="979889" cy="7073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51335E-A336-4AA6-E16B-CCAD0962FFE9}"/>
              </a:ext>
            </a:extLst>
          </p:cNvPr>
          <p:cNvCxnSpPr>
            <a:cxnSpLocks/>
          </p:cNvCxnSpPr>
          <p:nvPr/>
        </p:nvCxnSpPr>
        <p:spPr>
          <a:xfrm flipV="1">
            <a:off x="7535452" y="2244611"/>
            <a:ext cx="936812" cy="8226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0863F6-8075-2112-CF2D-B306F8A14B73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10344472" y="3933056"/>
            <a:ext cx="147720" cy="53918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D0BFB96-5D79-A361-AF49-0C27C164A54C}"/>
              </a:ext>
            </a:extLst>
          </p:cNvPr>
          <p:cNvCxnSpPr>
            <a:cxnSpLocks/>
          </p:cNvCxnSpPr>
          <p:nvPr/>
        </p:nvCxnSpPr>
        <p:spPr>
          <a:xfrm flipH="1" flipV="1">
            <a:off x="10492192" y="2257064"/>
            <a:ext cx="32908" cy="221518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5F2ECE0-E9BD-CD5D-1C41-977F5885B842}"/>
              </a:ext>
            </a:extLst>
          </p:cNvPr>
          <p:cNvSpPr txBox="1"/>
          <p:nvPr/>
        </p:nvSpPr>
        <p:spPr>
          <a:xfrm>
            <a:off x="8408640" y="5416149"/>
            <a:ext cx="29952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EM DQ nominal power = </a:t>
            </a:r>
            <a:r>
              <a:rPr lang="en-GB" b="1" dirty="0"/>
              <a:t>2.3 kW + water</a:t>
            </a:r>
          </a:p>
        </p:txBody>
      </p:sp>
    </p:spTree>
    <p:extLst>
      <p:ext uri="{BB962C8B-B14F-4D97-AF65-F5344CB8AC3E}">
        <p14:creationId xmlns:p14="http://schemas.microsoft.com/office/powerpoint/2010/main" val="41676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7" grpId="0" animBg="1"/>
      <p:bldP spid="18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AD7B6-6B96-3E10-705D-027AD697E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C4D8-0D80-27F5-E737-E36E77834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 fontScale="90000"/>
          </a:bodyPr>
          <a:lstStyle/>
          <a:p>
            <a:r>
              <a:rPr lang="en-GB" dirty="0"/>
              <a:t>Machining Tolerances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3C594-6419-D0B7-71F6-5407E3CB82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24745"/>
            <a:ext cx="5688260" cy="309634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Machining tolerances impact </a:t>
            </a:r>
            <a:r>
              <a:rPr lang="en-GB" b="1" dirty="0"/>
              <a:t>cost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3-step </a:t>
            </a:r>
            <a:r>
              <a:rPr lang="en-GB" b="1" dirty="0"/>
              <a:t>shimming process using trim coils</a:t>
            </a:r>
            <a:r>
              <a:rPr lang="en-GB" dirty="0"/>
              <a:t> to optimise dipole, quadrupole, sextupole fields: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Auxiliary coil set to minimise sextupole.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Main coil set to achieve gradient.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Re-</a:t>
            </a:r>
            <a:r>
              <a:rPr lang="en-GB" dirty="0" err="1"/>
              <a:t>fiducialisation</a:t>
            </a:r>
            <a:r>
              <a:rPr lang="en-GB" dirty="0"/>
              <a:t> to set magnet centre/dipole.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Machining tolerances and trimming have little impact on higher-order multipoles.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02E50F5-E1A0-C649-C5A5-8E375B3E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708A9BC-901C-FAF4-C758-1FB695DDB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3BE239-DE9B-E111-16C0-E81949683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747091"/>
            <a:ext cx="4722593" cy="26791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C54A2F-C33F-89C5-DB06-17B9039321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3515691"/>
            <a:ext cx="4722593" cy="2519469"/>
          </a:xfrm>
          <a:prstGeom prst="rect">
            <a:avLst/>
          </a:prstGeom>
        </p:spPr>
      </p:pic>
      <p:pic>
        <p:nvPicPr>
          <p:cNvPr id="16" name="Picture 15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A78495B9-84CF-0DC8-AC05-ED2A4C886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720" y="3877168"/>
            <a:ext cx="2600961" cy="214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4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5BC03-0D5E-DB4E-BBAB-250AC4F20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8364B-E531-D14D-E2D8-B7911833A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 fontScale="90000"/>
          </a:bodyPr>
          <a:lstStyle/>
          <a:p>
            <a:r>
              <a:rPr lang="en-GB" dirty="0"/>
              <a:t>Mechanical Shimming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B8D47E-DE56-761F-34CC-D9C8A1118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24745"/>
            <a:ext cx="5688260" cy="2736303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Larger machining tolerances will require larger currents for trimming.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100" dirty="0"/>
              <a:t>Higher nominal power.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100" dirty="0"/>
              <a:t>Heat load on magnets during normal operation.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100" dirty="0"/>
              <a:t>Reduced available tuning range.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Can mechanically shim to nominal field values.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Machining tolerances to achieve target ΔB/B &lt; 5x10-4: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100" b="1" dirty="0"/>
              <a:t>±20 µm on main pole</a:t>
            </a:r>
            <a:r>
              <a:rPr lang="en-GB" sz="11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100" dirty="0"/>
              <a:t>±40 µm on auxiliary pole.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Mechanical design will allow relative adjustment of horizontal and vertical pole offsets in range </a:t>
            </a:r>
            <a:r>
              <a:rPr lang="en-GB" sz="1600" b="1" dirty="0"/>
              <a:t>±50 µm</a:t>
            </a:r>
            <a:r>
              <a:rPr lang="en-GB" sz="1600" dirty="0"/>
              <a:t>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45178B-411A-F5E3-58D4-73ED53815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6AC6CA6-82ED-51D7-7B0A-BD2AEC328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45A7B9-D6D1-A057-24A1-54C37073E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400" y="116632"/>
            <a:ext cx="4561514" cy="2301875"/>
          </a:xfrm>
          <a:prstGeom prst="rect">
            <a:avLst/>
          </a:prstGeom>
        </p:spPr>
      </p:pic>
      <p:pic>
        <p:nvPicPr>
          <p:cNvPr id="10" name="Picture 9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CBFEF112-0668-0FD6-C44C-57729A4E5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398" y="2418961"/>
            <a:ext cx="4561516" cy="20708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87465E-394C-B6A8-107E-C14DA09DD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3952457"/>
            <a:ext cx="3096344" cy="21769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2BE163-26FE-4CF9-A91F-F37E8539CF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270" y="3989352"/>
            <a:ext cx="3226128" cy="2176981"/>
          </a:xfrm>
          <a:prstGeom prst="rect">
            <a:avLst/>
          </a:prstGeom>
        </p:spPr>
      </p:pic>
      <p:pic>
        <p:nvPicPr>
          <p:cNvPr id="15" name="Picture 1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5E4792D-7FCC-529D-9B3D-010BC671B4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7398" y="4465744"/>
            <a:ext cx="4561514" cy="171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5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A71DE-13D7-7D41-C1D6-A23822E9D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C5E77-AE24-A303-77EC-AA61AB80F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 fontScale="90000"/>
          </a:bodyPr>
          <a:lstStyle/>
          <a:p>
            <a:r>
              <a:rPr lang="en-GB" dirty="0"/>
              <a:t>Mechanical Shimming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0D8F5-53B4-87E9-0ECF-F4ACF7E92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8"/>
            <a:ext cx="5688260" cy="595536"/>
          </a:xfrm>
        </p:spPr>
        <p:txBody>
          <a:bodyPr>
            <a:normAutofit/>
          </a:bodyPr>
          <a:lstStyle/>
          <a:p>
            <a:r>
              <a:rPr lang="en-GB" sz="1600" dirty="0"/>
              <a:t>1. Threaded rods used to deform </a:t>
            </a:r>
            <a:r>
              <a:rPr lang="en-GB" sz="1600" b="1" dirty="0"/>
              <a:t>auxiliary poles </a:t>
            </a:r>
            <a:r>
              <a:rPr lang="en-GB" sz="1600" dirty="0"/>
              <a:t>for </a:t>
            </a:r>
            <a:r>
              <a:rPr lang="en-GB" sz="1600" b="1" dirty="0"/>
              <a:t>horizontal</a:t>
            </a:r>
            <a:r>
              <a:rPr lang="en-GB" sz="1600" dirty="0"/>
              <a:t> adjustment of auxiliary pole tips. 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5D51331-D01A-5103-B27C-956A3CB09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5064C14-DA7E-29F9-15ED-C82AA46F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44F085F3-80C0-CA58-6FA2-4A612A42F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724" y="2585858"/>
            <a:ext cx="4770448" cy="350239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A94A7-961E-9796-C7A8-014ECE6C4B18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3611538" y="1884104"/>
            <a:ext cx="59032" cy="10406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ey rectangular object with yellow stripes&#10;&#10;Description automatically generated">
            <a:extLst>
              <a:ext uri="{FF2B5EF4-FFF2-40B4-BE49-F238E27FC236}">
                <a16:creationId xmlns:a16="http://schemas.microsoft.com/office/drawing/2014/main" id="{0D66466C-9E00-1684-247A-3AF62B32D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928" y="3094657"/>
            <a:ext cx="6314283" cy="295459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B103C5-951A-E917-5B57-376226EBB8CA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6960096" y="2563467"/>
            <a:ext cx="2237170" cy="14415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EF10A5-CABC-44B7-B361-BCF8819245B2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2856000" y="1884104"/>
            <a:ext cx="755538" cy="37771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69E4816-873D-3F20-689A-52787730558D}"/>
              </a:ext>
            </a:extLst>
          </p:cNvPr>
          <p:cNvSpPr/>
          <p:nvPr/>
        </p:nvSpPr>
        <p:spPr>
          <a:xfrm>
            <a:off x="6632321" y="709241"/>
            <a:ext cx="5129890" cy="18542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2. Two screws for opening gap between auxiliary pole and aluminium plate. Brass shims can be added/removed to adjust </a:t>
            </a:r>
            <a:r>
              <a:rPr lang="en-GB" sz="1600" b="1" dirty="0">
                <a:solidFill>
                  <a:srgbClr val="000000"/>
                </a:solidFill>
              </a:rPr>
              <a:t>vertical position of auxiliary pole.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Gap is </a:t>
            </a:r>
            <a:r>
              <a:rPr lang="en-GB" sz="1600" b="1" dirty="0">
                <a:solidFill>
                  <a:srgbClr val="000000"/>
                </a:solidFill>
              </a:rPr>
              <a:t>pre-shimmed</a:t>
            </a:r>
            <a:r>
              <a:rPr lang="en-GB" sz="1600" dirty="0">
                <a:solidFill>
                  <a:srgbClr val="000000"/>
                </a:solidFill>
              </a:rPr>
              <a:t> with 300 µm thickness.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Shim thicknesses in range 10-50 µm.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DC428C5-A74C-B530-66A0-11F9283C3567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9197266" y="2563467"/>
            <a:ext cx="1579254" cy="12975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85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33275-4D1B-EB1D-9F67-DF5129566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111AE8-7CE3-F950-80B2-006711A55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FBE1575-9655-EA58-95E2-FBB45162547B}"/>
              </a:ext>
            </a:extLst>
          </p:cNvPr>
          <p:cNvSpPr/>
          <p:nvPr/>
        </p:nvSpPr>
        <p:spPr>
          <a:xfrm>
            <a:off x="311285" y="1151188"/>
            <a:ext cx="5214128" cy="11586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208"/>
                </a:solidFill>
              </a:rPr>
              <a:t>3. Two set screws used to move aluminium plate which holds the magnets and the </a:t>
            </a:r>
            <a:r>
              <a:rPr lang="en-GB" sz="1600" b="1" dirty="0">
                <a:solidFill>
                  <a:srgbClr val="000208"/>
                </a:solidFill>
              </a:rPr>
              <a:t>top main pole horizontally</a:t>
            </a:r>
            <a:r>
              <a:rPr lang="en-GB" sz="1600" dirty="0">
                <a:solidFill>
                  <a:srgbClr val="000208"/>
                </a:solidFill>
              </a:rPr>
              <a:t>. Bottom main pole will serve as a reference so will have no adjustment.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D6F425F-EED3-0077-3F4A-AB330A0613D1}"/>
              </a:ext>
            </a:extLst>
          </p:cNvPr>
          <p:cNvSpPr/>
          <p:nvPr/>
        </p:nvSpPr>
        <p:spPr>
          <a:xfrm>
            <a:off x="6565239" y="1114623"/>
            <a:ext cx="5214128" cy="170033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208"/>
                </a:solidFill>
              </a:rPr>
              <a:t>4. Screws for </a:t>
            </a:r>
            <a:r>
              <a:rPr lang="en-GB" sz="1600" b="1" dirty="0">
                <a:solidFill>
                  <a:srgbClr val="000208"/>
                </a:solidFill>
              </a:rPr>
              <a:t>vertical adjustment of top main pole </a:t>
            </a:r>
            <a:r>
              <a:rPr lang="en-GB" sz="1600" dirty="0">
                <a:solidFill>
                  <a:srgbClr val="000208"/>
                </a:solidFill>
              </a:rPr>
              <a:t>by moving top yoke arm vertically between the yoke </a:t>
            </a:r>
            <a:r>
              <a:rPr lang="en-GB" sz="1600" dirty="0" err="1">
                <a:solidFill>
                  <a:srgbClr val="000208"/>
                </a:solidFill>
              </a:rPr>
              <a:t>backleg</a:t>
            </a:r>
            <a:r>
              <a:rPr lang="en-GB" sz="1600" dirty="0">
                <a:solidFill>
                  <a:srgbClr val="000208"/>
                </a:solidFill>
              </a:rPr>
              <a:t> and the top auxiliary pole. These screws are used to open up the gap between main pole spacers to add/remove brass shims for vertical adjustment. </a:t>
            </a:r>
          </a:p>
        </p:txBody>
      </p:sp>
      <p:pic>
        <p:nvPicPr>
          <p:cNvPr id="3" name="Picture 2" descr="A grey rectangular object with yellow and green objects&#10;&#10;Description automatically generated with medium confidence">
            <a:extLst>
              <a:ext uri="{FF2B5EF4-FFF2-40B4-BE49-F238E27FC236}">
                <a16:creationId xmlns:a16="http://schemas.microsoft.com/office/drawing/2014/main" id="{A6C655B4-E52B-30B0-2B47-5D04FC41F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85" y="2731001"/>
            <a:ext cx="5338634" cy="3965643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7725618-FCE8-CA85-1653-59EEBA7E4839}"/>
              </a:ext>
            </a:extLst>
          </p:cNvPr>
          <p:cNvCxnSpPr>
            <a:cxnSpLocks/>
            <a:stCxn id="50" idx="2"/>
          </p:cNvCxnSpPr>
          <p:nvPr/>
        </p:nvCxnSpPr>
        <p:spPr>
          <a:xfrm flipH="1">
            <a:off x="1608306" y="2309839"/>
            <a:ext cx="1310043" cy="23140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85F1ED6-6239-7BFF-4793-3898DAD6A8F0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2918349" y="2309839"/>
            <a:ext cx="786963" cy="24039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grey rectangular object with yellow and green objects&#10;&#10;Description automatically generated with medium confidence">
            <a:extLst>
              <a:ext uri="{FF2B5EF4-FFF2-40B4-BE49-F238E27FC236}">
                <a16:creationId xmlns:a16="http://schemas.microsoft.com/office/drawing/2014/main" id="{554A0DB1-F632-59A5-22B9-2077B0303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559" y="3198496"/>
            <a:ext cx="2933986" cy="3345099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A2C51DE-1D7C-4D71-8152-299E43366E5D}"/>
              </a:ext>
            </a:extLst>
          </p:cNvPr>
          <p:cNvCxnSpPr>
            <a:cxnSpLocks/>
            <a:stCxn id="51" idx="2"/>
          </p:cNvCxnSpPr>
          <p:nvPr/>
        </p:nvCxnSpPr>
        <p:spPr>
          <a:xfrm flipH="1">
            <a:off x="8610600" y="2814960"/>
            <a:ext cx="561703" cy="6452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9B698B-66E4-897F-95D4-B1AB7E0AF62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9172303" y="2814960"/>
            <a:ext cx="347833" cy="6452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5F415C2-A299-5B55-277F-E0872A952C7B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4274665" cy="595536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/>
              <a:t>Mechanical Shimming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6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EB81F-4CF3-E7D6-3A0B-9ECD685C4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2CBEB-14AF-DC41-FCAF-0729C421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73D63-3656-F2FC-7555-73774FAB6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79208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Thermal shunt sheets glued to magnet blocks.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CC4920-7B42-45F3-4DDD-6F5397C60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584C16E-5A36-37DE-F2FC-611D3433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A metal box on a white surface&#10;&#10;AI-generated content may be incorrect.">
            <a:extLst>
              <a:ext uri="{FF2B5EF4-FFF2-40B4-BE49-F238E27FC236}">
                <a16:creationId xmlns:a16="http://schemas.microsoft.com/office/drawing/2014/main" id="{4B8BA0A6-A7FB-56C3-86C0-810651645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668" y="266575"/>
            <a:ext cx="4392488" cy="585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67106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1688</TotalTime>
  <Words>2044</Words>
  <Application>Microsoft Office PowerPoint</Application>
  <PresentationFormat>Widescreen</PresentationFormat>
  <Paragraphs>250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Introduction</vt:lpstr>
      <vt:lpstr>Current Status</vt:lpstr>
      <vt:lpstr>Magnet Design</vt:lpstr>
      <vt:lpstr>Machining Tolerances</vt:lpstr>
      <vt:lpstr>Mechanical Shimming</vt:lpstr>
      <vt:lpstr>Mechanical Shimming</vt:lpstr>
      <vt:lpstr>PowerPoint Presentation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Magnetic Measurements</vt:lpstr>
      <vt:lpstr>Outlook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Hinton, Alex (STFC,DL,AST)</cp:lastModifiedBy>
  <cp:revision>380</cp:revision>
  <dcterms:created xsi:type="dcterms:W3CDTF">2017-04-26T09:15:49Z</dcterms:created>
  <dcterms:modified xsi:type="dcterms:W3CDTF">2025-04-04T14:47:37Z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