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8" r:id="rId2"/>
    <p:sldId id="434" r:id="rId3"/>
    <p:sldId id="428" r:id="rId4"/>
    <p:sldId id="431" r:id="rId5"/>
    <p:sldId id="450" r:id="rId6"/>
    <p:sldId id="452" r:id="rId7"/>
    <p:sldId id="4087" r:id="rId8"/>
    <p:sldId id="429" r:id="rId9"/>
    <p:sldId id="449" r:id="rId10"/>
    <p:sldId id="453" r:id="rId11"/>
    <p:sldId id="269" r:id="rId12"/>
    <p:sldId id="270" r:id="rId13"/>
    <p:sldId id="433" r:id="rId14"/>
    <p:sldId id="441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88298" autoAdjust="0"/>
  </p:normalViewPr>
  <p:slideViewPr>
    <p:cSldViewPr snapToGrid="0">
      <p:cViewPr varScale="1">
        <p:scale>
          <a:sx n="60" d="100"/>
          <a:sy n="60" d="100"/>
        </p:scale>
        <p:origin x="792" y="40"/>
      </p:cViewPr>
      <p:guideLst/>
    </p:cSldViewPr>
  </p:slideViewPr>
  <p:outlineViewPr>
    <p:cViewPr>
      <p:scale>
        <a:sx n="33" d="100"/>
        <a:sy n="33" d="100"/>
      </p:scale>
      <p:origin x="0" y="-251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95272-32C5-47E3-A6D7-960B29A3D095}" type="datetimeFigureOut">
              <a:rPr lang="de-DE" smtClean="0"/>
              <a:t>10.04.2025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7581B8-3C13-4026-9066-863622C7884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8955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6503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1603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779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777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902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7581B8-3C13-4026-9066-863622C7884D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86106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7581B8-3C13-4026-9066-863622C7884D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6326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528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1pPr>
            <a:lvl2pPr marL="0" indent="26670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2pPr>
            <a:lvl3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3pPr>
            <a:lvl4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4pPr>
            <a:lvl5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Fußzeilenplatzhalter 2"/>
          <p:cNvSpPr txBox="1"/>
          <p:nvPr/>
        </p:nvSpPr>
        <p:spPr>
          <a:xfrm>
            <a:off x="791578" y="6580800"/>
            <a:ext cx="9948937" cy="1538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latin typeface="+mj-lt"/>
                <a:cs typeface="Calibri" panose="020F0502020204030204" pitchFamily="34" charset="0"/>
              </a:rPr>
              <a:t>SRI2024, DESY, Hamburg, August 28</a:t>
            </a:r>
            <a:r>
              <a:rPr lang="en-US" sz="1000" baseline="30000" dirty="0">
                <a:latin typeface="+mj-lt"/>
                <a:cs typeface="Calibri" panose="020F0502020204030204" pitchFamily="34" charset="0"/>
              </a:rPr>
              <a:t>th</a:t>
            </a:r>
            <a:r>
              <a:rPr lang="en-US" sz="1000" dirty="0">
                <a:latin typeface="+mj-lt"/>
                <a:cs typeface="Calibri" panose="020F0502020204030204" pitchFamily="34" charset="0"/>
              </a:rPr>
              <a:t>, 2024</a:t>
            </a:r>
            <a:r>
              <a:rPr lang="en-US" sz="1000" dirty="0"/>
              <a:t>, R. Bartolini</a:t>
            </a:r>
          </a:p>
        </p:txBody>
      </p:sp>
      <p:pic>
        <p:nvPicPr>
          <p:cNvPr id="6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7900" y="332657"/>
            <a:ext cx="1988460" cy="723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11389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35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81378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I.FAST 4</a:t>
            </a:r>
            <a:r>
              <a:rPr lang="en-US" baseline="30000" dirty="0"/>
              <a:t>th</a:t>
            </a:r>
            <a:r>
              <a:rPr lang="en-US" dirty="0"/>
              <a:t> Annual Meeting, Krakow, 10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936605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676679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811296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147420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605147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13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08193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4/10/2025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94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scc.kit.edu/event/4809/" TargetMode="External"/><Relationship Id="rId2" Type="http://schemas.openxmlformats.org/officeDocument/2006/relationships/hyperlink" Target="https://indico.psi.ch/event/15973/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911424" y="1942406"/>
            <a:ext cx="6984776" cy="1347035"/>
          </a:xfrm>
        </p:spPr>
        <p:txBody>
          <a:bodyPr/>
          <a:lstStyle/>
          <a:p>
            <a:r>
              <a:rPr lang="fr-CH" sz="4400" dirty="0"/>
              <a:t>Ultra-</a:t>
            </a:r>
            <a:r>
              <a:rPr lang="fr-CH" sz="4400" dirty="0" err="1"/>
              <a:t>low</a:t>
            </a:r>
            <a:r>
              <a:rPr lang="fr-CH" sz="4400" dirty="0"/>
              <a:t> </a:t>
            </a:r>
            <a:r>
              <a:rPr lang="fr-CH" sz="4400" dirty="0" err="1"/>
              <a:t>emittance</a:t>
            </a:r>
            <a:r>
              <a:rPr lang="fr-CH" sz="4400" dirty="0"/>
              <a:t> rings</a:t>
            </a:r>
          </a:p>
          <a:p>
            <a:r>
              <a:rPr lang="fr-CH" sz="4400" dirty="0"/>
              <a:t> WP7 - </a:t>
            </a:r>
            <a:r>
              <a:rPr lang="fr-CH" sz="4400" dirty="0" err="1"/>
              <a:t>Task</a:t>
            </a:r>
            <a:r>
              <a:rPr lang="fr-CH" sz="4400" dirty="0"/>
              <a:t> 7.2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672387"/>
            <a:ext cx="7402857" cy="378210"/>
          </a:xfrm>
        </p:spPr>
        <p:txBody>
          <a:bodyPr/>
          <a:lstStyle/>
          <a:p>
            <a:r>
              <a:rPr lang="en-GB" dirty="0"/>
              <a:t>I.FAST 4</a:t>
            </a:r>
            <a:r>
              <a:rPr lang="en-GB" baseline="30000" dirty="0"/>
              <a:t>th</a:t>
            </a:r>
            <a:r>
              <a:rPr lang="en-GB" dirty="0"/>
              <a:t> Annual Meeting, Krakow, 10.04.2025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547178"/>
            <a:ext cx="7402857" cy="768344"/>
          </a:xfrm>
        </p:spPr>
        <p:txBody>
          <a:bodyPr>
            <a:normAutofit/>
          </a:bodyPr>
          <a:lstStyle/>
          <a:p>
            <a:r>
              <a:rPr lang="en-GB" sz="2400" dirty="0"/>
              <a:t>Riccardo Bartolini, DESY 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C7859-6107-1D2D-7E36-C2A1AD037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de-DE" sz="3600" dirty="0">
                <a:latin typeface="+mj-lt"/>
              </a:rPr>
              <a:t>Steady State </a:t>
            </a:r>
            <a:r>
              <a:rPr lang="de-DE" sz="3600" dirty="0" err="1">
                <a:latin typeface="+mj-lt"/>
              </a:rPr>
              <a:t>MicroBunching</a:t>
            </a:r>
            <a:r>
              <a:rPr lang="de-DE" sz="3600" dirty="0">
                <a:latin typeface="+mj-lt"/>
              </a:rPr>
              <a:t> (SSMB) </a:t>
            </a:r>
            <a:r>
              <a:rPr lang="de-DE" sz="3600" dirty="0" err="1">
                <a:latin typeface="+mj-lt"/>
              </a:rPr>
              <a:t>as</a:t>
            </a:r>
            <a:r>
              <a:rPr lang="de-DE" sz="3600" dirty="0">
                <a:latin typeface="+mj-lt"/>
              </a:rPr>
              <a:t> a </a:t>
            </a:r>
            <a:r>
              <a:rPr lang="de-DE" sz="3600" dirty="0" err="1">
                <a:latin typeface="+mj-lt"/>
              </a:rPr>
              <a:t>new</a:t>
            </a:r>
            <a:r>
              <a:rPr lang="de-DE" sz="3600" dirty="0">
                <a:latin typeface="+mj-lt"/>
              </a:rPr>
              <a:t> </a:t>
            </a:r>
            <a:r>
              <a:rPr lang="de-DE" sz="3600" dirty="0" err="1">
                <a:latin typeface="+mj-lt"/>
              </a:rPr>
              <a:t>operating</a:t>
            </a:r>
            <a:r>
              <a:rPr lang="de-DE" sz="3600" dirty="0">
                <a:latin typeface="+mj-lt"/>
              </a:rPr>
              <a:t> </a:t>
            </a:r>
            <a:r>
              <a:rPr lang="de-DE" sz="3600" dirty="0" err="1">
                <a:latin typeface="+mj-lt"/>
              </a:rPr>
              <a:t>mode</a:t>
            </a:r>
            <a:r>
              <a:rPr lang="de-DE" sz="3600" dirty="0">
                <a:latin typeface="+mj-lt"/>
              </a:rPr>
              <a:t> </a:t>
            </a:r>
            <a:r>
              <a:rPr lang="de-DE" sz="3600" dirty="0" err="1">
                <a:latin typeface="+mj-lt"/>
              </a:rPr>
              <a:t>for</a:t>
            </a:r>
            <a:r>
              <a:rPr lang="de-DE" sz="3600" dirty="0">
                <a:latin typeface="+mj-lt"/>
              </a:rPr>
              <a:t> </a:t>
            </a:r>
            <a:r>
              <a:rPr lang="de-DE" sz="3600" dirty="0" err="1">
                <a:latin typeface="+mj-lt"/>
              </a:rPr>
              <a:t>storage</a:t>
            </a:r>
            <a:r>
              <a:rPr lang="de-DE" sz="3600" dirty="0">
                <a:latin typeface="+mj-lt"/>
              </a:rPr>
              <a:t> rings</a:t>
            </a:r>
            <a:endParaRPr lang="en-US" sz="3600" dirty="0">
              <a:latin typeface="+mj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5672D8-E5A8-1DAF-F27F-5FD6B31A2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A1A58B-7BA1-7E42-8231-6D1CB1C760B1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124BF97-A7F8-4307-AC4F-A81D9D0855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385" y="2222204"/>
            <a:ext cx="4751041" cy="36240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A4C33C6-9145-42CA-A0F1-3E59622A77E6}"/>
              </a:ext>
            </a:extLst>
          </p:cNvPr>
          <p:cNvSpPr txBox="1"/>
          <p:nvPr/>
        </p:nvSpPr>
        <p:spPr>
          <a:xfrm flipH="1">
            <a:off x="5642270" y="4369984"/>
            <a:ext cx="61560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Generate coherent radiation from </a:t>
            </a:r>
            <a:r>
              <a:rPr lang="en-US" dirty="0" err="1"/>
              <a:t>microbunches</a:t>
            </a:r>
            <a:r>
              <a:rPr lang="en-US" dirty="0"/>
              <a:t> in storage rings</a:t>
            </a:r>
          </a:p>
          <a:p>
            <a:r>
              <a:rPr lang="en-US" dirty="0"/>
              <a:t>- longitudinal focusing at optical wavelengths</a:t>
            </a:r>
          </a:p>
          <a:p>
            <a:r>
              <a:rPr lang="en-US" dirty="0"/>
              <a:t>- Enhance radiation emission in the &lt;10 nm wavelengths</a:t>
            </a:r>
          </a:p>
          <a:p>
            <a:r>
              <a:rPr lang="en-US" dirty="0"/>
              <a:t>- Ultra small phase slippage required</a:t>
            </a:r>
          </a:p>
          <a:p>
            <a:r>
              <a:rPr lang="en-US" dirty="0"/>
              <a:t>Proposed so far with pulsed lasers. </a:t>
            </a:r>
          </a:p>
          <a:p>
            <a:r>
              <a:rPr lang="en-US" dirty="0"/>
              <a:t>Can theoretically be extended to CW operation.</a:t>
            </a:r>
            <a:endParaRPr lang="de-D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D2A0BF7-5BE5-4EA1-82F1-265A6D3A52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393" y="1446407"/>
            <a:ext cx="5670841" cy="2476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3414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C7859-6107-1D2D-7E36-C2A1AD037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de-DE" sz="3600" dirty="0"/>
              <a:t>Workshop on Stability of Storage Ring Based Light Sources at KIT</a:t>
            </a:r>
            <a:endParaRPr lang="en-US" sz="3600" dirty="0"/>
          </a:p>
        </p:txBody>
      </p:sp>
      <p:pic>
        <p:nvPicPr>
          <p:cNvPr id="7" name="Content Placeholder 6" descr="A group of people posing for a photo&#10;&#10;AI-generated content may be incorrect.">
            <a:extLst>
              <a:ext uri="{FF2B5EF4-FFF2-40B4-BE49-F238E27FC236}">
                <a16:creationId xmlns:a16="http://schemas.microsoft.com/office/drawing/2014/main" id="{1A20AFAE-CFE8-92CA-F94F-FD9F3266267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7328" y="1676466"/>
            <a:ext cx="5684440" cy="3481720"/>
          </a:xfrm>
          <a:noFill/>
        </p:spPr>
      </p:pic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63ABA89F-44D7-A90F-F309-337994509F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89668" y="3538696"/>
            <a:ext cx="5364132" cy="3024336"/>
          </a:xfrm>
        </p:spPr>
        <p:txBody>
          <a:bodyPr>
            <a:normAutofit fontScale="77500" lnSpcReduction="20000"/>
          </a:bodyPr>
          <a:lstStyle/>
          <a:p>
            <a:r>
              <a:rPr lang="de-DE" dirty="0"/>
              <a:t>Session blocks:</a:t>
            </a:r>
          </a:p>
          <a:p>
            <a:pPr lvl="1"/>
            <a:r>
              <a:rPr lang="de-DE" dirty="0"/>
              <a:t>Source </a:t>
            </a:r>
            <a:r>
              <a:rPr lang="de-DE" dirty="0" err="1"/>
              <a:t>position</a:t>
            </a:r>
            <a:r>
              <a:rPr lang="de-DE" dirty="0"/>
              <a:t> </a:t>
            </a:r>
            <a:r>
              <a:rPr lang="de-DE" dirty="0" err="1"/>
              <a:t>stability</a:t>
            </a:r>
            <a:r>
              <a:rPr lang="de-DE" dirty="0"/>
              <a:t> </a:t>
            </a:r>
            <a:r>
              <a:rPr lang="de-DE" dirty="0" err="1"/>
              <a:t>feedbacks</a:t>
            </a:r>
            <a:endParaRPr lang="de-DE" dirty="0"/>
          </a:p>
          <a:p>
            <a:pPr lvl="1"/>
            <a:r>
              <a:rPr lang="en-US" dirty="0"/>
              <a:t>Diagnostics (e-BPM and X-BPM)</a:t>
            </a:r>
            <a:endParaRPr lang="de-DE" dirty="0"/>
          </a:p>
          <a:p>
            <a:pPr lvl="1"/>
            <a:r>
              <a:rPr lang="de-DE" dirty="0"/>
              <a:t>Infrastructure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stability</a:t>
            </a:r>
            <a:endParaRPr lang="de-DE" dirty="0"/>
          </a:p>
          <a:p>
            <a:pPr lvl="1"/>
            <a:r>
              <a:rPr lang="de-DE" dirty="0"/>
              <a:t>Challenging issues</a:t>
            </a:r>
          </a:p>
          <a:p>
            <a:r>
              <a:rPr lang="de-DE" dirty="0"/>
              <a:t>Participants:</a:t>
            </a:r>
          </a:p>
          <a:p>
            <a:pPr lvl="1"/>
            <a:r>
              <a:rPr lang="de-DE" dirty="0"/>
              <a:t>Onsite 52 + Online 34 = </a:t>
            </a:r>
            <a:r>
              <a:rPr lang="de-DE" b="1" dirty="0"/>
              <a:t>86</a:t>
            </a:r>
          </a:p>
          <a:p>
            <a:pPr lvl="1"/>
            <a:r>
              <a:rPr lang="de-DE" dirty="0"/>
              <a:t>Research and industrial areas</a:t>
            </a:r>
          </a:p>
          <a:p>
            <a:pPr lvl="1"/>
            <a:r>
              <a:rPr lang="de-DE" dirty="0"/>
              <a:t>From Europe, Asia Pacific, America</a:t>
            </a:r>
          </a:p>
          <a:p>
            <a:r>
              <a:rPr lang="de-DE" dirty="0"/>
              <a:t>Number of talks: </a:t>
            </a:r>
            <a:r>
              <a:rPr lang="de-DE" b="1" dirty="0"/>
              <a:t>26</a:t>
            </a:r>
            <a:r>
              <a:rPr lang="de-DE" dirty="0"/>
              <a:t> </a:t>
            </a:r>
          </a:p>
          <a:p>
            <a:pPr lvl="1"/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5672D8-E5A8-1DAF-F27F-5FD6B31A2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A1A58B-7BA1-7E42-8231-6D1CB1C760B1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CD1D74C-CBCF-BDFF-4511-213A5C5E4C40}"/>
              </a:ext>
            </a:extLst>
          </p:cNvPr>
          <p:cNvSpPr txBox="1">
            <a:spLocks/>
          </p:cNvSpPr>
          <p:nvPr/>
        </p:nvSpPr>
        <p:spPr>
          <a:xfrm>
            <a:off x="5987846" y="1634680"/>
            <a:ext cx="5940802" cy="175253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/>
              <a:t>17-19 March 2025: </a:t>
            </a:r>
            <a:r>
              <a:rPr lang="de-DE" sz="2400" b="1" dirty="0"/>
              <a:t>Workshop</a:t>
            </a:r>
          </a:p>
          <a:p>
            <a:r>
              <a:rPr lang="de-DE" sz="2400" dirty="0"/>
              <a:t>20-21 March 2025: </a:t>
            </a:r>
            <a:r>
              <a:rPr lang="de-DE" sz="2400" b="1" dirty="0"/>
              <a:t>Joint Experiment</a:t>
            </a:r>
          </a:p>
          <a:p>
            <a:r>
              <a:rPr lang="de-DE" sz="2400" dirty="0"/>
              <a:t>Joint organization with SOLEIL and KIT</a:t>
            </a:r>
          </a:p>
          <a:p>
            <a:r>
              <a:rPr lang="de-DE" sz="2400" dirty="0"/>
              <a:t>Venue: KIT Campus North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F62326-44B8-5C08-6ADF-7E504AC72C68}"/>
              </a:ext>
            </a:extLst>
          </p:cNvPr>
          <p:cNvSpPr txBox="1"/>
          <p:nvPr/>
        </p:nvSpPr>
        <p:spPr>
          <a:xfrm>
            <a:off x="967150" y="5229200"/>
            <a:ext cx="489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5DE0"/>
                </a:solidFill>
              </a:rPr>
              <a:t>https://indico.scc.kit.edu/event/4809/</a:t>
            </a:r>
          </a:p>
        </p:txBody>
      </p:sp>
    </p:spTree>
    <p:extLst>
      <p:ext uri="{BB962C8B-B14F-4D97-AF65-F5344CB8AC3E}">
        <p14:creationId xmlns:p14="http://schemas.microsoft.com/office/powerpoint/2010/main" val="1709935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D7055-EB6F-5E3B-BBE1-0D2FB7036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18440" cy="903635"/>
          </a:xfrm>
        </p:spPr>
        <p:txBody>
          <a:bodyPr>
            <a:normAutofit/>
          </a:bodyPr>
          <a:lstStyle/>
          <a:p>
            <a:r>
              <a:rPr lang="de-DE" sz="3600" dirty="0"/>
              <a:t>Joint Experiment at KARA</a:t>
            </a:r>
            <a:endParaRPr lang="en-US" sz="3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00D8C8-AB55-C55B-B47C-1BA9B81A1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 descr="A group of people looking at a computer screen&#10;&#10;AI-generated content may be incorrect.">
            <a:extLst>
              <a:ext uri="{FF2B5EF4-FFF2-40B4-BE49-F238E27FC236}">
                <a16:creationId xmlns:a16="http://schemas.microsoft.com/office/drawing/2014/main" id="{3020744E-7FD0-5F99-555E-4991C897EA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1965" y="4760302"/>
            <a:ext cx="3187623" cy="2125082"/>
          </a:xfrm>
          <a:prstGeom prst="rect">
            <a:avLst/>
          </a:prstGeom>
        </p:spPr>
      </p:pic>
      <p:pic>
        <p:nvPicPr>
          <p:cNvPr id="9" name="Picture 8" descr="A group of people working on computers&#10;&#10;AI-generated content may be incorrect.">
            <a:extLst>
              <a:ext uri="{FF2B5EF4-FFF2-40B4-BE49-F238E27FC236}">
                <a16:creationId xmlns:a16="http://schemas.microsoft.com/office/drawing/2014/main" id="{E292C07E-4A4D-B75F-5B0C-EB6A193F0F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16832"/>
            <a:ext cx="2232561" cy="3348842"/>
          </a:xfrm>
          <a:prstGeom prst="rect">
            <a:avLst/>
          </a:prstGeom>
        </p:spPr>
      </p:pic>
      <p:pic>
        <p:nvPicPr>
          <p:cNvPr id="13" name="Picture 12" descr="A group of people in a room&#10;&#10;AI-generated content may be incorrect.">
            <a:extLst>
              <a:ext uri="{FF2B5EF4-FFF2-40B4-BE49-F238E27FC236}">
                <a16:creationId xmlns:a16="http://schemas.microsoft.com/office/drawing/2014/main" id="{7F33A546-C98D-0CC4-FBB3-DF35A0BEF5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1694733" y="2474972"/>
            <a:ext cx="3348842" cy="2232562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7E47F9F4-3F62-80AA-8859-0D52255FE9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7722" y="1343191"/>
            <a:ext cx="7458918" cy="3763615"/>
          </a:xfrm>
        </p:spPr>
        <p:txBody>
          <a:bodyPr/>
          <a:lstStyle/>
          <a:p>
            <a:r>
              <a:rPr lang="en-GB" sz="2400" dirty="0"/>
              <a:t>20-21 March: Joint experiment (1.5 days) as a EURO-LABS project activity</a:t>
            </a:r>
          </a:p>
          <a:p>
            <a:pPr lvl="1"/>
            <a:r>
              <a:rPr lang="en-GB" sz="2000" dirty="0"/>
              <a:t>Study on source position stability (</a:t>
            </a:r>
            <a:r>
              <a:rPr lang="en-GB" sz="2000" dirty="0">
                <a:solidFill>
                  <a:srgbClr val="0000FF"/>
                </a:solidFill>
              </a:rPr>
              <a:t>beam-based alignment techniques</a:t>
            </a:r>
            <a:r>
              <a:rPr lang="en-GB" sz="2000" dirty="0"/>
              <a:t>)</a:t>
            </a:r>
          </a:p>
          <a:p>
            <a:pPr lvl="1"/>
            <a:r>
              <a:rPr lang="en-GB" sz="2000" dirty="0"/>
              <a:t>Stability due to </a:t>
            </a:r>
            <a:r>
              <a:rPr lang="en-GB" sz="2000" dirty="0">
                <a:solidFill>
                  <a:srgbClr val="0000FF"/>
                </a:solidFill>
              </a:rPr>
              <a:t>changing thermal load</a:t>
            </a:r>
          </a:p>
          <a:p>
            <a:pPr lvl="1"/>
            <a:r>
              <a:rPr lang="en-GB" sz="2000" dirty="0"/>
              <a:t>Workshop participants and I.FASF-WP7 members joined the experiment</a:t>
            </a:r>
          </a:p>
          <a:p>
            <a:pPr lvl="1"/>
            <a:r>
              <a:rPr lang="en-GB" sz="2000" dirty="0"/>
              <a:t>Systematic measurements … the data analysis is ongoing, and the data are being shared with the participants</a:t>
            </a:r>
          </a:p>
        </p:txBody>
      </p:sp>
      <p:pic>
        <p:nvPicPr>
          <p:cNvPr id="18" name="Picture 17" descr="A group of people standing in front of a glass wall&#10;&#10;AI-generated content may be incorrect.">
            <a:extLst>
              <a:ext uri="{FF2B5EF4-FFF2-40B4-BE49-F238E27FC236}">
                <a16:creationId xmlns:a16="http://schemas.microsoft.com/office/drawing/2014/main" id="{EEB0DBF7-0F6D-98E8-6EAA-497B6911EC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18943" y="4734976"/>
            <a:ext cx="3187623" cy="212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6354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C84EE6-B3F0-4C30-B33E-18A704FD7F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16" y="3642445"/>
            <a:ext cx="11712624" cy="15147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11206E-6EA4-4DA8-91EE-73823C62A9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84" y="1382268"/>
            <a:ext cx="5830392" cy="18657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0A3D92-6B40-4B7D-93FF-0E5178AFCD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1984" y="1367117"/>
            <a:ext cx="5931388" cy="17964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4A9F6A2-64B3-401E-9DC8-7BD27EC0E59A}"/>
              </a:ext>
            </a:extLst>
          </p:cNvPr>
          <p:cNvSpPr txBox="1"/>
          <p:nvPr/>
        </p:nvSpPr>
        <p:spPr>
          <a:xfrm>
            <a:off x="1791621" y="5363924"/>
            <a:ext cx="84808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5DE0"/>
                </a:solidFill>
              </a:rPr>
              <a:t>MS25 done, D7.2 done; D7.1 in preparation (April 2025)</a:t>
            </a:r>
          </a:p>
          <a:p>
            <a:pPr algn="ctr"/>
            <a:r>
              <a:rPr lang="en-US" sz="2000" dirty="0">
                <a:solidFill>
                  <a:srgbClr val="005DE0"/>
                </a:solidFill>
              </a:rPr>
              <a:t>Other tasks covered in next talks by Y. Papaphilippou, D. Alesini, and G. D’Auria</a:t>
            </a:r>
            <a:endParaRPr lang="de-DE" sz="2000" dirty="0">
              <a:solidFill>
                <a:srgbClr val="005DE0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6840680-5949-4933-AE9E-BBC3E55D4E64}"/>
              </a:ext>
            </a:extLst>
          </p:cNvPr>
          <p:cNvSpPr/>
          <p:nvPr/>
        </p:nvSpPr>
        <p:spPr>
          <a:xfrm>
            <a:off x="49584" y="1363579"/>
            <a:ext cx="5902400" cy="625261"/>
          </a:xfrm>
          <a:prstGeom prst="roundRect">
            <a:avLst/>
          </a:prstGeom>
          <a:noFill/>
          <a:ln w="38100">
            <a:solidFill>
              <a:srgbClr val="005D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137BFA8-CCE5-4427-B770-0F8BB6D0368D}"/>
              </a:ext>
            </a:extLst>
          </p:cNvPr>
          <p:cNvSpPr/>
          <p:nvPr/>
        </p:nvSpPr>
        <p:spPr>
          <a:xfrm>
            <a:off x="5951984" y="1369082"/>
            <a:ext cx="5902400" cy="187710"/>
          </a:xfrm>
          <a:prstGeom prst="roundRect">
            <a:avLst/>
          </a:prstGeom>
          <a:noFill/>
          <a:ln w="38100">
            <a:solidFill>
              <a:srgbClr val="005D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A5A75CB-232C-41AF-A82F-2180CA18D22D}"/>
              </a:ext>
            </a:extLst>
          </p:cNvPr>
          <p:cNvSpPr/>
          <p:nvPr/>
        </p:nvSpPr>
        <p:spPr>
          <a:xfrm>
            <a:off x="129532" y="4220004"/>
            <a:ext cx="11511084" cy="34256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89F3438-B5CB-4FAB-BFAA-05CEADF55943}"/>
              </a:ext>
            </a:extLst>
          </p:cNvPr>
          <p:cNvSpPr txBox="1">
            <a:spLocks/>
          </p:cNvSpPr>
          <p:nvPr/>
        </p:nvSpPr>
        <p:spPr>
          <a:xfrm>
            <a:off x="838199" y="365126"/>
            <a:ext cx="10719401" cy="9205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GB" dirty="0"/>
              <a:t>WP7 Task 7.1 and 7.2: milestones and deliverables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B30C439-8CBA-46B2-8E0A-B95ECAFDDB44}"/>
              </a:ext>
            </a:extLst>
          </p:cNvPr>
          <p:cNvSpPr/>
          <p:nvPr/>
        </p:nvSpPr>
        <p:spPr>
          <a:xfrm>
            <a:off x="11398113" y="4933507"/>
            <a:ext cx="159488" cy="22368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A7D4C12-5500-4022-B898-33BE2BB9481E}"/>
              </a:ext>
            </a:extLst>
          </p:cNvPr>
          <p:cNvCxnSpPr/>
          <p:nvPr/>
        </p:nvCxnSpPr>
        <p:spPr>
          <a:xfrm>
            <a:off x="9930809" y="5061098"/>
            <a:ext cx="14673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C6CD3642-257C-4F2C-8C9E-B3C7C39CAF12}"/>
              </a:ext>
            </a:extLst>
          </p:cNvPr>
          <p:cNvSpPr/>
          <p:nvPr/>
        </p:nvSpPr>
        <p:spPr>
          <a:xfrm>
            <a:off x="9370831" y="4937045"/>
            <a:ext cx="159488" cy="22368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1A4867A-28D9-45C5-8F77-5C3811DFFB63}"/>
              </a:ext>
            </a:extLst>
          </p:cNvPr>
          <p:cNvCxnSpPr/>
          <p:nvPr/>
        </p:nvCxnSpPr>
        <p:spPr>
          <a:xfrm>
            <a:off x="8389088" y="5061098"/>
            <a:ext cx="98174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6847DDF3-CDF1-412E-80F2-0C151B59D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4</a:t>
            </a:r>
            <a:r>
              <a:rPr lang="en-US" baseline="30000" dirty="0"/>
              <a:t>th</a:t>
            </a:r>
            <a:r>
              <a:rPr lang="en-US" dirty="0"/>
              <a:t> Annual Meeting, Krakow, 10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</p:spTree>
    <p:extLst>
      <p:ext uri="{BB962C8B-B14F-4D97-AF65-F5344CB8AC3E}">
        <p14:creationId xmlns:p14="http://schemas.microsoft.com/office/powerpoint/2010/main" val="42240988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C79C-F135-47CC-8F2D-0605BB7A0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6264"/>
            <a:ext cx="8137800" cy="920538"/>
          </a:xfrm>
        </p:spPr>
        <p:txBody>
          <a:bodyPr/>
          <a:lstStyle/>
          <a:p>
            <a:r>
              <a:rPr lang="en-GB" dirty="0"/>
              <a:t>Conclusions and perspectives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8511B-8E2E-B476-0ECD-C7B3A101F7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451" y="1362321"/>
            <a:ext cx="11003098" cy="45174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Ultra low emittance ring community is very active with several projects </a:t>
            </a:r>
          </a:p>
          <a:p>
            <a:pPr marL="0" indent="0">
              <a:buNone/>
            </a:pPr>
            <a:r>
              <a:rPr lang="en-US" sz="2400" dirty="0"/>
              <a:t>being commissioned (APS-U, HEPS, SLS II)</a:t>
            </a:r>
          </a:p>
          <a:p>
            <a:pPr marL="0" indent="0">
              <a:buNone/>
            </a:pPr>
            <a:r>
              <a:rPr lang="en-US" sz="2400" dirty="0"/>
              <a:t>funded (ELETTRA 2.0, Diamond II, KOREA-4GSR) </a:t>
            </a:r>
          </a:p>
          <a:p>
            <a:pPr marL="0" indent="0">
              <a:buNone/>
            </a:pPr>
            <a:r>
              <a:rPr lang="en-US" sz="2400" dirty="0"/>
              <a:t>in TDR/CDR phase (PETRA IV, SOLEIL-II, ALBA-II, ..)</a:t>
            </a: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sym typeface="Arial"/>
              </a:rPr>
              <a:t>WP7 Task 7.2 has supported and fostered interactions in the community of ultralow emittance rings in the last 4 years, with about 15 workshops and experimental sessions</a:t>
            </a:r>
          </a:p>
          <a:p>
            <a:pPr marL="0" indent="0">
              <a:buNone/>
            </a:pPr>
            <a:endParaRPr lang="en-US" sz="1000" dirty="0">
              <a:solidFill>
                <a:srgbClr val="000000"/>
              </a:solidFill>
              <a:sym typeface="Arial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sym typeface="Arial"/>
              </a:rPr>
              <a:t>Aim to conclude the series of workshops with the: </a:t>
            </a:r>
          </a:p>
          <a:p>
            <a:pPr>
              <a:buFontTx/>
              <a:buChar char="-"/>
            </a:pPr>
            <a:r>
              <a:rPr lang="en-US" sz="2400" dirty="0">
                <a:solidFill>
                  <a:srgbClr val="000000"/>
                </a:solidFill>
                <a:sym typeface="Arial"/>
              </a:rPr>
              <a:t>10</a:t>
            </a:r>
            <a:r>
              <a:rPr lang="en-US" sz="2400" baseline="30000" dirty="0">
                <a:solidFill>
                  <a:srgbClr val="000000"/>
                </a:solidFill>
                <a:sym typeface="Arial"/>
              </a:rPr>
              <a:t>Th</a:t>
            </a:r>
            <a:r>
              <a:rPr lang="en-US" sz="2400" dirty="0">
                <a:solidFill>
                  <a:srgbClr val="000000"/>
                </a:solidFill>
                <a:sym typeface="Arial"/>
              </a:rPr>
              <a:t> general low emittance ring workshop (location TBD)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sym typeface="Arial"/>
              </a:rPr>
              <a:t>before the end of the I-FAST project.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934802-73A2-CEB1-1B52-FDC308F75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68ADAAB-2FE9-4D5A-8D9D-EA62B7AA1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4</a:t>
            </a:r>
            <a:r>
              <a:rPr lang="en-US" baseline="30000" dirty="0"/>
              <a:t>th</a:t>
            </a:r>
            <a:r>
              <a:rPr lang="en-US" dirty="0"/>
              <a:t> Annual Meeting, Krakow, 10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</p:spTree>
    <p:extLst>
      <p:ext uri="{BB962C8B-B14F-4D97-AF65-F5344CB8AC3E}">
        <p14:creationId xmlns:p14="http://schemas.microsoft.com/office/powerpoint/2010/main" val="31592804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A145102-990E-4D60-A645-876F45F9FD85}"/>
              </a:ext>
            </a:extLst>
          </p:cNvPr>
          <p:cNvSpPr txBox="1"/>
          <p:nvPr/>
        </p:nvSpPr>
        <p:spPr>
          <a:xfrm>
            <a:off x="1044805" y="2736502"/>
            <a:ext cx="8726515" cy="954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defTabSz="457200">
              <a:defRPr/>
            </a:pPr>
            <a:r>
              <a:rPr lang="en-US" sz="2800" dirty="0"/>
              <a:t>Thanks A. </a:t>
            </a:r>
            <a:r>
              <a:rPr lang="en-US" sz="2800" dirty="0" err="1"/>
              <a:t>Mochihaschi</a:t>
            </a:r>
            <a:r>
              <a:rPr lang="en-US" sz="2800" dirty="0"/>
              <a:t> (KIT) and Y. Papaphilippou (CERN)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DA022-97A3-87F7-1807-945BA31BD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9722006" cy="920538"/>
          </a:xfrm>
        </p:spPr>
        <p:txBody>
          <a:bodyPr>
            <a:normAutofit/>
          </a:bodyPr>
          <a:lstStyle/>
          <a:p>
            <a:r>
              <a:rPr lang="fr-CH" dirty="0" err="1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5BA73-5654-BD34-2EFE-2B97D284F8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268"/>
            <a:ext cx="10515600" cy="3602362"/>
          </a:xfrm>
        </p:spPr>
        <p:txBody>
          <a:bodyPr>
            <a:normAutofit/>
          </a:bodyPr>
          <a:lstStyle/>
          <a:p>
            <a:r>
              <a:rPr lang="en-US" i="1" dirty="0"/>
              <a:t>Scope of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/>
              <a:t>WP7 and Task 7.2</a:t>
            </a:r>
          </a:p>
          <a:p>
            <a:pPr marL="0" indent="0">
              <a:buNone/>
            </a:pPr>
            <a:endParaRPr lang="en-US" i="1" dirty="0"/>
          </a:p>
          <a:p>
            <a:r>
              <a:rPr lang="en-US" i="1" dirty="0"/>
              <a:t>Ultra-low emittance rings network</a:t>
            </a:r>
          </a:p>
          <a:p>
            <a:pPr marL="0" indent="0">
              <a:buNone/>
            </a:pPr>
            <a:r>
              <a:rPr lang="en-US" i="1" dirty="0"/>
              <a:t>	latest developments</a:t>
            </a:r>
          </a:p>
          <a:p>
            <a:pPr marL="0" indent="0">
              <a:buNone/>
            </a:pPr>
            <a:r>
              <a:rPr lang="en-US" i="1" dirty="0"/>
              <a:t>	summary of IFAST activities in Task 7.2</a:t>
            </a:r>
          </a:p>
          <a:p>
            <a:pPr marL="0" indent="0">
              <a:buNone/>
            </a:pPr>
            <a:endParaRPr lang="en-US" i="1" dirty="0"/>
          </a:p>
          <a:p>
            <a:r>
              <a:rPr lang="en-US" i="1" dirty="0"/>
              <a:t>Conclusions and future work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CC588C-CDB5-E961-5DEC-18932BECC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E7AE314-AD14-4E6F-8E9C-9D9E01D72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4</a:t>
            </a:r>
            <a:r>
              <a:rPr lang="en-US" baseline="30000" dirty="0"/>
              <a:t>th</a:t>
            </a:r>
            <a:r>
              <a:rPr lang="en-US" dirty="0"/>
              <a:t> Annual Meeting, Krakow, 10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</p:spTree>
    <p:extLst>
      <p:ext uri="{BB962C8B-B14F-4D97-AF65-F5344CB8AC3E}">
        <p14:creationId xmlns:p14="http://schemas.microsoft.com/office/powerpoint/2010/main" val="1157426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DA022-97A3-87F7-1807-945BA31BD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9722006" cy="920538"/>
          </a:xfrm>
        </p:spPr>
        <p:txBody>
          <a:bodyPr>
            <a:normAutofit fontScale="90000"/>
          </a:bodyPr>
          <a:lstStyle/>
          <a:p>
            <a:r>
              <a:rPr lang="fr-CH" dirty="0"/>
              <a:t>WP7: high </a:t>
            </a:r>
            <a:r>
              <a:rPr lang="fr-CH" dirty="0" err="1"/>
              <a:t>brightness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for light sources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5BA73-5654-BD34-2EFE-2B97D284F8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9466" y="1341774"/>
            <a:ext cx="10687492" cy="4612459"/>
          </a:xfrm>
        </p:spPr>
        <p:txBody>
          <a:bodyPr>
            <a:normAutofit fontScale="92500"/>
          </a:bodyPr>
          <a:lstStyle/>
          <a:p>
            <a:r>
              <a:rPr lang="en-US" i="1" dirty="0"/>
              <a:t>Scope:</a:t>
            </a:r>
            <a:r>
              <a:rPr lang="en-US" i="1" dirty="0">
                <a:solidFill>
                  <a:srgbClr val="FF0000"/>
                </a:solidFill>
              </a:rPr>
              <a:t> </a:t>
            </a:r>
            <a:r>
              <a:rPr lang="en-US" i="1" dirty="0"/>
              <a:t>WP7 pursues the </a:t>
            </a:r>
            <a:r>
              <a:rPr lang="en-US" i="1" dirty="0">
                <a:solidFill>
                  <a:srgbClr val="FF0000"/>
                </a:solidFill>
              </a:rPr>
              <a:t>R&amp;D on new technical solutions for the design and construction of </a:t>
            </a:r>
            <a:r>
              <a:rPr lang="en-US" b="1" i="1" dirty="0">
                <a:solidFill>
                  <a:srgbClr val="FF0000"/>
                </a:solidFill>
              </a:rPr>
              <a:t>accelerator-based light sources</a:t>
            </a:r>
            <a:r>
              <a:rPr lang="en-US" b="1" i="1" dirty="0"/>
              <a:t>,</a:t>
            </a:r>
            <a:r>
              <a:rPr lang="en-US" i="1" dirty="0"/>
              <a:t> exceeding the performance of present machines. The research embraces both </a:t>
            </a:r>
            <a:r>
              <a:rPr lang="en-US" b="1" i="1" dirty="0"/>
              <a:t>storage ring based synchrotron light sources</a:t>
            </a:r>
            <a:r>
              <a:rPr lang="en-US" i="1" dirty="0"/>
              <a:t> and </a:t>
            </a:r>
            <a:r>
              <a:rPr lang="en-US" b="1" i="1" dirty="0"/>
              <a:t>free electron laser driven by </a:t>
            </a:r>
            <a:r>
              <a:rPr lang="en-US" b="1" i="1" dirty="0" err="1"/>
              <a:t>Linacs</a:t>
            </a:r>
            <a:r>
              <a:rPr lang="en-US" b="1" i="1" dirty="0"/>
              <a:t>.</a:t>
            </a:r>
          </a:p>
          <a:p>
            <a:r>
              <a:rPr lang="en-US" i="1" dirty="0"/>
              <a:t>Supporting 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FF0000"/>
                </a:solidFill>
              </a:rPr>
              <a:t>	</a:t>
            </a:r>
            <a:r>
              <a:rPr lang="en-US" b="1" i="1" dirty="0"/>
              <a:t>R&amp;D and </a:t>
            </a:r>
            <a:r>
              <a:rPr lang="en-US" b="1" i="1" dirty="0">
                <a:solidFill>
                  <a:srgbClr val="FF0000"/>
                </a:solidFill>
              </a:rPr>
              <a:t>prototypes</a:t>
            </a:r>
            <a:r>
              <a:rPr lang="en-US" i="1" dirty="0"/>
              <a:t> on cutting edge technological aspects, </a:t>
            </a:r>
          </a:p>
          <a:p>
            <a:pPr marL="0" indent="0">
              <a:buNone/>
            </a:pPr>
            <a:r>
              <a:rPr lang="en-US" i="1" dirty="0">
                <a:solidFill>
                  <a:srgbClr val="FF0000"/>
                </a:solidFill>
              </a:rPr>
              <a:t>	</a:t>
            </a:r>
            <a:r>
              <a:rPr lang="en-US" i="1" dirty="0">
                <a:solidFill>
                  <a:srgbClr val="0000FF"/>
                </a:solidFill>
              </a:rPr>
              <a:t>Magnets (7.3 Y. </a:t>
            </a:r>
            <a:r>
              <a:rPr lang="en-US" i="1" dirty="0" err="1">
                <a:solidFill>
                  <a:srgbClr val="0000FF"/>
                </a:solidFill>
              </a:rPr>
              <a:t>Papaphilippou</a:t>
            </a:r>
            <a:r>
              <a:rPr lang="en-US" i="1" dirty="0">
                <a:solidFill>
                  <a:srgbClr val="0000FF"/>
                </a:solidFill>
              </a:rPr>
              <a:t>)</a:t>
            </a:r>
          </a:p>
          <a:p>
            <a:pPr marL="0" indent="0">
              <a:buNone/>
            </a:pPr>
            <a:r>
              <a:rPr lang="en-US" i="1" dirty="0">
                <a:solidFill>
                  <a:srgbClr val="0000FF"/>
                </a:solidFill>
              </a:rPr>
              <a:t>	C-band Guns (7.4 D. </a:t>
            </a:r>
            <a:r>
              <a:rPr lang="en-US" i="1" dirty="0" err="1">
                <a:solidFill>
                  <a:srgbClr val="0000FF"/>
                </a:solidFill>
              </a:rPr>
              <a:t>Alesini</a:t>
            </a:r>
            <a:r>
              <a:rPr lang="en-US" i="1" dirty="0">
                <a:solidFill>
                  <a:srgbClr val="0000FF"/>
                </a:solidFill>
              </a:rPr>
              <a:t>)				3 dedicated talks</a:t>
            </a:r>
          </a:p>
          <a:p>
            <a:pPr marL="0" indent="0">
              <a:buNone/>
            </a:pPr>
            <a:r>
              <a:rPr lang="en-US" i="1" dirty="0">
                <a:solidFill>
                  <a:srgbClr val="0000FF"/>
                </a:solidFill>
              </a:rPr>
              <a:t>	X-band RF cavities (7.5 G. </a:t>
            </a:r>
            <a:r>
              <a:rPr lang="en-US" i="1" dirty="0" err="1">
                <a:solidFill>
                  <a:srgbClr val="0000FF"/>
                </a:solidFill>
              </a:rPr>
              <a:t>D’Auria</a:t>
            </a:r>
            <a:r>
              <a:rPr lang="en-US" i="1" dirty="0">
                <a:solidFill>
                  <a:srgbClr val="0000FF"/>
                </a:solidFill>
              </a:rPr>
              <a:t>)</a:t>
            </a:r>
            <a:r>
              <a:rPr lang="en-US" b="1" i="1" dirty="0">
                <a:solidFill>
                  <a:srgbClr val="0000FF"/>
                </a:solidFill>
              </a:rPr>
              <a:t> 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FF0000"/>
                </a:solidFill>
              </a:rPr>
              <a:t>	networking</a:t>
            </a:r>
            <a:r>
              <a:rPr lang="en-US" i="1" dirty="0"/>
              <a:t> activities on </a:t>
            </a:r>
            <a:r>
              <a:rPr lang="en-US" b="1" i="1" dirty="0">
                <a:solidFill>
                  <a:srgbClr val="FF0000"/>
                </a:solidFill>
              </a:rPr>
              <a:t>ultra-low emittance rings</a:t>
            </a:r>
            <a:r>
              <a:rPr lang="en-US" i="1" dirty="0"/>
              <a:t> (7.2 A. </a:t>
            </a:r>
            <a:r>
              <a:rPr lang="en-US" i="1" dirty="0" err="1"/>
              <a:t>Mochihashi</a:t>
            </a:r>
            <a:r>
              <a:rPr lang="en-US" i="1" dirty="0"/>
              <a:t>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CC588C-CDB5-E961-5DEC-18932BECC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55AFFB3-091B-4CCE-B538-C0A9D32B6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4</a:t>
            </a:r>
            <a:r>
              <a:rPr lang="en-US" baseline="30000" dirty="0"/>
              <a:t>th</a:t>
            </a:r>
            <a:r>
              <a:rPr lang="en-US" dirty="0"/>
              <a:t> Annual Meeting, Krakow, 10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39A34669-8C0A-467B-9ADA-80204632D6DA}"/>
              </a:ext>
            </a:extLst>
          </p:cNvPr>
          <p:cNvSpPr/>
          <p:nvPr/>
        </p:nvSpPr>
        <p:spPr>
          <a:xfrm>
            <a:off x="8282766" y="3880884"/>
            <a:ext cx="659219" cy="1382232"/>
          </a:xfrm>
          <a:prstGeom prst="rightBrac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9959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8A197-4AB7-D723-4080-E0CE158A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6894"/>
            <a:ext cx="10568766" cy="920538"/>
          </a:xfrm>
        </p:spPr>
        <p:txBody>
          <a:bodyPr>
            <a:normAutofit fontScale="90000"/>
          </a:bodyPr>
          <a:lstStyle/>
          <a:p>
            <a:r>
              <a:rPr lang="fr-CH" dirty="0"/>
              <a:t>Networking in the ultra </a:t>
            </a:r>
            <a:r>
              <a:rPr lang="fr-CH" dirty="0" err="1"/>
              <a:t>low</a:t>
            </a:r>
            <a:r>
              <a:rPr lang="fr-CH" dirty="0"/>
              <a:t> </a:t>
            </a:r>
            <a:r>
              <a:rPr lang="fr-CH" dirty="0" err="1"/>
              <a:t>emittance</a:t>
            </a:r>
            <a:r>
              <a:rPr lang="fr-CH" dirty="0"/>
              <a:t> rings </a:t>
            </a:r>
            <a:r>
              <a:rPr lang="fr-CH" dirty="0" err="1"/>
              <a:t>community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28FE6A-2AC6-432A-820E-3F4F9FA7B6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034" y="1116361"/>
            <a:ext cx="10995840" cy="144357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2400" i="1" dirty="0"/>
              <a:t>The WP7 in Task 7.2 will continue to foster and disseminate the latest development in accelerator technology of ultra low emittance rings serving a large and ever growing community in EU and worldwide: </a:t>
            </a:r>
            <a:r>
              <a:rPr lang="en-GB" sz="2400" b="1" i="1" dirty="0">
                <a:solidFill>
                  <a:srgbClr val="FF0000"/>
                </a:solidFill>
              </a:rPr>
              <a:t>workshops + visits and beam tests + reports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D6C5AA-2BBF-AD89-951C-70D1B1E76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9B8B51A-36A4-4F81-9B43-590B75835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4</a:t>
            </a:r>
            <a:r>
              <a:rPr lang="en-US" baseline="30000" dirty="0"/>
              <a:t>th</a:t>
            </a:r>
            <a:r>
              <a:rPr lang="en-US" dirty="0"/>
              <a:t> Annual Meeting, Krakow, 10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0AC972F-32C5-4CB6-A17F-45EF33B13E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200" y="2327403"/>
            <a:ext cx="7563239" cy="367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721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8A197-4AB7-D723-4080-E0CE158A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4490"/>
            <a:ext cx="10568766" cy="920538"/>
          </a:xfrm>
        </p:spPr>
        <p:txBody>
          <a:bodyPr>
            <a:normAutofit fontScale="90000"/>
          </a:bodyPr>
          <a:lstStyle/>
          <a:p>
            <a:r>
              <a:rPr lang="fr-CH" dirty="0" err="1"/>
              <a:t>Harvesting</a:t>
            </a:r>
            <a:r>
              <a:rPr lang="fr-CH" dirty="0"/>
              <a:t> </a:t>
            </a:r>
            <a:r>
              <a:rPr lang="fr-CH" dirty="0" err="1"/>
              <a:t>successes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the </a:t>
            </a:r>
            <a:r>
              <a:rPr lang="fr-CH" dirty="0" err="1"/>
              <a:t>projects</a:t>
            </a:r>
            <a:r>
              <a:rPr lang="fr-CH" dirty="0"/>
              <a:t> </a:t>
            </a:r>
            <a:r>
              <a:rPr lang="fr-CH" dirty="0" err="1"/>
              <a:t>launched</a:t>
            </a:r>
            <a:r>
              <a:rPr lang="fr-CH" dirty="0"/>
              <a:t> in the last </a:t>
            </a:r>
            <a:r>
              <a:rPr lang="fr-CH" dirty="0" err="1"/>
              <a:t>years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D6C5AA-2BBF-AD89-951C-70D1B1E76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9B8B51A-36A4-4F81-9B43-590B75835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4</a:t>
            </a:r>
            <a:r>
              <a:rPr lang="en-US" baseline="30000" dirty="0"/>
              <a:t>th</a:t>
            </a:r>
            <a:r>
              <a:rPr lang="en-US" dirty="0"/>
              <a:t> Annual Meeting, Krakow, 10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88C60D-C707-4CEF-9587-F0BEF1CECA09}"/>
              </a:ext>
            </a:extLst>
          </p:cNvPr>
          <p:cNvSpPr txBox="1"/>
          <p:nvPr/>
        </p:nvSpPr>
        <p:spPr>
          <a:xfrm>
            <a:off x="227144" y="1511580"/>
            <a:ext cx="720320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FF"/>
                </a:solidFill>
              </a:rPr>
              <a:t>APS-U (Argonne, USA)</a:t>
            </a:r>
          </a:p>
          <a:p>
            <a:r>
              <a:rPr lang="en-US" sz="2400" dirty="0"/>
              <a:t>	First stored beam </a:t>
            </a:r>
            <a:r>
              <a:rPr lang="en-US" sz="2400" b="1" dirty="0">
                <a:solidFill>
                  <a:srgbClr val="FF0000"/>
                </a:solidFill>
              </a:rPr>
              <a:t>April 2024</a:t>
            </a:r>
          </a:p>
          <a:p>
            <a:r>
              <a:rPr lang="en-US" sz="2400" dirty="0"/>
              <a:t>	Nominal optics August 2024 (42 pm)</a:t>
            </a:r>
          </a:p>
          <a:p>
            <a:r>
              <a:rPr lang="en-US" sz="2400" dirty="0"/>
              <a:t>	Nominal current 200 mA February 2025</a:t>
            </a:r>
          </a:p>
          <a:p>
            <a:r>
              <a:rPr lang="en-US" sz="2400" dirty="0"/>
              <a:t>	working to reach specs in timing mode 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FF"/>
                </a:solidFill>
              </a:rPr>
              <a:t>H</a:t>
            </a:r>
            <a:r>
              <a:rPr lang="de-DE" sz="2400" b="1" dirty="0">
                <a:solidFill>
                  <a:srgbClr val="0000FF"/>
                </a:solidFill>
              </a:rPr>
              <a:t>EPS (Beijing, China)</a:t>
            </a:r>
            <a:endParaRPr lang="en-US" sz="2400" dirty="0"/>
          </a:p>
          <a:p>
            <a:r>
              <a:rPr lang="en-US" sz="2400" dirty="0"/>
              <a:t>	First turn </a:t>
            </a:r>
            <a:r>
              <a:rPr lang="en-US" sz="2400" b="1" dirty="0">
                <a:solidFill>
                  <a:srgbClr val="FF0000"/>
                </a:solidFill>
              </a:rPr>
              <a:t>August 2024</a:t>
            </a:r>
          </a:p>
          <a:p>
            <a:r>
              <a:rPr lang="en-US" sz="2400" dirty="0"/>
              <a:t>	emittance larger than expected 75 pm vs 35 pm</a:t>
            </a:r>
          </a:p>
          <a:p>
            <a:r>
              <a:rPr lang="en-US" sz="2400" dirty="0"/>
              <a:t>	40 mA in December 2024</a:t>
            </a:r>
          </a:p>
          <a:p>
            <a:r>
              <a:rPr lang="en-US" sz="2400" dirty="0"/>
              <a:t>	current limited by RF system installed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D266A4-9305-4831-9570-410423318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281" y="974871"/>
            <a:ext cx="4039791" cy="27122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71A277C-D2A8-41D4-B32F-B52AABD302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500" y="3985566"/>
            <a:ext cx="4701575" cy="202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531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8A197-4AB7-D723-4080-E0CE158A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6894"/>
            <a:ext cx="10568766" cy="920538"/>
          </a:xfrm>
        </p:spPr>
        <p:txBody>
          <a:bodyPr>
            <a:normAutofit fontScale="90000"/>
          </a:bodyPr>
          <a:lstStyle/>
          <a:p>
            <a:r>
              <a:rPr lang="fr-CH" dirty="0" err="1"/>
              <a:t>Harvesting</a:t>
            </a:r>
            <a:r>
              <a:rPr lang="fr-CH" dirty="0"/>
              <a:t> </a:t>
            </a:r>
            <a:r>
              <a:rPr lang="fr-CH" dirty="0" err="1"/>
              <a:t>successes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the </a:t>
            </a:r>
            <a:r>
              <a:rPr lang="fr-CH" dirty="0" err="1"/>
              <a:t>projects</a:t>
            </a:r>
            <a:r>
              <a:rPr lang="fr-CH" dirty="0"/>
              <a:t> </a:t>
            </a:r>
            <a:r>
              <a:rPr lang="fr-CH" dirty="0" err="1"/>
              <a:t>launched</a:t>
            </a:r>
            <a:r>
              <a:rPr lang="fr-CH" dirty="0"/>
              <a:t> in the last </a:t>
            </a:r>
            <a:r>
              <a:rPr lang="fr-CH" dirty="0" err="1"/>
              <a:t>years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D6C5AA-2BBF-AD89-951C-70D1B1E76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9B8B51A-36A4-4F81-9B43-590B75835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4</a:t>
            </a:r>
            <a:r>
              <a:rPr lang="en-US" baseline="30000" dirty="0"/>
              <a:t>th</a:t>
            </a:r>
            <a:r>
              <a:rPr lang="en-US" dirty="0"/>
              <a:t> Annual Meeting, Krakow, 10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88C60D-C707-4CEF-9587-F0BEF1CECA09}"/>
              </a:ext>
            </a:extLst>
          </p:cNvPr>
          <p:cNvSpPr txBox="1"/>
          <p:nvPr/>
        </p:nvSpPr>
        <p:spPr>
          <a:xfrm>
            <a:off x="233920" y="1230234"/>
            <a:ext cx="115132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FF"/>
                </a:solidFill>
              </a:rPr>
              <a:t>SLS-II (PSI, Switzerland) </a:t>
            </a:r>
            <a:r>
              <a:rPr lang="en-US" sz="2400" b="1" dirty="0">
                <a:solidFill>
                  <a:srgbClr val="FF0000"/>
                </a:solidFill>
              </a:rPr>
              <a:t>see R. </a:t>
            </a:r>
            <a:r>
              <a:rPr lang="en-US" sz="2400" b="1" dirty="0" err="1">
                <a:solidFill>
                  <a:srgbClr val="FF0000"/>
                </a:solidFill>
              </a:rPr>
              <a:t>Ganter</a:t>
            </a:r>
            <a:r>
              <a:rPr lang="en-US" sz="2400" b="1" dirty="0">
                <a:solidFill>
                  <a:srgbClr val="FF0000"/>
                </a:solidFill>
              </a:rPr>
              <a:t> talk</a:t>
            </a:r>
          </a:p>
          <a:p>
            <a:r>
              <a:rPr lang="en-US" sz="2400" dirty="0"/>
              <a:t>	first stored beam </a:t>
            </a:r>
            <a:r>
              <a:rPr lang="en-US" sz="2400" dirty="0">
                <a:solidFill>
                  <a:srgbClr val="FF0000"/>
                </a:solidFill>
              </a:rPr>
              <a:t>January 2025</a:t>
            </a:r>
            <a:r>
              <a:rPr lang="en-US" sz="2400" dirty="0"/>
              <a:t> </a:t>
            </a:r>
          </a:p>
          <a:p>
            <a:r>
              <a:rPr lang="en-US" sz="2400" dirty="0"/>
              <a:t>	optics corrected (130 pm)</a:t>
            </a:r>
          </a:p>
          <a:p>
            <a:r>
              <a:rPr lang="en-US" sz="2400" dirty="0"/>
              <a:t>	full current 400 mA April 2025</a:t>
            </a:r>
          </a:p>
          <a:p>
            <a:r>
              <a:rPr lang="en-US" sz="2400" dirty="0"/>
              <a:t>	extensive use of permanent magnets (also for quadrupoles)</a:t>
            </a:r>
          </a:p>
          <a:p>
            <a:r>
              <a:rPr lang="en-US" sz="2400" dirty="0"/>
              <a:t>	reduction of the energy consumption despite increase in operation energy </a:t>
            </a:r>
          </a:p>
          <a:p>
            <a:r>
              <a:rPr lang="en-US" sz="2400" dirty="0"/>
              <a:t>	(from 24 GWh/year to 17 GWh/year	from 2.4 GeV to 2.7 GeV)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94B083-9278-4CA0-8966-9E350D5D5D10}"/>
              </a:ext>
            </a:extLst>
          </p:cNvPr>
          <p:cNvSpPr txBox="1"/>
          <p:nvPr/>
        </p:nvSpPr>
        <p:spPr>
          <a:xfrm>
            <a:off x="402261" y="3929565"/>
            <a:ext cx="115877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Several other upgrades under 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Elettra</a:t>
            </a:r>
            <a:r>
              <a:rPr lang="en-US" sz="2400" dirty="0"/>
              <a:t> 2.0 in shutdown </a:t>
            </a:r>
            <a:r>
              <a:rPr lang="en-US" sz="2400" dirty="0">
                <a:solidFill>
                  <a:srgbClr val="FF0000"/>
                </a:solidFill>
              </a:rPr>
              <a:t>July 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Diamond II in shutdown </a:t>
            </a:r>
            <a:r>
              <a:rPr lang="en-US" sz="2400" dirty="0">
                <a:solidFill>
                  <a:srgbClr val="FF0000"/>
                </a:solidFill>
              </a:rPr>
              <a:t>December 2027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SPRing8-II (50 pm, 6GeV), SOLEIL-II (83 pm, 2.75 GeV), Korea-4GSR (58 pm, 4 GeV) funded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PETRA-IV funding expected 2026, ALBA in prototype phase – both in shutdown in 2030</a:t>
            </a:r>
          </a:p>
        </p:txBody>
      </p:sp>
      <p:pic>
        <p:nvPicPr>
          <p:cNvPr id="10" name="Picture 9" descr="A machine with many different colored boxes&#10;&#10;Description automatically generated">
            <a:extLst>
              <a:ext uri="{FF2B5EF4-FFF2-40B4-BE49-F238E27FC236}">
                <a16:creationId xmlns:a16="http://schemas.microsoft.com/office/drawing/2014/main" id="{D0C565E4-A06A-67FD-2DF7-3713C00BBF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004" y="742111"/>
            <a:ext cx="3622154" cy="203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905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E3A3A5B-AE57-4E00-9FC4-0013B37B18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35" y="896369"/>
            <a:ext cx="3570289" cy="4559556"/>
          </a:xfrm>
          <a:prstGeom prst="rect">
            <a:avLst/>
          </a:prstGeom>
        </p:spPr>
      </p:pic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848527" y="6580799"/>
            <a:ext cx="127001" cy="17281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90" name="PETRA IV."/>
          <p:cNvSpPr txBox="1">
            <a:spLocks noGrp="1"/>
          </p:cNvSpPr>
          <p:nvPr>
            <p:ph type="title"/>
          </p:nvPr>
        </p:nvSpPr>
        <p:spPr>
          <a:xfrm>
            <a:off x="407987" y="318323"/>
            <a:ext cx="11376026" cy="461665"/>
          </a:xfrm>
          <a:prstGeom prst="rect">
            <a:avLst/>
          </a:prstGeom>
          <a:solidFill>
            <a:srgbClr val="FFFFFF"/>
          </a:solidFill>
        </p:spPr>
        <p:txBody>
          <a:bodyPr>
            <a:noAutofit/>
          </a:bodyPr>
          <a:lstStyle/>
          <a:p>
            <a:pPr lvl="1"/>
            <a:r>
              <a:rPr lang="en-GB" sz="3600" dirty="0">
                <a:solidFill>
                  <a:srgbClr val="0000FF"/>
                </a:solidFill>
                <a:latin typeface="+mj-lt"/>
                <a:cs typeface="Calibri" panose="020F0502020204030204" pitchFamily="34" charset="0"/>
              </a:rPr>
              <a:t>Alternative options for the pre-accelerator: LPA  injector</a:t>
            </a:r>
            <a:endParaRPr sz="3600" dirty="0">
              <a:solidFill>
                <a:srgbClr val="0000FF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C6F37C-3A28-4FDD-BF20-D2C12442F0D7}"/>
              </a:ext>
            </a:extLst>
          </p:cNvPr>
          <p:cNvSpPr txBox="1"/>
          <p:nvPr/>
        </p:nvSpPr>
        <p:spPr>
          <a:xfrm flipH="1">
            <a:off x="5444837" y="1196845"/>
            <a:ext cx="6633556" cy="25853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Building on the strong R&amp;D for the development of LPA at DESY, we propose to build a 6 GeV LPA injector for PETRA IV.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The next 3 years will be focused to the demonstration of high quality beam suitable for high efficiency injection in PIV AND high reliability of th</a:t>
            </a:r>
            <a:r>
              <a:rPr lang="en-US" dirty="0"/>
              <a:t>e injector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dirty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Challenges addressed with the RF </a:t>
            </a:r>
            <a:r>
              <a:rPr kumimoji="0" lang="en-US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dechirper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 experiment at LUX DESY and 450 MeV injection in </a:t>
            </a:r>
            <a:r>
              <a:rPr lang="en-US" dirty="0"/>
              <a:t>D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ESY II by mid 2026</a:t>
            </a:r>
            <a:endParaRPr kumimoji="0" lang="de-DE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233F35-BAE8-446F-B347-D9AE765B6361}"/>
              </a:ext>
            </a:extLst>
          </p:cNvPr>
          <p:cNvSpPr txBox="1"/>
          <p:nvPr/>
        </p:nvSpPr>
        <p:spPr>
          <a:xfrm>
            <a:off x="431460" y="5658108"/>
            <a:ext cx="2873038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Arial"/>
              </a:rPr>
              <a:t>Simulations courtesy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1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Arial"/>
              </a:rPr>
              <a:t>A. de la Ossa, S. Antipov</a:t>
            </a:r>
            <a:endParaRPr kumimoji="0" lang="de-DE" sz="1800" b="1" i="1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+mj-lt"/>
              <a:ea typeface="+mj-ea"/>
              <a:cs typeface="+mj-cs"/>
              <a:sym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696AE2-3BE5-694F-B161-7AB748B0C8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4306" y="3982893"/>
            <a:ext cx="8357461" cy="25979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CB5C13E-9F0D-4379-B5CD-B201BB0D81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124" y="831838"/>
            <a:ext cx="1746580" cy="3023768"/>
          </a:xfrm>
          <a:prstGeom prst="rect">
            <a:avLst/>
          </a:prstGeom>
        </p:spPr>
      </p:pic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E86C09D3-1AE2-4931-9A84-84B657385E50}"/>
              </a:ext>
            </a:extLst>
          </p:cNvPr>
          <p:cNvCxnSpPr>
            <a:cxnSpLocks/>
          </p:cNvCxnSpPr>
          <p:nvPr/>
        </p:nvCxnSpPr>
        <p:spPr>
          <a:xfrm rot="7800000">
            <a:off x="2084840" y="4614088"/>
            <a:ext cx="740984" cy="265816"/>
          </a:xfrm>
          <a:prstGeom prst="bentConnector3">
            <a:avLst>
              <a:gd name="adj1" fmla="val 47130"/>
            </a:avLst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A0708C87-DFA6-4830-8D63-202E062ED0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818" y="1935727"/>
            <a:ext cx="9190762" cy="30237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1ADAAFC-6E09-4D68-971A-796095056379}"/>
              </a:ext>
            </a:extLst>
          </p:cNvPr>
          <p:cNvSpPr txBox="1"/>
          <p:nvPr/>
        </p:nvSpPr>
        <p:spPr>
          <a:xfrm>
            <a:off x="6671387" y="3856368"/>
            <a:ext cx="3170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published on Nature yesterday</a:t>
            </a:r>
            <a:endParaRPr lang="de-DE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18204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0C79C-F135-47CC-8F2D-0605BB7A0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137800" cy="607222"/>
          </a:xfrm>
        </p:spPr>
        <p:txBody>
          <a:bodyPr>
            <a:normAutofit fontScale="90000"/>
          </a:bodyPr>
          <a:lstStyle/>
          <a:p>
            <a:r>
              <a:rPr lang="en-GB" dirty="0"/>
              <a:t>Latest activities in Task 7.2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8511B-8E2E-B476-0ECD-C7B3A101F7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135" y="1108125"/>
            <a:ext cx="11929729" cy="4048658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i="1" dirty="0"/>
              <a:t>Activities organized/supported in fourth year:</a:t>
            </a:r>
          </a:p>
          <a:p>
            <a:pPr marL="0" indent="0">
              <a:buNone/>
            </a:pPr>
            <a:endParaRPr lang="en-US" sz="2000" i="1" dirty="0"/>
          </a:p>
          <a:p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</a:rPr>
              <a:t>17</a:t>
            </a:r>
            <a:r>
              <a:rPr lang="en-US" sz="2000" i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</a:rPr>
              <a:t>-20</a:t>
            </a:r>
            <a:r>
              <a:rPr lang="en-US" sz="2000" i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</a:rPr>
              <a:t> September 2024 (PSI, Bern): topical workshop on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Longitudinal Electron beam Dynamics for Coherent Light Sources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</a:rPr>
              <a:t> (LEDS 2024). 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https://indico.psi.ch/event/15973/</a:t>
            </a:r>
            <a:endParaRPr lang="en-US" sz="2000" i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</a:rPr>
              <a:t>17</a:t>
            </a:r>
            <a:r>
              <a:rPr lang="en-US" sz="2000" i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</a:rPr>
              <a:t>-19</a:t>
            </a:r>
            <a:r>
              <a:rPr lang="en-US" sz="2000" i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</a:rPr>
              <a:t> March 2024 (KIT, Karlsruhe): topical workshop on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Stability of Storage Ring based Light Sources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https://indico.scc.kit.edu/event/4809/</a:t>
            </a:r>
            <a:endParaRPr lang="en-US" sz="2000" i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</a:rPr>
              <a:t>20</a:t>
            </a:r>
            <a:r>
              <a:rPr lang="en-US" sz="2000" i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</a:rPr>
              <a:t>-20</a:t>
            </a:r>
            <a:r>
              <a:rPr lang="en-US" sz="2000" i="1" baseline="30000" dirty="0">
                <a:latin typeface="Calibri" panose="020F0502020204030204" pitchFamily="34" charset="0"/>
                <a:ea typeface="Calibri" panose="020F0502020204030204" pitchFamily="34" charset="0"/>
              </a:rPr>
              <a:t>st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</a:rPr>
              <a:t> March 2024 (KIT, Karlsruhe):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beam measurements campaign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</a:rPr>
              <a:t> at KARA to test procedure for Beam-Based Alignment and beam based stability data.</a:t>
            </a:r>
          </a:p>
          <a:p>
            <a:pPr marL="0" indent="0">
              <a:buNone/>
            </a:pPr>
            <a:endParaRPr lang="en-US" sz="10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dirty="0"/>
              <a:t>In preparation</a:t>
            </a:r>
          </a:p>
          <a:p>
            <a:r>
              <a:rPr lang="en-US" sz="2000" i="1" dirty="0"/>
              <a:t>August 2025, (TBC),</a:t>
            </a:r>
            <a:r>
              <a:rPr lang="en-US" sz="2000" i="1" dirty="0">
                <a:solidFill>
                  <a:srgbClr val="FF0000"/>
                </a:solidFill>
              </a:rPr>
              <a:t> 10</a:t>
            </a:r>
            <a:r>
              <a:rPr lang="en-US" sz="2000" i="1" baseline="30000" dirty="0">
                <a:solidFill>
                  <a:srgbClr val="FF0000"/>
                </a:solidFill>
              </a:rPr>
              <a:t>th</a:t>
            </a:r>
            <a:r>
              <a:rPr lang="en-US" sz="2000" i="1" dirty="0">
                <a:solidFill>
                  <a:srgbClr val="FF0000"/>
                </a:solidFill>
              </a:rPr>
              <a:t> Low Emittance Ring General Workshop</a:t>
            </a:r>
          </a:p>
          <a:p>
            <a:pPr marL="0" indent="0">
              <a:buNone/>
            </a:pPr>
            <a:endParaRPr lang="en-US" sz="2000" i="1" dirty="0">
              <a:solidFill>
                <a:srgbClr val="FF0000"/>
              </a:solidFill>
            </a:endParaRPr>
          </a:p>
          <a:p>
            <a:r>
              <a:rPr lang="en-US" sz="2000" i="1" dirty="0"/>
              <a:t>Regular meetings scheduled for Task. 7.2 chaired by A. Mochihashi (KIT)</a:t>
            </a:r>
          </a:p>
          <a:p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934802-73A2-CEB1-1B52-FDC308F75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61DA2C0-3141-4A3F-93F7-49F1BEFBD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R. Bartolini, I.FAST 4</a:t>
            </a:r>
            <a:r>
              <a:rPr lang="en-US" baseline="30000" dirty="0"/>
              <a:t>th</a:t>
            </a:r>
            <a:r>
              <a:rPr lang="en-US" dirty="0"/>
              <a:t> Annual Meeting, Krakow, 10</a:t>
            </a:r>
            <a:r>
              <a:rPr lang="en-US" baseline="30000" dirty="0"/>
              <a:t>th</a:t>
            </a:r>
            <a:r>
              <a:rPr lang="en-US" dirty="0"/>
              <a:t> April 2025</a:t>
            </a:r>
          </a:p>
        </p:txBody>
      </p:sp>
    </p:spTree>
    <p:extLst>
      <p:ext uri="{BB962C8B-B14F-4D97-AF65-F5344CB8AC3E}">
        <p14:creationId xmlns:p14="http://schemas.microsoft.com/office/powerpoint/2010/main" val="682731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C7859-6107-1D2D-7E36-C2A1AD037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de-DE" sz="3600" dirty="0">
                <a:latin typeface="+mj-lt"/>
              </a:rPr>
              <a:t>W</a:t>
            </a:r>
            <a:r>
              <a:rPr lang="en-US" sz="3600" dirty="0" err="1">
                <a:latin typeface="+mj-lt"/>
                <a:ea typeface="Calibri" panose="020F0502020204030204" pitchFamily="34" charset="0"/>
              </a:rPr>
              <a:t>orkshop</a:t>
            </a:r>
            <a:r>
              <a:rPr lang="en-US" sz="3600" dirty="0">
                <a:latin typeface="+mj-lt"/>
                <a:ea typeface="Calibri" panose="020F0502020204030204" pitchFamily="34" charset="0"/>
              </a:rPr>
              <a:t> on Longitudinal Electron Beam Dynamics for Coherent Light Sources</a:t>
            </a:r>
            <a:endParaRPr lang="en-US" sz="3600" dirty="0">
              <a:latin typeface="+mj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5672D8-E5A8-1DAF-F27F-5FD6B31A2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A1A58B-7BA1-7E42-8231-6D1CB1C760B1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054FA62-B6B9-49DB-A37E-EF1128B5DC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435" y="1669422"/>
            <a:ext cx="7406399" cy="502292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27D8F8B-FE63-468F-8004-EAAE3504FC8D}"/>
              </a:ext>
            </a:extLst>
          </p:cNvPr>
          <p:cNvSpPr txBox="1"/>
          <p:nvPr/>
        </p:nvSpPr>
        <p:spPr>
          <a:xfrm flipH="1">
            <a:off x="7793665" y="3965944"/>
            <a:ext cx="39659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Covering instabilities in high brightness electron beams</a:t>
            </a:r>
          </a:p>
          <a:p>
            <a:r>
              <a:rPr lang="en-US" b="1" dirty="0">
                <a:solidFill>
                  <a:srgbClr val="0000FF"/>
                </a:solidFill>
              </a:rPr>
              <a:t>both in storage rings and in LINAC/FELS:</a:t>
            </a:r>
          </a:p>
          <a:p>
            <a:endParaRPr lang="en-US" dirty="0"/>
          </a:p>
          <a:p>
            <a:r>
              <a:rPr lang="en-US" dirty="0"/>
              <a:t>IBS, CSR</a:t>
            </a:r>
          </a:p>
          <a:p>
            <a:r>
              <a:rPr lang="en-US" dirty="0"/>
              <a:t>Steady state microbunching</a:t>
            </a:r>
          </a:p>
          <a:p>
            <a:endParaRPr lang="en-US" dirty="0"/>
          </a:p>
          <a:p>
            <a:r>
              <a:rPr lang="en-US" dirty="0"/>
              <a:t>36 participants</a:t>
            </a:r>
          </a:p>
          <a:p>
            <a:r>
              <a:rPr lang="en-US" dirty="0"/>
              <a:t>https://indico.psi.ch/event/15973/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0056009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1236</Words>
  <Application>Microsoft Office PowerPoint</Application>
  <PresentationFormat>Widescreen</PresentationFormat>
  <Paragraphs>149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Montserrat</vt:lpstr>
      <vt:lpstr>Montserrat ExtraBold</vt:lpstr>
      <vt:lpstr>Montserrat SemiBold</vt:lpstr>
      <vt:lpstr>Tahoma</vt:lpstr>
      <vt:lpstr>I.FAST Custom Slides</vt:lpstr>
      <vt:lpstr>PowerPoint Presentation</vt:lpstr>
      <vt:lpstr>Outline</vt:lpstr>
      <vt:lpstr>WP7: high brightness accelerators for light sources</vt:lpstr>
      <vt:lpstr>Networking in the ultra low emittance rings community</vt:lpstr>
      <vt:lpstr>Harvesting successes with the projects launched in the last years</vt:lpstr>
      <vt:lpstr>Harvesting successes with the projects launched in the last years</vt:lpstr>
      <vt:lpstr>Alternative options for the pre-accelerator: LPA  injector</vt:lpstr>
      <vt:lpstr>Latest activities in Task 7.2</vt:lpstr>
      <vt:lpstr>Workshop on Longitudinal Electron Beam Dynamics for Coherent Light Sources</vt:lpstr>
      <vt:lpstr>Steady State MicroBunching (SSMB) as a new operating mode for storage rings</vt:lpstr>
      <vt:lpstr>Workshop on Stability of Storage Ring Based Light Sources at KIT</vt:lpstr>
      <vt:lpstr>Joint Experiment at KARA</vt:lpstr>
      <vt:lpstr>PowerPoint Presentation</vt:lpstr>
      <vt:lpstr>Conclusions and perspectives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Maurizio Vretenar</dc:creator>
  <cp:lastModifiedBy>Bartolini, Riccardo</cp:lastModifiedBy>
  <cp:revision>141</cp:revision>
  <dcterms:created xsi:type="dcterms:W3CDTF">2023-01-30T09:21:40Z</dcterms:created>
  <dcterms:modified xsi:type="dcterms:W3CDTF">2025-04-10T07:04:42Z</dcterms:modified>
</cp:coreProperties>
</file>