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9" r:id="rId2"/>
  </p:sldMasterIdLst>
  <p:notesMasterIdLst>
    <p:notesMasterId r:id="rId25"/>
  </p:notesMasterIdLst>
  <p:sldIdLst>
    <p:sldId id="604" r:id="rId3"/>
    <p:sldId id="607" r:id="rId4"/>
    <p:sldId id="264" r:id="rId5"/>
    <p:sldId id="610" r:id="rId6"/>
    <p:sldId id="608" r:id="rId7"/>
    <p:sldId id="611" r:id="rId8"/>
    <p:sldId id="269" r:id="rId9"/>
    <p:sldId id="591" r:id="rId10"/>
    <p:sldId id="597" r:id="rId11"/>
    <p:sldId id="598" r:id="rId12"/>
    <p:sldId id="260" r:id="rId13"/>
    <p:sldId id="261" r:id="rId14"/>
    <p:sldId id="613" r:id="rId15"/>
    <p:sldId id="614" r:id="rId16"/>
    <p:sldId id="368" r:id="rId17"/>
    <p:sldId id="379" r:id="rId18"/>
    <p:sldId id="373" r:id="rId19"/>
    <p:sldId id="376" r:id="rId20"/>
    <p:sldId id="377" r:id="rId21"/>
    <p:sldId id="372" r:id="rId22"/>
    <p:sldId id="370" r:id="rId23"/>
    <p:sldId id="380" r:id="rId24"/>
  </p:sldIdLst>
  <p:sldSz cx="9144000" cy="6858000" type="screen4x3"/>
  <p:notesSz cx="6858000" cy="9144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45" autoAdjust="0"/>
    <p:restoredTop sz="94626"/>
  </p:normalViewPr>
  <p:slideViewPr>
    <p:cSldViewPr showGuides="1">
      <p:cViewPr>
        <p:scale>
          <a:sx n="103" d="100"/>
          <a:sy n="103" d="100"/>
        </p:scale>
        <p:origin x="1184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latin typeface="Arial"/>
                <a:cs typeface="Arial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latin typeface="Arial"/>
                <a:cs typeface="Arial"/>
              </a:defRPr>
            </a:lvl1pPr>
          </a:lstStyle>
          <a:p>
            <a:pPr>
              <a:defRPr/>
            </a:pPr>
            <a:fld id="{4042BF65-559D-44B6-8620-B442B0EECE57}" type="datetime1">
              <a:rPr lang="de-CH"/>
              <a:t>10.04.25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latin typeface="Arial"/>
                <a:cs typeface="Arial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latin typeface="Arial"/>
                <a:cs typeface="Arial"/>
              </a:defRPr>
            </a:lvl1pPr>
          </a:lstStyle>
          <a:p>
            <a:pPr>
              <a:defRPr/>
            </a:pPr>
            <a:fld id="{F390DB1A-8BEF-42C1-A4C1-54317CC69982}" type="slidenum">
              <a:rPr lang="de-CH"/>
              <a:t>‹#›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>
      <a:defRPr sz="1100">
        <a:solidFill>
          <a:schemeClr val="tx1"/>
        </a:solidFill>
        <a:latin typeface="Arial"/>
        <a:ea typeface="+mn-ea"/>
        <a:cs typeface="Arial"/>
      </a:defRPr>
    </a:lvl1pPr>
    <a:lvl2pPr marL="457200" algn="l" defTabSz="914400">
      <a:defRPr sz="1100">
        <a:solidFill>
          <a:schemeClr val="tx1"/>
        </a:solidFill>
        <a:latin typeface="Arial"/>
        <a:ea typeface="+mn-ea"/>
        <a:cs typeface="Arial"/>
      </a:defRPr>
    </a:lvl2pPr>
    <a:lvl3pPr marL="914400" algn="l" defTabSz="914400">
      <a:defRPr sz="1100">
        <a:solidFill>
          <a:schemeClr val="tx1"/>
        </a:solidFill>
        <a:latin typeface="Arial"/>
        <a:ea typeface="+mn-ea"/>
        <a:cs typeface="Arial"/>
      </a:defRPr>
    </a:lvl3pPr>
    <a:lvl4pPr marL="1371600" algn="l" defTabSz="914400">
      <a:defRPr sz="1100">
        <a:solidFill>
          <a:schemeClr val="tx1"/>
        </a:solidFill>
        <a:latin typeface="Arial"/>
        <a:ea typeface="+mn-ea"/>
        <a:cs typeface="Arial"/>
      </a:defRPr>
    </a:lvl4pPr>
    <a:lvl5pPr marL="1828800" algn="l" defTabSz="914400">
      <a:defRPr sz="1100">
        <a:solidFill>
          <a:schemeClr val="tx1"/>
        </a:solidFill>
        <a:latin typeface="Arial"/>
        <a:ea typeface="+mn-ea"/>
        <a:cs typeface="Arial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/>
        </p:spPr>
        <p:txBody>
          <a:bodyPr/>
          <a:lstStyle/>
          <a:p>
            <a:pPr>
              <a:defRPr/>
            </a:pPr>
            <a:fld id="{7766C465-FA32-4753-BB3E-F1884DE17A04}" type="slidenum">
              <a:rPr lang="en-US"/>
              <a:t>9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8888" y="720725"/>
            <a:ext cx="4799012" cy="3600450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DA9FF16-1A00-F671-D8B4-5D559F701619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First, you need to describe your technology in simple terms.</a:t>
            </a:r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Think about a family celebration.  You’ve got a whole bunch of people around that you haven’t seen for a while. Your sitting next to one of them who happens to be an artist, very well known for watercolor painting.  Knows absolutely nothing about your really cool technology; or any kind of technology for that matter.  </a:t>
            </a:r>
            <a:endParaRPr/>
          </a:p>
          <a:p>
            <a:pPr>
              <a:defRPr/>
            </a:pPr>
            <a:r>
              <a:rPr lang="en-US"/>
              <a:t>That’s the </a:t>
            </a:r>
            <a:r>
              <a:rPr lang="en-US" u="sng"/>
              <a:t>perfect person to test your description!</a:t>
            </a:r>
            <a:r>
              <a:rPr lang="en-US"/>
              <a:t>  </a:t>
            </a:r>
            <a:endParaRPr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They might help you more than anyone else early on, because they are going to force you to explain the basics of your technology in </a:t>
            </a:r>
            <a:r>
              <a:rPr lang="en-US" u="sng"/>
              <a:t>very simple snippets</a:t>
            </a:r>
            <a:r>
              <a:rPr lang="en-US"/>
              <a:t> that orient us to the kind of technology that’s behind your idea. </a:t>
            </a:r>
            <a:endParaRPr/>
          </a:p>
          <a:p>
            <a:pPr>
              <a:defRPr/>
            </a:pP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 bwMode="auto"/>
        <p:txBody>
          <a:bodyPr/>
          <a:lstStyle/>
          <a:p>
            <a:pPr>
              <a:defRPr/>
            </a:pPr>
            <a:fld id="{4042BF65-559D-44B6-8620-B442B0EECE57}" type="datetime1">
              <a:rPr lang="de-CH"/>
              <a:t>10.04.25</a:t>
            </a:fld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F390DB1A-8BEF-42C1-A4C1-54317CC69982}" type="slidenum">
              <a:rPr lang="de-CH"/>
              <a:t>11</a:t>
            </a:fld>
            <a:endParaRPr lang="de-C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Second, you need to </a:t>
            </a:r>
            <a:r>
              <a:rPr lang="en-US" u="sng" dirty="0"/>
              <a:t>draw a picture of your product</a:t>
            </a:r>
            <a:r>
              <a:rPr lang="en-US" dirty="0"/>
              <a:t>. </a:t>
            </a:r>
            <a:endParaRPr dirty="0"/>
          </a:p>
          <a:p>
            <a:pPr>
              <a:defRPr/>
            </a:pPr>
            <a:r>
              <a:rPr lang="en-US" dirty="0"/>
              <a:t>And I mean, </a:t>
            </a:r>
            <a:r>
              <a:rPr lang="en-US" u="sng" dirty="0"/>
              <a:t>we literally want to see</a:t>
            </a:r>
            <a:r>
              <a:rPr lang="en-US" dirty="0"/>
              <a:t> a </a:t>
            </a:r>
            <a:r>
              <a:rPr lang="en-US" u="sng" dirty="0"/>
              <a:t>rough hand sketch</a:t>
            </a:r>
            <a:r>
              <a:rPr lang="en-US" dirty="0"/>
              <a:t>; or a </a:t>
            </a:r>
            <a:r>
              <a:rPr lang="en-US" u="sng" dirty="0"/>
              <a:t>photo-shopped picture of a similar product</a:t>
            </a:r>
            <a:r>
              <a:rPr lang="en-US" dirty="0"/>
              <a:t>, or a </a:t>
            </a:r>
            <a:r>
              <a:rPr lang="en-US" u="sng" dirty="0"/>
              <a:t>clunky graphic</a:t>
            </a:r>
            <a:r>
              <a:rPr lang="en-US" dirty="0"/>
              <a:t>.    </a:t>
            </a:r>
            <a:endParaRPr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If you can’t show a picture of your product, you will not get other people to understand your dream. </a:t>
            </a:r>
            <a:endParaRPr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Your product will probably change over the course of this workshop. </a:t>
            </a:r>
            <a:endParaRPr dirty="0"/>
          </a:p>
          <a:p>
            <a:pPr>
              <a:defRPr/>
            </a:pPr>
            <a:r>
              <a:rPr lang="en-US" dirty="0"/>
              <a:t> In fact, most technology companies do not end up launching the product they originally thought they would launch first. </a:t>
            </a:r>
            <a:endParaRPr dirty="0"/>
          </a:p>
          <a:p>
            <a:pPr>
              <a:defRPr/>
            </a:pPr>
            <a:r>
              <a:rPr lang="en-US" dirty="0"/>
              <a:t>But at any given time you need to be able to show a clear picture of the product you think you will be selling.</a:t>
            </a:r>
            <a:endParaRPr dirty="0"/>
          </a:p>
          <a:p>
            <a:pPr>
              <a:defRPr/>
            </a:pPr>
            <a:r>
              <a:rPr lang="en-US" dirty="0"/>
              <a:t>Ideally, you can actually show your product (or a mock-up) physically, just like the guy here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 bwMode="auto"/>
        <p:txBody>
          <a:bodyPr/>
          <a:lstStyle/>
          <a:p>
            <a:pPr>
              <a:defRPr/>
            </a:pPr>
            <a:fld id="{4042BF65-559D-44B6-8620-B442B0EECE57}" type="datetime1">
              <a:rPr lang="de-CH"/>
              <a:t>10.04.25</a:t>
            </a:fld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F390DB1A-8BEF-42C1-A4C1-54317CC69982}" type="slidenum">
              <a:rPr lang="de-CH"/>
              <a:t>12</a:t>
            </a:fld>
            <a:endParaRPr lang="de-CH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Export</a:t>
            </a:r>
          </a:p>
          <a:p>
            <a:r>
              <a:rPr lang="en-CH" dirty="0"/>
              <a:t>Positive Impact of PlanetS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5B2260-5089-4F4A-8A12-F687C5FCC481}" type="slidenum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1733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468FA0-DD19-4C86-B970-E45B4DFF52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52F12B-6D23-AE59-953F-C680ECFA0A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AD64AF-8AD1-6C7D-A1FB-8B04FC4C25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Export</a:t>
            </a:r>
          </a:p>
          <a:p>
            <a:r>
              <a:rPr lang="en-CH" dirty="0"/>
              <a:t>Positive Impact of PlanetS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A6962A-323A-BDD8-C3A6-0C26FE3E37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5B2260-5089-4F4A-8A12-F687C5FCC481}" type="slidenum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8338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bench2biz.ch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bench2biz.ch/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432000" y="1700808"/>
            <a:ext cx="8280000" cy="2664295"/>
          </a:xfrm>
        </p:spPr>
        <p:txBody>
          <a:bodyPr>
            <a:noAutofit/>
          </a:bodyPr>
          <a:lstStyle>
            <a:lvl1pPr algn="ctr">
              <a:defRPr sz="5400" b="1">
                <a:solidFill>
                  <a:srgbClr val="0070C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432000" y="4797152"/>
            <a:ext cx="8280000" cy="1656184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DE"/>
              <a:t>Formatvorlage des Untertitelmasters durch Klicken bearbeiten</a:t>
            </a:r>
            <a:endParaRPr lang="de-CH"/>
          </a:p>
        </p:txBody>
      </p:sp>
      <p:pic>
        <p:nvPicPr>
          <p:cNvPr id="5" name="Picture 13">
            <a:hlinkClick r:id="rId2"/>
          </p:cNvPr>
          <p:cNvPicPr>
            <a:picLocks noChangeAspect="1"/>
          </p:cNvPicPr>
          <p:nvPr userDrawn="1"/>
        </p:nvPicPr>
        <p:blipFill>
          <a:blip r:embed="rId3"/>
          <a:srcRect t="33275" b="34101"/>
          <a:stretch/>
        </p:blipFill>
        <p:spPr bwMode="auto">
          <a:xfrm>
            <a:off x="395535" y="332657"/>
            <a:ext cx="3215136" cy="10489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4257368-36B6-4F6C-B22F-CDF55759E8DC}" type="datetimeFigureOut">
              <a:rPr lang="en-US" smtClean="0"/>
              <a:t>4/10/25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9B666E-F966-4D4A-8D02-48CFDF14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843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4257368-36B6-4F6C-B22F-CDF55759E8DC}" type="datetimeFigureOut">
              <a:rPr lang="en-US" smtClean="0"/>
              <a:t>4/10/25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9B666E-F966-4D4A-8D02-48CFDF14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374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4257368-36B6-4F6C-B22F-CDF55759E8DC}" type="datetimeFigureOut">
              <a:rPr lang="en-US" smtClean="0"/>
              <a:t>4/10/25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9B666E-F966-4D4A-8D02-48CFDF14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677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4257368-36B6-4F6C-B22F-CDF55759E8DC}" type="datetimeFigureOut">
              <a:rPr lang="en-US" smtClean="0"/>
              <a:t>4/10/25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9B666E-F966-4D4A-8D02-48CFDF14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48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4257368-36B6-4F6C-B22F-CDF55759E8DC}" type="datetimeFigureOut">
              <a:rPr lang="en-US" smtClean="0"/>
              <a:t>4/10/25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9B666E-F966-4D4A-8D02-48CFDF14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5922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4257368-36B6-4F6C-B22F-CDF55759E8DC}" type="datetimeFigureOut">
              <a:rPr lang="en-US" smtClean="0"/>
              <a:t>4/10/25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9B666E-F966-4D4A-8D02-48CFDF14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2144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4257368-36B6-4F6C-B22F-CDF55759E8DC}" type="datetimeFigureOut">
              <a:rPr lang="en-US" smtClean="0"/>
              <a:t>4/10/25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9B666E-F966-4D4A-8D02-48CFDF14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1430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4257368-36B6-4F6C-B22F-CDF55759E8DC}" type="datetimeFigureOut">
              <a:rPr lang="en-US" smtClean="0"/>
              <a:t>4/10/25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9B666E-F966-4D4A-8D02-48CFDF14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4676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4257368-36B6-4F6C-B22F-CDF55759E8DC}" type="datetimeFigureOut">
              <a:rPr lang="en-US" smtClean="0"/>
              <a:t>4/10/25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9B666E-F966-4D4A-8D02-48CFDF14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0202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4257368-36B6-4F6C-B22F-CDF55759E8DC}" type="datetimeFigureOut">
              <a:rPr lang="en-US" smtClean="0"/>
              <a:t>4/10/25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9B666E-F966-4D4A-8D02-48CFDF14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602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2_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432000" y="1700808"/>
            <a:ext cx="8280000" cy="2664295"/>
          </a:xfrm>
        </p:spPr>
        <p:txBody>
          <a:bodyPr>
            <a:noAutofit/>
          </a:bodyPr>
          <a:lstStyle>
            <a:lvl1pPr algn="ctr">
              <a:defRPr sz="5400" b="1">
                <a:solidFill>
                  <a:srgbClr val="0070C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432000" y="4797152"/>
            <a:ext cx="8280000" cy="1656184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DE"/>
              <a:t>Formatvorlage des Untertitelmasters durch Klicken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19606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1_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32000" y="1700808"/>
            <a:ext cx="8280000" cy="2664295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rgbClr val="0070C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de-DE"/>
              <a:t>Breakout Session #xy</a:t>
            </a:r>
            <a:br>
              <a:rPr lang="de-DE"/>
            </a:br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432000" y="4797152"/>
            <a:ext cx="8280000" cy="1656184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DE"/>
              <a:t>Formatvorlage des Untertitelmasters durch Klicken bearbeiten</a:t>
            </a:r>
            <a:endParaRPr lang="de-CH"/>
          </a:p>
        </p:txBody>
      </p:sp>
      <p:pic>
        <p:nvPicPr>
          <p:cNvPr id="5" name="Picture 13">
            <a:hlinkClick r:id="rId2"/>
          </p:cNvPr>
          <p:cNvPicPr>
            <a:picLocks noChangeAspect="1"/>
          </p:cNvPicPr>
          <p:nvPr userDrawn="1"/>
        </p:nvPicPr>
        <p:blipFill>
          <a:blip r:embed="rId3"/>
          <a:srcRect t="33275" b="34101"/>
          <a:stretch/>
        </p:blipFill>
        <p:spPr bwMode="auto">
          <a:xfrm>
            <a:off x="395535" y="332657"/>
            <a:ext cx="3215136" cy="1048907"/>
          </a:xfrm>
          <a:prstGeom prst="rect">
            <a:avLst/>
          </a:prstGeom>
        </p:spPr>
      </p:pic>
      <p:pic>
        <p:nvPicPr>
          <p:cNvPr id="4" name="Picture 13">
            <a:extLst>
              <a:ext uri="{FF2B5EF4-FFF2-40B4-BE49-F238E27FC236}">
                <a16:creationId xmlns:a16="http://schemas.microsoft.com/office/drawing/2014/main" id="{28EF71BA-D9A2-E784-16CC-154D091DC6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40672" b="41642"/>
          <a:stretch/>
        </p:blipFill>
        <p:spPr bwMode="auto">
          <a:xfrm>
            <a:off x="7524328" y="6525344"/>
            <a:ext cx="1500396" cy="2653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el und Inhalt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" name="Picture 13"/>
          <p:cNvPicPr>
            <a:picLocks noChangeAspect="1"/>
          </p:cNvPicPr>
          <p:nvPr userDrawn="1"/>
        </p:nvPicPr>
        <p:blipFill>
          <a:blip r:embed="rId2"/>
          <a:srcRect t="40672" b="41642"/>
          <a:stretch/>
        </p:blipFill>
        <p:spPr bwMode="auto">
          <a:xfrm>
            <a:off x="7524328" y="6525344"/>
            <a:ext cx="1500396" cy="265360"/>
          </a:xfrm>
          <a:prstGeom prst="rect">
            <a:avLst/>
          </a:prstGeom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32000" y="188640"/>
            <a:ext cx="8280000" cy="1152128"/>
          </a:xfrm>
        </p:spPr>
        <p:txBody>
          <a:bodyPr>
            <a:noAutofit/>
          </a:bodyPr>
          <a:lstStyle>
            <a:lvl1pPr>
              <a:defRPr sz="3600">
                <a:solidFill>
                  <a:srgbClr val="0070C0"/>
                </a:solidFill>
              </a:defRPr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 lang="de-CH"/>
          </a:p>
        </p:txBody>
      </p:sp>
      <p:cxnSp>
        <p:nvCxnSpPr>
          <p:cNvPr id="10" name="Gerader Verbinder 9"/>
          <p:cNvCxnSpPr>
            <a:cxnSpLocks/>
          </p:cNvCxnSpPr>
          <p:nvPr userDrawn="1"/>
        </p:nvCxnSpPr>
        <p:spPr bwMode="auto">
          <a:xfrm>
            <a:off x="467544" y="1052736"/>
            <a:ext cx="8136904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itel und Inhalt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32000" y="188640"/>
            <a:ext cx="8280000" cy="1152128"/>
          </a:xfrm>
        </p:spPr>
        <p:txBody>
          <a:bodyPr>
            <a:noAutofit/>
          </a:bodyPr>
          <a:lstStyle>
            <a:lvl1pPr>
              <a:defRPr sz="3600">
                <a:solidFill>
                  <a:srgbClr val="0070C0"/>
                </a:solidFill>
              </a:defRPr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 lang="de-CH"/>
          </a:p>
        </p:txBody>
      </p:sp>
      <p:cxnSp>
        <p:nvCxnSpPr>
          <p:cNvPr id="10" name="Gerader Verbinder 9"/>
          <p:cNvCxnSpPr>
            <a:cxnSpLocks/>
          </p:cNvCxnSpPr>
          <p:nvPr userDrawn="1"/>
        </p:nvCxnSpPr>
        <p:spPr bwMode="auto">
          <a:xfrm>
            <a:off x="467544" y="1052736"/>
            <a:ext cx="8136904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46079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_Titel und Inhalt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32000" y="188640"/>
            <a:ext cx="8280000" cy="1152128"/>
          </a:xfrm>
        </p:spPr>
        <p:txBody>
          <a:bodyPr>
            <a:noAutofit/>
          </a:bodyPr>
          <a:lstStyle>
            <a:lvl1pPr>
              <a:defRPr sz="3600">
                <a:solidFill>
                  <a:srgbClr val="0070C0"/>
                </a:solidFill>
              </a:defRPr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 bwMode="auto">
          <a:xfrm>
            <a:off x="432000" y="1484784"/>
            <a:ext cx="8280000" cy="4968552"/>
          </a:xfrm>
        </p:spPr>
        <p:txBody>
          <a:bodyPr>
            <a:noAutofit/>
          </a:bodyPr>
          <a:lstStyle>
            <a:lvl2pPr marL="540000" indent="-270000">
              <a:spcBef>
                <a:spcPts val="480"/>
              </a:spcBef>
              <a:defRPr/>
            </a:lvl2pPr>
            <a:lvl3pPr marL="810000" indent="-270000">
              <a:defRPr/>
            </a:lvl3pPr>
            <a:lvl4pPr marL="1080000" indent="-270000">
              <a:defRPr/>
            </a:lvl4pPr>
            <a:lvl5pPr marL="1350000" indent="-270000">
              <a:defRPr/>
            </a:lvl5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CH"/>
          </a:p>
        </p:txBody>
      </p:sp>
      <p:pic>
        <p:nvPicPr>
          <p:cNvPr id="7" name="Picture 13"/>
          <p:cNvPicPr>
            <a:picLocks noChangeAspect="1"/>
          </p:cNvPicPr>
          <p:nvPr userDrawn="1"/>
        </p:nvPicPr>
        <p:blipFill>
          <a:blip r:embed="rId2"/>
          <a:srcRect t="40672" b="41642"/>
          <a:stretch/>
        </p:blipFill>
        <p:spPr bwMode="auto">
          <a:xfrm>
            <a:off x="7524328" y="6525344"/>
            <a:ext cx="1500396" cy="265360"/>
          </a:xfrm>
          <a:prstGeom prst="rect">
            <a:avLst/>
          </a:prstGeom>
        </p:spPr>
      </p:pic>
      <p:cxnSp>
        <p:nvCxnSpPr>
          <p:cNvPr id="6" name="Gerader Verbinder 5"/>
          <p:cNvCxnSpPr>
            <a:cxnSpLocks/>
          </p:cNvCxnSpPr>
          <p:nvPr userDrawn="1"/>
        </p:nvCxnSpPr>
        <p:spPr bwMode="auto">
          <a:xfrm>
            <a:off x="467544" y="1052736"/>
            <a:ext cx="8136904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_Titel und Inhalt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32000" y="188640"/>
            <a:ext cx="8280000" cy="1152128"/>
          </a:xfrm>
        </p:spPr>
        <p:txBody>
          <a:bodyPr>
            <a:noAutofit/>
          </a:bodyPr>
          <a:lstStyle>
            <a:lvl1pPr>
              <a:defRPr sz="3600">
                <a:solidFill>
                  <a:srgbClr val="0070C0"/>
                </a:solidFill>
              </a:defRPr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 bwMode="auto">
          <a:xfrm>
            <a:off x="432000" y="1484784"/>
            <a:ext cx="8280000" cy="4968552"/>
          </a:xfrm>
        </p:spPr>
        <p:txBody>
          <a:bodyPr>
            <a:noAutofit/>
          </a:bodyPr>
          <a:lstStyle>
            <a:lvl2pPr marL="540000" indent="-270000">
              <a:spcBef>
                <a:spcPts val="480"/>
              </a:spcBef>
              <a:defRPr/>
            </a:lvl2pPr>
            <a:lvl3pPr marL="810000" indent="-270000">
              <a:defRPr/>
            </a:lvl3pPr>
            <a:lvl4pPr marL="1080000" indent="-270000">
              <a:defRPr/>
            </a:lvl4pPr>
            <a:lvl5pPr marL="1350000" indent="-270000">
              <a:defRPr/>
            </a:lvl5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CH"/>
          </a:p>
        </p:txBody>
      </p:sp>
      <p:cxnSp>
        <p:nvCxnSpPr>
          <p:cNvPr id="6" name="Gerader Verbinder 5"/>
          <p:cNvCxnSpPr>
            <a:cxnSpLocks/>
          </p:cNvCxnSpPr>
          <p:nvPr userDrawn="1"/>
        </p:nvCxnSpPr>
        <p:spPr bwMode="auto">
          <a:xfrm>
            <a:off x="467544" y="1052736"/>
            <a:ext cx="8136904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13">
            <a:extLst>
              <a:ext uri="{FF2B5EF4-FFF2-40B4-BE49-F238E27FC236}">
                <a16:creationId xmlns:a16="http://schemas.microsoft.com/office/drawing/2014/main" id="{1F92158F-4A41-1EF5-3554-72A7C5CE8D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40672" b="41642"/>
          <a:stretch/>
        </p:blipFill>
        <p:spPr bwMode="auto">
          <a:xfrm>
            <a:off x="7524328" y="6525344"/>
            <a:ext cx="1500396" cy="26536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userDrawn="1">
  <p:cSld name="1_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 algn="ctr">
              <a:defRPr>
                <a:latin typeface="BankGothic Md BT"/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 marL="133347" indent="-133347">
              <a:defRPr sz="2000"/>
            </a:lvl1pPr>
            <a:lvl2pPr marL="514337" indent="-171446">
              <a:defRPr sz="1800"/>
            </a:lvl2pPr>
            <a:lvl3pPr marL="819130" indent="-133347">
              <a:defRPr sz="1600"/>
            </a:lvl3pPr>
            <a:lvl4pPr marL="1162021" indent="-133347">
              <a:defRPr sz="1200"/>
            </a:lvl4pPr>
            <a:lvl5pPr marL="1504913" indent="-133347">
              <a:defRPr sz="120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pic>
        <p:nvPicPr>
          <p:cNvPr id="4" name="Picture 13"/>
          <p:cNvPicPr>
            <a:picLocks noChangeAspect="1"/>
          </p:cNvPicPr>
          <p:nvPr userDrawn="1"/>
        </p:nvPicPr>
        <p:blipFill>
          <a:blip r:embed="rId2"/>
          <a:srcRect t="40672" b="41642"/>
          <a:stretch/>
        </p:blipFill>
        <p:spPr bwMode="auto">
          <a:xfrm>
            <a:off x="7391400" y="6364040"/>
            <a:ext cx="1500396" cy="26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44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4257368-36B6-4F6C-B22F-CDF55759E8DC}" type="datetimeFigureOut">
              <a:rPr lang="en-US" smtClean="0"/>
              <a:t>4/10/25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9B666E-F966-4D4A-8D02-48CFDF14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402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auto">
          <a:xfrm>
            <a:off x="432000" y="1347572"/>
            <a:ext cx="82800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defRPr/>
            </a:pPr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32000" y="2168289"/>
            <a:ext cx="8280000" cy="42850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1" r:id="rId4"/>
    <p:sldLayoutId id="2147483658" r:id="rId5"/>
    <p:sldLayoutId id="2147483652" r:id="rId6"/>
    <p:sldLayoutId id="2147483653" r:id="rId7"/>
    <p:sldLayoutId id="2147483656" r:id="rId8"/>
  </p:sldLayoutIdLst>
  <p:hf hdr="0" dt="0"/>
  <p:txStyles>
    <p:titleStyle>
      <a:lvl1pPr algn="l" defTabSz="914400">
        <a:spcBef>
          <a:spcPts val="0"/>
        </a:spcBef>
        <a:buNone/>
        <a:defRPr sz="3200" b="1">
          <a:solidFill>
            <a:srgbClr val="0070C0"/>
          </a:solidFill>
          <a:latin typeface="Arial"/>
          <a:ea typeface="+mj-ea"/>
          <a:cs typeface="Arial"/>
        </a:defRPr>
      </a:lvl1pPr>
    </p:titleStyle>
    <p:bodyStyle>
      <a:lvl1pPr marL="270000" indent="-270000" algn="l" defTabSz="914400">
        <a:spcBef>
          <a:spcPts val="0"/>
        </a:spcBef>
        <a:buClrTx/>
        <a:buFont typeface="Arial"/>
        <a:buChar char="•"/>
        <a:defRPr sz="2000">
          <a:solidFill>
            <a:schemeClr val="tx1"/>
          </a:solidFill>
          <a:latin typeface="Arial"/>
          <a:ea typeface="+mn-ea"/>
          <a:cs typeface="Arial"/>
        </a:defRPr>
      </a:lvl1pPr>
      <a:lvl2pPr marL="540000" indent="-270000" algn="l" defTabSz="914400">
        <a:spcBef>
          <a:spcPts val="0"/>
        </a:spcBef>
        <a:buClrTx/>
        <a:buFont typeface="Arial"/>
        <a:buChar char="•"/>
        <a:defRPr sz="2000">
          <a:solidFill>
            <a:schemeClr val="tx1"/>
          </a:solidFill>
          <a:latin typeface="Arial"/>
          <a:ea typeface="+mn-ea"/>
          <a:cs typeface="Arial"/>
        </a:defRPr>
      </a:lvl2pPr>
      <a:lvl3pPr marL="810000" indent="-270000" algn="l" defTabSz="914400">
        <a:spcBef>
          <a:spcPts val="0"/>
        </a:spcBef>
        <a:buClrTx/>
        <a:buFont typeface="Arial"/>
        <a:buChar char="•"/>
        <a:defRPr sz="2000">
          <a:solidFill>
            <a:schemeClr val="tx1"/>
          </a:solidFill>
          <a:latin typeface="Arial"/>
          <a:ea typeface="+mn-ea"/>
          <a:cs typeface="Arial"/>
        </a:defRPr>
      </a:lvl3pPr>
      <a:lvl4pPr marL="1080000" indent="-270000" algn="l" defTabSz="914400">
        <a:spcBef>
          <a:spcPts val="0"/>
        </a:spcBef>
        <a:buClrTx/>
        <a:buFont typeface="Arial"/>
        <a:buChar char="•"/>
        <a:defRPr sz="2000">
          <a:solidFill>
            <a:schemeClr val="tx1"/>
          </a:solidFill>
          <a:latin typeface="Arial"/>
          <a:ea typeface="+mn-ea"/>
          <a:cs typeface="Arial"/>
        </a:defRPr>
      </a:lvl4pPr>
      <a:lvl5pPr marL="1350000" indent="-270000" algn="l" defTabSz="914400">
        <a:spcBef>
          <a:spcPts val="0"/>
        </a:spcBef>
        <a:buClrTx/>
        <a:buFont typeface="Arial"/>
        <a:buChar char="•"/>
        <a:defRPr sz="20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85519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360141"/>
            <a:ext cx="7886700" cy="3816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7541" y="6356351"/>
            <a:ext cx="37261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/>
              <a:t>E.Benedetto</a:t>
            </a:r>
            <a:r>
              <a:rPr lang="en-US" dirty="0"/>
              <a:t> – The Technology and Innovation Platform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6435090" y="6347781"/>
            <a:ext cx="20802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500" spc="1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 National </a:t>
            </a:r>
            <a:r>
              <a:rPr lang="en-US" sz="500" spc="11" dirty="0" err="1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Centres</a:t>
            </a:r>
            <a:r>
              <a:rPr lang="en-US" sz="500" spc="1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of Competence in Research (NCCR) </a:t>
            </a:r>
          </a:p>
          <a:p>
            <a:pPr algn="l"/>
            <a:r>
              <a:rPr lang="en-US" sz="500" spc="1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are a funding scheme of the Swiss National Science Foundation</a:t>
            </a:r>
            <a:endParaRPr lang="en-US" sz="500" spc="11" dirty="0">
              <a:latin typeface="Arial" panose="020B0604020202020204" pitchFamily="34" charset="0"/>
              <a:ea typeface="Times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6292692"/>
            <a:ext cx="1572353" cy="356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343025"/>
            <a:ext cx="1373732" cy="378000"/>
          </a:xfrm>
          <a:prstGeom prst="rect">
            <a:avLst/>
          </a:prstGeom>
        </p:spPr>
      </p:pic>
      <p:pic>
        <p:nvPicPr>
          <p:cNvPr id="9" name="Grafik 7">
            <a:extLst>
              <a:ext uri="{FF2B5EF4-FFF2-40B4-BE49-F238E27FC236}">
                <a16:creationId xmlns:a16="http://schemas.microsoft.com/office/drawing/2014/main" id="{14191BE9-8C74-3445-DC6F-91833005143C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6734" y="341548"/>
            <a:ext cx="1179149" cy="3368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45192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emf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emf"/><Relationship Id="rId5" Type="http://schemas.openxmlformats.org/officeDocument/2006/relationships/image" Target="../media/image35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5" Type="http://schemas.openxmlformats.org/officeDocument/2006/relationships/image" Target="../media/image18.pn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4.png"/><Relationship Id="rId5" Type="http://schemas.openxmlformats.org/officeDocument/2006/relationships/image" Target="../media/image23.tiff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tiff"/><Relationship Id="rId5" Type="http://schemas.openxmlformats.org/officeDocument/2006/relationships/image" Target="../media/image28.emf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5BB8262-0F41-F2CC-F521-7D2FC83B1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1910593"/>
          </a:xfrm>
        </p:spPr>
        <p:txBody>
          <a:bodyPr>
            <a:normAutofit/>
          </a:bodyPr>
          <a:lstStyle/>
          <a:p>
            <a:r>
              <a:rPr lang="en-GB" sz="3600" b="1" dirty="0"/>
              <a:t>From high-tech ideas to start-ups, an experience from Switzerland</a:t>
            </a:r>
            <a:endParaRPr lang="en-US" sz="3600" b="1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F82DEC06-F98F-3811-D5C5-22627727C7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212976"/>
            <a:ext cx="6858000" cy="1655762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Elena Benedetto</a:t>
            </a:r>
          </a:p>
          <a:p>
            <a:pPr algn="ctr"/>
            <a:r>
              <a:rPr lang="en-US" sz="1800" dirty="0" err="1"/>
              <a:t>Fondation</a:t>
            </a:r>
            <a:r>
              <a:rPr lang="en-US" sz="1800" dirty="0"/>
              <a:t> Tera-Care </a:t>
            </a:r>
          </a:p>
          <a:p>
            <a:pPr algn="ctr"/>
            <a:endParaRPr lang="en-US" sz="800" dirty="0"/>
          </a:p>
          <a:p>
            <a:pPr algn="ctr"/>
            <a:r>
              <a:rPr lang="en-US" sz="1600" dirty="0">
                <a:solidFill>
                  <a:srgbClr val="FF40FF"/>
                </a:solidFill>
              </a:rPr>
              <a:t>AND also at (*)</a:t>
            </a:r>
          </a:p>
          <a:p>
            <a:pPr algn="ctr"/>
            <a:r>
              <a:rPr lang="en-US" sz="1800" dirty="0"/>
              <a:t>University of Geneva</a:t>
            </a:r>
          </a:p>
          <a:p>
            <a:pPr algn="ctr"/>
            <a:r>
              <a:rPr lang="en-US" sz="1800" dirty="0" err="1"/>
              <a:t>PlanetS</a:t>
            </a:r>
            <a:r>
              <a:rPr lang="en-US" sz="1800" dirty="0"/>
              <a:t>  Technology &amp; Innovation Platform - Executive Officer</a:t>
            </a:r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796063-C60B-5E1C-B0F5-876FE496E0CA}"/>
              </a:ext>
            </a:extLst>
          </p:cNvPr>
          <p:cNvSpPr txBox="1"/>
          <p:nvPr/>
        </p:nvSpPr>
        <p:spPr>
          <a:xfrm>
            <a:off x="1143000" y="5566360"/>
            <a:ext cx="7452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600" b="1" dirty="0">
                <a:solidFill>
                  <a:srgbClr val="FF40FF"/>
                </a:solidFill>
              </a:rPr>
              <a:t>(*) for the next 20 min, I won’t talk about medical </a:t>
            </a:r>
            <a:r>
              <a:rPr lang="en-US" sz="1600" b="1" dirty="0">
                <a:solidFill>
                  <a:srgbClr val="FF40FF"/>
                </a:solidFill>
              </a:rPr>
              <a:t>accelerators!</a:t>
            </a:r>
            <a:endParaRPr lang="en-CH" sz="1600" b="1" dirty="0">
              <a:solidFill>
                <a:srgbClr val="FF4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597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le 16"/>
          <p:cNvSpPr>
            <a:spLocks noGrp="1"/>
          </p:cNvSpPr>
          <p:nvPr>
            <p:ph idx="1"/>
          </p:nvPr>
        </p:nvSpPr>
        <p:spPr bwMode="auto">
          <a:xfrm>
            <a:off x="364752" y="987376"/>
            <a:ext cx="3088201" cy="1981200"/>
          </a:xfrm>
        </p:spPr>
        <p:txBody>
          <a:bodyPr/>
          <a:lstStyle/>
          <a:p>
            <a:pPr>
              <a:defRPr/>
            </a:pPr>
            <a:r>
              <a:rPr lang="en-US" sz="1800" dirty="0"/>
              <a:t>This is Critical Analysis:</a:t>
            </a:r>
            <a:endParaRPr dirty="0"/>
          </a:p>
          <a:p>
            <a:pPr lvl="1">
              <a:defRPr/>
            </a:pPr>
            <a:r>
              <a:rPr lang="en-US" sz="1600" i="1" dirty="0"/>
              <a:t>Not “Sales Pitch” !</a:t>
            </a:r>
          </a:p>
          <a:p>
            <a:pPr marL="342891" lvl="1" indent="0">
              <a:buNone/>
              <a:defRPr/>
            </a:pPr>
            <a:endParaRPr dirty="0"/>
          </a:p>
          <a:p>
            <a:pPr>
              <a:defRPr/>
            </a:pPr>
            <a:r>
              <a:rPr lang="en-US" sz="1800" dirty="0"/>
              <a:t>Break-Out Session conclusions become a 20 minutes presentation on Day Four</a:t>
            </a:r>
            <a:endParaRPr dirty="0"/>
          </a:p>
        </p:txBody>
      </p:sp>
      <p:pic>
        <p:nvPicPr>
          <p:cNvPr id="8" name="Picture 9" descr="Thickener007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3882767" y="5360848"/>
            <a:ext cx="1401366" cy="1116806"/>
          </a:xfrm>
          <a:prstGeom prst="rect">
            <a:avLst/>
          </a:prstGeom>
          <a:noFill/>
        </p:spPr>
      </p:pic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3775612" y="5206066"/>
            <a:ext cx="1602581" cy="1298972"/>
          </a:xfrm>
          <a:prstGeom prst="roundRect">
            <a:avLst>
              <a:gd name="adj" fmla="val 6574"/>
            </a:avLst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804186" y="5200114"/>
            <a:ext cx="154305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900" b="1" i="1" dirty="0">
                <a:solidFill>
                  <a:srgbClr val="5F5F5F"/>
                </a:solidFill>
              </a:rPr>
              <a:t>The Workshop</a:t>
            </a:r>
            <a:endParaRPr lang="en-US" sz="1200" b="1" i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4201856" y="6376452"/>
            <a:ext cx="540533" cy="1384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00" dirty="0"/>
              <a:t>© 2004 </a:t>
            </a:r>
            <a:r>
              <a:rPr lang="en-US" sz="300" dirty="0" err="1"/>
              <a:t>Neworks</a:t>
            </a:r>
            <a:r>
              <a:rPr lang="en-US" sz="300" dirty="0"/>
              <a:t>, LLC</a:t>
            </a:r>
            <a:endParaRPr dirty="0"/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auto">
          <a:xfrm>
            <a:off x="5412722" y="5651360"/>
            <a:ext cx="296465" cy="228600"/>
          </a:xfrm>
          <a:prstGeom prst="rightArrow">
            <a:avLst>
              <a:gd name="adj1" fmla="val 34370"/>
              <a:gd name="adj2" fmla="val 63541"/>
            </a:avLst>
          </a:pr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050" b="1">
              <a:solidFill>
                <a:schemeClr val="hlink"/>
              </a:solidFill>
            </a:endParaRPr>
          </a:p>
        </p:txBody>
      </p:sp>
      <p:sp>
        <p:nvSpPr>
          <p:cNvPr id="13" name="AutoShape 14"/>
          <p:cNvSpPr>
            <a:spLocks noChangeArrowheads="1"/>
          </p:cNvSpPr>
          <p:nvPr/>
        </p:nvSpPr>
        <p:spPr bwMode="auto">
          <a:xfrm>
            <a:off x="3452953" y="5650169"/>
            <a:ext cx="296465" cy="228600"/>
          </a:xfrm>
          <a:prstGeom prst="rightArrow">
            <a:avLst>
              <a:gd name="adj1" fmla="val 34370"/>
              <a:gd name="adj2" fmla="val 63541"/>
            </a:avLst>
          </a:pr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050" b="1">
              <a:solidFill>
                <a:schemeClr val="hlink"/>
              </a:solidFill>
            </a:endParaRP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1966815" y="5491245"/>
            <a:ext cx="1668933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i="1" dirty="0"/>
              <a:t>Early-stage ideas</a:t>
            </a:r>
            <a:endParaRPr sz="3600" dirty="0"/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5560954" y="5441303"/>
            <a:ext cx="265984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i="1" dirty="0"/>
              <a:t>A  thin commercialization plan</a:t>
            </a:r>
            <a:endParaRPr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635748" y="987376"/>
            <a:ext cx="5143500" cy="2262315"/>
          </a:xfrm>
          <a:prstGeom prst="rect">
            <a:avLst/>
          </a:prstGeom>
        </p:spPr>
      </p:pic>
      <p:sp>
        <p:nvSpPr>
          <p:cNvPr id="16" name="Title 16"/>
          <p:cNvSpPr txBox="1"/>
          <p:nvPr/>
        </p:nvSpPr>
        <p:spPr bwMode="auto">
          <a:xfrm>
            <a:off x="1619672" y="3628791"/>
            <a:ext cx="6808462" cy="92112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177800" indent="-177800" algn="l">
              <a:spcBef>
                <a:spcPts val="0"/>
              </a:spcBef>
              <a:spcAft>
                <a:spcPts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>
              <a:spcBef>
                <a:spcPts val="0"/>
              </a:spcBef>
              <a:spcAft>
                <a:spcPts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092200" indent="-177800" algn="l">
              <a:spcBef>
                <a:spcPts val="0"/>
              </a:spcBef>
              <a:spcAft>
                <a:spcPts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549400" indent="-177800" algn="l">
              <a:spcBef>
                <a:spcPts val="0"/>
              </a:spcBef>
              <a:spcAft>
                <a:spcPts val="0"/>
              </a:spcAft>
              <a:buChar char="–"/>
              <a:defRPr sz="1200">
                <a:solidFill>
                  <a:schemeClr val="tx1"/>
                </a:solidFill>
                <a:latin typeface="+mn-lt"/>
              </a:defRPr>
            </a:lvl4pPr>
            <a:lvl5pPr marL="2006600" indent="-177800" algn="l">
              <a:spcBef>
                <a:spcPts val="0"/>
              </a:spcBef>
              <a:spcAft>
                <a:spcPts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5pPr>
            <a:lvl6pPr marL="2514600" indent="-228600" algn="l">
              <a:spcBef>
                <a:spcPts val="0"/>
              </a:spcBef>
              <a:spcAft>
                <a:spcPts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>
              <a:spcBef>
                <a:spcPts val="0"/>
              </a:spcBef>
              <a:spcAft>
                <a:spcPts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>
              <a:spcBef>
                <a:spcPts val="0"/>
              </a:spcBef>
              <a:spcAft>
                <a:spcPts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>
              <a:spcBef>
                <a:spcPts val="0"/>
              </a:spcBef>
              <a:spcAft>
                <a:spcPts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i="1" dirty="0"/>
              <a:t>Yes, it’s rough. Perhaps “wrong”. Perhaps “Stop!”</a:t>
            </a:r>
            <a:endParaRPr sz="2000" dirty="0"/>
          </a:p>
          <a:p>
            <a:pPr>
              <a:defRPr/>
            </a:pPr>
            <a:r>
              <a:rPr lang="en-US" i="1" dirty="0"/>
              <a:t>Certainly will change going forward.</a:t>
            </a:r>
            <a:endParaRPr sz="2000" dirty="0"/>
          </a:p>
          <a:p>
            <a:pPr>
              <a:defRPr/>
            </a:pPr>
            <a:r>
              <a:rPr lang="en-US" i="1" dirty="0"/>
              <a:t>But now the Idea Champions know critical business questions and how to tackle them!</a:t>
            </a:r>
            <a:endParaRPr sz="20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-568438" y="-73297"/>
            <a:ext cx="10081120" cy="117584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E06E3DE-82FA-B952-5F61-04C0B0D182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473052" y="5467370"/>
            <a:ext cx="720323" cy="12821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726E376-23D2-006B-CC85-2CEBBE179E30}"/>
              </a:ext>
            </a:extLst>
          </p:cNvPr>
          <p:cNvSpPr txBox="1"/>
          <p:nvPr/>
        </p:nvSpPr>
        <p:spPr bwMode="auto">
          <a:xfrm rot="16199999">
            <a:off x="92291" y="4761791"/>
            <a:ext cx="96532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600" dirty="0">
                <a:latin typeface="Arial Narrow"/>
              </a:rPr>
              <a:t>© 2006-2024 </a:t>
            </a:r>
            <a:r>
              <a:rPr lang="en-US" sz="600" dirty="0" err="1">
                <a:latin typeface="Arial Narrow"/>
              </a:rPr>
              <a:t>Neworks</a:t>
            </a:r>
            <a:r>
              <a:rPr lang="en-US" sz="600" dirty="0">
                <a:latin typeface="Arial Narrow"/>
              </a:rPr>
              <a:t>, LLC</a:t>
            </a: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What is YOUR core technology?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rPr lang="en-US" sz="2800"/>
              <a:t>Think dinner party!</a:t>
            </a:r>
            <a:endParaRPr/>
          </a:p>
          <a:p>
            <a:pPr>
              <a:defRPr/>
            </a:pPr>
            <a:r>
              <a:rPr lang="en-US" sz="2800"/>
              <a:t>3-4 bullets</a:t>
            </a:r>
            <a:endParaRPr/>
          </a:p>
          <a:p>
            <a:pPr>
              <a:defRPr/>
            </a:pPr>
            <a:r>
              <a:rPr lang="en-US" sz="2800"/>
              <a:t>1 or 2 sentences</a:t>
            </a:r>
            <a:endParaRPr/>
          </a:p>
          <a:p>
            <a:pPr>
              <a:defRPr/>
            </a:pPr>
            <a:r>
              <a:rPr lang="en-US" sz="2800"/>
              <a:t>Less than 30 words</a:t>
            </a:r>
            <a:endParaRPr/>
          </a:p>
          <a:p>
            <a:pPr>
              <a:defRPr/>
            </a:pPr>
            <a:r>
              <a:rPr lang="en-US" sz="2800"/>
              <a:t>Describe the basis of your technology</a:t>
            </a:r>
            <a:endParaRPr/>
          </a:p>
          <a:p>
            <a:pPr marL="0" indent="0">
              <a:buNone/>
              <a:defRPr/>
            </a:pPr>
            <a:endParaRPr lang="de-CH" sz="240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810285" y="4063637"/>
            <a:ext cx="3821113" cy="11906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lIns="91429" tIns="45714" rIns="91429" bIns="45714">
            <a:spAutoFit/>
          </a:bodyPr>
          <a:lstStyle>
            <a:lvl1pPr>
              <a:defRPr sz="2800">
                <a:solidFill>
                  <a:schemeClr val="accent2"/>
                </a:solidFill>
                <a:latin typeface="Arial Rounded MT Bold"/>
              </a:defRPr>
            </a:lvl1pPr>
            <a:lvl2pPr marL="742950" indent="-285750">
              <a:defRPr sz="2800">
                <a:solidFill>
                  <a:schemeClr val="accent2"/>
                </a:solidFill>
                <a:latin typeface="Arial Rounded MT Bold"/>
              </a:defRPr>
            </a:lvl2pPr>
            <a:lvl3pPr marL="1143000" indent="-228600">
              <a:defRPr sz="2800">
                <a:solidFill>
                  <a:schemeClr val="accent2"/>
                </a:solidFill>
                <a:latin typeface="Arial Rounded MT Bold"/>
              </a:defRPr>
            </a:lvl3pPr>
            <a:lvl4pPr marL="1600200" indent="-228600">
              <a:defRPr sz="2800">
                <a:solidFill>
                  <a:schemeClr val="accent2"/>
                </a:solidFill>
                <a:latin typeface="Arial Rounded MT Bold"/>
              </a:defRPr>
            </a:lvl4pPr>
            <a:lvl5pPr marL="2057400" indent="-228600">
              <a:defRPr sz="2800">
                <a:solidFill>
                  <a:schemeClr val="accent2"/>
                </a:solidFill>
                <a:latin typeface="Arial Rounded MT Bold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800">
                <a:solidFill>
                  <a:schemeClr val="accent2"/>
                </a:solidFill>
                <a:latin typeface="Arial Rounded MT Bold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800">
                <a:solidFill>
                  <a:schemeClr val="accent2"/>
                </a:solidFill>
                <a:latin typeface="Arial Rounded MT Bold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800">
                <a:solidFill>
                  <a:schemeClr val="accent2"/>
                </a:solidFill>
                <a:latin typeface="Arial Rounded MT Bold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800">
                <a:solidFill>
                  <a:schemeClr val="accent2"/>
                </a:solidFill>
                <a:latin typeface="Arial Rounded MT Bold"/>
              </a:defRPr>
            </a:lvl9pPr>
          </a:lstStyle>
          <a:p>
            <a:pPr>
              <a:defRPr/>
            </a:pPr>
            <a:r>
              <a:rPr lang="en-US" sz="1800" dirty="0">
                <a:solidFill>
                  <a:srgbClr val="0070C0"/>
                </a:solidFill>
                <a:latin typeface="Arial"/>
                <a:cs typeface="Arial"/>
              </a:rPr>
              <a:t>“We make filters for cell phones that match today’s quality specification …</a:t>
            </a:r>
            <a:endParaRPr dirty="0"/>
          </a:p>
          <a:p>
            <a:pPr>
              <a:defRPr/>
            </a:pPr>
            <a:r>
              <a:rPr lang="en-US" sz="1800" dirty="0">
                <a:solidFill>
                  <a:srgbClr val="0070C0"/>
                </a:solidFill>
                <a:latin typeface="Arial"/>
                <a:cs typeface="Arial"/>
              </a:rPr>
              <a:t>...but are only 1/1,000th the size.”</a:t>
            </a:r>
            <a:endParaRPr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 rot="1119397">
            <a:off x="4638357" y="2112622"/>
            <a:ext cx="4074165" cy="12003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lIns="91429" tIns="45714" rIns="91429" bIns="45714">
            <a:spAutoFit/>
          </a:bodyPr>
          <a:lstStyle>
            <a:defPPr>
              <a:defRPr lang="de-DE"/>
            </a:defPPr>
            <a:lvl1pPr>
              <a:defRPr>
                <a:solidFill>
                  <a:srgbClr val="0070C0"/>
                </a:solidFill>
                <a:latin typeface="Arial"/>
                <a:cs typeface="Arial"/>
              </a:defRPr>
            </a:lvl1pPr>
            <a:lvl2pPr marL="742950" indent="-285750">
              <a:defRPr sz="2800">
                <a:solidFill>
                  <a:schemeClr val="accent2"/>
                </a:solidFill>
                <a:latin typeface="Arial Rounded MT Bold"/>
              </a:defRPr>
            </a:lvl2pPr>
            <a:lvl3pPr marL="1143000" indent="-228600">
              <a:defRPr sz="2800">
                <a:solidFill>
                  <a:schemeClr val="accent2"/>
                </a:solidFill>
                <a:latin typeface="Arial Rounded MT Bold"/>
              </a:defRPr>
            </a:lvl3pPr>
            <a:lvl4pPr marL="1600200" indent="-228600">
              <a:defRPr sz="2800">
                <a:solidFill>
                  <a:schemeClr val="accent2"/>
                </a:solidFill>
                <a:latin typeface="Arial Rounded MT Bold"/>
              </a:defRPr>
            </a:lvl4pPr>
            <a:lvl5pPr marL="2057400" indent="-228600">
              <a:defRPr sz="2800">
                <a:solidFill>
                  <a:schemeClr val="accent2"/>
                </a:solidFill>
                <a:latin typeface="Arial Rounded MT Bold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800">
                <a:solidFill>
                  <a:schemeClr val="accent2"/>
                </a:solidFill>
                <a:latin typeface="Arial Rounded MT Bold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800">
                <a:solidFill>
                  <a:schemeClr val="accent2"/>
                </a:solidFill>
                <a:latin typeface="Arial Rounded MT Bold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800">
                <a:solidFill>
                  <a:schemeClr val="accent2"/>
                </a:solidFill>
                <a:latin typeface="Arial Rounded MT Bold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800">
                <a:solidFill>
                  <a:schemeClr val="accent2"/>
                </a:solidFill>
                <a:latin typeface="Arial Rounded MT Bold"/>
              </a:defRPr>
            </a:lvl9pPr>
          </a:lstStyle>
          <a:p>
            <a:pPr>
              <a:defRPr/>
            </a:pPr>
            <a:r>
              <a:rPr lang="en-US"/>
              <a:t>“We have an homogenization process </a:t>
            </a:r>
            <a:endParaRPr/>
          </a:p>
          <a:p>
            <a:pPr>
              <a:defRPr/>
            </a:pPr>
            <a:r>
              <a:rPr lang="en-US"/>
              <a:t>that makes drugs dissolve better:</a:t>
            </a:r>
            <a:endParaRPr/>
          </a:p>
          <a:p>
            <a:pPr>
              <a:defRPr/>
            </a:pPr>
            <a:r>
              <a:rPr lang="en-US"/>
              <a:t>We crush powders smaller and</a:t>
            </a:r>
            <a:endParaRPr/>
          </a:p>
          <a:p>
            <a:pPr>
              <a:defRPr/>
            </a:pPr>
            <a:r>
              <a:rPr lang="en-US"/>
              <a:t>our coatings keep them smaller! </a:t>
            </a:r>
            <a:endParaRPr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 rot="20684243">
            <a:off x="4752020" y="4797152"/>
            <a:ext cx="4114800" cy="923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lIns="91429" tIns="45714" rIns="91429" bIns="45714">
            <a:spAutoFit/>
          </a:bodyPr>
          <a:lstStyle>
            <a:defPPr>
              <a:defRPr lang="de-DE"/>
            </a:defPPr>
            <a:lvl1pPr>
              <a:defRPr>
                <a:solidFill>
                  <a:srgbClr val="0070C0"/>
                </a:solidFill>
                <a:latin typeface="Arial"/>
                <a:cs typeface="Arial"/>
              </a:defRPr>
            </a:lvl1pPr>
            <a:lvl2pPr marL="742950" indent="-285750">
              <a:defRPr sz="2800">
                <a:solidFill>
                  <a:schemeClr val="accent2"/>
                </a:solidFill>
                <a:latin typeface="Arial Rounded MT Bold"/>
              </a:defRPr>
            </a:lvl2pPr>
            <a:lvl3pPr marL="1143000" indent="-228600">
              <a:defRPr sz="2800">
                <a:solidFill>
                  <a:schemeClr val="accent2"/>
                </a:solidFill>
                <a:latin typeface="Arial Rounded MT Bold"/>
              </a:defRPr>
            </a:lvl3pPr>
            <a:lvl4pPr marL="1600200" indent="-228600">
              <a:defRPr sz="2800">
                <a:solidFill>
                  <a:schemeClr val="accent2"/>
                </a:solidFill>
                <a:latin typeface="Arial Rounded MT Bold"/>
              </a:defRPr>
            </a:lvl4pPr>
            <a:lvl5pPr marL="2057400" indent="-228600">
              <a:defRPr sz="2800">
                <a:solidFill>
                  <a:schemeClr val="accent2"/>
                </a:solidFill>
                <a:latin typeface="Arial Rounded MT Bold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800">
                <a:solidFill>
                  <a:schemeClr val="accent2"/>
                </a:solidFill>
                <a:latin typeface="Arial Rounded MT Bold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800">
                <a:solidFill>
                  <a:schemeClr val="accent2"/>
                </a:solidFill>
                <a:latin typeface="Arial Rounded MT Bold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800">
                <a:solidFill>
                  <a:schemeClr val="accent2"/>
                </a:solidFill>
                <a:latin typeface="Arial Rounded MT Bold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800">
                <a:solidFill>
                  <a:schemeClr val="accent2"/>
                </a:solidFill>
                <a:latin typeface="Arial Rounded MT Bold"/>
              </a:defRPr>
            </a:lvl9pPr>
          </a:lstStyle>
          <a:p>
            <a:pPr>
              <a:defRPr/>
            </a:pPr>
            <a:r>
              <a:rPr lang="en-US" dirty="0"/>
              <a:t>“We have a new biosensor that can detect the 8 most common upper respiratory pathogens in 10 minutes.”</a:t>
            </a:r>
            <a:endParaRPr dirty="0"/>
          </a:p>
        </p:txBody>
      </p:sp>
      <p:grpSp>
        <p:nvGrpSpPr>
          <p:cNvPr id="10" name="Gruppieren 9"/>
          <p:cNvGrpSpPr/>
          <p:nvPr/>
        </p:nvGrpSpPr>
        <p:grpSpPr bwMode="auto">
          <a:xfrm>
            <a:off x="7821423" y="35332"/>
            <a:ext cx="1322577" cy="1668235"/>
            <a:chOff x="7821423" y="35332"/>
            <a:chExt cx="1322577" cy="1668235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/>
          </p:blipFill>
          <p:spPr bwMode="auto">
            <a:xfrm>
              <a:off x="7821423" y="404664"/>
              <a:ext cx="1322577" cy="1298903"/>
            </a:xfrm>
            <a:prstGeom prst="rect">
              <a:avLst/>
            </a:prstGeom>
          </p:spPr>
        </p:pic>
        <p:sp>
          <p:nvSpPr>
            <p:cNvPr id="12" name="Textfeld 11"/>
            <p:cNvSpPr txBox="1"/>
            <p:nvPr/>
          </p:nvSpPr>
          <p:spPr bwMode="auto">
            <a:xfrm>
              <a:off x="7987201" y="35332"/>
              <a:ext cx="941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CH" b="1">
                  <a:solidFill>
                    <a:schemeClr val="accent2">
                      <a:lumMod val="75000"/>
                    </a:schemeClr>
                  </a:solidFill>
                </a:rPr>
                <a:t>BOS#1</a:t>
              </a:r>
              <a:endParaRPr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510CFD8D-D6B2-C64F-846A-256341993001}"/>
              </a:ext>
            </a:extLst>
          </p:cNvPr>
          <p:cNvSpPr txBox="1"/>
          <p:nvPr/>
        </p:nvSpPr>
        <p:spPr bwMode="auto">
          <a:xfrm rot="16199999">
            <a:off x="92291" y="4761791"/>
            <a:ext cx="96532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600" dirty="0">
                <a:latin typeface="Arial Narrow"/>
              </a:rPr>
              <a:t>© 2006-2024 </a:t>
            </a:r>
            <a:r>
              <a:rPr lang="en-US" sz="600" dirty="0" err="1">
                <a:latin typeface="Arial Narrow"/>
              </a:rPr>
              <a:t>Neworks</a:t>
            </a:r>
            <a:r>
              <a:rPr lang="en-US" sz="600" dirty="0">
                <a:latin typeface="Arial Narrow"/>
              </a:rPr>
              <a:t>, LLC</a:t>
            </a:r>
            <a:endParaRPr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571627-B30A-7AF2-2758-8498D5FDFD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73052" y="5467370"/>
            <a:ext cx="720323" cy="1282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What is YOUR product?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rPr lang="en-US" sz="2800"/>
              <a:t>If you can’t draw it, you can’t sell it! </a:t>
            </a:r>
            <a:endParaRPr/>
          </a:p>
          <a:p>
            <a:pPr>
              <a:defRPr/>
            </a:pPr>
            <a:r>
              <a:rPr lang="en-US" sz="2800"/>
              <a:t>Gotta’ think: </a:t>
            </a:r>
            <a:r>
              <a:rPr lang="en-US" sz="2800" b="1"/>
              <a:t>NOUN</a:t>
            </a:r>
            <a:r>
              <a:rPr lang="en-US" sz="2800"/>
              <a:t> </a:t>
            </a:r>
            <a:endParaRPr/>
          </a:p>
          <a:p>
            <a:pPr marL="540000" lvl="2" indent="0">
              <a:buNone/>
              <a:defRPr/>
            </a:pPr>
            <a:r>
              <a:rPr lang="en-US" sz="2800"/>
              <a:t>What do we actually give to our customers?!</a:t>
            </a:r>
            <a:endParaRPr/>
          </a:p>
          <a:p>
            <a:pPr>
              <a:defRPr/>
            </a:pPr>
            <a:r>
              <a:rPr lang="en-US" sz="2800"/>
              <a:t>You can describe it, but...</a:t>
            </a:r>
            <a:endParaRPr/>
          </a:p>
          <a:p>
            <a:pPr marL="810000" lvl="3" indent="0">
              <a:buNone/>
              <a:defRPr/>
            </a:pPr>
            <a:r>
              <a:rPr lang="en-US" sz="2800"/>
              <a:t>You need a </a:t>
            </a:r>
            <a:r>
              <a:rPr lang="en-US" sz="2800" b="1"/>
              <a:t>PICTURE</a:t>
            </a:r>
            <a:r>
              <a:rPr lang="en-US" sz="2800"/>
              <a:t> of your product</a:t>
            </a:r>
            <a:endParaRPr/>
          </a:p>
          <a:p>
            <a:pPr marL="0" indent="0">
              <a:buNone/>
              <a:defRPr/>
            </a:pPr>
            <a:endParaRPr lang="de-CH" sz="240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420132" y="4231203"/>
            <a:ext cx="2260882" cy="2088232"/>
          </a:xfrm>
          <a:prstGeom prst="rect">
            <a:avLst/>
          </a:prstGeom>
        </p:spPr>
      </p:pic>
      <p:grpSp>
        <p:nvGrpSpPr>
          <p:cNvPr id="11" name="Gruppieren 10"/>
          <p:cNvGrpSpPr/>
          <p:nvPr/>
        </p:nvGrpSpPr>
        <p:grpSpPr bwMode="auto">
          <a:xfrm>
            <a:off x="4788024" y="4113076"/>
            <a:ext cx="2364728" cy="2565564"/>
            <a:chOff x="3929696" y="4113076"/>
            <a:chExt cx="2364728" cy="2565564"/>
          </a:xfrm>
        </p:grpSpPr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3929696" y="6309320"/>
              <a:ext cx="2364728" cy="369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lIns="91429" tIns="45714" rIns="91429" bIns="45714">
              <a:spAutoFit/>
            </a:bodyPr>
            <a:lstStyle>
              <a:defPPr>
                <a:defRPr lang="de-DE"/>
              </a:defPPr>
              <a:lvl1pPr>
                <a:defRPr>
                  <a:solidFill>
                    <a:srgbClr val="0070C0"/>
                  </a:solidFill>
                  <a:latin typeface="Arial"/>
                  <a:cs typeface="Arial"/>
                </a:defRPr>
              </a:lvl1pPr>
              <a:lvl2pPr marL="742950" indent="-285750">
                <a:defRPr sz="2800">
                  <a:solidFill>
                    <a:schemeClr val="accent2"/>
                  </a:solidFill>
                  <a:latin typeface="Arial Rounded MT Bold"/>
                </a:defRPr>
              </a:lvl2pPr>
              <a:lvl3pPr marL="1143000" indent="-228600">
                <a:defRPr sz="2800">
                  <a:solidFill>
                    <a:schemeClr val="accent2"/>
                  </a:solidFill>
                  <a:latin typeface="Arial Rounded MT Bold"/>
                </a:defRPr>
              </a:lvl3pPr>
              <a:lvl4pPr marL="1600200" indent="-228600">
                <a:defRPr sz="2800">
                  <a:solidFill>
                    <a:schemeClr val="accent2"/>
                  </a:solidFill>
                  <a:latin typeface="Arial Rounded MT Bold"/>
                </a:defRPr>
              </a:lvl4pPr>
              <a:lvl5pPr marL="2057400" indent="-228600">
                <a:defRPr sz="2800">
                  <a:solidFill>
                    <a:schemeClr val="accent2"/>
                  </a:solidFill>
                  <a:latin typeface="Arial Rounded MT Bold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 sz="2800">
                  <a:solidFill>
                    <a:schemeClr val="accent2"/>
                  </a:solidFill>
                  <a:latin typeface="Arial Rounded MT Bold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800">
                  <a:solidFill>
                    <a:schemeClr val="accent2"/>
                  </a:solidFill>
                  <a:latin typeface="Arial Rounded MT Bold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800">
                  <a:solidFill>
                    <a:schemeClr val="accent2"/>
                  </a:solidFill>
                  <a:latin typeface="Arial Rounded MT Bold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800">
                  <a:solidFill>
                    <a:schemeClr val="accent2"/>
                  </a:solidFill>
                  <a:latin typeface="Arial Rounded MT Bold"/>
                </a:defRPr>
              </a:lvl9pPr>
            </a:lstStyle>
            <a:p>
              <a:pPr>
                <a:defRPr/>
              </a:pPr>
              <a:r>
                <a:rPr lang="en-US"/>
                <a:t>“THIS is my product.”</a:t>
              </a:r>
              <a:endParaRPr/>
            </a:p>
          </p:txBody>
        </p:sp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4"/>
            <a:srcRect l="7289" b="12903"/>
            <a:stretch/>
          </p:blipFill>
          <p:spPr bwMode="auto">
            <a:xfrm>
              <a:off x="3942042" y="4113076"/>
              <a:ext cx="2340036" cy="2202051"/>
            </a:xfrm>
            <a:prstGeom prst="rect">
              <a:avLst/>
            </a:prstGeom>
          </p:spPr>
        </p:pic>
      </p:grpSp>
      <p:grpSp>
        <p:nvGrpSpPr>
          <p:cNvPr id="16" name="Gruppieren 15"/>
          <p:cNvGrpSpPr/>
          <p:nvPr/>
        </p:nvGrpSpPr>
        <p:grpSpPr bwMode="auto">
          <a:xfrm>
            <a:off x="7821423" y="35332"/>
            <a:ext cx="1322577" cy="1668235"/>
            <a:chOff x="7821423" y="35332"/>
            <a:chExt cx="1322577" cy="1668235"/>
          </a:xfrm>
        </p:grpSpPr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5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/>
          </p:blipFill>
          <p:spPr bwMode="auto">
            <a:xfrm>
              <a:off x="7821423" y="404664"/>
              <a:ext cx="1322577" cy="1298903"/>
            </a:xfrm>
            <a:prstGeom prst="rect">
              <a:avLst/>
            </a:prstGeom>
          </p:spPr>
        </p:pic>
        <p:sp>
          <p:nvSpPr>
            <p:cNvPr id="18" name="Textfeld 17"/>
            <p:cNvSpPr txBox="1"/>
            <p:nvPr/>
          </p:nvSpPr>
          <p:spPr bwMode="auto">
            <a:xfrm>
              <a:off x="7987201" y="35332"/>
              <a:ext cx="941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CH" b="1">
                  <a:solidFill>
                    <a:schemeClr val="accent2">
                      <a:lumMod val="75000"/>
                    </a:schemeClr>
                  </a:solidFill>
                </a:rPr>
                <a:t>BOS#1</a:t>
              </a:r>
              <a:endParaRPr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7A303E30-E74B-1466-1919-A1907D58266B}"/>
              </a:ext>
            </a:extLst>
          </p:cNvPr>
          <p:cNvSpPr txBox="1"/>
          <p:nvPr/>
        </p:nvSpPr>
        <p:spPr bwMode="auto">
          <a:xfrm rot="16199999">
            <a:off x="92291" y="4761791"/>
            <a:ext cx="96532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600" dirty="0">
                <a:latin typeface="Arial Narrow"/>
              </a:rPr>
              <a:t>© 2006-2024 </a:t>
            </a:r>
            <a:r>
              <a:rPr lang="en-US" sz="600" dirty="0" err="1">
                <a:latin typeface="Arial Narrow"/>
              </a:rPr>
              <a:t>Neworks</a:t>
            </a:r>
            <a:r>
              <a:rPr lang="en-US" sz="600" dirty="0">
                <a:latin typeface="Arial Narrow"/>
              </a:rPr>
              <a:t>, LLC</a:t>
            </a:r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0F0B88-A6ED-8360-7C64-83DA5E0C21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473052" y="5467370"/>
            <a:ext cx="720323" cy="128217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F0771C-65E3-74D4-CB50-F2AB347D3F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4D87DA-CAF1-CC3A-4BF6-4CDA8743E77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31540" y="1772816"/>
            <a:ext cx="8643248" cy="4320480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fr-CH" sz="1800" b="1" dirty="0" err="1"/>
              <a:t>Learn</a:t>
            </a:r>
            <a:r>
              <a:rPr lang="fr-CH" sz="1800" b="1" dirty="0"/>
              <a:t> a </a:t>
            </a:r>
            <a:r>
              <a:rPr lang="fr-CH" sz="1800" b="1" dirty="0" err="1"/>
              <a:t>different</a:t>
            </a:r>
            <a:r>
              <a:rPr lang="fr-CH" sz="1800" b="1" dirty="0"/>
              <a:t> perspective</a:t>
            </a:r>
            <a:endParaRPr lang="fr-CH" sz="1800" dirty="0"/>
          </a:p>
          <a:p>
            <a:pPr>
              <a:spcBef>
                <a:spcPts val="600"/>
              </a:spcBef>
            </a:pPr>
            <a:r>
              <a:rPr lang="fr-CH" sz="1800" dirty="0" err="1"/>
              <a:t>explain</a:t>
            </a:r>
            <a:r>
              <a:rPr lang="fr-CH" sz="1800" dirty="0"/>
              <a:t> </a:t>
            </a:r>
            <a:r>
              <a:rPr lang="fr-CH" sz="1800" dirty="0" err="1"/>
              <a:t>technology</a:t>
            </a:r>
            <a:r>
              <a:rPr lang="fr-CH" sz="1800" dirty="0"/>
              <a:t> to non-experts/ non-tech, …</a:t>
            </a:r>
            <a:r>
              <a:rPr lang="fr-CH" sz="1800" dirty="0" err="1"/>
              <a:t>communicate</a:t>
            </a:r>
            <a:r>
              <a:rPr lang="fr-CH" sz="1800" dirty="0"/>
              <a:t> impact </a:t>
            </a:r>
          </a:p>
          <a:p>
            <a:pPr>
              <a:spcBef>
                <a:spcPts val="600"/>
              </a:spcBef>
            </a:pPr>
            <a:r>
              <a:rPr lang="fr-CH" sz="1800" dirty="0"/>
              <a:t>let go of </a:t>
            </a:r>
            <a:r>
              <a:rPr lang="fr-CH" sz="1800" dirty="0" err="1"/>
              <a:t>assumptions</a:t>
            </a:r>
            <a:r>
              <a:rPr lang="fr-CH" sz="1800" dirty="0"/>
              <a:t> (and </a:t>
            </a:r>
            <a:r>
              <a:rPr lang="fr-CH" sz="1800" dirty="0" err="1"/>
              <a:t>your</a:t>
            </a:r>
            <a:r>
              <a:rPr lang="fr-CH" sz="1800" dirty="0"/>
              <a:t> </a:t>
            </a:r>
            <a:r>
              <a:rPr lang="fr-CH" sz="1800" dirty="0" err="1"/>
              <a:t>dream</a:t>
            </a:r>
            <a:r>
              <a:rPr lang="fr-CH" sz="1800" dirty="0"/>
              <a:t> </a:t>
            </a:r>
            <a:r>
              <a:rPr lang="fr-CH" sz="1800" dirty="0" err="1"/>
              <a:t>biz</a:t>
            </a:r>
            <a:r>
              <a:rPr lang="fr-CH" sz="1800" dirty="0"/>
              <a:t>) …</a:t>
            </a:r>
            <a:r>
              <a:rPr lang="fr-CH" sz="1800" dirty="0" err="1"/>
              <a:t>confront</a:t>
            </a:r>
            <a:r>
              <a:rPr lang="fr-CH" sz="1800" dirty="0"/>
              <a:t> </a:t>
            </a:r>
            <a:r>
              <a:rPr lang="fr-CH" sz="1800" dirty="0" err="1"/>
              <a:t>with</a:t>
            </a:r>
            <a:r>
              <a:rPr lang="fr-CH" sz="1800" dirty="0"/>
              <a:t> reality</a:t>
            </a:r>
          </a:p>
          <a:p>
            <a:pPr>
              <a:spcBef>
                <a:spcPts val="600"/>
              </a:spcBef>
            </a:pPr>
            <a:r>
              <a:rPr lang="fr-CH" sz="1800" dirty="0" err="1"/>
              <a:t>take</a:t>
            </a:r>
            <a:r>
              <a:rPr lang="fr-CH" sz="1800" dirty="0"/>
              <a:t> ~</a:t>
            </a:r>
            <a:r>
              <a:rPr lang="fr-CH" sz="1800" dirty="0" err="1"/>
              <a:t>rapid</a:t>
            </a:r>
            <a:r>
              <a:rPr lang="fr-CH" sz="1800" dirty="0"/>
              <a:t> </a:t>
            </a:r>
            <a:r>
              <a:rPr lang="fr-CH" sz="1800" dirty="0" err="1"/>
              <a:t>decisions</a:t>
            </a:r>
            <a:r>
              <a:rPr lang="fr-CH" sz="1800" dirty="0"/>
              <a:t>, </a:t>
            </a:r>
            <a:r>
              <a:rPr lang="fr-CH" sz="1800" dirty="0" err="1"/>
              <a:t>from</a:t>
            </a:r>
            <a:r>
              <a:rPr lang="fr-CH" sz="1800" dirty="0"/>
              <a:t> ~</a:t>
            </a:r>
            <a:r>
              <a:rPr lang="fr-CH" sz="1800" dirty="0" err="1"/>
              <a:t>incomplete</a:t>
            </a:r>
            <a:r>
              <a:rPr lang="fr-CH" sz="1800" dirty="0"/>
              <a:t> information, on topics </a:t>
            </a:r>
            <a:r>
              <a:rPr lang="fr-CH" sz="1800" dirty="0" err="1"/>
              <a:t>you</a:t>
            </a:r>
            <a:r>
              <a:rPr lang="fr-CH" sz="1800" dirty="0"/>
              <a:t> </a:t>
            </a:r>
            <a:r>
              <a:rPr lang="fr-CH" sz="1800" dirty="0" err="1"/>
              <a:t>don’t</a:t>
            </a:r>
            <a:r>
              <a:rPr lang="fr-CH" sz="1800" dirty="0"/>
              <a:t> </a:t>
            </a:r>
            <a:r>
              <a:rPr lang="fr-CH" sz="1800" dirty="0" err="1"/>
              <a:t>necessarily</a:t>
            </a:r>
            <a:r>
              <a:rPr lang="fr-CH" sz="1800" dirty="0"/>
              <a:t> master… </a:t>
            </a:r>
          </a:p>
          <a:p>
            <a:pPr marL="0" indent="0">
              <a:spcBef>
                <a:spcPts val="600"/>
              </a:spcBef>
              <a:buNone/>
            </a:pPr>
            <a:endParaRPr lang="fr-CH" sz="1800" dirty="0"/>
          </a:p>
          <a:p>
            <a:pPr marL="0" indent="0">
              <a:spcBef>
                <a:spcPts val="600"/>
              </a:spcBef>
              <a:buNone/>
            </a:pPr>
            <a:r>
              <a:rPr lang="fr-CH" sz="1800" b="1" dirty="0"/>
              <a:t>Power of Network:</a:t>
            </a:r>
          </a:p>
          <a:p>
            <a:pPr>
              <a:spcBef>
                <a:spcPts val="600"/>
              </a:spcBef>
            </a:pPr>
            <a:r>
              <a:rPr lang="fr-CH" sz="1800" dirty="0"/>
              <a:t>(</a:t>
            </a:r>
            <a:r>
              <a:rPr lang="fr-CH" sz="1800" b="1" dirty="0">
                <a:solidFill>
                  <a:schemeClr val="accent1">
                    <a:lumMod val="75000"/>
                  </a:schemeClr>
                </a:solidFill>
              </a:rPr>
              <a:t>ben</a:t>
            </a:r>
            <a:r>
              <a:rPr lang="fr-CH" sz="1800" b="1" dirty="0">
                <a:solidFill>
                  <a:srgbClr val="FF0000"/>
                </a:solidFill>
              </a:rPr>
              <a:t>ch</a:t>
            </a:r>
            <a:r>
              <a:rPr lang="fr-CH" sz="1800" b="1" dirty="0">
                <a:solidFill>
                  <a:schemeClr val="accent1">
                    <a:lumMod val="75000"/>
                  </a:schemeClr>
                </a:solidFill>
              </a:rPr>
              <a:t>2biz</a:t>
            </a:r>
            <a:r>
              <a:rPr lang="fr-CH" sz="1800" dirty="0"/>
              <a:t>) experts </a:t>
            </a:r>
            <a:r>
              <a:rPr lang="fr-CH" sz="1800" dirty="0" err="1"/>
              <a:t>from</a:t>
            </a:r>
            <a:r>
              <a:rPr lang="fr-CH" sz="1800" dirty="0"/>
              <a:t> </a:t>
            </a:r>
            <a:r>
              <a:rPr lang="fr-CH" sz="1800" dirty="0" err="1"/>
              <a:t>regional</a:t>
            </a:r>
            <a:r>
              <a:rPr lang="fr-CH" sz="1800" dirty="0"/>
              <a:t> </a:t>
            </a:r>
            <a:r>
              <a:rPr lang="fr-CH" sz="1800" dirty="0" err="1"/>
              <a:t>ecosystem</a:t>
            </a:r>
            <a:r>
              <a:rPr lang="fr-CH" sz="1800" dirty="0"/>
              <a:t> </a:t>
            </a:r>
            <a:r>
              <a:rPr lang="fr-CH" sz="1800" dirty="0" err="1"/>
              <a:t>join</a:t>
            </a:r>
            <a:r>
              <a:rPr lang="fr-CH" sz="1800" dirty="0"/>
              <a:t> ‘’pro-</a:t>
            </a:r>
            <a:r>
              <a:rPr lang="fr-CH" sz="1800" dirty="0" err="1"/>
              <a:t>bono</a:t>
            </a:r>
            <a:r>
              <a:rPr lang="fr-CH" sz="1800" dirty="0"/>
              <a:t>’’: to spot </a:t>
            </a:r>
            <a:r>
              <a:rPr lang="fr-CH" sz="1800" dirty="0" err="1"/>
              <a:t>promising</a:t>
            </a:r>
            <a:r>
              <a:rPr lang="fr-CH" sz="1800" dirty="0"/>
              <a:t> start-up, collaborations, </a:t>
            </a:r>
            <a:r>
              <a:rPr lang="fr-CH" sz="1800" dirty="0" err="1"/>
              <a:t>promote</a:t>
            </a:r>
            <a:r>
              <a:rPr lang="fr-CH" sz="1800" dirty="0"/>
              <a:t> </a:t>
            </a:r>
            <a:r>
              <a:rPr lang="fr-CH" sz="1800" dirty="0" err="1"/>
              <a:t>their</a:t>
            </a:r>
            <a:r>
              <a:rPr lang="fr-CH" sz="1800" dirty="0"/>
              <a:t> services, have fun. </a:t>
            </a:r>
          </a:p>
          <a:p>
            <a:pPr>
              <a:spcBef>
                <a:spcPts val="600"/>
              </a:spcBef>
            </a:pPr>
            <a:r>
              <a:rPr lang="fr-CH" sz="1800" dirty="0" err="1"/>
              <a:t>idea</a:t>
            </a:r>
            <a:r>
              <a:rPr lang="fr-CH" sz="1800" dirty="0"/>
              <a:t> champions gains a </a:t>
            </a:r>
            <a:r>
              <a:rPr lang="fr-CH" sz="1800" dirty="0" err="1"/>
              <a:t>supportive</a:t>
            </a:r>
            <a:r>
              <a:rPr lang="fr-CH" sz="1800" dirty="0"/>
              <a:t> network </a:t>
            </a:r>
            <a:r>
              <a:rPr lang="fr-CH" sz="1800" dirty="0" err="1"/>
              <a:t>they</a:t>
            </a:r>
            <a:r>
              <a:rPr lang="fr-CH" sz="1800" dirty="0"/>
              <a:t> can </a:t>
            </a:r>
            <a:r>
              <a:rPr lang="fr-CH" sz="1800" dirty="0" err="1"/>
              <a:t>leverage</a:t>
            </a:r>
            <a:r>
              <a:rPr lang="fr-CH" sz="1800" dirty="0"/>
              <a:t> </a:t>
            </a:r>
            <a:r>
              <a:rPr lang="fr-CH" sz="1800" dirty="0" err="1"/>
              <a:t>after</a:t>
            </a:r>
            <a:r>
              <a:rPr lang="fr-CH" sz="1800" dirty="0"/>
              <a:t> the workshop</a:t>
            </a:r>
          </a:p>
          <a:p>
            <a:pPr marL="0" indent="0">
              <a:spcBef>
                <a:spcPts val="600"/>
              </a:spcBef>
              <a:buNone/>
            </a:pPr>
            <a:endParaRPr lang="fr-CH" sz="1800" dirty="0"/>
          </a:p>
          <a:p>
            <a:pPr marL="0" indent="0">
              <a:spcBef>
                <a:spcPts val="600"/>
              </a:spcBef>
              <a:buNone/>
            </a:pPr>
            <a:r>
              <a:rPr lang="fr-CH" sz="1800" b="1" dirty="0" err="1"/>
              <a:t>Leverage</a:t>
            </a:r>
            <a:r>
              <a:rPr lang="fr-CH" sz="1800" b="1" dirty="0"/>
              <a:t> collective intelligence</a:t>
            </a:r>
            <a:r>
              <a:rPr lang="fr-CH" sz="1800" dirty="0"/>
              <a:t>:</a:t>
            </a:r>
          </a:p>
          <a:p>
            <a:pPr>
              <a:spcBef>
                <a:spcPts val="600"/>
              </a:spcBef>
            </a:pPr>
            <a:r>
              <a:rPr lang="fr-CH" sz="1800" dirty="0" err="1"/>
              <a:t>each</a:t>
            </a:r>
            <a:r>
              <a:rPr lang="fr-CH" sz="1800" dirty="0"/>
              <a:t> of the team experts </a:t>
            </a:r>
            <a:r>
              <a:rPr lang="fr-CH" sz="1800" dirty="0" err="1"/>
              <a:t>brings</a:t>
            </a:r>
            <a:r>
              <a:rPr lang="fr-CH" sz="1800" dirty="0"/>
              <a:t> </a:t>
            </a:r>
            <a:r>
              <a:rPr lang="fr-CH" sz="1800" dirty="0" err="1"/>
              <a:t>her</a:t>
            </a:r>
            <a:r>
              <a:rPr lang="fr-CH" sz="1800" dirty="0"/>
              <a:t> </a:t>
            </a:r>
            <a:r>
              <a:rPr lang="fr-CH" sz="1800" dirty="0" err="1"/>
              <a:t>own</a:t>
            </a:r>
            <a:r>
              <a:rPr lang="fr-CH" sz="1800" dirty="0"/>
              <a:t> expertise + </a:t>
            </a:r>
            <a:r>
              <a:rPr lang="fr-CH" sz="1800" dirty="0" err="1"/>
              <a:t>common</a:t>
            </a:r>
            <a:r>
              <a:rPr lang="fr-CH" sz="1800" dirty="0"/>
              <a:t> </a:t>
            </a:r>
            <a:r>
              <a:rPr lang="fr-CH" sz="1800" dirty="0" err="1"/>
              <a:t>sense</a:t>
            </a:r>
            <a:endParaRPr lang="fr-CH" sz="1800" dirty="0"/>
          </a:p>
          <a:p>
            <a:pPr>
              <a:spcBef>
                <a:spcPts val="600"/>
              </a:spcBef>
            </a:pPr>
            <a:r>
              <a:rPr lang="fr-CH" sz="1800" dirty="0" err="1"/>
              <a:t>everybody</a:t>
            </a:r>
            <a:r>
              <a:rPr lang="fr-CH" sz="1800" dirty="0"/>
              <a:t> </a:t>
            </a:r>
            <a:r>
              <a:rPr lang="fr-CH" sz="1800" dirty="0" err="1"/>
              <a:t>learns</a:t>
            </a:r>
            <a:r>
              <a:rPr lang="fr-CH" sz="1800" dirty="0"/>
              <a:t> A LOT, </a:t>
            </a:r>
            <a:r>
              <a:rPr lang="fr-CH" sz="1800" dirty="0" err="1"/>
              <a:t>everybody</a:t>
            </a:r>
            <a:r>
              <a:rPr lang="fr-CH" sz="1800" dirty="0"/>
              <a:t> </a:t>
            </a:r>
            <a:r>
              <a:rPr lang="fr-CH" sz="1800" dirty="0" err="1"/>
              <a:t>teaches</a:t>
            </a:r>
            <a:r>
              <a:rPr lang="fr-CH" sz="1800" dirty="0"/>
              <a:t> A LOT</a:t>
            </a:r>
          </a:p>
          <a:p>
            <a:pPr>
              <a:spcBef>
                <a:spcPts val="600"/>
              </a:spcBef>
            </a:pPr>
            <a:endParaRPr lang="fr-CH" sz="1800" dirty="0"/>
          </a:p>
          <a:p>
            <a:pPr marL="0" indent="0">
              <a:spcBef>
                <a:spcPts val="600"/>
              </a:spcBef>
              <a:buNone/>
            </a:pPr>
            <a:endParaRPr lang="fr-CH" sz="1200" dirty="0"/>
          </a:p>
          <a:p>
            <a:pPr>
              <a:spcBef>
                <a:spcPts val="600"/>
              </a:spcBef>
            </a:pPr>
            <a:endParaRPr lang="fr-CH" sz="1200" dirty="0"/>
          </a:p>
          <a:p>
            <a:pPr>
              <a:spcBef>
                <a:spcPts val="600"/>
              </a:spcBef>
            </a:pPr>
            <a:endParaRPr lang="fr-CH" sz="12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44FF4E0-550C-9EFD-59EA-ADF860530D2F}"/>
              </a:ext>
            </a:extLst>
          </p:cNvPr>
          <p:cNvSpPr txBox="1">
            <a:spLocks/>
          </p:cNvSpPr>
          <p:nvPr/>
        </p:nvSpPr>
        <p:spPr>
          <a:xfrm>
            <a:off x="69212" y="627273"/>
            <a:ext cx="90747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H" sz="2400" dirty="0"/>
              <a:t>…</a:t>
            </a:r>
            <a:r>
              <a:rPr lang="fr-CH" sz="2400" dirty="0" err="1"/>
              <a:t>Considerations</a:t>
            </a:r>
            <a:r>
              <a:rPr lang="fr-CH" sz="2400" dirty="0"/>
              <a:t> on </a:t>
            </a:r>
            <a:r>
              <a:rPr lang="fr-CH" sz="2400" b="1" dirty="0">
                <a:solidFill>
                  <a:srgbClr val="FF40FF"/>
                </a:solidFill>
              </a:rPr>
              <a:t>start-up </a:t>
            </a:r>
            <a:r>
              <a:rPr lang="fr-CH" sz="2400" b="1" dirty="0" err="1">
                <a:solidFill>
                  <a:srgbClr val="FF40FF"/>
                </a:solidFill>
              </a:rPr>
              <a:t>creation</a:t>
            </a:r>
            <a:r>
              <a:rPr lang="fr-CH" sz="2400" b="1" dirty="0">
                <a:solidFill>
                  <a:srgbClr val="FF40FF"/>
                </a:solidFill>
              </a:rPr>
              <a:t> programs (in IFAST-2 ?)</a:t>
            </a:r>
            <a:endParaRPr lang="fr-CH" sz="2000" b="1" dirty="0">
              <a:solidFill>
                <a:srgbClr val="FF4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49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A2AB2-4428-03C1-704F-C24BE896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378363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FD0B1-7BCD-2542-69C5-6F304AB9C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764" y="3797563"/>
            <a:ext cx="8398259" cy="2135021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CH" sz="2400" dirty="0"/>
          </a:p>
          <a:p>
            <a:pPr marL="0" indent="0">
              <a:buNone/>
            </a:pPr>
            <a:endParaRPr lang="en-CH" sz="800" dirty="0"/>
          </a:p>
          <a:p>
            <a:pPr marL="0" indent="0">
              <a:buNone/>
            </a:pPr>
            <a:r>
              <a:rPr lang="en-CH" sz="2400" dirty="0"/>
              <a:t>Opportunity </a:t>
            </a:r>
          </a:p>
          <a:p>
            <a:r>
              <a:rPr lang="en-CH" sz="2400" dirty="0"/>
              <a:t>for postDoc to explore opportunities outside academia</a:t>
            </a:r>
          </a:p>
          <a:p>
            <a:r>
              <a:rPr lang="en-CH" sz="2400" dirty="0"/>
              <a:t>for Industry to understand what researchers can bring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7887114-24E2-607E-3BCB-BAE0398AA91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199" t="25130" b="1"/>
          <a:stretch/>
        </p:blipFill>
        <p:spPr>
          <a:xfrm>
            <a:off x="3625214" y="1997898"/>
            <a:ext cx="1602890" cy="165799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AE56AA8-157B-B1D9-8DF8-F167D5BD7DF6}"/>
              </a:ext>
            </a:extLst>
          </p:cNvPr>
          <p:cNvSpPr txBox="1"/>
          <p:nvPr/>
        </p:nvSpPr>
        <p:spPr>
          <a:xfrm>
            <a:off x="197089" y="929312"/>
            <a:ext cx="9026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Externships for </a:t>
            </a:r>
            <a:r>
              <a:rPr kumimoji="0" lang="en-CH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knowledge transfer</a:t>
            </a:r>
            <a:endParaRPr kumimoji="0" lang="en-CH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7" name="Picture 16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719926DC-0487-B007-788C-8FF0531492A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30" t="6149" b="6149"/>
          <a:stretch/>
        </p:blipFill>
        <p:spPr>
          <a:xfrm>
            <a:off x="6009676" y="1997898"/>
            <a:ext cx="1602890" cy="165799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8C1C9BD-77F4-A2DF-F535-58AF07A5E60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0425" y="2097815"/>
            <a:ext cx="1693129" cy="167431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6B0ADF0-4CE7-BFB9-FCF3-88DFB964113D}"/>
              </a:ext>
            </a:extLst>
          </p:cNvPr>
          <p:cNvSpPr txBox="1"/>
          <p:nvPr/>
        </p:nvSpPr>
        <p:spPr>
          <a:xfrm>
            <a:off x="1056532" y="3867548"/>
            <a:ext cx="23659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Build a Fintech startup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93CC6B9-7F67-C4F6-F64A-A7BBCECC0935}"/>
              </a:ext>
            </a:extLst>
          </p:cNvPr>
          <p:cNvSpPr txBox="1"/>
          <p:nvPr/>
        </p:nvSpPr>
        <p:spPr>
          <a:xfrm>
            <a:off x="3643738" y="3898483"/>
            <a:ext cx="19471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Complications in luxury watches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F76F17-F441-8681-2DC1-5B47D3430099}"/>
              </a:ext>
            </a:extLst>
          </p:cNvPr>
          <p:cNvSpPr txBox="1"/>
          <p:nvPr/>
        </p:nvSpPr>
        <p:spPr>
          <a:xfrm>
            <a:off x="5812172" y="3929455"/>
            <a:ext cx="227529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" panose="02000503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Proget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" panose="02000503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manager at Micro-Cameras &amp; Space Exploration (MCSE), NE</a:t>
            </a:r>
            <a:endParaRPr kumimoji="0" lang="en-CH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6772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FCEDAC-3CF3-9A29-7EEC-7BA53B28AE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E03F195-2FC8-2B3B-5621-D564AEA2F7BC}"/>
              </a:ext>
            </a:extLst>
          </p:cNvPr>
          <p:cNvSpPr txBox="1"/>
          <p:nvPr/>
        </p:nvSpPr>
        <p:spPr>
          <a:xfrm>
            <a:off x="197089" y="929312"/>
            <a:ext cx="9026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Seed Funding for </a:t>
            </a:r>
            <a:r>
              <a:rPr kumimoji="0" lang="en-CH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knowledge transfer</a:t>
            </a:r>
            <a:r>
              <a:rPr kumimoji="0" lang="en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CH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and </a:t>
            </a:r>
            <a:r>
              <a:rPr kumimoji="0" lang="en-CH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innovation</a:t>
            </a:r>
            <a:endParaRPr kumimoji="0" lang="en-CH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1" name="Content Placeholder 11">
            <a:extLst>
              <a:ext uri="{FF2B5EF4-FFF2-40B4-BE49-F238E27FC236}">
                <a16:creationId xmlns:a16="http://schemas.microsoft.com/office/drawing/2014/main" id="{6330607C-2D6C-B4C1-0B4F-BB076F207EAF}"/>
              </a:ext>
            </a:extLst>
          </p:cNvPr>
          <p:cNvSpPr txBox="1"/>
          <p:nvPr/>
        </p:nvSpPr>
        <p:spPr bwMode="auto">
          <a:xfrm>
            <a:off x="462164" y="4911740"/>
            <a:ext cx="7680350" cy="13319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transfer of knowledge or technology to/from industry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market opportunity, patent, product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 innovative idea /R&amp;D (high-risk high-gain)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B28F92-88EC-5FF6-F9E2-3D0581FB6992}"/>
              </a:ext>
            </a:extLst>
          </p:cNvPr>
          <p:cNvSpPr txBox="1"/>
          <p:nvPr/>
        </p:nvSpPr>
        <p:spPr>
          <a:xfrm>
            <a:off x="5028931" y="3837187"/>
            <a:ext cx="39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Spin-off UniBE: Noble gas spectro-analizer for a moon mission to quality measurement in semiconducting, coating industries</a:t>
            </a:r>
          </a:p>
        </p:txBody>
      </p:sp>
      <p:pic>
        <p:nvPicPr>
          <p:cNvPr id="15362" name="Picture 2" descr="Im Operationssaal der Neurochirurgie: BrainPol will mit polarimetrischen Signalen die natürlichen Sehfähigkeiten von Chirurgen erweitern. © Inselspital Bern">
            <a:extLst>
              <a:ext uri="{FF2B5EF4-FFF2-40B4-BE49-F238E27FC236}">
                <a16:creationId xmlns:a16="http://schemas.microsoft.com/office/drawing/2014/main" id="{FDDC2C16-B5E7-9715-4438-221B3E3C34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5562" y="1727178"/>
            <a:ext cx="3168690" cy="2115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D36FCBC-6FD2-FAC7-DDDC-2EF0B706E1D8}"/>
              </a:ext>
            </a:extLst>
          </p:cNvPr>
          <p:cNvSpPr txBox="1"/>
          <p:nvPr/>
        </p:nvSpPr>
        <p:spPr>
          <a:xfrm>
            <a:off x="938965" y="3867548"/>
            <a:ext cx="36330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Polarization of light (search for signs of life) to detect tumoral cells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6D5C5B-9395-2C63-AE0E-177FD6DEDA27}"/>
              </a:ext>
            </a:extLst>
          </p:cNvPr>
          <p:cNvSpPr txBox="1"/>
          <p:nvPr/>
        </p:nvSpPr>
        <p:spPr>
          <a:xfrm>
            <a:off x="2661701" y="3617158"/>
            <a:ext cx="188339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 © </a:t>
            </a:r>
            <a:r>
              <a:rPr kumimoji="0" lang="en-GB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Inselspital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Bern</a:t>
            </a:r>
            <a:endParaRPr kumimoji="0" lang="en-CH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7D27510-7928-D253-58C9-9141FCAB956D}"/>
              </a:ext>
            </a:extLst>
          </p:cNvPr>
          <p:cNvGrpSpPr/>
          <p:nvPr/>
        </p:nvGrpSpPr>
        <p:grpSpPr>
          <a:xfrm>
            <a:off x="5213444" y="1685624"/>
            <a:ext cx="3003377" cy="2115210"/>
            <a:chOff x="4572000" y="2200196"/>
            <a:chExt cx="2325369" cy="1856101"/>
          </a:xfrm>
        </p:grpSpPr>
        <p:pic>
          <p:nvPicPr>
            <p:cNvPr id="15364" name="Picture 4">
              <a:extLst>
                <a:ext uri="{FF2B5EF4-FFF2-40B4-BE49-F238E27FC236}">
                  <a16:creationId xmlns:a16="http://schemas.microsoft.com/office/drawing/2014/main" id="{B4F25120-0B20-D2A2-F357-FA3DD381B34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572001" y="2200196"/>
              <a:ext cx="2325368" cy="1856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495704C6-B872-0B2C-6591-1EC5A20C54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72000" y="2337366"/>
              <a:ext cx="1341781" cy="4278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467212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F10057-D75A-C353-76B8-F6C8137032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6C9A77A-96A6-7C92-1C32-7422BAC3E19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1635871"/>
            <a:ext cx="3477492" cy="45410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8FA4079-B4B8-FF73-E487-E50FED7C922E}"/>
              </a:ext>
            </a:extLst>
          </p:cNvPr>
          <p:cNvSpPr txBox="1"/>
          <p:nvPr/>
        </p:nvSpPr>
        <p:spPr>
          <a:xfrm>
            <a:off x="197089" y="929312"/>
            <a:ext cx="9026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Seed Funding example: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D2FCC3-1AE1-8A86-49E8-92CB49ED33F0}"/>
              </a:ext>
            </a:extLst>
          </p:cNvPr>
          <p:cNvSpPr txBox="1"/>
          <p:nvPr/>
        </p:nvSpPr>
        <p:spPr>
          <a:xfrm>
            <a:off x="6741994" y="1390313"/>
            <a:ext cx="13251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Leleu et al., UniGE</a:t>
            </a:r>
          </a:p>
        </p:txBody>
      </p:sp>
    </p:spTree>
    <p:extLst>
      <p:ext uri="{BB962C8B-B14F-4D97-AF65-F5344CB8AC3E}">
        <p14:creationId xmlns:p14="http://schemas.microsoft.com/office/powerpoint/2010/main" val="14908072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B8C635-B158-0472-FAC9-28D3656EDB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C9C941A-9FC4-6573-C53C-FB824976D4E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1635871"/>
            <a:ext cx="3477492" cy="45410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4873047-FCE8-F624-30C3-14C5A93943FE}"/>
              </a:ext>
            </a:extLst>
          </p:cNvPr>
          <p:cNvSpPr txBox="1"/>
          <p:nvPr/>
        </p:nvSpPr>
        <p:spPr>
          <a:xfrm>
            <a:off x="197089" y="929312"/>
            <a:ext cx="9026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Seed Funding example: ML/AI for exo-planet detection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AD421E-702C-BFD6-964C-DCE99CCD0BD7}"/>
              </a:ext>
            </a:extLst>
          </p:cNvPr>
          <p:cNvSpPr txBox="1"/>
          <p:nvPr/>
        </p:nvSpPr>
        <p:spPr>
          <a:xfrm>
            <a:off x="1885791" y="2641110"/>
            <a:ext cx="20909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planet transiting in front of its star (eclipse)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549FC60-7837-3BD8-C720-149B2DFEB33F}"/>
              </a:ext>
            </a:extLst>
          </p:cNvPr>
          <p:cNvSpPr/>
          <p:nvPr/>
        </p:nvSpPr>
        <p:spPr>
          <a:xfrm>
            <a:off x="2216258" y="3906417"/>
            <a:ext cx="1368000" cy="1368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glow rad="321767">
              <a:schemeClr val="accent4">
                <a:lumMod val="60000"/>
                <a:lumOff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2688ED3-B134-2C6C-DFA0-59367DDBB0FE}"/>
              </a:ext>
            </a:extLst>
          </p:cNvPr>
          <p:cNvSpPr/>
          <p:nvPr/>
        </p:nvSpPr>
        <p:spPr>
          <a:xfrm>
            <a:off x="3404744" y="4123901"/>
            <a:ext cx="360000" cy="360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A8C3EB2-35E5-363B-D12C-40A6E5DA4852}"/>
              </a:ext>
            </a:extLst>
          </p:cNvPr>
          <p:cNvSpPr/>
          <p:nvPr/>
        </p:nvSpPr>
        <p:spPr>
          <a:xfrm>
            <a:off x="4572000" y="4249755"/>
            <a:ext cx="3477492" cy="263272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45000">
                <a:schemeClr val="tx2"/>
              </a:gs>
              <a:gs pos="58000">
                <a:schemeClr val="tx2"/>
              </a:gs>
              <a:gs pos="52000">
                <a:schemeClr val="tx2">
                  <a:lumMod val="50000"/>
                </a:schemeClr>
              </a:gs>
              <a:gs pos="100000">
                <a:schemeClr val="tx2"/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57661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D372F3-0EBB-10CC-8A47-CD31AEF33F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047E3C7-5984-FEAB-1E84-C6C7DE1B4DE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1635871"/>
            <a:ext cx="3477492" cy="45410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216194D-CF94-86E5-4B02-12C20AAFB317}"/>
              </a:ext>
            </a:extLst>
          </p:cNvPr>
          <p:cNvSpPr txBox="1"/>
          <p:nvPr/>
        </p:nvSpPr>
        <p:spPr>
          <a:xfrm>
            <a:off x="197089" y="929312"/>
            <a:ext cx="9026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Seed Funding example: ML/AI for exo-planet detection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8F5FFF-2233-C96D-B424-1C9F66CEE703}"/>
              </a:ext>
            </a:extLst>
          </p:cNvPr>
          <p:cNvSpPr txBox="1"/>
          <p:nvPr/>
        </p:nvSpPr>
        <p:spPr>
          <a:xfrm>
            <a:off x="1885791" y="2641110"/>
            <a:ext cx="20909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planet transiting in front of its star (eclipse)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ED1FE83-1932-0A2D-900D-D9D9BBCC4273}"/>
              </a:ext>
            </a:extLst>
          </p:cNvPr>
          <p:cNvSpPr/>
          <p:nvPr/>
        </p:nvSpPr>
        <p:spPr>
          <a:xfrm>
            <a:off x="2216258" y="3906417"/>
            <a:ext cx="1368000" cy="1368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glow rad="321767">
              <a:schemeClr val="accent4">
                <a:lumMod val="60000"/>
                <a:lumOff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BE79F86-F5E9-64E6-C938-A099B30DF06D}"/>
              </a:ext>
            </a:extLst>
          </p:cNvPr>
          <p:cNvSpPr/>
          <p:nvPr/>
        </p:nvSpPr>
        <p:spPr>
          <a:xfrm>
            <a:off x="3404744" y="4123901"/>
            <a:ext cx="360000" cy="360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A6D06A9-6E5C-0034-A89D-5141AFAEA013}"/>
              </a:ext>
            </a:extLst>
          </p:cNvPr>
          <p:cNvSpPr/>
          <p:nvPr/>
        </p:nvSpPr>
        <p:spPr>
          <a:xfrm>
            <a:off x="4572000" y="4249755"/>
            <a:ext cx="3477492" cy="263272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45000">
                <a:schemeClr val="tx2"/>
              </a:gs>
              <a:gs pos="58000">
                <a:schemeClr val="tx2"/>
              </a:gs>
              <a:gs pos="52000">
                <a:schemeClr val="tx2">
                  <a:lumMod val="50000"/>
                </a:schemeClr>
              </a:gs>
              <a:gs pos="100000">
                <a:schemeClr val="tx2"/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C509698-9C88-4449-3E18-680F305DF2AC}"/>
              </a:ext>
            </a:extLst>
          </p:cNvPr>
          <p:cNvSpPr/>
          <p:nvPr/>
        </p:nvSpPr>
        <p:spPr>
          <a:xfrm>
            <a:off x="1362387" y="4333027"/>
            <a:ext cx="360000" cy="360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AE66C55-9EBE-0638-0294-6A1AD39792F5}"/>
              </a:ext>
            </a:extLst>
          </p:cNvPr>
          <p:cNvSpPr/>
          <p:nvPr/>
        </p:nvSpPr>
        <p:spPr>
          <a:xfrm>
            <a:off x="688516" y="4647306"/>
            <a:ext cx="540000" cy="540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8589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2C94D707-CDC1-4C41-C6A1-FD2D45C37A3B}"/>
              </a:ext>
            </a:extLst>
          </p:cNvPr>
          <p:cNvGrpSpPr/>
          <p:nvPr/>
        </p:nvGrpSpPr>
        <p:grpSpPr>
          <a:xfrm>
            <a:off x="2519432" y="3169628"/>
            <a:ext cx="4388015" cy="2955565"/>
            <a:chOff x="2126686" y="1631954"/>
            <a:chExt cx="4814073" cy="3302539"/>
          </a:xfrm>
        </p:grpSpPr>
        <p:pic>
          <p:nvPicPr>
            <p:cNvPr id="45" name="Picture 44" descr="6a00d8341bf7f753ef01a3fcfd5d83970b.jpg">
              <a:extLst>
                <a:ext uri="{FF2B5EF4-FFF2-40B4-BE49-F238E27FC236}">
                  <a16:creationId xmlns:a16="http://schemas.microsoft.com/office/drawing/2014/main" id="{70EA5893-58E7-AA21-CE51-FD0EF061B2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890660" y="4128714"/>
              <a:ext cx="1446292" cy="732259"/>
            </a:xfrm>
            <a:custGeom>
              <a:avLst/>
              <a:gdLst>
                <a:gd name="connsiteX0" fmla="*/ 993097 w 1446292"/>
                <a:gd name="connsiteY0" fmla="*/ 52 h 732259"/>
                <a:gd name="connsiteX1" fmla="*/ 1148578 w 1446292"/>
                <a:gd name="connsiteY1" fmla="*/ 34541 h 732259"/>
                <a:gd name="connsiteX2" fmla="*/ 1138169 w 1446292"/>
                <a:gd name="connsiteY2" fmla="*/ 129570 h 732259"/>
                <a:gd name="connsiteX3" fmla="*/ 1268597 w 1446292"/>
                <a:gd name="connsiteY3" fmla="*/ 342312 h 732259"/>
                <a:gd name="connsiteX4" fmla="*/ 1413262 w 1446292"/>
                <a:gd name="connsiteY4" fmla="*/ 333339 h 732259"/>
                <a:gd name="connsiteX5" fmla="*/ 1440994 w 1446292"/>
                <a:gd name="connsiteY5" fmla="*/ 465213 h 732259"/>
                <a:gd name="connsiteX6" fmla="*/ 1214212 w 1446292"/>
                <a:gd name="connsiteY6" fmla="*/ 508479 h 732259"/>
                <a:gd name="connsiteX7" fmla="*/ 1119020 w 1446292"/>
                <a:gd name="connsiteY7" fmla="*/ 711308 h 732259"/>
                <a:gd name="connsiteX8" fmla="*/ 1121348 w 1446292"/>
                <a:gd name="connsiteY8" fmla="*/ 732259 h 732259"/>
                <a:gd name="connsiteX9" fmla="*/ 5958 w 1446292"/>
                <a:gd name="connsiteY9" fmla="*/ 732259 h 732259"/>
                <a:gd name="connsiteX10" fmla="*/ 205 w 1446292"/>
                <a:gd name="connsiteY10" fmla="*/ 685233 h 732259"/>
                <a:gd name="connsiteX11" fmla="*/ 6027 w 1446292"/>
                <a:gd name="connsiteY11" fmla="*/ 618677 h 732259"/>
                <a:gd name="connsiteX12" fmla="*/ 91216 w 1446292"/>
                <a:gd name="connsiteY12" fmla="*/ 507876 h 732259"/>
                <a:gd name="connsiteX13" fmla="*/ 229050 w 1446292"/>
                <a:gd name="connsiteY13" fmla="*/ 552867 h 732259"/>
                <a:gd name="connsiteX14" fmla="*/ 293296 w 1446292"/>
                <a:gd name="connsiteY14" fmla="*/ 334124 h 732259"/>
                <a:gd name="connsiteX15" fmla="*/ 19690 w 1446292"/>
                <a:gd name="connsiteY15" fmla="*/ 293802 h 732259"/>
                <a:gd name="connsiteX16" fmla="*/ 40900 w 1446292"/>
                <a:gd name="connsiteY16" fmla="*/ 39070 h 732259"/>
                <a:gd name="connsiteX17" fmla="*/ 455285 w 1446292"/>
                <a:gd name="connsiteY17" fmla="*/ 37626 h 732259"/>
                <a:gd name="connsiteX18" fmla="*/ 433542 w 1446292"/>
                <a:gd name="connsiteY18" fmla="*/ 175262 h 732259"/>
                <a:gd name="connsiteX19" fmla="*/ 543938 w 1446292"/>
                <a:gd name="connsiteY19" fmla="*/ 247382 h 732259"/>
                <a:gd name="connsiteX20" fmla="*/ 713698 w 1446292"/>
                <a:gd name="connsiteY20" fmla="*/ 225889 h 732259"/>
                <a:gd name="connsiteX21" fmla="*/ 718089 w 1446292"/>
                <a:gd name="connsiteY21" fmla="*/ 108750 h 732259"/>
                <a:gd name="connsiteX22" fmla="*/ 993097 w 1446292"/>
                <a:gd name="connsiteY22" fmla="*/ 52 h 732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46292" h="732259">
                  <a:moveTo>
                    <a:pt x="993097" y="52"/>
                  </a:moveTo>
                  <a:cubicBezTo>
                    <a:pt x="1046977" y="-804"/>
                    <a:pt x="1101067" y="8884"/>
                    <a:pt x="1148578" y="34541"/>
                  </a:cubicBezTo>
                  <a:cubicBezTo>
                    <a:pt x="1150093" y="65119"/>
                    <a:pt x="1147919" y="96524"/>
                    <a:pt x="1138169" y="129570"/>
                  </a:cubicBezTo>
                  <a:cubicBezTo>
                    <a:pt x="1108249" y="231034"/>
                    <a:pt x="1119387" y="396206"/>
                    <a:pt x="1268597" y="342312"/>
                  </a:cubicBezTo>
                  <a:cubicBezTo>
                    <a:pt x="1312924" y="326301"/>
                    <a:pt x="1373999" y="290521"/>
                    <a:pt x="1413262" y="333339"/>
                  </a:cubicBezTo>
                  <a:cubicBezTo>
                    <a:pt x="1445890" y="368922"/>
                    <a:pt x="1452609" y="419689"/>
                    <a:pt x="1440994" y="465213"/>
                  </a:cubicBezTo>
                  <a:cubicBezTo>
                    <a:pt x="1400539" y="623795"/>
                    <a:pt x="1310735" y="502212"/>
                    <a:pt x="1214212" y="508479"/>
                  </a:cubicBezTo>
                  <a:cubicBezTo>
                    <a:pt x="1133338" y="513742"/>
                    <a:pt x="1114648" y="636674"/>
                    <a:pt x="1119020" y="711308"/>
                  </a:cubicBezTo>
                  <a:lnTo>
                    <a:pt x="1121348" y="732259"/>
                  </a:lnTo>
                  <a:lnTo>
                    <a:pt x="5958" y="732259"/>
                  </a:lnTo>
                  <a:lnTo>
                    <a:pt x="205" y="685233"/>
                  </a:lnTo>
                  <a:cubicBezTo>
                    <a:pt x="-598" y="663373"/>
                    <a:pt x="893" y="641243"/>
                    <a:pt x="6027" y="618677"/>
                  </a:cubicBezTo>
                  <a:cubicBezTo>
                    <a:pt x="14977" y="579379"/>
                    <a:pt x="43873" y="509993"/>
                    <a:pt x="91216" y="507876"/>
                  </a:cubicBezTo>
                  <a:cubicBezTo>
                    <a:pt x="141855" y="505605"/>
                    <a:pt x="180094" y="547497"/>
                    <a:pt x="229050" y="552867"/>
                  </a:cubicBezTo>
                  <a:cubicBezTo>
                    <a:pt x="333624" y="564335"/>
                    <a:pt x="344103" y="392687"/>
                    <a:pt x="293296" y="334124"/>
                  </a:cubicBezTo>
                  <a:cubicBezTo>
                    <a:pt x="219118" y="248615"/>
                    <a:pt x="76221" y="439598"/>
                    <a:pt x="19690" y="293802"/>
                  </a:cubicBezTo>
                  <a:cubicBezTo>
                    <a:pt x="-13611" y="207943"/>
                    <a:pt x="11274" y="123541"/>
                    <a:pt x="40900" y="39070"/>
                  </a:cubicBezTo>
                  <a:cubicBezTo>
                    <a:pt x="180291" y="10076"/>
                    <a:pt x="319261" y="-16997"/>
                    <a:pt x="455285" y="37626"/>
                  </a:cubicBezTo>
                  <a:cubicBezTo>
                    <a:pt x="525352" y="65750"/>
                    <a:pt x="458174" y="134281"/>
                    <a:pt x="433542" y="175262"/>
                  </a:cubicBezTo>
                  <a:cubicBezTo>
                    <a:pt x="415587" y="225047"/>
                    <a:pt x="516529" y="243526"/>
                    <a:pt x="543938" y="247382"/>
                  </a:cubicBezTo>
                  <a:cubicBezTo>
                    <a:pt x="601016" y="255429"/>
                    <a:pt x="660675" y="248980"/>
                    <a:pt x="713698" y="225889"/>
                  </a:cubicBezTo>
                  <a:cubicBezTo>
                    <a:pt x="803334" y="186842"/>
                    <a:pt x="747322" y="166513"/>
                    <a:pt x="718089" y="108750"/>
                  </a:cubicBezTo>
                  <a:cubicBezTo>
                    <a:pt x="672837" y="19385"/>
                    <a:pt x="939499" y="907"/>
                    <a:pt x="993097" y="52"/>
                  </a:cubicBezTo>
                  <a:close/>
                </a:path>
              </a:pathLst>
            </a:custGeom>
            <a:ln w="12700">
              <a:solidFill>
                <a:schemeClr val="tx1"/>
              </a:solidFill>
              <a:miter lim="400000"/>
            </a:ln>
            <a:effectLst/>
          </p:spPr>
        </p:pic>
        <p:pic>
          <p:nvPicPr>
            <p:cNvPr id="43" name="Picture 42" descr="6a00d8341bf7f753ef01a3fcfd5d83970b.jpg">
              <a:extLst>
                <a:ext uri="{FF2B5EF4-FFF2-40B4-BE49-F238E27FC236}">
                  <a16:creationId xmlns:a16="http://schemas.microsoft.com/office/drawing/2014/main" id="{69D8146D-C370-8202-6480-3EA14BCD77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126686" y="3935499"/>
              <a:ext cx="1659660" cy="885877"/>
            </a:xfrm>
            <a:custGeom>
              <a:avLst/>
              <a:gdLst>
                <a:gd name="connsiteX0" fmla="*/ 772720 w 1659660"/>
                <a:gd name="connsiteY0" fmla="*/ 118 h 885877"/>
                <a:gd name="connsiteX1" fmla="*/ 935756 w 1659660"/>
                <a:gd name="connsiteY1" fmla="*/ 24656 h 885877"/>
                <a:gd name="connsiteX2" fmla="*/ 929079 w 1659660"/>
                <a:gd name="connsiteY2" fmla="*/ 146660 h 885877"/>
                <a:gd name="connsiteX3" fmla="*/ 1076381 w 1659660"/>
                <a:gd name="connsiteY3" fmla="*/ 228524 h 885877"/>
                <a:gd name="connsiteX4" fmla="*/ 1377691 w 1659660"/>
                <a:gd name="connsiteY4" fmla="*/ 192716 h 885877"/>
                <a:gd name="connsiteX5" fmla="*/ 1356482 w 1659660"/>
                <a:gd name="connsiteY5" fmla="*/ 447449 h 885877"/>
                <a:gd name="connsiteX6" fmla="*/ 1630087 w 1659660"/>
                <a:gd name="connsiteY6" fmla="*/ 487770 h 885877"/>
                <a:gd name="connsiteX7" fmla="*/ 1565841 w 1659660"/>
                <a:gd name="connsiteY7" fmla="*/ 706513 h 885877"/>
                <a:gd name="connsiteX8" fmla="*/ 1428008 w 1659660"/>
                <a:gd name="connsiteY8" fmla="*/ 661522 h 885877"/>
                <a:gd name="connsiteX9" fmla="*/ 1342819 w 1659660"/>
                <a:gd name="connsiteY9" fmla="*/ 772324 h 885877"/>
                <a:gd name="connsiteX10" fmla="*/ 1336997 w 1659660"/>
                <a:gd name="connsiteY10" fmla="*/ 838873 h 885877"/>
                <a:gd name="connsiteX11" fmla="*/ 1342747 w 1659660"/>
                <a:gd name="connsiteY11" fmla="*/ 885877 h 885877"/>
                <a:gd name="connsiteX12" fmla="*/ 298557 w 1659660"/>
                <a:gd name="connsiteY12" fmla="*/ 885877 h 885877"/>
                <a:gd name="connsiteX13" fmla="*/ 298992 w 1659660"/>
                <a:gd name="connsiteY13" fmla="*/ 862430 h 885877"/>
                <a:gd name="connsiteX14" fmla="*/ 281417 w 1659660"/>
                <a:gd name="connsiteY14" fmla="*/ 728469 h 885877"/>
                <a:gd name="connsiteX15" fmla="*/ 23789 w 1659660"/>
                <a:gd name="connsiteY15" fmla="*/ 663359 h 885877"/>
                <a:gd name="connsiteX16" fmla="*/ 8850 w 1659660"/>
                <a:gd name="connsiteY16" fmla="*/ 521405 h 885877"/>
                <a:gd name="connsiteX17" fmla="*/ 182678 w 1659660"/>
                <a:gd name="connsiteY17" fmla="*/ 498075 h 885877"/>
                <a:gd name="connsiteX18" fmla="*/ 265061 w 1659660"/>
                <a:gd name="connsiteY18" fmla="*/ 222397 h 885877"/>
                <a:gd name="connsiteX19" fmla="*/ 403414 w 1659660"/>
                <a:gd name="connsiteY19" fmla="*/ 220658 h 885877"/>
                <a:gd name="connsiteX20" fmla="*/ 624347 w 1659660"/>
                <a:gd name="connsiteY20" fmla="*/ 204746 h 885877"/>
                <a:gd name="connsiteX21" fmla="*/ 696995 w 1659660"/>
                <a:gd name="connsiteY21" fmla="*/ 161830 h 885877"/>
                <a:gd name="connsiteX22" fmla="*/ 648600 w 1659660"/>
                <a:gd name="connsiteY22" fmla="*/ 73138 h 885877"/>
                <a:gd name="connsiteX23" fmla="*/ 772720 w 1659660"/>
                <a:gd name="connsiteY23" fmla="*/ 118 h 885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59660" h="885877">
                  <a:moveTo>
                    <a:pt x="772720" y="118"/>
                  </a:moveTo>
                  <a:cubicBezTo>
                    <a:pt x="834001" y="-1463"/>
                    <a:pt x="901768" y="13216"/>
                    <a:pt x="935756" y="24656"/>
                  </a:cubicBezTo>
                  <a:cubicBezTo>
                    <a:pt x="1007338" y="48757"/>
                    <a:pt x="978414" y="109142"/>
                    <a:pt x="929079" y="146660"/>
                  </a:cubicBezTo>
                  <a:cubicBezTo>
                    <a:pt x="914084" y="223238"/>
                    <a:pt x="1018855" y="224500"/>
                    <a:pt x="1076381" y="228524"/>
                  </a:cubicBezTo>
                  <a:cubicBezTo>
                    <a:pt x="1176397" y="235534"/>
                    <a:pt x="1277156" y="213620"/>
                    <a:pt x="1377691" y="192716"/>
                  </a:cubicBezTo>
                  <a:cubicBezTo>
                    <a:pt x="1348065" y="277188"/>
                    <a:pt x="1323180" y="361589"/>
                    <a:pt x="1356482" y="447449"/>
                  </a:cubicBezTo>
                  <a:cubicBezTo>
                    <a:pt x="1413012" y="593244"/>
                    <a:pt x="1555910" y="402262"/>
                    <a:pt x="1630087" y="487770"/>
                  </a:cubicBezTo>
                  <a:cubicBezTo>
                    <a:pt x="1680895" y="546333"/>
                    <a:pt x="1670416" y="717982"/>
                    <a:pt x="1565841" y="706513"/>
                  </a:cubicBezTo>
                  <a:cubicBezTo>
                    <a:pt x="1516886" y="701144"/>
                    <a:pt x="1478647" y="659251"/>
                    <a:pt x="1428008" y="661522"/>
                  </a:cubicBezTo>
                  <a:cubicBezTo>
                    <a:pt x="1380665" y="663639"/>
                    <a:pt x="1351768" y="733011"/>
                    <a:pt x="1342819" y="772324"/>
                  </a:cubicBezTo>
                  <a:cubicBezTo>
                    <a:pt x="1337685" y="794886"/>
                    <a:pt x="1336194" y="817014"/>
                    <a:pt x="1336997" y="838873"/>
                  </a:cubicBezTo>
                  <a:lnTo>
                    <a:pt x="1342747" y="885877"/>
                  </a:lnTo>
                  <a:lnTo>
                    <a:pt x="298557" y="885877"/>
                  </a:lnTo>
                  <a:lnTo>
                    <a:pt x="298992" y="862430"/>
                  </a:lnTo>
                  <a:cubicBezTo>
                    <a:pt x="297717" y="816912"/>
                    <a:pt x="293088" y="771995"/>
                    <a:pt x="281417" y="728469"/>
                  </a:cubicBezTo>
                  <a:cubicBezTo>
                    <a:pt x="237834" y="565961"/>
                    <a:pt x="98233" y="784409"/>
                    <a:pt x="23789" y="663359"/>
                  </a:cubicBezTo>
                  <a:cubicBezTo>
                    <a:pt x="-2022" y="621397"/>
                    <a:pt x="-6552" y="567868"/>
                    <a:pt x="8850" y="521405"/>
                  </a:cubicBezTo>
                  <a:cubicBezTo>
                    <a:pt x="36301" y="438588"/>
                    <a:pt x="124071" y="479989"/>
                    <a:pt x="182678" y="498075"/>
                  </a:cubicBezTo>
                  <a:cubicBezTo>
                    <a:pt x="333515" y="544622"/>
                    <a:pt x="306344" y="373254"/>
                    <a:pt x="265061" y="222397"/>
                  </a:cubicBezTo>
                  <a:cubicBezTo>
                    <a:pt x="311184" y="222705"/>
                    <a:pt x="357306" y="222229"/>
                    <a:pt x="403414" y="220658"/>
                  </a:cubicBezTo>
                  <a:cubicBezTo>
                    <a:pt x="477226" y="218135"/>
                    <a:pt x="550955" y="213031"/>
                    <a:pt x="624347" y="204746"/>
                  </a:cubicBezTo>
                  <a:cubicBezTo>
                    <a:pt x="659948" y="200722"/>
                    <a:pt x="710405" y="214784"/>
                    <a:pt x="696995" y="161830"/>
                  </a:cubicBezTo>
                  <a:cubicBezTo>
                    <a:pt x="690528" y="127761"/>
                    <a:pt x="666499" y="101529"/>
                    <a:pt x="648600" y="73138"/>
                  </a:cubicBezTo>
                  <a:cubicBezTo>
                    <a:pt x="656645" y="19539"/>
                    <a:pt x="711440" y="1698"/>
                    <a:pt x="772720" y="118"/>
                  </a:cubicBezTo>
                  <a:close/>
                </a:path>
              </a:pathLst>
            </a:custGeom>
            <a:ln w="12700">
              <a:solidFill>
                <a:schemeClr val="tx1"/>
              </a:solidFill>
              <a:miter lim="400000"/>
            </a:ln>
            <a:effectLst/>
          </p:spPr>
        </p:pic>
        <p:pic>
          <p:nvPicPr>
            <p:cNvPr id="41" name="Picture 40" descr="6a00d8341bf7f753ef01a3fcfd5d83970b.jpg">
              <a:extLst>
                <a:ext uri="{FF2B5EF4-FFF2-40B4-BE49-F238E27FC236}">
                  <a16:creationId xmlns:a16="http://schemas.microsoft.com/office/drawing/2014/main" id="{38AA71F8-1D38-7630-9F77-835A58B0ED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830499" y="2728870"/>
              <a:ext cx="1220736" cy="1069986"/>
            </a:xfrm>
            <a:custGeom>
              <a:avLst/>
              <a:gdLst>
                <a:gd name="connsiteX0" fmla="*/ 564330 w 1220736"/>
                <a:gd name="connsiteY0" fmla="*/ 668 h 1069986"/>
                <a:gd name="connsiteX1" fmla="*/ 665798 w 1220736"/>
                <a:gd name="connsiteY1" fmla="*/ 7916 h 1069986"/>
                <a:gd name="connsiteX2" fmla="*/ 758520 w 1220736"/>
                <a:gd name="connsiteY2" fmla="*/ 99762 h 1069986"/>
                <a:gd name="connsiteX3" fmla="*/ 778452 w 1220736"/>
                <a:gd name="connsiteY3" fmla="*/ 213535 h 1069986"/>
                <a:gd name="connsiteX4" fmla="*/ 1156899 w 1220736"/>
                <a:gd name="connsiteY4" fmla="*/ 195141 h 1069986"/>
                <a:gd name="connsiteX5" fmla="*/ 1169159 w 1220736"/>
                <a:gd name="connsiteY5" fmla="*/ 192617 h 1069986"/>
                <a:gd name="connsiteX6" fmla="*/ 1094828 w 1220736"/>
                <a:gd name="connsiteY6" fmla="*/ 496981 h 1069986"/>
                <a:gd name="connsiteX7" fmla="*/ 920999 w 1220736"/>
                <a:gd name="connsiteY7" fmla="*/ 520324 h 1069986"/>
                <a:gd name="connsiteX8" fmla="*/ 935939 w 1220736"/>
                <a:gd name="connsiteY8" fmla="*/ 662265 h 1069986"/>
                <a:gd name="connsiteX9" fmla="*/ 1200637 w 1220736"/>
                <a:gd name="connsiteY9" fmla="*/ 721023 h 1069986"/>
                <a:gd name="connsiteX10" fmla="*/ 1167658 w 1220736"/>
                <a:gd name="connsiteY10" fmla="*/ 1032846 h 1069986"/>
                <a:gd name="connsiteX11" fmla="*/ 866349 w 1220736"/>
                <a:gd name="connsiteY11" fmla="*/ 1068653 h 1069986"/>
                <a:gd name="connsiteX12" fmla="*/ 719046 w 1220736"/>
                <a:gd name="connsiteY12" fmla="*/ 986790 h 1069986"/>
                <a:gd name="connsiteX13" fmla="*/ 725723 w 1220736"/>
                <a:gd name="connsiteY13" fmla="*/ 864786 h 1069986"/>
                <a:gd name="connsiteX14" fmla="*/ 438567 w 1220736"/>
                <a:gd name="connsiteY14" fmla="*/ 913268 h 1069986"/>
                <a:gd name="connsiteX15" fmla="*/ 486962 w 1220736"/>
                <a:gd name="connsiteY15" fmla="*/ 1001959 h 1069986"/>
                <a:gd name="connsiteX16" fmla="*/ 414314 w 1220736"/>
                <a:gd name="connsiteY16" fmla="*/ 1044875 h 1069986"/>
                <a:gd name="connsiteX17" fmla="*/ 193381 w 1220736"/>
                <a:gd name="connsiteY17" fmla="*/ 1060788 h 1069986"/>
                <a:gd name="connsiteX18" fmla="*/ 55042 w 1220736"/>
                <a:gd name="connsiteY18" fmla="*/ 1062498 h 1069986"/>
                <a:gd name="connsiteX19" fmla="*/ 1191 w 1220736"/>
                <a:gd name="connsiteY19" fmla="*/ 870520 h 1069986"/>
                <a:gd name="connsiteX20" fmla="*/ 116609 w 1220736"/>
                <a:gd name="connsiteY20" fmla="*/ 661942 h 1069986"/>
                <a:gd name="connsiteX21" fmla="*/ 233640 w 1220736"/>
                <a:gd name="connsiteY21" fmla="*/ 705419 h 1069986"/>
                <a:gd name="connsiteX22" fmla="*/ 325506 w 1220736"/>
                <a:gd name="connsiteY22" fmla="*/ 600534 h 1069986"/>
                <a:gd name="connsiteX23" fmla="*/ 277953 w 1220736"/>
                <a:gd name="connsiteY23" fmla="*/ 468043 h 1069986"/>
                <a:gd name="connsiteX24" fmla="*/ 126891 w 1220736"/>
                <a:gd name="connsiteY24" fmla="*/ 502337 h 1069986"/>
                <a:gd name="connsiteX25" fmla="*/ 24799 w 1220736"/>
                <a:gd name="connsiteY25" fmla="*/ 318813 h 1069986"/>
                <a:gd name="connsiteX26" fmla="*/ 35292 w 1220736"/>
                <a:gd name="connsiteY26" fmla="*/ 220882 h 1069986"/>
                <a:gd name="connsiteX27" fmla="*/ 119050 w 1220736"/>
                <a:gd name="connsiteY27" fmla="*/ 221036 h 1069986"/>
                <a:gd name="connsiteX28" fmla="*/ 340585 w 1220736"/>
                <a:gd name="connsiteY28" fmla="*/ 210759 h 1069986"/>
                <a:gd name="connsiteX29" fmla="*/ 479345 w 1220736"/>
                <a:gd name="connsiteY29" fmla="*/ 136761 h 1069986"/>
                <a:gd name="connsiteX30" fmla="*/ 468081 w 1220736"/>
                <a:gd name="connsiteY30" fmla="*/ 28245 h 1069986"/>
                <a:gd name="connsiteX31" fmla="*/ 564330 w 1220736"/>
                <a:gd name="connsiteY31" fmla="*/ 668 h 106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220736" h="1069986">
                  <a:moveTo>
                    <a:pt x="564330" y="668"/>
                  </a:moveTo>
                  <a:cubicBezTo>
                    <a:pt x="598908" y="-1558"/>
                    <a:pt x="634356" y="2021"/>
                    <a:pt x="665798" y="7916"/>
                  </a:cubicBezTo>
                  <a:cubicBezTo>
                    <a:pt x="719228" y="17940"/>
                    <a:pt x="798315" y="30376"/>
                    <a:pt x="758520" y="99762"/>
                  </a:cubicBezTo>
                  <a:cubicBezTo>
                    <a:pt x="723661" y="160525"/>
                    <a:pt x="685128" y="189561"/>
                    <a:pt x="778452" y="213535"/>
                  </a:cubicBezTo>
                  <a:cubicBezTo>
                    <a:pt x="903760" y="245740"/>
                    <a:pt x="1032897" y="220643"/>
                    <a:pt x="1156899" y="195141"/>
                  </a:cubicBezTo>
                  <a:cubicBezTo>
                    <a:pt x="1160981" y="194300"/>
                    <a:pt x="1165063" y="193458"/>
                    <a:pt x="1169159" y="192617"/>
                  </a:cubicBezTo>
                  <a:cubicBezTo>
                    <a:pt x="1214314" y="349293"/>
                    <a:pt x="1255344" y="546514"/>
                    <a:pt x="1094828" y="496981"/>
                  </a:cubicBezTo>
                  <a:cubicBezTo>
                    <a:pt x="1036221" y="478895"/>
                    <a:pt x="948451" y="437493"/>
                    <a:pt x="920999" y="520324"/>
                  </a:cubicBezTo>
                  <a:cubicBezTo>
                    <a:pt x="905583" y="566787"/>
                    <a:pt x="910128" y="620302"/>
                    <a:pt x="935939" y="662265"/>
                  </a:cubicBezTo>
                  <a:cubicBezTo>
                    <a:pt x="1010551" y="783553"/>
                    <a:pt x="1135760" y="572325"/>
                    <a:pt x="1200637" y="721023"/>
                  </a:cubicBezTo>
                  <a:cubicBezTo>
                    <a:pt x="1246857" y="826974"/>
                    <a:pt x="1203737" y="929980"/>
                    <a:pt x="1167658" y="1032846"/>
                  </a:cubicBezTo>
                  <a:cubicBezTo>
                    <a:pt x="1067124" y="1053750"/>
                    <a:pt x="966364" y="1075663"/>
                    <a:pt x="866349" y="1068653"/>
                  </a:cubicBezTo>
                  <a:cubicBezTo>
                    <a:pt x="808822" y="1064629"/>
                    <a:pt x="704051" y="1063368"/>
                    <a:pt x="719046" y="986790"/>
                  </a:cubicBezTo>
                  <a:cubicBezTo>
                    <a:pt x="768381" y="949271"/>
                    <a:pt x="797305" y="888887"/>
                    <a:pt x="725723" y="864786"/>
                  </a:cubicBezTo>
                  <a:cubicBezTo>
                    <a:pt x="657746" y="841905"/>
                    <a:pt x="454657" y="806069"/>
                    <a:pt x="438567" y="913268"/>
                  </a:cubicBezTo>
                  <a:cubicBezTo>
                    <a:pt x="456466" y="941659"/>
                    <a:pt x="480495" y="967890"/>
                    <a:pt x="486962" y="1001959"/>
                  </a:cubicBezTo>
                  <a:cubicBezTo>
                    <a:pt x="500372" y="1054914"/>
                    <a:pt x="449915" y="1040851"/>
                    <a:pt x="414314" y="1044875"/>
                  </a:cubicBezTo>
                  <a:cubicBezTo>
                    <a:pt x="340936" y="1053161"/>
                    <a:pt x="267194" y="1058264"/>
                    <a:pt x="193381" y="1060788"/>
                  </a:cubicBezTo>
                  <a:cubicBezTo>
                    <a:pt x="147273" y="1062358"/>
                    <a:pt x="101137" y="1062821"/>
                    <a:pt x="55042" y="1062498"/>
                  </a:cubicBezTo>
                  <a:cubicBezTo>
                    <a:pt x="31995" y="978293"/>
                    <a:pt x="4572" y="900453"/>
                    <a:pt x="1191" y="870520"/>
                  </a:cubicBezTo>
                  <a:cubicBezTo>
                    <a:pt x="-6384" y="803336"/>
                    <a:pt x="21054" y="644305"/>
                    <a:pt x="116609" y="661942"/>
                  </a:cubicBezTo>
                  <a:cubicBezTo>
                    <a:pt x="158060" y="669597"/>
                    <a:pt x="191333" y="700778"/>
                    <a:pt x="233640" y="705419"/>
                  </a:cubicBezTo>
                  <a:cubicBezTo>
                    <a:pt x="297465" y="712429"/>
                    <a:pt x="318099" y="652268"/>
                    <a:pt x="325506" y="600534"/>
                  </a:cubicBezTo>
                  <a:cubicBezTo>
                    <a:pt x="332758" y="549907"/>
                    <a:pt x="319923" y="500220"/>
                    <a:pt x="277953" y="468043"/>
                  </a:cubicBezTo>
                  <a:cubicBezTo>
                    <a:pt x="223835" y="455187"/>
                    <a:pt x="177376" y="490994"/>
                    <a:pt x="126891" y="502337"/>
                  </a:cubicBezTo>
                  <a:cubicBezTo>
                    <a:pt x="-10396" y="533181"/>
                    <a:pt x="-71" y="403705"/>
                    <a:pt x="24799" y="318813"/>
                  </a:cubicBezTo>
                  <a:cubicBezTo>
                    <a:pt x="34703" y="285024"/>
                    <a:pt x="36975" y="252680"/>
                    <a:pt x="35292" y="220882"/>
                  </a:cubicBezTo>
                  <a:cubicBezTo>
                    <a:pt x="63206" y="221218"/>
                    <a:pt x="91121" y="221359"/>
                    <a:pt x="119050" y="221036"/>
                  </a:cubicBezTo>
                  <a:cubicBezTo>
                    <a:pt x="192988" y="220195"/>
                    <a:pt x="266899" y="216942"/>
                    <a:pt x="340585" y="210759"/>
                  </a:cubicBezTo>
                  <a:cubicBezTo>
                    <a:pt x="399290" y="205824"/>
                    <a:pt x="517794" y="223209"/>
                    <a:pt x="479345" y="136761"/>
                  </a:cubicBezTo>
                  <a:cubicBezTo>
                    <a:pt x="460478" y="94350"/>
                    <a:pt x="413739" y="61893"/>
                    <a:pt x="468081" y="28245"/>
                  </a:cubicBezTo>
                  <a:cubicBezTo>
                    <a:pt x="496045" y="10923"/>
                    <a:pt x="529753" y="2893"/>
                    <a:pt x="564330" y="668"/>
                  </a:cubicBezTo>
                  <a:close/>
                </a:path>
              </a:pathLst>
            </a:custGeom>
            <a:ln w="12700">
              <a:solidFill>
                <a:schemeClr val="tx1"/>
              </a:solidFill>
              <a:miter lim="400000"/>
            </a:ln>
            <a:effectLst/>
          </p:spPr>
        </p:pic>
        <p:pic>
          <p:nvPicPr>
            <p:cNvPr id="39" name="Picture 38" descr="6a00d8341bf7f753ef01a3fcfd5d83970b.jpg">
              <a:extLst>
                <a:ext uri="{FF2B5EF4-FFF2-40B4-BE49-F238E27FC236}">
                  <a16:creationId xmlns:a16="http://schemas.microsoft.com/office/drawing/2014/main" id="{C3EB80CF-02FD-9971-EB4E-F8297B3CE00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742648" y="2884652"/>
              <a:ext cx="1658704" cy="1088695"/>
            </a:xfrm>
            <a:custGeom>
              <a:avLst/>
              <a:gdLst>
                <a:gd name="connsiteX0" fmla="*/ 1147444 w 1658704"/>
                <a:gd name="connsiteY0" fmla="*/ 5 h 1088695"/>
                <a:gd name="connsiteX1" fmla="*/ 1381689 w 1658704"/>
                <a:gd name="connsiteY1" fmla="*/ 31227 h 1088695"/>
                <a:gd name="connsiteX2" fmla="*/ 1356439 w 1658704"/>
                <a:gd name="connsiteY2" fmla="*/ 291484 h 1088695"/>
                <a:gd name="connsiteX3" fmla="*/ 1627871 w 1658704"/>
                <a:gd name="connsiteY3" fmla="*/ 330137 h 1088695"/>
                <a:gd name="connsiteX4" fmla="*/ 1566445 w 1658704"/>
                <a:gd name="connsiteY4" fmla="*/ 549904 h 1088695"/>
                <a:gd name="connsiteX5" fmla="*/ 1449427 w 1658704"/>
                <a:gd name="connsiteY5" fmla="*/ 506427 h 1088695"/>
                <a:gd name="connsiteX6" fmla="*/ 1339340 w 1658704"/>
                <a:gd name="connsiteY6" fmla="*/ 623902 h 1088695"/>
                <a:gd name="connsiteX7" fmla="*/ 1363187 w 1658704"/>
                <a:gd name="connsiteY7" fmla="*/ 872550 h 1088695"/>
                <a:gd name="connsiteX8" fmla="*/ 1207706 w 1658704"/>
                <a:gd name="connsiteY8" fmla="*/ 838060 h 1088695"/>
                <a:gd name="connsiteX9" fmla="*/ 932698 w 1658704"/>
                <a:gd name="connsiteY9" fmla="*/ 946758 h 1088695"/>
                <a:gd name="connsiteX10" fmla="*/ 928307 w 1658704"/>
                <a:gd name="connsiteY10" fmla="*/ 1063897 h 1088695"/>
                <a:gd name="connsiteX11" fmla="*/ 758547 w 1658704"/>
                <a:gd name="connsiteY11" fmla="*/ 1085390 h 1088695"/>
                <a:gd name="connsiteX12" fmla="*/ 648151 w 1658704"/>
                <a:gd name="connsiteY12" fmla="*/ 1013270 h 1088695"/>
                <a:gd name="connsiteX13" fmla="*/ 669894 w 1658704"/>
                <a:gd name="connsiteY13" fmla="*/ 875634 h 1088695"/>
                <a:gd name="connsiteX14" fmla="*/ 255508 w 1658704"/>
                <a:gd name="connsiteY14" fmla="*/ 877106 h 1088695"/>
                <a:gd name="connsiteX15" fmla="*/ 288487 w 1658704"/>
                <a:gd name="connsiteY15" fmla="*/ 565284 h 1088695"/>
                <a:gd name="connsiteX16" fmla="*/ 23789 w 1658704"/>
                <a:gd name="connsiteY16" fmla="*/ 506525 h 1088695"/>
                <a:gd name="connsiteX17" fmla="*/ 8850 w 1658704"/>
                <a:gd name="connsiteY17" fmla="*/ 364585 h 1088695"/>
                <a:gd name="connsiteX18" fmla="*/ 182678 w 1658704"/>
                <a:gd name="connsiteY18" fmla="*/ 341241 h 1088695"/>
                <a:gd name="connsiteX19" fmla="*/ 257010 w 1658704"/>
                <a:gd name="connsiteY19" fmla="*/ 36877 h 1088695"/>
                <a:gd name="connsiteX20" fmla="*/ 586753 w 1658704"/>
                <a:gd name="connsiteY20" fmla="*/ 10800 h 1088695"/>
                <a:gd name="connsiteX21" fmla="*/ 697093 w 1658704"/>
                <a:gd name="connsiteY21" fmla="*/ 94486 h 1088695"/>
                <a:gd name="connsiteX22" fmla="*/ 703097 w 1658704"/>
                <a:gd name="connsiteY22" fmla="*/ 231477 h 1088695"/>
                <a:gd name="connsiteX23" fmla="*/ 977768 w 1658704"/>
                <a:gd name="connsiteY23" fmla="*/ 159035 h 1088695"/>
                <a:gd name="connsiteX24" fmla="*/ 943219 w 1658704"/>
                <a:gd name="connsiteY24" fmla="*/ 46187 h 1088695"/>
                <a:gd name="connsiteX25" fmla="*/ 1147444 w 1658704"/>
                <a:gd name="connsiteY25" fmla="*/ 5 h 1088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58704" h="1088695">
                  <a:moveTo>
                    <a:pt x="1147444" y="5"/>
                  </a:moveTo>
                  <a:cubicBezTo>
                    <a:pt x="1226714" y="-304"/>
                    <a:pt x="1304327" y="14950"/>
                    <a:pt x="1381689" y="31227"/>
                  </a:cubicBezTo>
                  <a:cubicBezTo>
                    <a:pt x="1353522" y="113988"/>
                    <a:pt x="1323503" y="205596"/>
                    <a:pt x="1356439" y="291484"/>
                  </a:cubicBezTo>
                  <a:cubicBezTo>
                    <a:pt x="1412030" y="436452"/>
                    <a:pt x="1551772" y="247138"/>
                    <a:pt x="1627871" y="330137"/>
                  </a:cubicBezTo>
                  <a:cubicBezTo>
                    <a:pt x="1680025" y="387031"/>
                    <a:pt x="1670121" y="562760"/>
                    <a:pt x="1566445" y="549904"/>
                  </a:cubicBezTo>
                  <a:cubicBezTo>
                    <a:pt x="1524250" y="544674"/>
                    <a:pt x="1491061" y="513521"/>
                    <a:pt x="1449427" y="506427"/>
                  </a:cubicBezTo>
                  <a:cubicBezTo>
                    <a:pt x="1385869" y="495589"/>
                    <a:pt x="1347083" y="570485"/>
                    <a:pt x="1339340" y="623902"/>
                  </a:cubicBezTo>
                  <a:cubicBezTo>
                    <a:pt x="1326603" y="711710"/>
                    <a:pt x="1359063" y="789060"/>
                    <a:pt x="1363187" y="872550"/>
                  </a:cubicBezTo>
                  <a:cubicBezTo>
                    <a:pt x="1315676" y="846893"/>
                    <a:pt x="1261586" y="837191"/>
                    <a:pt x="1207706" y="838060"/>
                  </a:cubicBezTo>
                  <a:cubicBezTo>
                    <a:pt x="1154108" y="838915"/>
                    <a:pt x="887445" y="857394"/>
                    <a:pt x="932698" y="946758"/>
                  </a:cubicBezTo>
                  <a:cubicBezTo>
                    <a:pt x="961931" y="1004521"/>
                    <a:pt x="1017929" y="1024851"/>
                    <a:pt x="928307" y="1063897"/>
                  </a:cubicBezTo>
                  <a:cubicBezTo>
                    <a:pt x="875284" y="1086988"/>
                    <a:pt x="815625" y="1093437"/>
                    <a:pt x="758547" y="1085390"/>
                  </a:cubicBezTo>
                  <a:cubicBezTo>
                    <a:pt x="731152" y="1081520"/>
                    <a:pt x="630196" y="1063056"/>
                    <a:pt x="648151" y="1013270"/>
                  </a:cubicBezTo>
                  <a:cubicBezTo>
                    <a:pt x="672783" y="972289"/>
                    <a:pt x="739961" y="903759"/>
                    <a:pt x="669894" y="875634"/>
                  </a:cubicBezTo>
                  <a:cubicBezTo>
                    <a:pt x="533869" y="821011"/>
                    <a:pt x="394899" y="848070"/>
                    <a:pt x="255508" y="877106"/>
                  </a:cubicBezTo>
                  <a:cubicBezTo>
                    <a:pt x="291587" y="774226"/>
                    <a:pt x="334708" y="671234"/>
                    <a:pt x="288487" y="565284"/>
                  </a:cubicBezTo>
                  <a:cubicBezTo>
                    <a:pt x="223610" y="416586"/>
                    <a:pt x="98387" y="627814"/>
                    <a:pt x="23789" y="506525"/>
                  </a:cubicBezTo>
                  <a:cubicBezTo>
                    <a:pt x="-2022" y="464563"/>
                    <a:pt x="-6552" y="411048"/>
                    <a:pt x="8850" y="364585"/>
                  </a:cubicBezTo>
                  <a:cubicBezTo>
                    <a:pt x="36301" y="281740"/>
                    <a:pt x="124071" y="323155"/>
                    <a:pt x="182678" y="341241"/>
                  </a:cubicBezTo>
                  <a:cubicBezTo>
                    <a:pt x="343194" y="390775"/>
                    <a:pt x="302164" y="193553"/>
                    <a:pt x="257010" y="36877"/>
                  </a:cubicBezTo>
                  <a:cubicBezTo>
                    <a:pt x="364993" y="14600"/>
                    <a:pt x="476623" y="-8534"/>
                    <a:pt x="586753" y="10800"/>
                  </a:cubicBezTo>
                  <a:cubicBezTo>
                    <a:pt x="634068" y="19100"/>
                    <a:pt x="719986" y="28788"/>
                    <a:pt x="697093" y="94486"/>
                  </a:cubicBezTo>
                  <a:cubicBezTo>
                    <a:pt x="670974" y="151507"/>
                    <a:pt x="611077" y="201797"/>
                    <a:pt x="703097" y="231477"/>
                  </a:cubicBezTo>
                  <a:cubicBezTo>
                    <a:pt x="759038" y="249521"/>
                    <a:pt x="1003705" y="263542"/>
                    <a:pt x="977768" y="159035"/>
                  </a:cubicBezTo>
                  <a:cubicBezTo>
                    <a:pt x="946164" y="124644"/>
                    <a:pt x="906158" y="91416"/>
                    <a:pt x="943219" y="46187"/>
                  </a:cubicBezTo>
                  <a:cubicBezTo>
                    <a:pt x="1006777" y="14642"/>
                    <a:pt x="1076718" y="285"/>
                    <a:pt x="1147444" y="5"/>
                  </a:cubicBezTo>
                  <a:close/>
                </a:path>
              </a:pathLst>
            </a:custGeom>
            <a:ln w="12700">
              <a:solidFill>
                <a:schemeClr val="tx1"/>
              </a:solidFill>
              <a:miter lim="400000"/>
            </a:ln>
            <a:effectLst/>
          </p:spPr>
        </p:pic>
        <p:pic>
          <p:nvPicPr>
            <p:cNvPr id="30" name="Picture 29" descr="6a00d8341bf7f753ef01a3fcfd5d83970b.jpg">
              <a:extLst>
                <a:ext uri="{FF2B5EF4-FFF2-40B4-BE49-F238E27FC236}">
                  <a16:creationId xmlns:a16="http://schemas.microsoft.com/office/drawing/2014/main" id="{15F51179-C476-75A3-C115-DC4E983917E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952681" y="1888340"/>
              <a:ext cx="1219640" cy="1240349"/>
            </a:xfrm>
            <a:custGeom>
              <a:avLst/>
              <a:gdLst>
                <a:gd name="connsiteX0" fmla="*/ 587798 w 1219640"/>
                <a:gd name="connsiteY0" fmla="*/ 14 h 1240349"/>
                <a:gd name="connsiteX1" fmla="*/ 696209 w 1219640"/>
                <a:gd name="connsiteY1" fmla="*/ 14035 h 1240349"/>
                <a:gd name="connsiteX2" fmla="*/ 741392 w 1219640"/>
                <a:gd name="connsiteY2" fmla="*/ 123645 h 1240349"/>
                <a:gd name="connsiteX3" fmla="*/ 807602 w 1219640"/>
                <a:gd name="connsiteY3" fmla="*/ 219332 h 1240349"/>
                <a:gd name="connsiteX4" fmla="*/ 1169524 w 1219640"/>
                <a:gd name="connsiteY4" fmla="*/ 191853 h 1240349"/>
                <a:gd name="connsiteX5" fmla="*/ 1213767 w 1219640"/>
                <a:gd name="connsiteY5" fmla="*/ 375531 h 1240349"/>
                <a:gd name="connsiteX6" fmla="*/ 1174855 w 1219640"/>
                <a:gd name="connsiteY6" fmla="*/ 502301 h 1240349"/>
                <a:gd name="connsiteX7" fmla="*/ 995906 w 1219640"/>
                <a:gd name="connsiteY7" fmla="*/ 464952 h 1240349"/>
                <a:gd name="connsiteX8" fmla="*/ 966168 w 1219640"/>
                <a:gd name="connsiteY8" fmla="*/ 685110 h 1240349"/>
                <a:gd name="connsiteX9" fmla="*/ 1077813 w 1219640"/>
                <a:gd name="connsiteY9" fmla="*/ 680820 h 1240349"/>
                <a:gd name="connsiteX10" fmla="*/ 1203625 w 1219640"/>
                <a:gd name="connsiteY10" fmla="*/ 731545 h 1240349"/>
                <a:gd name="connsiteX11" fmla="*/ 1172821 w 1219640"/>
                <a:gd name="connsiteY11" fmla="*/ 1024062 h 1240349"/>
                <a:gd name="connsiteX12" fmla="*/ 1171656 w 1219640"/>
                <a:gd name="connsiteY12" fmla="*/ 1027511 h 1240349"/>
                <a:gd name="connsiteX13" fmla="*/ 937412 w 1219640"/>
                <a:gd name="connsiteY13" fmla="*/ 996288 h 1240349"/>
                <a:gd name="connsiteX14" fmla="*/ 733186 w 1219640"/>
                <a:gd name="connsiteY14" fmla="*/ 1042470 h 1240349"/>
                <a:gd name="connsiteX15" fmla="*/ 767735 w 1219640"/>
                <a:gd name="connsiteY15" fmla="*/ 1155319 h 1240349"/>
                <a:gd name="connsiteX16" fmla="*/ 493064 w 1219640"/>
                <a:gd name="connsiteY16" fmla="*/ 1227761 h 1240349"/>
                <a:gd name="connsiteX17" fmla="*/ 487060 w 1219640"/>
                <a:gd name="connsiteY17" fmla="*/ 1090770 h 1240349"/>
                <a:gd name="connsiteX18" fmla="*/ 376720 w 1219640"/>
                <a:gd name="connsiteY18" fmla="*/ 1007084 h 1240349"/>
                <a:gd name="connsiteX19" fmla="*/ 46991 w 1219640"/>
                <a:gd name="connsiteY19" fmla="*/ 1033119 h 1240349"/>
                <a:gd name="connsiteX20" fmla="*/ 1191 w 1219640"/>
                <a:gd name="connsiteY20" fmla="*/ 869826 h 1240349"/>
                <a:gd name="connsiteX21" fmla="*/ 116609 w 1219640"/>
                <a:gd name="connsiteY21" fmla="*/ 661234 h 1240349"/>
                <a:gd name="connsiteX22" fmla="*/ 233640 w 1219640"/>
                <a:gd name="connsiteY22" fmla="*/ 704711 h 1240349"/>
                <a:gd name="connsiteX23" fmla="*/ 325506 w 1219640"/>
                <a:gd name="connsiteY23" fmla="*/ 599826 h 1240349"/>
                <a:gd name="connsiteX24" fmla="*/ 277953 w 1219640"/>
                <a:gd name="connsiteY24" fmla="*/ 467335 h 1240349"/>
                <a:gd name="connsiteX25" fmla="*/ 126891 w 1219640"/>
                <a:gd name="connsiteY25" fmla="*/ 501629 h 1240349"/>
                <a:gd name="connsiteX26" fmla="*/ 18038 w 1219640"/>
                <a:gd name="connsiteY26" fmla="*/ 291382 h 1240349"/>
                <a:gd name="connsiteX27" fmla="*/ 49572 w 1219640"/>
                <a:gd name="connsiteY27" fmla="*/ 186301 h 1240349"/>
                <a:gd name="connsiteX28" fmla="*/ 224340 w 1219640"/>
                <a:gd name="connsiteY28" fmla="*/ 218603 h 1240349"/>
                <a:gd name="connsiteX29" fmla="*/ 399683 w 1219640"/>
                <a:gd name="connsiteY29" fmla="*/ 217860 h 1240349"/>
                <a:gd name="connsiteX30" fmla="*/ 467422 w 1219640"/>
                <a:gd name="connsiteY30" fmla="*/ 114153 h 1240349"/>
                <a:gd name="connsiteX31" fmla="*/ 480397 w 1219640"/>
                <a:gd name="connsiteY31" fmla="*/ 18704 h 1240349"/>
                <a:gd name="connsiteX32" fmla="*/ 587798 w 1219640"/>
                <a:gd name="connsiteY32" fmla="*/ 14 h 1240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219640" h="1240349">
                  <a:moveTo>
                    <a:pt x="587798" y="14"/>
                  </a:moveTo>
                  <a:cubicBezTo>
                    <a:pt x="624375" y="-297"/>
                    <a:pt x="661120" y="4845"/>
                    <a:pt x="696209" y="14035"/>
                  </a:cubicBezTo>
                  <a:cubicBezTo>
                    <a:pt x="764649" y="31953"/>
                    <a:pt x="794935" y="60484"/>
                    <a:pt x="741392" y="123645"/>
                  </a:cubicBezTo>
                  <a:cubicBezTo>
                    <a:pt x="685675" y="189385"/>
                    <a:pt x="742163" y="206939"/>
                    <a:pt x="807602" y="219332"/>
                  </a:cubicBezTo>
                  <a:cubicBezTo>
                    <a:pt x="928616" y="242255"/>
                    <a:pt x="1050782" y="216290"/>
                    <a:pt x="1169524" y="191853"/>
                  </a:cubicBezTo>
                  <a:cubicBezTo>
                    <a:pt x="1191982" y="255505"/>
                    <a:pt x="1213556" y="318161"/>
                    <a:pt x="1213767" y="375531"/>
                  </a:cubicBezTo>
                  <a:cubicBezTo>
                    <a:pt x="1213935" y="421027"/>
                    <a:pt x="1200454" y="464685"/>
                    <a:pt x="1174855" y="502301"/>
                  </a:cubicBezTo>
                  <a:cubicBezTo>
                    <a:pt x="1110973" y="502904"/>
                    <a:pt x="1053994" y="463942"/>
                    <a:pt x="995906" y="464952"/>
                  </a:cubicBezTo>
                  <a:cubicBezTo>
                    <a:pt x="880320" y="466957"/>
                    <a:pt x="892818" y="635031"/>
                    <a:pt x="966168" y="685110"/>
                  </a:cubicBezTo>
                  <a:cubicBezTo>
                    <a:pt x="1001307" y="709113"/>
                    <a:pt x="1044062" y="705636"/>
                    <a:pt x="1077813" y="680820"/>
                  </a:cubicBezTo>
                  <a:cubicBezTo>
                    <a:pt x="1138103" y="636517"/>
                    <a:pt x="1179554" y="669674"/>
                    <a:pt x="1203625" y="731545"/>
                  </a:cubicBezTo>
                  <a:cubicBezTo>
                    <a:pt x="1241443" y="828663"/>
                    <a:pt x="1204522" y="930982"/>
                    <a:pt x="1172821" y="1024062"/>
                  </a:cubicBezTo>
                  <a:cubicBezTo>
                    <a:pt x="1172442" y="1025198"/>
                    <a:pt x="1172049" y="1026361"/>
                    <a:pt x="1171656" y="1027511"/>
                  </a:cubicBezTo>
                  <a:cubicBezTo>
                    <a:pt x="1094295" y="1011234"/>
                    <a:pt x="1016681" y="995980"/>
                    <a:pt x="937412" y="996288"/>
                  </a:cubicBezTo>
                  <a:cubicBezTo>
                    <a:pt x="866685" y="996568"/>
                    <a:pt x="796744" y="1010925"/>
                    <a:pt x="733186" y="1042470"/>
                  </a:cubicBezTo>
                  <a:cubicBezTo>
                    <a:pt x="696126" y="1087700"/>
                    <a:pt x="736146" y="1120927"/>
                    <a:pt x="767735" y="1155319"/>
                  </a:cubicBezTo>
                  <a:cubicBezTo>
                    <a:pt x="793672" y="1259825"/>
                    <a:pt x="549006" y="1245819"/>
                    <a:pt x="493064" y="1227761"/>
                  </a:cubicBezTo>
                  <a:cubicBezTo>
                    <a:pt x="401044" y="1198080"/>
                    <a:pt x="460955" y="1147790"/>
                    <a:pt x="487060" y="1090770"/>
                  </a:cubicBezTo>
                  <a:cubicBezTo>
                    <a:pt x="509953" y="1025071"/>
                    <a:pt x="424049" y="1015384"/>
                    <a:pt x="376720" y="1007084"/>
                  </a:cubicBezTo>
                  <a:cubicBezTo>
                    <a:pt x="266591" y="987750"/>
                    <a:pt x="154974" y="1010883"/>
                    <a:pt x="46991" y="1033119"/>
                  </a:cubicBezTo>
                  <a:cubicBezTo>
                    <a:pt x="26034" y="960368"/>
                    <a:pt x="4179" y="896324"/>
                    <a:pt x="1191" y="869826"/>
                  </a:cubicBezTo>
                  <a:cubicBezTo>
                    <a:pt x="-6384" y="802628"/>
                    <a:pt x="21054" y="643597"/>
                    <a:pt x="116609" y="661234"/>
                  </a:cubicBezTo>
                  <a:cubicBezTo>
                    <a:pt x="158060" y="668889"/>
                    <a:pt x="191333" y="700070"/>
                    <a:pt x="233640" y="704711"/>
                  </a:cubicBezTo>
                  <a:cubicBezTo>
                    <a:pt x="297465" y="711721"/>
                    <a:pt x="318100" y="651560"/>
                    <a:pt x="325506" y="599826"/>
                  </a:cubicBezTo>
                  <a:cubicBezTo>
                    <a:pt x="332758" y="549199"/>
                    <a:pt x="319923" y="499512"/>
                    <a:pt x="277953" y="467335"/>
                  </a:cubicBezTo>
                  <a:cubicBezTo>
                    <a:pt x="223835" y="454479"/>
                    <a:pt x="177376" y="490286"/>
                    <a:pt x="126891" y="501629"/>
                  </a:cubicBezTo>
                  <a:cubicBezTo>
                    <a:pt x="6269" y="528730"/>
                    <a:pt x="378" y="371802"/>
                    <a:pt x="18038" y="291382"/>
                  </a:cubicBezTo>
                  <a:cubicBezTo>
                    <a:pt x="25893" y="255645"/>
                    <a:pt x="37550" y="220917"/>
                    <a:pt x="49572" y="186301"/>
                  </a:cubicBezTo>
                  <a:cubicBezTo>
                    <a:pt x="107617" y="198484"/>
                    <a:pt x="165579" y="211271"/>
                    <a:pt x="224340" y="218603"/>
                  </a:cubicBezTo>
                  <a:cubicBezTo>
                    <a:pt x="282498" y="225866"/>
                    <a:pt x="341694" y="227618"/>
                    <a:pt x="399683" y="217860"/>
                  </a:cubicBezTo>
                  <a:cubicBezTo>
                    <a:pt x="470157" y="205999"/>
                    <a:pt x="513881" y="187927"/>
                    <a:pt x="467422" y="114153"/>
                  </a:cubicBezTo>
                  <a:cubicBezTo>
                    <a:pt x="436000" y="64255"/>
                    <a:pt x="434513" y="53095"/>
                    <a:pt x="480397" y="18704"/>
                  </a:cubicBezTo>
                  <a:cubicBezTo>
                    <a:pt x="514814" y="6086"/>
                    <a:pt x="551222" y="324"/>
                    <a:pt x="587798" y="14"/>
                  </a:cubicBezTo>
                  <a:close/>
                </a:path>
              </a:pathLst>
            </a:custGeom>
            <a:ln w="12700">
              <a:solidFill>
                <a:schemeClr val="tx1"/>
              </a:solidFill>
              <a:miter lim="400000"/>
            </a:ln>
            <a:effectLst/>
          </p:spPr>
        </p:pic>
        <p:pic>
          <p:nvPicPr>
            <p:cNvPr id="28" name="Picture 27" descr="6a00d8341bf7f753ef01a3fcfd5d83970b.jpg">
              <a:extLst>
                <a:ext uri="{FF2B5EF4-FFF2-40B4-BE49-F238E27FC236}">
                  <a16:creationId xmlns:a16="http://schemas.microsoft.com/office/drawing/2014/main" id="{D76A1BF0-7CA3-A005-BBAF-BE38D884E89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727679" y="1773780"/>
              <a:ext cx="1445262" cy="913869"/>
            </a:xfrm>
            <a:custGeom>
              <a:avLst/>
              <a:gdLst>
                <a:gd name="connsiteX0" fmla="*/ 962278 w 1445262"/>
                <a:gd name="connsiteY0" fmla="*/ 243 h 913869"/>
                <a:gd name="connsiteX1" fmla="*/ 1167415 w 1445262"/>
                <a:gd name="connsiteY1" fmla="*/ 30919 h 913869"/>
                <a:gd name="connsiteX2" fmla="*/ 1135882 w 1445262"/>
                <a:gd name="connsiteY2" fmla="*/ 136000 h 913869"/>
                <a:gd name="connsiteX3" fmla="*/ 1244735 w 1445262"/>
                <a:gd name="connsiteY3" fmla="*/ 346247 h 913869"/>
                <a:gd name="connsiteX4" fmla="*/ 1395796 w 1445262"/>
                <a:gd name="connsiteY4" fmla="*/ 311954 h 913869"/>
                <a:gd name="connsiteX5" fmla="*/ 1443349 w 1445262"/>
                <a:gd name="connsiteY5" fmla="*/ 444444 h 913869"/>
                <a:gd name="connsiteX6" fmla="*/ 1351483 w 1445262"/>
                <a:gd name="connsiteY6" fmla="*/ 549329 h 913869"/>
                <a:gd name="connsiteX7" fmla="*/ 1234452 w 1445262"/>
                <a:gd name="connsiteY7" fmla="*/ 505852 h 913869"/>
                <a:gd name="connsiteX8" fmla="*/ 1119034 w 1445262"/>
                <a:gd name="connsiteY8" fmla="*/ 714445 h 913869"/>
                <a:gd name="connsiteX9" fmla="*/ 1164834 w 1445262"/>
                <a:gd name="connsiteY9" fmla="*/ 877737 h 913869"/>
                <a:gd name="connsiteX10" fmla="*/ 1152574 w 1445262"/>
                <a:gd name="connsiteY10" fmla="*/ 880261 h 913869"/>
                <a:gd name="connsiteX11" fmla="*/ 774127 w 1445262"/>
                <a:gd name="connsiteY11" fmla="*/ 898656 h 913869"/>
                <a:gd name="connsiteX12" fmla="*/ 754194 w 1445262"/>
                <a:gd name="connsiteY12" fmla="*/ 784882 h 913869"/>
                <a:gd name="connsiteX13" fmla="*/ 661473 w 1445262"/>
                <a:gd name="connsiteY13" fmla="*/ 693036 h 913869"/>
                <a:gd name="connsiteX14" fmla="*/ 463756 w 1445262"/>
                <a:gd name="connsiteY14" fmla="*/ 713365 h 913869"/>
                <a:gd name="connsiteX15" fmla="*/ 475020 w 1445262"/>
                <a:gd name="connsiteY15" fmla="*/ 821881 h 913869"/>
                <a:gd name="connsiteX16" fmla="*/ 336260 w 1445262"/>
                <a:gd name="connsiteY16" fmla="*/ 895879 h 913869"/>
                <a:gd name="connsiteX17" fmla="*/ 114725 w 1445262"/>
                <a:gd name="connsiteY17" fmla="*/ 906156 h 913869"/>
                <a:gd name="connsiteX18" fmla="*/ 30953 w 1445262"/>
                <a:gd name="connsiteY18" fmla="*/ 906002 h 913869"/>
                <a:gd name="connsiteX19" fmla="*/ 696 w 1445262"/>
                <a:gd name="connsiteY19" fmla="*/ 699022 h 913869"/>
                <a:gd name="connsiteX20" fmla="*/ 42385 w 1445262"/>
                <a:gd name="connsiteY20" fmla="*/ 537258 h 913869"/>
                <a:gd name="connsiteX21" fmla="*/ 170638 w 1445262"/>
                <a:gd name="connsiteY21" fmla="*/ 528733 h 913869"/>
                <a:gd name="connsiteX22" fmla="*/ 322121 w 1445262"/>
                <a:gd name="connsiteY22" fmla="*/ 396257 h 913869"/>
                <a:gd name="connsiteX23" fmla="*/ 56721 w 1445262"/>
                <a:gd name="connsiteY23" fmla="*/ 339433 h 913869"/>
                <a:gd name="connsiteX24" fmla="*/ 35820 w 1445262"/>
                <a:gd name="connsiteY24" fmla="*/ 36317 h 913869"/>
                <a:gd name="connsiteX25" fmla="*/ 427761 w 1445262"/>
                <a:gd name="connsiteY25" fmla="*/ 24092 h 913869"/>
                <a:gd name="connsiteX26" fmla="*/ 450640 w 1445262"/>
                <a:gd name="connsiteY26" fmla="*/ 146123 h 913869"/>
                <a:gd name="connsiteX27" fmla="*/ 516064 w 1445262"/>
                <a:gd name="connsiteY27" fmla="*/ 238656 h 913869"/>
                <a:gd name="connsiteX28" fmla="*/ 686849 w 1445262"/>
                <a:gd name="connsiteY28" fmla="*/ 232529 h 913869"/>
                <a:gd name="connsiteX29" fmla="*/ 731302 w 1445262"/>
                <a:gd name="connsiteY29" fmla="*/ 124532 h 913869"/>
                <a:gd name="connsiteX30" fmla="*/ 962278 w 1445262"/>
                <a:gd name="connsiteY30" fmla="*/ 243 h 913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45262" h="913869">
                  <a:moveTo>
                    <a:pt x="962278" y="243"/>
                  </a:moveTo>
                  <a:cubicBezTo>
                    <a:pt x="1031700" y="3244"/>
                    <a:pt x="1099607" y="16675"/>
                    <a:pt x="1167415" y="30919"/>
                  </a:cubicBezTo>
                  <a:cubicBezTo>
                    <a:pt x="1155394" y="65535"/>
                    <a:pt x="1143737" y="100263"/>
                    <a:pt x="1135882" y="136000"/>
                  </a:cubicBezTo>
                  <a:cubicBezTo>
                    <a:pt x="1118221" y="216420"/>
                    <a:pt x="1124112" y="373348"/>
                    <a:pt x="1244735" y="346247"/>
                  </a:cubicBezTo>
                  <a:cubicBezTo>
                    <a:pt x="1295233" y="334905"/>
                    <a:pt x="1341692" y="299097"/>
                    <a:pt x="1395796" y="311954"/>
                  </a:cubicBezTo>
                  <a:cubicBezTo>
                    <a:pt x="1437766" y="344130"/>
                    <a:pt x="1450602" y="393817"/>
                    <a:pt x="1443349" y="444444"/>
                  </a:cubicBezTo>
                  <a:cubicBezTo>
                    <a:pt x="1435943" y="496179"/>
                    <a:pt x="1415308" y="556339"/>
                    <a:pt x="1351483" y="549329"/>
                  </a:cubicBezTo>
                  <a:cubicBezTo>
                    <a:pt x="1309177" y="544688"/>
                    <a:pt x="1275918" y="513507"/>
                    <a:pt x="1234452" y="505852"/>
                  </a:cubicBezTo>
                  <a:cubicBezTo>
                    <a:pt x="1138897" y="488215"/>
                    <a:pt x="1111460" y="647260"/>
                    <a:pt x="1119034" y="714445"/>
                  </a:cubicBezTo>
                  <a:cubicBezTo>
                    <a:pt x="1122022" y="740943"/>
                    <a:pt x="1143863" y="804987"/>
                    <a:pt x="1164834" y="877737"/>
                  </a:cubicBezTo>
                  <a:cubicBezTo>
                    <a:pt x="1160752" y="878579"/>
                    <a:pt x="1156656" y="879420"/>
                    <a:pt x="1152574" y="880261"/>
                  </a:cubicBezTo>
                  <a:cubicBezTo>
                    <a:pt x="1028585" y="905764"/>
                    <a:pt x="899449" y="930860"/>
                    <a:pt x="774127" y="898656"/>
                  </a:cubicBezTo>
                  <a:cubicBezTo>
                    <a:pt x="680803" y="874681"/>
                    <a:pt x="719336" y="845645"/>
                    <a:pt x="754194" y="784882"/>
                  </a:cubicBezTo>
                  <a:cubicBezTo>
                    <a:pt x="794004" y="715510"/>
                    <a:pt x="714903" y="703060"/>
                    <a:pt x="661473" y="693036"/>
                  </a:cubicBezTo>
                  <a:cubicBezTo>
                    <a:pt x="598588" y="681245"/>
                    <a:pt x="519669" y="678735"/>
                    <a:pt x="463756" y="713365"/>
                  </a:cubicBezTo>
                  <a:cubicBezTo>
                    <a:pt x="409413" y="747013"/>
                    <a:pt x="456153" y="779470"/>
                    <a:pt x="475020" y="821881"/>
                  </a:cubicBezTo>
                  <a:cubicBezTo>
                    <a:pt x="513469" y="908329"/>
                    <a:pt x="394979" y="890944"/>
                    <a:pt x="336260" y="895879"/>
                  </a:cubicBezTo>
                  <a:cubicBezTo>
                    <a:pt x="262588" y="902062"/>
                    <a:pt x="188663" y="905315"/>
                    <a:pt x="114725" y="906156"/>
                  </a:cubicBezTo>
                  <a:cubicBezTo>
                    <a:pt x="86796" y="906479"/>
                    <a:pt x="58881" y="906353"/>
                    <a:pt x="30953" y="906002"/>
                  </a:cubicBezTo>
                  <a:cubicBezTo>
                    <a:pt x="27320" y="837556"/>
                    <a:pt x="5226" y="771605"/>
                    <a:pt x="696" y="699022"/>
                  </a:cubicBezTo>
                  <a:cubicBezTo>
                    <a:pt x="-2882" y="641904"/>
                    <a:pt x="6797" y="583692"/>
                    <a:pt x="42385" y="537258"/>
                  </a:cubicBezTo>
                  <a:cubicBezTo>
                    <a:pt x="82840" y="491734"/>
                    <a:pt x="119564" y="503623"/>
                    <a:pt x="170638" y="528733"/>
                  </a:cubicBezTo>
                  <a:cubicBezTo>
                    <a:pt x="274203" y="579655"/>
                    <a:pt x="335250" y="502067"/>
                    <a:pt x="322121" y="396257"/>
                  </a:cubicBezTo>
                  <a:cubicBezTo>
                    <a:pt x="301556" y="230496"/>
                    <a:pt x="146665" y="374694"/>
                    <a:pt x="56721" y="339433"/>
                  </a:cubicBezTo>
                  <a:cubicBezTo>
                    <a:pt x="-29015" y="305827"/>
                    <a:pt x="-1521" y="168373"/>
                    <a:pt x="35820" y="36317"/>
                  </a:cubicBezTo>
                  <a:cubicBezTo>
                    <a:pt x="166851" y="8866"/>
                    <a:pt x="297460" y="-17618"/>
                    <a:pt x="427761" y="24092"/>
                  </a:cubicBezTo>
                  <a:cubicBezTo>
                    <a:pt x="504955" y="48809"/>
                    <a:pt x="492161" y="86369"/>
                    <a:pt x="450640" y="146123"/>
                  </a:cubicBezTo>
                  <a:cubicBezTo>
                    <a:pt x="412135" y="201559"/>
                    <a:pt x="464583" y="226851"/>
                    <a:pt x="516064" y="238656"/>
                  </a:cubicBezTo>
                  <a:cubicBezTo>
                    <a:pt x="572132" y="251513"/>
                    <a:pt x="631931" y="250097"/>
                    <a:pt x="686849" y="232529"/>
                  </a:cubicBezTo>
                  <a:cubicBezTo>
                    <a:pt x="764617" y="207644"/>
                    <a:pt x="781029" y="185085"/>
                    <a:pt x="731302" y="124532"/>
                  </a:cubicBezTo>
                  <a:cubicBezTo>
                    <a:pt x="640488" y="13941"/>
                    <a:pt x="902731" y="-2322"/>
                    <a:pt x="962278" y="243"/>
                  </a:cubicBezTo>
                  <a:close/>
                </a:path>
              </a:pathLst>
            </a:custGeom>
            <a:ln w="12700">
              <a:solidFill>
                <a:schemeClr val="tx1"/>
              </a:solidFill>
              <a:miter lim="400000"/>
            </a:ln>
            <a:effectLst/>
          </p:spPr>
        </p:pic>
        <p:pic>
          <p:nvPicPr>
            <p:cNvPr id="32" name="Picture 31" descr="6a00d8341bf7f753ef01a3fcfd5d83970b.jpg">
              <a:extLst>
                <a:ext uri="{FF2B5EF4-FFF2-40B4-BE49-F238E27FC236}">
                  <a16:creationId xmlns:a16="http://schemas.microsoft.com/office/drawing/2014/main" id="{67EC3CA5-E71B-9BB6-7435-A13BF44C40B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172321" y="1631954"/>
              <a:ext cx="1249940" cy="910257"/>
            </a:xfrm>
            <a:custGeom>
              <a:avLst/>
              <a:gdLst>
                <a:gd name="connsiteX0" fmla="*/ 1179032 w 1249940"/>
                <a:gd name="connsiteY0" fmla="*/ 337 h 910257"/>
                <a:gd name="connsiteX1" fmla="*/ 1249940 w 1249940"/>
                <a:gd name="connsiteY1" fmla="*/ 7972 h 910257"/>
                <a:gd name="connsiteX2" fmla="*/ 1249940 w 1249940"/>
                <a:gd name="connsiteY2" fmla="*/ 314610 h 910257"/>
                <a:gd name="connsiteX3" fmla="*/ 1208026 w 1249940"/>
                <a:gd name="connsiteY3" fmla="*/ 309313 h 910257"/>
                <a:gd name="connsiteX4" fmla="*/ 1178302 w 1249940"/>
                <a:gd name="connsiteY4" fmla="*/ 529472 h 910257"/>
                <a:gd name="connsiteX5" fmla="*/ 1234658 w 1249940"/>
                <a:gd name="connsiteY5" fmla="*/ 545634 h 910257"/>
                <a:gd name="connsiteX6" fmla="*/ 1249940 w 1249940"/>
                <a:gd name="connsiteY6" fmla="*/ 542458 h 910257"/>
                <a:gd name="connsiteX7" fmla="*/ 1249940 w 1249940"/>
                <a:gd name="connsiteY7" fmla="*/ 901766 h 910257"/>
                <a:gd name="connsiteX8" fmla="*/ 1201416 w 1249940"/>
                <a:gd name="connsiteY8" fmla="*/ 900330 h 910257"/>
                <a:gd name="connsiteX9" fmla="*/ 1006971 w 1249940"/>
                <a:gd name="connsiteY9" fmla="*/ 886299 h 910257"/>
                <a:gd name="connsiteX10" fmla="*/ 931208 w 1249940"/>
                <a:gd name="connsiteY10" fmla="*/ 830471 h 910257"/>
                <a:gd name="connsiteX11" fmla="*/ 983811 w 1249940"/>
                <a:gd name="connsiteY11" fmla="*/ 757468 h 910257"/>
                <a:gd name="connsiteX12" fmla="*/ 846903 w 1249940"/>
                <a:gd name="connsiteY12" fmla="*/ 688166 h 910257"/>
                <a:gd name="connsiteX13" fmla="*/ 680215 w 1249940"/>
                <a:gd name="connsiteY13" fmla="*/ 713136 h 910257"/>
                <a:gd name="connsiteX14" fmla="*/ 691479 w 1249940"/>
                <a:gd name="connsiteY14" fmla="*/ 821652 h 910257"/>
                <a:gd name="connsiteX15" fmla="*/ 553379 w 1249940"/>
                <a:gd name="connsiteY15" fmla="*/ 909643 h 910257"/>
                <a:gd name="connsiteX16" fmla="*/ 378007 w 1249940"/>
                <a:gd name="connsiteY16" fmla="*/ 895286 h 910257"/>
                <a:gd name="connsiteX17" fmla="*/ 261608 w 1249940"/>
                <a:gd name="connsiteY17" fmla="*/ 871873 h 910257"/>
                <a:gd name="connsiteX18" fmla="*/ 262772 w 1249940"/>
                <a:gd name="connsiteY18" fmla="*/ 868424 h 910257"/>
                <a:gd name="connsiteX19" fmla="*/ 293576 w 1249940"/>
                <a:gd name="connsiteY19" fmla="*/ 575907 h 910257"/>
                <a:gd name="connsiteX20" fmla="*/ 167764 w 1249940"/>
                <a:gd name="connsiteY20" fmla="*/ 525182 h 910257"/>
                <a:gd name="connsiteX21" fmla="*/ 56120 w 1249940"/>
                <a:gd name="connsiteY21" fmla="*/ 529472 h 910257"/>
                <a:gd name="connsiteX22" fmla="*/ 85858 w 1249940"/>
                <a:gd name="connsiteY22" fmla="*/ 309313 h 910257"/>
                <a:gd name="connsiteX23" fmla="*/ 264806 w 1249940"/>
                <a:gd name="connsiteY23" fmla="*/ 346663 h 910257"/>
                <a:gd name="connsiteX24" fmla="*/ 303690 w 1249940"/>
                <a:gd name="connsiteY24" fmla="*/ 219907 h 910257"/>
                <a:gd name="connsiteX25" fmla="*/ 259447 w 1249940"/>
                <a:gd name="connsiteY25" fmla="*/ 36229 h 910257"/>
                <a:gd name="connsiteX26" fmla="*/ 275748 w 1249940"/>
                <a:gd name="connsiteY26" fmla="*/ 32878 h 910257"/>
                <a:gd name="connsiteX27" fmla="*/ 616727 w 1249940"/>
                <a:gd name="connsiteY27" fmla="*/ 16054 h 910257"/>
                <a:gd name="connsiteX28" fmla="*/ 684311 w 1249940"/>
                <a:gd name="connsiteY28" fmla="*/ 120588 h 910257"/>
                <a:gd name="connsiteX29" fmla="*/ 732524 w 1249940"/>
                <a:gd name="connsiteY29" fmla="*/ 238413 h 910257"/>
                <a:gd name="connsiteX30" fmla="*/ 963962 w 1249940"/>
                <a:gd name="connsiteY30" fmla="*/ 142025 h 910257"/>
                <a:gd name="connsiteX31" fmla="*/ 1179032 w 1249940"/>
                <a:gd name="connsiteY31" fmla="*/ 337 h 910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249940" h="910257">
                  <a:moveTo>
                    <a:pt x="1179032" y="337"/>
                  </a:moveTo>
                  <a:lnTo>
                    <a:pt x="1249940" y="7972"/>
                  </a:lnTo>
                  <a:lnTo>
                    <a:pt x="1249940" y="314610"/>
                  </a:lnTo>
                  <a:lnTo>
                    <a:pt x="1208026" y="309313"/>
                  </a:lnTo>
                  <a:cubicBezTo>
                    <a:pt x="1092468" y="311318"/>
                    <a:pt x="1104952" y="479406"/>
                    <a:pt x="1178302" y="529472"/>
                  </a:cubicBezTo>
                  <a:cubicBezTo>
                    <a:pt x="1195879" y="541474"/>
                    <a:pt x="1215356" y="546605"/>
                    <a:pt x="1234658" y="545634"/>
                  </a:cubicBezTo>
                  <a:lnTo>
                    <a:pt x="1249940" y="542458"/>
                  </a:lnTo>
                  <a:lnTo>
                    <a:pt x="1249940" y="901766"/>
                  </a:lnTo>
                  <a:lnTo>
                    <a:pt x="1201416" y="900330"/>
                  </a:lnTo>
                  <a:cubicBezTo>
                    <a:pt x="1136518" y="896909"/>
                    <a:pt x="1071687" y="892111"/>
                    <a:pt x="1006971" y="886299"/>
                  </a:cubicBezTo>
                  <a:cubicBezTo>
                    <a:pt x="956781" y="881799"/>
                    <a:pt x="918976" y="892777"/>
                    <a:pt x="931208" y="830471"/>
                  </a:cubicBezTo>
                  <a:cubicBezTo>
                    <a:pt x="955785" y="811782"/>
                    <a:pt x="972267" y="785663"/>
                    <a:pt x="983811" y="757468"/>
                  </a:cubicBezTo>
                  <a:cubicBezTo>
                    <a:pt x="980473" y="699691"/>
                    <a:pt x="893531" y="693382"/>
                    <a:pt x="846903" y="688166"/>
                  </a:cubicBezTo>
                  <a:cubicBezTo>
                    <a:pt x="792323" y="682054"/>
                    <a:pt x="727768" y="683694"/>
                    <a:pt x="680215" y="713136"/>
                  </a:cubicBezTo>
                  <a:cubicBezTo>
                    <a:pt x="625887" y="746799"/>
                    <a:pt x="672612" y="779227"/>
                    <a:pt x="691479" y="821652"/>
                  </a:cubicBezTo>
                  <a:cubicBezTo>
                    <a:pt x="728975" y="905970"/>
                    <a:pt x="613234" y="906811"/>
                    <a:pt x="553379" y="909643"/>
                  </a:cubicBezTo>
                  <a:cubicBezTo>
                    <a:pt x="494590" y="912419"/>
                    <a:pt x="435815" y="905465"/>
                    <a:pt x="378007" y="895286"/>
                  </a:cubicBezTo>
                  <a:cubicBezTo>
                    <a:pt x="339166" y="888458"/>
                    <a:pt x="300408" y="880032"/>
                    <a:pt x="261608" y="871873"/>
                  </a:cubicBezTo>
                  <a:cubicBezTo>
                    <a:pt x="261986" y="870737"/>
                    <a:pt x="262379" y="869573"/>
                    <a:pt x="262772" y="868424"/>
                  </a:cubicBezTo>
                  <a:cubicBezTo>
                    <a:pt x="294460" y="775344"/>
                    <a:pt x="331381" y="673025"/>
                    <a:pt x="293576" y="575907"/>
                  </a:cubicBezTo>
                  <a:cubicBezTo>
                    <a:pt x="269505" y="514036"/>
                    <a:pt x="228054" y="480878"/>
                    <a:pt x="167764" y="525182"/>
                  </a:cubicBezTo>
                  <a:cubicBezTo>
                    <a:pt x="134014" y="549984"/>
                    <a:pt x="91258" y="553475"/>
                    <a:pt x="56120" y="529472"/>
                  </a:cubicBezTo>
                  <a:cubicBezTo>
                    <a:pt x="-17216" y="479392"/>
                    <a:pt x="-29714" y="311318"/>
                    <a:pt x="85858" y="309313"/>
                  </a:cubicBezTo>
                  <a:cubicBezTo>
                    <a:pt x="143932" y="308304"/>
                    <a:pt x="200925" y="347266"/>
                    <a:pt x="264806" y="346663"/>
                  </a:cubicBezTo>
                  <a:cubicBezTo>
                    <a:pt x="290406" y="309047"/>
                    <a:pt x="303886" y="265374"/>
                    <a:pt x="303690" y="219907"/>
                  </a:cubicBezTo>
                  <a:cubicBezTo>
                    <a:pt x="303494" y="162536"/>
                    <a:pt x="281920" y="99880"/>
                    <a:pt x="259447" y="36229"/>
                  </a:cubicBezTo>
                  <a:cubicBezTo>
                    <a:pt x="264890" y="35107"/>
                    <a:pt x="270333" y="33985"/>
                    <a:pt x="275748" y="32878"/>
                  </a:cubicBezTo>
                  <a:cubicBezTo>
                    <a:pt x="387266" y="10095"/>
                    <a:pt x="503974" y="-11566"/>
                    <a:pt x="616727" y="16054"/>
                  </a:cubicBezTo>
                  <a:cubicBezTo>
                    <a:pt x="680173" y="31602"/>
                    <a:pt x="728638" y="51441"/>
                    <a:pt x="684311" y="120588"/>
                  </a:cubicBezTo>
                  <a:cubicBezTo>
                    <a:pt x="641556" y="187296"/>
                    <a:pt x="648443" y="219136"/>
                    <a:pt x="732524" y="238413"/>
                  </a:cubicBezTo>
                  <a:cubicBezTo>
                    <a:pt x="782363" y="249840"/>
                    <a:pt x="1054706" y="235007"/>
                    <a:pt x="963962" y="142025"/>
                  </a:cubicBezTo>
                  <a:cubicBezTo>
                    <a:pt x="843369" y="18465"/>
                    <a:pt x="1100253" y="-3126"/>
                    <a:pt x="1179032" y="337"/>
                  </a:cubicBezTo>
                  <a:close/>
                </a:path>
              </a:pathLst>
            </a:custGeom>
            <a:ln w="12700">
              <a:solidFill>
                <a:schemeClr val="tx1"/>
              </a:solidFill>
              <a:miter lim="400000"/>
            </a:ln>
            <a:effectLst/>
          </p:spPr>
        </p:pic>
        <p:pic>
          <p:nvPicPr>
            <p:cNvPr id="34" name="Picture 33" descr="6a00d8341bf7f753ef01a3fcfd5d83970b.jpg">
              <a:extLst>
                <a:ext uri="{FF2B5EF4-FFF2-40B4-BE49-F238E27FC236}">
                  <a16:creationId xmlns:a16="http://schemas.microsoft.com/office/drawing/2014/main" id="{89B8EFFB-C12E-FC33-214F-A89ECB03F53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79053" y="2729285"/>
              <a:ext cx="1033631" cy="1237225"/>
            </a:xfrm>
            <a:custGeom>
              <a:avLst/>
              <a:gdLst>
                <a:gd name="connsiteX0" fmla="*/ 544616 w 1033631"/>
                <a:gd name="connsiteY0" fmla="*/ 2025 h 1237225"/>
                <a:gd name="connsiteX1" fmla="*/ 630595 w 1033631"/>
                <a:gd name="connsiteY1" fmla="*/ 2873 h 1237225"/>
                <a:gd name="connsiteX2" fmla="*/ 767503 w 1033631"/>
                <a:gd name="connsiteY2" fmla="*/ 72175 h 1237225"/>
                <a:gd name="connsiteX3" fmla="*/ 714900 w 1033631"/>
                <a:gd name="connsiteY3" fmla="*/ 145178 h 1237225"/>
                <a:gd name="connsiteX4" fmla="*/ 790690 w 1033631"/>
                <a:gd name="connsiteY4" fmla="*/ 201020 h 1237225"/>
                <a:gd name="connsiteX5" fmla="*/ 985135 w 1033631"/>
                <a:gd name="connsiteY5" fmla="*/ 215051 h 1237225"/>
                <a:gd name="connsiteX6" fmla="*/ 1033631 w 1033631"/>
                <a:gd name="connsiteY6" fmla="*/ 216486 h 1237225"/>
                <a:gd name="connsiteX7" fmla="*/ 1033631 w 1033631"/>
                <a:gd name="connsiteY7" fmla="*/ 481312 h 1237225"/>
                <a:gd name="connsiteX8" fmla="*/ 1030236 w 1033631"/>
                <a:gd name="connsiteY8" fmla="*/ 480374 h 1237225"/>
                <a:gd name="connsiteX9" fmla="*/ 926377 w 1033631"/>
                <a:gd name="connsiteY9" fmla="*/ 496509 h 1237225"/>
                <a:gd name="connsiteX10" fmla="*/ 922983 w 1033631"/>
                <a:gd name="connsiteY10" fmla="*/ 641590 h 1237225"/>
                <a:gd name="connsiteX11" fmla="*/ 1004722 w 1033631"/>
                <a:gd name="connsiteY11" fmla="*/ 696551 h 1237225"/>
                <a:gd name="connsiteX12" fmla="*/ 1033631 w 1033631"/>
                <a:gd name="connsiteY12" fmla="*/ 690329 h 1237225"/>
                <a:gd name="connsiteX13" fmla="*/ 1033631 w 1033631"/>
                <a:gd name="connsiteY13" fmla="*/ 1005432 h 1237225"/>
                <a:gd name="connsiteX14" fmla="*/ 977128 w 1033631"/>
                <a:gd name="connsiteY14" fmla="*/ 998687 h 1237225"/>
                <a:gd name="connsiteX15" fmla="*/ 787562 w 1033631"/>
                <a:gd name="connsiteY15" fmla="*/ 1018999 h 1237225"/>
                <a:gd name="connsiteX16" fmla="*/ 714128 w 1033631"/>
                <a:gd name="connsiteY16" fmla="*/ 1219263 h 1237225"/>
                <a:gd name="connsiteX17" fmla="*/ 450847 w 1033631"/>
                <a:gd name="connsiteY17" fmla="*/ 1143035 h 1237225"/>
                <a:gd name="connsiteX18" fmla="*/ 429764 w 1033631"/>
                <a:gd name="connsiteY18" fmla="*/ 1015073 h 1237225"/>
                <a:gd name="connsiteX19" fmla="*/ 251334 w 1033631"/>
                <a:gd name="connsiteY19" fmla="*/ 996791 h 1237225"/>
                <a:gd name="connsiteX20" fmla="*/ 41301 w 1033631"/>
                <a:gd name="connsiteY20" fmla="*/ 1036145 h 1237225"/>
                <a:gd name="connsiteX21" fmla="*/ 26797 w 1033631"/>
                <a:gd name="connsiteY21" fmla="*/ 1027902 h 1237225"/>
                <a:gd name="connsiteX22" fmla="*/ 2950 w 1033631"/>
                <a:gd name="connsiteY22" fmla="*/ 779254 h 1237225"/>
                <a:gd name="connsiteX23" fmla="*/ 113038 w 1033631"/>
                <a:gd name="connsiteY23" fmla="*/ 661779 h 1237225"/>
                <a:gd name="connsiteX24" fmla="*/ 230055 w 1033631"/>
                <a:gd name="connsiteY24" fmla="*/ 705256 h 1237225"/>
                <a:gd name="connsiteX25" fmla="*/ 291481 w 1033631"/>
                <a:gd name="connsiteY25" fmla="*/ 485489 h 1237225"/>
                <a:gd name="connsiteX26" fmla="*/ 20050 w 1033631"/>
                <a:gd name="connsiteY26" fmla="*/ 446836 h 1237225"/>
                <a:gd name="connsiteX27" fmla="*/ 45299 w 1033631"/>
                <a:gd name="connsiteY27" fmla="*/ 186580 h 1237225"/>
                <a:gd name="connsiteX28" fmla="*/ 161699 w 1033631"/>
                <a:gd name="connsiteY28" fmla="*/ 209993 h 1237225"/>
                <a:gd name="connsiteX29" fmla="*/ 337070 w 1033631"/>
                <a:gd name="connsiteY29" fmla="*/ 224350 h 1237225"/>
                <a:gd name="connsiteX30" fmla="*/ 475170 w 1033631"/>
                <a:gd name="connsiteY30" fmla="*/ 136359 h 1237225"/>
                <a:gd name="connsiteX31" fmla="*/ 463906 w 1033631"/>
                <a:gd name="connsiteY31" fmla="*/ 27843 h 1237225"/>
                <a:gd name="connsiteX32" fmla="*/ 544616 w 1033631"/>
                <a:gd name="connsiteY32" fmla="*/ 2025 h 123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33631" h="1237225">
                  <a:moveTo>
                    <a:pt x="544616" y="2025"/>
                  </a:moveTo>
                  <a:cubicBezTo>
                    <a:pt x="573521" y="-1301"/>
                    <a:pt x="603305" y="-183"/>
                    <a:pt x="630595" y="2873"/>
                  </a:cubicBezTo>
                  <a:cubicBezTo>
                    <a:pt x="677222" y="8089"/>
                    <a:pt x="764178" y="14398"/>
                    <a:pt x="767503" y="72175"/>
                  </a:cubicBezTo>
                  <a:cubicBezTo>
                    <a:pt x="755958" y="100370"/>
                    <a:pt x="739476" y="126489"/>
                    <a:pt x="714900" y="145178"/>
                  </a:cubicBezTo>
                  <a:cubicBezTo>
                    <a:pt x="702668" y="207470"/>
                    <a:pt x="740472" y="196506"/>
                    <a:pt x="790690" y="201020"/>
                  </a:cubicBezTo>
                  <a:cubicBezTo>
                    <a:pt x="855406" y="206832"/>
                    <a:pt x="920237" y="211630"/>
                    <a:pt x="985135" y="215051"/>
                  </a:cubicBezTo>
                  <a:lnTo>
                    <a:pt x="1033631" y="216486"/>
                  </a:lnTo>
                  <a:lnTo>
                    <a:pt x="1033631" y="481312"/>
                  </a:lnTo>
                  <a:lnTo>
                    <a:pt x="1030236" y="480374"/>
                  </a:lnTo>
                  <a:cubicBezTo>
                    <a:pt x="994236" y="470634"/>
                    <a:pt x="979654" y="470957"/>
                    <a:pt x="926377" y="496509"/>
                  </a:cubicBezTo>
                  <a:cubicBezTo>
                    <a:pt x="898154" y="540028"/>
                    <a:pt x="898000" y="596613"/>
                    <a:pt x="922983" y="641590"/>
                  </a:cubicBezTo>
                  <a:cubicBezTo>
                    <a:pt x="948554" y="687636"/>
                    <a:pt x="975870" y="699021"/>
                    <a:pt x="1004722" y="696551"/>
                  </a:cubicBezTo>
                  <a:lnTo>
                    <a:pt x="1033631" y="690329"/>
                  </a:lnTo>
                  <a:lnTo>
                    <a:pt x="1033631" y="1005432"/>
                  </a:lnTo>
                  <a:lnTo>
                    <a:pt x="977128" y="998687"/>
                  </a:lnTo>
                  <a:cubicBezTo>
                    <a:pt x="913438" y="994615"/>
                    <a:pt x="849774" y="998845"/>
                    <a:pt x="787562" y="1018999"/>
                  </a:cubicBezTo>
                  <a:cubicBezTo>
                    <a:pt x="614562" y="1075037"/>
                    <a:pt x="849339" y="1160350"/>
                    <a:pt x="714128" y="1219263"/>
                  </a:cubicBezTo>
                  <a:cubicBezTo>
                    <a:pt x="658622" y="1243434"/>
                    <a:pt x="368029" y="1262235"/>
                    <a:pt x="450847" y="1143035"/>
                  </a:cubicBezTo>
                  <a:cubicBezTo>
                    <a:pt x="491414" y="1084641"/>
                    <a:pt x="505147" y="1044277"/>
                    <a:pt x="429764" y="1015073"/>
                  </a:cubicBezTo>
                  <a:cubicBezTo>
                    <a:pt x="373149" y="993132"/>
                    <a:pt x="311119" y="991043"/>
                    <a:pt x="251334" y="996791"/>
                  </a:cubicBezTo>
                  <a:cubicBezTo>
                    <a:pt x="180271" y="1003619"/>
                    <a:pt x="110975" y="1021382"/>
                    <a:pt x="41301" y="1036145"/>
                  </a:cubicBezTo>
                  <a:cubicBezTo>
                    <a:pt x="36560" y="1033159"/>
                    <a:pt x="31678" y="1030537"/>
                    <a:pt x="26797" y="1027902"/>
                  </a:cubicBezTo>
                  <a:cubicBezTo>
                    <a:pt x="22673" y="944412"/>
                    <a:pt x="-9801" y="867062"/>
                    <a:pt x="2950" y="779254"/>
                  </a:cubicBezTo>
                  <a:cubicBezTo>
                    <a:pt x="10693" y="725837"/>
                    <a:pt x="49479" y="650942"/>
                    <a:pt x="113038" y="661779"/>
                  </a:cubicBezTo>
                  <a:cubicBezTo>
                    <a:pt x="154671" y="668873"/>
                    <a:pt x="187860" y="700012"/>
                    <a:pt x="230055" y="705256"/>
                  </a:cubicBezTo>
                  <a:cubicBezTo>
                    <a:pt x="333732" y="718112"/>
                    <a:pt x="343635" y="542383"/>
                    <a:pt x="291481" y="485489"/>
                  </a:cubicBezTo>
                  <a:cubicBezTo>
                    <a:pt x="215382" y="402490"/>
                    <a:pt x="75641" y="591804"/>
                    <a:pt x="20050" y="446836"/>
                  </a:cubicBezTo>
                  <a:cubicBezTo>
                    <a:pt x="-12887" y="360948"/>
                    <a:pt x="17132" y="269326"/>
                    <a:pt x="45299" y="186580"/>
                  </a:cubicBezTo>
                  <a:cubicBezTo>
                    <a:pt x="84099" y="194739"/>
                    <a:pt x="122843" y="203151"/>
                    <a:pt x="161699" y="209993"/>
                  </a:cubicBezTo>
                  <a:cubicBezTo>
                    <a:pt x="219506" y="220172"/>
                    <a:pt x="278281" y="227126"/>
                    <a:pt x="337070" y="224350"/>
                  </a:cubicBezTo>
                  <a:cubicBezTo>
                    <a:pt x="396925" y="221518"/>
                    <a:pt x="512666" y="220691"/>
                    <a:pt x="475170" y="136359"/>
                  </a:cubicBezTo>
                  <a:cubicBezTo>
                    <a:pt x="456304" y="93934"/>
                    <a:pt x="409578" y="61506"/>
                    <a:pt x="463906" y="27843"/>
                  </a:cubicBezTo>
                  <a:cubicBezTo>
                    <a:pt x="487683" y="13122"/>
                    <a:pt x="515710" y="5351"/>
                    <a:pt x="544616" y="2025"/>
                  </a:cubicBezTo>
                  <a:close/>
                </a:path>
              </a:pathLst>
            </a:custGeom>
            <a:ln w="12700">
              <a:solidFill>
                <a:schemeClr val="tx1"/>
              </a:solidFill>
              <a:miter lim="400000"/>
            </a:ln>
            <a:effectLst/>
          </p:spPr>
        </p:pic>
        <p:pic>
          <p:nvPicPr>
            <p:cNvPr id="37" name="Picture 36" descr="6a00d8341bf7f753ef01a3fcfd5d83970b.jpg">
              <a:extLst>
                <a:ext uri="{FF2B5EF4-FFF2-40B4-BE49-F238E27FC236}">
                  <a16:creationId xmlns:a16="http://schemas.microsoft.com/office/drawing/2014/main" id="{7C880C7C-7DE1-542F-E638-740C8F3492E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903762" y="4202946"/>
              <a:ext cx="1036997" cy="731547"/>
            </a:xfrm>
            <a:custGeom>
              <a:avLst/>
              <a:gdLst>
                <a:gd name="connsiteX0" fmla="*/ 345090 w 1036997"/>
                <a:gd name="connsiteY0" fmla="*/ 1491 h 731548"/>
                <a:gd name="connsiteX1" fmla="*/ 433116 w 1036997"/>
                <a:gd name="connsiteY1" fmla="*/ 21015 h 731548"/>
                <a:gd name="connsiteX2" fmla="*/ 454199 w 1036997"/>
                <a:gd name="connsiteY2" fmla="*/ 148977 h 731548"/>
                <a:gd name="connsiteX3" fmla="*/ 717481 w 1036997"/>
                <a:gd name="connsiteY3" fmla="*/ 225205 h 731548"/>
                <a:gd name="connsiteX4" fmla="*/ 790915 w 1036997"/>
                <a:gd name="connsiteY4" fmla="*/ 24941 h 731548"/>
                <a:gd name="connsiteX5" fmla="*/ 980480 w 1036997"/>
                <a:gd name="connsiteY5" fmla="*/ 4629 h 731548"/>
                <a:gd name="connsiteX6" fmla="*/ 1036997 w 1036997"/>
                <a:gd name="connsiteY6" fmla="*/ 11375 h 731548"/>
                <a:gd name="connsiteX7" fmla="*/ 1036997 w 1036997"/>
                <a:gd name="connsiteY7" fmla="*/ 731548 h 731548"/>
                <a:gd name="connsiteX8" fmla="*/ 761522 w 1036997"/>
                <a:gd name="connsiteY8" fmla="*/ 731548 h 731548"/>
                <a:gd name="connsiteX9" fmla="*/ 731737 w 1036997"/>
                <a:gd name="connsiteY9" fmla="*/ 713577 h 731548"/>
                <a:gd name="connsiteX10" fmla="*/ 602582 w 1036997"/>
                <a:gd name="connsiteY10" fmla="*/ 688964 h 731548"/>
                <a:gd name="connsiteX11" fmla="*/ 471135 w 1036997"/>
                <a:gd name="connsiteY11" fmla="*/ 710470 h 731548"/>
                <a:gd name="connsiteX12" fmla="*/ 451457 w 1036997"/>
                <a:gd name="connsiteY12" fmla="*/ 731548 h 731548"/>
                <a:gd name="connsiteX13" fmla="*/ 2917 w 1036997"/>
                <a:gd name="connsiteY13" fmla="*/ 731548 h 731548"/>
                <a:gd name="connsiteX14" fmla="*/ 592 w 1036997"/>
                <a:gd name="connsiteY14" fmla="*/ 710616 h 731548"/>
                <a:gd name="connsiteX15" fmla="*/ 95784 w 1036997"/>
                <a:gd name="connsiteY15" fmla="*/ 507782 h 731548"/>
                <a:gd name="connsiteX16" fmla="*/ 322566 w 1036997"/>
                <a:gd name="connsiteY16" fmla="*/ 464515 h 731548"/>
                <a:gd name="connsiteX17" fmla="*/ 294833 w 1036997"/>
                <a:gd name="connsiteY17" fmla="*/ 332642 h 731548"/>
                <a:gd name="connsiteX18" fmla="*/ 150168 w 1036997"/>
                <a:gd name="connsiteY18" fmla="*/ 341614 h 731548"/>
                <a:gd name="connsiteX19" fmla="*/ 19741 w 1036997"/>
                <a:gd name="connsiteY19" fmla="*/ 128872 h 731548"/>
                <a:gd name="connsiteX20" fmla="*/ 30149 w 1036997"/>
                <a:gd name="connsiteY20" fmla="*/ 33844 h 731548"/>
                <a:gd name="connsiteX21" fmla="*/ 44654 w 1036997"/>
                <a:gd name="connsiteY21" fmla="*/ 42088 h 731548"/>
                <a:gd name="connsiteX22" fmla="*/ 254687 w 1036997"/>
                <a:gd name="connsiteY22" fmla="*/ 2733 h 731548"/>
                <a:gd name="connsiteX23" fmla="*/ 345090 w 1036997"/>
                <a:gd name="connsiteY23" fmla="*/ 1491 h 731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36997" h="731548">
                  <a:moveTo>
                    <a:pt x="345090" y="1491"/>
                  </a:moveTo>
                  <a:cubicBezTo>
                    <a:pt x="375148" y="4037"/>
                    <a:pt x="404809" y="10045"/>
                    <a:pt x="433116" y="21015"/>
                  </a:cubicBezTo>
                  <a:cubicBezTo>
                    <a:pt x="508499" y="50219"/>
                    <a:pt x="494766" y="90583"/>
                    <a:pt x="454199" y="148977"/>
                  </a:cubicBezTo>
                  <a:cubicBezTo>
                    <a:pt x="371381" y="268177"/>
                    <a:pt x="661974" y="249390"/>
                    <a:pt x="717481" y="225205"/>
                  </a:cubicBezTo>
                  <a:cubicBezTo>
                    <a:pt x="852677" y="166292"/>
                    <a:pt x="617914" y="80980"/>
                    <a:pt x="790915" y="24941"/>
                  </a:cubicBezTo>
                  <a:cubicBezTo>
                    <a:pt x="853127" y="4787"/>
                    <a:pt x="916790" y="557"/>
                    <a:pt x="980480" y="4629"/>
                  </a:cubicBezTo>
                  <a:lnTo>
                    <a:pt x="1036997" y="11375"/>
                  </a:lnTo>
                  <a:lnTo>
                    <a:pt x="1036997" y="731548"/>
                  </a:lnTo>
                  <a:lnTo>
                    <a:pt x="761522" y="731548"/>
                  </a:lnTo>
                  <a:lnTo>
                    <a:pt x="731737" y="713577"/>
                  </a:lnTo>
                  <a:cubicBezTo>
                    <a:pt x="691984" y="695957"/>
                    <a:pt x="643602" y="690300"/>
                    <a:pt x="602582" y="688964"/>
                  </a:cubicBezTo>
                  <a:cubicBezTo>
                    <a:pt x="567706" y="687829"/>
                    <a:pt x="507912" y="688791"/>
                    <a:pt x="471135" y="710470"/>
                  </a:cubicBezTo>
                  <a:lnTo>
                    <a:pt x="451457" y="731548"/>
                  </a:lnTo>
                  <a:lnTo>
                    <a:pt x="2917" y="731548"/>
                  </a:lnTo>
                  <a:lnTo>
                    <a:pt x="592" y="710616"/>
                  </a:lnTo>
                  <a:cubicBezTo>
                    <a:pt x="-3780" y="635965"/>
                    <a:pt x="14911" y="513044"/>
                    <a:pt x="95784" y="507782"/>
                  </a:cubicBezTo>
                  <a:cubicBezTo>
                    <a:pt x="192307" y="501514"/>
                    <a:pt x="282111" y="623097"/>
                    <a:pt x="322566" y="464515"/>
                  </a:cubicBezTo>
                  <a:cubicBezTo>
                    <a:pt x="334180" y="418992"/>
                    <a:pt x="327447" y="368225"/>
                    <a:pt x="294833" y="332642"/>
                  </a:cubicBezTo>
                  <a:cubicBezTo>
                    <a:pt x="255584" y="289838"/>
                    <a:pt x="194495" y="325603"/>
                    <a:pt x="150168" y="341614"/>
                  </a:cubicBezTo>
                  <a:cubicBezTo>
                    <a:pt x="958" y="395508"/>
                    <a:pt x="-10180" y="230336"/>
                    <a:pt x="19741" y="128872"/>
                  </a:cubicBezTo>
                  <a:cubicBezTo>
                    <a:pt x="29490" y="95813"/>
                    <a:pt x="31664" y="64422"/>
                    <a:pt x="30149" y="33844"/>
                  </a:cubicBezTo>
                  <a:cubicBezTo>
                    <a:pt x="35031" y="36480"/>
                    <a:pt x="39926" y="39101"/>
                    <a:pt x="44654" y="42088"/>
                  </a:cubicBezTo>
                  <a:cubicBezTo>
                    <a:pt x="114328" y="27324"/>
                    <a:pt x="183623" y="9561"/>
                    <a:pt x="254687" y="2733"/>
                  </a:cubicBezTo>
                  <a:cubicBezTo>
                    <a:pt x="284580" y="-141"/>
                    <a:pt x="315033" y="-1056"/>
                    <a:pt x="345090" y="1491"/>
                  </a:cubicBezTo>
                  <a:close/>
                </a:path>
              </a:pathLst>
            </a:custGeom>
            <a:ln w="12700">
              <a:solidFill>
                <a:schemeClr val="tx1"/>
              </a:solidFill>
              <a:miter lim="400000"/>
            </a:ln>
            <a:effectLst/>
          </p:spPr>
        </p:pic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9A5CFA9A-9F20-8CBB-F661-DC620D317EEB}"/>
              </a:ext>
            </a:extLst>
          </p:cNvPr>
          <p:cNvSpPr txBox="1"/>
          <p:nvPr/>
        </p:nvSpPr>
        <p:spPr>
          <a:xfrm>
            <a:off x="136929" y="832327"/>
            <a:ext cx="9026013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NCCR PlanetS the</a:t>
            </a:r>
            <a:r>
              <a:rPr kumimoji="0" lang="en-CH" sz="8000" b="0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🇨🇭</a:t>
            </a:r>
            <a:r>
              <a:rPr kumimoji="0" lang="en-CH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consortium</a:t>
            </a:r>
            <a:r>
              <a:rPr kumimoji="0" lang="en-CH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 of exo-planetary scientists </a:t>
            </a:r>
          </a:p>
        </p:txBody>
      </p:sp>
      <p:pic>
        <p:nvPicPr>
          <p:cNvPr id="49" name="Picture 1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A59A3778-2DE6-B6A0-5F83-6835EF814B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>
            <a:off x="4120608" y="2135195"/>
            <a:ext cx="1111699" cy="937461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260DA15F-A446-6485-BF82-50D74921078E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016" t="-16825" r="-4074" b="-18629"/>
          <a:stretch/>
        </p:blipFill>
        <p:spPr>
          <a:xfrm>
            <a:off x="6907447" y="3731260"/>
            <a:ext cx="1554195" cy="600728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B1285E2-B965-4D62-3F62-5ADF3C3AE4BE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672" t="-17147" r="-8159" b="-12333"/>
          <a:stretch/>
        </p:blipFill>
        <p:spPr>
          <a:xfrm>
            <a:off x="6300192" y="2466524"/>
            <a:ext cx="1573420" cy="472175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  <p:pic>
        <p:nvPicPr>
          <p:cNvPr id="52" name="Picture 2">
            <a:extLst>
              <a:ext uri="{FF2B5EF4-FFF2-40B4-BE49-F238E27FC236}">
                <a16:creationId xmlns:a16="http://schemas.microsoft.com/office/drawing/2014/main" id="{A5B3271F-075B-D968-1EA7-D1D89ECFA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318" t="-19369" r="-11943" b="-21791"/>
          <a:stretch/>
        </p:blipFill>
        <p:spPr bwMode="auto">
          <a:xfrm>
            <a:off x="1497335" y="2513113"/>
            <a:ext cx="1747298" cy="591086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EBA6D6EB-BA0A-2103-C937-32DE4B689D8C}"/>
              </a:ext>
            </a:extLst>
          </p:cNvPr>
          <p:cNvSpPr txBox="1"/>
          <p:nvPr/>
        </p:nvSpPr>
        <p:spPr>
          <a:xfrm>
            <a:off x="796417" y="1652939"/>
            <a:ext cx="8033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"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PlanetS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Origin, Evolution and Characterisation of Planets" </a:t>
            </a:r>
            <a:endParaRPr kumimoji="0" lang="en-CH" sz="2400" b="1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53106B3-A755-5378-66BB-8933DA069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51" y="4029033"/>
            <a:ext cx="2030364" cy="203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6834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4DD34-756A-85CE-5BE3-676DDF5C9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2491175-E565-EE90-996E-706071DB139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1635871"/>
            <a:ext cx="3477492" cy="45410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605FB9C-D04A-98C8-5878-28B174E14F2E}"/>
              </a:ext>
            </a:extLst>
          </p:cNvPr>
          <p:cNvSpPr txBox="1"/>
          <p:nvPr/>
        </p:nvSpPr>
        <p:spPr>
          <a:xfrm>
            <a:off x="197089" y="929312"/>
            <a:ext cx="9026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Seed Funding example: ML/AI for exo-planet detection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FFE10006-90B7-4F01-D901-548979B591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08453" y="1635871"/>
            <a:ext cx="3463548" cy="454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8162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808CF8-9454-5707-400C-B337B83B16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F926D1A-A136-8B41-4558-771C11780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452" y="1635871"/>
            <a:ext cx="6941040" cy="45410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A1A3E5D-577A-E0F8-CC64-51928BDE9DDB}"/>
              </a:ext>
            </a:extLst>
          </p:cNvPr>
          <p:cNvSpPr txBox="1"/>
          <p:nvPr/>
        </p:nvSpPr>
        <p:spPr>
          <a:xfrm>
            <a:off x="197089" y="929312"/>
            <a:ext cx="9026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Seed Funding example: ML/AI for exo-planet detection</a:t>
            </a:r>
          </a:p>
        </p:txBody>
      </p:sp>
    </p:spTree>
    <p:extLst>
      <p:ext uri="{BB962C8B-B14F-4D97-AF65-F5344CB8AC3E}">
        <p14:creationId xmlns:p14="http://schemas.microsoft.com/office/powerpoint/2010/main" val="40024434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1A33BC-4D19-C537-F12A-51EA06EAE5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CC74555-17EC-44E5-AFD8-2C9A35030B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452" y="1635871"/>
            <a:ext cx="6941040" cy="45410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9C55B2E-4FC2-60F3-3C91-72EA0734E396}"/>
              </a:ext>
            </a:extLst>
          </p:cNvPr>
          <p:cNvSpPr txBox="1"/>
          <p:nvPr/>
        </p:nvSpPr>
        <p:spPr>
          <a:xfrm>
            <a:off x="197089" y="929312"/>
            <a:ext cx="9026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Seed Funding example: ML/AI for exo-planet detection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740F31-273A-F58D-9387-9EA11987E4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1705" y="1635871"/>
            <a:ext cx="3463548" cy="23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128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B05EFDE-C8AE-171C-8156-C9A668039CDB}"/>
              </a:ext>
            </a:extLst>
          </p:cNvPr>
          <p:cNvSpPr txBox="1"/>
          <p:nvPr/>
        </p:nvSpPr>
        <p:spPr>
          <a:xfrm>
            <a:off x="136929" y="832327"/>
            <a:ext cx="9026013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800" dirty="0">
                <a:cs typeface="Times New Roman" panose="02020603050405020304" pitchFamily="18" charset="0"/>
              </a:rPr>
              <a:t>NCCR PlanetS the</a:t>
            </a:r>
            <a:r>
              <a:rPr lang="en-CH" sz="8000" baseline="-25000" dirty="0">
                <a:cs typeface="Times New Roman" panose="02020603050405020304" pitchFamily="18" charset="0"/>
              </a:rPr>
              <a:t>🇨🇭</a:t>
            </a:r>
            <a:r>
              <a:rPr lang="en-CH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consortium</a:t>
            </a:r>
            <a:r>
              <a:rPr lang="en-CH" sz="2800" dirty="0">
                <a:cs typeface="Times New Roman" panose="02020603050405020304" pitchFamily="18" charset="0"/>
              </a:rPr>
              <a:t> of exo-planetary scientists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5945FB-975F-F41F-B484-5F343524CDE1}"/>
              </a:ext>
            </a:extLst>
          </p:cNvPr>
          <p:cNvSpPr txBox="1"/>
          <p:nvPr/>
        </p:nvSpPr>
        <p:spPr>
          <a:xfrm>
            <a:off x="796417" y="1652939"/>
            <a:ext cx="8033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432FF"/>
                </a:solidFill>
              </a:rPr>
              <a:t>"</a:t>
            </a:r>
            <a:r>
              <a:rPr lang="en-GB" sz="2400" b="1" dirty="0" err="1">
                <a:solidFill>
                  <a:srgbClr val="0432FF"/>
                </a:solidFill>
              </a:rPr>
              <a:t>PlanetS</a:t>
            </a:r>
            <a:r>
              <a:rPr lang="en-GB" sz="2400" b="1" dirty="0">
                <a:solidFill>
                  <a:srgbClr val="0432FF"/>
                </a:solidFill>
              </a:rPr>
              <a:t> – Origin, Evolution and Characterisation of Planets" </a:t>
            </a:r>
            <a:endParaRPr lang="en-CH" sz="2400" b="1" dirty="0">
              <a:solidFill>
                <a:srgbClr val="0432FF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B172E2-02A2-F598-33E2-5519C6C93B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429" y="2858414"/>
            <a:ext cx="3186988" cy="7223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9404FBB-86EB-6056-0300-48C273BF2F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5618" y="2898291"/>
            <a:ext cx="1677788" cy="4616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3D83A70-8487-EEF1-EA68-C3CE5B206574}"/>
              </a:ext>
            </a:extLst>
          </p:cNvPr>
          <p:cNvSpPr txBox="1"/>
          <p:nvPr/>
        </p:nvSpPr>
        <p:spPr>
          <a:xfrm>
            <a:off x="6569336" y="3473572"/>
            <a:ext cx="158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12 y of Science</a:t>
            </a:r>
          </a:p>
        </p:txBody>
      </p:sp>
      <p:cxnSp>
        <p:nvCxnSpPr>
          <p:cNvPr id="7" name="Connecteur droit 30">
            <a:extLst>
              <a:ext uri="{FF2B5EF4-FFF2-40B4-BE49-F238E27FC236}">
                <a16:creationId xmlns:a16="http://schemas.microsoft.com/office/drawing/2014/main" id="{ECE7A636-3554-5D26-1529-FF4B00C91C4E}"/>
              </a:ext>
            </a:extLst>
          </p:cNvPr>
          <p:cNvCxnSpPr/>
          <p:nvPr/>
        </p:nvCxnSpPr>
        <p:spPr>
          <a:xfrm flipH="1">
            <a:off x="5167751" y="3842904"/>
            <a:ext cx="12570" cy="730816"/>
          </a:xfrm>
          <a:prstGeom prst="line">
            <a:avLst/>
          </a:prstGeom>
          <a:ln w="63500" cmpd="sng">
            <a:solidFill>
              <a:schemeClr val="tx1"/>
            </a:solidFill>
            <a:prstDash val="sysDot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lèche droite 8">
            <a:extLst>
              <a:ext uri="{FF2B5EF4-FFF2-40B4-BE49-F238E27FC236}">
                <a16:creationId xmlns:a16="http://schemas.microsoft.com/office/drawing/2014/main" id="{B4A669DE-6FEB-602D-9DDC-0FBBF4A9FD0E}"/>
              </a:ext>
            </a:extLst>
          </p:cNvPr>
          <p:cNvSpPr/>
          <p:nvPr/>
        </p:nvSpPr>
        <p:spPr>
          <a:xfrm>
            <a:off x="4389338" y="3219606"/>
            <a:ext cx="1545336" cy="649224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37CC6E5-2C4F-AC4E-C520-E4E994CCDF63}"/>
              </a:ext>
            </a:extLst>
          </p:cNvPr>
          <p:cNvSpPr/>
          <p:nvPr/>
        </p:nvSpPr>
        <p:spPr>
          <a:xfrm>
            <a:off x="2620592" y="4566563"/>
            <a:ext cx="45826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Impact: </a:t>
            </a:r>
            <a:r>
              <a:rPr lang="en-US" sz="2400" b="1" dirty="0"/>
              <a:t>Development of Knowledge &amp; Technology</a:t>
            </a:r>
            <a:endParaRPr lang="fr-CH" sz="2400" b="1" dirty="0"/>
          </a:p>
        </p:txBody>
      </p:sp>
      <p:pic>
        <p:nvPicPr>
          <p:cNvPr id="9" name="Image 11">
            <a:extLst>
              <a:ext uri="{FF2B5EF4-FFF2-40B4-BE49-F238E27FC236}">
                <a16:creationId xmlns:a16="http://schemas.microsoft.com/office/drawing/2014/main" id="{0CEF968E-6A83-8096-A8C9-6EB996F3034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837" y="2420888"/>
            <a:ext cx="1181291" cy="117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201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CB0B79-68FD-77DF-1C10-AA889DB656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>
            <a:extLst>
              <a:ext uri="{FF2B5EF4-FFF2-40B4-BE49-F238E27FC236}">
                <a16:creationId xmlns:a16="http://schemas.microsoft.com/office/drawing/2014/main" id="{3A49BA13-83A3-2DCF-13BF-23FE6EFF9EB1}"/>
              </a:ext>
            </a:extLst>
          </p:cNvPr>
          <p:cNvSpPr txBox="1"/>
          <p:nvPr/>
        </p:nvSpPr>
        <p:spPr>
          <a:xfrm>
            <a:off x="136929" y="832327"/>
            <a:ext cx="9026013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800" dirty="0">
                <a:cs typeface="Times New Roman" panose="02020603050405020304" pitchFamily="18" charset="0"/>
              </a:rPr>
              <a:t>NCCR PlanetS the</a:t>
            </a:r>
            <a:r>
              <a:rPr lang="en-CH" sz="8000" baseline="-25000" dirty="0">
                <a:cs typeface="Times New Roman" panose="02020603050405020304" pitchFamily="18" charset="0"/>
              </a:rPr>
              <a:t>🇨🇭</a:t>
            </a:r>
            <a:r>
              <a:rPr lang="en-CH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consortium</a:t>
            </a:r>
            <a:r>
              <a:rPr lang="en-CH" sz="2800" dirty="0">
                <a:cs typeface="Times New Roman" panose="02020603050405020304" pitchFamily="18" charset="0"/>
              </a:rPr>
              <a:t> of exo-planetary scientists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B6DCE74-63A9-7AE1-D674-E4DB7D8B79E1}"/>
              </a:ext>
            </a:extLst>
          </p:cNvPr>
          <p:cNvSpPr txBox="1"/>
          <p:nvPr/>
        </p:nvSpPr>
        <p:spPr>
          <a:xfrm>
            <a:off x="796417" y="1652939"/>
            <a:ext cx="8033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432FF"/>
                </a:solidFill>
              </a:rPr>
              <a:t>"</a:t>
            </a:r>
            <a:r>
              <a:rPr lang="en-GB" sz="2400" b="1" dirty="0" err="1">
                <a:solidFill>
                  <a:srgbClr val="0432FF"/>
                </a:solidFill>
              </a:rPr>
              <a:t>PlanetS</a:t>
            </a:r>
            <a:r>
              <a:rPr lang="en-GB" sz="2400" b="1" dirty="0">
                <a:solidFill>
                  <a:srgbClr val="0432FF"/>
                </a:solidFill>
              </a:rPr>
              <a:t> – Origin, Evolution and Characterisation of Planets" </a:t>
            </a:r>
            <a:endParaRPr lang="en-CH" sz="2400" b="1" dirty="0">
              <a:solidFill>
                <a:srgbClr val="0432FF"/>
              </a:solidFill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79CA78CD-517D-1C09-A7AC-5F61F0E99A6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3819" y="2149577"/>
            <a:ext cx="2422312" cy="160260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2994D27-1C88-8D35-43EF-DE2F595A6FB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4466" y="4324584"/>
            <a:ext cx="2075655" cy="150146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7BBB486-DDA0-2832-1BE4-39FDEB595AA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6878" y="2942968"/>
            <a:ext cx="1819174" cy="1814362"/>
          </a:xfrm>
          <a:prstGeom prst="ellipse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E7603F-ABD9-0AFF-589A-81EA1A730F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870" y="2208576"/>
            <a:ext cx="2571659" cy="1742699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8055ACF-61EE-1346-60F6-4CB214F3D0C3}"/>
              </a:ext>
            </a:extLst>
          </p:cNvPr>
          <p:cNvGrpSpPr/>
          <p:nvPr/>
        </p:nvGrpSpPr>
        <p:grpSpPr>
          <a:xfrm>
            <a:off x="5879397" y="4324584"/>
            <a:ext cx="1791813" cy="1400318"/>
            <a:chOff x="3850020" y="5145386"/>
            <a:chExt cx="1791813" cy="140031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0879C77-0433-618D-6E01-E02B76C66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850020" y="5312876"/>
              <a:ext cx="847569" cy="123282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026E857-F5EC-70EF-05FA-BE25A23981B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03804" y="5209632"/>
              <a:ext cx="847569" cy="123282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BEEA7AF-8061-B346-EF4B-3F93EBD858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94264" y="5145386"/>
              <a:ext cx="847569" cy="12328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9455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2113BF-F133-C990-FDEF-65D0F8349B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>
            <a:extLst>
              <a:ext uri="{FF2B5EF4-FFF2-40B4-BE49-F238E27FC236}">
                <a16:creationId xmlns:a16="http://schemas.microsoft.com/office/drawing/2014/main" id="{F44117F0-AF30-6347-9C33-A6ECFB74287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720" y="1973329"/>
            <a:ext cx="1657417" cy="1657417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A2A18483-7C34-BF5A-CCB9-4ADB51B3E26F}"/>
              </a:ext>
            </a:extLst>
          </p:cNvPr>
          <p:cNvSpPr txBox="1"/>
          <p:nvPr/>
        </p:nvSpPr>
        <p:spPr>
          <a:xfrm>
            <a:off x="107504" y="1095127"/>
            <a:ext cx="9026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cs typeface="Times New Roman" panose="02020603050405020304" pitchFamily="18" charset="0"/>
              </a:rPr>
              <a:t>The Technology &amp; Innovation Platform </a:t>
            </a:r>
            <a:r>
              <a:rPr lang="en-CH" sz="2400" b="1" dirty="0">
                <a:solidFill>
                  <a:srgbClr val="FF0000"/>
                </a:solidFill>
                <a:cs typeface="Times New Roman" panose="02020603050405020304" pitchFamily="18" charset="0"/>
              </a:rPr>
              <a:t>connects</a:t>
            </a:r>
            <a:r>
              <a:rPr lang="en-CH" sz="2400" dirty="0">
                <a:cs typeface="Times New Roman" panose="02020603050405020304" pitchFamily="18" charset="0"/>
              </a:rPr>
              <a:t> Academia w. Industry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843782E-53B2-1A76-1F80-F37D6715CA88}"/>
              </a:ext>
            </a:extLst>
          </p:cNvPr>
          <p:cNvSpPr txBox="1"/>
          <p:nvPr/>
        </p:nvSpPr>
        <p:spPr>
          <a:xfrm>
            <a:off x="4391979" y="3718886"/>
            <a:ext cx="20906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dirty="0"/>
              <a:t>Industry engagement: </a:t>
            </a:r>
          </a:p>
          <a:p>
            <a:r>
              <a:rPr lang="en-CH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Events / Alumni / Booth @ conferences / Swiss-ILO support/…</a:t>
            </a:r>
            <a:endParaRPr lang="en-CH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B6C998-E2F4-FB13-7EBC-3F2EC3ABB8D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8992" y="1973329"/>
            <a:ext cx="1782283" cy="16892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AB8EE2F-8998-5E9A-D9C9-424B7116F20B}"/>
              </a:ext>
            </a:extLst>
          </p:cNvPr>
          <p:cNvSpPr txBox="1"/>
          <p:nvPr/>
        </p:nvSpPr>
        <p:spPr>
          <a:xfrm>
            <a:off x="6632346" y="3735102"/>
            <a:ext cx="2389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dirty="0"/>
              <a:t>Exploring startups</a:t>
            </a:r>
          </a:p>
          <a:p>
            <a:r>
              <a:rPr lang="en-CH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Businnes training / Events/</a:t>
            </a:r>
            <a:r>
              <a:rPr lang="en-GB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S</a:t>
            </a:r>
            <a:r>
              <a:rPr lang="en-CH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uccess stories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E06D1C4-AEDB-FE21-1DAA-D0BCCDFF1F70}"/>
              </a:ext>
            </a:extLst>
          </p:cNvPr>
          <p:cNvGrpSpPr/>
          <p:nvPr/>
        </p:nvGrpSpPr>
        <p:grpSpPr>
          <a:xfrm>
            <a:off x="2202314" y="2034049"/>
            <a:ext cx="2241039" cy="3973987"/>
            <a:chOff x="0" y="1973329"/>
            <a:chExt cx="2241039" cy="3973987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33BC2E3-BAEB-97CA-8B5C-63B138BC1F2D}"/>
                </a:ext>
              </a:extLst>
            </p:cNvPr>
            <p:cNvSpPr txBox="1"/>
            <p:nvPr/>
          </p:nvSpPr>
          <p:spPr>
            <a:xfrm>
              <a:off x="353462" y="3584304"/>
              <a:ext cx="15117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2000" dirty="0"/>
                <a:t>Transferring Knowledge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0C1C2D8-C318-45F8-D57D-CE2CD45254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5174" y="1973329"/>
              <a:ext cx="1657417" cy="1542411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D79353DE-6A60-8C14-1673-0CC2A6C50F68}"/>
                </a:ext>
              </a:extLst>
            </p:cNvPr>
            <p:cNvSpPr txBox="1"/>
            <p:nvPr/>
          </p:nvSpPr>
          <p:spPr>
            <a:xfrm>
              <a:off x="0" y="5300985"/>
              <a:ext cx="22410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dirty="0">
                  <a:solidFill>
                    <a:srgbClr val="FF40FF"/>
                  </a:solidFill>
                </a:rPr>
                <a:t>Academia – Industry Exchange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0D848CA-80DC-8348-21C4-26A4B7C1FCA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duotone>
                <a:prstClr val="black"/>
                <a:srgbClr val="FF40FF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8540" y="4904941"/>
              <a:ext cx="670236" cy="382334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8C70BFF-3BD7-685A-275A-9C1458807549}"/>
              </a:ext>
            </a:extLst>
          </p:cNvPr>
          <p:cNvGrpSpPr/>
          <p:nvPr/>
        </p:nvGrpSpPr>
        <p:grpSpPr>
          <a:xfrm>
            <a:off x="240388" y="1989545"/>
            <a:ext cx="1720343" cy="3743711"/>
            <a:chOff x="2343521" y="1973329"/>
            <a:chExt cx="1720343" cy="3743711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2D4B8595-DC31-86F6-4BD2-316B5B97C8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23480" b="-27007"/>
            <a:stretch/>
          </p:blipFill>
          <p:spPr>
            <a:xfrm>
              <a:off x="2406447" y="1973329"/>
              <a:ext cx="1657417" cy="1587410"/>
            </a:xfrm>
            <a:prstGeom prst="rect">
              <a:avLst/>
            </a:prstGeom>
            <a:solidFill>
              <a:schemeClr val="tx1"/>
            </a:solidFill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4A67AA6-D532-7BC8-3575-2CF7B24BD23F}"/>
                </a:ext>
              </a:extLst>
            </p:cNvPr>
            <p:cNvSpPr txBox="1"/>
            <p:nvPr/>
          </p:nvSpPr>
          <p:spPr>
            <a:xfrm>
              <a:off x="2397285" y="3718886"/>
              <a:ext cx="16097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000" dirty="0"/>
                <a:t>Seed-Funding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B32BB7E-B808-6C9D-DA82-096978806095}"/>
                </a:ext>
              </a:extLst>
            </p:cNvPr>
            <p:cNvSpPr txBox="1"/>
            <p:nvPr/>
          </p:nvSpPr>
          <p:spPr>
            <a:xfrm>
              <a:off x="2343521" y="5347708"/>
              <a:ext cx="17203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solidFill>
                    <a:srgbClr val="FF40FF"/>
                  </a:solidFill>
                </a:rPr>
                <a:t>Innovation Fund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5757491-410F-C76D-D64C-A88ED7A51EE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duotone>
                <a:prstClr val="black"/>
                <a:srgbClr val="FF40FF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99792" y="4987668"/>
              <a:ext cx="670236" cy="382334"/>
            </a:xfrm>
            <a:prstGeom prst="rect">
              <a:avLst/>
            </a:prstGeom>
          </p:spPr>
        </p:pic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53DF8C5-98B1-DA29-A78C-B9558C5892CE}"/>
              </a:ext>
            </a:extLst>
          </p:cNvPr>
          <p:cNvCxnSpPr/>
          <p:nvPr/>
        </p:nvCxnSpPr>
        <p:spPr>
          <a:xfrm>
            <a:off x="1007513" y="4262581"/>
            <a:ext cx="0" cy="426559"/>
          </a:xfrm>
          <a:prstGeom prst="straightConnector1">
            <a:avLst/>
          </a:prstGeom>
          <a:ln w="38100">
            <a:solidFill>
              <a:srgbClr val="FF40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B865A6A-43B7-9402-E81B-727CFCA6FA2C}"/>
              </a:ext>
            </a:extLst>
          </p:cNvPr>
          <p:cNvCxnSpPr>
            <a:cxnSpLocks/>
          </p:cNvCxnSpPr>
          <p:nvPr/>
        </p:nvCxnSpPr>
        <p:spPr>
          <a:xfrm>
            <a:off x="3296196" y="4346681"/>
            <a:ext cx="0" cy="426559"/>
          </a:xfrm>
          <a:prstGeom prst="straightConnector1">
            <a:avLst/>
          </a:prstGeom>
          <a:ln w="38100">
            <a:solidFill>
              <a:srgbClr val="FF40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9568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89DCF2-002D-A549-1C60-82229B4872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95EFE67-8B92-7A0A-B4DC-912A256DD6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>
                <a:solidFill>
                  <a:srgbClr val="FF0000"/>
                </a:solidFill>
              </a:rPr>
              <a:t>Networks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4440D321-1529-4F1F-4883-0F2F21A575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5586" y="4077072"/>
            <a:ext cx="7452828" cy="1836204"/>
          </a:xfrm>
        </p:spPr>
        <p:txBody>
          <a:bodyPr>
            <a:normAutofit fontScale="92500" lnSpcReduction="10000"/>
          </a:bodyPr>
          <a:lstStyle/>
          <a:p>
            <a:r>
              <a:rPr lang="en-CH" dirty="0"/>
              <a:t>Join forces with other NCCRs (tech, life science, pharma…) to offer to the Swiss researchers</a:t>
            </a:r>
          </a:p>
          <a:p>
            <a:r>
              <a:rPr lang="en-CH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 week hands-on workshop</a:t>
            </a:r>
          </a:p>
          <a:p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on Startup creation</a:t>
            </a:r>
          </a:p>
          <a:p>
            <a:r>
              <a:rPr lang="en-GB" sz="1900" dirty="0"/>
              <a:t>complementary to other initiatives (</a:t>
            </a:r>
            <a:r>
              <a:rPr lang="en-GB" sz="1900" dirty="0" err="1"/>
              <a:t>Innosuisse</a:t>
            </a:r>
            <a:r>
              <a:rPr lang="en-GB" sz="1900" dirty="0"/>
              <a:t>) </a:t>
            </a:r>
            <a:r>
              <a:rPr lang="en-CH" sz="19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07043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BCDC9-CE8C-EC35-7064-8B050E238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376" y="512676"/>
            <a:ext cx="7886700" cy="1325563"/>
          </a:xfrm>
        </p:spPr>
        <p:txBody>
          <a:bodyPr>
            <a:normAutofit/>
          </a:bodyPr>
          <a:lstStyle/>
          <a:p>
            <a:r>
              <a:rPr lang="fr-CH" sz="2800" dirty="0"/>
              <a:t>The </a:t>
            </a:r>
            <a:r>
              <a:rPr lang="fr-CH" sz="28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ben</a:t>
            </a:r>
            <a:r>
              <a:rPr lang="fr-CH" sz="2800" b="1" dirty="0">
                <a:solidFill>
                  <a:srgbClr val="FF0000"/>
                </a:solidFill>
              </a:rPr>
              <a:t>ch</a:t>
            </a:r>
            <a:r>
              <a:rPr lang="fr-CH" sz="28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2biz</a:t>
            </a:r>
            <a:r>
              <a:rPr lang="fr-CH" sz="2800" dirty="0"/>
              <a:t> workshop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C12133-94CB-423E-CB99-FBB308D742A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95536" y="1700498"/>
            <a:ext cx="8498088" cy="40687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CH" sz="2000" b="1" dirty="0">
                <a:solidFill>
                  <a:srgbClr val="FF0000"/>
                </a:solidFill>
              </a:rPr>
              <a:t>Target: </a:t>
            </a:r>
          </a:p>
          <a:p>
            <a:pPr marL="0" indent="0">
              <a:buNone/>
            </a:pPr>
            <a:r>
              <a:rPr lang="fr-CH" sz="2000" dirty="0"/>
              <a:t>Scientists, </a:t>
            </a:r>
            <a:r>
              <a:rPr lang="fr-CH" sz="2000" dirty="0" err="1"/>
              <a:t>engineers</a:t>
            </a:r>
            <a:r>
              <a:rPr lang="fr-CH" sz="2000" dirty="0"/>
              <a:t> </a:t>
            </a:r>
            <a:r>
              <a:rPr lang="fr-CH" sz="2000" dirty="0" err="1"/>
              <a:t>with</a:t>
            </a:r>
            <a:r>
              <a:rPr lang="fr-CH" sz="2000" dirty="0"/>
              <a:t> an ~</a:t>
            </a:r>
            <a:r>
              <a:rPr lang="fr-CH" sz="2000" dirty="0" err="1"/>
              <a:t>idea</a:t>
            </a:r>
            <a:r>
              <a:rPr lang="fr-CH" sz="2000" dirty="0"/>
              <a:t> (</a:t>
            </a:r>
            <a:r>
              <a:rPr lang="fr-CH" sz="2000" dirty="0" err="1"/>
              <a:t>product</a:t>
            </a:r>
            <a:r>
              <a:rPr lang="fr-CH" sz="2000" dirty="0"/>
              <a:t>, tech., </a:t>
            </a:r>
            <a:r>
              <a:rPr lang="fr-CH" sz="2000" dirty="0" err="1"/>
              <a:t>research</a:t>
            </a:r>
            <a:r>
              <a:rPr lang="fr-CH" sz="2000" dirty="0"/>
              <a:t> </a:t>
            </a:r>
            <a:r>
              <a:rPr lang="fr-CH" sz="2000" dirty="0" err="1"/>
              <a:t>result</a:t>
            </a:r>
            <a:r>
              <a:rPr lang="fr-CH" sz="2000" dirty="0"/>
              <a:t>.…) </a:t>
            </a:r>
            <a:endParaRPr lang="fr-CH" sz="11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CH" sz="2000" b="1" dirty="0">
                <a:solidFill>
                  <a:srgbClr val="FF0000"/>
                </a:solidFill>
              </a:rPr>
              <a:t>Goal:</a:t>
            </a:r>
            <a:r>
              <a:rPr lang="fr-CH" sz="2000" dirty="0"/>
              <a:t> </a:t>
            </a:r>
          </a:p>
          <a:p>
            <a:r>
              <a:rPr lang="fr-CH" sz="2000" dirty="0" err="1"/>
              <a:t>determine</a:t>
            </a:r>
            <a:r>
              <a:rPr lang="fr-CH" sz="2000" dirty="0"/>
              <a:t> </a:t>
            </a:r>
            <a:r>
              <a:rPr lang="fr-CH" sz="2000" b="1" i="1" dirty="0"/>
              <a:t>if</a:t>
            </a:r>
            <a:r>
              <a:rPr lang="fr-CH" sz="2000" dirty="0"/>
              <a:t> the </a:t>
            </a:r>
            <a:r>
              <a:rPr lang="fr-CH" sz="2000" dirty="0" err="1"/>
              <a:t>idea</a:t>
            </a:r>
            <a:r>
              <a:rPr lang="fr-CH" sz="2000" dirty="0"/>
              <a:t> has enough commercial </a:t>
            </a:r>
            <a:r>
              <a:rPr lang="fr-CH" sz="2000" dirty="0" err="1"/>
              <a:t>potential</a:t>
            </a:r>
            <a:r>
              <a:rPr lang="fr-CH" sz="2000" dirty="0"/>
              <a:t> to </a:t>
            </a:r>
            <a:r>
              <a:rPr lang="fr-CH" sz="2000" dirty="0" err="1"/>
              <a:t>deserve</a:t>
            </a:r>
            <a:r>
              <a:rPr lang="fr-CH" sz="2000" dirty="0"/>
              <a:t> </a:t>
            </a:r>
            <a:r>
              <a:rPr lang="fr-CH" sz="2000" dirty="0" err="1"/>
              <a:t>additional</a:t>
            </a:r>
            <a:r>
              <a:rPr lang="fr-CH" sz="2000" dirty="0"/>
              <a:t> effort: </a:t>
            </a:r>
            <a:r>
              <a:rPr lang="fr-CH" sz="2000" b="1" dirty="0">
                <a:solidFill>
                  <a:srgbClr val="FF0000"/>
                </a:solidFill>
              </a:rPr>
              <a:t>go/ no-go</a:t>
            </a:r>
            <a:r>
              <a:rPr lang="fr-CH" sz="2000" dirty="0"/>
              <a:t>.</a:t>
            </a:r>
            <a:endParaRPr lang="fr-CH" sz="600" dirty="0"/>
          </a:p>
          <a:p>
            <a:r>
              <a:rPr lang="fr-CH" sz="2000" dirty="0"/>
              <a:t>and </a:t>
            </a:r>
            <a:r>
              <a:rPr lang="fr-CH" sz="2000" dirty="0" err="1"/>
              <a:t>learn</a:t>
            </a:r>
            <a:r>
              <a:rPr lang="fr-CH" sz="2000" dirty="0"/>
              <a:t> </a:t>
            </a:r>
            <a:r>
              <a:rPr lang="fr-CH" sz="2000" b="1" i="1" dirty="0"/>
              <a:t>how </a:t>
            </a:r>
            <a:r>
              <a:rPr lang="fr-CH" sz="2000" dirty="0"/>
              <a:t>to </a:t>
            </a:r>
            <a:r>
              <a:rPr lang="fr-CH" sz="2000" dirty="0" err="1"/>
              <a:t>take</a:t>
            </a:r>
            <a:r>
              <a:rPr lang="fr-CH" sz="2000" dirty="0"/>
              <a:t> the </a:t>
            </a:r>
            <a:r>
              <a:rPr lang="fr-CH" sz="2000" dirty="0" err="1"/>
              <a:t>next</a:t>
            </a:r>
            <a:r>
              <a:rPr lang="fr-CH" sz="2000" dirty="0"/>
              <a:t> </a:t>
            </a:r>
            <a:r>
              <a:rPr lang="fr-CH" sz="2000" dirty="0" err="1"/>
              <a:t>steps</a:t>
            </a:r>
            <a:r>
              <a:rPr lang="fr-CH" sz="2000" dirty="0"/>
              <a:t>.</a:t>
            </a:r>
            <a:endParaRPr lang="fr-CH" sz="800" dirty="0"/>
          </a:p>
          <a:p>
            <a:pPr marL="0" indent="0">
              <a:buNone/>
            </a:pPr>
            <a:r>
              <a:rPr lang="fr-CH" sz="2000" b="1" dirty="0">
                <a:solidFill>
                  <a:srgbClr val="FF0000"/>
                </a:solidFill>
              </a:rPr>
              <a:t>Format:</a:t>
            </a:r>
          </a:p>
          <a:p>
            <a:pPr marL="0" indent="0">
              <a:buNone/>
            </a:pPr>
            <a:r>
              <a:rPr lang="fr-CH" sz="2000" dirty="0" err="1"/>
              <a:t>Organized</a:t>
            </a:r>
            <a:r>
              <a:rPr lang="fr-CH" sz="2000" dirty="0"/>
              <a:t> in CH for the last 12 </a:t>
            </a:r>
            <a:r>
              <a:rPr lang="fr-CH" sz="2000" dirty="0" err="1"/>
              <a:t>years</a:t>
            </a:r>
            <a:r>
              <a:rPr lang="fr-CH" sz="2000" dirty="0"/>
              <a:t>: in-</a:t>
            </a:r>
            <a:r>
              <a:rPr lang="fr-CH" sz="2000" dirty="0" err="1"/>
              <a:t>person</a:t>
            </a:r>
            <a:r>
              <a:rPr lang="fr-CH" sz="2000" dirty="0"/>
              <a:t>, on-line, </a:t>
            </a:r>
            <a:r>
              <a:rPr lang="fr-CH" sz="2000" dirty="0" err="1"/>
              <a:t>hybrid</a:t>
            </a:r>
            <a:r>
              <a:rPr lang="fr-CH" sz="2000" dirty="0"/>
              <a:t>.</a:t>
            </a:r>
          </a:p>
          <a:p>
            <a:r>
              <a:rPr lang="fr-CH" sz="2000" dirty="0"/>
              <a:t>24 </a:t>
            </a:r>
            <a:r>
              <a:rPr lang="fr-CH" sz="2000" dirty="0" err="1"/>
              <a:t>hours</a:t>
            </a:r>
            <a:r>
              <a:rPr lang="fr-CH" sz="2000" dirty="0"/>
              <a:t> over ~1week </a:t>
            </a:r>
            <a:r>
              <a:rPr lang="fr-CH" sz="2000" dirty="0" err="1"/>
              <a:t>hybrid</a:t>
            </a:r>
            <a:r>
              <a:rPr lang="fr-CH" sz="2000" dirty="0"/>
              <a:t> (but 2.5days </a:t>
            </a:r>
            <a:r>
              <a:rPr lang="fr-CH" sz="2000" dirty="0" err="1"/>
              <a:t>retreat</a:t>
            </a:r>
            <a:r>
              <a:rPr lang="fr-CH" sz="2000" dirty="0"/>
              <a:t> </a:t>
            </a:r>
            <a:r>
              <a:rPr lang="fr-CH" sz="2000" dirty="0" err="1"/>
              <a:t>also</a:t>
            </a:r>
            <a:r>
              <a:rPr lang="fr-CH" sz="2000" dirty="0"/>
              <a:t> </a:t>
            </a:r>
            <a:r>
              <a:rPr lang="fr-CH" sz="2000" dirty="0" err="1"/>
              <a:t>successful</a:t>
            </a:r>
            <a:r>
              <a:rPr lang="fr-CH" sz="2000" dirty="0"/>
              <a:t>)</a:t>
            </a:r>
            <a:endParaRPr lang="fr-CH" sz="600" dirty="0"/>
          </a:p>
          <a:p>
            <a:r>
              <a:rPr lang="en-US" sz="2000" dirty="0"/>
              <a:t>7-minute™</a:t>
            </a:r>
            <a:r>
              <a:rPr lang="fr-CH" sz="2000" dirty="0"/>
              <a:t> lectures + 53 minutes of </a:t>
            </a:r>
            <a:r>
              <a:rPr lang="fr-CH" sz="2000" dirty="0" err="1"/>
              <a:t>work</a:t>
            </a:r>
            <a:r>
              <a:rPr lang="fr-CH" sz="2000" dirty="0"/>
              <a:t> in a team:</a:t>
            </a:r>
            <a:r>
              <a:rPr lang="fr-CH" sz="2000" dirty="0">
                <a:sym typeface="Wingdings" pitchFamily="2" charset="2"/>
              </a:rPr>
              <a:t> </a:t>
            </a:r>
            <a:r>
              <a:rPr lang="fr-CH" sz="2000" b="1" dirty="0">
                <a:solidFill>
                  <a:srgbClr val="FF0000"/>
                </a:solidFill>
              </a:rPr>
              <a:t>time </a:t>
            </a:r>
            <a:r>
              <a:rPr lang="fr-CH" sz="2000" b="1" dirty="0" err="1">
                <a:solidFill>
                  <a:srgbClr val="FF0000"/>
                </a:solidFill>
              </a:rPr>
              <a:t>limit</a:t>
            </a:r>
            <a:r>
              <a:rPr lang="fr-CH" sz="2000" b="1" dirty="0">
                <a:solidFill>
                  <a:srgbClr val="FF0000"/>
                </a:solidFill>
              </a:rPr>
              <a:t>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FA2A1B-B683-D6ED-6E5D-C20465DB2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148064" y="5576303"/>
            <a:ext cx="672529" cy="11971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13">
            <a:extLst>
              <a:ext uri="{FF2B5EF4-FFF2-40B4-BE49-F238E27FC236}">
                <a16:creationId xmlns:a16="http://schemas.microsoft.com/office/drawing/2014/main" id="{27D5FED0-A339-7313-BB57-97E03DAA414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0672" b="41642"/>
          <a:stretch/>
        </p:blipFill>
        <p:spPr bwMode="auto">
          <a:xfrm>
            <a:off x="2483768" y="5859004"/>
            <a:ext cx="2473918" cy="4375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F9458CE-05CF-1BDA-982C-3A3D07136856}"/>
              </a:ext>
            </a:extLst>
          </p:cNvPr>
          <p:cNvSpPr txBox="1"/>
          <p:nvPr/>
        </p:nvSpPr>
        <p:spPr>
          <a:xfrm>
            <a:off x="5820593" y="5805521"/>
            <a:ext cx="2047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Pre-Seed Workshop</a:t>
            </a:r>
          </a:p>
        </p:txBody>
      </p:sp>
    </p:spTree>
    <p:extLst>
      <p:ext uri="{BB962C8B-B14F-4D97-AF65-F5344CB8AC3E}">
        <p14:creationId xmlns:p14="http://schemas.microsoft.com/office/powerpoint/2010/main" val="4230010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CC56D-3A6D-B36F-923C-7E3E55569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Workshop:  What </a:t>
            </a:r>
            <a:r>
              <a:rPr lang="fr-CH" dirty="0" err="1"/>
              <a:t>happens</a:t>
            </a:r>
            <a:r>
              <a:rPr lang="fr-CH" dirty="0"/>
              <a:t>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77F59D-9544-F7BF-2DAC-F02FB28EFB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141" r="8552"/>
          <a:stretch/>
        </p:blipFill>
        <p:spPr>
          <a:xfrm>
            <a:off x="1475656" y="2512063"/>
            <a:ext cx="5580620" cy="429587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5C3BD89-7C38-FB2C-EBEA-73D9FC486AE4}"/>
              </a:ext>
            </a:extLst>
          </p:cNvPr>
          <p:cNvSpPr txBox="1">
            <a:spLocks/>
          </p:cNvSpPr>
          <p:nvPr/>
        </p:nvSpPr>
        <p:spPr bwMode="auto">
          <a:xfrm>
            <a:off x="432000" y="1376772"/>
            <a:ext cx="8280000" cy="40684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0000" indent="-270000" algn="l" defTabSz="914400">
              <a:spcBef>
                <a:spcPts val="0"/>
              </a:spcBef>
              <a:buClrTx/>
              <a:buFont typeface="Arial"/>
              <a:buChar char="•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540000" indent="-270000" algn="l" defTabSz="914400">
              <a:spcBef>
                <a:spcPts val="480"/>
              </a:spcBef>
              <a:buClrTx/>
              <a:buFont typeface="Arial"/>
              <a:buChar char="•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810000" indent="-270000" algn="l" defTabSz="914400">
              <a:spcBef>
                <a:spcPts val="0"/>
              </a:spcBef>
              <a:buClrTx/>
              <a:buFont typeface="Arial"/>
              <a:buChar char="•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080000" indent="-270000" algn="l" defTabSz="914400">
              <a:spcBef>
                <a:spcPts val="0"/>
              </a:spcBef>
              <a:buClrTx/>
              <a:buFont typeface="Arial"/>
              <a:buChar char="•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50000" indent="-270000" algn="l" defTabSz="914400">
              <a:spcBef>
                <a:spcPts val="0"/>
              </a:spcBef>
              <a:buClrTx/>
              <a:buFont typeface="Arial"/>
              <a:buChar char="•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/>
              <a:t>Multiple </a:t>
            </a:r>
            <a:r>
              <a:rPr lang="fr-CH" b="1" dirty="0" err="1">
                <a:solidFill>
                  <a:srgbClr val="FF0000"/>
                </a:solidFill>
              </a:rPr>
              <a:t>idea</a:t>
            </a:r>
            <a:r>
              <a:rPr lang="fr-CH" b="1" dirty="0">
                <a:solidFill>
                  <a:srgbClr val="FF0000"/>
                </a:solidFill>
              </a:rPr>
              <a:t>-teams</a:t>
            </a:r>
            <a:r>
              <a:rPr lang="fr-CH" dirty="0"/>
              <a:t> are </a:t>
            </a:r>
            <a:r>
              <a:rPr lang="fr-CH" dirty="0" err="1"/>
              <a:t>formed</a:t>
            </a:r>
            <a:r>
              <a:rPr lang="fr-CH" dirty="0"/>
              <a:t>, </a:t>
            </a:r>
            <a:r>
              <a:rPr lang="fr-CH" dirty="0" err="1"/>
              <a:t>ahead</a:t>
            </a:r>
            <a:r>
              <a:rPr lang="fr-CH" dirty="0"/>
              <a:t> of the workshop</a:t>
            </a:r>
          </a:p>
          <a:p>
            <a:endParaRPr lang="fr-CH" sz="800" dirty="0"/>
          </a:p>
          <a:p>
            <a:pPr marL="0" indent="0">
              <a:buNone/>
            </a:pPr>
            <a:r>
              <a:rPr lang="fr-CH" dirty="0" err="1"/>
              <a:t>Each</a:t>
            </a:r>
            <a:r>
              <a:rPr lang="fr-CH" dirty="0"/>
              <a:t> team has an </a:t>
            </a:r>
            <a:r>
              <a:rPr lang="fr-CH" b="1" dirty="0">
                <a:solidFill>
                  <a:srgbClr val="FF0000"/>
                </a:solidFill>
              </a:rPr>
              <a:t>«</a:t>
            </a:r>
            <a:r>
              <a:rPr lang="fr-CH" b="1" dirty="0" err="1">
                <a:solidFill>
                  <a:srgbClr val="FF0000"/>
                </a:solidFill>
              </a:rPr>
              <a:t>idea</a:t>
            </a:r>
            <a:r>
              <a:rPr lang="fr-CH" b="1" dirty="0">
                <a:solidFill>
                  <a:srgbClr val="FF0000"/>
                </a:solidFill>
              </a:rPr>
              <a:t> champion»</a:t>
            </a:r>
            <a:r>
              <a:rPr lang="fr-CH" dirty="0"/>
              <a:t>, a </a:t>
            </a:r>
            <a:r>
              <a:rPr lang="fr-CH" b="1" dirty="0">
                <a:solidFill>
                  <a:srgbClr val="FF0000"/>
                </a:solidFill>
              </a:rPr>
              <a:t>coach</a:t>
            </a:r>
            <a:r>
              <a:rPr lang="fr-CH" dirty="0"/>
              <a:t>, and </a:t>
            </a:r>
            <a:r>
              <a:rPr lang="fr-CH" b="1" dirty="0">
                <a:solidFill>
                  <a:srgbClr val="FF0000"/>
                </a:solidFill>
              </a:rPr>
              <a:t>a set of experts </a:t>
            </a:r>
            <a:r>
              <a:rPr lang="fr-CH" dirty="0"/>
              <a:t>to help </a:t>
            </a:r>
            <a:r>
              <a:rPr lang="fr-CH" dirty="0" err="1"/>
              <a:t>develop</a:t>
            </a:r>
            <a:r>
              <a:rPr lang="fr-CH" dirty="0"/>
              <a:t> &amp; </a:t>
            </a:r>
            <a:r>
              <a:rPr lang="fr-CH" dirty="0" err="1"/>
              <a:t>assess</a:t>
            </a:r>
            <a:r>
              <a:rPr lang="fr-CH" dirty="0"/>
              <a:t> the </a:t>
            </a:r>
            <a:r>
              <a:rPr lang="fr-CH" dirty="0" err="1"/>
              <a:t>idea</a:t>
            </a:r>
            <a:r>
              <a:rPr lang="fr-CH" dirty="0"/>
              <a:t>.</a:t>
            </a:r>
          </a:p>
          <a:p>
            <a:pPr marL="0" indent="0">
              <a:buFont typeface="Arial"/>
              <a:buNone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140976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C9509FA-10E2-3EB2-54C8-95DF4D927FE5}"/>
              </a:ext>
            </a:extLst>
          </p:cNvPr>
          <p:cNvGrpSpPr/>
          <p:nvPr/>
        </p:nvGrpSpPr>
        <p:grpSpPr>
          <a:xfrm>
            <a:off x="1799692" y="476000"/>
            <a:ext cx="5472608" cy="6117353"/>
            <a:chOff x="2147244" y="726729"/>
            <a:chExt cx="4870934" cy="5023004"/>
          </a:xfrm>
        </p:grpSpPr>
        <p:sp>
          <p:nvSpPr>
            <p:cNvPr id="13363" name="Rectangle 51"/>
            <p:cNvSpPr>
              <a:spLocks noChangeArrowheads="1"/>
            </p:cNvSpPr>
            <p:nvPr/>
          </p:nvSpPr>
          <p:spPr bwMode="auto">
            <a:xfrm>
              <a:off x="5341006" y="2029443"/>
              <a:ext cx="1527572" cy="48515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en-US" sz="2400"/>
            </a:p>
          </p:txBody>
        </p:sp>
        <p:sp>
          <p:nvSpPr>
            <p:cNvPr id="13365" name="Rectangle 53"/>
            <p:cNvSpPr>
              <a:spLocks noChangeArrowheads="1"/>
            </p:cNvSpPr>
            <p:nvPr/>
          </p:nvSpPr>
          <p:spPr bwMode="auto">
            <a:xfrm>
              <a:off x="3571876" y="927279"/>
              <a:ext cx="1527572" cy="120592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en-US" sz="2400"/>
            </a:p>
          </p:txBody>
        </p:sp>
        <p:sp>
          <p:nvSpPr>
            <p:cNvPr id="13366" name="Rectangle 54"/>
            <p:cNvSpPr>
              <a:spLocks noChangeArrowheads="1"/>
            </p:cNvSpPr>
            <p:nvPr/>
          </p:nvSpPr>
          <p:spPr bwMode="auto">
            <a:xfrm>
              <a:off x="5426311" y="4301267"/>
              <a:ext cx="1527572" cy="894622"/>
            </a:xfrm>
            <a:prstGeom prst="rect">
              <a:avLst/>
            </a:prstGeom>
            <a:solidFill>
              <a:srgbClr val="D2D2F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400"/>
            </a:p>
          </p:txBody>
        </p:sp>
        <p:sp>
          <p:nvSpPr>
            <p:cNvPr id="13367" name="Rectangle 55"/>
            <p:cNvSpPr>
              <a:spLocks noChangeArrowheads="1"/>
            </p:cNvSpPr>
            <p:nvPr/>
          </p:nvSpPr>
          <p:spPr bwMode="auto">
            <a:xfrm>
              <a:off x="5426311" y="5219334"/>
              <a:ext cx="1527572" cy="28456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400"/>
            </a:p>
          </p:txBody>
        </p:sp>
        <p:sp>
          <p:nvSpPr>
            <p:cNvPr id="13374" name="Text Box 62"/>
            <p:cNvSpPr txBox="1">
              <a:spLocks noChangeArrowheads="1"/>
            </p:cNvSpPr>
            <p:nvPr/>
          </p:nvSpPr>
          <p:spPr bwMode="auto">
            <a:xfrm>
              <a:off x="3571877" y="932207"/>
              <a:ext cx="1522937" cy="20849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050" b="1">
                  <a:latin typeface="Arial"/>
                </a:rPr>
                <a:t>Break out sessions</a:t>
              </a:r>
              <a:endParaRPr sz="2400"/>
            </a:p>
          </p:txBody>
        </p:sp>
        <p:sp>
          <p:nvSpPr>
            <p:cNvPr id="13376" name="Text Box 64"/>
            <p:cNvSpPr txBox="1">
              <a:spLocks noChangeArrowheads="1"/>
            </p:cNvSpPr>
            <p:nvPr/>
          </p:nvSpPr>
          <p:spPr bwMode="auto">
            <a:xfrm>
              <a:off x="5341006" y="1996946"/>
              <a:ext cx="1527572" cy="20849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050" b="1" dirty="0">
                  <a:latin typeface="Arial"/>
                </a:rPr>
                <a:t>Homework assigned</a:t>
              </a:r>
              <a:endParaRPr sz="2400" dirty="0"/>
            </a:p>
          </p:txBody>
        </p:sp>
        <p:sp>
          <p:nvSpPr>
            <p:cNvPr id="13379" name="Text Box 67"/>
            <p:cNvSpPr txBox="1">
              <a:spLocks noChangeArrowheads="1"/>
            </p:cNvSpPr>
            <p:nvPr/>
          </p:nvSpPr>
          <p:spPr bwMode="auto">
            <a:xfrm>
              <a:off x="5426313" y="5184711"/>
              <a:ext cx="1563291" cy="34116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050" b="1">
                  <a:latin typeface="Arial"/>
                </a:rPr>
                <a:t>Where do you go </a:t>
              </a:r>
              <a:endParaRPr sz="2400"/>
            </a:p>
            <a:p>
              <a:pPr algn="ctr">
                <a:defRPr/>
              </a:pPr>
              <a:r>
                <a:rPr lang="en-US" sz="1050" b="1">
                  <a:latin typeface="Arial"/>
                </a:rPr>
                <a:t>from here?</a:t>
              </a:r>
              <a:endParaRPr sz="2400"/>
            </a:p>
          </p:txBody>
        </p:sp>
        <p:sp>
          <p:nvSpPr>
            <p:cNvPr id="13381" name="Text Box 69"/>
            <p:cNvSpPr txBox="1">
              <a:spLocks noChangeArrowheads="1"/>
            </p:cNvSpPr>
            <p:nvPr/>
          </p:nvSpPr>
          <p:spPr bwMode="auto">
            <a:xfrm>
              <a:off x="5426311" y="4369132"/>
              <a:ext cx="1553766" cy="20849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050" b="1">
                  <a:latin typeface="Arial"/>
                </a:rPr>
                <a:t>Team presentations</a:t>
              </a:r>
              <a:endParaRPr sz="2400"/>
            </a:p>
          </p:txBody>
        </p:sp>
        <p:sp>
          <p:nvSpPr>
            <p:cNvPr id="13384" name="Text Box 72"/>
            <p:cNvSpPr txBox="1">
              <a:spLocks noChangeArrowheads="1"/>
            </p:cNvSpPr>
            <p:nvPr/>
          </p:nvSpPr>
          <p:spPr bwMode="auto">
            <a:xfrm>
              <a:off x="3629027" y="2124999"/>
              <a:ext cx="1357313" cy="22744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200" b="1" u="sng">
                  <a:latin typeface="Arial"/>
                </a:rPr>
                <a:t>Day One</a:t>
              </a:r>
              <a:endParaRPr sz="2400"/>
            </a:p>
          </p:txBody>
        </p:sp>
        <p:sp>
          <p:nvSpPr>
            <p:cNvPr id="13385" name="Text Box 73"/>
            <p:cNvSpPr txBox="1">
              <a:spLocks noChangeArrowheads="1"/>
            </p:cNvSpPr>
            <p:nvPr/>
          </p:nvSpPr>
          <p:spPr bwMode="auto">
            <a:xfrm>
              <a:off x="5557875" y="5522287"/>
              <a:ext cx="1290638" cy="22744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200" b="1" u="sng" dirty="0">
                  <a:latin typeface="Arial"/>
                </a:rPr>
                <a:t>Day Four</a:t>
              </a:r>
              <a:r>
                <a:rPr lang="en-US" sz="1200" b="1" dirty="0">
                  <a:latin typeface="Arial"/>
                </a:rPr>
                <a:t> </a:t>
              </a:r>
              <a:endParaRPr sz="2400" dirty="0"/>
            </a:p>
          </p:txBody>
        </p:sp>
        <p:sp>
          <p:nvSpPr>
            <p:cNvPr id="13388" name="Text Box 76"/>
            <p:cNvSpPr txBox="1">
              <a:spLocks noChangeArrowheads="1"/>
            </p:cNvSpPr>
            <p:nvPr/>
          </p:nvSpPr>
          <p:spPr bwMode="auto">
            <a:xfrm>
              <a:off x="5501322" y="4535105"/>
              <a:ext cx="1516856" cy="47384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 marL="114300" indent="-114300">
                <a:defRPr sz="2400">
                  <a:solidFill>
                    <a:schemeClr val="tx1"/>
                  </a:solidFill>
                  <a:latin typeface="Times New Roman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/>
                </a:defRPr>
              </a:lvl5pPr>
              <a:lvl6pPr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Times New Roman"/>
                </a:defRPr>
              </a:lvl6pPr>
              <a:lvl7pPr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Times New Roman"/>
                </a:defRPr>
              </a:lvl7pPr>
              <a:lvl8pPr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Times New Roman"/>
                </a:defRPr>
              </a:lvl8pPr>
              <a:lvl9pPr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Times New Roman"/>
                </a:defRPr>
              </a:lvl9pPr>
            </a:lstStyle>
            <a:p>
              <a:pPr>
                <a:buFontTx/>
                <a:buChar char="•"/>
                <a:defRPr/>
              </a:pPr>
              <a:r>
                <a:rPr lang="en-US" sz="1050">
                  <a:latin typeface="Arial"/>
                </a:rPr>
                <a:t>15 slides based upon break-outs</a:t>
              </a:r>
              <a:endParaRPr sz="3200"/>
            </a:p>
            <a:p>
              <a:pPr>
                <a:buFontTx/>
                <a:buChar char="•"/>
                <a:defRPr/>
              </a:pPr>
              <a:r>
                <a:rPr lang="en-US" sz="1050">
                  <a:latin typeface="Arial"/>
                </a:rPr>
                <a:t>Expert &amp; peer feedback</a:t>
              </a:r>
              <a:endParaRPr sz="3200"/>
            </a:p>
          </p:txBody>
        </p:sp>
        <p:sp>
          <p:nvSpPr>
            <p:cNvPr id="13369" name="Rectangle 57"/>
            <p:cNvSpPr>
              <a:spLocks noChangeArrowheads="1"/>
            </p:cNvSpPr>
            <p:nvPr/>
          </p:nvSpPr>
          <p:spPr bwMode="auto">
            <a:xfrm>
              <a:off x="2177190" y="726729"/>
              <a:ext cx="1198960" cy="1195521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400"/>
            </a:p>
          </p:txBody>
        </p:sp>
        <p:sp>
          <p:nvSpPr>
            <p:cNvPr id="13389" name="Text Box 77"/>
            <p:cNvSpPr txBox="1">
              <a:spLocks noChangeArrowheads="1"/>
            </p:cNvSpPr>
            <p:nvPr/>
          </p:nvSpPr>
          <p:spPr bwMode="auto">
            <a:xfrm>
              <a:off x="2172426" y="736255"/>
              <a:ext cx="1226405" cy="11372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marL="114300" indent="-114300">
                <a:defRPr sz="2400">
                  <a:solidFill>
                    <a:schemeClr val="tx1"/>
                  </a:solidFill>
                  <a:latin typeface="Times New Roman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/>
                </a:defRPr>
              </a:lvl5pPr>
              <a:lvl6pPr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Times New Roman"/>
                </a:defRPr>
              </a:lvl6pPr>
              <a:lvl7pPr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Times New Roman"/>
                </a:defRPr>
              </a:lvl7pPr>
              <a:lvl8pPr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Times New Roman"/>
                </a:defRPr>
              </a:lvl8pPr>
              <a:lvl9pPr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Times New Roman"/>
                </a:defRPr>
              </a:lvl9pPr>
            </a:lstStyle>
            <a:p>
              <a:pPr>
                <a:buFontTx/>
                <a:buChar char="•"/>
                <a:defRPr/>
              </a:pPr>
              <a:r>
                <a:rPr lang="en-US" sz="1050">
                  <a:latin typeface="Arial"/>
                </a:rPr>
                <a:t>Welcome</a:t>
              </a:r>
              <a:endParaRPr sz="3200"/>
            </a:p>
            <a:p>
              <a:pPr>
                <a:buFontTx/>
                <a:buChar char="•"/>
                <a:defRPr/>
              </a:pPr>
              <a:r>
                <a:rPr lang="en-US" sz="1050">
                  <a:latin typeface="Arial"/>
                </a:rPr>
                <a:t>Team &amp; tech intros</a:t>
              </a:r>
              <a:endParaRPr sz="3200"/>
            </a:p>
            <a:p>
              <a:pPr>
                <a:buFontTx/>
                <a:buChar char="•"/>
                <a:defRPr/>
              </a:pPr>
              <a:r>
                <a:rPr lang="en-US" sz="1050" i="1">
                  <a:latin typeface="Arial"/>
                </a:rPr>
                <a:t>The Road...</a:t>
              </a:r>
              <a:endParaRPr sz="3200"/>
            </a:p>
            <a:p>
              <a:pPr>
                <a:buFontTx/>
                <a:buChar char="•"/>
                <a:defRPr/>
              </a:pPr>
              <a:r>
                <a:rPr lang="en-US" sz="1050">
                  <a:latin typeface="Arial"/>
                </a:rPr>
                <a:t>Meet your team</a:t>
              </a:r>
              <a:endParaRPr sz="3200"/>
            </a:p>
            <a:p>
              <a:pPr>
                <a:buFontTx/>
                <a:buChar char="•"/>
                <a:defRPr/>
              </a:pPr>
              <a:r>
                <a:rPr lang="en-US" sz="1050">
                  <a:latin typeface="Arial"/>
                </a:rPr>
                <a:t>Determine workflow and workflow roles</a:t>
              </a:r>
              <a:endParaRPr sz="3200"/>
            </a:p>
          </p:txBody>
        </p:sp>
        <p:sp>
          <p:nvSpPr>
            <p:cNvPr id="34" name="Rectangle 53"/>
            <p:cNvSpPr>
              <a:spLocks noChangeArrowheads="1"/>
            </p:cNvSpPr>
            <p:nvPr/>
          </p:nvSpPr>
          <p:spPr bwMode="auto">
            <a:xfrm>
              <a:off x="5341006" y="1165306"/>
              <a:ext cx="1527572" cy="84069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en-US" sz="2400"/>
            </a:p>
          </p:txBody>
        </p:sp>
        <p:sp>
          <p:nvSpPr>
            <p:cNvPr id="35" name="Text Box 62"/>
            <p:cNvSpPr txBox="1">
              <a:spLocks noChangeArrowheads="1"/>
            </p:cNvSpPr>
            <p:nvPr/>
          </p:nvSpPr>
          <p:spPr bwMode="auto">
            <a:xfrm>
              <a:off x="5341003" y="1213865"/>
              <a:ext cx="1527572" cy="20849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050" b="1" dirty="0">
                  <a:latin typeface="Arial"/>
                </a:rPr>
                <a:t>Break out sessions</a:t>
              </a:r>
              <a:endParaRPr sz="2400" dirty="0"/>
            </a:p>
          </p:txBody>
        </p:sp>
        <p:sp>
          <p:nvSpPr>
            <p:cNvPr id="36" name="Text Box 72"/>
            <p:cNvSpPr txBox="1">
              <a:spLocks noChangeArrowheads="1"/>
            </p:cNvSpPr>
            <p:nvPr/>
          </p:nvSpPr>
          <p:spPr bwMode="auto">
            <a:xfrm>
              <a:off x="5426311" y="2526638"/>
              <a:ext cx="1357313" cy="22744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200" b="1" u="sng" dirty="0">
                  <a:latin typeface="Arial"/>
                </a:rPr>
                <a:t>Day Two</a:t>
              </a:r>
              <a:endParaRPr sz="2400" dirty="0"/>
            </a:p>
          </p:txBody>
        </p:sp>
        <p:sp>
          <p:nvSpPr>
            <p:cNvPr id="37" name="Text Box 74"/>
            <p:cNvSpPr txBox="1">
              <a:spLocks noChangeArrowheads="1"/>
            </p:cNvSpPr>
            <p:nvPr/>
          </p:nvSpPr>
          <p:spPr bwMode="auto">
            <a:xfrm>
              <a:off x="5341006" y="2159902"/>
              <a:ext cx="1574145" cy="22744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marL="114300" indent="-114300">
                <a:defRPr sz="2400">
                  <a:solidFill>
                    <a:schemeClr val="tx1"/>
                  </a:solidFill>
                  <a:latin typeface="Times New Roman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/>
                </a:defRPr>
              </a:lvl5pPr>
              <a:lvl6pPr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Times New Roman"/>
                </a:defRPr>
              </a:lvl6pPr>
              <a:lvl7pPr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Times New Roman"/>
                </a:defRPr>
              </a:lvl7pPr>
              <a:lvl8pPr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Times New Roman"/>
                </a:defRPr>
              </a:lvl8pPr>
              <a:lvl9pPr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Times New Roman"/>
                </a:defRPr>
              </a:lvl9pPr>
            </a:lstStyle>
            <a:p>
              <a:pPr>
                <a:buFontTx/>
                <a:buChar char="•"/>
                <a:defRPr/>
              </a:pPr>
              <a:r>
                <a:rPr lang="en-US" sz="1200" dirty="0">
                  <a:latin typeface="Arial"/>
                </a:rPr>
                <a:t>Critical validation</a:t>
              </a:r>
              <a:endParaRPr sz="4000" dirty="0"/>
            </a:p>
          </p:txBody>
        </p:sp>
        <p:sp>
          <p:nvSpPr>
            <p:cNvPr id="45" name="Text Box 72"/>
            <p:cNvSpPr txBox="1">
              <a:spLocks noChangeArrowheads="1"/>
            </p:cNvSpPr>
            <p:nvPr/>
          </p:nvSpPr>
          <p:spPr bwMode="auto">
            <a:xfrm>
              <a:off x="5341004" y="1443751"/>
              <a:ext cx="1527571" cy="53070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200" i="1" dirty="0">
                  <a:latin typeface="Arial"/>
                </a:rPr>
                <a:t>Business model, timeline, revenues, competitors, …</a:t>
              </a:r>
              <a:endParaRPr sz="3200" dirty="0"/>
            </a:p>
          </p:txBody>
        </p:sp>
        <p:sp>
          <p:nvSpPr>
            <p:cNvPr id="51" name="TextBox 50"/>
            <p:cNvSpPr txBox="1"/>
            <p:nvPr/>
          </p:nvSpPr>
          <p:spPr bwMode="auto">
            <a:xfrm>
              <a:off x="3507057" y="1185509"/>
              <a:ext cx="1684520" cy="8339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200" i="1" dirty="0">
                  <a:latin typeface="Arial"/>
                </a:rPr>
                <a:t>Technology, IP, the product, the “pain”,  value proposition</a:t>
              </a:r>
            </a:p>
            <a:p>
              <a:pPr algn="ctr">
                <a:defRPr/>
              </a:pPr>
              <a:endParaRPr lang="en-US" sz="1200" i="1" dirty="0">
                <a:latin typeface="Arial"/>
              </a:endParaRPr>
            </a:p>
            <a:p>
              <a:pPr>
                <a:defRPr/>
              </a:pPr>
              <a:r>
                <a:rPr lang="en-US" sz="1200" b="1" i="1" dirty="0">
                  <a:latin typeface="Arial"/>
                </a:rPr>
                <a:t>7min lecture, 1h work</a:t>
              </a:r>
            </a:p>
          </p:txBody>
        </p:sp>
        <p:sp>
          <p:nvSpPr>
            <p:cNvPr id="53" name="Text Box 78"/>
            <p:cNvSpPr txBox="1">
              <a:spLocks noChangeArrowheads="1"/>
            </p:cNvSpPr>
            <p:nvPr/>
          </p:nvSpPr>
          <p:spPr bwMode="auto">
            <a:xfrm>
              <a:off x="3868960" y="4767494"/>
              <a:ext cx="1436466" cy="47384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marL="114300" indent="-114300">
                <a:defRPr sz="2400">
                  <a:solidFill>
                    <a:schemeClr val="tx1"/>
                  </a:solidFill>
                  <a:latin typeface="Times New Roman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/>
                </a:defRPr>
              </a:lvl5pPr>
              <a:lvl6pPr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Times New Roman"/>
                </a:defRPr>
              </a:lvl6pPr>
              <a:lvl7pPr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Times New Roman"/>
                </a:defRPr>
              </a:lvl7pPr>
              <a:lvl8pPr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Times New Roman"/>
                </a:defRPr>
              </a:lvl8pPr>
              <a:lvl9pPr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Times New Roman"/>
                </a:defRPr>
              </a:lvl9pPr>
            </a:lstStyle>
            <a:p>
              <a:pPr>
                <a:buFontTx/>
                <a:buChar char="•"/>
                <a:defRPr/>
              </a:pPr>
              <a:r>
                <a:rPr lang="en-US" sz="1050">
                  <a:latin typeface="Arial"/>
                </a:rPr>
                <a:t>Finalize critical thinking</a:t>
              </a:r>
              <a:endParaRPr sz="3200"/>
            </a:p>
            <a:p>
              <a:pPr>
                <a:buFontTx/>
                <a:buChar char="•"/>
                <a:defRPr/>
              </a:pPr>
              <a:r>
                <a:rPr lang="en-US" sz="1050">
                  <a:latin typeface="Arial"/>
                </a:rPr>
                <a:t>Prepare to present</a:t>
              </a:r>
              <a:endParaRPr sz="3200"/>
            </a:p>
          </p:txBody>
        </p:sp>
        <p:sp>
          <p:nvSpPr>
            <p:cNvPr id="13382" name="Text Box 70"/>
            <p:cNvSpPr txBox="1">
              <a:spLocks noChangeArrowheads="1"/>
            </p:cNvSpPr>
            <p:nvPr/>
          </p:nvSpPr>
          <p:spPr bwMode="auto">
            <a:xfrm>
              <a:off x="3789254" y="2957685"/>
              <a:ext cx="1206320" cy="4296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400" i="1" dirty="0">
                  <a:latin typeface="Arial"/>
                </a:rPr>
                <a:t>Asynchronous teamwork</a:t>
              </a:r>
              <a:endParaRPr sz="2800" dirty="0"/>
            </a:p>
          </p:txBody>
        </p:sp>
        <p:sp>
          <p:nvSpPr>
            <p:cNvPr id="13390" name="Text Box 78"/>
            <p:cNvSpPr txBox="1">
              <a:spLocks noChangeArrowheads="1"/>
            </p:cNvSpPr>
            <p:nvPr/>
          </p:nvSpPr>
          <p:spPr bwMode="auto">
            <a:xfrm>
              <a:off x="3475511" y="3362311"/>
              <a:ext cx="2102538" cy="3538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square">
              <a:spAutoFit/>
            </a:bodyPr>
            <a:lstStyle>
              <a:lvl1pPr marL="114300" indent="-114300">
                <a:defRPr sz="2400">
                  <a:solidFill>
                    <a:schemeClr val="tx1"/>
                  </a:solidFill>
                  <a:latin typeface="Times New Roman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/>
                </a:defRPr>
              </a:lvl5pPr>
              <a:lvl6pPr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Times New Roman"/>
                </a:defRPr>
              </a:lvl6pPr>
              <a:lvl7pPr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Times New Roman"/>
                </a:defRPr>
              </a:lvl7pPr>
              <a:lvl8pPr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Times New Roman"/>
                </a:defRPr>
              </a:lvl8pPr>
              <a:lvl9pPr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Times New Roman"/>
                </a:defRPr>
              </a:lvl9pPr>
            </a:lstStyle>
            <a:p>
              <a:pPr>
                <a:buFontTx/>
                <a:buChar char="•"/>
                <a:defRPr/>
              </a:pPr>
              <a:r>
                <a:rPr lang="en-US" sz="1100" dirty="0">
                  <a:latin typeface="Arial"/>
                </a:rPr>
                <a:t>Thicken topics from break-outs</a:t>
              </a:r>
              <a:endParaRPr sz="3600" dirty="0"/>
            </a:p>
            <a:p>
              <a:pPr>
                <a:buFontTx/>
                <a:buChar char="•"/>
                <a:defRPr/>
              </a:pPr>
              <a:r>
                <a:rPr lang="en-US" sz="1100" dirty="0">
                  <a:latin typeface="Arial"/>
                </a:rPr>
                <a:t>Supplemental content (optional)</a:t>
              </a:r>
              <a:endParaRPr sz="3600" dirty="0"/>
            </a:p>
          </p:txBody>
        </p:sp>
        <p:sp>
          <p:nvSpPr>
            <p:cNvPr id="64" name="Freeform: Shape 63"/>
            <p:cNvSpPr/>
            <p:nvPr/>
          </p:nvSpPr>
          <p:spPr bwMode="auto">
            <a:xfrm>
              <a:off x="2917923" y="2253305"/>
              <a:ext cx="3432398" cy="1094465"/>
            </a:xfrm>
            <a:custGeom>
              <a:avLst/>
              <a:gdLst>
                <a:gd name="connsiteX0" fmla="*/ 796025 w 4602479"/>
                <a:gd name="connsiteY0" fmla="*/ 0 h 3075709"/>
                <a:gd name="connsiteX1" fmla="*/ 4596128 w 4602479"/>
                <a:gd name="connsiteY1" fmla="*/ 1175657 h 3075709"/>
                <a:gd name="connsiteX2" fmla="*/ 378 w 4602479"/>
                <a:gd name="connsiteY2" fmla="*/ 2303813 h 3075709"/>
                <a:gd name="connsiteX3" fmla="*/ 4394248 w 4602479"/>
                <a:gd name="connsiteY3" fmla="*/ 3075709 h 3075709"/>
                <a:gd name="connsiteX0" fmla="*/ 795647 w 4602101"/>
                <a:gd name="connsiteY0" fmla="*/ 0 h 2303813"/>
                <a:gd name="connsiteX1" fmla="*/ 4595750 w 4602101"/>
                <a:gd name="connsiteY1" fmla="*/ 1175657 h 2303813"/>
                <a:gd name="connsiteX2" fmla="*/ 0 w 4602101"/>
                <a:gd name="connsiteY2" fmla="*/ 2303813 h 2303813"/>
                <a:gd name="connsiteX0" fmla="*/ 0 w 3874554"/>
                <a:gd name="connsiteY0" fmla="*/ 0 h 1631403"/>
                <a:gd name="connsiteX1" fmla="*/ 3800103 w 3874554"/>
                <a:gd name="connsiteY1" fmla="*/ 1175657 h 1631403"/>
                <a:gd name="connsiteX2" fmla="*/ 2600696 w 3874554"/>
                <a:gd name="connsiteY2" fmla="*/ 1631403 h 1631403"/>
                <a:gd name="connsiteX0" fmla="*/ 0 w 3889988"/>
                <a:gd name="connsiteY0" fmla="*/ 0 h 1631403"/>
                <a:gd name="connsiteX1" fmla="*/ 3800103 w 3889988"/>
                <a:gd name="connsiteY1" fmla="*/ 1175657 h 1631403"/>
                <a:gd name="connsiteX2" fmla="*/ 2600696 w 3889988"/>
                <a:gd name="connsiteY2" fmla="*/ 1631403 h 1631403"/>
                <a:gd name="connsiteX0" fmla="*/ 0 w 3915978"/>
                <a:gd name="connsiteY0" fmla="*/ 0 h 1631403"/>
                <a:gd name="connsiteX1" fmla="*/ 3800103 w 3915978"/>
                <a:gd name="connsiteY1" fmla="*/ 1175657 h 1631403"/>
                <a:gd name="connsiteX2" fmla="*/ 2600696 w 3915978"/>
                <a:gd name="connsiteY2" fmla="*/ 1631403 h 1631403"/>
                <a:gd name="connsiteX0" fmla="*/ 0 w 3879902"/>
                <a:gd name="connsiteY0" fmla="*/ 0 h 1686294"/>
                <a:gd name="connsiteX1" fmla="*/ 3800103 w 3879902"/>
                <a:gd name="connsiteY1" fmla="*/ 1175657 h 1686294"/>
                <a:gd name="connsiteX2" fmla="*/ 2318801 w 3879902"/>
                <a:gd name="connsiteY2" fmla="*/ 1686294 h 1686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79902" h="1686294" extrusionOk="0">
                  <a:moveTo>
                    <a:pt x="0" y="0"/>
                  </a:moveTo>
                  <a:cubicBezTo>
                    <a:pt x="1966355" y="395844"/>
                    <a:pt x="3413636" y="894608"/>
                    <a:pt x="3800103" y="1175657"/>
                  </a:cubicBezTo>
                  <a:cubicBezTo>
                    <a:pt x="4186570" y="1456706"/>
                    <a:pt x="3084183" y="1569075"/>
                    <a:pt x="2318801" y="1686294"/>
                  </a:cubicBez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defRPr/>
              </a:pPr>
              <a:endParaRPr lang="en-US" sz="2400"/>
            </a:p>
          </p:txBody>
        </p:sp>
        <p:sp>
          <p:nvSpPr>
            <p:cNvPr id="52" name="Text Box 70"/>
            <p:cNvSpPr txBox="1">
              <a:spLocks noChangeArrowheads="1"/>
            </p:cNvSpPr>
            <p:nvPr/>
          </p:nvSpPr>
          <p:spPr bwMode="auto">
            <a:xfrm>
              <a:off x="4000363" y="4453818"/>
              <a:ext cx="1159669" cy="341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050" i="1">
                  <a:latin typeface="Arial"/>
                </a:rPr>
                <a:t>Asynchronous teamwork</a:t>
              </a:r>
              <a:endParaRPr sz="2400"/>
            </a:p>
          </p:txBody>
        </p:sp>
        <p:sp>
          <p:nvSpPr>
            <p:cNvPr id="66" name="Freeform: Shape 65"/>
            <p:cNvSpPr/>
            <p:nvPr/>
          </p:nvSpPr>
          <p:spPr bwMode="auto">
            <a:xfrm>
              <a:off x="2504417" y="3510563"/>
              <a:ext cx="953159" cy="608409"/>
            </a:xfrm>
            <a:custGeom>
              <a:avLst/>
              <a:gdLst>
                <a:gd name="connsiteX0" fmla="*/ 796025 w 4602479"/>
                <a:gd name="connsiteY0" fmla="*/ 0 h 3075709"/>
                <a:gd name="connsiteX1" fmla="*/ 4596128 w 4602479"/>
                <a:gd name="connsiteY1" fmla="*/ 1175657 h 3075709"/>
                <a:gd name="connsiteX2" fmla="*/ 378 w 4602479"/>
                <a:gd name="connsiteY2" fmla="*/ 2303813 h 3075709"/>
                <a:gd name="connsiteX3" fmla="*/ 4394248 w 4602479"/>
                <a:gd name="connsiteY3" fmla="*/ 3075709 h 3075709"/>
                <a:gd name="connsiteX0" fmla="*/ 795647 w 4602101"/>
                <a:gd name="connsiteY0" fmla="*/ 0 h 2303813"/>
                <a:gd name="connsiteX1" fmla="*/ 4595750 w 4602101"/>
                <a:gd name="connsiteY1" fmla="*/ 1175657 h 2303813"/>
                <a:gd name="connsiteX2" fmla="*/ 0 w 4602101"/>
                <a:gd name="connsiteY2" fmla="*/ 2303813 h 2303813"/>
                <a:gd name="connsiteX0" fmla="*/ 0 w 3874554"/>
                <a:gd name="connsiteY0" fmla="*/ 0 h 1631403"/>
                <a:gd name="connsiteX1" fmla="*/ 3800103 w 3874554"/>
                <a:gd name="connsiteY1" fmla="*/ 1175657 h 1631403"/>
                <a:gd name="connsiteX2" fmla="*/ 2600696 w 3874554"/>
                <a:gd name="connsiteY2" fmla="*/ 1631403 h 1631403"/>
                <a:gd name="connsiteX0" fmla="*/ 0 w 3889988"/>
                <a:gd name="connsiteY0" fmla="*/ 0 h 1631403"/>
                <a:gd name="connsiteX1" fmla="*/ 3800103 w 3889988"/>
                <a:gd name="connsiteY1" fmla="*/ 1175657 h 1631403"/>
                <a:gd name="connsiteX2" fmla="*/ 2600696 w 3889988"/>
                <a:gd name="connsiteY2" fmla="*/ 1631403 h 1631403"/>
                <a:gd name="connsiteX0" fmla="*/ 0 w 4353240"/>
                <a:gd name="connsiteY0" fmla="*/ 0 h 1151110"/>
                <a:gd name="connsiteX1" fmla="*/ 4239490 w 4353240"/>
                <a:gd name="connsiteY1" fmla="*/ 695364 h 1151110"/>
                <a:gd name="connsiteX2" fmla="*/ 3040083 w 4353240"/>
                <a:gd name="connsiteY2" fmla="*/ 1151110 h 1151110"/>
                <a:gd name="connsiteX0" fmla="*/ 1330062 w 4394206"/>
                <a:gd name="connsiteY0" fmla="*/ 0 h 1151110"/>
                <a:gd name="connsiteX1" fmla="*/ 47526 w 4394206"/>
                <a:gd name="connsiteY1" fmla="*/ 434634 h 1151110"/>
                <a:gd name="connsiteX2" fmla="*/ 4370145 w 4394206"/>
                <a:gd name="connsiteY2" fmla="*/ 1151110 h 1151110"/>
                <a:gd name="connsiteX0" fmla="*/ 1492020 w 4556164"/>
                <a:gd name="connsiteY0" fmla="*/ 0 h 1151110"/>
                <a:gd name="connsiteX1" fmla="*/ 209484 w 4556164"/>
                <a:gd name="connsiteY1" fmla="*/ 434634 h 1151110"/>
                <a:gd name="connsiteX2" fmla="*/ 4532103 w 4556164"/>
                <a:gd name="connsiteY2" fmla="*/ 1151110 h 1151110"/>
                <a:gd name="connsiteX0" fmla="*/ 0 w 3040083"/>
                <a:gd name="connsiteY0" fmla="*/ 0 h 1151110"/>
                <a:gd name="connsiteX1" fmla="*/ 3040083 w 3040083"/>
                <a:gd name="connsiteY1" fmla="*/ 1151110 h 1151110"/>
                <a:gd name="connsiteX0" fmla="*/ 1265587 w 4305670"/>
                <a:gd name="connsiteY0" fmla="*/ 0 h 1151110"/>
                <a:gd name="connsiteX1" fmla="*/ 4305670 w 4305670"/>
                <a:gd name="connsiteY1" fmla="*/ 1151110 h 1151110"/>
                <a:gd name="connsiteX0" fmla="*/ 1271879 w 4311962"/>
                <a:gd name="connsiteY0" fmla="*/ 0 h 1151110"/>
                <a:gd name="connsiteX1" fmla="*/ 4311962 w 4311962"/>
                <a:gd name="connsiteY1" fmla="*/ 1151110 h 1151110"/>
                <a:gd name="connsiteX0" fmla="*/ 2174542 w 2174542"/>
                <a:gd name="connsiteY0" fmla="*/ 0 h 739026"/>
                <a:gd name="connsiteX1" fmla="*/ 1535104 w 2174542"/>
                <a:gd name="connsiteY1" fmla="*/ 739026 h 739026"/>
                <a:gd name="connsiteX0" fmla="*/ 1997333 w 1997333"/>
                <a:gd name="connsiteY0" fmla="*/ 0 h 739026"/>
                <a:gd name="connsiteX1" fmla="*/ 1357895 w 1997333"/>
                <a:gd name="connsiteY1" fmla="*/ 739026 h 739026"/>
                <a:gd name="connsiteX0" fmla="*/ 925456 w 925456"/>
                <a:gd name="connsiteY0" fmla="*/ 0 h 739026"/>
                <a:gd name="connsiteX1" fmla="*/ 286018 w 925456"/>
                <a:gd name="connsiteY1" fmla="*/ 739026 h 739026"/>
                <a:gd name="connsiteX0" fmla="*/ 878911 w 878911"/>
                <a:gd name="connsiteY0" fmla="*/ 0 h 739026"/>
                <a:gd name="connsiteX1" fmla="*/ 239473 w 878911"/>
                <a:gd name="connsiteY1" fmla="*/ 739026 h 739026"/>
                <a:gd name="connsiteX0" fmla="*/ 827453 w 827453"/>
                <a:gd name="connsiteY0" fmla="*/ 0 h 739026"/>
                <a:gd name="connsiteX1" fmla="*/ 188015 w 827453"/>
                <a:gd name="connsiteY1" fmla="*/ 739026 h 73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27453" h="739026" extrusionOk="0">
                  <a:moveTo>
                    <a:pt x="827453" y="0"/>
                  </a:moveTo>
                  <a:cubicBezTo>
                    <a:pt x="-23351" y="179410"/>
                    <a:pt x="-182620" y="448092"/>
                    <a:pt x="188015" y="739026"/>
                  </a:cubicBez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defRPr/>
              </a:pPr>
              <a:endParaRPr lang="en-US" sz="2400"/>
            </a:p>
          </p:txBody>
        </p:sp>
        <p:sp>
          <p:nvSpPr>
            <p:cNvPr id="67" name="Freeform: Shape 66"/>
            <p:cNvSpPr/>
            <p:nvPr/>
          </p:nvSpPr>
          <p:spPr bwMode="auto">
            <a:xfrm>
              <a:off x="3425430" y="4389240"/>
              <a:ext cx="727649" cy="224488"/>
            </a:xfrm>
            <a:custGeom>
              <a:avLst/>
              <a:gdLst>
                <a:gd name="connsiteX0" fmla="*/ 796025 w 4602479"/>
                <a:gd name="connsiteY0" fmla="*/ 0 h 3075709"/>
                <a:gd name="connsiteX1" fmla="*/ 4596128 w 4602479"/>
                <a:gd name="connsiteY1" fmla="*/ 1175657 h 3075709"/>
                <a:gd name="connsiteX2" fmla="*/ 378 w 4602479"/>
                <a:gd name="connsiteY2" fmla="*/ 2303813 h 3075709"/>
                <a:gd name="connsiteX3" fmla="*/ 4394248 w 4602479"/>
                <a:gd name="connsiteY3" fmla="*/ 3075709 h 3075709"/>
                <a:gd name="connsiteX0" fmla="*/ 795647 w 4602101"/>
                <a:gd name="connsiteY0" fmla="*/ 0 h 2303813"/>
                <a:gd name="connsiteX1" fmla="*/ 4595750 w 4602101"/>
                <a:gd name="connsiteY1" fmla="*/ 1175657 h 2303813"/>
                <a:gd name="connsiteX2" fmla="*/ 0 w 4602101"/>
                <a:gd name="connsiteY2" fmla="*/ 2303813 h 2303813"/>
                <a:gd name="connsiteX0" fmla="*/ 0 w 3874554"/>
                <a:gd name="connsiteY0" fmla="*/ 0 h 1631403"/>
                <a:gd name="connsiteX1" fmla="*/ 3800103 w 3874554"/>
                <a:gd name="connsiteY1" fmla="*/ 1175657 h 1631403"/>
                <a:gd name="connsiteX2" fmla="*/ 2600696 w 3874554"/>
                <a:gd name="connsiteY2" fmla="*/ 1631403 h 1631403"/>
                <a:gd name="connsiteX0" fmla="*/ 0 w 3889988"/>
                <a:gd name="connsiteY0" fmla="*/ 0 h 1631403"/>
                <a:gd name="connsiteX1" fmla="*/ 3800103 w 3889988"/>
                <a:gd name="connsiteY1" fmla="*/ 1175657 h 1631403"/>
                <a:gd name="connsiteX2" fmla="*/ 2600696 w 3889988"/>
                <a:gd name="connsiteY2" fmla="*/ 1631403 h 1631403"/>
                <a:gd name="connsiteX0" fmla="*/ 0 w 4353240"/>
                <a:gd name="connsiteY0" fmla="*/ 0 h 1151110"/>
                <a:gd name="connsiteX1" fmla="*/ 4239490 w 4353240"/>
                <a:gd name="connsiteY1" fmla="*/ 695364 h 1151110"/>
                <a:gd name="connsiteX2" fmla="*/ 3040083 w 4353240"/>
                <a:gd name="connsiteY2" fmla="*/ 1151110 h 1151110"/>
                <a:gd name="connsiteX0" fmla="*/ 1330062 w 4394206"/>
                <a:gd name="connsiteY0" fmla="*/ 0 h 1151110"/>
                <a:gd name="connsiteX1" fmla="*/ 47526 w 4394206"/>
                <a:gd name="connsiteY1" fmla="*/ 434634 h 1151110"/>
                <a:gd name="connsiteX2" fmla="*/ 4370145 w 4394206"/>
                <a:gd name="connsiteY2" fmla="*/ 1151110 h 1151110"/>
                <a:gd name="connsiteX0" fmla="*/ 1492020 w 4556164"/>
                <a:gd name="connsiteY0" fmla="*/ 0 h 1151110"/>
                <a:gd name="connsiteX1" fmla="*/ 209484 w 4556164"/>
                <a:gd name="connsiteY1" fmla="*/ 434634 h 1151110"/>
                <a:gd name="connsiteX2" fmla="*/ 4532103 w 4556164"/>
                <a:gd name="connsiteY2" fmla="*/ 1151110 h 1151110"/>
                <a:gd name="connsiteX0" fmla="*/ 0 w 3040083"/>
                <a:gd name="connsiteY0" fmla="*/ 0 h 1151110"/>
                <a:gd name="connsiteX1" fmla="*/ 3040083 w 3040083"/>
                <a:gd name="connsiteY1" fmla="*/ 1151110 h 1151110"/>
                <a:gd name="connsiteX0" fmla="*/ 1265587 w 4305670"/>
                <a:gd name="connsiteY0" fmla="*/ 0 h 1151110"/>
                <a:gd name="connsiteX1" fmla="*/ 4305670 w 4305670"/>
                <a:gd name="connsiteY1" fmla="*/ 1151110 h 1151110"/>
                <a:gd name="connsiteX0" fmla="*/ 1271879 w 4311962"/>
                <a:gd name="connsiteY0" fmla="*/ 0 h 1151110"/>
                <a:gd name="connsiteX1" fmla="*/ 4311962 w 4311962"/>
                <a:gd name="connsiteY1" fmla="*/ 1151110 h 1151110"/>
                <a:gd name="connsiteX0" fmla="*/ 1405563 w 3620925"/>
                <a:gd name="connsiteY0" fmla="*/ 0 h 358281"/>
                <a:gd name="connsiteX1" fmla="*/ 3620925 w 3620925"/>
                <a:gd name="connsiteY1" fmla="*/ 221280 h 358281"/>
                <a:gd name="connsiteX0" fmla="*/ 0 w 2215362"/>
                <a:gd name="connsiteY0" fmla="*/ 0 h 221280"/>
                <a:gd name="connsiteX1" fmla="*/ 2215362 w 2215362"/>
                <a:gd name="connsiteY1" fmla="*/ 221280 h 221280"/>
                <a:gd name="connsiteX0" fmla="*/ 0 w 2215362"/>
                <a:gd name="connsiteY0" fmla="*/ 0 h 221280"/>
                <a:gd name="connsiteX1" fmla="*/ 2215362 w 2215362"/>
                <a:gd name="connsiteY1" fmla="*/ 221280 h 221280"/>
                <a:gd name="connsiteX0" fmla="*/ 0 w 458074"/>
                <a:gd name="connsiteY0" fmla="*/ 0 h 114220"/>
                <a:gd name="connsiteX1" fmla="*/ 458074 w 458074"/>
                <a:gd name="connsiteY1" fmla="*/ 94485 h 114220"/>
                <a:gd name="connsiteX0" fmla="*/ 0 w 458074"/>
                <a:gd name="connsiteY0" fmla="*/ 0 h 94485"/>
                <a:gd name="connsiteX1" fmla="*/ 458074 w 458074"/>
                <a:gd name="connsiteY1" fmla="*/ 94485 h 94485"/>
                <a:gd name="connsiteX0" fmla="*/ 0 w 458074"/>
                <a:gd name="connsiteY0" fmla="*/ 0 h 140620"/>
                <a:gd name="connsiteX1" fmla="*/ 458074 w 458074"/>
                <a:gd name="connsiteY1" fmla="*/ 94485 h 140620"/>
                <a:gd name="connsiteX0" fmla="*/ 0 w 458074"/>
                <a:gd name="connsiteY0" fmla="*/ 0 h 112834"/>
                <a:gd name="connsiteX1" fmla="*/ 458074 w 458074"/>
                <a:gd name="connsiteY1" fmla="*/ 94485 h 112834"/>
                <a:gd name="connsiteX0" fmla="*/ 0 w 458074"/>
                <a:gd name="connsiteY0" fmla="*/ 0 h 94485"/>
                <a:gd name="connsiteX1" fmla="*/ 458074 w 458074"/>
                <a:gd name="connsiteY1" fmla="*/ 94485 h 94485"/>
                <a:gd name="connsiteX0" fmla="*/ 0 w 506563"/>
                <a:gd name="connsiteY0" fmla="*/ 0 h 132406"/>
                <a:gd name="connsiteX1" fmla="*/ 506563 w 506563"/>
                <a:gd name="connsiteY1" fmla="*/ 132406 h 13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6563" h="132406" extrusionOk="0">
                  <a:moveTo>
                    <a:pt x="0" y="0"/>
                  </a:moveTo>
                  <a:cubicBezTo>
                    <a:pt x="168042" y="77973"/>
                    <a:pt x="314829" y="132043"/>
                    <a:pt x="506563" y="132406"/>
                  </a:cubicBez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defRPr/>
              </a:pPr>
              <a:endParaRPr lang="en-US" sz="2400"/>
            </a:p>
          </p:txBody>
        </p:sp>
        <p:sp>
          <p:nvSpPr>
            <p:cNvPr id="13370" name="Rectangle 58"/>
            <p:cNvSpPr>
              <a:spLocks noChangeArrowheads="1"/>
            </p:cNvSpPr>
            <p:nvPr/>
          </p:nvSpPr>
          <p:spPr bwMode="auto">
            <a:xfrm>
              <a:off x="2147244" y="4645235"/>
              <a:ext cx="1527572" cy="66540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en-US" sz="2400"/>
            </a:p>
          </p:txBody>
        </p:sp>
        <p:sp>
          <p:nvSpPr>
            <p:cNvPr id="13375" name="Text Box 63"/>
            <p:cNvSpPr txBox="1">
              <a:spLocks noChangeArrowheads="1"/>
            </p:cNvSpPr>
            <p:nvPr/>
          </p:nvSpPr>
          <p:spPr bwMode="auto">
            <a:xfrm>
              <a:off x="2238350" y="4678847"/>
              <a:ext cx="1436466" cy="63179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100" b="1" dirty="0">
                  <a:latin typeface="Arial"/>
                </a:rPr>
                <a:t>Entrepreneurial traits </a:t>
              </a:r>
            </a:p>
            <a:p>
              <a:pPr algn="ctr">
                <a:defRPr/>
              </a:pPr>
              <a:r>
                <a:rPr lang="en-US" sz="1100" i="1" dirty="0">
                  <a:latin typeface="Arial"/>
                </a:rPr>
                <a:t>Are you an entrepreneur?</a:t>
              </a:r>
            </a:p>
            <a:p>
              <a:pPr algn="ctr">
                <a:defRPr/>
              </a:pPr>
              <a:r>
                <a:rPr lang="en-US" sz="1100" i="1" dirty="0">
                  <a:latin typeface="Arial"/>
                </a:rPr>
                <a:t>Who is in your team?</a:t>
              </a:r>
            </a:p>
          </p:txBody>
        </p:sp>
        <p:sp>
          <p:nvSpPr>
            <p:cNvPr id="38" name="Text Box 72"/>
            <p:cNvSpPr txBox="1">
              <a:spLocks noChangeArrowheads="1"/>
            </p:cNvSpPr>
            <p:nvPr/>
          </p:nvSpPr>
          <p:spPr bwMode="auto">
            <a:xfrm>
              <a:off x="2271714" y="5341652"/>
              <a:ext cx="1357313" cy="22744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200" b="1" u="sng">
                  <a:latin typeface="Arial"/>
                </a:rPr>
                <a:t>Day Three</a:t>
              </a:r>
              <a:endParaRPr lang="en-US" sz="1200" b="1">
                <a:latin typeface="Arial"/>
              </a:endParaRPr>
            </a:p>
          </p:txBody>
        </p:sp>
        <p:sp>
          <p:nvSpPr>
            <p:cNvPr id="47" name="Rectangle 53"/>
            <p:cNvSpPr>
              <a:spLocks noChangeArrowheads="1"/>
            </p:cNvSpPr>
            <p:nvPr/>
          </p:nvSpPr>
          <p:spPr bwMode="auto">
            <a:xfrm>
              <a:off x="2147244" y="4126719"/>
              <a:ext cx="1527572" cy="49648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en-US" sz="2400"/>
            </a:p>
          </p:txBody>
        </p:sp>
        <p:sp>
          <p:nvSpPr>
            <p:cNvPr id="48" name="Text Box 62"/>
            <p:cNvSpPr txBox="1">
              <a:spLocks noChangeArrowheads="1"/>
            </p:cNvSpPr>
            <p:nvPr/>
          </p:nvSpPr>
          <p:spPr bwMode="auto">
            <a:xfrm>
              <a:off x="2147244" y="4160838"/>
              <a:ext cx="1534895" cy="20849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050" b="1">
                  <a:latin typeface="Arial"/>
                </a:rPr>
                <a:t>Break out sessions</a:t>
              </a:r>
              <a:endParaRPr sz="2400"/>
            </a:p>
          </p:txBody>
        </p:sp>
        <p:sp>
          <p:nvSpPr>
            <p:cNvPr id="46" name="Text Box 72"/>
            <p:cNvSpPr txBox="1">
              <a:spLocks noChangeArrowheads="1"/>
            </p:cNvSpPr>
            <p:nvPr/>
          </p:nvSpPr>
          <p:spPr bwMode="auto">
            <a:xfrm>
              <a:off x="2152198" y="4291268"/>
              <a:ext cx="1527572" cy="20849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050" i="1" dirty="0">
                  <a:latin typeface="Arial"/>
                </a:rPr>
                <a:t>Big Picture</a:t>
              </a:r>
              <a:endParaRPr sz="2400" dirty="0"/>
            </a:p>
          </p:txBody>
        </p:sp>
        <p:sp>
          <p:nvSpPr>
            <p:cNvPr id="2" name="Text Box 61"/>
            <p:cNvSpPr txBox="1">
              <a:spLocks noChangeArrowheads="1"/>
            </p:cNvSpPr>
            <p:nvPr/>
          </p:nvSpPr>
          <p:spPr bwMode="auto">
            <a:xfrm>
              <a:off x="2162774" y="1908086"/>
              <a:ext cx="1218008" cy="22744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200" b="1" u="sng">
                  <a:latin typeface="Arial"/>
                </a:rPr>
                <a:t>Kick-off Event</a:t>
              </a:r>
              <a:endParaRPr sz="2400"/>
            </a:p>
          </p:txBody>
        </p:sp>
        <p:sp>
          <p:nvSpPr>
            <p:cNvPr id="65" name="Freeform: Shape 64"/>
            <p:cNvSpPr/>
            <p:nvPr/>
          </p:nvSpPr>
          <p:spPr bwMode="auto">
            <a:xfrm>
              <a:off x="4968214" y="4647741"/>
              <a:ext cx="458180" cy="9865"/>
            </a:xfrm>
            <a:custGeom>
              <a:avLst/>
              <a:gdLst>
                <a:gd name="connsiteX0" fmla="*/ 796025 w 4602479"/>
                <a:gd name="connsiteY0" fmla="*/ 0 h 3075709"/>
                <a:gd name="connsiteX1" fmla="*/ 4596128 w 4602479"/>
                <a:gd name="connsiteY1" fmla="*/ 1175657 h 3075709"/>
                <a:gd name="connsiteX2" fmla="*/ 378 w 4602479"/>
                <a:gd name="connsiteY2" fmla="*/ 2303813 h 3075709"/>
                <a:gd name="connsiteX3" fmla="*/ 4394248 w 4602479"/>
                <a:gd name="connsiteY3" fmla="*/ 3075709 h 3075709"/>
                <a:gd name="connsiteX0" fmla="*/ 795647 w 4602101"/>
                <a:gd name="connsiteY0" fmla="*/ 0 h 2303813"/>
                <a:gd name="connsiteX1" fmla="*/ 4595750 w 4602101"/>
                <a:gd name="connsiteY1" fmla="*/ 1175657 h 2303813"/>
                <a:gd name="connsiteX2" fmla="*/ 0 w 4602101"/>
                <a:gd name="connsiteY2" fmla="*/ 2303813 h 2303813"/>
                <a:gd name="connsiteX0" fmla="*/ 0 w 3874554"/>
                <a:gd name="connsiteY0" fmla="*/ 0 h 1631403"/>
                <a:gd name="connsiteX1" fmla="*/ 3800103 w 3874554"/>
                <a:gd name="connsiteY1" fmla="*/ 1175657 h 1631403"/>
                <a:gd name="connsiteX2" fmla="*/ 2600696 w 3874554"/>
                <a:gd name="connsiteY2" fmla="*/ 1631403 h 1631403"/>
                <a:gd name="connsiteX0" fmla="*/ 0 w 3889988"/>
                <a:gd name="connsiteY0" fmla="*/ 0 h 1631403"/>
                <a:gd name="connsiteX1" fmla="*/ 3800103 w 3889988"/>
                <a:gd name="connsiteY1" fmla="*/ 1175657 h 1631403"/>
                <a:gd name="connsiteX2" fmla="*/ 2600696 w 3889988"/>
                <a:gd name="connsiteY2" fmla="*/ 1631403 h 1631403"/>
                <a:gd name="connsiteX0" fmla="*/ 0 w 4353240"/>
                <a:gd name="connsiteY0" fmla="*/ 0 h 1151110"/>
                <a:gd name="connsiteX1" fmla="*/ 4239490 w 4353240"/>
                <a:gd name="connsiteY1" fmla="*/ 695364 h 1151110"/>
                <a:gd name="connsiteX2" fmla="*/ 3040083 w 4353240"/>
                <a:gd name="connsiteY2" fmla="*/ 1151110 h 1151110"/>
                <a:gd name="connsiteX0" fmla="*/ 1330062 w 4394206"/>
                <a:gd name="connsiteY0" fmla="*/ 0 h 1151110"/>
                <a:gd name="connsiteX1" fmla="*/ 47526 w 4394206"/>
                <a:gd name="connsiteY1" fmla="*/ 434634 h 1151110"/>
                <a:gd name="connsiteX2" fmla="*/ 4370145 w 4394206"/>
                <a:gd name="connsiteY2" fmla="*/ 1151110 h 1151110"/>
                <a:gd name="connsiteX0" fmla="*/ 1492020 w 4556164"/>
                <a:gd name="connsiteY0" fmla="*/ 0 h 1151110"/>
                <a:gd name="connsiteX1" fmla="*/ 209484 w 4556164"/>
                <a:gd name="connsiteY1" fmla="*/ 434634 h 1151110"/>
                <a:gd name="connsiteX2" fmla="*/ 4532103 w 4556164"/>
                <a:gd name="connsiteY2" fmla="*/ 1151110 h 1151110"/>
                <a:gd name="connsiteX0" fmla="*/ 0 w 3040083"/>
                <a:gd name="connsiteY0" fmla="*/ 0 h 1151110"/>
                <a:gd name="connsiteX1" fmla="*/ 3040083 w 3040083"/>
                <a:gd name="connsiteY1" fmla="*/ 1151110 h 1151110"/>
                <a:gd name="connsiteX0" fmla="*/ 1265587 w 4305670"/>
                <a:gd name="connsiteY0" fmla="*/ 0 h 1151110"/>
                <a:gd name="connsiteX1" fmla="*/ 4305670 w 4305670"/>
                <a:gd name="connsiteY1" fmla="*/ 1151110 h 1151110"/>
                <a:gd name="connsiteX0" fmla="*/ 1271879 w 4311962"/>
                <a:gd name="connsiteY0" fmla="*/ 0 h 1151110"/>
                <a:gd name="connsiteX1" fmla="*/ 4311962 w 4311962"/>
                <a:gd name="connsiteY1" fmla="*/ 1151110 h 1151110"/>
                <a:gd name="connsiteX0" fmla="*/ 1405563 w 3620925"/>
                <a:gd name="connsiteY0" fmla="*/ 0 h 358281"/>
                <a:gd name="connsiteX1" fmla="*/ 3620925 w 3620925"/>
                <a:gd name="connsiteY1" fmla="*/ 221280 h 358281"/>
                <a:gd name="connsiteX0" fmla="*/ 0 w 2215362"/>
                <a:gd name="connsiteY0" fmla="*/ 0 h 221280"/>
                <a:gd name="connsiteX1" fmla="*/ 2215362 w 2215362"/>
                <a:gd name="connsiteY1" fmla="*/ 221280 h 221280"/>
                <a:gd name="connsiteX0" fmla="*/ 0 w 2215362"/>
                <a:gd name="connsiteY0" fmla="*/ 0 h 221280"/>
                <a:gd name="connsiteX1" fmla="*/ 2215362 w 2215362"/>
                <a:gd name="connsiteY1" fmla="*/ 221280 h 221280"/>
                <a:gd name="connsiteX0" fmla="*/ 0 w 610330"/>
                <a:gd name="connsiteY0" fmla="*/ 0 h 85294"/>
                <a:gd name="connsiteX1" fmla="*/ 610330 w 610330"/>
                <a:gd name="connsiteY1" fmla="*/ 9955 h 85294"/>
                <a:gd name="connsiteX0" fmla="*/ 0 w 610330"/>
                <a:gd name="connsiteY0" fmla="*/ 0 h 9955"/>
                <a:gd name="connsiteX1" fmla="*/ 610330 w 610330"/>
                <a:gd name="connsiteY1" fmla="*/ 9955 h 9955"/>
                <a:gd name="connsiteX0" fmla="*/ 0 w 10000"/>
                <a:gd name="connsiteY0" fmla="*/ 0 h 12288"/>
                <a:gd name="connsiteX1" fmla="*/ 10000 w 10000"/>
                <a:gd name="connsiteY1" fmla="*/ 10000 h 12288"/>
                <a:gd name="connsiteX0" fmla="*/ 0 w 10000"/>
                <a:gd name="connsiteY0" fmla="*/ 0 h 10993"/>
                <a:gd name="connsiteX1" fmla="*/ 10000 w 10000"/>
                <a:gd name="connsiteY1" fmla="*/ 10000 h 10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000" h="10993" extrusionOk="0">
                  <a:moveTo>
                    <a:pt x="0" y="0"/>
                  </a:moveTo>
                  <a:cubicBezTo>
                    <a:pt x="3351" y="6682"/>
                    <a:pt x="5417" y="13617"/>
                    <a:pt x="10000" y="10000"/>
                  </a:cubicBez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defRPr/>
              </a:pPr>
              <a:endParaRPr lang="en-US" sz="2400"/>
            </a:p>
          </p:txBody>
        </p:sp>
      </p:grpSp>
      <p:sp>
        <p:nvSpPr>
          <p:cNvPr id="4" name="Title 5"/>
          <p:cNvSpPr>
            <a:spLocks noGrp="1"/>
          </p:cNvSpPr>
          <p:nvPr>
            <p:ph type="title"/>
          </p:nvPr>
        </p:nvSpPr>
        <p:spPr bwMode="auto">
          <a:xfrm>
            <a:off x="1373859" y="37851"/>
            <a:ext cx="6100142" cy="438149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0000"/>
                </a:solidFill>
              </a:rPr>
              <a:t>Generic</a:t>
            </a:r>
            <a:r>
              <a:rPr lang="en-US" dirty="0"/>
              <a:t> Agenda Layout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33064B-9CED-136B-93AB-09D6616C5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73052" y="5467370"/>
            <a:ext cx="720323" cy="12821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77BA5BB-058E-310B-96E4-D294FFDA52F1}"/>
              </a:ext>
            </a:extLst>
          </p:cNvPr>
          <p:cNvSpPr txBox="1"/>
          <p:nvPr/>
        </p:nvSpPr>
        <p:spPr bwMode="auto">
          <a:xfrm rot="16199999">
            <a:off x="92291" y="4761791"/>
            <a:ext cx="96532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600" dirty="0">
                <a:latin typeface="Arial Narrow"/>
              </a:rPr>
              <a:t>© 2006-2024 </a:t>
            </a:r>
            <a:r>
              <a:rPr lang="en-US" sz="600" dirty="0" err="1">
                <a:latin typeface="Arial Narrow"/>
              </a:rPr>
              <a:t>Neworks</a:t>
            </a:r>
            <a:r>
              <a:rPr lang="en-US" sz="600" dirty="0">
                <a:latin typeface="Arial Narrow"/>
              </a:rPr>
              <a:t>, LLC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UniGE_black" id="{15E94E60-BA0D-D74D-BEBB-16B592B9C015}" vid="{BCDBEC2D-9CBE-0647-85D3-2A5E62133CC9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740</TotalTime>
  <Words>1272</Words>
  <Application>Microsoft Macintosh PowerPoint</Application>
  <DocSecurity>0</DocSecurity>
  <PresentationFormat>On-screen Show (4:3)</PresentationFormat>
  <Paragraphs>184</Paragraphs>
  <Slides>22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Aptos</vt:lpstr>
      <vt:lpstr>Arial</vt:lpstr>
      <vt:lpstr>Arial Narrow</vt:lpstr>
      <vt:lpstr>BankGothic Md BT</vt:lpstr>
      <vt:lpstr>Calibri</vt:lpstr>
      <vt:lpstr>Helvetica Neue</vt:lpstr>
      <vt:lpstr>Times New Roman</vt:lpstr>
      <vt:lpstr>Wingdings</vt:lpstr>
      <vt:lpstr>Larissa</vt:lpstr>
      <vt:lpstr>Office Theme</vt:lpstr>
      <vt:lpstr>From high-tech ideas to start-ups, an experience from Switzerland</vt:lpstr>
      <vt:lpstr>PowerPoint Presentation</vt:lpstr>
      <vt:lpstr>PowerPoint Presentation</vt:lpstr>
      <vt:lpstr>PowerPoint Presentation</vt:lpstr>
      <vt:lpstr>PowerPoint Presentation</vt:lpstr>
      <vt:lpstr>Networks</vt:lpstr>
      <vt:lpstr>The bench2biz workshop</vt:lpstr>
      <vt:lpstr>Workshop:  What happens?</vt:lpstr>
      <vt:lpstr>Generic Agenda Layout</vt:lpstr>
      <vt:lpstr>PowerPoint Presentation</vt:lpstr>
      <vt:lpstr>What is YOUR core technology?</vt:lpstr>
      <vt:lpstr>What is YOUR product?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IGE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Romina Mossi</dc:creator>
  <cp:keywords/>
  <dc:description/>
  <cp:lastModifiedBy>Elena Benedetto</cp:lastModifiedBy>
  <cp:revision>232</cp:revision>
  <dcterms:created xsi:type="dcterms:W3CDTF">2013-10-07T12:35:34Z</dcterms:created>
  <dcterms:modified xsi:type="dcterms:W3CDTF">2025-04-10T11:07:52Z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SC#COOELAK@1.1001:Subject">
    <vt:lpwstr/>
  </property>
  <property fmtid="{D5CDD505-2E9C-101B-9397-08002B2CF9AE}" pid="3" name="FSC#COOELAK@1.1001:FileReference">
    <vt:lpwstr>920-00011</vt:lpwstr>
  </property>
  <property fmtid="{D5CDD505-2E9C-101B-9397-08002B2CF9AE}" pid="4" name="FSC#COOELAK@1.1001:FileRefYear">
    <vt:lpwstr>2012</vt:lpwstr>
  </property>
  <property fmtid="{D5CDD505-2E9C-101B-9397-08002B2CF9AE}" pid="5" name="FSC#COOELAK@1.1001:FileRefOrdinal">
    <vt:lpwstr>11</vt:lpwstr>
  </property>
  <property fmtid="{D5CDD505-2E9C-101B-9397-08002B2CF9AE}" pid="6" name="FSC#COOELAK@1.1001:FileRefOU">
    <vt:lpwstr>DIR</vt:lpwstr>
  </property>
  <property fmtid="{D5CDD505-2E9C-101B-9397-08002B2CF9AE}" pid="7" name="FSC#COOELAK@1.1001:Organization">
    <vt:lpwstr/>
  </property>
  <property fmtid="{D5CDD505-2E9C-101B-9397-08002B2CF9AE}" pid="8" name="FSC#COOELAK@1.1001:Owner">
    <vt:lpwstr>Huber Silvia</vt:lpwstr>
  </property>
  <property fmtid="{D5CDD505-2E9C-101B-9397-08002B2CF9AE}" pid="9" name="FSC#COOELAK@1.1001:OwnerExtension">
    <vt:lpwstr>+41 31 377 72 18</vt:lpwstr>
  </property>
  <property fmtid="{D5CDD505-2E9C-101B-9397-08002B2CF9AE}" pid="10" name="FSC#COOELAK@1.1001:OwnerFaxExtension">
    <vt:lpwstr>+41 31 377 77 78</vt:lpwstr>
  </property>
  <property fmtid="{D5CDD505-2E9C-101B-9397-08002B2CF9AE}" pid="11" name="FSC#COOELAK@1.1001:DispatchedBy">
    <vt:lpwstr/>
  </property>
  <property fmtid="{D5CDD505-2E9C-101B-9397-08002B2CF9AE}" pid="12" name="FSC#COOELAK@1.1001:DispatchedAt">
    <vt:lpwstr/>
  </property>
  <property fmtid="{D5CDD505-2E9C-101B-9397-08002B2CF9AE}" pid="13" name="FSC#COOELAK@1.1001:ApprovedBy">
    <vt:lpwstr/>
  </property>
  <property fmtid="{D5CDD505-2E9C-101B-9397-08002B2CF9AE}" pid="14" name="FSC#COOELAK@1.1001:ApprovedAt">
    <vt:lpwstr/>
  </property>
  <property fmtid="{D5CDD505-2E9C-101B-9397-08002B2CF9AE}" pid="15" name="FSC#COOELAK@1.1001:Department">
    <vt:lpwstr/>
  </property>
  <property fmtid="{D5CDD505-2E9C-101B-9397-08002B2CF9AE}" pid="16" name="FSC#COOELAK@1.1001:CreatedAt">
    <vt:lpwstr>14.09.2016</vt:lpwstr>
  </property>
  <property fmtid="{D5CDD505-2E9C-101B-9397-08002B2CF9AE}" pid="17" name="FSC#COOELAK@1.1001:OU">
    <vt:lpwstr>Direktorin (DIR)</vt:lpwstr>
  </property>
  <property fmtid="{D5CDD505-2E9C-101B-9397-08002B2CF9AE}" pid="18" name="FSC#COOELAK@1.1001:Priority">
    <vt:lpwstr> ()</vt:lpwstr>
  </property>
  <property fmtid="{D5CDD505-2E9C-101B-9397-08002B2CF9AE}" pid="19" name="FSC#COOELAK@1.1001:ObjBarCode">
    <vt:lpwstr>*COO.2237.101.5.66243*</vt:lpwstr>
  </property>
  <property fmtid="{D5CDD505-2E9C-101B-9397-08002B2CF9AE}" pid="20" name="FSC#COOELAK@1.1001:RefBarCode">
    <vt:lpwstr>*COO.2237.101.8.138699*</vt:lpwstr>
  </property>
  <property fmtid="{D5CDD505-2E9C-101B-9397-08002B2CF9AE}" pid="21" name="FSC#COOELAK@1.1001:FileRefBarCode">
    <vt:lpwstr>*920-00011*</vt:lpwstr>
  </property>
  <property fmtid="{D5CDD505-2E9C-101B-9397-08002B2CF9AE}" pid="22" name="FSC#COOELAK@1.1001:ExternalRef">
    <vt:lpwstr/>
  </property>
  <property fmtid="{D5CDD505-2E9C-101B-9397-08002B2CF9AE}" pid="23" name="FSC#COOELAK@1.1001:IncomingNumber">
    <vt:lpwstr/>
  </property>
  <property fmtid="{D5CDD505-2E9C-101B-9397-08002B2CF9AE}" pid="24" name="FSC#COOELAK@1.1001:IncomingSubject">
    <vt:lpwstr/>
  </property>
  <property fmtid="{D5CDD505-2E9C-101B-9397-08002B2CF9AE}" pid="25" name="FSC#COOELAK@1.1001:ProcessResponsible">
    <vt:lpwstr/>
  </property>
  <property fmtid="{D5CDD505-2E9C-101B-9397-08002B2CF9AE}" pid="26" name="FSC#COOELAK@1.1001:ProcessResponsiblePhone">
    <vt:lpwstr/>
  </property>
  <property fmtid="{D5CDD505-2E9C-101B-9397-08002B2CF9AE}" pid="27" name="FSC#COOELAK@1.1001:ProcessResponsibleMail">
    <vt:lpwstr/>
  </property>
  <property fmtid="{D5CDD505-2E9C-101B-9397-08002B2CF9AE}" pid="28" name="FSC#COOELAK@1.1001:ProcessResponsibleFax">
    <vt:lpwstr/>
  </property>
  <property fmtid="{D5CDD505-2E9C-101B-9397-08002B2CF9AE}" pid="29" name="FSC#COOELAK@1.1001:ApproverFirstName">
    <vt:lpwstr/>
  </property>
  <property fmtid="{D5CDD505-2E9C-101B-9397-08002B2CF9AE}" pid="30" name="FSC#COOELAK@1.1001:ApproverSurName">
    <vt:lpwstr/>
  </property>
  <property fmtid="{D5CDD505-2E9C-101B-9397-08002B2CF9AE}" pid="31" name="FSC#COOELAK@1.1001:ApproverTitle">
    <vt:lpwstr/>
  </property>
  <property fmtid="{D5CDD505-2E9C-101B-9397-08002B2CF9AE}" pid="32" name="FSC#COOELAK@1.1001:ExternalDate">
    <vt:lpwstr/>
  </property>
  <property fmtid="{D5CDD505-2E9C-101B-9397-08002B2CF9AE}" pid="33" name="FSC#COOELAK@1.1001:SettlementApprovedAt">
    <vt:lpwstr/>
  </property>
  <property fmtid="{D5CDD505-2E9C-101B-9397-08002B2CF9AE}" pid="34" name="FSC#COOELAK@1.1001:BaseNumber">
    <vt:lpwstr>920</vt:lpwstr>
  </property>
  <property fmtid="{D5CDD505-2E9C-101B-9397-08002B2CF9AE}" pid="35" name="FSC#COOELAK@1.1001:CurrentUserRolePos">
    <vt:lpwstr>Sachbearbeiter/in</vt:lpwstr>
  </property>
  <property fmtid="{D5CDD505-2E9C-101B-9397-08002B2CF9AE}" pid="36" name="FSC#COOELAK@1.1001:CurrentUserEmail">
    <vt:lpwstr>christian.moser@ipi.ch</vt:lpwstr>
  </property>
  <property fmtid="{D5CDD505-2E9C-101B-9397-08002B2CF9AE}" pid="37" name="FSC#ELAKGOV@1.1001:PersonalSubjGender">
    <vt:lpwstr/>
  </property>
  <property fmtid="{D5CDD505-2E9C-101B-9397-08002B2CF9AE}" pid="38" name="FSC#ELAKGOV@1.1001:PersonalSubjFirstName">
    <vt:lpwstr/>
  </property>
  <property fmtid="{D5CDD505-2E9C-101B-9397-08002B2CF9AE}" pid="39" name="FSC#ELAKGOV@1.1001:PersonalSubjSurName">
    <vt:lpwstr/>
  </property>
  <property fmtid="{D5CDD505-2E9C-101B-9397-08002B2CF9AE}" pid="40" name="FSC#ELAKGOV@1.1001:PersonalSubjSalutation">
    <vt:lpwstr/>
  </property>
  <property fmtid="{D5CDD505-2E9C-101B-9397-08002B2CF9AE}" pid="41" name="FSC#ELAKGOV@1.1001:PersonalSubjAddress">
    <vt:lpwstr/>
  </property>
  <property fmtid="{D5CDD505-2E9C-101B-9397-08002B2CF9AE}" pid="42" name="FSC#ATSTATECFG@1.1001:Office">
    <vt:lpwstr/>
  </property>
  <property fmtid="{D5CDD505-2E9C-101B-9397-08002B2CF9AE}" pid="43" name="FSC#ATSTATECFG@1.1001:Agent">
    <vt:lpwstr>Silvia Huber</vt:lpwstr>
  </property>
  <property fmtid="{D5CDD505-2E9C-101B-9397-08002B2CF9AE}" pid="44" name="FSC#ATSTATECFG@1.1001:AgentPhone">
    <vt:lpwstr>+41 31 377 72 18</vt:lpwstr>
  </property>
  <property fmtid="{D5CDD505-2E9C-101B-9397-08002B2CF9AE}" pid="45" name="FSC#ATSTATECFG@1.1001:DepartmentFax">
    <vt:lpwstr/>
  </property>
  <property fmtid="{D5CDD505-2E9C-101B-9397-08002B2CF9AE}" pid="46" name="FSC#ATSTATECFG@1.1001:DepartmentEmail">
    <vt:lpwstr/>
  </property>
  <property fmtid="{D5CDD505-2E9C-101B-9397-08002B2CF9AE}" pid="47" name="FSC#ATSTATECFG@1.1001:SubfileDate">
    <vt:lpwstr/>
  </property>
  <property fmtid="{D5CDD505-2E9C-101B-9397-08002B2CF9AE}" pid="48" name="FSC#ATSTATECFG@1.1001:SubfileSubject">
    <vt:lpwstr/>
  </property>
  <property fmtid="{D5CDD505-2E9C-101B-9397-08002B2CF9AE}" pid="49" name="FSC#ATSTATECFG@1.1001:DepartmentZipCode">
    <vt:lpwstr/>
  </property>
  <property fmtid="{D5CDD505-2E9C-101B-9397-08002B2CF9AE}" pid="50" name="FSC#ATSTATECFG@1.1001:DepartmentCountry">
    <vt:lpwstr/>
  </property>
  <property fmtid="{D5CDD505-2E9C-101B-9397-08002B2CF9AE}" pid="51" name="FSC#ATSTATECFG@1.1001:DepartmentCity">
    <vt:lpwstr/>
  </property>
  <property fmtid="{D5CDD505-2E9C-101B-9397-08002B2CF9AE}" pid="52" name="FSC#ATSTATECFG@1.1001:DepartmentStreet">
    <vt:lpwstr/>
  </property>
  <property fmtid="{D5CDD505-2E9C-101B-9397-08002B2CF9AE}" pid="53" name="FSC#ATSTATECFG@1.1001:DepartmentDVR">
    <vt:lpwstr/>
  </property>
  <property fmtid="{D5CDD505-2E9C-101B-9397-08002B2CF9AE}" pid="54" name="FSC#ATSTATECFG@1.1001:DepartmentUID">
    <vt:lpwstr/>
  </property>
  <property fmtid="{D5CDD505-2E9C-101B-9397-08002B2CF9AE}" pid="55" name="FSC#ATSTATECFG@1.1001:SubfileReference">
    <vt:lpwstr>920-00011/00002/00001/00031</vt:lpwstr>
  </property>
  <property fmtid="{D5CDD505-2E9C-101B-9397-08002B2CF9AE}" pid="56" name="FSC#ATSTATECFG@1.1001:Clause">
    <vt:lpwstr/>
  </property>
  <property fmtid="{D5CDD505-2E9C-101B-9397-08002B2CF9AE}" pid="57" name="FSC#ATSTATECFG@1.1001:ApprovedSignature">
    <vt:lpwstr/>
  </property>
  <property fmtid="{D5CDD505-2E9C-101B-9397-08002B2CF9AE}" pid="58" name="FSC#ATSTATECFG@1.1001:BankAccount">
    <vt:lpwstr/>
  </property>
  <property fmtid="{D5CDD505-2E9C-101B-9397-08002B2CF9AE}" pid="59" name="FSC#ATSTATECFG@1.1001:BankAccountOwner">
    <vt:lpwstr/>
  </property>
  <property fmtid="{D5CDD505-2E9C-101B-9397-08002B2CF9AE}" pid="60" name="FSC#ATSTATECFG@1.1001:BankInstitute">
    <vt:lpwstr/>
  </property>
  <property fmtid="{D5CDD505-2E9C-101B-9397-08002B2CF9AE}" pid="61" name="FSC#ATSTATECFG@1.1001:BankAccountID">
    <vt:lpwstr/>
  </property>
  <property fmtid="{D5CDD505-2E9C-101B-9397-08002B2CF9AE}" pid="62" name="FSC#ATSTATECFG@1.1001:BankAccountIBAN">
    <vt:lpwstr/>
  </property>
  <property fmtid="{D5CDD505-2E9C-101B-9397-08002B2CF9AE}" pid="63" name="FSC#ATSTATECFG@1.1001:BankAccountBIC">
    <vt:lpwstr/>
  </property>
  <property fmtid="{D5CDD505-2E9C-101B-9397-08002B2CF9AE}" pid="64" name="FSC#ATSTATECFG@1.1001:BankName">
    <vt:lpwstr/>
  </property>
  <property fmtid="{D5CDD505-2E9C-101B-9397-08002B2CF9AE}" pid="65" name="FSC#COOSYSTEM@1.1:Container">
    <vt:lpwstr>COO.2237.101.5.66243</vt:lpwstr>
  </property>
  <property fmtid="{D5CDD505-2E9C-101B-9397-08002B2CF9AE}" pid="66" name="FSC#FSCFOLIO@1.1001:docpropproject">
    <vt:lpwstr/>
  </property>
  <property fmtid="{D5CDD505-2E9C-101B-9397-08002B2CF9AE}" pid="67" name="FSC#CCAPRECONFIGG@15.1001:DepartmentON">
    <vt:lpwstr/>
  </property>
  <property fmtid="{D5CDD505-2E9C-101B-9397-08002B2CF9AE}" pid="68" name="FSC#CCAPRECONFIGG@15.1001:DepartmentWebsite">
    <vt:lpwstr/>
  </property>
  <property fmtid="{D5CDD505-2E9C-101B-9397-08002B2CF9AE}" pid="69" name="FSC#COOELAK@1.1001:ObjectAddressees">
    <vt:lpwstr/>
  </property>
  <property fmtid="{D5CDD505-2E9C-101B-9397-08002B2CF9AE}" pid="70" name="FSC#COOELAK@1.1001:replyreference">
    <vt:lpwstr/>
  </property>
  <property fmtid="{D5CDD505-2E9C-101B-9397-08002B2CF9AE}" pid="71" name="FSC#COOELAK@1.1001:OfficeHours">
    <vt:lpwstr/>
  </property>
  <property fmtid="{D5CDD505-2E9C-101B-9397-08002B2CF9AE}" pid="72" name="FSC#COOELAK@1.1001:FileRefOULong">
    <vt:lpwstr>Direktorin</vt:lpwstr>
  </property>
  <property fmtid="{D5CDD505-2E9C-101B-9397-08002B2CF9AE}" pid="73" name="FSC#CHPRECONFIG@1.1001:SecondSignee">
    <vt:lpwstr/>
  </property>
  <property fmtid="{D5CDD505-2E9C-101B-9397-08002B2CF9AE}" pid="74" name="FSC#CHPRECONFIG@1.1001:SecondSigneePhone">
    <vt:lpwstr/>
  </property>
  <property fmtid="{D5CDD505-2E9C-101B-9397-08002B2CF9AE}" pid="75" name="FSC#CHPRECONFIG@1.1001:SecondSigneeMail">
    <vt:lpwstr/>
  </property>
  <property fmtid="{D5CDD505-2E9C-101B-9397-08002B2CF9AE}" pid="76" name="FSC#CHPRECONFIG@1.1001:SecondSigneeFax">
    <vt:lpwstr/>
  </property>
  <property fmtid="{D5CDD505-2E9C-101B-9397-08002B2CF9AE}" pid="77" name="FSC#CHPRECONFIG@1.1001:SecondSigneeAddress">
    <vt:lpwstr/>
  </property>
</Properties>
</file>