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4"/>
    <p:sldMasterId id="2147483678" r:id="rId5"/>
  </p:sldMasterIdLst>
  <p:notesMasterIdLst>
    <p:notesMasterId r:id="rId21"/>
  </p:notesMasterIdLst>
  <p:handoutMasterIdLst>
    <p:handoutMasterId r:id="rId22"/>
  </p:handoutMasterIdLst>
  <p:sldIdLst>
    <p:sldId id="256" r:id="rId6"/>
    <p:sldId id="259" r:id="rId7"/>
    <p:sldId id="310" r:id="rId8"/>
    <p:sldId id="289" r:id="rId9"/>
    <p:sldId id="292" r:id="rId10"/>
    <p:sldId id="311" r:id="rId11"/>
    <p:sldId id="298" r:id="rId12"/>
    <p:sldId id="299" r:id="rId13"/>
    <p:sldId id="304" r:id="rId14"/>
    <p:sldId id="305" r:id="rId15"/>
    <p:sldId id="306" r:id="rId16"/>
    <p:sldId id="307" r:id="rId17"/>
    <p:sldId id="308" r:id="rId18"/>
    <p:sldId id="312" r:id="rId19"/>
    <p:sldId id="268" r:id="rId20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2EAC68"/>
    <a:srgbClr val="F207CA"/>
    <a:srgbClr val="FD8603"/>
    <a:srgbClr val="E6E6E6"/>
    <a:srgbClr val="0FE6F8"/>
    <a:srgbClr val="253366"/>
    <a:srgbClr val="FEFCDE"/>
    <a:srgbClr val="FBEA1C"/>
    <a:srgbClr val="B3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5AE772-C94B-4D51-8173-B1FCEA1CCB6B}" v="3" dt="2025-04-09T21:33:34.1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80876" autoAdjust="0"/>
  </p:normalViewPr>
  <p:slideViewPr>
    <p:cSldViewPr snapToObjects="1" showGuides="1">
      <p:cViewPr varScale="1">
        <p:scale>
          <a:sx n="71" d="100"/>
          <a:sy n="71" d="100"/>
        </p:scale>
        <p:origin x="1137" y="45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kolina Vejnović" userId="e2fec8331395ca96" providerId="LiveId" clId="{3B5AE772-C94B-4D51-8173-B1FCEA1CCB6B}"/>
    <pc:docChg chg="undo redo custSel modSld">
      <pc:chgData name="Nikolina Vejnović" userId="e2fec8331395ca96" providerId="LiveId" clId="{3B5AE772-C94B-4D51-8173-B1FCEA1CCB6B}" dt="2025-04-10T09:54:54.630" v="714" actId="20577"/>
      <pc:docMkLst>
        <pc:docMk/>
      </pc:docMkLst>
      <pc:sldChg chg="modSp mod modNotesTx">
        <pc:chgData name="Nikolina Vejnović" userId="e2fec8331395ca96" providerId="LiveId" clId="{3B5AE772-C94B-4D51-8173-B1FCEA1CCB6B}" dt="2025-04-10T07:25:49.206" v="711" actId="113"/>
        <pc:sldMkLst>
          <pc:docMk/>
          <pc:sldMk cId="3964096070" sldId="256"/>
        </pc:sldMkLst>
        <pc:spChg chg="mod">
          <ac:chgData name="Nikolina Vejnović" userId="e2fec8331395ca96" providerId="LiveId" clId="{3B5AE772-C94B-4D51-8173-B1FCEA1CCB6B}" dt="2025-04-10T07:25:49.206" v="711" actId="113"/>
          <ac:spMkLst>
            <pc:docMk/>
            <pc:sldMk cId="3964096070" sldId="256"/>
            <ac:spMk id="3" creationId="{00000000-0000-0000-0000-000000000000}"/>
          </ac:spMkLst>
        </pc:spChg>
      </pc:sldChg>
      <pc:sldChg chg="modNotesTx">
        <pc:chgData name="Nikolina Vejnović" userId="e2fec8331395ca96" providerId="LiveId" clId="{3B5AE772-C94B-4D51-8173-B1FCEA1CCB6B}" dt="2025-04-09T21:36:15.248" v="680" actId="6549"/>
        <pc:sldMkLst>
          <pc:docMk/>
          <pc:sldMk cId="4008100017" sldId="259"/>
        </pc:sldMkLst>
      </pc:sldChg>
      <pc:sldChg chg="modSp mod modNotesTx">
        <pc:chgData name="Nikolina Vejnović" userId="e2fec8331395ca96" providerId="LiveId" clId="{3B5AE772-C94B-4D51-8173-B1FCEA1CCB6B}" dt="2025-04-09T21:36:24.043" v="682" actId="6549"/>
        <pc:sldMkLst>
          <pc:docMk/>
          <pc:sldMk cId="1373182493" sldId="289"/>
        </pc:sldMkLst>
        <pc:spChg chg="mod">
          <ac:chgData name="Nikolina Vejnović" userId="e2fec8331395ca96" providerId="LiveId" clId="{3B5AE772-C94B-4D51-8173-B1FCEA1CCB6B}" dt="2025-04-09T19:57:03.147" v="24" actId="14100"/>
          <ac:spMkLst>
            <pc:docMk/>
            <pc:sldMk cId="1373182493" sldId="289"/>
            <ac:spMk id="3" creationId="{DC92917E-0646-2A05-A721-CC0066143B18}"/>
          </ac:spMkLst>
        </pc:spChg>
        <pc:picChg chg="mod">
          <ac:chgData name="Nikolina Vejnović" userId="e2fec8331395ca96" providerId="LiveId" clId="{3B5AE772-C94B-4D51-8173-B1FCEA1CCB6B}" dt="2025-04-09T19:57:17.506" v="29" actId="14100"/>
          <ac:picMkLst>
            <pc:docMk/>
            <pc:sldMk cId="1373182493" sldId="289"/>
            <ac:picMk id="6" creationId="{42B8528B-AEC8-10EF-A6AD-C99E7B242FF8}"/>
          </ac:picMkLst>
        </pc:picChg>
      </pc:sldChg>
      <pc:sldChg chg="addSp modSp mod modNotesTx">
        <pc:chgData name="Nikolina Vejnović" userId="e2fec8331395ca96" providerId="LiveId" clId="{3B5AE772-C94B-4D51-8173-B1FCEA1CCB6B}" dt="2025-04-09T21:36:27.396" v="683" actId="6549"/>
        <pc:sldMkLst>
          <pc:docMk/>
          <pc:sldMk cId="3960238353" sldId="292"/>
        </pc:sldMkLst>
        <pc:spChg chg="mod">
          <ac:chgData name="Nikolina Vejnović" userId="e2fec8331395ca96" providerId="LiveId" clId="{3B5AE772-C94B-4D51-8173-B1FCEA1CCB6B}" dt="2025-04-09T20:33:04.405" v="134" actId="115"/>
          <ac:spMkLst>
            <pc:docMk/>
            <pc:sldMk cId="3960238353" sldId="292"/>
            <ac:spMk id="2" creationId="{609BB1A3-54F9-A06C-FE6E-3A1C035BAA5E}"/>
          </ac:spMkLst>
        </pc:spChg>
        <pc:spChg chg="mod">
          <ac:chgData name="Nikolina Vejnović" userId="e2fec8331395ca96" providerId="LiveId" clId="{3B5AE772-C94B-4D51-8173-B1FCEA1CCB6B}" dt="2025-04-09T20:32:52.668" v="128" actId="20577"/>
          <ac:spMkLst>
            <pc:docMk/>
            <pc:sldMk cId="3960238353" sldId="292"/>
            <ac:spMk id="3" creationId="{DC39E1F7-CD12-6C56-74EF-B6BEEF12D80E}"/>
          </ac:spMkLst>
        </pc:spChg>
        <pc:spChg chg="mod">
          <ac:chgData name="Nikolina Vejnović" userId="e2fec8331395ca96" providerId="LiveId" clId="{3B5AE772-C94B-4D51-8173-B1FCEA1CCB6B}" dt="2025-04-09T20:09:33.303" v="74" actId="1037"/>
          <ac:spMkLst>
            <pc:docMk/>
            <pc:sldMk cId="3960238353" sldId="292"/>
            <ac:spMk id="5" creationId="{93209AAC-0210-9DE2-5D91-A57C6EBA86BE}"/>
          </ac:spMkLst>
        </pc:spChg>
        <pc:spChg chg="add mod">
          <ac:chgData name="Nikolina Vejnović" userId="e2fec8331395ca96" providerId="LiveId" clId="{3B5AE772-C94B-4D51-8173-B1FCEA1CCB6B}" dt="2025-04-09T20:32:55.595" v="133"/>
          <ac:spMkLst>
            <pc:docMk/>
            <pc:sldMk cId="3960238353" sldId="292"/>
            <ac:spMk id="6" creationId="{2DE37CB8-0B4B-CFD2-E7CD-6A8E927643CF}"/>
          </ac:spMkLst>
        </pc:spChg>
        <pc:spChg chg="mod">
          <ac:chgData name="Nikolina Vejnović" userId="e2fec8331395ca96" providerId="LiveId" clId="{3B5AE772-C94B-4D51-8173-B1FCEA1CCB6B}" dt="2025-04-09T20:09:53.322" v="103" actId="1038"/>
          <ac:spMkLst>
            <pc:docMk/>
            <pc:sldMk cId="3960238353" sldId="292"/>
            <ac:spMk id="9" creationId="{69B535AE-C942-3792-FBB0-DBBA3C32D1A2}"/>
          </ac:spMkLst>
        </pc:spChg>
        <pc:picChg chg="mod">
          <ac:chgData name="Nikolina Vejnović" userId="e2fec8331395ca96" providerId="LiveId" clId="{3B5AE772-C94B-4D51-8173-B1FCEA1CCB6B}" dt="2025-04-09T20:09:27.754" v="63" actId="14100"/>
          <ac:picMkLst>
            <pc:docMk/>
            <pc:sldMk cId="3960238353" sldId="292"/>
            <ac:picMk id="4" creationId="{3A01E3FA-0EF0-8EBD-EACC-EE02C49B9CD0}"/>
          </ac:picMkLst>
        </pc:picChg>
      </pc:sldChg>
      <pc:sldChg chg="modSp mod modNotesTx">
        <pc:chgData name="Nikolina Vejnović" userId="e2fec8331395ca96" providerId="LiveId" clId="{3B5AE772-C94B-4D51-8173-B1FCEA1CCB6B}" dt="2025-04-09T21:36:34.879" v="685" actId="6549"/>
        <pc:sldMkLst>
          <pc:docMk/>
          <pc:sldMk cId="2548293885" sldId="298"/>
        </pc:sldMkLst>
        <pc:spChg chg="mod">
          <ac:chgData name="Nikolina Vejnović" userId="e2fec8331395ca96" providerId="LiveId" clId="{3B5AE772-C94B-4D51-8173-B1FCEA1CCB6B}" dt="2025-04-09T20:41:18.021" v="215" actId="20577"/>
          <ac:spMkLst>
            <pc:docMk/>
            <pc:sldMk cId="2548293885" sldId="298"/>
            <ac:spMk id="3" creationId="{75590FE0-1E71-282F-0E4F-3CC29F4500FC}"/>
          </ac:spMkLst>
        </pc:spChg>
        <pc:picChg chg="mod">
          <ac:chgData name="Nikolina Vejnović" userId="e2fec8331395ca96" providerId="LiveId" clId="{3B5AE772-C94B-4D51-8173-B1FCEA1CCB6B}" dt="2025-04-09T20:40:41.202" v="197" actId="14100"/>
          <ac:picMkLst>
            <pc:docMk/>
            <pc:sldMk cId="2548293885" sldId="298"/>
            <ac:picMk id="6" creationId="{CC22539F-E43A-D065-FCC8-D36A4281AD68}"/>
          </ac:picMkLst>
        </pc:picChg>
      </pc:sldChg>
      <pc:sldChg chg="modSp mod modNotesTx">
        <pc:chgData name="Nikolina Vejnović" userId="e2fec8331395ca96" providerId="LiveId" clId="{3B5AE772-C94B-4D51-8173-B1FCEA1CCB6B}" dt="2025-04-09T21:36:38.806" v="686" actId="6549"/>
        <pc:sldMkLst>
          <pc:docMk/>
          <pc:sldMk cId="2568883011" sldId="299"/>
        </pc:sldMkLst>
        <pc:spChg chg="mod">
          <ac:chgData name="Nikolina Vejnović" userId="e2fec8331395ca96" providerId="LiveId" clId="{3B5AE772-C94B-4D51-8173-B1FCEA1CCB6B}" dt="2025-04-09T20:43:04.080" v="278" actId="20577"/>
          <ac:spMkLst>
            <pc:docMk/>
            <pc:sldMk cId="2568883011" sldId="299"/>
            <ac:spMk id="14" creationId="{39CE8776-5159-F0F8-FA03-502262C0A4CC}"/>
          </ac:spMkLst>
        </pc:spChg>
        <pc:picChg chg="mod">
          <ac:chgData name="Nikolina Vejnović" userId="e2fec8331395ca96" providerId="LiveId" clId="{3B5AE772-C94B-4D51-8173-B1FCEA1CCB6B}" dt="2025-04-09T20:43:11.033" v="279" actId="1038"/>
          <ac:picMkLst>
            <pc:docMk/>
            <pc:sldMk cId="2568883011" sldId="299"/>
            <ac:picMk id="7" creationId="{379FA86D-5424-8A19-9D27-D96AB73430C6}"/>
          </ac:picMkLst>
        </pc:picChg>
        <pc:picChg chg="mod">
          <ac:chgData name="Nikolina Vejnović" userId="e2fec8331395ca96" providerId="LiveId" clId="{3B5AE772-C94B-4D51-8173-B1FCEA1CCB6B}" dt="2025-04-09T20:43:13.415" v="280" actId="1038"/>
          <ac:picMkLst>
            <pc:docMk/>
            <pc:sldMk cId="2568883011" sldId="299"/>
            <ac:picMk id="18" creationId="{AFEFC809-AAC1-EB30-4762-090E3B500081}"/>
          </ac:picMkLst>
        </pc:picChg>
      </pc:sldChg>
      <pc:sldChg chg="modSp mod modNotesTx">
        <pc:chgData name="Nikolina Vejnović" userId="e2fec8331395ca96" providerId="LiveId" clId="{3B5AE772-C94B-4D51-8173-B1FCEA1CCB6B}" dt="2025-04-10T09:54:54.630" v="714" actId="20577"/>
        <pc:sldMkLst>
          <pc:docMk/>
          <pc:sldMk cId="1848790031" sldId="304"/>
        </pc:sldMkLst>
        <pc:spChg chg="mod">
          <ac:chgData name="Nikolina Vejnović" userId="e2fec8331395ca96" providerId="LiveId" clId="{3B5AE772-C94B-4D51-8173-B1FCEA1CCB6B}" dt="2025-04-10T09:54:54.630" v="714" actId="20577"/>
          <ac:spMkLst>
            <pc:docMk/>
            <pc:sldMk cId="1848790031" sldId="304"/>
            <ac:spMk id="14" creationId="{3D9E17B7-3989-7F27-8944-AE9620074AAB}"/>
          </ac:spMkLst>
        </pc:spChg>
      </pc:sldChg>
      <pc:sldChg chg="modNotesTx">
        <pc:chgData name="Nikolina Vejnović" userId="e2fec8331395ca96" providerId="LiveId" clId="{3B5AE772-C94B-4D51-8173-B1FCEA1CCB6B}" dt="2025-04-09T21:36:45.271" v="688" actId="6549"/>
        <pc:sldMkLst>
          <pc:docMk/>
          <pc:sldMk cId="350541646" sldId="305"/>
        </pc:sldMkLst>
      </pc:sldChg>
      <pc:sldChg chg="modNotesTx">
        <pc:chgData name="Nikolina Vejnović" userId="e2fec8331395ca96" providerId="LiveId" clId="{3B5AE772-C94B-4D51-8173-B1FCEA1CCB6B}" dt="2025-04-09T21:36:48.346" v="689" actId="6549"/>
        <pc:sldMkLst>
          <pc:docMk/>
          <pc:sldMk cId="4233373653" sldId="306"/>
        </pc:sldMkLst>
      </pc:sldChg>
      <pc:sldChg chg="modSp mod modNotesTx">
        <pc:chgData name="Nikolina Vejnović" userId="e2fec8331395ca96" providerId="LiveId" clId="{3B5AE772-C94B-4D51-8173-B1FCEA1CCB6B}" dt="2025-04-09T21:37:55.198" v="698" actId="113"/>
        <pc:sldMkLst>
          <pc:docMk/>
          <pc:sldMk cId="1250864053" sldId="307"/>
        </pc:sldMkLst>
        <pc:spChg chg="mod">
          <ac:chgData name="Nikolina Vejnović" userId="e2fec8331395ca96" providerId="LiveId" clId="{3B5AE772-C94B-4D51-8173-B1FCEA1CCB6B}" dt="2025-04-09T21:37:55.198" v="698" actId="113"/>
          <ac:spMkLst>
            <pc:docMk/>
            <pc:sldMk cId="1250864053" sldId="307"/>
            <ac:spMk id="14" creationId="{7F20A2B1-EC73-AA3B-E3AC-FB022BD8BB44}"/>
          </ac:spMkLst>
        </pc:spChg>
      </pc:sldChg>
      <pc:sldChg chg="modSp mod">
        <pc:chgData name="Nikolina Vejnović" userId="e2fec8331395ca96" providerId="LiveId" clId="{3B5AE772-C94B-4D51-8173-B1FCEA1CCB6B}" dt="2025-04-09T21:38:10.214" v="699" actId="14100"/>
        <pc:sldMkLst>
          <pc:docMk/>
          <pc:sldMk cId="938453705" sldId="308"/>
        </pc:sldMkLst>
        <pc:spChg chg="mod">
          <ac:chgData name="Nikolina Vejnović" userId="e2fec8331395ca96" providerId="LiveId" clId="{3B5AE772-C94B-4D51-8173-B1FCEA1CCB6B}" dt="2025-04-09T21:38:10.214" v="699" actId="14100"/>
          <ac:spMkLst>
            <pc:docMk/>
            <pc:sldMk cId="938453705" sldId="308"/>
            <ac:spMk id="14" creationId="{37098DD4-F396-6E00-FE18-585CE97ED16E}"/>
          </ac:spMkLst>
        </pc:spChg>
      </pc:sldChg>
      <pc:sldChg chg="modSp mod modNotesTx">
        <pc:chgData name="Nikolina Vejnović" userId="e2fec8331395ca96" providerId="LiveId" clId="{3B5AE772-C94B-4D51-8173-B1FCEA1CCB6B}" dt="2025-04-09T21:36:20.656" v="681" actId="6549"/>
        <pc:sldMkLst>
          <pc:docMk/>
          <pc:sldMk cId="1012138441" sldId="310"/>
        </pc:sldMkLst>
        <pc:spChg chg="mod">
          <ac:chgData name="Nikolina Vejnović" userId="e2fec8331395ca96" providerId="LiveId" clId="{3B5AE772-C94B-4D51-8173-B1FCEA1CCB6B}" dt="2025-04-09T19:55:16.687" v="21" actId="20577"/>
          <ac:spMkLst>
            <pc:docMk/>
            <pc:sldMk cId="1012138441" sldId="310"/>
            <ac:spMk id="3" creationId="{22837051-BFAB-E3D8-112F-79900BE5F8BC}"/>
          </ac:spMkLst>
        </pc:spChg>
        <pc:picChg chg="mod">
          <ac:chgData name="Nikolina Vejnović" userId="e2fec8331395ca96" providerId="LiveId" clId="{3B5AE772-C94B-4D51-8173-B1FCEA1CCB6B}" dt="2025-04-09T19:52:11.988" v="14" actId="14100"/>
          <ac:picMkLst>
            <pc:docMk/>
            <pc:sldMk cId="1012138441" sldId="310"/>
            <ac:picMk id="2" creationId="{066395BC-8614-30E1-2BF4-37417E4BC788}"/>
          </ac:picMkLst>
        </pc:picChg>
      </pc:sldChg>
      <pc:sldChg chg="addSp modSp mod modNotesTx">
        <pc:chgData name="Nikolina Vejnović" userId="e2fec8331395ca96" providerId="LiveId" clId="{3B5AE772-C94B-4D51-8173-B1FCEA1CCB6B}" dt="2025-04-09T21:36:31.010" v="684" actId="6549"/>
        <pc:sldMkLst>
          <pc:docMk/>
          <pc:sldMk cId="2574491322" sldId="311"/>
        </pc:sldMkLst>
        <pc:spChg chg="mod">
          <ac:chgData name="Nikolina Vejnović" userId="e2fec8331395ca96" providerId="LiveId" clId="{3B5AE772-C94B-4D51-8173-B1FCEA1CCB6B}" dt="2025-04-09T20:39:20.660" v="162" actId="207"/>
          <ac:spMkLst>
            <pc:docMk/>
            <pc:sldMk cId="2574491322" sldId="311"/>
            <ac:spMk id="9" creationId="{1669B25C-F2F5-FEF5-9043-9760589871F2}"/>
          </ac:spMkLst>
        </pc:spChg>
        <pc:spChg chg="mod">
          <ac:chgData name="Nikolina Vejnović" userId="e2fec8331395ca96" providerId="LiveId" clId="{3B5AE772-C94B-4D51-8173-B1FCEA1CCB6B}" dt="2025-04-09T21:35:50.147" v="679" actId="1035"/>
          <ac:spMkLst>
            <pc:docMk/>
            <pc:sldMk cId="2574491322" sldId="311"/>
            <ac:spMk id="15" creationId="{7E535EF5-8EDA-0153-57CF-E30CE1516687}"/>
          </ac:spMkLst>
        </pc:spChg>
        <pc:picChg chg="add mod">
          <ac:chgData name="Nikolina Vejnović" userId="e2fec8331395ca96" providerId="LiveId" clId="{3B5AE772-C94B-4D51-8173-B1FCEA1CCB6B}" dt="2025-04-09T21:35:28.531" v="637" actId="14100"/>
          <ac:picMkLst>
            <pc:docMk/>
            <pc:sldMk cId="2574491322" sldId="311"/>
            <ac:picMk id="2" creationId="{48D7D05F-93E9-41D1-C0EB-7D59C9DE8603}"/>
          </ac:picMkLst>
        </pc:picChg>
        <pc:picChg chg="mod modCrop">
          <ac:chgData name="Nikolina Vejnović" userId="e2fec8331395ca96" providerId="LiveId" clId="{3B5AE772-C94B-4D51-8173-B1FCEA1CCB6B}" dt="2025-04-09T21:35:12.855" v="622" actId="14100"/>
          <ac:picMkLst>
            <pc:docMk/>
            <pc:sldMk cId="2574491322" sldId="311"/>
            <ac:picMk id="12" creationId="{624E11D4-9056-7F0F-FD9C-D53379963100}"/>
          </ac:picMkLst>
        </pc:picChg>
        <pc:picChg chg="mod">
          <ac:chgData name="Nikolina Vejnović" userId="e2fec8331395ca96" providerId="LiveId" clId="{3B5AE772-C94B-4D51-8173-B1FCEA1CCB6B}" dt="2025-04-09T21:35:19.999" v="628" actId="14100"/>
          <ac:picMkLst>
            <pc:docMk/>
            <pc:sldMk cId="2574491322" sldId="311"/>
            <ac:picMk id="13" creationId="{37C7546A-772B-9248-C535-A3872EB4052D}"/>
          </ac:picMkLst>
        </pc:picChg>
      </pc:sldChg>
      <pc:sldChg chg="modSp mod modNotesTx">
        <pc:chgData name="Nikolina Vejnović" userId="e2fec8331395ca96" providerId="LiveId" clId="{3B5AE772-C94B-4D51-8173-B1FCEA1CCB6B}" dt="2025-04-09T21:38:44.489" v="700" actId="6549"/>
        <pc:sldMkLst>
          <pc:docMk/>
          <pc:sldMk cId="1735051636" sldId="312"/>
        </pc:sldMkLst>
        <pc:spChg chg="mod">
          <ac:chgData name="Nikolina Vejnović" userId="e2fec8331395ca96" providerId="LiveId" clId="{3B5AE772-C94B-4D51-8173-B1FCEA1CCB6B}" dt="2025-04-09T20:50:57.745" v="605" actId="1076"/>
          <ac:spMkLst>
            <pc:docMk/>
            <pc:sldMk cId="1735051636" sldId="312"/>
            <ac:spMk id="7" creationId="{015AD429-E7B1-F4D5-34E7-F968B024201A}"/>
          </ac:spMkLst>
        </pc:spChg>
        <pc:spChg chg="mod">
          <ac:chgData name="Nikolina Vejnović" userId="e2fec8331395ca96" providerId="LiveId" clId="{3B5AE772-C94B-4D51-8173-B1FCEA1CCB6B}" dt="2025-04-09T20:50:32.499" v="592" actId="20577"/>
          <ac:spMkLst>
            <pc:docMk/>
            <pc:sldMk cId="1735051636" sldId="312"/>
            <ac:spMk id="15" creationId="{4EFFA87C-1A8B-6D13-4451-E262EEEC6C06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1004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140539-3DD6-4480-D5E6-CCEBFEE85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BF6E62-0DC4-15D5-BBC6-7F3E87E0017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FC06B0-90F3-A775-2D58-BF0C6EC01E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5EE784-3F00-13C7-572E-A1C6925C650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905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2CE4C9-CF3A-090F-75D2-EE5D9DD90B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AA85E3-EF91-24DD-9B5B-4E8704D5D2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1BB8C7B-FA86-18B7-D216-9A5A9DA0DB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33C1D-F9EB-944C-8B12-CA1BD49080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1868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E6DFD9-B4AF-6B12-24B9-3583A1E95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A7D843-67B3-1D7E-CA53-6613DAA8BE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BB2C39-3B3A-9DDD-56DD-1D75B8D31DB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F54E31-10D7-EF28-6D6E-EED21996E8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1770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84E648-67C6-FB4B-C37D-4B0F730FFF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53B060-4AF1-5A51-5B81-D278ED2B8E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A9DB30-765F-590A-EAAD-7473149A39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38E844-D8CE-A5D9-E766-331FF8E80C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8645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D0477-877C-9172-0CC6-E40A5008AC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853A0E-6ED0-3A43-464A-A0DD178443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1AB03C-A323-051E-4745-814FB0723E1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EEE026-1854-8319-B38D-A3D964CC80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8000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636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1B1746-B65A-112B-6658-42F3646D25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67FB1B6-26B8-0271-ECA6-0B0B1616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735CA3-965D-A7BF-4DA8-7481DEF8B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B9C94-1BD6-E64E-BDD8-E1EB26AEA8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2971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E4EB2F-61BB-7928-AE02-3A95FACAC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AE5DF8-FF27-3DCA-DCE3-DBE50F42552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1C6E2B-F909-BF10-13EB-4AA3FAE798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EF089-C032-5E64-353A-3031722C92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36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BAE5-8505-FCB1-80B0-C8B21A06EA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AE342-13BF-8A4E-B957-7C9223C0F12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173D85-1EFE-14B1-B4E8-55268D75D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26865-6A5F-05AF-06C2-7AFF865996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74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7D4D6-5CBD-E507-10D8-F0D8D6EA2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DA4509-34D0-BEB2-D4EB-51DD4F68E3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F07FCC-0F85-6C0E-38BD-28513388F2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E130B3-E31D-D2E4-3CE4-42B4AC7A23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768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4790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627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B876A6-2E52-78FE-8B22-33E3E2AE8E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5B82EA-56BE-315E-A6FA-4C963D3FC36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582E51-0617-1645-00E3-D79B497821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8F81C8-06A4-F54C-224E-595A75F8C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701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hq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Nikolina Vejnovic – I.FAST 4th Annual Meeting, 10 April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cern.ch/ps-irrad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ps-irrad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983432" y="1833791"/>
            <a:ext cx="11089232" cy="553998"/>
          </a:xfrm>
        </p:spPr>
        <p:txBody>
          <a:bodyPr/>
          <a:lstStyle/>
          <a:p>
            <a:r>
              <a:rPr lang="en-GB" dirty="0"/>
              <a:t>Irradiation Campaign of Thin Foils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15480" y="4869160"/>
            <a:ext cx="5904656" cy="799462"/>
          </a:xfrm>
        </p:spPr>
        <p:txBody>
          <a:bodyPr>
            <a:noAutofit/>
          </a:bodyPr>
          <a:lstStyle/>
          <a:p>
            <a:r>
              <a:rPr lang="en-GB" b="1" dirty="0"/>
              <a:t>Nikolina </a:t>
            </a:r>
            <a:r>
              <a:rPr lang="en-GB" b="1" dirty="0" err="1"/>
              <a:t>Vejnovic</a:t>
            </a:r>
            <a:r>
              <a:rPr lang="en-GB" b="1" dirty="0"/>
              <a:t> (CERN)</a:t>
            </a:r>
          </a:p>
          <a:p>
            <a:r>
              <a:rPr lang="en-GB" i="1" dirty="0"/>
              <a:t>With contributions from WP4.3, CERN IRRAD and FLUKA teams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0328" y="3140968"/>
            <a:ext cx="7261816" cy="1367380"/>
          </a:xfrm>
        </p:spPr>
        <p:txBody>
          <a:bodyPr>
            <a:noAutofit/>
          </a:bodyPr>
          <a:lstStyle/>
          <a:p>
            <a:r>
              <a:rPr lang="en-GB" dirty="0"/>
              <a:t>I.FAST 4</a:t>
            </a:r>
            <a:r>
              <a:rPr lang="en-GB" baseline="30000" dirty="0"/>
              <a:t>th </a:t>
            </a:r>
            <a:r>
              <a:rPr lang="en-GB" dirty="0"/>
              <a:t>Annual Meeting</a:t>
            </a:r>
          </a:p>
          <a:p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April 2025</a:t>
            </a:r>
          </a:p>
          <a:p>
            <a:r>
              <a:rPr lang="en-GB" dirty="0"/>
              <a:t>Krakow, Poland</a:t>
            </a:r>
          </a:p>
        </p:txBody>
      </p:sp>
    </p:spTree>
    <p:extLst>
      <p:ext uri="{BB962C8B-B14F-4D97-AF65-F5344CB8AC3E}">
        <p14:creationId xmlns:p14="http://schemas.microsoft.com/office/powerpoint/2010/main" val="3964096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5D9CB2-5583-4E7B-0A8B-DA929EAA40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6C668E4-B748-45D2-ED41-D83B50B93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202" y="1560994"/>
            <a:ext cx="5420668" cy="46062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9BB1A-7147-C075-59BA-0E508E38A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7BB994-313A-B65B-A7BD-10EA911F4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64D4952-7CC2-4294-399A-51C4D601F6ED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Optical Microscopy and SEM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9A6908A-8B3C-C085-EEE8-A6F18751479F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0750D331-55F9-5E47-7A96-60A24ECA1FFF}"/>
              </a:ext>
            </a:extLst>
          </p:cNvPr>
          <p:cNvSpPr txBox="1">
            <a:spLocks/>
          </p:cNvSpPr>
          <p:nvPr/>
        </p:nvSpPr>
        <p:spPr>
          <a:xfrm>
            <a:off x="410715" y="1822450"/>
            <a:ext cx="5257800" cy="430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OM and SEM observations reveal a rough surface with visible machining marks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Superficial features visible with relative chemical contract suggest local contamination/oxidation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No significant oxidation differences between irradiated and unirradiated samples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AF9865-D9D4-19AD-2B42-D1DCF397055C}"/>
              </a:ext>
            </a:extLst>
          </p:cNvPr>
          <p:cNvSpPr txBox="1"/>
          <p:nvPr/>
        </p:nvSpPr>
        <p:spPr bwMode="auto">
          <a:xfrm>
            <a:off x="7202281" y="1422151"/>
            <a:ext cx="332281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 (top), T91 (bottom)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69D82CC-F5C0-30E7-3920-6F640EEFE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5305" y="3854617"/>
            <a:ext cx="5844988" cy="2365635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B9FDA8B-D637-E55D-B629-C0C3637D85C4}"/>
              </a:ext>
            </a:extLst>
          </p:cNvPr>
          <p:cNvSpPr txBox="1">
            <a:spLocks/>
          </p:cNvSpPr>
          <p:nvPr/>
        </p:nvSpPr>
        <p:spPr>
          <a:xfrm>
            <a:off x="410715" y="4692869"/>
            <a:ext cx="5257800" cy="10708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Grain boundaries are more defined on irradiated locations than in unirradiated affected areas.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054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34702F-20AD-EADD-8C07-D0925E563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6307C6-5F3A-433A-5D71-8EB9F9A1C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AC8282-8D43-316A-3EF0-C1F62449E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DC531F-9A0C-4BF8-41D2-6C7272E7A594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Electrical Conductivity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BF0947C-4722-7A43-0146-2CD641176DA7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004128A-3D15-0E13-65AD-D0E60F8FF7C9}"/>
              </a:ext>
            </a:extLst>
          </p:cNvPr>
          <p:cNvSpPr txBox="1">
            <a:spLocks/>
          </p:cNvSpPr>
          <p:nvPr/>
        </p:nvSpPr>
        <p:spPr>
          <a:xfrm>
            <a:off x="335360" y="1629025"/>
            <a:ext cx="5257800" cy="430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Useful for indirectly measuring thermal conductivity via the Wiedemann-Franz law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Two methods were used: </a:t>
            </a:r>
            <a:r>
              <a:rPr lang="en-GB" sz="1800" b="1" dirty="0"/>
              <a:t>SIGMATEST</a:t>
            </a:r>
            <a:r>
              <a:rPr lang="en-GB" sz="1800" dirty="0"/>
              <a:t> for non-ferrous materials and </a:t>
            </a:r>
            <a:r>
              <a:rPr lang="en-GB" sz="1800" b="1" dirty="0"/>
              <a:t>four-probe method </a:t>
            </a:r>
            <a:r>
              <a:rPr lang="en-GB" sz="1800" dirty="0"/>
              <a:t>for T91.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With four probe method some measurements are failed due to strong curvature</a:t>
            </a:r>
          </a:p>
          <a:p>
            <a:pPr marL="0" indent="0">
              <a:buNone/>
            </a:pPr>
            <a:endParaRPr lang="en-GB" sz="18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9A0042-76E4-A582-3810-94E39B895C04}"/>
              </a:ext>
            </a:extLst>
          </p:cNvPr>
          <p:cNvGrpSpPr/>
          <p:nvPr/>
        </p:nvGrpSpPr>
        <p:grpSpPr>
          <a:xfrm>
            <a:off x="5362922" y="1921153"/>
            <a:ext cx="6493960" cy="3434347"/>
            <a:chOff x="5317460" y="1173101"/>
            <a:chExt cx="6493960" cy="343434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15E223F-7FCA-35DB-309B-C5D3991F6B5B}"/>
                </a:ext>
              </a:extLst>
            </p:cNvPr>
            <p:cNvGrpSpPr/>
            <p:nvPr/>
          </p:nvGrpSpPr>
          <p:grpSpPr>
            <a:xfrm>
              <a:off x="5317460" y="1416573"/>
              <a:ext cx="6493960" cy="3190875"/>
              <a:chOff x="5858239" y="1810973"/>
              <a:chExt cx="6493960" cy="319087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207B0AB3-2191-368F-A386-BC8964A1913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58239" y="1810973"/>
                <a:ext cx="3181350" cy="319087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A306F0C-49AC-CDF1-7472-D0DC8B61EC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33334" y="1810973"/>
                <a:ext cx="3218865" cy="3190875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FDF30B1-5311-EF20-EF4B-ABF289E8076D}"/>
                </a:ext>
              </a:extLst>
            </p:cNvPr>
            <p:cNvSpPr txBox="1"/>
            <p:nvPr/>
          </p:nvSpPr>
          <p:spPr bwMode="auto">
            <a:xfrm>
              <a:off x="5323758" y="1173101"/>
              <a:ext cx="257725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Sigmatest</a:t>
              </a:r>
              <a:r>
                <a:rPr lang="en-US" sz="16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measurement</a:t>
              </a:r>
              <a:endPara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8E586A6-A4CA-52B9-DB94-83A8D2FFCA6F}"/>
                </a:ext>
              </a:extLst>
            </p:cNvPr>
            <p:cNvSpPr txBox="1"/>
            <p:nvPr/>
          </p:nvSpPr>
          <p:spPr bwMode="auto">
            <a:xfrm>
              <a:off x="8592555" y="1173175"/>
              <a:ext cx="235452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4-probe measurement</a:t>
              </a:r>
              <a:endParaRPr lang="en-GB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FA865DA0-FAD2-2056-077B-A276D2AAAB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9680" y="2113326"/>
            <a:ext cx="6543675" cy="3629025"/>
          </a:xfrm>
          <a:prstGeom prst="rect">
            <a:avLst/>
          </a:prstGeom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D2739A13-5CCD-C3E4-9E88-CFF318528A2A}"/>
              </a:ext>
            </a:extLst>
          </p:cNvPr>
          <p:cNvSpPr txBox="1">
            <a:spLocks/>
          </p:cNvSpPr>
          <p:nvPr/>
        </p:nvSpPr>
        <p:spPr>
          <a:xfrm>
            <a:off x="335360" y="4704624"/>
            <a:ext cx="5257800" cy="12682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Electrical conductivity appeared to increase after </a:t>
            </a:r>
            <a:r>
              <a:rPr lang="en-GB" sz="1800"/>
              <a:t>irradiation but </a:t>
            </a:r>
            <a:r>
              <a:rPr lang="en-GB" sz="1800" dirty="0"/>
              <a:t>this results is likely within the measurement variance.</a:t>
            </a:r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3337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58F771-F450-739C-57A0-A02BC22815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A950E-E8D2-EC42-6CC4-DBDD62424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74944-51D1-1457-59D3-ABF6D414F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332807B-21B3-0F96-0249-9FEC3F19D323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Thermal Conductivity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794D80F-76CC-659A-F2B7-907A31DE2940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F20A2B1-EC73-AA3B-E3AC-FB022BD8BB44}"/>
              </a:ext>
            </a:extLst>
          </p:cNvPr>
          <p:cNvSpPr txBox="1">
            <a:spLocks/>
          </p:cNvSpPr>
          <p:nvPr/>
        </p:nvSpPr>
        <p:spPr>
          <a:xfrm>
            <a:off x="410715" y="1822450"/>
            <a:ext cx="5257800" cy="430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00" indent="-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The Wiedemann-Franz law </a:t>
            </a:r>
            <a:r>
              <a:rPr lang="en-GB" sz="1800" dirty="0"/>
              <a:t>relates thermal conductivity (k) to electrical conductivity (σ) at a given temperature, expressed as</a:t>
            </a:r>
          </a:p>
          <a:p>
            <a:pPr marL="230400" indent="-230400" algn="ctr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GB" sz="2400" dirty="0">
                <a:solidFill>
                  <a:schemeClr val="accent1"/>
                </a:solidFill>
              </a:rPr>
              <a:t>k=</a:t>
            </a:r>
            <a:r>
              <a:rPr lang="el-GR" sz="2400" dirty="0">
                <a:solidFill>
                  <a:schemeClr val="accent1"/>
                </a:solidFill>
              </a:rPr>
              <a:t>σ⋅</a:t>
            </a:r>
            <a:r>
              <a:rPr lang="en-GB" sz="2400" dirty="0">
                <a:solidFill>
                  <a:schemeClr val="accent1"/>
                </a:solidFill>
              </a:rPr>
              <a:t>L⋅T</a:t>
            </a:r>
          </a:p>
          <a:p>
            <a:pPr marL="230400" indent="-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Theoretical value of the thermal conductivity of both samples: </a:t>
            </a:r>
          </a:p>
          <a:p>
            <a:pPr marL="1144800" lvl="3" indent="-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T91 – 25 W/</a:t>
            </a:r>
            <a:r>
              <a:rPr lang="en-GB" sz="1600" b="1" dirty="0" err="1"/>
              <a:t>mK</a:t>
            </a:r>
            <a:endParaRPr lang="en-GB" sz="1600" b="1" dirty="0"/>
          </a:p>
          <a:p>
            <a:pPr marL="1144800" lvl="3" indent="-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Ta – 57 W/</a:t>
            </a:r>
            <a:r>
              <a:rPr lang="en-GB" sz="1600" b="1" dirty="0" err="1"/>
              <a:t>mK</a:t>
            </a:r>
            <a:endParaRPr lang="en-GB" sz="16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0F5A75-05B1-BD0B-F230-CBC0D6CAFB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5920" y="1896009"/>
            <a:ext cx="6323270" cy="326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864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234DFA-C014-0A86-5903-F5B4B070AD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B2EA86-10D7-508B-8CF3-EB392340D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55669-5D41-EB9A-0817-76ADC138F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9A6CCC0E-F775-EE2F-9795-5B9BABCFA461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Conclusion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C2FAB06-E368-4A97-E59D-2BD67A553923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7098DD4-F396-6E00-FE18-585CE97ED16E}"/>
              </a:ext>
            </a:extLst>
          </p:cNvPr>
          <p:cNvSpPr txBox="1">
            <a:spLocks/>
          </p:cNvSpPr>
          <p:nvPr/>
        </p:nvSpPr>
        <p:spPr>
          <a:xfrm>
            <a:off x="410715" y="1822450"/>
            <a:ext cx="11194186" cy="430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2000" b="1" dirty="0"/>
              <a:t>Brazing Issues</a:t>
            </a:r>
            <a:r>
              <a:rPr lang="en-GB" sz="2000" dirty="0"/>
              <a:t>: Defects and vacuum leaks were present in 30% of unirradiated samples. 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2000" b="1" dirty="0"/>
              <a:t>Concavity/Convexity</a:t>
            </a:r>
            <a:r>
              <a:rPr lang="en-GB" sz="2000" dirty="0"/>
              <a:t>: Induced curvature from brazing is not necessarily negative, but it must be controlled.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2000" b="1" dirty="0"/>
              <a:t>Microscopic Evidence of Irradiation</a:t>
            </a:r>
            <a:r>
              <a:rPr lang="en-GB" sz="2000" dirty="0"/>
              <a:t>: Traces of irradiation were observed in both tomography and microscopy results.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2000" b="1" dirty="0"/>
              <a:t>Thermal and Electrical Conductivity</a:t>
            </a:r>
            <a:r>
              <a:rPr lang="en-GB" sz="2000" dirty="0"/>
              <a:t>: No significant change in the properties after irradiation,  slight increases observed, potentially within sample-to-sample variance.</a:t>
            </a:r>
          </a:p>
        </p:txBody>
      </p:sp>
    </p:spTree>
    <p:extLst>
      <p:ext uri="{BB962C8B-B14F-4D97-AF65-F5344CB8AC3E}">
        <p14:creationId xmlns:p14="http://schemas.microsoft.com/office/powerpoint/2010/main" val="9384537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E7B15-DE22-4D2C-C8D5-7218E4538D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machine&#10;&#10;AI-generated content may be incorrect.">
            <a:extLst>
              <a:ext uri="{FF2B5EF4-FFF2-40B4-BE49-F238E27FC236}">
                <a16:creationId xmlns:a16="http://schemas.microsoft.com/office/drawing/2014/main" id="{7141EE55-58D0-14E8-BCAC-F42BB11ACAB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523" t="18528" r="34644" b="14594"/>
          <a:stretch/>
        </p:blipFill>
        <p:spPr>
          <a:xfrm>
            <a:off x="6347101" y="1564926"/>
            <a:ext cx="5096157" cy="252334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25EDCF-0602-68D6-6C20-BC91A6217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8E67DA-3CA1-CC07-22D2-64B0D3338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0FB9F18-AFDF-90CE-01EC-7ED591E94DE0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Second Irradiation Campaign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74A9E57-74C0-222E-8923-E43F03AA4F7C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965AEF-F4F7-C663-80A3-644CB0428C76}"/>
              </a:ext>
            </a:extLst>
          </p:cNvPr>
          <p:cNvSpPr txBox="1"/>
          <p:nvPr/>
        </p:nvSpPr>
        <p:spPr>
          <a:xfrm>
            <a:off x="7320136" y="4088266"/>
            <a:ext cx="4494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Courtesy of G. Pezzullo, F. Ravotti (CERN)</a:t>
            </a:r>
            <a:endParaRPr lang="en-GB" sz="12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33CBBF-4481-7627-83A5-A7960444C6B3}"/>
              </a:ext>
            </a:extLst>
          </p:cNvPr>
          <p:cNvSpPr txBox="1"/>
          <p:nvPr/>
        </p:nvSpPr>
        <p:spPr bwMode="auto">
          <a:xfrm>
            <a:off x="6347102" y="3749712"/>
            <a:ext cx="218033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Holder 2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EFFA87C-1A8B-6D13-4451-E262EEEC6C06}"/>
              </a:ext>
            </a:extLst>
          </p:cNvPr>
          <p:cNvSpPr txBox="1">
            <a:spLocks/>
          </p:cNvSpPr>
          <p:nvPr/>
        </p:nvSpPr>
        <p:spPr>
          <a:xfrm>
            <a:off x="457522" y="1547192"/>
            <a:ext cx="5998518" cy="476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Facility</a:t>
            </a:r>
            <a:r>
              <a:rPr lang="en-GB" sz="1600" dirty="0"/>
              <a:t>: IRRAD (CERN), </a:t>
            </a:r>
            <a:r>
              <a:rPr lang="en-GB" sz="1600" b="1" i="1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www.cern.ch/ps-irrad</a:t>
            </a:r>
            <a:r>
              <a:rPr lang="en-GB" sz="1600" b="1" i="1" dirty="0">
                <a:solidFill>
                  <a:schemeClr val="accent5"/>
                </a:solidFill>
              </a:rPr>
              <a:t> 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Beam: </a:t>
            </a:r>
            <a:r>
              <a:rPr lang="en-GB" sz="1600" dirty="0"/>
              <a:t>protons @24 GeV/c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Irradiation period </a:t>
            </a:r>
            <a:r>
              <a:rPr lang="en-GB" sz="1600" dirty="0"/>
              <a:t>March-June 2024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Fluence</a:t>
            </a:r>
            <a:r>
              <a:rPr lang="en-GB" sz="1600" dirty="0"/>
              <a:t> up to </a:t>
            </a:r>
            <a:r>
              <a:rPr lang="en-GB" sz="1600" b="1" dirty="0"/>
              <a:t>2.39e17 p/cm2 </a:t>
            </a:r>
            <a:r>
              <a:rPr lang="en-GB" sz="1600" dirty="0"/>
              <a:t>over 10x10mm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Average dose</a:t>
            </a:r>
          </a:p>
          <a:p>
            <a:pPr marL="1144800" lvl="3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dirty="0"/>
              <a:t>43.9 </a:t>
            </a:r>
            <a:r>
              <a:rPr lang="en-GB" sz="1600" dirty="0" err="1"/>
              <a:t>MGy</a:t>
            </a:r>
            <a:r>
              <a:rPr lang="en-GB" sz="1600" dirty="0"/>
              <a:t> (Tantalum)</a:t>
            </a:r>
          </a:p>
          <a:p>
            <a:pPr marL="230400" lvl="1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b="1" dirty="0"/>
              <a:t>~3e-3 DPA</a:t>
            </a:r>
            <a:endParaRPr lang="en-GB" sz="1600" dirty="0"/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Cooling Down Stage 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Future plans: </a:t>
            </a:r>
            <a:r>
              <a:rPr lang="en-GB" sz="1600" dirty="0"/>
              <a:t>To perform the same characterization campaign with 10 times higher DPA to make the results much more relevant; plan for the publication.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15AD429-E7B1-F4D5-34E7-F968B0242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5087" y="4429558"/>
            <a:ext cx="6372996" cy="3191237"/>
          </a:xfrm>
          <a:noFill/>
        </p:spPr>
        <p:txBody>
          <a:bodyPr>
            <a:noAutofit/>
          </a:bodyPr>
          <a:lstStyle/>
          <a:p>
            <a:pPr lvl="2">
              <a:lnSpc>
                <a:spcPct val="100000"/>
              </a:lnSpc>
            </a:pPr>
            <a:r>
              <a:rPr lang="en-US" sz="1400" dirty="0"/>
              <a:t>Sample #8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</a:t>
            </a:r>
            <a:r>
              <a:rPr lang="en-US" sz="1400" b="1" dirty="0"/>
              <a:t>Tantalum</a:t>
            </a:r>
            <a:r>
              <a:rPr lang="en-US" sz="1400" dirty="0"/>
              <a:t>, diameter 50mm, thickness 0.6mm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Sample #9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</a:t>
            </a:r>
            <a:r>
              <a:rPr lang="en-US" sz="1400" b="1" dirty="0"/>
              <a:t>T91</a:t>
            </a:r>
            <a:r>
              <a:rPr lang="en-US" sz="1400" dirty="0"/>
              <a:t>, diameter 50mm, thickness 0.4mm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Sample #11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</a:t>
            </a:r>
            <a:r>
              <a:rPr lang="en-US" sz="1400" b="1" dirty="0"/>
              <a:t>T91</a:t>
            </a:r>
            <a:r>
              <a:rPr lang="en-US" sz="1400" dirty="0"/>
              <a:t>, diameter 50mm, thickness 0.6mm</a:t>
            </a:r>
          </a:p>
          <a:p>
            <a:pPr lvl="2">
              <a:lnSpc>
                <a:spcPct val="100000"/>
              </a:lnSpc>
            </a:pPr>
            <a:r>
              <a:rPr lang="en-US" sz="1400" dirty="0"/>
              <a:t>Sample #10 </a:t>
            </a:r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 </a:t>
            </a:r>
            <a:r>
              <a:rPr lang="en-US" sz="1400" b="1" dirty="0"/>
              <a:t>Graphene</a:t>
            </a:r>
            <a:r>
              <a:rPr lang="en-US" sz="1400" dirty="0"/>
              <a:t>, 10x10 mm, thickness 1 um</a:t>
            </a:r>
            <a:endParaRPr lang="en-US" sz="1400" b="1" baseline="30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0516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71575A51-75EE-4450-9B93-79D9DED9FE55}"/>
              </a:ext>
            </a:extLst>
          </p:cNvPr>
          <p:cNvSpPr txBox="1">
            <a:spLocks/>
          </p:cNvSpPr>
          <p:nvPr/>
        </p:nvSpPr>
        <p:spPr>
          <a:xfrm>
            <a:off x="407368" y="2667932"/>
            <a:ext cx="11593288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6858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400">
                <a:solidFill>
                  <a:srgbClr val="1E386B"/>
                </a:solidFill>
                <a:latin typeface="Montserrat" panose="00000500000000000000" pitchFamily="2" charset="0"/>
              </a:defRPr>
            </a:lvl2pPr>
            <a:lvl3pPr marL="11430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 sz="2000">
                <a:solidFill>
                  <a:srgbClr val="1E386B"/>
                </a:solidFill>
                <a:latin typeface="Montserrat" panose="00000500000000000000" pitchFamily="2" charset="0"/>
              </a:defRPr>
            </a:lvl3pPr>
            <a:lvl4pPr marL="16002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>
                <a:solidFill>
                  <a:srgbClr val="1E386B"/>
                </a:solidFill>
                <a:latin typeface="Montserrat" panose="00000500000000000000" pitchFamily="2" charset="0"/>
              </a:defRPr>
            </a:lvl4pPr>
            <a:lvl5pPr marL="2057400" indent="-228600" defTabSz="914400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Tx/>
              <a:buNone/>
              <a:defRPr>
                <a:solidFill>
                  <a:srgbClr val="1E386B"/>
                </a:solidFill>
                <a:latin typeface="Montserrat" panose="00000500000000000000" pitchFamily="2" charset="0"/>
              </a:defRPr>
            </a:lvl5pPr>
            <a:lvl6pPr marL="25146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it-IT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58" y="1537593"/>
            <a:ext cx="9870306" cy="4483695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 </a:t>
            </a:r>
            <a:r>
              <a:rPr lang="en-GB" sz="2400" dirty="0"/>
              <a:t>Innovative beam windows for high-power accelerator applications</a:t>
            </a:r>
            <a:r>
              <a:rPr lang="en-US" sz="2400" dirty="0"/>
              <a:t> 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D4.3: Deliverable Report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Irradiation Campaign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sz="2400" dirty="0"/>
              <a:t>Irradiation Parameters: Dose and Fluence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sz="2400" dirty="0"/>
              <a:t>Characterisation of unirradiated and irradiated samples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GB" sz="2400" dirty="0"/>
              <a:t>Conclusions</a:t>
            </a:r>
            <a:r>
              <a:rPr lang="en-US" sz="2400" dirty="0"/>
              <a:t>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Nikolina </a:t>
            </a:r>
            <a:r>
              <a:rPr lang="en-US" dirty="0" err="1"/>
              <a:t>Vejnovic</a:t>
            </a:r>
            <a:r>
              <a:rPr lang="en-US" dirty="0"/>
              <a:t> – I.FAST 4th Annual Meeting, 10 April 2025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4DBC399-418B-C2E3-2F78-72B8745F5FF3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0081000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921659-9A0A-7598-1D42-92CC8B83A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837051-BFAB-E3D8-112F-79900BE5F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08" y="1772816"/>
            <a:ext cx="6480000" cy="2952328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Beam window</a:t>
            </a:r>
            <a:r>
              <a:rPr lang="en-US" sz="1800" dirty="0"/>
              <a:t>: thin interface separating environment at different pressures (vacuum/atmosphere or differential vacuum levels)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Application not limited to particle accelerators but other field of nuclear science and high-power hadron beam applications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Two technical solutions investigated within WP4.3: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Metallic windows </a:t>
            </a:r>
            <a:r>
              <a:rPr lang="en-US" sz="1800" dirty="0"/>
              <a:t>(tantalum, T91 steel)</a:t>
            </a:r>
          </a:p>
          <a:p>
            <a:pPr lvl="1"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 err="1"/>
              <a:t>Graphenic</a:t>
            </a:r>
            <a:r>
              <a:rPr lang="en-US" sz="1800" b="1" dirty="0"/>
              <a:t> windows </a:t>
            </a:r>
            <a:r>
              <a:rPr lang="en-US" sz="1800" dirty="0"/>
              <a:t>(thin graphene membranes)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Task participants: </a:t>
            </a:r>
            <a:r>
              <a:rPr lang="en-US" sz="1800" b="1" dirty="0"/>
              <a:t>RHP (AT) </a:t>
            </a:r>
            <a:r>
              <a:rPr lang="en-US" sz="1800" dirty="0"/>
              <a:t>and</a:t>
            </a:r>
            <a:r>
              <a:rPr lang="en-US" sz="1800" b="1" dirty="0"/>
              <a:t> CERN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AF994D5-C9F7-B304-1150-1C577F08D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8BB4D13D-BACA-917B-9A26-E41287FF3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2CCC587-F0DF-76B2-5185-D09C80385409}"/>
              </a:ext>
            </a:extLst>
          </p:cNvPr>
          <p:cNvSpPr txBox="1">
            <a:spLocks/>
          </p:cNvSpPr>
          <p:nvPr/>
        </p:nvSpPr>
        <p:spPr>
          <a:xfrm>
            <a:off x="402158" y="3032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Innovative beam windows for accelerator applications</a:t>
            </a:r>
          </a:p>
        </p:txBody>
      </p:sp>
      <p:pic>
        <p:nvPicPr>
          <p:cNvPr id="2" name="Picture 1" descr="A metal flange with holes&#10;&#10;Description automatically generated">
            <a:extLst>
              <a:ext uri="{FF2B5EF4-FFF2-40B4-BE49-F238E27FC236}">
                <a16:creationId xmlns:a16="http://schemas.microsoft.com/office/drawing/2014/main" id="{066395BC-8614-30E1-2BF4-37417E4BC7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574" y="1899067"/>
            <a:ext cx="4190748" cy="38341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2138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AA68F-8293-AE5B-9FFC-AFE4AC29B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92917E-0646-2A05-A721-CC0066143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08" y="1700808"/>
            <a:ext cx="4908208" cy="4104456"/>
          </a:xfrm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Objective of the campaign</a:t>
            </a:r>
            <a:r>
              <a:rPr lang="en-US" sz="1800" dirty="0"/>
              <a:t>: Evaluation of the possible radiation damage for promising material 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/>
              <a:t>Thermomechanical behavior </a:t>
            </a:r>
            <a:r>
              <a:rPr lang="en-US" sz="1800" dirty="0"/>
              <a:t>of the windows will </a:t>
            </a:r>
            <a:r>
              <a:rPr lang="en-US" sz="1800" b="1" dirty="0"/>
              <a:t>degrade </a:t>
            </a:r>
            <a:r>
              <a:rPr lang="en-US" sz="1800" dirty="0"/>
              <a:t>over time due to radiation damage from exposure to the beam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It is important </a:t>
            </a:r>
            <a:r>
              <a:rPr lang="en-GB" sz="1800" dirty="0"/>
              <a:t>to estimate the radiation damage to assess the suitability of promising materials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Date of submission : </a:t>
            </a:r>
            <a:r>
              <a:rPr lang="en-US" sz="1800" b="1" dirty="0"/>
              <a:t>31</a:t>
            </a:r>
            <a:r>
              <a:rPr lang="en-US" sz="1800" b="1" baseline="30000" dirty="0"/>
              <a:t>st</a:t>
            </a:r>
            <a:r>
              <a:rPr lang="en-US" sz="1800" b="1" dirty="0"/>
              <a:t> of May 2024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b="1" dirty="0">
                <a:solidFill>
                  <a:srgbClr val="005DE0"/>
                </a:solidFill>
              </a:rPr>
              <a:t>https://zenodo.org/records/11502668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D10C65-2CCD-D0D7-1FAA-19C26EAF0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6CEE2A74-698C-465D-ED03-2A8B7F921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25D08-B6FB-FA32-6B8C-BC02080CC0C9}"/>
              </a:ext>
            </a:extLst>
          </p:cNvPr>
          <p:cNvSpPr txBox="1">
            <a:spLocks/>
          </p:cNvSpPr>
          <p:nvPr/>
        </p:nvSpPr>
        <p:spPr>
          <a:xfrm>
            <a:off x="402158" y="3032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D4.3 Deliverable Report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B8528B-AEC8-10EF-A6AD-C99E7B242F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896" y="1628800"/>
            <a:ext cx="63655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182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AA851-2957-D287-CC96-8FEB8D68D5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B55591F-6527-1B7E-10FD-8D0DF6298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150768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Nikolina Vejnovic – I.FAST 4th Annual Meeting, 10 April 2025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90249D2C-2057-6987-AD7B-D0B5936FF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03568" y="6155134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9E1F7-CD12-6C56-74EF-B6BEEF12D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33" y="1121659"/>
            <a:ext cx="6096000" cy="269873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GB" sz="1600" b="1" dirty="0"/>
              <a:t>Facility</a:t>
            </a:r>
            <a:r>
              <a:rPr lang="en-GB" sz="1600" b="0" dirty="0"/>
              <a:t>: IRRAD (PS proton beam, T8 beam-line at the CERN PS East Hall building 157) </a:t>
            </a:r>
            <a:r>
              <a:rPr lang="en-GB" sz="1600" b="1" i="1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www.cern.ch/ps-irrad</a:t>
            </a:r>
            <a:r>
              <a:rPr lang="en-GB" sz="1600" b="1" i="1" dirty="0">
                <a:solidFill>
                  <a:schemeClr val="accent5"/>
                </a:solidFill>
              </a:rPr>
              <a:t> </a:t>
            </a:r>
          </a:p>
          <a:p>
            <a:r>
              <a:rPr lang="en-GB" sz="1600" b="1" dirty="0"/>
              <a:t>Beam</a:t>
            </a:r>
            <a:r>
              <a:rPr lang="en-GB" sz="1600" b="0" dirty="0"/>
              <a:t>: protons @24 GeV/c</a:t>
            </a:r>
          </a:p>
          <a:p>
            <a:pPr>
              <a:spcAft>
                <a:spcPts val="600"/>
              </a:spcAft>
            </a:pPr>
            <a:r>
              <a:rPr lang="en-US" sz="1600" b="1" dirty="0"/>
              <a:t>Samples</a:t>
            </a:r>
            <a:r>
              <a:rPr lang="en-US" sz="1600" dirty="0"/>
              <a:t>:</a:t>
            </a:r>
            <a:r>
              <a:rPr lang="en-US" sz="1600" b="0" dirty="0"/>
              <a:t> thin foils brazed to metallic flange produced by </a:t>
            </a:r>
            <a:r>
              <a:rPr lang="en-US" sz="1600" b="1" dirty="0"/>
              <a:t>RHP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Irradiation period </a:t>
            </a:r>
            <a:r>
              <a:rPr lang="en-GB" sz="1600" dirty="0"/>
              <a:t>6</a:t>
            </a:r>
            <a:r>
              <a:rPr lang="en-GB" sz="1600" baseline="30000" dirty="0"/>
              <a:t>th</a:t>
            </a:r>
            <a:r>
              <a:rPr lang="en-GB" sz="1600" dirty="0"/>
              <a:t> September-11</a:t>
            </a:r>
            <a:r>
              <a:rPr lang="en-GB" sz="1600" baseline="30000" dirty="0"/>
              <a:t>th</a:t>
            </a:r>
            <a:r>
              <a:rPr lang="en-GB" sz="1600" dirty="0"/>
              <a:t> October 2023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Fluence</a:t>
            </a:r>
            <a:r>
              <a:rPr lang="en-GB" sz="1600" dirty="0"/>
              <a:t> up to </a:t>
            </a:r>
            <a:r>
              <a:rPr lang="en-US" sz="1600" dirty="0"/>
              <a:t>1.96e16 p/cm</a:t>
            </a:r>
            <a:r>
              <a:rPr lang="en-US" sz="1600" baseline="30000" dirty="0"/>
              <a:t>2</a:t>
            </a:r>
            <a:r>
              <a:rPr lang="en-US" sz="1600" b="1" baseline="30000" dirty="0"/>
              <a:t> </a:t>
            </a:r>
            <a:r>
              <a:rPr lang="en-GB" sz="1600" dirty="0"/>
              <a:t>over 10x10mm</a:t>
            </a:r>
          </a:p>
          <a:p>
            <a:pPr marL="230400"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600" b="1" dirty="0"/>
              <a:t>Average dose - </a:t>
            </a:r>
            <a:r>
              <a:rPr lang="en-GB" sz="1600" dirty="0"/>
              <a:t>4.56 </a:t>
            </a:r>
            <a:r>
              <a:rPr lang="en-GB" sz="1600" dirty="0" err="1"/>
              <a:t>MGy</a:t>
            </a:r>
            <a:r>
              <a:rPr lang="en-GB" sz="1600" dirty="0"/>
              <a:t> (Tantalum</a:t>
            </a:r>
            <a:r>
              <a:rPr lang="en-US" sz="1600" dirty="0"/>
              <a:t>)</a:t>
            </a:r>
            <a:endParaRPr lang="en-GB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01E3FA-0EF0-8EBD-EACC-EE02C49B9C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445" b="40726"/>
          <a:stretch/>
        </p:blipFill>
        <p:spPr>
          <a:xfrm>
            <a:off x="6312024" y="1178624"/>
            <a:ext cx="5327324" cy="25384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209AAC-0210-9DE2-5D91-A57C6EBA86BE}"/>
              </a:ext>
            </a:extLst>
          </p:cNvPr>
          <p:cNvSpPr txBox="1"/>
          <p:nvPr/>
        </p:nvSpPr>
        <p:spPr bwMode="auto">
          <a:xfrm>
            <a:off x="6312024" y="3378478"/>
            <a:ext cx="187714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Sample Holder 1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B535AE-C942-3792-FBB0-DBBA3C32D1A2}"/>
              </a:ext>
            </a:extLst>
          </p:cNvPr>
          <p:cNvSpPr txBox="1"/>
          <p:nvPr/>
        </p:nvSpPr>
        <p:spPr>
          <a:xfrm>
            <a:off x="7344816" y="3717032"/>
            <a:ext cx="40077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Courtesy of G. Pezzullo, F. Ravotti (CERN)</a:t>
            </a:r>
            <a:endParaRPr lang="en-GB" sz="1200" i="1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29B327E9-B29B-9A45-619F-D9678629E412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Irradiation Campaign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09BB1A3-54F9-A06C-FE6E-3A1C035BAA5E}"/>
              </a:ext>
            </a:extLst>
          </p:cNvPr>
          <p:cNvSpPr txBox="1">
            <a:spLocks/>
          </p:cNvSpPr>
          <p:nvPr/>
        </p:nvSpPr>
        <p:spPr>
          <a:xfrm>
            <a:off x="-600744" y="4001522"/>
            <a:ext cx="9696400" cy="181528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2" indent="0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600" b="1" u="sng" dirty="0"/>
              <a:t>Sample holder 1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Sample #7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b="1" dirty="0"/>
              <a:t>Tantalum</a:t>
            </a:r>
            <a:r>
              <a:rPr lang="en-US" sz="1600" dirty="0"/>
              <a:t>, diameter 50mm, thickness 0.3mm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Sample #15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b="1" dirty="0"/>
              <a:t>Tantalum</a:t>
            </a:r>
            <a:r>
              <a:rPr lang="en-US" sz="1600" dirty="0"/>
              <a:t>, diameter 50mm, thickness 0.4mm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Sample #13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b="1" dirty="0"/>
              <a:t>T91</a:t>
            </a:r>
            <a:r>
              <a:rPr lang="en-US" sz="1600" dirty="0"/>
              <a:t>, diameter 50mm, thickness 0.4mm</a:t>
            </a:r>
          </a:p>
          <a:p>
            <a:pPr lvl="2"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600" dirty="0"/>
              <a:t>Sample #10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</a:t>
            </a:r>
            <a:r>
              <a:rPr lang="en-US" sz="1600" b="1" dirty="0"/>
              <a:t>T91</a:t>
            </a:r>
            <a:r>
              <a:rPr lang="en-US" sz="1600" dirty="0"/>
              <a:t>, diameter 50mm, thickness 0.6mm</a:t>
            </a:r>
          </a:p>
        </p:txBody>
      </p:sp>
    </p:spTree>
    <p:extLst>
      <p:ext uri="{BB962C8B-B14F-4D97-AF65-F5344CB8AC3E}">
        <p14:creationId xmlns:p14="http://schemas.microsoft.com/office/powerpoint/2010/main" val="3960238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04BE85-6C85-166C-C780-488B3EBDF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2C97B5E-6C7B-ADB8-B11E-8593F825A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6000" y="6520259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4870562-813E-0740-355D-50CD0ADAE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520259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C1E29A2-5C77-7422-ABB9-54B67F299ED8}"/>
              </a:ext>
            </a:extLst>
          </p:cNvPr>
          <p:cNvSpPr txBox="1">
            <a:spLocks/>
          </p:cNvSpPr>
          <p:nvPr/>
        </p:nvSpPr>
        <p:spPr>
          <a:xfrm>
            <a:off x="402158" y="30323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Irradiation parameters: Dose and Fluence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669B25C-F2F5-FEF5-9043-976058987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628800"/>
            <a:ext cx="11521280" cy="2291594"/>
          </a:xfrm>
          <a:noFill/>
        </p:spPr>
        <p:txBody>
          <a:bodyPr>
            <a:noAutofit/>
          </a:bodyPr>
          <a:lstStyle/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Change in the thermomechanical properties will be correlated to the </a:t>
            </a:r>
            <a:r>
              <a:rPr lang="en-US" sz="1800" b="1" dirty="0"/>
              <a:t>estimated displacement-per-atom (DPA) and gas production</a:t>
            </a:r>
            <a:r>
              <a:rPr lang="en-US" sz="1800" dirty="0"/>
              <a:t> (big thanks to the FLUKA team at CERN SY-STI!)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FLUKA simulations also allow to estimate the </a:t>
            </a:r>
            <a:r>
              <a:rPr lang="en-US" sz="1800" b="1" dirty="0"/>
              <a:t>temperature during irradiation </a:t>
            </a:r>
            <a:r>
              <a:rPr lang="en-US" sz="1800" dirty="0"/>
              <a:t>(looks to be close to </a:t>
            </a:r>
            <a:r>
              <a:rPr lang="en-US" sz="1800" dirty="0" err="1"/>
              <a:t>T</a:t>
            </a:r>
            <a:r>
              <a:rPr lang="en-US" sz="1800" baseline="-25000" dirty="0" err="1"/>
              <a:t>room</a:t>
            </a:r>
            <a:r>
              <a:rPr lang="en-US" sz="1800" dirty="0"/>
              <a:t>)</a:t>
            </a:r>
          </a:p>
          <a:p>
            <a:pPr>
              <a:lnSpc>
                <a:spcPct val="114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Highest level of DPA in Sample Holder 1 </a:t>
            </a:r>
            <a:r>
              <a:rPr lang="en-US" sz="1800" b="1" dirty="0"/>
              <a:t>~3e-4 DPA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4E11D4-9056-7F0F-FD9C-D533799631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48" t="9153" r="6405" b="4428"/>
          <a:stretch/>
        </p:blipFill>
        <p:spPr>
          <a:xfrm>
            <a:off x="47328" y="3717032"/>
            <a:ext cx="3778665" cy="28346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C7546A-772B-9248-C535-A3872EB405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1745" y="3861048"/>
            <a:ext cx="3960762" cy="24921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E535EF5-8EDA-0153-57CF-E30CE1516687}"/>
              </a:ext>
            </a:extLst>
          </p:cNvPr>
          <p:cNvSpPr txBox="1"/>
          <p:nvPr/>
        </p:nvSpPr>
        <p:spPr>
          <a:xfrm>
            <a:off x="3935760" y="3645024"/>
            <a:ext cx="4104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Courtesy of S. Marin, F. Salvat Pujol (CERN)</a:t>
            </a:r>
            <a:endParaRPr lang="en-GB" sz="1200" i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D7D05F-93E9-41D1-C0EB-7D59C9DE86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0176" y="3717032"/>
            <a:ext cx="4176464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491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590FE0-1E71-282F-0E4F-3CC29F4500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822450"/>
            <a:ext cx="5037213" cy="4054822"/>
          </a:xfrm>
        </p:spPr>
        <p:txBody>
          <a:bodyPr>
            <a:normAutofit fontScale="92500"/>
          </a:bodyPr>
          <a:lstStyle/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Two identical sets are tested, unirradiated and irradiated samples.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The characterization was performed after </a:t>
            </a:r>
            <a:r>
              <a:rPr lang="en-US" sz="1800" b="1" dirty="0"/>
              <a:t>6-month of cooldown.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US" sz="1800" dirty="0"/>
              <a:t>Irradiation campaign include various tests: </a:t>
            </a:r>
            <a:r>
              <a:rPr lang="en-US" sz="1800" b="1" dirty="0"/>
              <a:t>dye penetrant, computed tomography, optical microscopy, SEM, electrical conductivity and thermal conductivity</a:t>
            </a:r>
            <a:r>
              <a:rPr lang="en-US" sz="1800" dirty="0"/>
              <a:t>.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Thermal conductivity is very important, any potential change in this property after irradiation needs to be measured.</a:t>
            </a:r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72919E-BEA1-D163-8E61-72CFC6D06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326A6D-F57C-DAF5-667B-86B98030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15ECA03-7644-EC9E-CE4E-BE2FC8E0F213}"/>
              </a:ext>
            </a:extLst>
          </p:cNvPr>
          <p:cNvSpPr txBox="1">
            <a:spLocks/>
          </p:cNvSpPr>
          <p:nvPr/>
        </p:nvSpPr>
        <p:spPr>
          <a:xfrm>
            <a:off x="402158" y="332656"/>
            <a:ext cx="113824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Characterisation of irradiated and unirradiated samples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22539F-E43A-D065-FCC8-D36A4281A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4" y="1810478"/>
            <a:ext cx="6591242" cy="3058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93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991AA0-EFB8-289E-F217-2FFA1AEA5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Nikolina Vejnovic – I.FAST 4th Annual Meeting, 10 April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6AE4-89E2-9BBF-1F54-DC3755C79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6C64E22-10BA-4C85-8113-EF86993EACC3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Dye penetrant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FA86D-5424-8A19-9D27-D96AB7343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1024" y="1223480"/>
            <a:ext cx="6545616" cy="239146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295E48-CF6C-8D08-1C59-7993F7B63798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9CE8776-5159-F0F8-FA03-502262C0A4CC}"/>
              </a:ext>
            </a:extLst>
          </p:cNvPr>
          <p:cNvSpPr txBox="1">
            <a:spLocks/>
          </p:cNvSpPr>
          <p:nvPr/>
        </p:nvSpPr>
        <p:spPr>
          <a:xfrm>
            <a:off x="442912" y="1271935"/>
            <a:ext cx="5581079" cy="3763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Test was performed at RHP (only on unirradiated one) 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Objective</a:t>
            </a:r>
            <a:r>
              <a:rPr lang="en-GB" sz="1800" dirty="0"/>
              <a:t>: to evaluate leak tightness of the brazing 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After brazing due to accelerated creep and differential CTE – the windows are taking concave and convex shapes 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dirty="0"/>
              <a:t>3 assemblies out of 10 presented micro leaks (due to the high stresses)</a:t>
            </a:r>
          </a:p>
          <a:p>
            <a:pPr>
              <a:lnSpc>
                <a:spcPct val="12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Brazing process must be improved in the future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FEFC809-AAC1-EB30-4762-090E3B500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1271" y="3663404"/>
            <a:ext cx="5107297" cy="1781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883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28AB11-67C8-A703-79F2-0CD9C6B989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FAC894-1ADB-5CF7-6AF2-C1302266A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Nikolina Vejnovic – I.FAST 4th Annual Meeting, 10 April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5DEA0-F3D1-111A-8927-5D9A461A0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AFB7995-4602-0403-1DBB-7161742F60BC}"/>
              </a:ext>
            </a:extLst>
          </p:cNvPr>
          <p:cNvSpPr txBox="1">
            <a:spLocks/>
          </p:cNvSpPr>
          <p:nvPr/>
        </p:nvSpPr>
        <p:spPr>
          <a:xfrm>
            <a:off x="402158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5"/>
                </a:solidFill>
                <a:latin typeface="Montserrat ExtraBold" panose="00000900000000000000" pitchFamily="2" charset="0"/>
                <a:ea typeface="+mj-ea"/>
                <a:cs typeface="+mj-cs"/>
              </a:defRPr>
            </a:lvl1pPr>
          </a:lstStyle>
          <a:p>
            <a:r>
              <a:rPr lang="en-GB" dirty="0"/>
              <a:t>Computed Micro-Tomography (CT)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67BE651-DCD8-E2BE-7CF1-CB315B8258F1}"/>
              </a:ext>
            </a:extLst>
          </p:cNvPr>
          <p:cNvSpPr txBox="1">
            <a:spLocks/>
          </p:cNvSpPr>
          <p:nvPr/>
        </p:nvSpPr>
        <p:spPr>
          <a:xfrm>
            <a:off x="587100" y="1822450"/>
            <a:ext cx="5257800" cy="37636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8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3D9E17B7-3989-7F27-8944-AE9620074AAB}"/>
              </a:ext>
            </a:extLst>
          </p:cNvPr>
          <p:cNvSpPr txBox="1">
            <a:spLocks/>
          </p:cNvSpPr>
          <p:nvPr/>
        </p:nvSpPr>
        <p:spPr>
          <a:xfrm>
            <a:off x="460089" y="1550881"/>
            <a:ext cx="5593208" cy="430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/>
              <a:t>Analyses </a:t>
            </a:r>
            <a:r>
              <a:rPr lang="en-GB" sz="1800" dirty="0"/>
              <a:t>showed defects due to brazing-already highlighted in the previous test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Irradiated T91 samples </a:t>
            </a:r>
            <a:r>
              <a:rPr lang="en-GB" sz="1800" dirty="0"/>
              <a:t>– no observable effects</a:t>
            </a:r>
          </a:p>
          <a:p>
            <a:pPr>
              <a:lnSpc>
                <a:spcPct val="113000"/>
              </a:lnSpc>
              <a:spcBef>
                <a:spcPts val="300"/>
              </a:spcBef>
              <a:spcAft>
                <a:spcPts val="600"/>
              </a:spcAft>
            </a:pPr>
            <a:r>
              <a:rPr lang="en-GB" sz="1800" b="1" dirty="0"/>
              <a:t>Irradiated Tantalum samples </a:t>
            </a:r>
            <a:r>
              <a:rPr lang="en-GB" sz="1800" dirty="0"/>
              <a:t>have some traces in </a:t>
            </a:r>
            <a:r>
              <a:rPr lang="en-GB" sz="1800" b="1" dirty="0"/>
              <a:t>the irradiated region - potential radiation-induced effect</a:t>
            </a:r>
            <a:r>
              <a:rPr lang="en-GB" sz="1800" dirty="0"/>
              <a:t>.</a:t>
            </a:r>
          </a:p>
          <a:p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9393FB-71E6-7FB5-BBD5-241B06E0A6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062" y="1112138"/>
            <a:ext cx="4783696" cy="23424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B5ABBAE-CC4A-829E-A8A9-69034309D9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8704" y="3541865"/>
            <a:ext cx="4779054" cy="25762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3DA054-BC1E-354B-F97B-C95981507316}"/>
              </a:ext>
            </a:extLst>
          </p:cNvPr>
          <p:cNvSpPr txBox="1"/>
          <p:nvPr/>
        </p:nvSpPr>
        <p:spPr bwMode="auto">
          <a:xfrm>
            <a:off x="8967313" y="3116048"/>
            <a:ext cx="194421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T91 unirradiated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C1C000-8421-AED0-F6C5-ACDCC6EE4C43}"/>
              </a:ext>
            </a:extLst>
          </p:cNvPr>
          <p:cNvSpPr txBox="1"/>
          <p:nvPr/>
        </p:nvSpPr>
        <p:spPr bwMode="auto">
          <a:xfrm>
            <a:off x="8973542" y="5785084"/>
            <a:ext cx="194421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Ta, irradiated</a:t>
            </a:r>
            <a:endParaRPr lang="en-GB" sz="16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79003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1170</Words>
  <Application>Microsoft Office PowerPoint</Application>
  <PresentationFormat>Widescreen</PresentationFormat>
  <Paragraphs>143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Nikolina Vejnović</cp:lastModifiedBy>
  <cp:revision>517</cp:revision>
  <dcterms:created xsi:type="dcterms:W3CDTF">2017-04-26T09:15:49Z</dcterms:created>
  <dcterms:modified xsi:type="dcterms:W3CDTF">2025-04-10T09:54:55Z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