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92" r:id="rId1"/>
    <p:sldMasterId id="2147483678" r:id="rId2"/>
  </p:sldMasterIdLst>
  <p:notesMasterIdLst>
    <p:notesMasterId r:id="rId23"/>
  </p:notesMasterIdLst>
  <p:handoutMasterIdLst>
    <p:handoutMasterId r:id="rId24"/>
  </p:handoutMasterIdLst>
  <p:sldIdLst>
    <p:sldId id="258" r:id="rId3"/>
    <p:sldId id="378" r:id="rId4"/>
    <p:sldId id="2053" r:id="rId5"/>
    <p:sldId id="2087" r:id="rId6"/>
    <p:sldId id="2089" r:id="rId7"/>
    <p:sldId id="472" r:id="rId8"/>
    <p:sldId id="2071" r:id="rId9"/>
    <p:sldId id="482" r:id="rId10"/>
    <p:sldId id="476" r:id="rId11"/>
    <p:sldId id="2072" r:id="rId12"/>
    <p:sldId id="2091" r:id="rId13"/>
    <p:sldId id="2074" r:id="rId14"/>
    <p:sldId id="2088" r:id="rId15"/>
    <p:sldId id="2075" r:id="rId16"/>
    <p:sldId id="2060" r:id="rId17"/>
    <p:sldId id="2090" r:id="rId18"/>
    <p:sldId id="2080" r:id="rId19"/>
    <p:sldId id="2086" r:id="rId20"/>
    <p:sldId id="484" r:id="rId21"/>
    <p:sldId id="268" r:id="rId22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2" autoAdjust="0"/>
    <p:restoredTop sz="94322" autoAdjust="0"/>
  </p:normalViewPr>
  <p:slideViewPr>
    <p:cSldViewPr snapToObjects="1" showGuides="1">
      <p:cViewPr varScale="1">
        <p:scale>
          <a:sx n="61" d="100"/>
          <a:sy n="61" d="100"/>
        </p:scale>
        <p:origin x="136" y="6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07/04/2025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07/04/2025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fast-project.eu/proposal-infra-tech-02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765893"/>
            <a:ext cx="7117800" cy="1218795"/>
          </a:xfrm>
        </p:spPr>
        <p:txBody>
          <a:bodyPr/>
          <a:lstStyle/>
          <a:p>
            <a:pPr marL="0"/>
            <a:r>
              <a:rPr lang="en-GB" sz="4400" dirty="0"/>
              <a:t>The new proposal for accelerator R&amp;D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27448" y="3920563"/>
            <a:ext cx="2628292" cy="378210"/>
          </a:xfrm>
        </p:spPr>
        <p:txBody>
          <a:bodyPr>
            <a:normAutofit/>
          </a:bodyPr>
          <a:lstStyle/>
          <a:p>
            <a:r>
              <a:rPr lang="fr-CH" dirty="0"/>
              <a:t>Krakow, 11 April 2023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0623"/>
            <a:ext cx="7765872" cy="533110"/>
          </a:xfrm>
        </p:spPr>
        <p:txBody>
          <a:bodyPr>
            <a:normAutofit/>
          </a:bodyPr>
          <a:lstStyle/>
          <a:p>
            <a:r>
              <a:rPr lang="en-GB" dirty="0"/>
              <a:t>M. Vretenar, 2025 I.FAST Meeting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0E197-FA63-3057-CEB1-3F479DD6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171" y="620688"/>
            <a:ext cx="9506272" cy="920538"/>
          </a:xfrm>
        </p:spPr>
        <p:txBody>
          <a:bodyPr>
            <a:normAutofit/>
          </a:bodyPr>
          <a:lstStyle/>
          <a:p>
            <a:r>
              <a:rPr lang="en-US" dirty="0"/>
              <a:t>Total budget repartition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B86255-7366-2966-A071-C69EAA9FF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34E980E-9AFA-CD5F-9338-C6108AD76D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428779"/>
              </p:ext>
            </p:extLst>
          </p:nvPr>
        </p:nvGraphicFramePr>
        <p:xfrm>
          <a:off x="1338160" y="2108200"/>
          <a:ext cx="8642294" cy="2641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926">
                  <a:extLst>
                    <a:ext uri="{9D8B030D-6E8A-4147-A177-3AD203B41FA5}">
                      <a16:colId xmlns:a16="http://schemas.microsoft.com/office/drawing/2014/main" val="4285841903"/>
                    </a:ext>
                  </a:extLst>
                </a:gridCol>
                <a:gridCol w="2737168">
                  <a:extLst>
                    <a:ext uri="{9D8B030D-6E8A-4147-A177-3AD203B41FA5}">
                      <a16:colId xmlns:a16="http://schemas.microsoft.com/office/drawing/2014/main" val="3425651189"/>
                    </a:ext>
                  </a:extLst>
                </a:gridCol>
                <a:gridCol w="1811655">
                  <a:extLst>
                    <a:ext uri="{9D8B030D-6E8A-4147-A177-3AD203B41FA5}">
                      <a16:colId xmlns:a16="http://schemas.microsoft.com/office/drawing/2014/main" val="3846093425"/>
                    </a:ext>
                  </a:extLst>
                </a:gridCol>
                <a:gridCol w="835276">
                  <a:extLst>
                    <a:ext uri="{9D8B030D-6E8A-4147-A177-3AD203B41FA5}">
                      <a16:colId xmlns:a16="http://schemas.microsoft.com/office/drawing/2014/main" val="3539179866"/>
                    </a:ext>
                  </a:extLst>
                </a:gridCol>
                <a:gridCol w="1784668">
                  <a:extLst>
                    <a:ext uri="{9D8B030D-6E8A-4147-A177-3AD203B41FA5}">
                      <a16:colId xmlns:a16="http://schemas.microsoft.com/office/drawing/2014/main" val="1220357939"/>
                    </a:ext>
                  </a:extLst>
                </a:gridCol>
                <a:gridCol w="1255601">
                  <a:extLst>
                    <a:ext uri="{9D8B030D-6E8A-4147-A177-3AD203B41FA5}">
                      <a16:colId xmlns:a16="http://schemas.microsoft.com/office/drawing/2014/main" val="25260556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Pillar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Maximum: 15M</a:t>
                      </a:r>
                      <a:endParaRPr lang="en-CH" sz="1600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1"/>
                          </a:solidFill>
                        </a:rPr>
                        <a:t>Minimum: 10M</a:t>
                      </a:r>
                      <a:endParaRPr lang="en-CH" sz="16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Number of activities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1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Instruments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2.5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2.0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Enabling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6.0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5.0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5 - 6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99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Emerging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4.0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2.5-3.0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10 – 12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264542"/>
                  </a:ext>
                </a:extLst>
              </a:tr>
              <a:tr h="117728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Innovation Fund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2.5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0-0.5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0 - 10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015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15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Montserrat"/>
                          <a:ea typeface="+mn-ea"/>
                          <a:cs typeface="+mn-cs"/>
                        </a:rPr>
                        <a:t>10 M€</a:t>
                      </a: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CH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Montserra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8541890"/>
                  </a:ext>
                </a:extLst>
              </a:tr>
            </a:tbl>
          </a:graphicData>
        </a:graphic>
      </p:graphicFrame>
      <p:sp>
        <p:nvSpPr>
          <p:cNvPr id="3" name="Arrow: Right 2">
            <a:extLst>
              <a:ext uri="{FF2B5EF4-FFF2-40B4-BE49-F238E27FC236}">
                <a16:creationId xmlns:a16="http://schemas.microsoft.com/office/drawing/2014/main" id="{DAA8244F-C8C0-540B-C657-21F04BD1AC61}"/>
              </a:ext>
            </a:extLst>
          </p:cNvPr>
          <p:cNvSpPr/>
          <p:nvPr/>
        </p:nvSpPr>
        <p:spPr>
          <a:xfrm>
            <a:off x="6337298" y="3068960"/>
            <a:ext cx="432048" cy="10081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8053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FF5CA-1B46-6D67-96A7-8BEF4A3A2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146232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Teaming for proposal preparation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723A2-2F4F-6A50-BA37-46B95A259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285664"/>
            <a:ext cx="10515600" cy="5009543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chemeClr val="accent1"/>
                </a:solidFill>
              </a:rPr>
              <a:t>TIARA</a:t>
            </a:r>
            <a:r>
              <a:rPr lang="en-US" dirty="0"/>
              <a:t> is taking ownership for proposal preparation. The TIARA Assembly selects topics for top-down, approves procedure for bottom-up selection, nominates conveners for the WP’s.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A TIARA “</a:t>
            </a:r>
            <a:r>
              <a:rPr lang="en-US" b="1" dirty="0">
                <a:solidFill>
                  <a:schemeClr val="accent1"/>
                </a:solidFill>
              </a:rPr>
              <a:t>executive committee</a:t>
            </a:r>
            <a:r>
              <a:rPr lang="en-US" dirty="0"/>
              <a:t>” takes care of defining the detailed structure of the proposal: negotiations for the top-down part, definition of the “instrument” pillar: J.M. Perez, A. Lucotte, M. Vretenar, T. Torims.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An </a:t>
            </a:r>
            <a:r>
              <a:rPr lang="en-US" b="1" dirty="0">
                <a:solidFill>
                  <a:schemeClr val="accent1"/>
                </a:solidFill>
              </a:rPr>
              <a:t>Evaluation Committee </a:t>
            </a:r>
            <a:r>
              <a:rPr lang="en-US" dirty="0"/>
              <a:t>nominated by TIARA (one representative per TIARA member) will select the proposals for emerging technologies.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A local </a:t>
            </a:r>
            <a:r>
              <a:rPr lang="en-US" b="1" dirty="0">
                <a:solidFill>
                  <a:schemeClr val="accent1"/>
                </a:solidFill>
              </a:rPr>
              <a:t>Project Team at CERN </a:t>
            </a:r>
            <a:r>
              <a:rPr lang="en-US" dirty="0"/>
              <a:t>will oversee the financial preparation and support the assembly of the proposal document.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A “Reading Committee” (TIARA + experts) will read and comment on the final document.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E05360-EC77-E339-45D5-6A97EBF98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66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B72C9-FFBB-E254-78A9-FE0C22397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preparation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8E927-07FF-BB75-5379-95688888A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00" y="1119659"/>
            <a:ext cx="10662000" cy="500954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TIARA meeting on January 10</a:t>
            </a:r>
            <a:r>
              <a:rPr lang="en-US" baseline="30000" dirty="0"/>
              <a:t>th</a:t>
            </a:r>
            <a:r>
              <a:rPr lang="en-US" dirty="0"/>
              <a:t> enlarged to the accelerator user communities (with and without roadmaps) has identified topics for enabling technologies. Selected 7 “enabling technologies”, conveners identified, preliminary proposals submitted, under scrutiny.</a:t>
            </a:r>
          </a:p>
          <a:p>
            <a:pPr>
              <a:lnSpc>
                <a:spcPct val="120000"/>
              </a:lnSpc>
            </a:pPr>
            <a:r>
              <a:rPr lang="en-US" dirty="0"/>
              <a:t>Documentation and web site for “emerging technologies” call prepared, </a:t>
            </a:r>
            <a:r>
              <a:rPr lang="en-US" b="1" dirty="0">
                <a:solidFill>
                  <a:schemeClr val="accent1"/>
                </a:solidFill>
              </a:rPr>
              <a:t>call for proposals for emerging technologies opened on 18 March, with deadline for submission of proposals 30 April. </a:t>
            </a:r>
          </a:p>
          <a:p>
            <a:pPr>
              <a:lnSpc>
                <a:spcPct val="120000"/>
              </a:lnSpc>
            </a:pPr>
            <a:r>
              <a:rPr lang="en-US" dirty="0"/>
              <a:t>An evaluation committee set up by TIARA will select the activities during the month of May (one member per TIARA participant + 2 from industry). The results of the selection will be </a:t>
            </a:r>
            <a:r>
              <a:rPr lang="en-US" b="1" dirty="0">
                <a:solidFill>
                  <a:schemeClr val="accent1"/>
                </a:solidFill>
              </a:rPr>
              <a:t>announced at early June</a:t>
            </a:r>
            <a:r>
              <a:rPr lang="en-US" dirty="0"/>
              <a:t>. All information available on </a:t>
            </a:r>
            <a:r>
              <a:rPr lang="en-US" dirty="0">
                <a:hlinkClick r:id="rId2"/>
              </a:rPr>
              <a:t>https://ifast-project.eu/proposal-infra-tech-02</a:t>
            </a:r>
            <a:r>
              <a:rPr lang="en-US" dirty="0"/>
              <a:t>  </a:t>
            </a:r>
          </a:p>
          <a:p>
            <a:pPr>
              <a:lnSpc>
                <a:spcPct val="120000"/>
              </a:lnSpc>
            </a:pPr>
            <a:r>
              <a:rPr lang="en-US" dirty="0"/>
              <a:t>Revised submissions for Enabling Technologies requested for 31 March, will be analysed in April, decisions expected in May.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A35DD4-13A6-C6B7-3BC4-6CFF36AD1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0170-1680-88F3-0E87-CEFAE1505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458" y="1716374"/>
            <a:ext cx="8137800" cy="920538"/>
          </a:xfrm>
        </p:spPr>
        <p:txBody>
          <a:bodyPr/>
          <a:lstStyle/>
          <a:p>
            <a:r>
              <a:rPr lang="en-US" dirty="0"/>
              <a:t>1. Coordination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7C6AA-2D66-17BA-E520-FACEEACC3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517" y="2636912"/>
            <a:ext cx="10515600" cy="284078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CERN will continue ensuring the coordination of the project (with some changes expected in the CERN EU office).</a:t>
            </a:r>
          </a:p>
          <a:p>
            <a:pPr>
              <a:lnSpc>
                <a:spcPct val="110000"/>
              </a:lnSpc>
            </a:pPr>
            <a:r>
              <a:rPr lang="en-US" dirty="0"/>
              <a:t>Toms Torims has been recruited by CERN on April 1</a:t>
            </a:r>
            <a:r>
              <a:rPr lang="en-US" baseline="30000" dirty="0"/>
              <a:t>st</a:t>
            </a:r>
            <a:r>
              <a:rPr lang="en-US" dirty="0"/>
              <a:t> and charged by TIARA with the role of co-convener of the proposal, together with MV.</a:t>
            </a:r>
          </a:p>
          <a:p>
            <a:pPr>
              <a:lnSpc>
                <a:spcPct val="110000"/>
              </a:lnSpc>
            </a:pPr>
            <a:r>
              <a:rPr lang="en-US" dirty="0"/>
              <a:t>Toms is expected to coordinate the project if it is approved by the EC.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C3CD8-8EE0-566A-9C1B-5B81133C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A02C19B-97D5-CF58-88AC-0AA46EFF64A1}"/>
              </a:ext>
            </a:extLst>
          </p:cNvPr>
          <p:cNvSpPr txBox="1">
            <a:spLocks/>
          </p:cNvSpPr>
          <p:nvPr/>
        </p:nvSpPr>
        <p:spPr>
          <a:xfrm>
            <a:off x="878874" y="604598"/>
            <a:ext cx="9609613" cy="9205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US" sz="4400" dirty="0"/>
              <a:t>Present structure of the proposal</a:t>
            </a:r>
            <a:endParaRPr lang="en-CH" sz="4400" dirty="0"/>
          </a:p>
        </p:txBody>
      </p:sp>
    </p:spTree>
    <p:extLst>
      <p:ext uri="{BB962C8B-B14F-4D97-AF65-F5344CB8AC3E}">
        <p14:creationId xmlns:p14="http://schemas.microsoft.com/office/powerpoint/2010/main" val="3172064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6652A-615E-D420-8F61-AC4D970B3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7596D-2BE0-6239-AA2B-52DDAC5AA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36" y="277571"/>
            <a:ext cx="81378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2. Enabling Technologies Pillar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836036-1CE4-AA1E-97AE-7463473CA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A9D5C28-0924-0F8A-3FF1-0E72F92B25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799173"/>
              </p:ext>
            </p:extLst>
          </p:nvPr>
        </p:nvGraphicFramePr>
        <p:xfrm>
          <a:off x="511682" y="1124744"/>
          <a:ext cx="10873208" cy="4851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79768">
                  <a:extLst>
                    <a:ext uri="{9D8B030D-6E8A-4147-A177-3AD203B41FA5}">
                      <a16:colId xmlns:a16="http://schemas.microsoft.com/office/drawing/2014/main" val="3374058758"/>
                    </a:ext>
                  </a:extLst>
                </a:gridCol>
                <a:gridCol w="2632600">
                  <a:extLst>
                    <a:ext uri="{9D8B030D-6E8A-4147-A177-3AD203B41FA5}">
                      <a16:colId xmlns:a16="http://schemas.microsoft.com/office/drawing/2014/main" val="1647192028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51102020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01979262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96366446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10343452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Convener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Institute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264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 thin films for RF cavities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O. Malyshev / C. Antoine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UKRI/CEA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UK/FR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Submitted 5.03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20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HTS magnets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E. De Matteis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IT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Submitted 31.03, in discussion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510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Additive manufacturing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T. Torims / A. Ratkus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RTU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LV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Preliminary submitted 4.03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405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SCRF Surface treatments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D. Longuevergne</a:t>
                      </a:r>
                      <a:endParaRPr lang="en-CH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CNRS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Submitted 7.04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24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Permanent magnets for accelerators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R. Geometrante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KYMA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IT/ind.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Preliminary submitted 5.03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80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Laser driven acceleration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A. Maier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DESY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Preliminary 4.03, no more news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71359"/>
                  </a:ext>
                </a:extLst>
              </a:tr>
              <a:tr h="199960">
                <a:tc>
                  <a:txBody>
                    <a:bodyPr/>
                    <a:lstStyle/>
                    <a:p>
                      <a:r>
                        <a:rPr lang="en-US" i="0" dirty="0"/>
                        <a:t>7</a:t>
                      </a:r>
                      <a:endParaRPr lang="en-CH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High brightness electron injectors</a:t>
                      </a:r>
                      <a:endParaRPr lang="en-CH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PSI</a:t>
                      </a:r>
                      <a:endParaRPr lang="en-CH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CH</a:t>
                      </a:r>
                      <a:endParaRPr lang="en-CH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Under discussion</a:t>
                      </a:r>
                      <a:endParaRPr lang="en-CH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19271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2CB658A-4936-3FAD-EADD-9B17A1A949C3}"/>
              </a:ext>
            </a:extLst>
          </p:cNvPr>
          <p:cNvSpPr txBox="1"/>
          <p:nvPr/>
        </p:nvSpPr>
        <p:spPr>
          <a:xfrm>
            <a:off x="2324775" y="6201540"/>
            <a:ext cx="7542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Maximum budget for the pillar: 5.5 M€, meaning 0.5-1.0 M€ /WP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43165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867EC-C9B0-3005-94EB-D932F99744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A1570-E9BC-3EB8-F22F-0E966361D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234189"/>
            <a:ext cx="8137800" cy="920538"/>
          </a:xfrm>
        </p:spPr>
        <p:txBody>
          <a:bodyPr/>
          <a:lstStyle/>
          <a:p>
            <a:r>
              <a:rPr lang="en-US" dirty="0"/>
              <a:t>3. Instruments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E8EF3-2EBA-421C-9230-40EE34E91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696" y="5911450"/>
            <a:ext cx="6569530" cy="3651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4 Work Packages, supporting all other activities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DB14BD-44EA-D258-D99D-717D72EA2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A2692E5-19CA-68B8-FFBD-4D6FCF02B310}"/>
              </a:ext>
            </a:extLst>
          </p:cNvPr>
          <p:cNvGraphicFramePr>
            <a:graphicFrameLocks noGrp="1"/>
          </p:cNvGraphicFramePr>
          <p:nvPr/>
        </p:nvGraphicFramePr>
        <p:xfrm>
          <a:off x="1919536" y="1160463"/>
          <a:ext cx="7518084" cy="448606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25793">
                  <a:extLst>
                    <a:ext uri="{9D8B030D-6E8A-4147-A177-3AD203B41FA5}">
                      <a16:colId xmlns:a16="http://schemas.microsoft.com/office/drawing/2014/main" val="2359709710"/>
                    </a:ext>
                  </a:extLst>
                </a:gridCol>
                <a:gridCol w="732155">
                  <a:extLst>
                    <a:ext uri="{9D8B030D-6E8A-4147-A177-3AD203B41FA5}">
                      <a16:colId xmlns:a16="http://schemas.microsoft.com/office/drawing/2014/main" val="3374058758"/>
                    </a:ext>
                  </a:extLst>
                </a:gridCol>
                <a:gridCol w="3029268">
                  <a:extLst>
                    <a:ext uri="{9D8B030D-6E8A-4147-A177-3AD203B41FA5}">
                      <a16:colId xmlns:a16="http://schemas.microsoft.com/office/drawing/2014/main" val="1647192028"/>
                    </a:ext>
                  </a:extLst>
                </a:gridCol>
                <a:gridCol w="3130868">
                  <a:extLst>
                    <a:ext uri="{9D8B030D-6E8A-4147-A177-3AD203B41FA5}">
                      <a16:colId xmlns:a16="http://schemas.microsoft.com/office/drawing/2014/main" val="5110202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WP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Task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Title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Content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26425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Management, coordination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24209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Dissemination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451025"/>
                  </a:ext>
                </a:extLst>
              </a:tr>
              <a:tr h="361759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Risk Management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40579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Training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Support to schools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4244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Communication, outreach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CBI, Acc. News, Social media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98081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Industry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Support to AIPF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337135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Technology transfer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Support start-ups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52527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Societal applications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Medical and industrial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113078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Far future accelerators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Exploratory work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02025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Sustainability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Methodologies (LCA)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7913881"/>
                  </a:ext>
                </a:extLst>
              </a:tr>
              <a:tr h="415910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Roadmap follow-up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Contact with communities.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040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762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29E7A-BB2D-7142-6BC6-63CF4841F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Emerging technologies pillar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0FDA7-E635-2D23-0293-4696A5F7D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93904" cy="3763615"/>
          </a:xfrm>
        </p:spPr>
        <p:txBody>
          <a:bodyPr/>
          <a:lstStyle/>
          <a:p>
            <a:r>
              <a:rPr lang="en-US" dirty="0"/>
              <a:t>Submission form available on the web site.</a:t>
            </a:r>
          </a:p>
          <a:p>
            <a:r>
              <a:rPr lang="en-US" dirty="0"/>
              <a:t>a 10-page document with all information needed by the Evaluation Committee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B6DD5-E3E2-A1B6-8292-95EEE6390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1361AE-7234-F495-F874-5B0B6D9DA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168" y="1094091"/>
            <a:ext cx="3656882" cy="540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614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64A56-BA94-05C5-6769-33271FC6C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" y="365126"/>
            <a:ext cx="113538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Evaluation criteria for emerging technologies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7FC724-96C2-0F41-04A4-B81992C6F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AFEC55-3ABD-103F-3E84-1A542B28EC9A}"/>
              </a:ext>
            </a:extLst>
          </p:cNvPr>
          <p:cNvGraphicFramePr>
            <a:graphicFrameLocks noGrp="1"/>
          </p:cNvGraphicFramePr>
          <p:nvPr/>
        </p:nvGraphicFramePr>
        <p:xfrm>
          <a:off x="911424" y="1484784"/>
          <a:ext cx="7471698" cy="3353440"/>
        </p:xfrm>
        <a:graphic>
          <a:graphicData uri="http://schemas.openxmlformats.org/drawingml/2006/table">
            <a:tbl>
              <a:tblPr firstRow="1" firstCol="1" bandRow="1"/>
              <a:tblGrid>
                <a:gridCol w="421323">
                  <a:extLst>
                    <a:ext uri="{9D8B030D-6E8A-4147-A177-3AD203B41FA5}">
                      <a16:colId xmlns:a16="http://schemas.microsoft.com/office/drawing/2014/main" val="3025563116"/>
                    </a:ext>
                  </a:extLst>
                </a:gridCol>
                <a:gridCol w="6176074">
                  <a:extLst>
                    <a:ext uri="{9D8B030D-6E8A-4147-A177-3AD203B41FA5}">
                      <a16:colId xmlns:a16="http://schemas.microsoft.com/office/drawing/2014/main" val="1954364823"/>
                    </a:ext>
                  </a:extLst>
                </a:gridCol>
                <a:gridCol w="874301">
                  <a:extLst>
                    <a:ext uri="{9D8B030D-6E8A-4147-A177-3AD203B41FA5}">
                      <a16:colId xmlns:a16="http://schemas.microsoft.com/office/drawing/2014/main" val="28166889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Criterion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Points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52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Scientific and technological excellence, innovation content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CH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9952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Coherence with the roadmaps of accelerator communities and continuity with previous EC projects</a:t>
                      </a:r>
                      <a:endParaRPr lang="en-CH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0785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Impact on Research Infrastructures, their users and/or society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5558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Methodology and planning</a:t>
                      </a:r>
                      <a:endParaRPr lang="en-CH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815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Transnationality and integration of partners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7732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Capacity to attract additional matching funds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9737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Correspondence between cost and objectives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480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Extent and quality of industry involvement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2037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Improve use of resources and reduce environmental impact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6706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CH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864778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8BCC45E-AFC3-C2AE-722A-76118D4E5B6D}"/>
              </a:ext>
            </a:extLst>
          </p:cNvPr>
          <p:cNvSpPr txBox="1"/>
          <p:nvPr/>
        </p:nvSpPr>
        <p:spPr>
          <a:xfrm>
            <a:off x="8904312" y="3527105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preparation an </a:t>
            </a:r>
            <a:r>
              <a:rPr lang="en-US" sz="1600" b="1" dirty="0">
                <a:solidFill>
                  <a:srgbClr val="F207CA"/>
                </a:solidFill>
              </a:rPr>
              <a:t>evaluation guide </a:t>
            </a:r>
            <a:r>
              <a:rPr lang="en-US" sz="1600" dirty="0"/>
              <a:t>to explain the criteria and to help obtaining harmonized scores.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60958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9C8F2-9505-E23F-41C1-36BC8AAD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- financial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ED9E12-2C75-6D0E-8F69-CEBD9B6A8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A0F5A5-A8EA-3D3E-EBCA-E0FD023A939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4642" b="12486"/>
          <a:stretch/>
        </p:blipFill>
        <p:spPr>
          <a:xfrm>
            <a:off x="5067110" y="2042088"/>
            <a:ext cx="6583642" cy="42843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63C18C-C44D-31CD-8C95-AE0E3240F190}"/>
              </a:ext>
            </a:extLst>
          </p:cNvPr>
          <p:cNvSpPr txBox="1"/>
          <p:nvPr/>
        </p:nvSpPr>
        <p:spPr>
          <a:xfrm>
            <a:off x="386590" y="1309399"/>
            <a:ext cx="108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 contribution for emerging technologies between 200k and 400k, may go up to 500k in justified exceptional cases.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B1834B-4FB4-0033-8BD4-1DAAA88E3B0D}"/>
              </a:ext>
            </a:extLst>
          </p:cNvPr>
          <p:cNvSpPr txBox="1"/>
          <p:nvPr/>
        </p:nvSpPr>
        <p:spPr>
          <a:xfrm>
            <a:off x="386590" y="2132856"/>
            <a:ext cx="468052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all proposals: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Minimum EC contribution per partner 100 k€ </a:t>
            </a:r>
            <a:r>
              <a:rPr lang="en-US" dirty="0"/>
              <a:t>(can be cumulated over different activities), 50 k€ for industry.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1"/>
                </a:solidFill>
              </a:rPr>
              <a:t>Minimum matching funds: 50% of the EC contribution for research partners, 25% for industrial partners</a:t>
            </a:r>
            <a:r>
              <a:rPr lang="en-US" dirty="0"/>
              <a:t>. These limits correspond to a minimum co-funding rate (ratio between matching funds and total cost of the activity) of 33% for research and 20% for industry.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748188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274F3-FD9E-8026-C3E0-2F889279E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174" y="365126"/>
            <a:ext cx="8839225" cy="707886"/>
          </a:xfrm>
        </p:spPr>
        <p:txBody>
          <a:bodyPr>
            <a:normAutofit/>
          </a:bodyPr>
          <a:lstStyle/>
          <a:p>
            <a:r>
              <a:rPr lang="en-US" dirty="0"/>
              <a:t>Timeline for the new proposal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F6A681-B09A-A20F-A485-B4EF5F24F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75F0D-D605-166C-F3FD-99699C858A78}"/>
              </a:ext>
            </a:extLst>
          </p:cNvPr>
          <p:cNvSpPr txBox="1"/>
          <p:nvPr/>
        </p:nvSpPr>
        <p:spPr>
          <a:xfrm>
            <a:off x="6263759" y="1228397"/>
            <a:ext cx="5372639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Timeline: Emerging technologies call.</a:t>
            </a:r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Early March 2025 </a:t>
            </a:r>
            <a:r>
              <a:rPr lang="en-GB" sz="2000" dirty="0"/>
              <a:t>send letter and submission form to all institutes having participated in previous programmes.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submission deadline, nominate selection committee.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15 May </a:t>
            </a:r>
            <a:r>
              <a:rPr lang="en-GB" sz="2000" dirty="0"/>
              <a:t>pre-analysis and classification of submissions completed.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31 May </a:t>
            </a:r>
            <a:r>
              <a:rPr lang="en-GB" sz="2000" dirty="0"/>
              <a:t>selection of projects completed, start writing.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EB6F0-D644-71E2-15F7-6A350F24791B}"/>
              </a:ext>
            </a:extLst>
          </p:cNvPr>
          <p:cNvSpPr txBox="1"/>
          <p:nvPr/>
        </p:nvSpPr>
        <p:spPr>
          <a:xfrm>
            <a:off x="335361" y="1228397"/>
            <a:ext cx="5760640" cy="40934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/>
              <a:t>Timeline: Enabling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chemeClr val="accent5"/>
                </a:solidFill>
              </a:rPr>
              <a:t>January 2025: </a:t>
            </a:r>
            <a:r>
              <a:rPr lang="en-GB" sz="2000" dirty="0">
                <a:solidFill>
                  <a:schemeClr val="accent5"/>
                </a:solidFill>
              </a:rPr>
              <a:t>define common roadmap with other accelerator communities, with priority topics and guidelines for internal call.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Early February </a:t>
            </a:r>
            <a:r>
              <a:rPr lang="en-GB" sz="2000" dirty="0"/>
              <a:t>nominate Conveners for enabling technologies and invite to set up collaborations.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March </a:t>
            </a:r>
            <a:r>
              <a:rPr lang="en-GB" sz="2000" dirty="0"/>
              <a:t>deadline for presenting WP’s to TIARA, first reactions.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30 April </a:t>
            </a:r>
            <a:r>
              <a:rPr lang="en-GB" sz="2000" dirty="0"/>
              <a:t>content and budget approved by TIARA.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May </a:t>
            </a:r>
            <a:r>
              <a:rPr lang="en-GB" sz="2000" dirty="0"/>
              <a:t>start writing.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E22329-7ABE-270B-F02C-EB5FA89AA3CA}"/>
              </a:ext>
            </a:extLst>
          </p:cNvPr>
          <p:cNvSpPr txBox="1"/>
          <p:nvPr/>
        </p:nvSpPr>
        <p:spPr>
          <a:xfrm>
            <a:off x="2783632" y="5667537"/>
            <a:ext cx="6335389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First draft of proposal ready by end of June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Revised draft and budget frozen end of July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Complete proposal for final revision end of August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94506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12AAB-9267-7848-A680-C32A47F07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388" y="771347"/>
            <a:ext cx="6817764" cy="1080120"/>
          </a:xfrm>
        </p:spPr>
        <p:txBody>
          <a:bodyPr>
            <a:normAutofit fontScale="90000"/>
          </a:bodyPr>
          <a:lstStyle/>
          <a:p>
            <a:r>
              <a:rPr lang="en-US" dirty="0"/>
              <a:t>A new instrument in the last call of Horizon Europe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2CDE00-43AE-EDE5-3C78-406A65EFB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5E250C-0A28-0D15-A851-86FDD24F95A2}"/>
              </a:ext>
            </a:extLst>
          </p:cNvPr>
          <p:cNvSpPr txBox="1"/>
          <p:nvPr/>
        </p:nvSpPr>
        <p:spPr>
          <a:xfrm>
            <a:off x="567332" y="2551837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more “</a:t>
            </a:r>
            <a:r>
              <a:rPr lang="en-US" b="1" dirty="0">
                <a:solidFill>
                  <a:schemeClr val="accent1"/>
                </a:solidFill>
              </a:rPr>
              <a:t>Innovation Pilot</a:t>
            </a:r>
            <a:r>
              <a:rPr lang="en-US" dirty="0"/>
              <a:t>” but “</a:t>
            </a:r>
            <a:r>
              <a:rPr lang="en-US" b="1" dirty="0">
                <a:solidFill>
                  <a:schemeClr val="accent1"/>
                </a:solidFill>
              </a:rPr>
              <a:t>Implementing research infrastructure technology roadmaps</a:t>
            </a:r>
            <a:r>
              <a:rPr lang="en-US" dirty="0"/>
              <a:t>” – but the new call incorporates many aspects and results of I.FAST.</a:t>
            </a:r>
          </a:p>
          <a:p>
            <a:endParaRPr lang="en-US" dirty="0"/>
          </a:p>
          <a:p>
            <a:r>
              <a:rPr lang="en-US" dirty="0"/>
              <a:t>Name still to be defined, for the moment “I.FAST2”</a:t>
            </a:r>
          </a:p>
          <a:p>
            <a:r>
              <a:rPr lang="en-US" dirty="0"/>
              <a:t> 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F3C46B-394A-4083-7D7B-4648F0A32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804" y="764704"/>
            <a:ext cx="2664296" cy="26642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F339AB-AB91-9F32-CD1C-A7F907627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702" y="3655586"/>
            <a:ext cx="3556972" cy="26642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CC0FFB-CA69-BFBD-53CD-FBE56A1773F4}"/>
              </a:ext>
            </a:extLst>
          </p:cNvPr>
          <p:cNvSpPr txBox="1"/>
          <p:nvPr/>
        </p:nvSpPr>
        <p:spPr>
          <a:xfrm>
            <a:off x="3474418" y="5685615"/>
            <a:ext cx="3246187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The next flagship of our accelerator R&amp;D projects!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743818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A145102-990E-4D60-A645-876F45F9FD85}"/>
              </a:ext>
            </a:extLst>
          </p:cNvPr>
          <p:cNvSpPr txBox="1"/>
          <p:nvPr/>
        </p:nvSpPr>
        <p:spPr>
          <a:xfrm>
            <a:off x="1055440" y="4763007"/>
            <a:ext cx="54006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8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7EB12-6CFC-4588-899F-A6BB6A80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315" y="140313"/>
            <a:ext cx="11309796" cy="920538"/>
          </a:xfrm>
        </p:spPr>
        <p:txBody>
          <a:bodyPr>
            <a:normAutofit fontScale="90000"/>
          </a:bodyPr>
          <a:lstStyle/>
          <a:p>
            <a:r>
              <a:rPr lang="fr-CH" dirty="0"/>
              <a:t>21 </a:t>
            </a:r>
            <a:r>
              <a:rPr lang="fr-CH" dirty="0" err="1"/>
              <a:t>years</a:t>
            </a:r>
            <a:r>
              <a:rPr lang="fr-CH" dirty="0"/>
              <a:t> </a:t>
            </a:r>
            <a:r>
              <a:rPr lang="fr-CH" dirty="0" err="1"/>
              <a:t>already</a:t>
            </a:r>
            <a:r>
              <a:rPr lang="fr-CH" dirty="0"/>
              <a:t> - </a:t>
            </a:r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heading</a:t>
            </a:r>
            <a:r>
              <a:rPr lang="fr-CH" dirty="0"/>
              <a:t> for the 2030’s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1B763-6766-4F8E-B8EB-382A04D6B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9D2606-D197-44D1-827E-2D8F94A49812}"/>
              </a:ext>
            </a:extLst>
          </p:cNvPr>
          <p:cNvSpPr txBox="1"/>
          <p:nvPr/>
        </p:nvSpPr>
        <p:spPr>
          <a:xfrm>
            <a:off x="484088" y="1135505"/>
            <a:ext cx="490230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Research Infrastructure programmes have evolved: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From support to communities to support to innovation.</a:t>
            </a:r>
          </a:p>
          <a:p>
            <a:pPr marL="285750" indent="-285750">
              <a:spcBef>
                <a:spcPts val="600"/>
              </a:spcBef>
              <a:buFontTx/>
              <a:buChar char="-"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From support to innovation to support of technology clusters based on a technology roadmap.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B33CB7-686E-45F0-BBA5-7D88173B6117}"/>
              </a:ext>
            </a:extLst>
          </p:cNvPr>
          <p:cNvSpPr txBox="1"/>
          <p:nvPr/>
        </p:nvSpPr>
        <p:spPr>
          <a:xfrm>
            <a:off x="6468069" y="1262061"/>
            <a:ext cx="3351728" cy="646331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CARE 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01/2004 – 12/2008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</a:t>
            </a:r>
            <a:r>
              <a:rPr kumimoji="0" lang="fr-CH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years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15.2 M€ EC contribution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873655-F589-4DE8-8F9E-D60CCA47CD9F}"/>
              </a:ext>
            </a:extLst>
          </p:cNvPr>
          <p:cNvSpPr txBox="1"/>
          <p:nvPr/>
        </p:nvSpPr>
        <p:spPr>
          <a:xfrm>
            <a:off x="6470545" y="2138272"/>
            <a:ext cx="3348395" cy="646331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EuCARD 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04/2009 – 03/2013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</a:t>
            </a:r>
            <a:r>
              <a:rPr kumimoji="0" lang="fr-CH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years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10.0 M€ EC contribution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71B961-2963-4D82-AA40-AF2C6DAB8D11}"/>
              </a:ext>
            </a:extLst>
          </p:cNvPr>
          <p:cNvSpPr txBox="1"/>
          <p:nvPr/>
        </p:nvSpPr>
        <p:spPr>
          <a:xfrm>
            <a:off x="6467212" y="3014306"/>
            <a:ext cx="3351728" cy="646331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EuCARD-2 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05/2013 – 04/2017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</a:t>
            </a:r>
            <a:r>
              <a:rPr kumimoji="0" lang="fr-CH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years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8.0 M€ EC contribution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AC3C8E-1A74-418E-BA95-0DE0384154DA}"/>
              </a:ext>
            </a:extLst>
          </p:cNvPr>
          <p:cNvSpPr txBox="1"/>
          <p:nvPr/>
        </p:nvSpPr>
        <p:spPr>
          <a:xfrm rot="16200000">
            <a:off x="5777172" y="1385973"/>
            <a:ext cx="675508" cy="369332"/>
          </a:xfrm>
          <a:prstGeom prst="rect">
            <a:avLst/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FP6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100925-F7FA-46D7-B07A-388E01AACE7D}"/>
              </a:ext>
            </a:extLst>
          </p:cNvPr>
          <p:cNvSpPr txBox="1"/>
          <p:nvPr/>
        </p:nvSpPr>
        <p:spPr>
          <a:xfrm rot="16200000">
            <a:off x="5379582" y="2721349"/>
            <a:ext cx="1499288" cy="369332"/>
          </a:xfrm>
          <a:prstGeom prst="rect">
            <a:avLst/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FP7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Down Arrow 13">
            <a:extLst>
              <a:ext uri="{FF2B5EF4-FFF2-40B4-BE49-F238E27FC236}">
                <a16:creationId xmlns:a16="http://schemas.microsoft.com/office/drawing/2014/main" id="{B6A18971-4656-43C3-B4AB-5B7D92E163C9}"/>
              </a:ext>
            </a:extLst>
          </p:cNvPr>
          <p:cNvSpPr/>
          <p:nvPr/>
        </p:nvSpPr>
        <p:spPr>
          <a:xfrm>
            <a:off x="7488368" y="1930479"/>
            <a:ext cx="228600" cy="202359"/>
          </a:xfrm>
          <a:prstGeom prst="down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Down Arrow 14">
            <a:extLst>
              <a:ext uri="{FF2B5EF4-FFF2-40B4-BE49-F238E27FC236}">
                <a16:creationId xmlns:a16="http://schemas.microsoft.com/office/drawing/2014/main" id="{EAD81041-A48A-4F9D-AA6D-D10100B362FD}"/>
              </a:ext>
            </a:extLst>
          </p:cNvPr>
          <p:cNvSpPr/>
          <p:nvPr/>
        </p:nvSpPr>
        <p:spPr>
          <a:xfrm>
            <a:off x="7488368" y="2792542"/>
            <a:ext cx="228600" cy="208312"/>
          </a:xfrm>
          <a:prstGeom prst="down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B80BAC-E708-43BC-B7DD-9F2DD74BE360}"/>
              </a:ext>
            </a:extLst>
          </p:cNvPr>
          <p:cNvSpPr txBox="1"/>
          <p:nvPr/>
        </p:nvSpPr>
        <p:spPr>
          <a:xfrm>
            <a:off x="6467212" y="3875555"/>
            <a:ext cx="3351728" cy="646331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ARIES 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05/2017 – 04/2022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</a:t>
            </a:r>
            <a:r>
              <a:rPr kumimoji="0" lang="fr-CH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years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10.0 M€ EC contribution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Down Arrow 16">
            <a:extLst>
              <a:ext uri="{FF2B5EF4-FFF2-40B4-BE49-F238E27FC236}">
                <a16:creationId xmlns:a16="http://schemas.microsoft.com/office/drawing/2014/main" id="{FC0B3F7E-D3AB-49F6-843C-DAF564D48311}"/>
              </a:ext>
            </a:extLst>
          </p:cNvPr>
          <p:cNvSpPr/>
          <p:nvPr/>
        </p:nvSpPr>
        <p:spPr>
          <a:xfrm>
            <a:off x="7488368" y="3679308"/>
            <a:ext cx="228600" cy="208312"/>
          </a:xfrm>
          <a:prstGeom prst="down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CD108C-DB55-47F2-9142-A9B0B1CDE3AF}"/>
              </a:ext>
            </a:extLst>
          </p:cNvPr>
          <p:cNvSpPr txBox="1"/>
          <p:nvPr/>
        </p:nvSpPr>
        <p:spPr>
          <a:xfrm rot="16200000">
            <a:off x="5329156" y="4491617"/>
            <a:ext cx="1609446" cy="369332"/>
          </a:xfrm>
          <a:prstGeom prst="rect">
            <a:avLst/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H2020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own Arrow 22">
            <a:extLst>
              <a:ext uri="{FF2B5EF4-FFF2-40B4-BE49-F238E27FC236}">
                <a16:creationId xmlns:a16="http://schemas.microsoft.com/office/drawing/2014/main" id="{588CF18E-C614-43EC-B6D2-14C925942D17}"/>
              </a:ext>
            </a:extLst>
          </p:cNvPr>
          <p:cNvSpPr/>
          <p:nvPr/>
        </p:nvSpPr>
        <p:spPr>
          <a:xfrm>
            <a:off x="7488368" y="4523998"/>
            <a:ext cx="228600" cy="297047"/>
          </a:xfrm>
          <a:prstGeom prst="down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41048D-84E9-494C-8EFD-B947FE65FF38}"/>
              </a:ext>
            </a:extLst>
          </p:cNvPr>
          <p:cNvSpPr txBox="1"/>
          <p:nvPr/>
        </p:nvSpPr>
        <p:spPr>
          <a:xfrm rot="16200000">
            <a:off x="8633601" y="2719509"/>
            <a:ext cx="3252679" cy="369333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Integrating Activities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0359BE-19C9-4AB2-AED0-96E212977A0B}"/>
              </a:ext>
            </a:extLst>
          </p:cNvPr>
          <p:cNvSpPr txBox="1"/>
          <p:nvPr/>
        </p:nvSpPr>
        <p:spPr>
          <a:xfrm rot="16200000">
            <a:off x="10048950" y="4666048"/>
            <a:ext cx="707247" cy="923330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Innovation Pilot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76C402-93F6-4AA4-8367-A27B47CEB45C}"/>
              </a:ext>
            </a:extLst>
          </p:cNvPr>
          <p:cNvSpPr txBox="1"/>
          <p:nvPr/>
        </p:nvSpPr>
        <p:spPr>
          <a:xfrm>
            <a:off x="362696" y="3650385"/>
            <a:ext cx="5145092" cy="147732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kern="0" dirty="0">
                <a:solidFill>
                  <a:prstClr val="black"/>
                </a:solidFill>
                <a:latin typeface="Calibri"/>
              </a:rPr>
              <a:t>Along these projects, we keep our focus on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cross-boundary technology subjects, not directly followed by large laboratories, with added value from collaboration and sharing of resources, to which has been now added the co-innovation with industry.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FDC271-0CC3-6321-C256-B6ADDDFC9EDA}"/>
              </a:ext>
            </a:extLst>
          </p:cNvPr>
          <p:cNvSpPr txBox="1"/>
          <p:nvPr/>
        </p:nvSpPr>
        <p:spPr>
          <a:xfrm>
            <a:off x="6467212" y="5806036"/>
            <a:ext cx="3351728" cy="646331"/>
          </a:xfrm>
          <a:prstGeom prst="rect">
            <a:avLst/>
          </a:prstGeom>
          <a:gradFill rotWithShape="1">
            <a:gsLst>
              <a:gs pos="0">
                <a:srgbClr val="F79646">
                  <a:tint val="50000"/>
                  <a:satMod val="300000"/>
                </a:srgbClr>
              </a:gs>
              <a:gs pos="35000">
                <a:srgbClr val="F79646">
                  <a:tint val="37000"/>
                  <a:satMod val="300000"/>
                </a:srgbClr>
              </a:gs>
              <a:gs pos="100000">
                <a:srgbClr val="F7964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(I.FAST2) </a:t>
            </a:r>
            <a:r>
              <a:rPr kumimoji="0" lang="fr-CH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06/2026 – 05/2030 ???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</a:t>
            </a:r>
            <a:r>
              <a:rPr kumimoji="0" lang="fr-CH" sz="18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years</a:t>
            </a:r>
            <a:r>
              <a:rPr kumimoji="0" lang="fr-CH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lang="fr-CH" i="1" kern="0" dirty="0">
                <a:solidFill>
                  <a:prstClr val="black"/>
                </a:solidFill>
                <a:latin typeface="Calibri"/>
              </a:rPr>
              <a:t>x</a:t>
            </a:r>
            <a:r>
              <a:rPr kumimoji="0" lang="fr-CH" sz="18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M€ EU contribution</a:t>
            </a: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Down Arrow 22">
            <a:extLst>
              <a:ext uri="{FF2B5EF4-FFF2-40B4-BE49-F238E27FC236}">
                <a16:creationId xmlns:a16="http://schemas.microsoft.com/office/drawing/2014/main" id="{4DC5D1BD-FA18-2200-AA71-D7C224CEF9F3}"/>
              </a:ext>
            </a:extLst>
          </p:cNvPr>
          <p:cNvSpPr/>
          <p:nvPr/>
        </p:nvSpPr>
        <p:spPr>
          <a:xfrm>
            <a:off x="7445074" y="5479941"/>
            <a:ext cx="228600" cy="297047"/>
          </a:xfrm>
          <a:prstGeom prst="down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6A52AA-8CE9-244F-8736-C158C10DBAF1}"/>
              </a:ext>
            </a:extLst>
          </p:cNvPr>
          <p:cNvSpPr txBox="1"/>
          <p:nvPr/>
        </p:nvSpPr>
        <p:spPr>
          <a:xfrm>
            <a:off x="6485773" y="4815233"/>
            <a:ext cx="3351728" cy="646331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="1" kern="0" dirty="0">
                <a:solidFill>
                  <a:srgbClr val="0000CC"/>
                </a:solidFill>
                <a:latin typeface="Calibri"/>
              </a:rPr>
              <a:t>I.FAST</a:t>
            </a: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05/2021 – </a:t>
            </a:r>
            <a:r>
              <a:rPr lang="fr-CH" kern="0" dirty="0">
                <a:solidFill>
                  <a:prstClr val="white"/>
                </a:solidFill>
                <a:latin typeface="Calibri"/>
              </a:rPr>
              <a:t>10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/2025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</a:t>
            </a:r>
            <a:r>
              <a:rPr kumimoji="0" lang="fr-CH" sz="18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years</a:t>
            </a: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10.0 M€ EC contribution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BD41E4-CDD7-6FD3-298A-C09F14FC79FF}"/>
              </a:ext>
            </a:extLst>
          </p:cNvPr>
          <p:cNvSpPr txBox="1"/>
          <p:nvPr/>
        </p:nvSpPr>
        <p:spPr>
          <a:xfrm rot="16200000">
            <a:off x="10017383" y="5780701"/>
            <a:ext cx="757913" cy="646331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prstClr val="white"/>
                </a:solidFill>
                <a:latin typeface="Calibri"/>
              </a:rPr>
              <a:t>INFRA-TECH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C250B9-562F-C7E3-EFE6-AFD40F3E8ABD}"/>
              </a:ext>
            </a:extLst>
          </p:cNvPr>
          <p:cNvSpPr txBox="1"/>
          <p:nvPr/>
        </p:nvSpPr>
        <p:spPr>
          <a:xfrm rot="16200000">
            <a:off x="5761523" y="5914076"/>
            <a:ext cx="707248" cy="369333"/>
          </a:xfrm>
          <a:prstGeom prst="rect">
            <a:avLst/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645428-7227-776D-30EC-958FD93C2FA5}"/>
              </a:ext>
            </a:extLst>
          </p:cNvPr>
          <p:cNvSpPr txBox="1"/>
          <p:nvPr/>
        </p:nvSpPr>
        <p:spPr>
          <a:xfrm>
            <a:off x="1910074" y="5591538"/>
            <a:ext cx="3573079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Preparing for FP10 that might be very different from what we have seen so far.</a:t>
            </a:r>
            <a:endParaRPr lang="en-CH" dirty="0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AB9539EA-BB12-7E9A-7735-9EE663C4930E}"/>
              </a:ext>
            </a:extLst>
          </p:cNvPr>
          <p:cNvSpPr/>
          <p:nvPr/>
        </p:nvSpPr>
        <p:spPr>
          <a:xfrm>
            <a:off x="5580716" y="5877657"/>
            <a:ext cx="252201" cy="50308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29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A2CDE-24F9-0F2D-3B71-FAB727E0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FP10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973B1-11C0-408A-FF4A-F32D8015BB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1956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Position of ESFRI chair on Research Infrastructures: should not be limited to Pillar 1 (excellent science) as they are now, should have a transversal impact on environment, climate, security, etc.</a:t>
            </a:r>
          </a:p>
          <a:p>
            <a:pPr>
              <a:lnSpc>
                <a:spcPct val="110000"/>
              </a:lnSpc>
            </a:pPr>
            <a:r>
              <a:rPr lang="en-US" dirty="0"/>
              <a:t>The Commission is considering a scheme of FP10 combining several funds (ERC, EIC) into a mega-fund for competitiveness.</a:t>
            </a:r>
          </a:p>
          <a:p>
            <a:pPr>
              <a:lnSpc>
                <a:spcPct val="110000"/>
              </a:lnSpc>
            </a:pPr>
            <a:r>
              <a:rPr lang="en-US" dirty="0"/>
              <a:t>EU ministers and EU Council have expressed their position in favour of a stand-alone FP10 programme like now (March 2025).</a:t>
            </a:r>
          </a:p>
          <a:p>
            <a:pPr>
              <a:lnSpc>
                <a:spcPct val="110000"/>
              </a:lnSpc>
            </a:pPr>
            <a:r>
              <a:rPr lang="en-US" dirty="0"/>
              <a:t>Even though UK and CH are back into the Horizon programme, the budget for FP10 is expected to decrease in comparison to previous FP’s – because of other EU priorities.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E6DC2-CD51-CBC7-56EB-9CD93800A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91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E53D5-63C1-7EA3-62CD-4C49CD322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642176" cy="920538"/>
          </a:xfrm>
        </p:spPr>
        <p:txBody>
          <a:bodyPr>
            <a:normAutofit/>
          </a:bodyPr>
          <a:lstStyle/>
          <a:p>
            <a:r>
              <a:rPr lang="en-US" dirty="0"/>
              <a:t>The 2025 RI Work Programme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FF6CA-08F2-B593-1102-57A4B5FA4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7888" y="1291178"/>
            <a:ext cx="6572532" cy="483802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Draft completed in October 2024, expected to be published in November 2024, is not yet out. Negotiations required for the budgets.</a:t>
            </a:r>
          </a:p>
          <a:p>
            <a:pPr>
              <a:lnSpc>
                <a:spcPct val="120000"/>
              </a:lnSpc>
            </a:pPr>
            <a:r>
              <a:rPr lang="en-US" dirty="0"/>
              <a:t>The draft has been circulating for months (and is even available on some national contact web sites) but it is not official yet.</a:t>
            </a:r>
          </a:p>
          <a:p>
            <a:pPr>
              <a:lnSpc>
                <a:spcPct val="120000"/>
              </a:lnSpc>
            </a:pPr>
            <a:r>
              <a:rPr lang="en-US" dirty="0"/>
              <a:t>Recent news are that the Work Programme is now </a:t>
            </a:r>
            <a:r>
              <a:rPr lang="en-US" dirty="0" err="1"/>
              <a:t>finalised</a:t>
            </a:r>
            <a:r>
              <a:rPr lang="en-US" dirty="0"/>
              <a:t> and being approved by the Committee – should be published in April (or rumors for early May).</a:t>
            </a:r>
          </a:p>
          <a:p>
            <a:pPr>
              <a:lnSpc>
                <a:spcPct val="120000"/>
              </a:lnSpc>
            </a:pPr>
            <a:r>
              <a:rPr lang="en-US" dirty="0"/>
              <a:t>We are preparing a proposal based on specifications that are not final.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03BD50-12BB-F89D-D83E-FF7C09BA2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916325-5433-58C5-60C9-0A7DFCC30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463" y="1479537"/>
            <a:ext cx="3458805" cy="464966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0739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CDC95-BADB-265D-3804-DB9D108F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21768"/>
            <a:ext cx="10515600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The HORIZON-INFRA-2025-01-TECH-02 call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155F0-F830-3888-3EE2-7886728C2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356" y="1245072"/>
            <a:ext cx="11727287" cy="5247802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>
                <a:solidFill>
                  <a:srgbClr val="F207CA"/>
                </a:solidFill>
              </a:rPr>
              <a:t>Implementing research infrastructure technology roadmaps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Expected </a:t>
            </a:r>
            <a:r>
              <a:rPr lang="en-US" sz="2400" dirty="0">
                <a:solidFill>
                  <a:srgbClr val="F207CA"/>
                </a:solidFill>
              </a:rPr>
              <a:t>EU contribution</a:t>
            </a:r>
            <a:r>
              <a:rPr lang="en-US" sz="2400" dirty="0"/>
              <a:t>: </a:t>
            </a:r>
            <a:r>
              <a:rPr lang="en-US" sz="2400" b="1" dirty="0"/>
              <a:t>10 M€ - was originally 15 M€ </a:t>
            </a:r>
            <a:endParaRPr lang="en-US" sz="24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Total budget </a:t>
            </a:r>
            <a:r>
              <a:rPr lang="en-US" sz="2400" dirty="0"/>
              <a:t>for the call: 45 MEUR (to be confirmed): 4.5 projects can be funded.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Deadline</a:t>
            </a:r>
            <a:r>
              <a:rPr lang="en-US" sz="2400" dirty="0"/>
              <a:t> for submission: </a:t>
            </a:r>
            <a:r>
              <a:rPr lang="en-US" sz="2400" b="1" dirty="0"/>
              <a:t>18 September 2025 </a:t>
            </a:r>
            <a:r>
              <a:rPr lang="en-US" sz="2400" dirty="0"/>
              <a:t>(to be confirmed).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rgbClr val="F207CA"/>
                </a:solidFill>
              </a:rPr>
              <a:t>For infrastructure and technology communities </a:t>
            </a:r>
            <a:r>
              <a:rPr lang="en-US" sz="2400" dirty="0"/>
              <a:t>with already developed research infrastructure technology roadmaps: </a:t>
            </a:r>
            <a:r>
              <a:rPr lang="en-US" sz="2400" dirty="0">
                <a:solidFill>
                  <a:srgbClr val="F207CA"/>
                </a:solidFill>
              </a:rPr>
              <a:t>accelerators, light sources, astronomy, etc.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Projects should implement significant parts of, or entire research infrastructure </a:t>
            </a:r>
            <a:r>
              <a:rPr lang="en-US" sz="2400" b="1" dirty="0">
                <a:solidFill>
                  <a:srgbClr val="F207CA"/>
                </a:solidFill>
              </a:rPr>
              <a:t>technology roadmaps </a:t>
            </a:r>
            <a:r>
              <a:rPr lang="en-US" sz="2400" dirty="0"/>
              <a:t>through </a:t>
            </a:r>
            <a:r>
              <a:rPr lang="en-US" sz="2400" dirty="0">
                <a:solidFill>
                  <a:srgbClr val="F207CA"/>
                </a:solidFill>
              </a:rPr>
              <a:t>co-creation with industrial partners from the earliest possible stage</a:t>
            </a:r>
            <a:r>
              <a:rPr lang="en-US" sz="2400" dirty="0"/>
              <a:t>. The technology roadmaps should be the result of a community or cross-community effort already undertaken. The technological solutions developed should respond to the </a:t>
            </a:r>
            <a:r>
              <a:rPr lang="en-US" sz="2400" dirty="0">
                <a:solidFill>
                  <a:srgbClr val="F207CA"/>
                </a:solidFill>
              </a:rPr>
              <a:t>needs of several research infrastructures</a:t>
            </a:r>
            <a:r>
              <a:rPr lang="en-US" sz="2400" dirty="0"/>
              <a:t>, and in some cases the needs of </a:t>
            </a:r>
            <a:r>
              <a:rPr lang="en-US" sz="2400" dirty="0">
                <a:solidFill>
                  <a:srgbClr val="F207CA"/>
                </a:solidFill>
              </a:rPr>
              <a:t>different types of research infrastructures</a:t>
            </a:r>
            <a:r>
              <a:rPr lang="en-US" sz="2400" dirty="0"/>
              <a:t>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/>
              <a:t>		Project must include at least 2 Research Infrastructures (ESFRI, ERIC, or 			International European org.).							</a:t>
            </a:r>
            <a:endParaRPr lang="en-CH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C4ED95-8DA5-9141-AF9D-EA418F2D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26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63EFC-7C64-EDA5-9C6C-8C7561922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402" y="248569"/>
            <a:ext cx="11377264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Requirements, from draft call description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A9B7A-D125-6DFA-108E-0EBD2060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434" y="1190793"/>
            <a:ext cx="10801200" cy="493626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All R&amp;D topics included in the portfolio must: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implement significant parts of a </a:t>
            </a:r>
            <a:r>
              <a:rPr lang="en-US" dirty="0">
                <a:solidFill>
                  <a:schemeClr val="accent1"/>
                </a:solidFill>
              </a:rPr>
              <a:t>research infrastructure technology roadmap</a:t>
            </a:r>
            <a:r>
              <a:rPr lang="en-US" dirty="0"/>
              <a:t> (ESPP, LEAPS, others) or develop new advanced </a:t>
            </a:r>
            <a:r>
              <a:rPr lang="en-US" dirty="0">
                <a:solidFill>
                  <a:schemeClr val="accent1"/>
                </a:solidFill>
              </a:rPr>
              <a:t>applications</a:t>
            </a:r>
            <a:r>
              <a:rPr lang="en-US" dirty="0"/>
              <a:t>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address </a:t>
            </a:r>
            <a:r>
              <a:rPr lang="en-US" dirty="0">
                <a:solidFill>
                  <a:schemeClr val="accent1"/>
                </a:solidFill>
              </a:rPr>
              <a:t>prototyping</a:t>
            </a:r>
            <a:r>
              <a:rPr lang="en-US" dirty="0"/>
              <a:t> of high-performance systems needed to </a:t>
            </a:r>
            <a:r>
              <a:rPr lang="en-US" dirty="0">
                <a:solidFill>
                  <a:schemeClr val="accent1"/>
                </a:solidFill>
              </a:rPr>
              <a:t>upgrade</a:t>
            </a:r>
            <a:r>
              <a:rPr lang="en-US" dirty="0"/>
              <a:t> the involved research infrastructures or </a:t>
            </a:r>
            <a:r>
              <a:rPr lang="en-US" dirty="0">
                <a:solidFill>
                  <a:schemeClr val="accent1"/>
                </a:solidFill>
              </a:rPr>
              <a:t>construct</a:t>
            </a:r>
            <a:r>
              <a:rPr lang="en-US" dirty="0"/>
              <a:t> their next generation.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Include </a:t>
            </a:r>
            <a:r>
              <a:rPr lang="en-US" dirty="0">
                <a:solidFill>
                  <a:schemeClr val="accent1"/>
                </a:solidFill>
              </a:rPr>
              <a:t>co-creation with industrial partners </a:t>
            </a:r>
            <a:r>
              <a:rPr lang="en-US" dirty="0"/>
              <a:t>from the earliest possible stage (as beneficiaries, subcontractors, PCP partners, or with letters of engagement) 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respond to the </a:t>
            </a:r>
            <a:r>
              <a:rPr lang="en-US" dirty="0">
                <a:solidFill>
                  <a:schemeClr val="accent1"/>
                </a:solidFill>
              </a:rPr>
              <a:t>needs of several research infrastructures</a:t>
            </a:r>
            <a:r>
              <a:rPr lang="en-US" dirty="0"/>
              <a:t>, possibly of different types. 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possibly </a:t>
            </a:r>
            <a:r>
              <a:rPr lang="en-US" dirty="0">
                <a:solidFill>
                  <a:schemeClr val="accent1"/>
                </a:solidFill>
              </a:rPr>
              <a:t>build on results </a:t>
            </a:r>
            <a:r>
              <a:rPr lang="en-US" dirty="0"/>
              <a:t>from previous projects and </a:t>
            </a:r>
            <a:r>
              <a:rPr lang="en-US" dirty="0">
                <a:solidFill>
                  <a:schemeClr val="accent1"/>
                </a:solidFill>
              </a:rPr>
              <a:t>avoid overlaps </a:t>
            </a:r>
            <a:r>
              <a:rPr lang="en-US" dirty="0"/>
              <a:t>with ongoing projects.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consider </a:t>
            </a:r>
            <a:r>
              <a:rPr lang="en-US" dirty="0">
                <a:solidFill>
                  <a:schemeClr val="accent1"/>
                </a:solidFill>
              </a:rPr>
              <a:t>resource efficiency </a:t>
            </a:r>
            <a:r>
              <a:rPr lang="en-US" dirty="0"/>
              <a:t>(e.g. raw material and energy consumption) and </a:t>
            </a:r>
            <a:r>
              <a:rPr lang="en-US" dirty="0">
                <a:solidFill>
                  <a:schemeClr val="accent1"/>
                </a:solidFill>
              </a:rPr>
              <a:t>environmental </a:t>
            </a:r>
            <a:r>
              <a:rPr lang="en-US" dirty="0"/>
              <a:t>(including climate-related) </a:t>
            </a:r>
            <a:r>
              <a:rPr lang="en-US" dirty="0">
                <a:solidFill>
                  <a:schemeClr val="accent1"/>
                </a:solidFill>
              </a:rPr>
              <a:t>impacts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1516D-BDB6-3825-C71B-AC90D3A4E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2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836B-6391-58F4-F6E3-69A0530B1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486898" cy="920538"/>
          </a:xfrm>
        </p:spPr>
        <p:txBody>
          <a:bodyPr>
            <a:normAutofit/>
          </a:bodyPr>
          <a:lstStyle/>
          <a:p>
            <a:r>
              <a:rPr lang="en-US" dirty="0"/>
              <a:t>TIARA guidelines for the proposal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9E9A71-5CD8-C3EA-0E71-E53514D94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484784"/>
            <a:ext cx="10297144" cy="464441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Different from previous projects, the new project should have: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A mixture of </a:t>
            </a:r>
            <a:r>
              <a:rPr lang="en-US" dirty="0">
                <a:solidFill>
                  <a:srgbClr val="F207CA"/>
                </a:solidFill>
              </a:rPr>
              <a:t>top-down and bottom-up</a:t>
            </a:r>
            <a:r>
              <a:rPr lang="en-US" dirty="0"/>
              <a:t> topics: explore recognised critical R&amp;D topics with appropriate funding, while keeping the </a:t>
            </a:r>
            <a:r>
              <a:rPr lang="en-US" dirty="0">
                <a:solidFill>
                  <a:srgbClr val="F207CA"/>
                </a:solidFill>
              </a:rPr>
              <a:t>creativity and innovation </a:t>
            </a:r>
            <a:r>
              <a:rPr lang="en-US" dirty="0"/>
              <a:t>dimension of a bottom-up call to the community.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Less partners </a:t>
            </a:r>
            <a:r>
              <a:rPr lang="en-US" dirty="0"/>
              <a:t>than in I.FAST, avoid beneficiaries with </a:t>
            </a:r>
            <a:r>
              <a:rPr lang="en-US" dirty="0">
                <a:solidFill>
                  <a:srgbClr val="F207CA"/>
                </a:solidFill>
              </a:rPr>
              <a:t>less that 100k </a:t>
            </a:r>
            <a:r>
              <a:rPr lang="en-US" dirty="0"/>
              <a:t>EC funding. Ideal team one or 2 academic, one industry (limit is 50k for industry).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207CA"/>
                </a:solidFill>
              </a:rPr>
              <a:t>Rate of matching funds</a:t>
            </a:r>
            <a:r>
              <a:rPr lang="en-US" dirty="0"/>
              <a:t> (now 50% for academia, 30% for industry) reduced to </a:t>
            </a:r>
            <a:r>
              <a:rPr lang="en-US" b="1" dirty="0"/>
              <a:t>1/3 (33%) </a:t>
            </a:r>
            <a:r>
              <a:rPr lang="en-US" dirty="0"/>
              <a:t>for research institutions, </a:t>
            </a:r>
            <a:r>
              <a:rPr lang="en-US" b="1" dirty="0"/>
              <a:t>20% </a:t>
            </a:r>
            <a:r>
              <a:rPr lang="en-US" dirty="0"/>
              <a:t>for industry.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Less space for </a:t>
            </a:r>
            <a:r>
              <a:rPr lang="en-US" dirty="0">
                <a:solidFill>
                  <a:srgbClr val="F207CA"/>
                </a:solidFill>
              </a:rPr>
              <a:t>Networks</a:t>
            </a:r>
            <a:r>
              <a:rPr lang="en-US" dirty="0"/>
              <a:t>, possibly only in the frame of defining </a:t>
            </a:r>
            <a:r>
              <a:rPr lang="en-US" dirty="0">
                <a:solidFill>
                  <a:srgbClr val="F207CA"/>
                </a:solidFill>
              </a:rPr>
              <a:t>Technology Roadmaps – </a:t>
            </a:r>
            <a:r>
              <a:rPr lang="en-US" dirty="0"/>
              <a:t>and more space to prototyping with industry.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41D1C-42CC-789F-79E9-01185C153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84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07194-DA46-5494-C3D1-7D4A48E5D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772" y="220995"/>
            <a:ext cx="10010328" cy="920538"/>
          </a:xfrm>
        </p:spPr>
        <p:txBody>
          <a:bodyPr>
            <a:normAutofit/>
          </a:bodyPr>
          <a:lstStyle/>
          <a:p>
            <a:r>
              <a:rPr lang="en-US" dirty="0"/>
              <a:t>Structure of the proposal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BAAD6D-B5D6-FFD8-8156-2543A5971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ACC9A05-D2C5-8040-E7CC-1D4BBF8665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234308"/>
              </p:ext>
            </p:extLst>
          </p:nvPr>
        </p:nvGraphicFramePr>
        <p:xfrm>
          <a:off x="1832045" y="2528100"/>
          <a:ext cx="8010261" cy="2931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9753">
                  <a:extLst>
                    <a:ext uri="{9D8B030D-6E8A-4147-A177-3AD203B41FA5}">
                      <a16:colId xmlns:a16="http://schemas.microsoft.com/office/drawing/2014/main" val="4285841903"/>
                    </a:ext>
                  </a:extLst>
                </a:gridCol>
                <a:gridCol w="1900258">
                  <a:extLst>
                    <a:ext uri="{9D8B030D-6E8A-4147-A177-3AD203B41FA5}">
                      <a16:colId xmlns:a16="http://schemas.microsoft.com/office/drawing/2014/main" val="3425651189"/>
                    </a:ext>
                  </a:extLst>
                </a:gridCol>
                <a:gridCol w="3838661">
                  <a:extLst>
                    <a:ext uri="{9D8B030D-6E8A-4147-A177-3AD203B41FA5}">
                      <a16:colId xmlns:a16="http://schemas.microsoft.com/office/drawing/2014/main" val="2301333913"/>
                    </a:ext>
                  </a:extLst>
                </a:gridCol>
                <a:gridCol w="1961589">
                  <a:extLst>
                    <a:ext uri="{9D8B030D-6E8A-4147-A177-3AD203B41FA5}">
                      <a16:colId xmlns:a16="http://schemas.microsoft.com/office/drawing/2014/main" val="38460934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Pillar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Content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EC contribution per activity (guideline)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315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Instruments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General WP’s covering all activities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168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Enabling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 key technologies, selected top-down, higher TRL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0.5-1 M€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199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3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Emerging technologies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About 10 selected technologies after bottom-up call, lower TRL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200-400 k€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26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4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Innovation Fund</a:t>
                      </a:r>
                      <a:endParaRPr lang="en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Internal call after project start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100-200 k€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01567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A667F05-5D73-1F3F-69BE-9A26E7BB8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3404" y="449118"/>
            <a:ext cx="3145023" cy="17612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E9DA0F-1690-1AB4-7087-80B6DCF1E784}"/>
              </a:ext>
            </a:extLst>
          </p:cNvPr>
          <p:cNvSpPr txBox="1"/>
          <p:nvPr/>
        </p:nvSpPr>
        <p:spPr>
          <a:xfrm>
            <a:off x="575229" y="1233919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From I.FAST experience and discussions with EC,</a:t>
            </a:r>
          </a:p>
          <a:p>
            <a:r>
              <a:rPr lang="en-US" sz="2000" dirty="0"/>
              <a:t>Project based on </a:t>
            </a:r>
            <a:r>
              <a:rPr lang="en-US" sz="2000" b="1" dirty="0">
                <a:solidFill>
                  <a:schemeClr val="accent1"/>
                </a:solidFill>
              </a:rPr>
              <a:t>4 pillars (groups of Work Packages</a:t>
            </a:r>
            <a:r>
              <a:rPr lang="en-US" sz="2000" dirty="0"/>
              <a:t>):</a:t>
            </a:r>
            <a:endParaRPr lang="en-CH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530182-0168-D7CB-65C7-0053D03A246A}"/>
              </a:ext>
            </a:extLst>
          </p:cNvPr>
          <p:cNvSpPr txBox="1"/>
          <p:nvPr/>
        </p:nvSpPr>
        <p:spPr>
          <a:xfrm>
            <a:off x="2135560" y="5676223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EC contribution as </a:t>
            </a:r>
            <a:r>
              <a:rPr lang="en-US" b="1" dirty="0">
                <a:solidFill>
                  <a:schemeClr val="accent1"/>
                </a:solidFill>
              </a:rPr>
              <a:t>total cost, including the 25% overheads </a:t>
            </a:r>
            <a:endParaRPr lang="en-CH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426161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45647</TotalTime>
  <Words>2055</Words>
  <Application>Microsoft Office PowerPoint</Application>
  <PresentationFormat>Widescreen</PresentationFormat>
  <Paragraphs>297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A new instrument in the last call of Horizon Europe</vt:lpstr>
      <vt:lpstr>21 years already - now heading for the 2030’s</vt:lpstr>
      <vt:lpstr>FP10</vt:lpstr>
      <vt:lpstr>The 2025 RI Work Programme</vt:lpstr>
      <vt:lpstr>The HORIZON-INFRA-2025-01-TECH-02 call</vt:lpstr>
      <vt:lpstr>Requirements, from draft call description</vt:lpstr>
      <vt:lpstr>TIARA guidelines for the proposal</vt:lpstr>
      <vt:lpstr>Structure of the proposal</vt:lpstr>
      <vt:lpstr>Total budget repartition</vt:lpstr>
      <vt:lpstr>Teaming for proposal preparation</vt:lpstr>
      <vt:lpstr>Status of preparation</vt:lpstr>
      <vt:lpstr>1. Coordination</vt:lpstr>
      <vt:lpstr>2. Enabling Technologies Pillar</vt:lpstr>
      <vt:lpstr>3. Instruments Pillar</vt:lpstr>
      <vt:lpstr>4. Emerging technologies pillar</vt:lpstr>
      <vt:lpstr>Evaluation criteria for emerging technologies</vt:lpstr>
      <vt:lpstr>Guidelines - financial</vt:lpstr>
      <vt:lpstr>Timeline for the new proposal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905</cp:revision>
  <dcterms:created xsi:type="dcterms:W3CDTF">2017-04-26T09:15:49Z</dcterms:created>
  <dcterms:modified xsi:type="dcterms:W3CDTF">2025-04-10T21:14:40Z</dcterms:modified>
</cp:coreProperties>
</file>