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embeddedFontLst>
    <p:embeddedFont>
      <p:font typeface="Montserrat" panose="00000500000000000000" pitchFamily="50" charset="0"/>
      <p:regular r:id="rId41"/>
      <p:bold r:id="rId42"/>
      <p:italic r:id="rId43"/>
      <p:boldItalic r:id="rId44"/>
    </p:embeddedFont>
    <p:embeddedFont>
      <p:font typeface="Montserrat ExtraBold" panose="00000900000000000000" pitchFamily="50" charset="0"/>
      <p:bold r:id="rId45"/>
      <p:boldItalic r:id="rId46"/>
    </p:embeddedFont>
    <p:embeddedFont>
      <p:font typeface="Montserrat SemiBold" panose="00000700000000000000" pitchFamily="2"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067">
          <p15:clr>
            <a:srgbClr val="A4A3A4"/>
          </p15:clr>
        </p15:guide>
        <p15:guide id="2" pos="7015">
          <p15:clr>
            <a:srgbClr val="A4A3A4"/>
          </p15:clr>
        </p15:guide>
        <p15:guide id="3" pos="665">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gWhKvWB8dB72lH0tH+z2V63amZ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284" y="48"/>
      </p:cViewPr>
      <p:guideLst>
        <p:guide orient="horz" pos="3067"/>
        <p:guide pos="7015"/>
        <p:guide pos="66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8"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4c79ecccc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34c79ecccc4_0_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g34c79ecccc4_0_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4c79ecccc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34c79ecccc4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34c79ecccc4_0_1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4c79cd1e76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34c79cd1e76_0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4" name="Google Shape;184;g34c79cd1e76_0_1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4c79ecccc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34c79ecccc4_0_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34c79ecccc4_0_1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4c79ecccc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34c79ecccc4_0_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g34c79ecccc4_0_4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4c79ecccc4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g34c79ecccc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4c79ecccc4_1_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 name="Google Shape;227;g34c79ecccc4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34c79ecccc4_1_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g34c79ecccc4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4c79ecccc4_1_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3" name="Google Shape;243;g34c79ecccc4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cd71d6d5a0_4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2cd71d6d5a0_4_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9" name="Google Shape;99;g2cd71d6d5a0_4_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4c79ecccc4_1_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g34c79ecccc4_1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4c79ecccc4_1_3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g34c79ecccc4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7" name="Google Shape;26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34a807b6d9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34a807b6d92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g34a807b6d92_0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34a807b6d9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34a807b6d92_0_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g34a807b6d92_0_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4a807b6d92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34a807b6d92_0_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g34a807b6d92_0_1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34a807b6d92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34a807b6d92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9" name="Google Shape;299;g34a807b6d92_0_2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6" name="Google Shape;30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4c79ecccc4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4c79ecccc4_0_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5" name="Google Shape;315;g34c79ecccc4_0_5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34c79ecccc4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34c79ecccc4_0_5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4" name="Google Shape;324;g34c79ecccc4_0_5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cd2143adaf_1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2cd2143adaf_1_9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g2cd2143adaf_1_9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4c79ecccc4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4c79ecccc4_0_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g34c79ecccc4_0_6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4c79ecccc4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34c79ecccc4_0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2" name="Google Shape;342;g34c79ecccc4_0_7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4c79ecccc4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4c79ecccc4_0_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g34c79ecccc4_0_8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34c79ecccc4_1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34c79ecccc4_1_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0" name="Google Shape;360;g34c79ecccc4_1_4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34c79ecccc4_1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34c79ecccc4_1_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9" name="Google Shape;369;g34c79ecccc4_1_5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6" name="Google Shape;37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381" name="Google Shape;381;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2cd2143adaf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g2cd2143adaf_2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0" name="Google Shape;390;g2cd2143adaf_2_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399" name="Google Shape;399;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38</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cd2143989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2cd2143989b_1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g2cd2143989b_1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cd2143adaf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g2cd2143adaf_1_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g2cd2143adaf_1_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04ce646d5a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304ce646d5a_0_3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04ce646d5a_0_3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04ce646d5a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g304ce646d5a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3" name="Google Shape;143;g304ce646d5a_0_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cd2143adaf_1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2cd2143adaf_1_10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g2cd2143adaf_1_10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2cd2143adaf_1_5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g2cd2143adaf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1">
  <p:cSld name="Cover 1">
    <p:spTree>
      <p:nvGrpSpPr>
        <p:cNvPr id="1" name="Shape 15"/>
        <p:cNvGrpSpPr/>
        <p:nvPr/>
      </p:nvGrpSpPr>
      <p:grpSpPr>
        <a:xfrm>
          <a:off x="0" y="0"/>
          <a:ext cx="0" cy="0"/>
          <a:chOff x="0" y="0"/>
          <a:chExt cx="0" cy="0"/>
        </a:xfrm>
      </p:grpSpPr>
      <p:pic>
        <p:nvPicPr>
          <p:cNvPr id="16" name="Google Shape;16;p22"/>
          <p:cNvPicPr preferRelativeResize="0"/>
          <p:nvPr/>
        </p:nvPicPr>
        <p:blipFill rotWithShape="1">
          <a:blip r:embed="rId2">
            <a:alphaModFix/>
          </a:blip>
          <a:srcRect/>
          <a:stretch/>
        </p:blipFill>
        <p:spPr>
          <a:xfrm>
            <a:off x="-1" y="1"/>
            <a:ext cx="12240000" cy="6879819"/>
          </a:xfrm>
          <a:prstGeom prst="rect">
            <a:avLst/>
          </a:prstGeom>
          <a:noFill/>
          <a:ln>
            <a:noFill/>
          </a:ln>
        </p:spPr>
      </p:pic>
      <p:sp>
        <p:nvSpPr>
          <p:cNvPr id="17" name="Google Shape;17;p22"/>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2"/>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1"/>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22"/>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1"/>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0" name="Google Shape;20;p22"/>
          <p:cNvPicPr preferRelativeResize="0"/>
          <p:nvPr/>
        </p:nvPicPr>
        <p:blipFill rotWithShape="1">
          <a:blip r:embed="rId3">
            <a:alphaModFix/>
          </a:blip>
          <a:srcRect/>
          <a:stretch/>
        </p:blipFill>
        <p:spPr>
          <a:xfrm>
            <a:off x="344787" y="5419084"/>
            <a:ext cx="1560595" cy="890236"/>
          </a:xfrm>
          <a:prstGeom prst="rect">
            <a:avLst/>
          </a:prstGeom>
          <a:noFill/>
          <a:ln>
            <a:noFill/>
          </a:ln>
        </p:spPr>
      </p:pic>
      <p:pic>
        <p:nvPicPr>
          <p:cNvPr id="21" name="Google Shape;21;p22"/>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22" name="Google Shape;22;p22"/>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Picture + Caption">
  <p:cSld name="Big Picture + Caption">
    <p:spTree>
      <p:nvGrpSpPr>
        <p:cNvPr id="1" name="Shape 82"/>
        <p:cNvGrpSpPr/>
        <p:nvPr/>
      </p:nvGrpSpPr>
      <p:grpSpPr>
        <a:xfrm>
          <a:off x="0" y="0"/>
          <a:ext cx="0" cy="0"/>
          <a:chOff x="0" y="0"/>
          <a:chExt cx="0" cy="0"/>
        </a:xfrm>
      </p:grpSpPr>
      <p:sp>
        <p:nvSpPr>
          <p:cNvPr id="83" name="Google Shape;83;p31"/>
          <p:cNvSpPr>
            <a:spLocks noGrp="1"/>
          </p:cNvSpPr>
          <p:nvPr>
            <p:ph type="pic" idx="2"/>
          </p:nvPr>
        </p:nvSpPr>
        <p:spPr>
          <a:xfrm>
            <a:off x="1775520" y="1268760"/>
            <a:ext cx="9361040" cy="3912840"/>
          </a:xfrm>
          <a:prstGeom prst="rect">
            <a:avLst/>
          </a:prstGeom>
          <a:noFill/>
          <a:ln>
            <a:noFill/>
          </a:ln>
        </p:spPr>
      </p:sp>
      <p:sp>
        <p:nvSpPr>
          <p:cNvPr id="84" name="Google Shape;84;p31"/>
          <p:cNvSpPr txBox="1">
            <a:spLocks noGrp="1"/>
          </p:cNvSpPr>
          <p:nvPr>
            <p:ph type="body" idx="1"/>
          </p:nvPr>
        </p:nvSpPr>
        <p:spPr>
          <a:xfrm>
            <a:off x="1069048" y="5390488"/>
            <a:ext cx="6629333" cy="195262"/>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1400"/>
              <a:buNone/>
              <a:defRPr sz="1400">
                <a:solidFill>
                  <a:schemeClr val="accent1"/>
                </a:solidFill>
              </a:defRPr>
            </a:lvl1pPr>
            <a:lvl2pPr marL="914400" lvl="1" indent="-228600" algn="l">
              <a:lnSpc>
                <a:spcPct val="90000"/>
              </a:lnSpc>
              <a:spcBef>
                <a:spcPts val="500"/>
              </a:spcBef>
              <a:spcAft>
                <a:spcPts val="0"/>
              </a:spcAft>
              <a:buSzPts val="1200"/>
              <a:buNone/>
              <a:defRPr sz="1200"/>
            </a:lvl2pPr>
            <a:lvl3pPr marL="1371600" lvl="2" indent="-228600" algn="l">
              <a:lnSpc>
                <a:spcPct val="90000"/>
              </a:lnSpc>
              <a:spcBef>
                <a:spcPts val="500"/>
              </a:spcBef>
              <a:spcAft>
                <a:spcPts val="0"/>
              </a:spcAft>
              <a:buSzPts val="1000"/>
              <a:buNone/>
              <a:defRPr sz="1000"/>
            </a:lvl3pPr>
            <a:lvl4pPr marL="1828800" lvl="3" indent="-228600" algn="l">
              <a:lnSpc>
                <a:spcPct val="90000"/>
              </a:lnSpc>
              <a:spcBef>
                <a:spcPts val="500"/>
              </a:spcBef>
              <a:spcAft>
                <a:spcPts val="0"/>
              </a:spcAft>
              <a:buSzPts val="900"/>
              <a:buNone/>
              <a:defRPr sz="900"/>
            </a:lvl4pPr>
            <a:lvl5pPr marL="2286000" lvl="4" indent="-228600" algn="l">
              <a:lnSpc>
                <a:spcPct val="90000"/>
              </a:lnSpc>
              <a:spcBef>
                <a:spcPts val="500"/>
              </a:spcBef>
              <a:spcAft>
                <a:spcPts val="0"/>
              </a:spcAft>
              <a:buSzPts val="900"/>
              <a:buNone/>
              <a:defRPr sz="900"/>
            </a:lvl5pPr>
            <a:lvl6pPr marL="2743200" lvl="5" indent="-228600" algn="l">
              <a:lnSpc>
                <a:spcPct val="90000"/>
              </a:lnSpc>
              <a:spcBef>
                <a:spcPts val="500"/>
              </a:spcBef>
              <a:spcAft>
                <a:spcPts val="0"/>
              </a:spcAft>
              <a:buClr>
                <a:schemeClr val="dk1"/>
              </a:buClr>
              <a:buSzPts val="900"/>
              <a:buNone/>
              <a:defRPr sz="900"/>
            </a:lvl6pPr>
            <a:lvl7pPr marL="3200400" lvl="6" indent="-228600" algn="l">
              <a:lnSpc>
                <a:spcPct val="90000"/>
              </a:lnSpc>
              <a:spcBef>
                <a:spcPts val="500"/>
              </a:spcBef>
              <a:spcAft>
                <a:spcPts val="0"/>
              </a:spcAft>
              <a:buClr>
                <a:schemeClr val="dk1"/>
              </a:buClr>
              <a:buSzPts val="900"/>
              <a:buNone/>
              <a:defRPr sz="900"/>
            </a:lvl7pPr>
            <a:lvl8pPr marL="3657600" lvl="7" indent="-228600" algn="l">
              <a:lnSpc>
                <a:spcPct val="90000"/>
              </a:lnSpc>
              <a:spcBef>
                <a:spcPts val="500"/>
              </a:spcBef>
              <a:spcAft>
                <a:spcPts val="0"/>
              </a:spcAft>
              <a:buClr>
                <a:schemeClr val="dk1"/>
              </a:buClr>
              <a:buSzPts val="900"/>
              <a:buNone/>
              <a:defRPr sz="900"/>
            </a:lvl8pPr>
            <a:lvl9pPr marL="4114800" lvl="8" indent="-228600" algn="l">
              <a:lnSpc>
                <a:spcPct val="90000"/>
              </a:lnSpc>
              <a:spcBef>
                <a:spcPts val="500"/>
              </a:spcBef>
              <a:spcAft>
                <a:spcPts val="0"/>
              </a:spcAft>
              <a:buClr>
                <a:schemeClr val="dk1"/>
              </a:buClr>
              <a:buSzPts val="900"/>
              <a:buNone/>
              <a:defRPr sz="900"/>
            </a:lvl9pPr>
          </a:lstStyle>
          <a:p>
            <a:endParaRPr/>
          </a:p>
        </p:txBody>
      </p:sp>
      <p:sp>
        <p:nvSpPr>
          <p:cNvPr id="85" name="Google Shape;85;p31"/>
          <p:cNvSpPr txBox="1">
            <a:spLocks noGrp="1"/>
          </p:cNvSpPr>
          <p:nvPr>
            <p:ph type="title"/>
          </p:nvPr>
        </p:nvSpPr>
        <p:spPr>
          <a:xfrm>
            <a:off x="1069049" y="555625"/>
            <a:ext cx="10067512" cy="56197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1"/>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1"/>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8" name="Google Shape;88;p31"/>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Content" type="obj">
  <p:cSld name="OBJECT">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3"/>
          <p:cNvSpPr txBox="1">
            <a:spLocks noGrp="1"/>
          </p:cNvSpPr>
          <p:nvPr>
            <p:ph type="body" idx="1"/>
          </p:nvPr>
        </p:nvSpPr>
        <p:spPr>
          <a:xfrm>
            <a:off x="838200" y="1825625"/>
            <a:ext cx="10515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23"/>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3"/>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28" name="Google Shape;28;p23"/>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29" name="Google Shape;29;p23"/>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d Cover">
  <p:cSld name="End Cover">
    <p:spTree>
      <p:nvGrpSpPr>
        <p:cNvPr id="1" name="Shape 30"/>
        <p:cNvGrpSpPr/>
        <p:nvPr/>
      </p:nvGrpSpPr>
      <p:grpSpPr>
        <a:xfrm>
          <a:off x="0" y="0"/>
          <a:ext cx="0" cy="0"/>
          <a:chOff x="0" y="0"/>
          <a:chExt cx="0" cy="0"/>
        </a:xfrm>
      </p:grpSpPr>
      <p:pic>
        <p:nvPicPr>
          <p:cNvPr id="31" name="Google Shape;31;p25"/>
          <p:cNvPicPr preferRelativeResize="0"/>
          <p:nvPr/>
        </p:nvPicPr>
        <p:blipFill rotWithShape="1">
          <a:blip r:embed="rId2">
            <a:alphaModFix/>
          </a:blip>
          <a:srcRect/>
          <a:stretch/>
        </p:blipFill>
        <p:spPr>
          <a:xfrm>
            <a:off x="-2" y="0"/>
            <a:ext cx="12240000" cy="6879819"/>
          </a:xfrm>
          <a:prstGeom prst="rect">
            <a:avLst/>
          </a:prstGeom>
          <a:noFill/>
          <a:ln>
            <a:noFill/>
          </a:ln>
        </p:spPr>
      </p:pic>
      <p:sp>
        <p:nvSpPr>
          <p:cNvPr id="32" name="Google Shape;32;p25"/>
          <p:cNvSpPr/>
          <p:nvPr/>
        </p:nvSpPr>
        <p:spPr>
          <a:xfrm>
            <a:off x="0" y="0"/>
            <a:ext cx="12240000" cy="6879600"/>
          </a:xfrm>
          <a:prstGeom prst="rect">
            <a:avLst/>
          </a:prstGeom>
          <a:blipFill rotWithShape="1">
            <a:blip r:embed="rId3">
              <a:alphaModFix amt="20000"/>
            </a:blip>
            <a:stretch>
              <a:fillRect t="-9300" b="-9302"/>
            </a:stretch>
          </a:blipFill>
          <a:ln w="12700" cap="flat" cmpd="sng">
            <a:solidFill>
              <a:srgbClr val="B60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ontserrat"/>
              <a:ea typeface="Montserrat"/>
              <a:cs typeface="Montserrat"/>
              <a:sym typeface="Montserrat"/>
            </a:endParaRPr>
          </a:p>
        </p:txBody>
      </p:sp>
      <p:pic>
        <p:nvPicPr>
          <p:cNvPr id="33" name="Google Shape;33;p25"/>
          <p:cNvPicPr preferRelativeResize="0"/>
          <p:nvPr/>
        </p:nvPicPr>
        <p:blipFill rotWithShape="1">
          <a:blip r:embed="rId4">
            <a:alphaModFix/>
          </a:blip>
          <a:srcRect/>
          <a:stretch/>
        </p:blipFill>
        <p:spPr>
          <a:xfrm>
            <a:off x="344787" y="556840"/>
            <a:ext cx="2131621" cy="1215976"/>
          </a:xfrm>
          <a:prstGeom prst="rect">
            <a:avLst/>
          </a:prstGeom>
          <a:noFill/>
          <a:ln>
            <a:noFill/>
          </a:ln>
        </p:spPr>
      </p:pic>
      <p:pic>
        <p:nvPicPr>
          <p:cNvPr id="34" name="Google Shape;34;p25"/>
          <p:cNvPicPr preferRelativeResize="0"/>
          <p:nvPr/>
        </p:nvPicPr>
        <p:blipFill rotWithShape="1">
          <a:blip r:embed="rId5">
            <a:alphaModFix/>
          </a:blip>
          <a:srcRect/>
          <a:stretch/>
        </p:blipFill>
        <p:spPr>
          <a:xfrm>
            <a:off x="1064867" y="5816297"/>
            <a:ext cx="648072" cy="432048"/>
          </a:xfrm>
          <a:prstGeom prst="rect">
            <a:avLst/>
          </a:prstGeom>
          <a:noFill/>
          <a:ln>
            <a:noFill/>
          </a:ln>
        </p:spPr>
      </p:pic>
      <p:sp>
        <p:nvSpPr>
          <p:cNvPr id="35" name="Google Shape;35;p25"/>
          <p:cNvSpPr/>
          <p:nvPr/>
        </p:nvSpPr>
        <p:spPr>
          <a:xfrm>
            <a:off x="1784947" y="5755322"/>
            <a:ext cx="5031133" cy="553998"/>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6"/>
        <p:cNvGrpSpPr/>
        <p:nvPr/>
      </p:nvGrpSpPr>
      <p:grpSpPr>
        <a:xfrm>
          <a:off x="0" y="0"/>
          <a:ext cx="0" cy="0"/>
          <a:chOff x="0" y="0"/>
          <a:chExt cx="0" cy="0"/>
        </a:xfrm>
      </p:grpSpPr>
      <p:sp>
        <p:nvSpPr>
          <p:cNvPr id="37" name="Google Shape;37;p24"/>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4"/>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39" name="Google Shape;39;p24"/>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40" name="Google Shape;40;p24"/>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2">
  <p:cSld name="Cover 2">
    <p:spTree>
      <p:nvGrpSpPr>
        <p:cNvPr id="1" name="Shape 41"/>
        <p:cNvGrpSpPr/>
        <p:nvPr/>
      </p:nvGrpSpPr>
      <p:grpSpPr>
        <a:xfrm>
          <a:off x="0" y="0"/>
          <a:ext cx="0" cy="0"/>
          <a:chOff x="0" y="0"/>
          <a:chExt cx="0" cy="0"/>
        </a:xfrm>
      </p:grpSpPr>
      <p:pic>
        <p:nvPicPr>
          <p:cNvPr id="42" name="Google Shape;42;p26"/>
          <p:cNvPicPr preferRelativeResize="0"/>
          <p:nvPr/>
        </p:nvPicPr>
        <p:blipFill rotWithShape="1">
          <a:blip r:embed="rId2">
            <a:alphaModFix/>
          </a:blip>
          <a:srcRect/>
          <a:stretch/>
        </p:blipFill>
        <p:spPr>
          <a:xfrm>
            <a:off x="-1" y="0"/>
            <a:ext cx="12240000" cy="6879819"/>
          </a:xfrm>
          <a:prstGeom prst="rect">
            <a:avLst/>
          </a:prstGeom>
          <a:noFill/>
          <a:ln>
            <a:noFill/>
          </a:ln>
        </p:spPr>
      </p:pic>
      <p:sp>
        <p:nvSpPr>
          <p:cNvPr id="43" name="Google Shape;43;p26"/>
          <p:cNvSpPr txBox="1">
            <a:spLocks noGrp="1"/>
          </p:cNvSpPr>
          <p:nvPr>
            <p:ph type="body" idx="1"/>
          </p:nvPr>
        </p:nvSpPr>
        <p:spPr>
          <a:xfrm>
            <a:off x="1066432" y="1997805"/>
            <a:ext cx="7402857" cy="1236236"/>
          </a:xfrm>
          <a:prstGeom prst="rect">
            <a:avLst/>
          </a:prstGeom>
          <a:noFill/>
          <a:ln>
            <a:noFill/>
          </a:ln>
        </p:spPr>
        <p:txBody>
          <a:bodyPr spcFirstLastPara="1" wrap="square" lIns="0" tIns="0" rIns="0" bIns="0" anchor="ctr" anchorCtr="0">
            <a:spAutoFit/>
          </a:bodyPr>
          <a:lstStyle>
            <a:lvl1pPr marL="457200" lvl="0" indent="-228600" algn="l">
              <a:lnSpc>
                <a:spcPct val="90000"/>
              </a:lnSpc>
              <a:spcBef>
                <a:spcPts val="1000"/>
              </a:spcBef>
              <a:spcAft>
                <a:spcPts val="0"/>
              </a:spcAft>
              <a:buSzPts val="4000"/>
              <a:buFont typeface="Montserrat SemiBold"/>
              <a:buNone/>
              <a:defRPr sz="4000" b="0">
                <a:solidFill>
                  <a:schemeClr val="lt1"/>
                </a:solidFill>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6"/>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000"/>
              <a:buNone/>
              <a:defRPr sz="2000">
                <a:solidFill>
                  <a:schemeClr val="accent5"/>
                </a:solidFill>
                <a:latin typeface="Montserrat"/>
                <a:ea typeface="Montserrat"/>
                <a:cs typeface="Montserrat"/>
                <a:sym typeface="Montserrat"/>
              </a:defRPr>
            </a:lvl1pPr>
            <a:lvl2pPr marL="914400" lvl="1" indent="-228600" algn="r">
              <a:lnSpc>
                <a:spcPct val="90000"/>
              </a:lnSpc>
              <a:spcBef>
                <a:spcPts val="500"/>
              </a:spcBef>
              <a:spcAft>
                <a:spcPts val="0"/>
              </a:spcAft>
              <a:buSzPts val="2400"/>
              <a:buNone/>
              <a:defRPr/>
            </a:lvl2pPr>
            <a:lvl3pPr marL="1371600" lvl="2" indent="-228600" algn="r">
              <a:lnSpc>
                <a:spcPct val="90000"/>
              </a:lnSpc>
              <a:spcBef>
                <a:spcPts val="500"/>
              </a:spcBef>
              <a:spcAft>
                <a:spcPts val="0"/>
              </a:spcAft>
              <a:buSzPts val="2000"/>
              <a:buNone/>
              <a:defRPr/>
            </a:lvl3pPr>
            <a:lvl4pPr marL="1828800" lvl="3" indent="-228600" algn="r">
              <a:lnSpc>
                <a:spcPct val="90000"/>
              </a:lnSpc>
              <a:spcBef>
                <a:spcPts val="500"/>
              </a:spcBef>
              <a:spcAft>
                <a:spcPts val="0"/>
              </a:spcAft>
              <a:buSzPts val="1800"/>
              <a:buNone/>
              <a:defRPr/>
            </a:lvl4pPr>
            <a:lvl5pPr marL="2286000" lvl="4" indent="-228600" algn="r">
              <a:lnSpc>
                <a:spcPct val="9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26"/>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3000"/>
              <a:buFont typeface="Montserrat"/>
              <a:buNone/>
              <a:defRPr sz="3000" b="0">
                <a:solidFill>
                  <a:schemeClr val="accent5"/>
                </a:solidFill>
                <a:latin typeface="Montserrat"/>
                <a:ea typeface="Montserrat"/>
                <a:cs typeface="Montserrat"/>
                <a:sym typeface="Montserrat"/>
              </a:defRPr>
            </a:lvl1pPr>
            <a:lvl2pPr marL="914400" lvl="1" indent="-228600" algn="l">
              <a:lnSpc>
                <a:spcPct val="90000"/>
              </a:lnSpc>
              <a:spcBef>
                <a:spcPts val="500"/>
              </a:spcBef>
              <a:spcAft>
                <a:spcPts val="0"/>
              </a:spcAft>
              <a:buSzPts val="2400"/>
              <a:buFont typeface="Montserrat"/>
              <a:buNone/>
              <a:defRPr>
                <a:solidFill>
                  <a:srgbClr val="1E386B"/>
                </a:solidFill>
              </a:defRPr>
            </a:lvl2pPr>
            <a:lvl3pPr marL="1371600" lvl="2" indent="-228600" algn="l">
              <a:lnSpc>
                <a:spcPct val="90000"/>
              </a:lnSpc>
              <a:spcBef>
                <a:spcPts val="500"/>
              </a:spcBef>
              <a:spcAft>
                <a:spcPts val="0"/>
              </a:spcAft>
              <a:buSzPts val="2000"/>
              <a:buFont typeface="Montserrat"/>
              <a:buNone/>
              <a:defRPr>
                <a:solidFill>
                  <a:srgbClr val="1E386B"/>
                </a:solidFill>
              </a:defRPr>
            </a:lvl3pPr>
            <a:lvl4pPr marL="1828800" lvl="3" indent="-228600" algn="l">
              <a:lnSpc>
                <a:spcPct val="90000"/>
              </a:lnSpc>
              <a:spcBef>
                <a:spcPts val="500"/>
              </a:spcBef>
              <a:spcAft>
                <a:spcPts val="0"/>
              </a:spcAft>
              <a:buSzPts val="1800"/>
              <a:buFont typeface="Montserrat"/>
              <a:buNone/>
              <a:defRPr>
                <a:solidFill>
                  <a:srgbClr val="1E386B"/>
                </a:solidFill>
              </a:defRPr>
            </a:lvl4pPr>
            <a:lvl5pPr marL="2286000" lvl="4" indent="-228600" algn="l">
              <a:lnSpc>
                <a:spcPct val="90000"/>
              </a:lnSpc>
              <a:spcBef>
                <a:spcPts val="500"/>
              </a:spcBef>
              <a:spcAft>
                <a:spcPts val="0"/>
              </a:spcAft>
              <a:buSzPts val="1800"/>
              <a:buFont typeface="Montserrat"/>
              <a:buNone/>
              <a:defRPr>
                <a:solidFill>
                  <a:srgbClr val="1E386B"/>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6" name="Google Shape;46;p26"/>
          <p:cNvPicPr preferRelativeResize="0"/>
          <p:nvPr/>
        </p:nvPicPr>
        <p:blipFill rotWithShape="1">
          <a:blip r:embed="rId3">
            <a:alphaModFix/>
          </a:blip>
          <a:srcRect/>
          <a:stretch/>
        </p:blipFill>
        <p:spPr>
          <a:xfrm>
            <a:off x="353752" y="5419756"/>
            <a:ext cx="1562400" cy="891266"/>
          </a:xfrm>
          <a:prstGeom prst="rect">
            <a:avLst/>
          </a:prstGeom>
          <a:noFill/>
          <a:ln>
            <a:noFill/>
          </a:ln>
        </p:spPr>
      </p:pic>
      <p:pic>
        <p:nvPicPr>
          <p:cNvPr id="47" name="Google Shape;47;p26"/>
          <p:cNvPicPr preferRelativeResize="0"/>
          <p:nvPr/>
        </p:nvPicPr>
        <p:blipFill rotWithShape="1">
          <a:blip r:embed="rId4">
            <a:alphaModFix/>
          </a:blip>
          <a:srcRect/>
          <a:stretch/>
        </p:blipFill>
        <p:spPr>
          <a:xfrm>
            <a:off x="1070134" y="558385"/>
            <a:ext cx="648072" cy="432048"/>
          </a:xfrm>
          <a:prstGeom prst="rect">
            <a:avLst/>
          </a:prstGeom>
          <a:noFill/>
          <a:ln>
            <a:noFill/>
          </a:ln>
        </p:spPr>
      </p:pic>
      <p:sp>
        <p:nvSpPr>
          <p:cNvPr id="48" name="Google Shape;48;p26"/>
          <p:cNvSpPr/>
          <p:nvPr/>
        </p:nvSpPr>
        <p:spPr>
          <a:xfrm>
            <a:off x="1790214" y="612826"/>
            <a:ext cx="9346346" cy="323165"/>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Clr>
                <a:srgbClr val="000000"/>
              </a:buClr>
              <a:buSzPts val="1000"/>
              <a:buFont typeface="Arial"/>
              <a:buNone/>
            </a:pPr>
            <a:r>
              <a:rPr lang="en-GB" sz="1000" b="0" i="0" u="none" strike="noStrike" cap="none">
                <a:solidFill>
                  <a:schemeClr val="lt1"/>
                </a:solidFill>
                <a:latin typeface="Montserrat"/>
                <a:ea typeface="Montserrat"/>
                <a:cs typeface="Montserrat"/>
                <a:sym typeface="Montserrat"/>
              </a:rPr>
              <a:t>This project has received funding from the European Union’s Horizon 2020 Research and Innovation programme under GA No 101004730.</a:t>
            </a:r>
            <a:endParaRPr sz="800" b="0" i="0" u="none" strike="noStrike" cap="none">
              <a:solidFill>
                <a:schemeClr val="lt1"/>
              </a:solidFill>
              <a:latin typeface="Montserrat"/>
              <a:ea typeface="Montserrat"/>
              <a:cs typeface="Montserrat"/>
              <a:sym typeface="Montserra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wo Boxes" type="twoObj">
  <p:cSld name="TWO_OBJECTS">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7"/>
          <p:cNvSpPr txBox="1">
            <a:spLocks noGrp="1"/>
          </p:cNvSpPr>
          <p:nvPr>
            <p:ph type="body" idx="1"/>
          </p:nvPr>
        </p:nvSpPr>
        <p:spPr>
          <a:xfrm>
            <a:off x="838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27"/>
          <p:cNvSpPr txBox="1">
            <a:spLocks noGrp="1"/>
          </p:cNvSpPr>
          <p:nvPr>
            <p:ph type="body" idx="2"/>
          </p:nvPr>
        </p:nvSpPr>
        <p:spPr>
          <a:xfrm>
            <a:off x="6172200" y="1825625"/>
            <a:ext cx="5181600" cy="376361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27"/>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7"/>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55" name="Google Shape;55;p27"/>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56" name="Google Shape;56;p27"/>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7"/>
        <p:cNvGrpSpPr/>
        <p:nvPr/>
      </p:nvGrpSpPr>
      <p:grpSpPr>
        <a:xfrm>
          <a:off x="0" y="0"/>
          <a:ext cx="0" cy="0"/>
          <a:chOff x="0" y="0"/>
          <a:chExt cx="0" cy="0"/>
        </a:xfrm>
      </p:grpSpPr>
      <p:sp>
        <p:nvSpPr>
          <p:cNvPr id="58" name="Google Shape;58;p2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4000"/>
              <a:buFont typeface="Montserrat Extra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0" name="Google Shape;60;p28"/>
          <p:cNvSpPr txBox="1">
            <a:spLocks noGrp="1"/>
          </p:cNvSpPr>
          <p:nvPr>
            <p:ph type="body" idx="2"/>
          </p:nvPr>
        </p:nvSpPr>
        <p:spPr>
          <a:xfrm>
            <a:off x="839788" y="2505075"/>
            <a:ext cx="5157787"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0">
                <a:latin typeface="Montserrat SemiBold"/>
                <a:ea typeface="Montserrat SemiBold"/>
                <a:cs typeface="Montserrat SemiBold"/>
                <a:sym typeface="Montserrat SemiBold"/>
              </a:defRPr>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8"/>
          <p:cNvSpPr txBox="1">
            <a:spLocks noGrp="1"/>
          </p:cNvSpPr>
          <p:nvPr>
            <p:ph type="body" idx="4"/>
          </p:nvPr>
        </p:nvSpPr>
        <p:spPr>
          <a:xfrm>
            <a:off x="6172200" y="2505075"/>
            <a:ext cx="5183188" cy="308416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8"/>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8"/>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65" name="Google Shape;65;p28"/>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66" name="Google Shape;66;p28"/>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7"/>
        <p:cNvGrpSpPr/>
        <p:nvPr/>
      </p:nvGrpSpPr>
      <p:grpSpPr>
        <a:xfrm>
          <a:off x="0" y="0"/>
          <a:ext cx="0" cy="0"/>
          <a:chOff x="0" y="0"/>
          <a:chExt cx="0" cy="0"/>
        </a:xfrm>
      </p:grpSpPr>
      <p:sp>
        <p:nvSpPr>
          <p:cNvPr id="68" name="Google Shape;68;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29"/>
          <p:cNvSpPr txBox="1">
            <a:spLocks noGrp="1"/>
          </p:cNvSpPr>
          <p:nvPr>
            <p:ph type="body" idx="1"/>
          </p:nvPr>
        </p:nvSpPr>
        <p:spPr>
          <a:xfrm>
            <a:off x="5183188" y="457201"/>
            <a:ext cx="6172200" cy="512819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0" name="Google Shape;70;p29"/>
          <p:cNvSpPr txBox="1">
            <a:spLocks noGrp="1"/>
          </p:cNvSpPr>
          <p:nvPr>
            <p:ph type="body" idx="2"/>
          </p:nvPr>
        </p:nvSpPr>
        <p:spPr>
          <a:xfrm>
            <a:off x="839788" y="2057399"/>
            <a:ext cx="3932237" cy="3528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29"/>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9"/>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73" name="Google Shape;73;p29"/>
          <p:cNvPicPr preferRelativeResize="0"/>
          <p:nvPr/>
        </p:nvPicPr>
        <p:blipFill rotWithShape="1">
          <a:blip r:embed="rId2">
            <a:alphaModFix/>
          </a:blip>
          <a:srcRect b="91155"/>
          <a:stretch/>
        </p:blipFill>
        <p:spPr>
          <a:xfrm rot="5400000">
            <a:off x="8576564" y="3261320"/>
            <a:ext cx="6895511" cy="335360"/>
          </a:xfrm>
          <a:prstGeom prst="rect">
            <a:avLst/>
          </a:prstGeom>
          <a:noFill/>
          <a:ln>
            <a:noFill/>
          </a:ln>
        </p:spPr>
      </p:pic>
      <p:pic>
        <p:nvPicPr>
          <p:cNvPr id="74" name="Google Shape;74;p29"/>
          <p:cNvPicPr preferRelativeResize="0"/>
          <p:nvPr/>
        </p:nvPicPr>
        <p:blipFill rotWithShape="1">
          <a:blip r:embed="rId3">
            <a:alphaModFix/>
          </a:blip>
          <a:srcRect/>
          <a:stretch/>
        </p:blipFill>
        <p:spPr>
          <a:xfrm>
            <a:off x="350600" y="5902053"/>
            <a:ext cx="1440160" cy="8194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ortrait with Caption">
  <p:cSld name="Portrait with Caption">
    <p:spTree>
      <p:nvGrpSpPr>
        <p:cNvPr id="1" name="Shape 75"/>
        <p:cNvGrpSpPr/>
        <p:nvPr/>
      </p:nvGrpSpPr>
      <p:grpSpPr>
        <a:xfrm>
          <a:off x="0" y="0"/>
          <a:ext cx="0" cy="0"/>
          <a:chOff x="0" y="0"/>
          <a:chExt cx="0" cy="0"/>
        </a:xfrm>
      </p:grpSpPr>
      <p:sp>
        <p:nvSpPr>
          <p:cNvPr id="76" name="Google Shape;76;p30"/>
          <p:cNvSpPr>
            <a:spLocks noGrp="1"/>
          </p:cNvSpPr>
          <p:nvPr>
            <p:ph type="pic" idx="2"/>
          </p:nvPr>
        </p:nvSpPr>
        <p:spPr>
          <a:xfrm>
            <a:off x="5178750" y="457200"/>
            <a:ext cx="6175050" cy="5116834"/>
          </a:xfrm>
          <a:prstGeom prst="rect">
            <a:avLst/>
          </a:prstGeom>
          <a:noFill/>
          <a:ln>
            <a:noFill/>
          </a:ln>
        </p:spPr>
      </p:sp>
      <p:sp>
        <p:nvSpPr>
          <p:cNvPr id="77" name="Google Shape;77;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accent5"/>
              </a:buClr>
              <a:buSzPts val="3000"/>
              <a:buFont typeface="Montserrat Extra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0"/>
          <p:cNvSpPr txBox="1">
            <a:spLocks noGrp="1"/>
          </p:cNvSpPr>
          <p:nvPr>
            <p:ph type="body" idx="1"/>
          </p:nvPr>
        </p:nvSpPr>
        <p:spPr>
          <a:xfrm>
            <a:off x="839788" y="2057400"/>
            <a:ext cx="3932237" cy="351663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000"/>
              <a:buNone/>
              <a:defRPr sz="20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30"/>
          <p:cNvSpPr txBox="1">
            <a:spLocks noGrp="1"/>
          </p:cNvSpPr>
          <p:nvPr>
            <p:ph type="ftr" idx="11"/>
          </p:nvPr>
        </p:nvSpPr>
        <p:spPr>
          <a:xfrm>
            <a:off x="3216000" y="6129202"/>
            <a:ext cx="57600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0"/>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accent5"/>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pic>
        <p:nvPicPr>
          <p:cNvPr id="81" name="Google Shape;81;p30"/>
          <p:cNvPicPr preferRelativeResize="0"/>
          <p:nvPr/>
        </p:nvPicPr>
        <p:blipFill rotWithShape="1">
          <a:blip r:embed="rId2">
            <a:alphaModFix/>
          </a:blip>
          <a:srcRect/>
          <a:stretch/>
        </p:blipFill>
        <p:spPr>
          <a:xfrm>
            <a:off x="350600" y="5902053"/>
            <a:ext cx="1440160" cy="8194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5"/>
              </a:buClr>
              <a:buSzPts val="4000"/>
              <a:buFont typeface="Montserrat ExtraBold"/>
              <a:buNone/>
              <a:defRPr sz="4000" b="0" i="0" u="none" strike="noStrike" cap="none">
                <a:solidFill>
                  <a:schemeClr val="accent5"/>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dk1"/>
                </a:solidFill>
                <a:latin typeface="Montserrat"/>
                <a:ea typeface="Montserrat"/>
                <a:cs typeface="Montserrat"/>
                <a:sym typeface="Montserrat"/>
              </a:defRPr>
            </a:lvl1pPr>
            <a:lvl2pPr marL="914400" marR="0" lvl="1" indent="-381000" algn="l" rtl="0">
              <a:lnSpc>
                <a:spcPct val="90000"/>
              </a:lnSpc>
              <a:spcBef>
                <a:spcPts val="500"/>
              </a:spcBef>
              <a:spcAft>
                <a:spcPts val="0"/>
              </a:spcAft>
              <a:buClr>
                <a:schemeClr val="accent1"/>
              </a:buClr>
              <a:buSzPts val="2400"/>
              <a:buFont typeface="Arial"/>
              <a:buChar char="•"/>
              <a:defRPr sz="2400" b="0" i="0" u="none" strike="noStrike" cap="none">
                <a:solidFill>
                  <a:schemeClr val="dk1"/>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dk1"/>
                </a:solidFill>
                <a:latin typeface="Montserrat"/>
                <a:ea typeface="Montserrat"/>
                <a:cs typeface="Montserrat"/>
                <a:sym typeface="Montserra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chemeClr val="accent1"/>
              </a:buClr>
              <a:buSzPts val="1800"/>
              <a:buFont typeface="Arial"/>
              <a:buChar char="•"/>
              <a:defRPr sz="1800" b="0" i="0" u="none" strike="noStrike" cap="none">
                <a:solidFill>
                  <a:schemeClr val="dk1"/>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000" b="0" i="0" u="none" strike="noStrike" cap="none">
                <a:solidFill>
                  <a:srgbClr val="888888"/>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Montserrat"/>
                <a:ea typeface="Montserrat"/>
                <a:cs typeface="Montserrat"/>
                <a:sym typeface="Montserrat"/>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rgbClr val="888888"/>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body" idx="2"/>
          </p:nvPr>
        </p:nvSpPr>
        <p:spPr>
          <a:xfrm>
            <a:off x="1066432" y="4275445"/>
            <a:ext cx="7402857" cy="378210"/>
          </a:xfrm>
          <a:prstGeom prst="rect">
            <a:avLst/>
          </a:prstGeom>
          <a:noFill/>
          <a:ln>
            <a:noFill/>
          </a:ln>
        </p:spPr>
        <p:txBody>
          <a:bodyPr spcFirstLastPara="1" wrap="square" lIns="0" tIns="0" rIns="0" bIns="0" anchor="ctr" anchorCtr="0">
            <a:normAutofit/>
          </a:bodyPr>
          <a:lstStyle/>
          <a:p>
            <a:pPr marL="228600" lvl="0" indent="-228600" algn="l" rtl="0">
              <a:lnSpc>
                <a:spcPct val="90000"/>
              </a:lnSpc>
              <a:spcBef>
                <a:spcPts val="0"/>
              </a:spcBef>
              <a:spcAft>
                <a:spcPts val="0"/>
              </a:spcAft>
              <a:buSzPts val="2000"/>
              <a:buNone/>
            </a:pPr>
            <a:r>
              <a:rPr lang="en-GB"/>
              <a:t>C P Welsch , M Minty, and A Yamamoto</a:t>
            </a:r>
            <a:endParaRPr/>
          </a:p>
        </p:txBody>
      </p:sp>
      <p:sp>
        <p:nvSpPr>
          <p:cNvPr id="94" name="Google Shape;94;p1"/>
          <p:cNvSpPr txBox="1">
            <a:spLocks noGrp="1"/>
          </p:cNvSpPr>
          <p:nvPr>
            <p:ph type="body" idx="3"/>
          </p:nvPr>
        </p:nvSpPr>
        <p:spPr>
          <a:xfrm>
            <a:off x="1066432" y="3547178"/>
            <a:ext cx="7402857" cy="533110"/>
          </a:xfrm>
          <a:prstGeom prst="rect">
            <a:avLst/>
          </a:prstGeom>
          <a:noFill/>
          <a:ln>
            <a:noFill/>
          </a:ln>
        </p:spPr>
        <p:txBody>
          <a:bodyPr spcFirstLastPara="1" wrap="square" lIns="0" tIns="0" rIns="0" bIns="0" anchor="ctr" anchorCtr="0">
            <a:normAutofit/>
          </a:bodyPr>
          <a:lstStyle/>
          <a:p>
            <a:pPr marL="228600" lvl="0" indent="-228600" algn="l" rtl="0">
              <a:lnSpc>
                <a:spcPct val="90000"/>
              </a:lnSpc>
              <a:spcBef>
                <a:spcPts val="0"/>
              </a:spcBef>
              <a:spcAft>
                <a:spcPts val="0"/>
              </a:spcAft>
              <a:buSzPts val="3000"/>
              <a:buFont typeface="Montserrat"/>
              <a:buNone/>
            </a:pPr>
            <a:r>
              <a:rPr lang="en-GB"/>
              <a:t>4</a:t>
            </a:r>
            <a:r>
              <a:rPr lang="en-GB" baseline="30000"/>
              <a:t>th</a:t>
            </a:r>
            <a:r>
              <a:rPr lang="en-GB"/>
              <a:t> I.FAST Meeting, Warsaw, Poland</a:t>
            </a:r>
            <a:endParaRPr/>
          </a:p>
        </p:txBody>
      </p:sp>
      <p:sp>
        <p:nvSpPr>
          <p:cNvPr id="95" name="Google Shape;95;p1"/>
          <p:cNvSpPr txBox="1">
            <a:spLocks noGrp="1"/>
          </p:cNvSpPr>
          <p:nvPr>
            <p:ph type="body" idx="1"/>
          </p:nvPr>
        </p:nvSpPr>
        <p:spPr>
          <a:xfrm>
            <a:off x="1066425" y="1997800"/>
            <a:ext cx="9478500" cy="11082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sz="8000"/>
              <a:t>SAC Feedback</a:t>
            </a:r>
            <a:endParaRPr sz="8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c79ecccc4_0_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1 - Highlights</a:t>
            </a:r>
            <a:endParaRPr/>
          </a:p>
        </p:txBody>
      </p:sp>
      <p:sp>
        <p:nvSpPr>
          <p:cNvPr id="169" name="Google Shape;169;g34c79ecccc4_0_3"/>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fontScale="92500" lnSpcReduction="20000"/>
          </a:bodyPr>
          <a:lstStyle/>
          <a:p>
            <a:pPr marL="0" lvl="0" indent="0" algn="l" rtl="0">
              <a:spcBef>
                <a:spcPts val="1000"/>
              </a:spcBef>
              <a:spcAft>
                <a:spcPts val="0"/>
              </a:spcAft>
              <a:buNone/>
            </a:pPr>
            <a:r>
              <a:rPr lang="en-GB"/>
              <a:t>The </a:t>
            </a:r>
            <a:r>
              <a:rPr lang="en-GB" b="1"/>
              <a:t>Challenge-Based Innovation</a:t>
            </a:r>
            <a:r>
              <a:rPr lang="en-GB"/>
              <a:t> (CBI) Programme has matured into a flagship initiative, showing strong appeal with &gt;170 applicants in 2024 and well-balanced gender and geographical diversity.</a:t>
            </a:r>
            <a:endParaRPr/>
          </a:p>
          <a:p>
            <a:pPr marL="0" lvl="0" indent="0" algn="l" rtl="0">
              <a:spcBef>
                <a:spcPts val="1000"/>
              </a:spcBef>
              <a:spcAft>
                <a:spcPts val="0"/>
              </a:spcAft>
              <a:buNone/>
            </a:pPr>
            <a:endParaRPr sz="1850"/>
          </a:p>
          <a:p>
            <a:pPr marL="0" lvl="0" indent="0" algn="l" rtl="0">
              <a:spcBef>
                <a:spcPts val="1000"/>
              </a:spcBef>
              <a:spcAft>
                <a:spcPts val="0"/>
              </a:spcAft>
              <a:buNone/>
            </a:pPr>
            <a:r>
              <a:rPr lang="en-GB"/>
              <a:t>SAC is delighted to note that its prior recommendations to </a:t>
            </a:r>
            <a:r>
              <a:rPr lang="en-GB" b="1"/>
              <a:t>formalize participation</a:t>
            </a:r>
            <a:r>
              <a:rPr lang="en-GB"/>
              <a:t>, </a:t>
            </a:r>
            <a:r>
              <a:rPr lang="en-GB" b="1"/>
              <a:t>diversify disciplines</a:t>
            </a:r>
            <a:r>
              <a:rPr lang="en-GB"/>
              <a:t>, and </a:t>
            </a:r>
            <a:r>
              <a:rPr lang="en-GB" b="1"/>
              <a:t>sustain the program </a:t>
            </a:r>
            <a:r>
              <a:rPr lang="en-GB"/>
              <a:t>have been acted upon. </a:t>
            </a:r>
            <a:endParaRPr/>
          </a:p>
          <a:p>
            <a:pPr marL="0" lvl="0" indent="0" algn="l" rtl="0">
              <a:spcBef>
                <a:spcPts val="1000"/>
              </a:spcBef>
              <a:spcAft>
                <a:spcPts val="0"/>
              </a:spcAft>
              <a:buNone/>
            </a:pPr>
            <a:endParaRPr sz="1850"/>
          </a:p>
          <a:p>
            <a:pPr marL="0" lvl="0" indent="0" algn="l" rtl="0">
              <a:spcBef>
                <a:spcPts val="1000"/>
              </a:spcBef>
              <a:spcAft>
                <a:spcPts val="0"/>
              </a:spcAft>
              <a:buNone/>
            </a:pPr>
            <a:r>
              <a:rPr lang="en-GB"/>
              <a:t>There is evidence of ongoing engagement beyond the program, aligning well with SAC’s emphasis on </a:t>
            </a:r>
            <a:r>
              <a:rPr lang="en-GB" b="1"/>
              <a:t>long-term continuity</a:t>
            </a:r>
            <a:r>
              <a:rPr lang="en-GB"/>
              <a:t>.</a:t>
            </a:r>
            <a:endParaRPr/>
          </a:p>
        </p:txBody>
      </p:sp>
      <p:sp>
        <p:nvSpPr>
          <p:cNvPr id="170" name="Google Shape;170;g34c79ecccc4_0_3"/>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
        <p:nvSpPr>
          <p:cNvPr id="171" name="Google Shape;171;g34c79ecccc4_0_3"/>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34c79ecccc4_0_1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1 - Highlights</a:t>
            </a:r>
            <a:endParaRPr/>
          </a:p>
        </p:txBody>
      </p:sp>
      <p:sp>
        <p:nvSpPr>
          <p:cNvPr id="178" name="Google Shape;178;g34c79ecccc4_0_10"/>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11</a:t>
            </a:fld>
            <a:endParaRPr/>
          </a:p>
        </p:txBody>
      </p:sp>
      <p:sp>
        <p:nvSpPr>
          <p:cNvPr id="179" name="Google Shape;179;g34c79ecccc4_0_10"/>
          <p:cNvSpPr txBox="1">
            <a:spLocks noGrp="1"/>
          </p:cNvSpPr>
          <p:nvPr>
            <p:ph type="body" idx="1"/>
          </p:nvPr>
        </p:nvSpPr>
        <p:spPr>
          <a:xfrm>
            <a:off x="838200" y="1825625"/>
            <a:ext cx="10515600" cy="4197000"/>
          </a:xfrm>
          <a:prstGeom prst="rect">
            <a:avLst/>
          </a:prstGeom>
        </p:spPr>
        <p:txBody>
          <a:bodyPr spcFirstLastPara="1" wrap="square" lIns="91425" tIns="45700" rIns="91425" bIns="45700" anchor="t" anchorCtr="0">
            <a:normAutofit fontScale="92500" lnSpcReduction="20000"/>
          </a:bodyPr>
          <a:lstStyle/>
          <a:p>
            <a:pPr marL="0" lvl="0" indent="0" algn="l" rtl="0">
              <a:spcBef>
                <a:spcPts val="1000"/>
              </a:spcBef>
              <a:spcAft>
                <a:spcPts val="0"/>
              </a:spcAft>
              <a:buNone/>
            </a:pPr>
            <a:r>
              <a:rPr lang="en-GB"/>
              <a:t>Within the </a:t>
            </a:r>
            <a:r>
              <a:rPr lang="en-GB" b="1"/>
              <a:t>Industry-Academia Exchange </a:t>
            </a:r>
            <a:r>
              <a:rPr lang="en-GB"/>
              <a:t>Programme multiple traineeships have been successfully executed. This reflects earlier SAC recommendations to refine the programme for maximum bi-directional benefit.</a:t>
            </a:r>
            <a:endParaRPr/>
          </a:p>
          <a:p>
            <a:pPr marL="0" lvl="0" indent="0" algn="l" rtl="0">
              <a:spcBef>
                <a:spcPts val="1000"/>
              </a:spcBef>
              <a:spcAft>
                <a:spcPts val="0"/>
              </a:spcAft>
              <a:buNone/>
            </a:pPr>
            <a:endParaRPr sz="1700"/>
          </a:p>
          <a:p>
            <a:pPr marL="0" lvl="0" indent="0" algn="l" rtl="0">
              <a:spcBef>
                <a:spcPts val="1000"/>
              </a:spcBef>
              <a:spcAft>
                <a:spcPts val="0"/>
              </a:spcAft>
              <a:buNone/>
            </a:pPr>
            <a:r>
              <a:rPr lang="en-GB"/>
              <a:t>The </a:t>
            </a:r>
            <a:r>
              <a:rPr lang="en-GB" b="1"/>
              <a:t>Accelerator Communication &amp; Outreach Workshop</a:t>
            </a:r>
            <a:r>
              <a:rPr lang="en-GB"/>
              <a:t> in March 2025 has effectively addressed SAC’s previous call for a pan-European network of communication professionals. </a:t>
            </a:r>
            <a:endParaRPr sz="1850" b="1"/>
          </a:p>
          <a:p>
            <a:pPr marL="0" lvl="0" indent="0" algn="l" rtl="0">
              <a:spcBef>
                <a:spcPts val="1000"/>
              </a:spcBef>
              <a:spcAft>
                <a:spcPts val="0"/>
              </a:spcAft>
              <a:buNone/>
            </a:pPr>
            <a:r>
              <a:rPr lang="en-GB" b="1"/>
              <a:t>Networking: </a:t>
            </a:r>
            <a:r>
              <a:rPr lang="en-GB"/>
              <a:t>The establishment of a LinkedIn Communication Officer group and planned follow-up events demonstrate sustainable networking and shared learning and are commendable, responding to SAC’s recommendation from 2023.</a:t>
            </a:r>
            <a:endParaRPr/>
          </a:p>
        </p:txBody>
      </p:sp>
      <p:sp>
        <p:nvSpPr>
          <p:cNvPr id="180" name="Google Shape;180;g34c79ecccc4_0_1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34c79cd1e76_0_18"/>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
        <p:nvSpPr>
          <p:cNvPr id="187" name="Google Shape;187;g34c79cd1e76_0_18"/>
          <p:cNvSpPr txBox="1"/>
          <p:nvPr/>
        </p:nvSpPr>
        <p:spPr>
          <a:xfrm>
            <a:off x="300250" y="737000"/>
            <a:ext cx="11247600" cy="4602300"/>
          </a:xfrm>
          <a:prstGeom prst="rect">
            <a:avLst/>
          </a:prstGeom>
          <a:noFill/>
          <a:ln>
            <a:noFill/>
          </a:ln>
        </p:spPr>
        <p:txBody>
          <a:bodyPr spcFirstLastPara="1" wrap="square" lIns="91425" tIns="91425" rIns="91425" bIns="91425" anchor="t" anchorCtr="0">
            <a:noAutofit/>
          </a:bodyPr>
          <a:lstStyle/>
          <a:p>
            <a:pPr marL="0" lvl="0" indent="0" algn="just" rtl="0">
              <a:lnSpc>
                <a:spcPct val="120000"/>
              </a:lnSpc>
              <a:spcBef>
                <a:spcPts val="1200"/>
              </a:spcBef>
              <a:spcAft>
                <a:spcPts val="0"/>
              </a:spcAft>
              <a:buNone/>
            </a:pPr>
            <a:endParaRPr sz="1900" b="1">
              <a:solidFill>
                <a:schemeClr val="dk1"/>
              </a:solidFill>
              <a:latin typeface="Times New Roman"/>
              <a:ea typeface="Times New Roman"/>
              <a:cs typeface="Times New Roman"/>
              <a:sym typeface="Times New Roman"/>
            </a:endParaRPr>
          </a:p>
          <a:p>
            <a:pPr marL="0" lvl="0" indent="0" algn="just" rtl="0">
              <a:lnSpc>
                <a:spcPct val="120000"/>
              </a:lnSpc>
              <a:spcBef>
                <a:spcPts val="1200"/>
              </a:spcBef>
              <a:spcAft>
                <a:spcPts val="1200"/>
              </a:spcAft>
              <a:buNone/>
            </a:pPr>
            <a:endParaRPr sz="1900"/>
          </a:p>
        </p:txBody>
      </p:sp>
      <p:sp>
        <p:nvSpPr>
          <p:cNvPr id="188" name="Google Shape;188;g34c79cd1e76_0_18"/>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89" name="Google Shape;189;g34c79cd1e76_0_1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1 - Lowlights</a:t>
            </a:r>
            <a:endParaRPr/>
          </a:p>
        </p:txBody>
      </p:sp>
      <p:sp>
        <p:nvSpPr>
          <p:cNvPr id="190" name="Google Shape;190;g34c79cd1e76_0_18"/>
          <p:cNvSpPr txBox="1">
            <a:spLocks noGrp="1"/>
          </p:cNvSpPr>
          <p:nvPr>
            <p:ph type="body" idx="1"/>
          </p:nvPr>
        </p:nvSpPr>
        <p:spPr>
          <a:xfrm>
            <a:off x="838200" y="1825625"/>
            <a:ext cx="10515600" cy="4303500"/>
          </a:xfrm>
          <a:prstGeom prst="rect">
            <a:avLst/>
          </a:prstGeom>
        </p:spPr>
        <p:txBody>
          <a:bodyPr spcFirstLastPara="1" wrap="square" lIns="91425" tIns="45700" rIns="91425" bIns="45700" anchor="t" anchorCtr="0">
            <a:normAutofit fontScale="85000" lnSpcReduction="20000"/>
          </a:bodyPr>
          <a:lstStyle/>
          <a:p>
            <a:pPr marL="0" lvl="0" indent="0" algn="l" rtl="0">
              <a:spcBef>
                <a:spcPts val="1000"/>
              </a:spcBef>
              <a:spcAft>
                <a:spcPts val="0"/>
              </a:spcAft>
              <a:buNone/>
            </a:pPr>
            <a:r>
              <a:rPr lang="en-GB"/>
              <a:t>There remains too little output on the </a:t>
            </a:r>
            <a:r>
              <a:rPr lang="en-GB" b="1"/>
              <a:t>I.FAST website </a:t>
            </a:r>
            <a:r>
              <a:rPr lang="en-GB"/>
              <a:t>and </a:t>
            </a:r>
            <a:r>
              <a:rPr lang="en-GB" b="1"/>
              <a:t>Zenodo</a:t>
            </a:r>
            <a:r>
              <a:rPr lang="en-GB"/>
              <a:t>, </a:t>
            </a:r>
            <a:r>
              <a:rPr lang="en-GB" i="1" u="sng"/>
              <a:t>as repeatedly noted by SAC​</a:t>
            </a:r>
            <a:r>
              <a:rPr lang="en-GB"/>
              <a:t>. There were only five news published on the website since the last annual meeting - concerning for a project of I.FAST’s scale.</a:t>
            </a:r>
            <a:endParaRPr/>
          </a:p>
          <a:p>
            <a:pPr marL="0" lvl="0" indent="0" algn="l" rtl="0">
              <a:spcBef>
                <a:spcPts val="1000"/>
              </a:spcBef>
              <a:spcAft>
                <a:spcPts val="0"/>
              </a:spcAft>
              <a:buNone/>
            </a:pPr>
            <a:r>
              <a:rPr lang="en-GB"/>
              <a:t>SAC has repeatedly emphasized the need to leverage </a:t>
            </a:r>
            <a:r>
              <a:rPr lang="en-GB" b="1"/>
              <a:t>institutional communication channels </a:t>
            </a:r>
            <a:r>
              <a:rPr lang="en-GB"/>
              <a:t>of all partners, but this appears only partially implemented. All WPs should more systematically work with local PR teams to amplify outcomes.</a:t>
            </a:r>
            <a:endParaRPr/>
          </a:p>
          <a:p>
            <a:pPr marL="0" lvl="0" indent="0" algn="l" rtl="0">
              <a:spcBef>
                <a:spcPts val="1000"/>
              </a:spcBef>
              <a:spcAft>
                <a:spcPts val="0"/>
              </a:spcAft>
              <a:buNone/>
            </a:pPr>
            <a:r>
              <a:rPr lang="en-GB"/>
              <a:t>Efforts to attract </a:t>
            </a:r>
            <a:r>
              <a:rPr lang="en-GB" b="1"/>
              <a:t>industrial sponsorship </a:t>
            </a:r>
            <a:r>
              <a:rPr lang="en-GB"/>
              <a:t>to CBI were unsuccessful, despite the creation of sponsor packages. This remains an area that could benefit from an improved industry engagement strategy.</a:t>
            </a:r>
            <a:endParaRPr/>
          </a:p>
          <a:p>
            <a:pPr marL="0" lvl="0" indent="0" algn="l" rtl="0">
              <a:spcBef>
                <a:spcPts val="1000"/>
              </a:spcBef>
              <a:spcAft>
                <a:spcPts val="0"/>
              </a:spcAft>
              <a:buNone/>
            </a:pPr>
            <a:r>
              <a:rPr lang="en-GB" b="1"/>
              <a:t>Communication </a:t>
            </a:r>
            <a:r>
              <a:rPr lang="en-GB"/>
              <a:t>still struggles to consistently connect with broader WP objectives. There seems room to better tie outreach and training to the overarching narrative and milestones of I.FAST.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34c79ecccc4_0_1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1 - Recommendations</a:t>
            </a:r>
            <a:endParaRPr/>
          </a:p>
        </p:txBody>
      </p:sp>
      <p:sp>
        <p:nvSpPr>
          <p:cNvPr id="197" name="Google Shape;197;g34c79ecccc4_0_17"/>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
        <p:nvSpPr>
          <p:cNvPr id="198" name="Google Shape;198;g34c79ecccc4_0_17"/>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GB" b="1"/>
              <a:t>Expand Communication Output and Compliance</a:t>
            </a:r>
            <a:endParaRPr b="1"/>
          </a:p>
          <a:p>
            <a:pPr marL="457200" lvl="0" indent="-342900" algn="l" rtl="0">
              <a:spcBef>
                <a:spcPts val="1000"/>
              </a:spcBef>
              <a:spcAft>
                <a:spcPts val="0"/>
              </a:spcAft>
              <a:buSzPts val="1800"/>
              <a:buChar char="•"/>
            </a:pPr>
            <a:r>
              <a:rPr lang="en-GB"/>
              <a:t>Set minimum annual publication quotas for each WP on the I.FAST website and Zenodo.</a:t>
            </a:r>
            <a:endParaRPr/>
          </a:p>
          <a:p>
            <a:pPr marL="914400" lvl="0" indent="0" algn="l" rtl="0">
              <a:spcBef>
                <a:spcPts val="1000"/>
              </a:spcBef>
              <a:spcAft>
                <a:spcPts val="0"/>
              </a:spcAft>
              <a:buNone/>
            </a:pPr>
            <a:endParaRPr/>
          </a:p>
          <a:p>
            <a:pPr marL="457200" lvl="0" indent="-342900" algn="l" rtl="0">
              <a:spcBef>
                <a:spcPts val="1000"/>
              </a:spcBef>
              <a:spcAft>
                <a:spcPts val="0"/>
              </a:spcAft>
              <a:buSzPts val="1800"/>
              <a:buChar char="•"/>
            </a:pPr>
            <a:r>
              <a:rPr lang="en-GB"/>
              <a:t>Assign dedicated communication contact in each WP to ensure regular contributions and alignment with project milestones.</a:t>
            </a:r>
            <a:endParaRPr/>
          </a:p>
        </p:txBody>
      </p:sp>
      <p:sp>
        <p:nvSpPr>
          <p:cNvPr id="199" name="Google Shape;199;g34c79ecccc4_0_17"/>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g34c79ecccc4_0_4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1 - Recommendations</a:t>
            </a:r>
            <a:endParaRPr/>
          </a:p>
        </p:txBody>
      </p:sp>
      <p:sp>
        <p:nvSpPr>
          <p:cNvPr id="206" name="Google Shape;206;g34c79ecccc4_0_40"/>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
        <p:nvSpPr>
          <p:cNvPr id="207" name="Google Shape;207;g34c79ecccc4_0_40"/>
          <p:cNvSpPr txBox="1">
            <a:spLocks noGrp="1"/>
          </p:cNvSpPr>
          <p:nvPr>
            <p:ph type="body" idx="1"/>
          </p:nvPr>
        </p:nvSpPr>
        <p:spPr>
          <a:xfrm>
            <a:off x="838200" y="1547250"/>
            <a:ext cx="10515600" cy="37635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GB" sz="2000" b="1"/>
              <a:t>Enhance dissemination</a:t>
            </a:r>
            <a:endParaRPr sz="2000" b="1"/>
          </a:p>
          <a:p>
            <a:pPr marL="457200" lvl="0" indent="-336550" algn="l" rtl="0">
              <a:spcBef>
                <a:spcPts val="1000"/>
              </a:spcBef>
              <a:spcAft>
                <a:spcPts val="0"/>
              </a:spcAft>
              <a:buSzPts val="1700"/>
              <a:buChar char="•"/>
            </a:pPr>
            <a:r>
              <a:rPr lang="en-GB" sz="1700"/>
              <a:t>Organize science communication training for WP leaders and others in I.FAST interested in science communication.</a:t>
            </a:r>
            <a:endParaRPr sz="1700"/>
          </a:p>
          <a:p>
            <a:pPr marL="457200" lvl="0" indent="-336550" algn="l" rtl="0">
              <a:spcBef>
                <a:spcPts val="0"/>
              </a:spcBef>
              <a:spcAft>
                <a:spcPts val="0"/>
              </a:spcAft>
              <a:buSzPts val="1700"/>
              <a:buChar char="•"/>
            </a:pPr>
            <a:r>
              <a:rPr lang="en-GB" sz="1700"/>
              <a:t>Include short public-facing summaries in all WP summaries.</a:t>
            </a:r>
            <a:endParaRPr sz="1700"/>
          </a:p>
          <a:p>
            <a:pPr marL="0" lvl="0" indent="0" algn="l" rtl="0">
              <a:spcBef>
                <a:spcPts val="1000"/>
              </a:spcBef>
              <a:spcAft>
                <a:spcPts val="0"/>
              </a:spcAft>
              <a:buNone/>
            </a:pPr>
            <a:r>
              <a:rPr lang="en-GB" sz="2000" b="1"/>
              <a:t>Secure post-project sustainability</a:t>
            </a:r>
            <a:endParaRPr sz="2000" b="1"/>
          </a:p>
          <a:p>
            <a:pPr marL="457200" lvl="0" indent="-336550" algn="l" rtl="0">
              <a:spcBef>
                <a:spcPts val="1000"/>
              </a:spcBef>
              <a:spcAft>
                <a:spcPts val="0"/>
              </a:spcAft>
              <a:buSzPts val="1700"/>
              <a:buChar char="•"/>
            </a:pPr>
            <a:r>
              <a:rPr lang="en-GB" sz="1700"/>
              <a:t>Create a structured alumni programme for CBI and training participants; track impact and encourage continuity.</a:t>
            </a:r>
            <a:endParaRPr sz="1700"/>
          </a:p>
          <a:p>
            <a:pPr marL="457200" lvl="0" indent="-336550" algn="l" rtl="0">
              <a:spcBef>
                <a:spcPts val="0"/>
              </a:spcBef>
              <a:spcAft>
                <a:spcPts val="0"/>
              </a:spcAft>
              <a:buSzPts val="1700"/>
              <a:buChar char="•"/>
            </a:pPr>
            <a:r>
              <a:rPr lang="en-GB" sz="1700"/>
              <a:t>Explore spin-off funding or mentoring schemes for post-CBI projects with high potential.</a:t>
            </a:r>
            <a:endParaRPr sz="1700"/>
          </a:p>
          <a:p>
            <a:pPr marL="0" lvl="0" indent="0" algn="l" rtl="0">
              <a:spcBef>
                <a:spcPts val="1000"/>
              </a:spcBef>
              <a:spcAft>
                <a:spcPts val="0"/>
              </a:spcAft>
              <a:buNone/>
            </a:pPr>
            <a:r>
              <a:rPr lang="en-GB" sz="2000" b="1"/>
              <a:t>Broaden audiences</a:t>
            </a:r>
            <a:endParaRPr sz="2000" b="1"/>
          </a:p>
          <a:p>
            <a:pPr marL="457200" lvl="0" indent="-336550" algn="l" rtl="0">
              <a:spcBef>
                <a:spcPts val="1000"/>
              </a:spcBef>
              <a:spcAft>
                <a:spcPts val="0"/>
              </a:spcAft>
              <a:buSzPts val="1700"/>
              <a:buChar char="•"/>
            </a:pPr>
            <a:r>
              <a:rPr lang="en-GB" sz="1700"/>
              <a:t>Extend efforts to schools, policymakers, and non-traditional stakeholders to maximize impact. Develop central communication materials for these identified target audiences.</a:t>
            </a:r>
            <a:endParaRPr sz="1700"/>
          </a:p>
          <a:p>
            <a:pPr marL="0" lvl="0" indent="0" algn="l" rtl="0">
              <a:spcBef>
                <a:spcPts val="1000"/>
              </a:spcBef>
              <a:spcAft>
                <a:spcPts val="0"/>
              </a:spcAft>
              <a:buNone/>
            </a:pPr>
            <a:r>
              <a:rPr lang="en-GB" sz="2000" b="1"/>
              <a:t>Integrate communication into strategic planning</a:t>
            </a:r>
            <a:endParaRPr sz="2000" b="1"/>
          </a:p>
          <a:p>
            <a:pPr marL="457200" lvl="0" indent="-336550" algn="l" rtl="0">
              <a:spcBef>
                <a:spcPts val="1000"/>
              </a:spcBef>
              <a:spcAft>
                <a:spcPts val="0"/>
              </a:spcAft>
              <a:buSzPts val="1700"/>
              <a:buChar char="•"/>
            </a:pPr>
            <a:r>
              <a:rPr lang="en-GB" sz="1700"/>
              <a:t>Ask WP leaders to identify clear communication milestones and track these centrally.</a:t>
            </a:r>
            <a:endParaRPr sz="1700"/>
          </a:p>
        </p:txBody>
      </p:sp>
      <p:sp>
        <p:nvSpPr>
          <p:cNvPr id="208" name="Google Shape;208;g34c79ecccc4_0_4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6"/>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
        <p:nvSpPr>
          <p:cNvPr id="214" name="Google Shape;214;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New Concepts</a:t>
            </a:r>
            <a:endParaRPr/>
          </a:p>
        </p:txBody>
      </p:sp>
      <p:sp>
        <p:nvSpPr>
          <p:cNvPr id="215" name="Google Shape;215;p6"/>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457200" lvl="0" indent="-368300" algn="just" rtl="0">
              <a:lnSpc>
                <a:spcPct val="100000"/>
              </a:lnSpc>
              <a:spcBef>
                <a:spcPts val="500"/>
              </a:spcBef>
              <a:spcAft>
                <a:spcPts val="0"/>
              </a:spcAft>
              <a:buSzPts val="2200"/>
              <a:buChar char="●"/>
            </a:pPr>
            <a:r>
              <a:rPr lang="en-GB" sz="2200"/>
              <a:t>The session combined </a:t>
            </a:r>
            <a:r>
              <a:rPr lang="en-GB" sz="2200" b="1"/>
              <a:t>scientific ambition</a:t>
            </a:r>
            <a:r>
              <a:rPr lang="en-GB" sz="2200"/>
              <a:t>, </a:t>
            </a:r>
            <a:r>
              <a:rPr lang="en-GB" sz="2200" b="1"/>
              <a:t>increasing technical maturity</a:t>
            </a:r>
            <a:r>
              <a:rPr lang="en-GB" sz="2200"/>
              <a:t>, and </a:t>
            </a:r>
            <a:r>
              <a:rPr lang="en-GB" sz="2200" b="1"/>
              <a:t>international convening power</a:t>
            </a:r>
            <a:r>
              <a:rPr lang="en-GB" sz="2200"/>
              <a:t>. </a:t>
            </a:r>
            <a:endParaRPr sz="2200"/>
          </a:p>
          <a:p>
            <a:pPr marL="457200" lvl="0" indent="-368300" algn="just" rtl="0">
              <a:lnSpc>
                <a:spcPct val="100000"/>
              </a:lnSpc>
              <a:spcBef>
                <a:spcPts val="500"/>
              </a:spcBef>
              <a:spcAft>
                <a:spcPts val="0"/>
              </a:spcAft>
              <a:buSzPts val="2200"/>
              <a:buChar char="●"/>
            </a:pPr>
            <a:r>
              <a:rPr lang="en-GB" sz="2200"/>
              <a:t>With strong coordination and clear post-project pathways, and enhanced visibility, the </a:t>
            </a:r>
            <a:r>
              <a:rPr lang="en-GB" sz="2200" b="1"/>
              <a:t>impact </a:t>
            </a:r>
            <a:r>
              <a:rPr lang="en-GB" sz="2200"/>
              <a:t>of the developments </a:t>
            </a:r>
            <a:r>
              <a:rPr lang="en-GB" sz="2200" b="1"/>
              <a:t>can extend well beyond I.FAST’s end date</a:t>
            </a:r>
            <a:r>
              <a:rPr lang="en-GB" sz="2200"/>
              <a:t>.</a:t>
            </a:r>
            <a:endParaRPr sz="2200"/>
          </a:p>
          <a:p>
            <a:pPr marL="457200" lvl="0" indent="0" algn="just" rtl="0">
              <a:lnSpc>
                <a:spcPct val="100000"/>
              </a:lnSpc>
              <a:spcBef>
                <a:spcPts val="500"/>
              </a:spcBef>
              <a:spcAft>
                <a:spcPts val="0"/>
              </a:spcAft>
              <a:buNone/>
            </a:pPr>
            <a:endParaRPr sz="2200"/>
          </a:p>
          <a:p>
            <a:pPr marL="0" lvl="0" indent="0" algn="just" rtl="0">
              <a:lnSpc>
                <a:spcPct val="100000"/>
              </a:lnSpc>
              <a:spcBef>
                <a:spcPts val="500"/>
              </a:spcBef>
              <a:spcAft>
                <a:spcPts val="500"/>
              </a:spcAft>
              <a:buNone/>
            </a:pPr>
            <a:r>
              <a:rPr lang="en-GB" sz="2200"/>
              <a:t>The 2025 meeting showed a real evolution from earlier SAC concerns about fragmentation and speculative overreach. There is now clearer technical development, international coordination, and in some areas, much more mature hardware deliverables.</a:t>
            </a:r>
            <a:endParaRPr sz="2200"/>
          </a:p>
        </p:txBody>
      </p:sp>
      <p:sp>
        <p:nvSpPr>
          <p:cNvPr id="216" name="Google Shape;216;p6"/>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34c79ecccc4_1_0"/>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16</a:t>
            </a:fld>
            <a:endParaRPr/>
          </a:p>
        </p:txBody>
      </p:sp>
      <p:sp>
        <p:nvSpPr>
          <p:cNvPr id="222" name="Google Shape;222;g34c79ecccc4_1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Highlights</a:t>
            </a:r>
            <a:endParaRPr/>
          </a:p>
        </p:txBody>
      </p:sp>
      <p:sp>
        <p:nvSpPr>
          <p:cNvPr id="223" name="Google Shape;223;g34c79ecccc4_1_0"/>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500"/>
              </a:spcBef>
              <a:spcAft>
                <a:spcPts val="0"/>
              </a:spcAft>
              <a:buNone/>
            </a:pPr>
            <a:r>
              <a:rPr lang="en-GB" sz="2200" b="1"/>
              <a:t>REX </a:t>
            </a:r>
            <a:r>
              <a:rPr lang="en-GB" sz="2200"/>
              <a:t>is a good example of how new concepts can evolve into mature, deployable technologies:</a:t>
            </a:r>
            <a:endParaRPr sz="2200"/>
          </a:p>
          <a:p>
            <a:pPr marL="457200" lvl="0" indent="-368300" algn="just" rtl="0">
              <a:lnSpc>
                <a:spcPct val="100000"/>
              </a:lnSpc>
              <a:spcBef>
                <a:spcPts val="500"/>
              </a:spcBef>
              <a:spcAft>
                <a:spcPts val="0"/>
              </a:spcAft>
              <a:buSzPts val="2200"/>
              <a:buChar char="●"/>
            </a:pPr>
            <a:r>
              <a:rPr lang="en-GB" sz="2200"/>
              <a:t>Three hardware innovations all achieved TRL 7, fulfilling and exceeding original goals.</a:t>
            </a:r>
            <a:endParaRPr sz="2200"/>
          </a:p>
          <a:p>
            <a:pPr marL="457200" lvl="0" indent="-368300" algn="just" rtl="0">
              <a:lnSpc>
                <a:spcPct val="100000"/>
              </a:lnSpc>
              <a:spcBef>
                <a:spcPts val="500"/>
              </a:spcBef>
              <a:spcAft>
                <a:spcPts val="0"/>
              </a:spcAft>
              <a:buSzPts val="2200"/>
              <a:buChar char="●"/>
            </a:pPr>
            <a:r>
              <a:rPr lang="en-GB" sz="2200"/>
              <a:t>Demonstrated direct operational relevance with user-focused spill quality improvements.</a:t>
            </a:r>
            <a:endParaRPr sz="2200"/>
          </a:p>
          <a:p>
            <a:pPr marL="457200" lvl="0" indent="-368300" algn="just" rtl="0">
              <a:lnSpc>
                <a:spcPct val="100000"/>
              </a:lnSpc>
              <a:spcBef>
                <a:spcPts val="500"/>
              </a:spcBef>
              <a:spcAft>
                <a:spcPts val="0"/>
              </a:spcAft>
              <a:buSzPts val="2200"/>
              <a:buChar char="●"/>
            </a:pPr>
            <a:r>
              <a:rPr lang="en-GB" sz="2200"/>
              <a:t>Strong publication record and academic output, a model for research impact and training synergy.</a:t>
            </a:r>
            <a:endParaRPr sz="2200"/>
          </a:p>
          <a:p>
            <a:pPr marL="0" lvl="0" indent="0" algn="just" rtl="0">
              <a:lnSpc>
                <a:spcPct val="100000"/>
              </a:lnSpc>
              <a:spcBef>
                <a:spcPts val="500"/>
              </a:spcBef>
              <a:spcAft>
                <a:spcPts val="500"/>
              </a:spcAft>
              <a:buNone/>
            </a:pPr>
            <a:r>
              <a:rPr lang="en-GB" sz="2200"/>
              <a:t>SAC’s past calls for deliverable maturity, experimental validation, and ripple mitigation have all been robustly addressed here.</a:t>
            </a:r>
            <a:endParaRPr sz="2200"/>
          </a:p>
        </p:txBody>
      </p:sp>
      <p:sp>
        <p:nvSpPr>
          <p:cNvPr id="224" name="Google Shape;224;g34c79ecccc4_1_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g34c79ecccc4_1_7"/>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17</a:t>
            </a:fld>
            <a:endParaRPr/>
          </a:p>
        </p:txBody>
      </p:sp>
      <p:sp>
        <p:nvSpPr>
          <p:cNvPr id="230" name="Google Shape;230;g34c79ecccc4_1_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Highlights</a:t>
            </a:r>
            <a:endParaRPr/>
          </a:p>
        </p:txBody>
      </p:sp>
      <p:sp>
        <p:nvSpPr>
          <p:cNvPr id="231" name="Google Shape;231;g34c79ecccc4_1_7"/>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232" name="Google Shape;232;g34c79ecccc4_1_7"/>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500"/>
              </a:spcBef>
              <a:spcAft>
                <a:spcPts val="0"/>
              </a:spcAft>
              <a:buNone/>
            </a:pPr>
            <a:r>
              <a:rPr lang="en-GB" sz="2200" b="1"/>
              <a:t>MUST </a:t>
            </a:r>
            <a:r>
              <a:rPr lang="en-GB" sz="2200"/>
              <a:t>now operates with the structure and clarity expected of a flagship global design effort. It is linked to relevant roadmaps and strategic processes, and has delivered a technology roadmap with TRL targets, cost scenarios, and demonstrator plans.</a:t>
            </a:r>
            <a:endParaRPr sz="2200"/>
          </a:p>
          <a:p>
            <a:pPr marL="0" lvl="0" indent="0" algn="just" rtl="0">
              <a:lnSpc>
                <a:spcPct val="100000"/>
              </a:lnSpc>
              <a:spcBef>
                <a:spcPts val="1000"/>
              </a:spcBef>
              <a:spcAft>
                <a:spcPts val="0"/>
              </a:spcAft>
              <a:buNone/>
            </a:pPr>
            <a:r>
              <a:rPr lang="en-GB" sz="2200"/>
              <a:t>There is also </a:t>
            </a:r>
            <a:r>
              <a:rPr lang="en-GB" sz="2200" b="1"/>
              <a:t>meaningful prioritization</a:t>
            </a:r>
            <a:r>
              <a:rPr lang="en-GB" sz="2200"/>
              <a:t>, e.g. distinguishing near-term (3 TeV) and long-term (10+ TeV) feasibility with realistic R&amp;D staging.</a:t>
            </a:r>
            <a:endParaRPr sz="2200"/>
          </a:p>
          <a:p>
            <a:pPr marL="457200" lvl="0" indent="-368300" algn="just" rtl="0">
              <a:lnSpc>
                <a:spcPct val="100000"/>
              </a:lnSpc>
              <a:spcBef>
                <a:spcPts val="1000"/>
              </a:spcBef>
              <a:spcAft>
                <a:spcPts val="0"/>
              </a:spcAft>
              <a:buSzPts val="2200"/>
              <a:buChar char="•"/>
            </a:pPr>
            <a:r>
              <a:rPr lang="en-GB" sz="2200"/>
              <a:t>SAC’s is pleased that its consistent urging for cross-border, mission-driven exploration of future colliders is realized here. </a:t>
            </a:r>
            <a:endParaRPr sz="2200"/>
          </a:p>
          <a:p>
            <a:pPr marL="457200" lvl="0" indent="-368300" algn="just" rtl="0">
              <a:lnSpc>
                <a:spcPct val="100000"/>
              </a:lnSpc>
              <a:spcBef>
                <a:spcPts val="0"/>
              </a:spcBef>
              <a:spcAft>
                <a:spcPts val="0"/>
              </a:spcAft>
              <a:buSzPts val="2200"/>
              <a:buChar char="•"/>
            </a:pPr>
            <a:r>
              <a:rPr lang="en-GB" sz="2200"/>
              <a:t>SAC would like to commend the maturity of the planning.</a:t>
            </a:r>
            <a:endParaRPr sz="2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g34c79ecccc4_1_14"/>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18</a:t>
            </a:fld>
            <a:endParaRPr/>
          </a:p>
        </p:txBody>
      </p:sp>
      <p:sp>
        <p:nvSpPr>
          <p:cNvPr id="238" name="Google Shape;238;g34c79ecccc4_1_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Highlights</a:t>
            </a:r>
            <a:endParaRPr/>
          </a:p>
        </p:txBody>
      </p:sp>
      <p:sp>
        <p:nvSpPr>
          <p:cNvPr id="239" name="Google Shape;239;g34c79ecccc4_1_14"/>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240" name="Google Shape;240;g34c79ecccc4_1_14"/>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500"/>
              </a:spcBef>
              <a:spcAft>
                <a:spcPts val="0"/>
              </a:spcAft>
              <a:buNone/>
            </a:pPr>
            <a:r>
              <a:rPr lang="en-GB" sz="2200" b="1"/>
              <a:t>WP5.2</a:t>
            </a:r>
            <a:r>
              <a:rPr lang="en-GB" sz="2200"/>
              <a:t> has successfully incubated a pan-European community exploring novel accelerator physics and unconventional applications:</a:t>
            </a:r>
            <a:endParaRPr sz="2200"/>
          </a:p>
          <a:p>
            <a:pPr marL="457200" lvl="0" indent="-368300" algn="just" rtl="0">
              <a:lnSpc>
                <a:spcPct val="100000"/>
              </a:lnSpc>
              <a:spcBef>
                <a:spcPts val="1000"/>
              </a:spcBef>
              <a:spcAft>
                <a:spcPts val="0"/>
              </a:spcAft>
              <a:buSzPts val="2200"/>
              <a:buChar char="•"/>
            </a:pPr>
            <a:r>
              <a:rPr lang="en-GB" sz="2200"/>
              <a:t>Several workshop series have catalyzed </a:t>
            </a:r>
            <a:r>
              <a:rPr lang="en-GB" sz="2200" b="1"/>
              <a:t>multidisciplinary exchanges </a:t>
            </a:r>
            <a:r>
              <a:rPr lang="en-GB" sz="2200"/>
              <a:t>on topics such as nano-structured accelerators, quantum computing in storage rings, and Cherenkov-like radiation from quasi-particles.</a:t>
            </a:r>
            <a:endParaRPr sz="2200"/>
          </a:p>
          <a:p>
            <a:pPr marL="457200" lvl="0" indent="-368300" algn="just" rtl="0">
              <a:lnSpc>
                <a:spcPct val="100000"/>
              </a:lnSpc>
              <a:spcBef>
                <a:spcPts val="0"/>
              </a:spcBef>
              <a:spcAft>
                <a:spcPts val="0"/>
              </a:spcAft>
              <a:buSzPts val="2200"/>
              <a:buChar char="•"/>
            </a:pPr>
            <a:r>
              <a:rPr lang="en-GB" sz="2200"/>
              <a:t>Ideas previously considered fringe are now linked to </a:t>
            </a:r>
            <a:r>
              <a:rPr lang="en-GB" sz="2200" b="1"/>
              <a:t>real testbeds </a:t>
            </a:r>
            <a:r>
              <a:rPr lang="en-GB" sz="2200"/>
              <a:t>or conceptual hardware studies </a:t>
            </a:r>
            <a:endParaRPr sz="2200"/>
          </a:p>
          <a:p>
            <a:pPr marL="0" lvl="0" indent="0" algn="just" rtl="0">
              <a:lnSpc>
                <a:spcPct val="100000"/>
              </a:lnSpc>
              <a:spcBef>
                <a:spcPts val="1000"/>
              </a:spcBef>
              <a:spcAft>
                <a:spcPts val="1000"/>
              </a:spcAft>
              <a:buNone/>
            </a:pPr>
            <a:r>
              <a:rPr lang="en-GB" sz="2200"/>
              <a:t>This reflects SAC’s encouragement to stretch the conceptual envelope and invest in foundational work where long-term payoff could be transformative.</a:t>
            </a:r>
            <a:endParaRPr sz="2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34c79ecccc4_1_21"/>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19</a:t>
            </a:fld>
            <a:endParaRPr/>
          </a:p>
        </p:txBody>
      </p:sp>
      <p:sp>
        <p:nvSpPr>
          <p:cNvPr id="246" name="Google Shape;246;g34c79ecccc4_1_2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Work-in-progress</a:t>
            </a:r>
            <a:endParaRPr/>
          </a:p>
        </p:txBody>
      </p:sp>
      <p:sp>
        <p:nvSpPr>
          <p:cNvPr id="247" name="Google Shape;247;g34c79ecccc4_1_21"/>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248" name="Google Shape;248;g34c79ecccc4_1_21"/>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500"/>
              </a:spcBef>
              <a:spcAft>
                <a:spcPts val="0"/>
              </a:spcAft>
              <a:buNone/>
            </a:pPr>
            <a:r>
              <a:rPr lang="en-GB" sz="2400"/>
              <a:t>While REX and MUST exemplify structured development, other topics remain (too?) loosely defined in terms of:</a:t>
            </a:r>
            <a:endParaRPr sz="2400"/>
          </a:p>
          <a:p>
            <a:pPr marL="457200" lvl="0" indent="-381000" algn="just" rtl="0">
              <a:lnSpc>
                <a:spcPct val="115000"/>
              </a:lnSpc>
              <a:spcBef>
                <a:spcPts val="1000"/>
              </a:spcBef>
              <a:spcAft>
                <a:spcPts val="0"/>
              </a:spcAft>
              <a:buSzPts val="2400"/>
              <a:buChar char="•"/>
            </a:pPr>
            <a:r>
              <a:rPr lang="en-GB" sz="2400"/>
              <a:t>Technical feasibility</a:t>
            </a:r>
            <a:endParaRPr sz="2400"/>
          </a:p>
          <a:p>
            <a:pPr marL="457200" lvl="0" indent="-381000" algn="just" rtl="0">
              <a:lnSpc>
                <a:spcPct val="115000"/>
              </a:lnSpc>
              <a:spcBef>
                <a:spcPts val="0"/>
              </a:spcBef>
              <a:spcAft>
                <a:spcPts val="0"/>
              </a:spcAft>
              <a:buSzPts val="2400"/>
              <a:buChar char="•"/>
            </a:pPr>
            <a:r>
              <a:rPr lang="en-GB" sz="2400"/>
              <a:t>Experimental validation</a:t>
            </a:r>
            <a:endParaRPr sz="2400"/>
          </a:p>
          <a:p>
            <a:pPr marL="457200" lvl="0" indent="-381000" algn="just" rtl="0">
              <a:lnSpc>
                <a:spcPct val="115000"/>
              </a:lnSpc>
              <a:spcBef>
                <a:spcPts val="0"/>
              </a:spcBef>
              <a:spcAft>
                <a:spcPts val="0"/>
              </a:spcAft>
              <a:buSzPts val="2400"/>
              <a:buChar char="•"/>
            </a:pPr>
            <a:r>
              <a:rPr lang="en-GB" sz="2400"/>
              <a:t>Transition to TRL 3+</a:t>
            </a:r>
            <a:endParaRPr sz="2400"/>
          </a:p>
          <a:p>
            <a:pPr marL="0" lvl="0" indent="0" algn="just" rtl="0">
              <a:lnSpc>
                <a:spcPct val="115000"/>
              </a:lnSpc>
              <a:spcBef>
                <a:spcPts val="1000"/>
              </a:spcBef>
              <a:spcAft>
                <a:spcPts val="1000"/>
              </a:spcAft>
              <a:buNone/>
            </a:pPr>
            <a:r>
              <a:rPr lang="en-GB" sz="2400"/>
              <a:t>SAC has repeatedly asked for impact statements and development pathways, but </a:t>
            </a:r>
            <a:r>
              <a:rPr lang="en-GB" sz="2400" b="1"/>
              <a:t>several concepts still present vision without engineering</a:t>
            </a:r>
            <a:r>
              <a:rPr lang="en-GB" sz="2400"/>
              <a:t>, which could limit their post-I.FAST viability.</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2cd71d6d5a0_4_2"/>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
        <p:nvSpPr>
          <p:cNvPr id="102" name="Google Shape;102;g2cd71d6d5a0_4_2"/>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03" name="Google Shape;103;g2cd71d6d5a0_4_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Overview</a:t>
            </a:r>
            <a:endParaRPr/>
          </a:p>
        </p:txBody>
      </p:sp>
      <p:sp>
        <p:nvSpPr>
          <p:cNvPr id="104" name="Google Shape;104;g2cd71d6d5a0_4_2"/>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GB" sz="3400"/>
              <a:t>Executive summary</a:t>
            </a:r>
            <a:endParaRPr sz="3400"/>
          </a:p>
          <a:p>
            <a:pPr marL="0" lvl="0" indent="0" algn="l" rtl="0">
              <a:lnSpc>
                <a:spcPct val="90000"/>
              </a:lnSpc>
              <a:spcBef>
                <a:spcPts val="1000"/>
              </a:spcBef>
              <a:spcAft>
                <a:spcPts val="0"/>
              </a:spcAft>
              <a:buSzPts val="1800"/>
              <a:buNone/>
            </a:pPr>
            <a:endParaRPr sz="3400"/>
          </a:p>
          <a:p>
            <a:pPr marL="0" lvl="0" indent="0" algn="l" rtl="0">
              <a:lnSpc>
                <a:spcPct val="90000"/>
              </a:lnSpc>
              <a:spcBef>
                <a:spcPts val="1000"/>
              </a:spcBef>
              <a:spcAft>
                <a:spcPts val="0"/>
              </a:spcAft>
              <a:buSzPts val="1800"/>
              <a:buNone/>
            </a:pPr>
            <a:r>
              <a:rPr lang="en-GB" sz="3400"/>
              <a:t>Highlights from plenary sessions</a:t>
            </a:r>
            <a:endParaRPr sz="3400"/>
          </a:p>
          <a:p>
            <a:pPr marL="0" lvl="0" indent="0" algn="l" rtl="0">
              <a:lnSpc>
                <a:spcPct val="90000"/>
              </a:lnSpc>
              <a:spcBef>
                <a:spcPts val="1000"/>
              </a:spcBef>
              <a:spcAft>
                <a:spcPts val="0"/>
              </a:spcAft>
              <a:buSzPts val="1800"/>
              <a:buNone/>
            </a:pPr>
            <a:endParaRPr sz="3400"/>
          </a:p>
          <a:p>
            <a:pPr marL="0" lvl="0" indent="0" algn="l" rtl="0">
              <a:lnSpc>
                <a:spcPct val="90000"/>
              </a:lnSpc>
              <a:spcBef>
                <a:spcPts val="1000"/>
              </a:spcBef>
              <a:spcAft>
                <a:spcPts val="0"/>
              </a:spcAft>
              <a:buSzPts val="1800"/>
              <a:buNone/>
            </a:pPr>
            <a:r>
              <a:rPr lang="en-GB" sz="3400"/>
              <a:t>SAC comments and suggestions for the future </a:t>
            </a:r>
            <a:endParaRPr sz="3400"/>
          </a:p>
          <a:p>
            <a:pPr marL="0" lvl="0" indent="0" algn="l" rtl="0">
              <a:lnSpc>
                <a:spcPct val="90000"/>
              </a:lnSpc>
              <a:spcBef>
                <a:spcPts val="1000"/>
              </a:spcBef>
              <a:spcAft>
                <a:spcPts val="0"/>
              </a:spcAft>
              <a:buSzPts val="18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34c79ecccc4_1_28"/>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20</a:t>
            </a:fld>
            <a:endParaRPr/>
          </a:p>
        </p:txBody>
      </p:sp>
      <p:sp>
        <p:nvSpPr>
          <p:cNvPr id="254" name="Google Shape;254;g34c79ecccc4_1_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Lowlights</a:t>
            </a:r>
            <a:endParaRPr/>
          </a:p>
        </p:txBody>
      </p:sp>
      <p:sp>
        <p:nvSpPr>
          <p:cNvPr id="255" name="Google Shape;255;g34c79ecccc4_1_28"/>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256" name="Google Shape;256;g34c79ecccc4_1_28"/>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500"/>
              </a:spcBef>
              <a:spcAft>
                <a:spcPts val="0"/>
              </a:spcAft>
              <a:buNone/>
            </a:pPr>
            <a:r>
              <a:rPr lang="en-GB" sz="2200"/>
              <a:t>There is no clear hand-off strategy for sustaining and advancing the most promising ideas. This puts good concepts at risk of stalling unless embedded in future design studies, ERC proposals, or international programs. </a:t>
            </a:r>
            <a:endParaRPr sz="2200"/>
          </a:p>
          <a:p>
            <a:pPr marL="0" lvl="0" indent="0" algn="just" rtl="0">
              <a:lnSpc>
                <a:spcPct val="115000"/>
              </a:lnSpc>
              <a:spcBef>
                <a:spcPts val="1000"/>
              </a:spcBef>
              <a:spcAft>
                <a:spcPts val="0"/>
              </a:spcAft>
              <a:buNone/>
            </a:pPr>
            <a:r>
              <a:rPr lang="en-GB" sz="2200"/>
              <a:t>SAC has emphasized that </a:t>
            </a:r>
            <a:r>
              <a:rPr lang="en-GB" sz="2200" b="1"/>
              <a:t>exploratory work must be linked to continuity strategies </a:t>
            </a:r>
            <a:r>
              <a:rPr lang="en-GB" sz="2200"/>
              <a:t>and this remains a gap.</a:t>
            </a:r>
            <a:endParaRPr sz="2200"/>
          </a:p>
          <a:p>
            <a:pPr marL="0" lvl="0" indent="0" algn="just" rtl="0">
              <a:lnSpc>
                <a:spcPct val="115000"/>
              </a:lnSpc>
              <a:spcBef>
                <a:spcPts val="1000"/>
              </a:spcBef>
              <a:spcAft>
                <a:spcPts val="1000"/>
              </a:spcAft>
              <a:buNone/>
            </a:pPr>
            <a:r>
              <a:rPr lang="en-GB" sz="2200"/>
              <a:t>Several ideas overlap with other I.FAST WPs, e.g. in sustainability, AI or instrumentation. However, these </a:t>
            </a:r>
            <a:r>
              <a:rPr lang="en-GB" sz="2200" b="1"/>
              <a:t>links remain underexploited</a:t>
            </a:r>
            <a:r>
              <a:rPr lang="en-GB" sz="2200"/>
              <a:t>, and internal cross-pollination appears ad hoc.</a:t>
            </a:r>
            <a:endParaRPr sz="22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4c79ecccc4_1_35"/>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21</a:t>
            </a:fld>
            <a:endParaRPr/>
          </a:p>
        </p:txBody>
      </p:sp>
      <p:sp>
        <p:nvSpPr>
          <p:cNvPr id="262" name="Google Shape;262;g34c79ecccc4_1_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Session 2 - Recommendations</a:t>
            </a:r>
            <a:endParaRPr/>
          </a:p>
        </p:txBody>
      </p:sp>
      <p:sp>
        <p:nvSpPr>
          <p:cNvPr id="263" name="Google Shape;263;g34c79ecccc4_1_35"/>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500"/>
              </a:spcBef>
              <a:spcAft>
                <a:spcPts val="0"/>
              </a:spcAft>
              <a:buNone/>
            </a:pPr>
            <a:r>
              <a:rPr lang="en-GB" sz="2000" b="1"/>
              <a:t>“New Concepts legacy report”</a:t>
            </a:r>
            <a:r>
              <a:rPr lang="en-GB" sz="2000"/>
              <a:t>, containing 1–2 pages per concept, detailing:</a:t>
            </a:r>
            <a:endParaRPr sz="2000"/>
          </a:p>
          <a:p>
            <a:pPr marL="457200" lvl="0" indent="-355600" algn="just" rtl="0">
              <a:lnSpc>
                <a:spcPct val="100000"/>
              </a:lnSpc>
              <a:spcBef>
                <a:spcPts val="1000"/>
              </a:spcBef>
              <a:spcAft>
                <a:spcPts val="0"/>
              </a:spcAft>
              <a:buSzPts val="2000"/>
              <a:buChar char="•"/>
            </a:pPr>
            <a:r>
              <a:rPr lang="en-GB" sz="2000"/>
              <a:t>Concept summary</a:t>
            </a:r>
            <a:endParaRPr sz="2000"/>
          </a:p>
          <a:p>
            <a:pPr marL="457200" lvl="0" indent="-355600" algn="just" rtl="0">
              <a:lnSpc>
                <a:spcPct val="100000"/>
              </a:lnSpc>
              <a:spcBef>
                <a:spcPts val="0"/>
              </a:spcBef>
              <a:spcAft>
                <a:spcPts val="0"/>
              </a:spcAft>
              <a:buSzPts val="2000"/>
              <a:buChar char="•"/>
            </a:pPr>
            <a:r>
              <a:rPr lang="en-GB" sz="2000"/>
              <a:t>Maturity/TRL</a:t>
            </a:r>
            <a:endParaRPr sz="2000"/>
          </a:p>
          <a:p>
            <a:pPr marL="457200" lvl="0" indent="-355600" algn="just" rtl="0">
              <a:lnSpc>
                <a:spcPct val="100000"/>
              </a:lnSpc>
              <a:spcBef>
                <a:spcPts val="0"/>
              </a:spcBef>
              <a:spcAft>
                <a:spcPts val="0"/>
              </a:spcAft>
              <a:buSzPts val="2000"/>
              <a:buChar char="•"/>
            </a:pPr>
            <a:r>
              <a:rPr lang="en-GB" sz="2000"/>
              <a:t>Use case or facility</a:t>
            </a:r>
            <a:endParaRPr sz="2000"/>
          </a:p>
          <a:p>
            <a:pPr marL="457200" lvl="0" indent="-355600" algn="just" rtl="0">
              <a:lnSpc>
                <a:spcPct val="100000"/>
              </a:lnSpc>
              <a:spcBef>
                <a:spcPts val="0"/>
              </a:spcBef>
              <a:spcAft>
                <a:spcPts val="0"/>
              </a:spcAft>
              <a:buSzPts val="2000"/>
              <a:buChar char="•"/>
            </a:pPr>
            <a:r>
              <a:rPr lang="en-GB" sz="2000"/>
              <a:t>Suggested next steps</a:t>
            </a:r>
            <a:endParaRPr sz="2000"/>
          </a:p>
          <a:p>
            <a:pPr marL="0" lvl="0" indent="0" algn="just" rtl="0">
              <a:lnSpc>
                <a:spcPct val="100000"/>
              </a:lnSpc>
              <a:spcBef>
                <a:spcPts val="1000"/>
              </a:spcBef>
              <a:spcAft>
                <a:spcPts val="0"/>
              </a:spcAft>
              <a:buNone/>
            </a:pPr>
            <a:r>
              <a:rPr lang="en-GB" sz="2000"/>
              <a:t>…to help funders, collaborators, and students find viable entry points.</a:t>
            </a:r>
            <a:endParaRPr sz="2000"/>
          </a:p>
          <a:p>
            <a:pPr marL="0" lvl="0" indent="0" algn="just" rtl="0">
              <a:lnSpc>
                <a:spcPct val="100000"/>
              </a:lnSpc>
              <a:spcBef>
                <a:spcPts val="1000"/>
              </a:spcBef>
              <a:spcAft>
                <a:spcPts val="0"/>
              </a:spcAft>
              <a:buNone/>
            </a:pPr>
            <a:r>
              <a:rPr lang="en-GB" sz="2000"/>
              <a:t>Prioritize 3–5 ideas and align them with:</a:t>
            </a:r>
            <a:endParaRPr sz="2000"/>
          </a:p>
          <a:p>
            <a:pPr marL="457200" lvl="0" indent="-355600" algn="just" rtl="0">
              <a:lnSpc>
                <a:spcPct val="100000"/>
              </a:lnSpc>
              <a:spcBef>
                <a:spcPts val="1000"/>
              </a:spcBef>
              <a:spcAft>
                <a:spcPts val="0"/>
              </a:spcAft>
              <a:buSzPts val="2000"/>
              <a:buChar char="•"/>
            </a:pPr>
            <a:r>
              <a:rPr lang="en-GB" sz="2000"/>
              <a:t>Known future funding calls (e.g. INFRA-TECH, COST, ERC Synergy)</a:t>
            </a:r>
            <a:endParaRPr sz="2000"/>
          </a:p>
          <a:p>
            <a:pPr marL="457200" lvl="0" indent="-355600" algn="just" rtl="0">
              <a:lnSpc>
                <a:spcPct val="100000"/>
              </a:lnSpc>
              <a:spcBef>
                <a:spcPts val="0"/>
              </a:spcBef>
              <a:spcAft>
                <a:spcPts val="0"/>
              </a:spcAft>
              <a:buSzPts val="2000"/>
              <a:buChar char="•"/>
            </a:pPr>
            <a:r>
              <a:rPr lang="en-GB" sz="2000"/>
              <a:t>Host facility roadmaps (CERN, GSI, PSI, etc.)</a:t>
            </a:r>
            <a:endParaRPr sz="2000"/>
          </a:p>
          <a:p>
            <a:pPr marL="0" lvl="0" indent="0" algn="just" rtl="0">
              <a:lnSpc>
                <a:spcPct val="100000"/>
              </a:lnSpc>
              <a:spcBef>
                <a:spcPts val="1000"/>
              </a:spcBef>
              <a:spcAft>
                <a:spcPts val="0"/>
              </a:spcAft>
              <a:buNone/>
            </a:pPr>
            <a:r>
              <a:rPr lang="en-GB" sz="2000"/>
              <a:t>Use the final I.FAST meeting to match outputs with the needs in other WPs </a:t>
            </a:r>
            <a:endParaRPr sz="2000"/>
          </a:p>
          <a:p>
            <a:pPr marL="0" lvl="0" indent="0" algn="just" rtl="0">
              <a:lnSpc>
                <a:spcPct val="100000"/>
              </a:lnSpc>
              <a:spcBef>
                <a:spcPts val="1000"/>
              </a:spcBef>
              <a:spcAft>
                <a:spcPts val="1000"/>
              </a:spcAft>
              <a:buNone/>
            </a:pPr>
            <a:endParaRPr sz="2000"/>
          </a:p>
        </p:txBody>
      </p:sp>
      <p:sp>
        <p:nvSpPr>
          <p:cNvPr id="264" name="Google Shape;264;g34c79ecccc4_1_35"/>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70" name="Google Shape;270;p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dirty="0"/>
              <a:t>Session 3 - Accelerator Technologies</a:t>
            </a:r>
            <a:endParaRPr dirty="0"/>
          </a:p>
        </p:txBody>
      </p:sp>
      <p:sp>
        <p:nvSpPr>
          <p:cNvPr id="271" name="Google Shape;271;p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41300" algn="l" rtl="0">
              <a:lnSpc>
                <a:spcPct val="100000"/>
              </a:lnSpc>
              <a:spcBef>
                <a:spcPts val="300"/>
              </a:spcBef>
              <a:spcAft>
                <a:spcPts val="0"/>
              </a:spcAft>
              <a:buSzPts val="2400"/>
              <a:buChar char="•"/>
            </a:pPr>
            <a:r>
              <a:rPr lang="en-GB" sz="2400"/>
              <a:t>SAC commends the I.FAST consortium for a number of remarkable progresses in advanced accelerator technologies including applied superconductivity (magnet and RF), high-efficiency RF, beam windows and additive manufacturing. </a:t>
            </a:r>
            <a:endParaRPr sz="2400"/>
          </a:p>
          <a:p>
            <a:pPr marL="228600" lvl="0" indent="-241300" algn="l" rtl="0">
              <a:lnSpc>
                <a:spcPct val="100000"/>
              </a:lnSpc>
              <a:spcBef>
                <a:spcPts val="1000"/>
              </a:spcBef>
              <a:spcAft>
                <a:spcPts val="1000"/>
              </a:spcAft>
              <a:buSzPts val="2400"/>
              <a:buChar char="•"/>
            </a:pPr>
            <a:r>
              <a:rPr lang="en-GB" sz="2400"/>
              <a:t>Developments should be further extended to reach real-world applications in the extended I.FAST program, in particular for high-field superconducting magnet with HTS and superconducting RF with A15 (Nb3SN and other ) superconductors. Long-term and ongoing efforts in this area will be critically important.</a:t>
            </a:r>
            <a:endParaRPr sz="2400"/>
          </a:p>
        </p:txBody>
      </p:sp>
      <p:sp>
        <p:nvSpPr>
          <p:cNvPr id="269" name="Google Shape;269;p7"/>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34a807b6d92_0_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3 - Highlights</a:t>
            </a:r>
            <a:endParaRPr/>
          </a:p>
        </p:txBody>
      </p:sp>
      <p:sp>
        <p:nvSpPr>
          <p:cNvPr id="278" name="Google Shape;278;g34a807b6d92_0_0"/>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fontScale="70000" lnSpcReduction="20000"/>
          </a:bodyPr>
          <a:lstStyle/>
          <a:p>
            <a:pPr marL="0" lvl="0" indent="0" algn="l" rtl="0">
              <a:spcBef>
                <a:spcPts val="1000"/>
              </a:spcBef>
              <a:spcAft>
                <a:spcPts val="0"/>
              </a:spcAft>
              <a:buNone/>
            </a:pPr>
            <a:r>
              <a:rPr lang="en-GB"/>
              <a:t>The following three areas are highlighted as particularly successful: </a:t>
            </a:r>
            <a:endParaRPr/>
          </a:p>
          <a:p>
            <a:pPr marL="457200" lvl="0" indent="-308610" algn="l" rtl="0">
              <a:spcBef>
                <a:spcPts val="1000"/>
              </a:spcBef>
              <a:spcAft>
                <a:spcPts val="0"/>
              </a:spcAft>
              <a:buSzPct val="64285"/>
              <a:buChar char="•"/>
            </a:pPr>
            <a:r>
              <a:rPr lang="en-GB"/>
              <a:t>Innovative beam windows for high-power accelerator applications</a:t>
            </a:r>
            <a:endParaRPr/>
          </a:p>
          <a:p>
            <a:pPr marL="914400" lvl="1" indent="-308610" algn="l" rtl="0">
              <a:spcBef>
                <a:spcPts val="0"/>
              </a:spcBef>
              <a:spcAft>
                <a:spcPts val="0"/>
              </a:spcAft>
              <a:buSzPct val="75000"/>
              <a:buChar char="•"/>
            </a:pPr>
            <a:r>
              <a:rPr lang="en-GB"/>
              <a:t>Graphene Carbon windows - identifying optimum materials</a:t>
            </a:r>
            <a:endParaRPr/>
          </a:p>
          <a:p>
            <a:pPr marL="914400" lvl="1" indent="-308610" algn="l" rtl="0">
              <a:spcBef>
                <a:spcPts val="0"/>
              </a:spcBef>
              <a:spcAft>
                <a:spcPts val="0"/>
              </a:spcAft>
              <a:buSzPct val="75000"/>
              <a:buChar char="•"/>
            </a:pPr>
            <a:r>
              <a:rPr lang="en-GB"/>
              <a:t>Promotion of carbide-carbon materials (CCM) for future particle physics facilities; opening up for commercial applications.</a:t>
            </a:r>
            <a:endParaRPr/>
          </a:p>
          <a:p>
            <a:pPr marL="457200" lvl="0" indent="-308610" algn="l" rtl="0">
              <a:spcBef>
                <a:spcPts val="0"/>
              </a:spcBef>
              <a:spcAft>
                <a:spcPts val="0"/>
              </a:spcAft>
              <a:buSzPct val="64285"/>
              <a:buChar char="•"/>
            </a:pPr>
            <a:r>
              <a:rPr lang="en-GB"/>
              <a:t>(Test results of) High efficiency klystrons for HL-LHC </a:t>
            </a:r>
            <a:endParaRPr/>
          </a:p>
          <a:p>
            <a:pPr marL="914400" lvl="1" indent="-308610" algn="l" rtl="0">
              <a:spcBef>
                <a:spcPts val="0"/>
              </a:spcBef>
              <a:spcAft>
                <a:spcPts val="0"/>
              </a:spcAft>
              <a:buSzPct val="75000"/>
              <a:buChar char="•"/>
            </a:pPr>
            <a:r>
              <a:rPr lang="en-GB"/>
              <a:t>CSM (Core Stabilization Method) interaction structure</a:t>
            </a:r>
            <a:endParaRPr/>
          </a:p>
          <a:p>
            <a:pPr marL="914400" lvl="1" indent="-308610" algn="l" rtl="0">
              <a:spcBef>
                <a:spcPts val="0"/>
              </a:spcBef>
              <a:spcAft>
                <a:spcPts val="0"/>
              </a:spcAft>
              <a:buSzPct val="75000"/>
              <a:buChar char="•"/>
            </a:pPr>
            <a:r>
              <a:rPr lang="en-GB"/>
              <a:t>Manufacturing started in 2022 after validation of CERN design at Thales,</a:t>
            </a:r>
            <a:endParaRPr/>
          </a:p>
          <a:p>
            <a:pPr marL="914400" lvl="1" indent="-308610" algn="l" rtl="0">
              <a:spcBef>
                <a:spcPts val="0"/>
              </a:spcBef>
              <a:spcAft>
                <a:spcPts val="0"/>
              </a:spcAft>
              <a:buSzPct val="75000"/>
              <a:buChar char="•"/>
            </a:pPr>
            <a:r>
              <a:rPr lang="en-GB"/>
              <a:t>Measured efficiency 70% (calorimetric) with 365 kW output power at 57.7 kV, 9 A, Klystron behaviour perfectly reproduced by simulations</a:t>
            </a:r>
            <a:endParaRPr/>
          </a:p>
          <a:p>
            <a:pPr marL="457200" lvl="0" indent="-308610" algn="l" rtl="0">
              <a:spcBef>
                <a:spcPts val="0"/>
              </a:spcBef>
              <a:spcAft>
                <a:spcPts val="0"/>
              </a:spcAft>
              <a:buSzPct val="64285"/>
              <a:buChar char="•"/>
            </a:pPr>
            <a:r>
              <a:rPr lang="en-GB"/>
              <a:t>Variable (permanent) dipole for the Elettra ring (VADER)</a:t>
            </a:r>
            <a:endParaRPr/>
          </a:p>
          <a:p>
            <a:pPr marL="914400" lvl="1" indent="-308610" algn="l" rtl="0">
              <a:spcBef>
                <a:spcPts val="0"/>
              </a:spcBef>
              <a:spcAft>
                <a:spcPts val="0"/>
              </a:spcAft>
              <a:buSzPct val="75000"/>
              <a:buChar char="•"/>
            </a:pPr>
            <a:r>
              <a:rPr lang="en-GB"/>
              <a:t>Fabrication of an innovative dipole magnet prototype with longitudinal varying dipole field, featuring a transverse gradient </a:t>
            </a:r>
            <a:endParaRPr/>
          </a:p>
          <a:p>
            <a:pPr marL="914400" lvl="1" indent="-308610" algn="l" rtl="0">
              <a:spcBef>
                <a:spcPts val="0"/>
              </a:spcBef>
              <a:spcAft>
                <a:spcPts val="0"/>
              </a:spcAft>
              <a:buSzPct val="75000"/>
              <a:buChar char="•"/>
            </a:pPr>
            <a:r>
              <a:rPr lang="en-GB"/>
              <a:t>Permanent magnet concept with trapezoidal bending radius, 2.3 T peak field and ~10 T/m gradient, already established.</a:t>
            </a:r>
            <a:endParaRPr/>
          </a:p>
          <a:p>
            <a:pPr marL="0" lvl="0" indent="0" algn="l" rtl="0">
              <a:spcBef>
                <a:spcPts val="1000"/>
              </a:spcBef>
              <a:spcAft>
                <a:spcPts val="0"/>
              </a:spcAft>
              <a:buNone/>
            </a:pPr>
            <a:r>
              <a:rPr lang="en-GB"/>
              <a:t>These are excellent examples of I.FAST activities realized in academia-industry cooperation.</a:t>
            </a:r>
            <a:endParaRPr/>
          </a:p>
        </p:txBody>
      </p:sp>
      <p:sp>
        <p:nvSpPr>
          <p:cNvPr id="279" name="Google Shape;279;g34a807b6d92_0_0"/>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g34a807b6d92_0_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3 - Work-in-progress</a:t>
            </a:r>
            <a:endParaRPr/>
          </a:p>
        </p:txBody>
      </p:sp>
      <p:sp>
        <p:nvSpPr>
          <p:cNvPr id="286" name="Google Shape;286;g34a807b6d92_0_7"/>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fontScale="92500" lnSpcReduction="10000"/>
          </a:bodyPr>
          <a:lstStyle/>
          <a:p>
            <a:pPr marL="0" lvl="0" indent="0" algn="l" rtl="0">
              <a:spcBef>
                <a:spcPts val="1000"/>
              </a:spcBef>
              <a:spcAft>
                <a:spcPts val="0"/>
              </a:spcAft>
              <a:buNone/>
            </a:pPr>
            <a:r>
              <a:rPr lang="en-GB" dirty="0"/>
              <a:t>The superconducting magnet and RF technologies are long-term efforts and need to be extended to reach practical applications: </a:t>
            </a:r>
            <a:endParaRPr dirty="0"/>
          </a:p>
          <a:p>
            <a:pPr marL="457200" lvl="0" indent="-334327" algn="l" rtl="0">
              <a:spcBef>
                <a:spcPts val="1000"/>
              </a:spcBef>
              <a:spcAft>
                <a:spcPts val="0"/>
              </a:spcAft>
              <a:buSzPct val="64285"/>
              <a:buChar char="•"/>
            </a:pPr>
            <a:r>
              <a:rPr lang="en-GB" dirty="0"/>
              <a:t>CCT with HTS technology remains a significant challenge. </a:t>
            </a:r>
            <a:endParaRPr dirty="0"/>
          </a:p>
          <a:p>
            <a:pPr marL="457200" lvl="0" indent="-334327" algn="l" rtl="0">
              <a:spcBef>
                <a:spcPts val="0"/>
              </a:spcBef>
              <a:spcAft>
                <a:spcPts val="0"/>
              </a:spcAft>
              <a:buSzPct val="64285"/>
              <a:buChar char="•"/>
            </a:pPr>
            <a:r>
              <a:rPr lang="en-GB" dirty="0"/>
              <a:t>Development of SC thin films for SRF cavities</a:t>
            </a:r>
            <a:endParaRPr dirty="0"/>
          </a:p>
          <a:p>
            <a:pPr marL="914400" lvl="1" indent="-334327" algn="l" rtl="0">
              <a:spcBef>
                <a:spcPts val="0"/>
              </a:spcBef>
              <a:spcAft>
                <a:spcPts val="0"/>
              </a:spcAft>
              <a:buSzPct val="75000"/>
              <a:buChar char="•"/>
            </a:pPr>
            <a:r>
              <a:rPr lang="en-GB" dirty="0"/>
              <a:t>Prototype R&amp;D (A15 - Nb3SN on Cu) is in progress,</a:t>
            </a:r>
            <a:endParaRPr dirty="0"/>
          </a:p>
          <a:p>
            <a:pPr marL="0" lvl="0" indent="0" algn="l" rtl="0">
              <a:spcBef>
                <a:spcPts val="1000"/>
              </a:spcBef>
              <a:spcAft>
                <a:spcPts val="0"/>
              </a:spcAft>
              <a:buNone/>
            </a:pPr>
            <a:r>
              <a:rPr lang="en-GB" dirty="0"/>
              <a:t>Both developments have demonstrated significant progress over the course of I.FAST but faced challenges from market difficulties. </a:t>
            </a:r>
            <a:endParaRPr dirty="0"/>
          </a:p>
          <a:p>
            <a:pPr marL="0" lvl="0" indent="0" algn="l" rtl="0">
              <a:spcBef>
                <a:spcPts val="1000"/>
              </a:spcBef>
              <a:spcAft>
                <a:spcPts val="0"/>
              </a:spcAft>
              <a:buNone/>
            </a:pPr>
            <a:r>
              <a:rPr lang="en-GB" dirty="0"/>
              <a:t>SAC strongly recommends that these programs be continued. </a:t>
            </a:r>
            <a:endParaRPr dirty="0"/>
          </a:p>
        </p:txBody>
      </p:sp>
      <p:sp>
        <p:nvSpPr>
          <p:cNvPr id="287" name="Google Shape;287;g34a807b6d92_0_7"/>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34a807b6d92_0_14"/>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3 - Lowlights</a:t>
            </a:r>
            <a:endParaRPr/>
          </a:p>
        </p:txBody>
      </p:sp>
      <p:sp>
        <p:nvSpPr>
          <p:cNvPr id="294" name="Google Shape;294;g34a807b6d92_0_14"/>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GB"/>
              <a:t>There is no clear hands-off strategy for sustaining and advancing the most promising ideas. This puts good concepts at risk of stalling unless embedded in future design studies, ERC proposals, or international programs. </a:t>
            </a:r>
            <a:endParaRPr/>
          </a:p>
          <a:p>
            <a:pPr marL="0" lvl="0" indent="0" algn="l" rtl="0">
              <a:spcBef>
                <a:spcPts val="1000"/>
              </a:spcBef>
              <a:spcAft>
                <a:spcPts val="0"/>
              </a:spcAft>
              <a:buNone/>
            </a:pPr>
            <a:r>
              <a:rPr lang="en-GB"/>
              <a:t>SAC would like to stress that R&amp;D must continue to be linked to continuity strategies - this remains a gap.</a:t>
            </a:r>
            <a:endParaRPr/>
          </a:p>
          <a:p>
            <a:pPr marL="0" lvl="0" indent="0" algn="l" rtl="0">
              <a:spcBef>
                <a:spcPts val="1000"/>
              </a:spcBef>
              <a:spcAft>
                <a:spcPts val="0"/>
              </a:spcAft>
              <a:buNone/>
            </a:pPr>
            <a:endParaRPr/>
          </a:p>
          <a:p>
            <a:pPr marL="0" lvl="0" indent="0" algn="l" rtl="0">
              <a:spcBef>
                <a:spcPts val="1000"/>
              </a:spcBef>
              <a:spcAft>
                <a:spcPts val="0"/>
              </a:spcAft>
              <a:buNone/>
            </a:pPr>
            <a:endParaRPr/>
          </a:p>
        </p:txBody>
      </p:sp>
      <p:sp>
        <p:nvSpPr>
          <p:cNvPr id="295" name="Google Shape;295;g34a807b6d92_0_14"/>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34a807b6d92_0_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3 - Recommendations</a:t>
            </a:r>
            <a:endParaRPr/>
          </a:p>
        </p:txBody>
      </p:sp>
      <p:sp>
        <p:nvSpPr>
          <p:cNvPr id="302" name="Google Shape;302;g34a807b6d92_0_21"/>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GB"/>
              <a:t>SAC strongly recommends to extend the advanced accelerator technology development into the next phase of the I.FAST program. </a:t>
            </a:r>
            <a:endParaRPr/>
          </a:p>
          <a:p>
            <a:pPr marL="0" lvl="0" indent="0" algn="l" rtl="0">
              <a:spcBef>
                <a:spcPts val="1000"/>
              </a:spcBef>
              <a:spcAft>
                <a:spcPts val="0"/>
              </a:spcAft>
              <a:buNone/>
            </a:pPr>
            <a:r>
              <a:rPr lang="en-GB"/>
              <a:t>This includes in particular high-field superconducting magnets with HTS and superconducting RF with A15 (Nb3SN and other ) superconductors. </a:t>
            </a:r>
            <a:endParaRPr/>
          </a:p>
          <a:p>
            <a:pPr marL="0" lvl="0" indent="0" algn="l" rtl="0">
              <a:spcBef>
                <a:spcPts val="1000"/>
              </a:spcBef>
              <a:spcAft>
                <a:spcPts val="0"/>
              </a:spcAft>
              <a:buNone/>
            </a:pPr>
            <a:r>
              <a:rPr lang="en-GB"/>
              <a:t>Long-term and ongoing efforts will critically important. </a:t>
            </a:r>
            <a:endParaRPr/>
          </a:p>
          <a:p>
            <a:pPr marL="0" lvl="0" indent="0" algn="l" rtl="0">
              <a:spcBef>
                <a:spcPts val="1000"/>
              </a:spcBef>
              <a:spcAft>
                <a:spcPts val="0"/>
              </a:spcAft>
              <a:buNone/>
            </a:pPr>
            <a:endParaRPr/>
          </a:p>
        </p:txBody>
      </p:sp>
      <p:sp>
        <p:nvSpPr>
          <p:cNvPr id="303" name="Google Shape;303;g34a807b6d92_0_21"/>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9"/>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
        <p:nvSpPr>
          <p:cNvPr id="309" name="Google Shape;309;p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sz="3200"/>
              <a:t>Session 5 - Light Sources and Sustainability</a:t>
            </a:r>
            <a:endParaRPr sz="3200"/>
          </a:p>
        </p:txBody>
      </p:sp>
      <p:sp>
        <p:nvSpPr>
          <p:cNvPr id="310" name="Google Shape;310;p9"/>
          <p:cNvSpPr txBox="1">
            <a:spLocks noGrp="1"/>
          </p:cNvSpPr>
          <p:nvPr>
            <p:ph type="body" idx="1"/>
          </p:nvPr>
        </p:nvSpPr>
        <p:spPr>
          <a:xfrm>
            <a:off x="838200" y="1547250"/>
            <a:ext cx="10515600" cy="37635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300"/>
              </a:spcBef>
              <a:spcAft>
                <a:spcPts val="0"/>
              </a:spcAft>
              <a:buSzPts val="2200"/>
              <a:buChar char="•"/>
            </a:pPr>
            <a:r>
              <a:rPr lang="en-GB" sz="2200"/>
              <a:t>SAC commends I.FAST for a </a:t>
            </a:r>
            <a:r>
              <a:rPr lang="en-GB" sz="2200" b="1"/>
              <a:t>maturing and increasingly coherent effort </a:t>
            </a:r>
            <a:r>
              <a:rPr lang="en-GB" sz="2200"/>
              <a:t>to align high-performance accelerator development with long-term sustainability goals. </a:t>
            </a:r>
            <a:endParaRPr sz="2200"/>
          </a:p>
          <a:p>
            <a:pPr marL="457200" lvl="0" indent="-368300" algn="l" rtl="0">
              <a:lnSpc>
                <a:spcPct val="90000"/>
              </a:lnSpc>
              <a:spcBef>
                <a:spcPts val="300"/>
              </a:spcBef>
              <a:spcAft>
                <a:spcPts val="0"/>
              </a:spcAft>
              <a:buSzPts val="2200"/>
              <a:buChar char="•"/>
            </a:pPr>
            <a:r>
              <a:rPr lang="en-GB" sz="2200"/>
              <a:t>The integration of sustainability into system design, the emergence of international collaborations, and facility upgrades such as SLS 2.0 position I.FAST as a </a:t>
            </a:r>
            <a:r>
              <a:rPr lang="en-GB" sz="2200" b="1"/>
              <a:t>driver of transformative change </a:t>
            </a:r>
            <a:r>
              <a:rPr lang="en-GB" sz="2200"/>
              <a:t>in this area.</a:t>
            </a:r>
            <a:endParaRPr sz="2200"/>
          </a:p>
          <a:p>
            <a:pPr marL="457200" lvl="0" indent="0" algn="l" rtl="0">
              <a:lnSpc>
                <a:spcPct val="90000"/>
              </a:lnSpc>
              <a:spcBef>
                <a:spcPts val="300"/>
              </a:spcBef>
              <a:spcAft>
                <a:spcPts val="0"/>
              </a:spcAft>
              <a:buNone/>
            </a:pPr>
            <a:endParaRPr sz="2200"/>
          </a:p>
          <a:p>
            <a:pPr marL="457200" lvl="0" indent="-368300" algn="l" rtl="0">
              <a:lnSpc>
                <a:spcPct val="90000"/>
              </a:lnSpc>
              <a:spcBef>
                <a:spcPts val="300"/>
              </a:spcBef>
              <a:spcAft>
                <a:spcPts val="300"/>
              </a:spcAft>
              <a:buSzPts val="2200"/>
              <a:buChar char="•"/>
            </a:pPr>
            <a:r>
              <a:rPr lang="en-GB" sz="2200"/>
              <a:t>However, to secure a lasting legacy, I.FAST should consolidate its achievements into actionable frameworks, impact pathways, and industrial partnerships, and make sure they are seen and used beyond the core consortium.</a:t>
            </a:r>
            <a:endParaRPr sz="2200"/>
          </a:p>
        </p:txBody>
      </p:sp>
      <p:sp>
        <p:nvSpPr>
          <p:cNvPr id="311" name="Google Shape;311;p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34c79ecccc4_0_5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sz="3200"/>
              <a:t>Session 5 - Light Sources and Sustainability</a:t>
            </a:r>
            <a:endParaRPr/>
          </a:p>
        </p:txBody>
      </p:sp>
      <p:sp>
        <p:nvSpPr>
          <p:cNvPr id="318" name="Google Shape;318;g34c79ecccc4_0_51"/>
          <p:cNvSpPr txBox="1">
            <a:spLocks noGrp="1"/>
          </p:cNvSpPr>
          <p:nvPr>
            <p:ph type="body" idx="1"/>
          </p:nvPr>
        </p:nvSpPr>
        <p:spPr>
          <a:xfrm>
            <a:off x="838200" y="1547250"/>
            <a:ext cx="10515600" cy="3763500"/>
          </a:xfrm>
          <a:prstGeom prst="rect">
            <a:avLst/>
          </a:prstGeom>
        </p:spPr>
        <p:txBody>
          <a:bodyPr spcFirstLastPara="1" wrap="square" lIns="91425" tIns="45700" rIns="91425" bIns="45700" anchor="t" anchorCtr="0">
            <a:normAutofit fontScale="62500" lnSpcReduction="10000"/>
          </a:bodyPr>
          <a:lstStyle/>
          <a:p>
            <a:pPr marL="457200" lvl="0" indent="-300037" algn="l" rtl="0">
              <a:lnSpc>
                <a:spcPct val="100000"/>
              </a:lnSpc>
              <a:spcBef>
                <a:spcPts val="1000"/>
              </a:spcBef>
              <a:spcAft>
                <a:spcPts val="0"/>
              </a:spcAft>
              <a:buSzPct val="64285"/>
              <a:buChar char="•"/>
            </a:pPr>
            <a:r>
              <a:rPr lang="en-GB" dirty="0"/>
              <a:t>Substantial scientific and technical progress across several interconnected activities was presented, ranging from advanced light source infrastructure to novel hardware prototyping. </a:t>
            </a:r>
            <a:r>
              <a:rPr lang="en-GB" i="1" dirty="0"/>
              <a:t>Congratulations!</a:t>
            </a:r>
            <a:endParaRPr i="1" dirty="0"/>
          </a:p>
          <a:p>
            <a:pPr marL="457200" lvl="0" indent="-300037" algn="l" rtl="0">
              <a:lnSpc>
                <a:spcPct val="100000"/>
              </a:lnSpc>
              <a:spcBef>
                <a:spcPts val="1000"/>
              </a:spcBef>
              <a:spcAft>
                <a:spcPts val="0"/>
              </a:spcAft>
              <a:buSzPct val="64285"/>
              <a:buChar char="•"/>
            </a:pPr>
            <a:r>
              <a:rPr lang="en-GB" dirty="0"/>
              <a:t>Viewed as a whole, the session reflected an increasingly </a:t>
            </a:r>
            <a:r>
              <a:rPr lang="en-GB" b="1" dirty="0"/>
              <a:t>mature, multidisciplinary effort </a:t>
            </a:r>
            <a:r>
              <a:rPr lang="en-GB" dirty="0"/>
              <a:t>to tackle performance enhancement and environmental responsibility, a welcome shift that is well-aligned with past SAC expectations.</a:t>
            </a:r>
            <a:endParaRPr dirty="0"/>
          </a:p>
          <a:p>
            <a:pPr marL="457200" lvl="0" indent="-300037" algn="l" rtl="0">
              <a:lnSpc>
                <a:spcPct val="100000"/>
              </a:lnSpc>
              <a:spcBef>
                <a:spcPts val="1000"/>
              </a:spcBef>
              <a:spcAft>
                <a:spcPts val="0"/>
              </a:spcAft>
              <a:buSzPct val="64285"/>
              <a:buChar char="•"/>
            </a:pPr>
            <a:r>
              <a:rPr lang="en-GB" dirty="0"/>
              <a:t>Whereas early SAC reviews critiqued fragmented impact statements, unclear TRL articulation, and weak industry engagement, the session demonstrated a noticeable shift towards </a:t>
            </a:r>
            <a:r>
              <a:rPr lang="en-GB" b="1" dirty="0"/>
              <a:t>integrated, deliverable-focused, and sustainability-aware R&amp;D</a:t>
            </a:r>
            <a:r>
              <a:rPr lang="en-GB" dirty="0"/>
              <a:t>. </a:t>
            </a:r>
            <a:endParaRPr dirty="0"/>
          </a:p>
          <a:p>
            <a:pPr marL="457200" lvl="0" indent="-300037" algn="l" rtl="0">
              <a:lnSpc>
                <a:spcPct val="100000"/>
              </a:lnSpc>
              <a:spcBef>
                <a:spcPts val="1000"/>
              </a:spcBef>
              <a:spcAft>
                <a:spcPts val="1000"/>
              </a:spcAft>
              <a:buSzPct val="64285"/>
              <a:buChar char="•"/>
            </a:pPr>
            <a:r>
              <a:rPr lang="en-GB" dirty="0"/>
              <a:t>However, despite this encouraging trajectory, some strategic blind spots and implementation inconsistencies remain, particularly around lifecycle assessments and follow-through beyond prototypes.</a:t>
            </a:r>
            <a:endParaRPr dirty="0"/>
          </a:p>
        </p:txBody>
      </p:sp>
      <p:sp>
        <p:nvSpPr>
          <p:cNvPr id="319" name="Google Shape;319;g34c79ecccc4_0_51"/>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
        <p:nvSpPr>
          <p:cNvPr id="320" name="Google Shape;320;g34c79ecccc4_0_51"/>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34c79ecccc4_0_5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5 - Highlights</a:t>
            </a:r>
            <a:endParaRPr/>
          </a:p>
        </p:txBody>
      </p:sp>
      <p:sp>
        <p:nvSpPr>
          <p:cNvPr id="327" name="Google Shape;327;g34c79ecccc4_0_58"/>
          <p:cNvSpPr txBox="1">
            <a:spLocks noGrp="1"/>
          </p:cNvSpPr>
          <p:nvPr>
            <p:ph type="body" idx="1"/>
          </p:nvPr>
        </p:nvSpPr>
        <p:spPr>
          <a:xfrm>
            <a:off x="838200" y="1566832"/>
            <a:ext cx="10515600" cy="4187400"/>
          </a:xfrm>
          <a:prstGeom prst="rect">
            <a:avLst/>
          </a:prstGeom>
        </p:spPr>
        <p:txBody>
          <a:bodyPr spcFirstLastPara="1" wrap="square" lIns="91425" tIns="45700" rIns="91425" bIns="45700" anchor="t" anchorCtr="0">
            <a:normAutofit fontScale="62500" lnSpcReduction="10000"/>
          </a:bodyPr>
          <a:lstStyle/>
          <a:p>
            <a:pPr marL="457200" lvl="0" indent="-300037" algn="l" rtl="0">
              <a:spcBef>
                <a:spcPts val="1000"/>
              </a:spcBef>
              <a:spcAft>
                <a:spcPts val="0"/>
              </a:spcAft>
              <a:buSzPct val="64285"/>
              <a:buChar char="•"/>
            </a:pPr>
            <a:r>
              <a:rPr lang="en-GB" dirty="0"/>
              <a:t>SAC was pleased to see that energy efficiency is no longer an add-on but increasingly integrated into accelerator design choices, evident in SLS 2.0 and Diamond-II. These advances respond directly to prior SAC concerns that “green technologies” were too decoupled from core accelerator objectives.</a:t>
            </a:r>
            <a:endParaRPr dirty="0"/>
          </a:p>
          <a:p>
            <a:pPr marL="457200" lvl="0" indent="-300037" algn="l" rtl="0">
              <a:spcBef>
                <a:spcPts val="1000"/>
              </a:spcBef>
              <a:spcAft>
                <a:spcPts val="0"/>
              </a:spcAft>
              <a:buSzPct val="64285"/>
              <a:buChar char="•"/>
            </a:pPr>
            <a:r>
              <a:rPr lang="en-GB" dirty="0"/>
              <a:t>WP11’s consistent framing of sustainability as part of system design thinking, not just reporting compliance, represents a </a:t>
            </a:r>
            <a:r>
              <a:rPr lang="en-GB" b="1" dirty="0"/>
              <a:t>transformative evolution </a:t>
            </a:r>
            <a:r>
              <a:rPr lang="en-GB" dirty="0"/>
              <a:t>in approach.</a:t>
            </a:r>
            <a:endParaRPr dirty="0"/>
          </a:p>
          <a:p>
            <a:pPr marL="457200" lvl="0" indent="-300037" algn="l" rtl="0">
              <a:spcBef>
                <a:spcPts val="1000"/>
              </a:spcBef>
              <a:spcAft>
                <a:spcPts val="0"/>
              </a:spcAft>
              <a:buSzPct val="64285"/>
              <a:buChar char="•"/>
            </a:pPr>
            <a:r>
              <a:rPr lang="en-GB" dirty="0"/>
              <a:t>Across several talks teams were candid about fabrication failures, misalignments, or procurement delays, and equally transparent about diagnostics, redesigns, and timelines for recovery. This reflects a </a:t>
            </a:r>
            <a:r>
              <a:rPr lang="en-GB" b="1" dirty="0"/>
              <a:t>healthy learning culture </a:t>
            </a:r>
            <a:r>
              <a:rPr lang="en-GB" dirty="0"/>
              <a:t>and is in line with previous SAC advice to treat prototype failure as a source of insight rather than a project liability.</a:t>
            </a:r>
            <a:endParaRPr dirty="0"/>
          </a:p>
          <a:p>
            <a:pPr marL="457200" lvl="0" indent="-300037" algn="l" rtl="0">
              <a:spcBef>
                <a:spcPts val="1000"/>
              </a:spcBef>
              <a:spcAft>
                <a:spcPts val="500"/>
              </a:spcAft>
              <a:buSzPct val="64285"/>
              <a:buChar char="•"/>
            </a:pPr>
            <a:r>
              <a:rPr lang="en-GB" dirty="0"/>
              <a:t>SAC found task 7.2's role in sustaining a </a:t>
            </a:r>
            <a:r>
              <a:rPr lang="en-GB" b="1" dirty="0"/>
              <a:t>pan-European network on ultra-low emittance rings </a:t>
            </a:r>
            <a:r>
              <a:rPr lang="en-GB" dirty="0"/>
              <a:t>exemplary. The workshops, along with test campaigns and dissemination through multiple channels, create enduring infrastructure for cross-institutional learning and reuse of technical solutions. This addresses longstanding SAC calls for deeper coordination and legacy-building across the community.</a:t>
            </a:r>
            <a:endParaRPr dirty="0"/>
          </a:p>
        </p:txBody>
      </p:sp>
      <p:sp>
        <p:nvSpPr>
          <p:cNvPr id="328" name="Google Shape;328;g34c79ecccc4_0_58"/>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
        <p:nvSpPr>
          <p:cNvPr id="329" name="Google Shape;329;g34c79ecccc4_0_58"/>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2cd2143adaf_1_94"/>
          <p:cNvSpPr txBox="1">
            <a:spLocks noGrp="1"/>
          </p:cNvSpPr>
          <p:nvPr>
            <p:ph type="body" idx="1"/>
          </p:nvPr>
        </p:nvSpPr>
        <p:spPr>
          <a:xfrm>
            <a:off x="1066432" y="1997805"/>
            <a:ext cx="7402800" cy="5541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a:t>Executive Summary</a:t>
            </a:r>
            <a:endParaRPr sz="12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34c79ecccc4_0_6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5 - Work-in-progress</a:t>
            </a:r>
            <a:endParaRPr/>
          </a:p>
        </p:txBody>
      </p:sp>
      <p:sp>
        <p:nvSpPr>
          <p:cNvPr id="336" name="Google Shape;336;g34c79ecccc4_0_65"/>
          <p:cNvSpPr txBox="1">
            <a:spLocks noGrp="1"/>
          </p:cNvSpPr>
          <p:nvPr>
            <p:ph type="body" idx="1"/>
          </p:nvPr>
        </p:nvSpPr>
        <p:spPr>
          <a:xfrm>
            <a:off x="838200" y="1566832"/>
            <a:ext cx="10515600" cy="4193700"/>
          </a:xfrm>
          <a:prstGeom prst="rect">
            <a:avLst/>
          </a:prstGeom>
        </p:spPr>
        <p:txBody>
          <a:bodyPr spcFirstLastPara="1" wrap="square" lIns="91425" tIns="45700" rIns="91425" bIns="45700" anchor="t" anchorCtr="0">
            <a:normAutofit fontScale="62500" lnSpcReduction="20000"/>
          </a:bodyPr>
          <a:lstStyle/>
          <a:p>
            <a:pPr marL="0" lvl="0" indent="0" algn="l" rtl="0">
              <a:lnSpc>
                <a:spcPct val="100000"/>
              </a:lnSpc>
              <a:spcBef>
                <a:spcPts val="1000"/>
              </a:spcBef>
              <a:spcAft>
                <a:spcPts val="0"/>
              </a:spcAft>
              <a:buNone/>
            </a:pPr>
            <a:r>
              <a:rPr lang="en-GB" dirty="0"/>
              <a:t>The WP11 overview acknowledged critical trade-offs such as rare earth sourcing, thermal stability, and potential GHG impacts of permanent magnets. However, </a:t>
            </a:r>
            <a:r>
              <a:rPr lang="en-GB" b="1" dirty="0"/>
              <a:t>no systematic life cycle inventory</a:t>
            </a:r>
            <a:r>
              <a:rPr lang="en-GB" dirty="0"/>
              <a:t> or </a:t>
            </a:r>
            <a:r>
              <a:rPr lang="en-GB" b="1" dirty="0"/>
              <a:t>cross-WP standardisation </a:t>
            </a:r>
            <a:r>
              <a:rPr lang="en-GB" dirty="0"/>
              <a:t>has emerged. While the ambition is visible, SAC’s 2023 call for shared metrics and reporting methods remains only partially fulfilled.</a:t>
            </a:r>
            <a:endParaRPr dirty="0"/>
          </a:p>
          <a:p>
            <a:pPr marL="0" lvl="0" indent="0" algn="l" rtl="0">
              <a:lnSpc>
                <a:spcPct val="100000"/>
              </a:lnSpc>
              <a:spcBef>
                <a:spcPts val="1000"/>
              </a:spcBef>
              <a:spcAft>
                <a:spcPts val="0"/>
              </a:spcAft>
              <a:buNone/>
            </a:pPr>
            <a:r>
              <a:rPr lang="en-GB" dirty="0"/>
              <a:t>While multiple hardware developments (C-band guns, quadrupoles, </a:t>
            </a:r>
            <a:r>
              <a:rPr lang="en-GB" dirty="0" err="1"/>
              <a:t>CompactLight</a:t>
            </a:r>
            <a:r>
              <a:rPr lang="en-GB" dirty="0"/>
              <a:t> structures) are nearing completion, few have clear </a:t>
            </a:r>
            <a:r>
              <a:rPr lang="en-GB" b="1" dirty="0"/>
              <a:t>pathways to system-level deployment</a:t>
            </a:r>
            <a:r>
              <a:rPr lang="en-GB" dirty="0"/>
              <a:t> or sustained industrial engagement. </a:t>
            </a:r>
            <a:endParaRPr dirty="0"/>
          </a:p>
          <a:p>
            <a:pPr marL="0" lvl="0" indent="0" algn="l" rtl="0">
              <a:lnSpc>
                <a:spcPct val="100000"/>
              </a:lnSpc>
              <a:spcBef>
                <a:spcPts val="1000"/>
              </a:spcBef>
              <a:spcAft>
                <a:spcPts val="0"/>
              </a:spcAft>
              <a:buNone/>
            </a:pPr>
            <a:r>
              <a:rPr lang="en-GB" dirty="0"/>
              <a:t>Many developments remain at prototype or lab-test phase, with limited clarity on:</a:t>
            </a:r>
            <a:endParaRPr dirty="0"/>
          </a:p>
          <a:p>
            <a:pPr marL="457200" lvl="0" indent="-308610" algn="l" rtl="0">
              <a:lnSpc>
                <a:spcPct val="100000"/>
              </a:lnSpc>
              <a:spcBef>
                <a:spcPts val="1000"/>
              </a:spcBef>
              <a:spcAft>
                <a:spcPts val="0"/>
              </a:spcAft>
              <a:buSzPct val="64285"/>
              <a:buChar char="•"/>
            </a:pPr>
            <a:r>
              <a:rPr lang="en-GB" dirty="0"/>
              <a:t>Industry co-development</a:t>
            </a:r>
            <a:endParaRPr dirty="0"/>
          </a:p>
          <a:p>
            <a:pPr marL="457200" lvl="0" indent="-308610" algn="l" rtl="0">
              <a:lnSpc>
                <a:spcPct val="100000"/>
              </a:lnSpc>
              <a:spcBef>
                <a:spcPts val="0"/>
              </a:spcBef>
              <a:spcAft>
                <a:spcPts val="0"/>
              </a:spcAft>
              <a:buSzPct val="64285"/>
              <a:buChar char="•"/>
            </a:pPr>
            <a:r>
              <a:rPr lang="en-GB" dirty="0"/>
              <a:t>Manufacturing scalability</a:t>
            </a:r>
            <a:endParaRPr dirty="0"/>
          </a:p>
          <a:p>
            <a:pPr marL="457200" lvl="0" indent="-308610" algn="l" rtl="0">
              <a:lnSpc>
                <a:spcPct val="100000"/>
              </a:lnSpc>
              <a:spcBef>
                <a:spcPts val="0"/>
              </a:spcBef>
              <a:spcAft>
                <a:spcPts val="0"/>
              </a:spcAft>
              <a:buSzPct val="64285"/>
              <a:buChar char="•"/>
            </a:pPr>
            <a:r>
              <a:rPr lang="en-GB" dirty="0"/>
              <a:t>Performance under operational loads</a:t>
            </a:r>
            <a:endParaRPr dirty="0"/>
          </a:p>
          <a:p>
            <a:pPr marL="0" lvl="0" indent="0" algn="l" rtl="0">
              <a:lnSpc>
                <a:spcPct val="100000"/>
              </a:lnSpc>
              <a:spcBef>
                <a:spcPts val="1000"/>
              </a:spcBef>
              <a:spcAft>
                <a:spcPts val="0"/>
              </a:spcAft>
              <a:buNone/>
            </a:pPr>
            <a:r>
              <a:rPr lang="en-GB" dirty="0"/>
              <a:t>This gap reflects prior SAC concerns about the </a:t>
            </a:r>
            <a:r>
              <a:rPr lang="en-GB" i="1" dirty="0"/>
              <a:t>“valley of death” </a:t>
            </a:r>
            <a:r>
              <a:rPr lang="en-GB" dirty="0"/>
              <a:t>between promising hardware and market-readiness.</a:t>
            </a:r>
            <a:endParaRPr dirty="0"/>
          </a:p>
        </p:txBody>
      </p:sp>
      <p:sp>
        <p:nvSpPr>
          <p:cNvPr id="337" name="Google Shape;337;g34c79ecccc4_0_65"/>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
        <p:nvSpPr>
          <p:cNvPr id="338" name="Google Shape;338;g34c79ecccc4_0_65"/>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34c79ecccc4_0_7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5 - Lowlights</a:t>
            </a:r>
            <a:endParaRPr/>
          </a:p>
        </p:txBody>
      </p:sp>
      <p:sp>
        <p:nvSpPr>
          <p:cNvPr id="345" name="Google Shape;345;g34c79ecccc4_0_79"/>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fontScale="85000" lnSpcReduction="10000"/>
          </a:bodyPr>
          <a:lstStyle/>
          <a:p>
            <a:pPr marL="0" lvl="0" indent="0" algn="l" rtl="0">
              <a:spcBef>
                <a:spcPts val="1000"/>
              </a:spcBef>
              <a:spcAft>
                <a:spcPts val="0"/>
              </a:spcAft>
              <a:buNone/>
            </a:pPr>
            <a:r>
              <a:rPr lang="en-GB"/>
              <a:t>A number of activities </a:t>
            </a:r>
            <a:r>
              <a:rPr lang="en-GB" b="1"/>
              <a:t>lacked strong industrial traction </a:t>
            </a:r>
            <a:r>
              <a:rPr lang="en-GB"/>
              <a:t>or joint development schemes. SAC has consistently flagged this as a shortcoming, especially given the maturity of some of these technologies and SAC would like to stress that this remains an issue.</a:t>
            </a:r>
            <a:endParaRPr/>
          </a:p>
          <a:p>
            <a:pPr marL="0" lvl="0" indent="0" algn="l" rtl="0">
              <a:spcBef>
                <a:spcPts val="1000"/>
              </a:spcBef>
              <a:spcAft>
                <a:spcPts val="0"/>
              </a:spcAft>
              <a:buNone/>
            </a:pPr>
            <a:r>
              <a:rPr lang="en-GB"/>
              <a:t>For many deliverables, the </a:t>
            </a:r>
            <a:r>
              <a:rPr lang="en-GB" b="1"/>
              <a:t>TRL status </a:t>
            </a:r>
            <a:r>
              <a:rPr lang="en-GB"/>
              <a:t>was not explicitly stated, and the timelines for industrial uptake or facility deployment remained mostly  vague. </a:t>
            </a:r>
            <a:endParaRPr/>
          </a:p>
          <a:p>
            <a:pPr marL="0" lvl="0" indent="0" algn="l" rtl="0">
              <a:spcBef>
                <a:spcPts val="1000"/>
              </a:spcBef>
              <a:spcAft>
                <a:spcPts val="0"/>
              </a:spcAft>
              <a:buNone/>
            </a:pPr>
            <a:r>
              <a:rPr lang="en-GB"/>
              <a:t>SAC would like to highlight in particular that a </a:t>
            </a:r>
            <a:r>
              <a:rPr lang="en-GB" b="1"/>
              <a:t>systematic roadmap </a:t>
            </a:r>
            <a:r>
              <a:rPr lang="en-GB"/>
              <a:t>across the session is missing. SAC's 2024 recommendation to require </a:t>
            </a:r>
            <a:r>
              <a:rPr lang="en-GB" i="1"/>
              <a:t>"impact statements and TRL tags" </a:t>
            </a:r>
            <a:r>
              <a:rPr lang="en-GB"/>
              <a:t>for each hardware project has yet to be adopted uniformly.</a:t>
            </a:r>
            <a:endParaRPr/>
          </a:p>
        </p:txBody>
      </p:sp>
      <p:sp>
        <p:nvSpPr>
          <p:cNvPr id="346" name="Google Shape;346;g34c79ecccc4_0_79"/>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
        <p:nvSpPr>
          <p:cNvPr id="347" name="Google Shape;347;g34c79ecccc4_0_7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g34c79ecccc4_0_86"/>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a:t>Session 5 - Recommendations</a:t>
            </a:r>
            <a:endParaRPr/>
          </a:p>
        </p:txBody>
      </p:sp>
      <p:sp>
        <p:nvSpPr>
          <p:cNvPr id="354" name="Google Shape;354;g34c79ecccc4_0_86"/>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
        <p:nvSpPr>
          <p:cNvPr id="355" name="Google Shape;355;g34c79ecccc4_0_86"/>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a:bodyPr>
          <a:lstStyle/>
          <a:p>
            <a:pPr marL="457200" lvl="0" indent="-381000" algn="l" rtl="0">
              <a:spcBef>
                <a:spcPts val="1000"/>
              </a:spcBef>
              <a:spcAft>
                <a:spcPts val="0"/>
              </a:spcAft>
              <a:buSzPts val="2400"/>
              <a:buChar char="•"/>
            </a:pPr>
            <a:r>
              <a:rPr lang="en-GB" sz="2400"/>
              <a:t>SAC recommends that WP11’s sustainability assessment approach be published as a reusable </a:t>
            </a:r>
            <a:r>
              <a:rPr lang="en-GB" sz="2400" b="1"/>
              <a:t>I.FAST framework </a:t>
            </a:r>
            <a:r>
              <a:rPr lang="en-GB" sz="2400"/>
              <a:t>and promoted across future EU RIs.</a:t>
            </a:r>
            <a:endParaRPr sz="2400"/>
          </a:p>
          <a:p>
            <a:pPr marL="457200" lvl="0" indent="-381000" algn="l" rtl="0">
              <a:spcBef>
                <a:spcPts val="1000"/>
              </a:spcBef>
              <a:spcAft>
                <a:spcPts val="0"/>
              </a:spcAft>
              <a:buSzPts val="2400"/>
              <a:buChar char="•"/>
            </a:pPr>
            <a:r>
              <a:rPr lang="en-GB" sz="2400"/>
              <a:t>SAC would recommend that for each major hardware outcome, a short </a:t>
            </a:r>
            <a:r>
              <a:rPr lang="en-GB" sz="2400" b="1"/>
              <a:t>TRL status update</a:t>
            </a:r>
            <a:r>
              <a:rPr lang="en-GB" sz="2400"/>
              <a:t>, </a:t>
            </a:r>
            <a:r>
              <a:rPr lang="en-GB" sz="2400" b="1"/>
              <a:t>intended use case</a:t>
            </a:r>
            <a:r>
              <a:rPr lang="en-GB" sz="2400"/>
              <a:t>, and </a:t>
            </a:r>
            <a:r>
              <a:rPr lang="en-GB" sz="2400" b="1"/>
              <a:t>estimated industrial/operational maturity by 2026–2028</a:t>
            </a:r>
            <a:r>
              <a:rPr lang="en-GB" sz="2400"/>
              <a:t> be presented at the final I.FAST meeting.</a:t>
            </a:r>
            <a:endParaRPr sz="2400"/>
          </a:p>
          <a:p>
            <a:pPr marL="457200" lvl="0" indent="-381000" algn="l" rtl="0">
              <a:spcBef>
                <a:spcPts val="1000"/>
              </a:spcBef>
              <a:spcAft>
                <a:spcPts val="1000"/>
              </a:spcAft>
              <a:buSzPts val="2400"/>
              <a:buChar char="•"/>
            </a:pPr>
            <a:r>
              <a:rPr lang="en-GB" sz="2400"/>
              <a:t>SAC suggests a </a:t>
            </a:r>
            <a:r>
              <a:rPr lang="en-GB" sz="2400" b="1"/>
              <a:t>cross-WP </a:t>
            </a:r>
            <a:r>
              <a:rPr lang="en-GB" sz="2400"/>
              <a:t>“lessons learned” </a:t>
            </a:r>
            <a:r>
              <a:rPr lang="en-GB" sz="2400" b="1"/>
              <a:t>report </a:t>
            </a:r>
            <a:r>
              <a:rPr lang="en-GB" sz="2400"/>
              <a:t>capturing best practices to support future consortia and EU calls.</a:t>
            </a:r>
            <a:endParaRPr sz="2400"/>
          </a:p>
        </p:txBody>
      </p:sp>
      <p:sp>
        <p:nvSpPr>
          <p:cNvPr id="356" name="Google Shape;356;g34c79ecccc4_0_86"/>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g34c79ecccc4_1_42"/>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sz="3500"/>
              <a:t>Summary and overall recommendations</a:t>
            </a:r>
            <a:endParaRPr sz="3500"/>
          </a:p>
        </p:txBody>
      </p:sp>
      <p:sp>
        <p:nvSpPr>
          <p:cNvPr id="363" name="Google Shape;363;g34c79ecccc4_1_42"/>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lnSpcReduction="20000"/>
          </a:bodyPr>
          <a:lstStyle/>
          <a:p>
            <a:pPr marL="457200" lvl="0" indent="-381000" algn="l" rtl="0">
              <a:spcBef>
                <a:spcPts val="1000"/>
              </a:spcBef>
              <a:spcAft>
                <a:spcPts val="0"/>
              </a:spcAft>
              <a:buSzPts val="2400"/>
              <a:buChar char="•"/>
            </a:pPr>
            <a:r>
              <a:rPr lang="en-GB" sz="2400"/>
              <a:t>Considering the excellent results, SAC welcomes the additional final project meeting as an opportunity to showcase project outcomes. This could include demos, roadmaps, and also partner matchmaking to raise wider awareness of I.FAST results.</a:t>
            </a:r>
            <a:endParaRPr sz="2400"/>
          </a:p>
          <a:p>
            <a:pPr marL="457200" lvl="0" indent="-381000" algn="l" rtl="0">
              <a:spcBef>
                <a:spcPts val="1000"/>
              </a:spcBef>
              <a:spcAft>
                <a:spcPts val="0"/>
              </a:spcAft>
              <a:buSzPts val="2400"/>
              <a:buChar char="•"/>
            </a:pPr>
            <a:r>
              <a:rPr lang="en-GB" sz="2400"/>
              <a:t>SAC recommends a consistent use of terminology and metrics across all areas of activities to allow evaluation of achievements in the final I.FAST meeting.</a:t>
            </a:r>
            <a:endParaRPr sz="2400"/>
          </a:p>
          <a:p>
            <a:pPr marL="457200" lvl="0" indent="-381000" algn="l" rtl="0">
              <a:spcBef>
                <a:spcPts val="1000"/>
              </a:spcBef>
              <a:spcAft>
                <a:spcPts val="0"/>
              </a:spcAft>
              <a:buSzPts val="2400"/>
              <a:buChar char="•"/>
            </a:pPr>
            <a:r>
              <a:rPr lang="en-GB" sz="2400"/>
              <a:t>The suggestions made in the Thursday afternoon session on knowledge valorisation and start -up support should be carefully considered for I.FAST2 and other related initiatives.</a:t>
            </a:r>
            <a:endParaRPr sz="2400"/>
          </a:p>
          <a:p>
            <a:pPr marL="457200" lvl="0" indent="-381000" algn="l" rtl="0">
              <a:spcBef>
                <a:spcPts val="1000"/>
              </a:spcBef>
              <a:spcAft>
                <a:spcPts val="1000"/>
              </a:spcAft>
              <a:buSzPts val="2400"/>
              <a:buChar char="•"/>
            </a:pPr>
            <a:r>
              <a:rPr lang="en-GB" sz="2400"/>
              <a:t>More time (well,...) should be foreseen in the event program for SAC to have discussions and summarize its findings!</a:t>
            </a:r>
            <a:endParaRPr sz="2400"/>
          </a:p>
        </p:txBody>
      </p:sp>
      <p:sp>
        <p:nvSpPr>
          <p:cNvPr id="364" name="Google Shape;364;g34c79ecccc4_1_42"/>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
        <p:nvSpPr>
          <p:cNvPr id="365" name="Google Shape;365;g34c79ecccc4_1_42"/>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g34c79ecccc4_1_5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sz="3500"/>
              <a:t>Acknowledgement and thanks</a:t>
            </a:r>
            <a:endParaRPr/>
          </a:p>
        </p:txBody>
      </p:sp>
      <p:sp>
        <p:nvSpPr>
          <p:cNvPr id="372" name="Google Shape;372;g34c79ecccc4_1_50"/>
          <p:cNvSpPr txBox="1">
            <a:spLocks noGrp="1"/>
          </p:cNvSpPr>
          <p:nvPr>
            <p:ph type="body" idx="1"/>
          </p:nvPr>
        </p:nvSpPr>
        <p:spPr>
          <a:xfrm>
            <a:off x="838200" y="1825625"/>
            <a:ext cx="10515600" cy="43035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GB"/>
              <a:t>SAC would like to thank all presenters for their very </a:t>
            </a:r>
            <a:r>
              <a:rPr lang="en-GB" b="1"/>
              <a:t>clear, focused and informative talks</a:t>
            </a:r>
            <a:r>
              <a:rPr lang="en-GB"/>
              <a:t>.</a:t>
            </a:r>
            <a:endParaRPr/>
          </a:p>
          <a:p>
            <a:pPr marL="0" lvl="0" indent="0" algn="l" rtl="0">
              <a:spcBef>
                <a:spcPts val="1000"/>
              </a:spcBef>
              <a:spcAft>
                <a:spcPts val="0"/>
              </a:spcAft>
              <a:buNone/>
            </a:pPr>
            <a:endParaRPr/>
          </a:p>
          <a:p>
            <a:pPr marL="0" lvl="0" indent="0" algn="l" rtl="0">
              <a:spcBef>
                <a:spcPts val="1000"/>
              </a:spcBef>
              <a:spcAft>
                <a:spcPts val="0"/>
              </a:spcAft>
              <a:buNone/>
            </a:pPr>
            <a:r>
              <a:rPr lang="en-GB"/>
              <a:t>The reference to </a:t>
            </a:r>
            <a:r>
              <a:rPr lang="en-GB" b="1"/>
              <a:t>past SAC recommendations </a:t>
            </a:r>
            <a:r>
              <a:rPr lang="en-GB"/>
              <a:t>in some presentations is acknowledge and excellent practice.</a:t>
            </a:r>
            <a:endParaRPr/>
          </a:p>
          <a:p>
            <a:pPr marL="0" lvl="0" indent="0" algn="l" rtl="0">
              <a:spcBef>
                <a:spcPts val="1000"/>
              </a:spcBef>
              <a:spcAft>
                <a:spcPts val="0"/>
              </a:spcAft>
              <a:buNone/>
            </a:pPr>
            <a:endParaRPr/>
          </a:p>
          <a:p>
            <a:pPr marL="0" lvl="0" indent="0" algn="ctr" rtl="0">
              <a:spcBef>
                <a:spcPts val="1000"/>
              </a:spcBef>
              <a:spcAft>
                <a:spcPts val="0"/>
              </a:spcAft>
              <a:buNone/>
            </a:pPr>
            <a:r>
              <a:rPr lang="en-GB" b="1">
                <a:solidFill>
                  <a:srgbClr val="FF00FF"/>
                </a:solidFill>
              </a:rPr>
              <a:t>Many thanks to Maurizio, Valerie and the local organizers for this very productive event!</a:t>
            </a:r>
            <a:endParaRPr/>
          </a:p>
        </p:txBody>
      </p:sp>
      <p:sp>
        <p:nvSpPr>
          <p:cNvPr id="373" name="Google Shape;373;g34c79ecccc4_1_50"/>
          <p:cNvSpPr txBox="1">
            <a:spLocks noGrp="1"/>
          </p:cNvSpPr>
          <p:nvPr>
            <p:ph type="sldNum" idx="12"/>
          </p:nvPr>
        </p:nvSpPr>
        <p:spPr>
          <a:xfrm>
            <a:off x="9696400" y="6129202"/>
            <a:ext cx="1657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5"/>
              </a:buClr>
              <a:buSzPts val="4000"/>
              <a:buFont typeface="Montserrat ExtraBold"/>
              <a:buNone/>
            </a:pPr>
            <a:r>
              <a:rPr lang="en-GB"/>
              <a:t>Reminder: I.FAST Work Packages</a:t>
            </a:r>
            <a:endParaRPr/>
          </a:p>
        </p:txBody>
      </p:sp>
      <p:sp>
        <p:nvSpPr>
          <p:cNvPr id="384" name="Google Shape;384;p2"/>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accent5"/>
                </a:solidFill>
                <a:latin typeface="Montserrat"/>
                <a:ea typeface="Montserrat"/>
                <a:cs typeface="Montserrat"/>
                <a:sym typeface="Montserrat"/>
              </a:rPr>
              <a:t>36</a:t>
            </a:fld>
            <a:endParaRPr sz="1200" b="0" i="0" u="none" strike="noStrike" cap="none">
              <a:solidFill>
                <a:schemeClr val="accent5"/>
              </a:solidFill>
              <a:latin typeface="Montserrat"/>
              <a:ea typeface="Montserrat"/>
              <a:cs typeface="Montserrat"/>
              <a:sym typeface="Montserrat"/>
            </a:endParaRPr>
          </a:p>
        </p:txBody>
      </p:sp>
      <p:pic>
        <p:nvPicPr>
          <p:cNvPr id="385" name="Google Shape;385;p2"/>
          <p:cNvPicPr preferRelativeResize="0"/>
          <p:nvPr/>
        </p:nvPicPr>
        <p:blipFill rotWithShape="1">
          <a:blip r:embed="rId3">
            <a:alphaModFix/>
          </a:blip>
          <a:srcRect/>
          <a:stretch/>
        </p:blipFill>
        <p:spPr>
          <a:xfrm>
            <a:off x="407368" y="1916832"/>
            <a:ext cx="11029498" cy="3380656"/>
          </a:xfrm>
          <a:prstGeom prst="rect">
            <a:avLst/>
          </a:prstGeom>
          <a:noFill/>
          <a:ln>
            <a:noFill/>
          </a:ln>
          <a:effectLst>
            <a:outerShdw blurRad="292100" dist="139700" dir="2700000" algn="tl" rotWithShape="0">
              <a:srgbClr val="333333">
                <a:alpha val="64313"/>
              </a:srgbClr>
            </a:outerShdw>
          </a:effectLst>
        </p:spPr>
      </p:pic>
      <p:sp>
        <p:nvSpPr>
          <p:cNvPr id="386" name="Google Shape;386;p2"/>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g2cd2143adaf_2_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Housekeeping</a:t>
            </a:r>
            <a:endParaRPr/>
          </a:p>
        </p:txBody>
      </p:sp>
      <p:sp>
        <p:nvSpPr>
          <p:cNvPr id="393" name="Google Shape;393;g2cd2143adaf_2_1"/>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rmAutofit lnSpcReduction="10000"/>
          </a:bodyPr>
          <a:lstStyle/>
          <a:p>
            <a:pPr marL="457200" lvl="0" indent="-342900" algn="l" rtl="0">
              <a:lnSpc>
                <a:spcPct val="100000"/>
              </a:lnSpc>
              <a:spcBef>
                <a:spcPts val="0"/>
              </a:spcBef>
              <a:spcAft>
                <a:spcPts val="0"/>
              </a:spcAft>
              <a:buSzPts val="1800"/>
              <a:buChar char="•"/>
            </a:pPr>
            <a:r>
              <a:rPr lang="en-GB"/>
              <a:t>Centrally provided templates (e.g. slides) should be used consistently by all speakers.</a:t>
            </a:r>
            <a:endParaRPr/>
          </a:p>
          <a:p>
            <a:pPr marL="457200" lvl="0" indent="-342900" algn="l" rtl="0">
              <a:lnSpc>
                <a:spcPct val="90000"/>
              </a:lnSpc>
              <a:spcBef>
                <a:spcPts val="0"/>
              </a:spcBef>
              <a:spcAft>
                <a:spcPts val="0"/>
              </a:spcAft>
              <a:buSzPts val="1800"/>
              <a:buChar char="•"/>
            </a:pPr>
            <a:r>
              <a:rPr lang="en-GB"/>
              <a:t>Number of slides should be better adjusted to allocated time slot.</a:t>
            </a:r>
            <a:endParaRPr/>
          </a:p>
          <a:p>
            <a:pPr marL="457200" lvl="0" indent="-342900" algn="l" rtl="0">
              <a:lnSpc>
                <a:spcPct val="90000"/>
              </a:lnSpc>
              <a:spcBef>
                <a:spcPts val="0"/>
              </a:spcBef>
              <a:spcAft>
                <a:spcPts val="0"/>
              </a:spcAft>
              <a:buSzPts val="1800"/>
              <a:buChar char="•"/>
            </a:pPr>
            <a:r>
              <a:rPr lang="en-GB"/>
              <a:t>Previous SAC recommendations (if available) to be included in all presentations to facilitate dialogue and longitudinal tracking.</a:t>
            </a:r>
            <a:endParaRPr/>
          </a:p>
          <a:p>
            <a:pPr marL="457200" lvl="0" indent="-342900" algn="l" rtl="0">
              <a:lnSpc>
                <a:spcPct val="90000"/>
              </a:lnSpc>
              <a:spcBef>
                <a:spcPts val="0"/>
              </a:spcBef>
              <a:spcAft>
                <a:spcPts val="0"/>
              </a:spcAft>
              <a:buSzPts val="1800"/>
              <a:buChar char="•"/>
            </a:pPr>
            <a:r>
              <a:rPr lang="en-GB"/>
              <a:t>A dedicated time slot should be foreseen in the program to allow SAC to discuss their findings and write their report.</a:t>
            </a:r>
            <a:endParaRPr/>
          </a:p>
        </p:txBody>
      </p:sp>
      <p:sp>
        <p:nvSpPr>
          <p:cNvPr id="394" name="Google Shape;394;g2cd2143adaf_2_1"/>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37</a:t>
            </a:fld>
            <a:endParaRPr/>
          </a:p>
        </p:txBody>
      </p:sp>
      <p:sp>
        <p:nvSpPr>
          <p:cNvPr id="395" name="Google Shape;395;g2cd2143adaf_2_1"/>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20"/>
          <p:cNvSpPr txBox="1">
            <a:spLocks noGrp="1"/>
          </p:cNvSpPr>
          <p:nvPr>
            <p:ph type="sldNum" idx="12"/>
          </p:nvPr>
        </p:nvSpPr>
        <p:spPr>
          <a:xfrm>
            <a:off x="9696400" y="6129202"/>
            <a:ext cx="16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sz="1200">
                <a:solidFill>
                  <a:schemeClr val="accent5"/>
                </a:solidFill>
                <a:latin typeface="Montserrat"/>
                <a:ea typeface="Montserrat"/>
                <a:cs typeface="Montserrat"/>
                <a:sym typeface="Montserrat"/>
              </a:rPr>
              <a:t>38</a:t>
            </a:fld>
            <a:endParaRPr sz="1200">
              <a:solidFill>
                <a:schemeClr val="accent5"/>
              </a:solidFill>
              <a:latin typeface="Montserrat"/>
              <a:ea typeface="Montserrat"/>
              <a:cs typeface="Montserrat"/>
              <a:sym typeface="Montserrat"/>
            </a:endParaRPr>
          </a:p>
        </p:txBody>
      </p:sp>
      <p:pic>
        <p:nvPicPr>
          <p:cNvPr id="402" name="Google Shape;402;p20"/>
          <p:cNvPicPr preferRelativeResize="0"/>
          <p:nvPr/>
        </p:nvPicPr>
        <p:blipFill rotWithShape="1">
          <a:blip r:embed="rId3">
            <a:alphaModFix/>
          </a:blip>
          <a:srcRect/>
          <a:stretch/>
        </p:blipFill>
        <p:spPr>
          <a:xfrm>
            <a:off x="2207568" y="188640"/>
            <a:ext cx="7673336" cy="6102849"/>
          </a:xfrm>
          <a:prstGeom prst="rect">
            <a:avLst/>
          </a:prstGeom>
          <a:noFill/>
          <a:ln>
            <a:noFill/>
          </a:ln>
        </p:spPr>
      </p:pic>
      <p:sp>
        <p:nvSpPr>
          <p:cNvPr id="403" name="Google Shape;403;p2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cd2143989b_1_0"/>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
        <p:nvSpPr>
          <p:cNvPr id="117" name="Google Shape;117;g2cd2143989b_1_0"/>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2000"/>
              <a:t>The SAC congratulates I.FAST WP Leaders, Task Leaders, and Management on the successful delivery of Periodic Report 2 and subsequent approval by the EC on 15 Jul 2024.  The EC report’s project assessment, that </a:t>
            </a:r>
            <a:r>
              <a:rPr lang="en-GB" sz="2000" b="1"/>
              <a:t>“... the project so far has achieved its objectives and milestones with minor deviations” </a:t>
            </a:r>
            <a:r>
              <a:rPr lang="en-GB" sz="2000"/>
              <a:t>is consistent with last year’s SAC report. </a:t>
            </a:r>
            <a:endParaRPr sz="2000"/>
          </a:p>
          <a:p>
            <a:pPr marL="0" lvl="0" indent="0" algn="just" rtl="0">
              <a:lnSpc>
                <a:spcPct val="115000"/>
              </a:lnSpc>
              <a:spcBef>
                <a:spcPts val="0"/>
              </a:spcBef>
              <a:spcAft>
                <a:spcPts val="0"/>
              </a:spcAft>
              <a:buSzPts val="1800"/>
              <a:buNone/>
            </a:pPr>
            <a:endParaRPr sz="2000"/>
          </a:p>
          <a:p>
            <a:pPr marL="0" lvl="0" indent="0" algn="just" rtl="0">
              <a:lnSpc>
                <a:spcPct val="115000"/>
              </a:lnSpc>
              <a:spcBef>
                <a:spcPts val="0"/>
              </a:spcBef>
              <a:spcAft>
                <a:spcPts val="0"/>
              </a:spcAft>
              <a:buSzPts val="1800"/>
              <a:buNone/>
            </a:pPr>
            <a:r>
              <a:rPr lang="en-GB" sz="2000"/>
              <a:t>I.FAST was extended to 31 Oct 2025 to mitigate “force majeure” events via a successful amendment approved on 12 Dec 2024.  The schedule was updated to indicate sub-project and overall project deliverable and report due dates. </a:t>
            </a:r>
            <a:endParaRPr sz="2000"/>
          </a:p>
          <a:p>
            <a:pPr marL="0" lvl="0" indent="0" algn="just" rtl="0">
              <a:lnSpc>
                <a:spcPct val="115000"/>
              </a:lnSpc>
              <a:spcBef>
                <a:spcPts val="300"/>
              </a:spcBef>
              <a:spcAft>
                <a:spcPts val="300"/>
              </a:spcAft>
              <a:buSzPts val="1800"/>
              <a:buNone/>
            </a:pPr>
            <a:endParaRPr sz="2200"/>
          </a:p>
        </p:txBody>
      </p:sp>
      <p:sp>
        <p:nvSpPr>
          <p:cNvPr id="118" name="Google Shape;118;g2cd2143989b_1_0"/>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19" name="Google Shape;119;g2cd2143989b_1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2cd2143adaf_1_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 continued</a:t>
            </a:r>
            <a:endParaRPr/>
          </a:p>
        </p:txBody>
      </p:sp>
      <p:sp>
        <p:nvSpPr>
          <p:cNvPr id="126" name="Google Shape;126;g2cd2143adaf_1_9"/>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
        <p:nvSpPr>
          <p:cNvPr id="127" name="Google Shape;127;g2cd2143adaf_1_9"/>
          <p:cNvSpPr txBox="1">
            <a:spLocks noGrp="1"/>
          </p:cNvSpPr>
          <p:nvPr>
            <p:ph type="body" idx="1"/>
          </p:nvPr>
        </p:nvSpPr>
        <p:spPr>
          <a:xfrm>
            <a:off x="838200" y="1434100"/>
            <a:ext cx="71601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1800" dirty="0"/>
              <a:t>The project experienced an up-tick last year in the rate of achieving Work Packages</a:t>
            </a:r>
            <a:r>
              <a:rPr lang="en-GB" sz="1800" dirty="0">
                <a:solidFill>
                  <a:schemeClr val="tx1"/>
                </a:solidFill>
              </a:rPr>
              <a:t> deliverables and milestones: as of this meeting 41 of 54 deliverables and 54 of 63 milestones have been demonstrated. </a:t>
            </a:r>
            <a:endParaRPr sz="1800" dirty="0">
              <a:solidFill>
                <a:schemeClr val="tx1"/>
              </a:solidFill>
            </a:endParaRPr>
          </a:p>
          <a:p>
            <a:pPr marL="0" lvl="0" indent="0" algn="just" rtl="0">
              <a:lnSpc>
                <a:spcPct val="115000"/>
              </a:lnSpc>
              <a:spcBef>
                <a:spcPts val="0"/>
              </a:spcBef>
              <a:spcAft>
                <a:spcPts val="0"/>
              </a:spcAft>
              <a:buSzPts val="1800"/>
              <a:buNone/>
            </a:pPr>
            <a:r>
              <a:rPr lang="en-GB" sz="1800" dirty="0">
                <a:solidFill>
                  <a:schemeClr val="dk2"/>
                </a:solidFill>
              </a:rPr>
              <a:t>In the past year, </a:t>
            </a:r>
            <a:r>
              <a:rPr lang="en-GB" sz="1800" b="1" dirty="0">
                <a:solidFill>
                  <a:schemeClr val="dk2"/>
                </a:solidFill>
              </a:rPr>
              <a:t>great progress has been made </a:t>
            </a:r>
            <a:r>
              <a:rPr lang="en-GB" sz="1800" dirty="0">
                <a:solidFill>
                  <a:schemeClr val="dk2"/>
                </a:solidFill>
              </a:rPr>
              <a:t>with outstanding results including, e.g. </a:t>
            </a:r>
            <a:endParaRPr sz="1800" dirty="0">
              <a:solidFill>
                <a:schemeClr val="dk2"/>
              </a:solidFill>
            </a:endParaRPr>
          </a:p>
          <a:p>
            <a:pPr marL="457200" lvl="0" indent="-342900" algn="just" rtl="0">
              <a:lnSpc>
                <a:spcPct val="115000"/>
              </a:lnSpc>
              <a:spcBef>
                <a:spcPts val="0"/>
              </a:spcBef>
              <a:spcAft>
                <a:spcPts val="0"/>
              </a:spcAft>
              <a:buClr>
                <a:schemeClr val="dk2"/>
              </a:buClr>
              <a:buSzPts val="1800"/>
              <a:buChar char="•"/>
            </a:pPr>
            <a:r>
              <a:rPr lang="en-GB" sz="1800" dirty="0">
                <a:solidFill>
                  <a:schemeClr val="dk2"/>
                </a:solidFill>
              </a:rPr>
              <a:t>fabrication  - klystron and beam window prototypes</a:t>
            </a:r>
            <a:endParaRPr sz="1800" dirty="0">
              <a:solidFill>
                <a:schemeClr val="dk2"/>
              </a:solidFill>
            </a:endParaRPr>
          </a:p>
          <a:p>
            <a:pPr marL="457200" lvl="0" indent="-342900" algn="just" rtl="0">
              <a:lnSpc>
                <a:spcPct val="115000"/>
              </a:lnSpc>
              <a:spcBef>
                <a:spcPts val="0"/>
              </a:spcBef>
              <a:spcAft>
                <a:spcPts val="0"/>
              </a:spcAft>
              <a:buClr>
                <a:schemeClr val="dk2"/>
              </a:buClr>
              <a:buSzPts val="1800"/>
              <a:buChar char="•"/>
            </a:pPr>
            <a:r>
              <a:rPr lang="en-GB" sz="1800" dirty="0">
                <a:solidFill>
                  <a:schemeClr val="dk2"/>
                </a:solidFill>
              </a:rPr>
              <a:t>component testing -   RF guns</a:t>
            </a:r>
            <a:endParaRPr sz="1800" dirty="0">
              <a:solidFill>
                <a:schemeClr val="dk2"/>
              </a:solidFill>
            </a:endParaRPr>
          </a:p>
          <a:p>
            <a:pPr marL="457200" lvl="0" indent="-342900" algn="just" rtl="0">
              <a:lnSpc>
                <a:spcPct val="115000"/>
              </a:lnSpc>
              <a:spcBef>
                <a:spcPts val="0"/>
              </a:spcBef>
              <a:spcAft>
                <a:spcPts val="0"/>
              </a:spcAft>
              <a:buClr>
                <a:schemeClr val="dk2"/>
              </a:buClr>
              <a:buSzPts val="1800"/>
              <a:buChar char="•"/>
            </a:pPr>
            <a:r>
              <a:rPr lang="en-GB" sz="1800" dirty="0">
                <a:solidFill>
                  <a:schemeClr val="dk2"/>
                </a:solidFill>
              </a:rPr>
              <a:t>developments with particle beams -  advances in slow beam extraction and machine learning for beam control</a:t>
            </a:r>
            <a:endParaRPr sz="1800" dirty="0">
              <a:solidFill>
                <a:schemeClr val="dk2"/>
              </a:solidFill>
            </a:endParaRPr>
          </a:p>
          <a:p>
            <a:pPr marL="457200" lvl="0" indent="-342900" algn="just" rtl="0">
              <a:lnSpc>
                <a:spcPct val="115000"/>
              </a:lnSpc>
              <a:spcBef>
                <a:spcPts val="0"/>
              </a:spcBef>
              <a:spcAft>
                <a:spcPts val="0"/>
              </a:spcAft>
              <a:buClr>
                <a:schemeClr val="dk2"/>
              </a:buClr>
              <a:buSzPts val="1800"/>
              <a:buChar char="•"/>
            </a:pPr>
            <a:r>
              <a:rPr lang="en-GB" sz="1800" dirty="0">
                <a:solidFill>
                  <a:schemeClr val="dk2"/>
                </a:solidFill>
              </a:rPr>
              <a:t>roadmap developments - for future accelerators and thin film development</a:t>
            </a:r>
            <a:endParaRPr sz="1800" dirty="0">
              <a:solidFill>
                <a:schemeClr val="dk2"/>
              </a:solidFill>
            </a:endParaRPr>
          </a:p>
          <a:p>
            <a:pPr marL="457200" lvl="0" indent="-342900" algn="just" rtl="0">
              <a:lnSpc>
                <a:spcPct val="115000"/>
              </a:lnSpc>
              <a:spcBef>
                <a:spcPts val="0"/>
              </a:spcBef>
              <a:spcAft>
                <a:spcPts val="0"/>
              </a:spcAft>
              <a:buClr>
                <a:schemeClr val="dk2"/>
              </a:buClr>
              <a:buSzPts val="1800"/>
              <a:buChar char="•"/>
            </a:pPr>
            <a:r>
              <a:rPr lang="en-GB" sz="1800" dirty="0">
                <a:solidFill>
                  <a:schemeClr val="dk2"/>
                </a:solidFill>
              </a:rPr>
              <a:t>future directives </a:t>
            </a:r>
            <a:r>
              <a:rPr lang="en-GB" sz="1800" dirty="0" err="1">
                <a:solidFill>
                  <a:schemeClr val="dk2"/>
                </a:solidFill>
              </a:rPr>
              <a:t>incl</a:t>
            </a:r>
            <a:r>
              <a:rPr lang="en-GB" sz="1800" dirty="0">
                <a:solidFill>
                  <a:schemeClr val="dk2"/>
                </a:solidFill>
              </a:rPr>
              <a:t> sustainable accelerators report.</a:t>
            </a:r>
            <a:endParaRPr sz="1800" dirty="0">
              <a:solidFill>
                <a:schemeClr val="dk2"/>
              </a:solidFill>
            </a:endParaRPr>
          </a:p>
          <a:p>
            <a:pPr marL="457200" lvl="0" indent="0" algn="just" rtl="0">
              <a:lnSpc>
                <a:spcPct val="115000"/>
              </a:lnSpc>
              <a:spcBef>
                <a:spcPts val="0"/>
              </a:spcBef>
              <a:spcAft>
                <a:spcPts val="0"/>
              </a:spcAft>
              <a:buNone/>
            </a:pPr>
            <a:endParaRPr sz="1600" dirty="0"/>
          </a:p>
          <a:p>
            <a:pPr marL="0" lvl="0" indent="0" algn="just" rtl="0">
              <a:lnSpc>
                <a:spcPct val="115000"/>
              </a:lnSpc>
              <a:spcBef>
                <a:spcPts val="0"/>
              </a:spcBef>
              <a:spcAft>
                <a:spcPts val="0"/>
              </a:spcAft>
              <a:buSzPts val="1800"/>
              <a:buNone/>
            </a:pPr>
            <a:endParaRPr sz="1600" dirty="0"/>
          </a:p>
        </p:txBody>
      </p:sp>
      <p:sp>
        <p:nvSpPr>
          <p:cNvPr id="128" name="Google Shape;128;g2cd2143adaf_1_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pic>
        <p:nvPicPr>
          <p:cNvPr id="129" name="Google Shape;129;g2cd2143adaf_1_9"/>
          <p:cNvPicPr preferRelativeResize="0"/>
          <p:nvPr/>
        </p:nvPicPr>
        <p:blipFill>
          <a:blip r:embed="rId3">
            <a:alphaModFix/>
          </a:blip>
          <a:stretch>
            <a:fillRect/>
          </a:stretch>
        </p:blipFill>
        <p:spPr>
          <a:xfrm>
            <a:off x="8132756" y="1387075"/>
            <a:ext cx="3452520" cy="2354019"/>
          </a:xfrm>
          <a:prstGeom prst="rect">
            <a:avLst/>
          </a:prstGeom>
          <a:noFill/>
          <a:ln>
            <a:noFill/>
          </a:ln>
        </p:spPr>
      </p:pic>
      <p:pic>
        <p:nvPicPr>
          <p:cNvPr id="130" name="Google Shape;130;g2cd2143adaf_1_9"/>
          <p:cNvPicPr preferRelativeResize="0"/>
          <p:nvPr/>
        </p:nvPicPr>
        <p:blipFill>
          <a:blip r:embed="rId4">
            <a:alphaModFix/>
          </a:blip>
          <a:stretch>
            <a:fillRect/>
          </a:stretch>
        </p:blipFill>
        <p:spPr>
          <a:xfrm>
            <a:off x="8115425" y="3824962"/>
            <a:ext cx="3452515" cy="22967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04ce646d5a_0_39"/>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
        <p:nvSpPr>
          <p:cNvPr id="137" name="Google Shape;137;g304ce646d5a_0_39"/>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SzPts val="1800"/>
              <a:buNone/>
            </a:pPr>
            <a:r>
              <a:rPr lang="en-GB" sz="2200" dirty="0"/>
              <a:t>I</a:t>
            </a:r>
            <a:r>
              <a:rPr lang="en-GB" sz="2000" dirty="0"/>
              <a:t>n response to last year’s SAC recommendation, project proponents mostly included explicit mention of the impacts of their work in terms of scientific achievements and in terms of fostering innovative research in Accelerator S&amp;T.  </a:t>
            </a:r>
            <a:endParaRPr sz="2000" dirty="0"/>
          </a:p>
          <a:p>
            <a:pPr marL="0" lvl="0" indent="0" algn="just" rtl="0">
              <a:lnSpc>
                <a:spcPct val="115000"/>
              </a:lnSpc>
              <a:spcBef>
                <a:spcPts val="0"/>
              </a:spcBef>
              <a:spcAft>
                <a:spcPts val="0"/>
              </a:spcAft>
              <a:buSzPts val="1800"/>
              <a:buNone/>
            </a:pPr>
            <a:endParaRPr sz="2000" dirty="0"/>
          </a:p>
          <a:p>
            <a:pPr marL="0" lvl="0" indent="0" algn="just" rtl="0">
              <a:lnSpc>
                <a:spcPct val="115000"/>
              </a:lnSpc>
              <a:spcBef>
                <a:spcPts val="0"/>
              </a:spcBef>
              <a:spcAft>
                <a:spcPts val="0"/>
              </a:spcAft>
              <a:buSzPts val="1800"/>
              <a:buNone/>
            </a:pPr>
            <a:r>
              <a:rPr lang="en-GB" sz="2000" dirty="0"/>
              <a:t>For the final review we suggest metrics be developed to allow for improved consistency in reporting. </a:t>
            </a:r>
            <a:endParaRPr sz="2000" dirty="0"/>
          </a:p>
          <a:p>
            <a:pPr marL="0" lvl="0" indent="0" algn="just" rtl="0">
              <a:lnSpc>
                <a:spcPct val="115000"/>
              </a:lnSpc>
              <a:spcBef>
                <a:spcPts val="0"/>
              </a:spcBef>
              <a:spcAft>
                <a:spcPts val="0"/>
              </a:spcAft>
              <a:buSzPts val="1800"/>
              <a:buNone/>
            </a:pPr>
            <a:endParaRPr sz="2000" dirty="0"/>
          </a:p>
          <a:p>
            <a:pPr marL="0" lvl="0" indent="0" algn="just" rtl="0">
              <a:lnSpc>
                <a:spcPct val="115000"/>
              </a:lnSpc>
              <a:spcBef>
                <a:spcPts val="0"/>
              </a:spcBef>
              <a:spcAft>
                <a:spcPts val="0"/>
              </a:spcAft>
              <a:buSzPts val="1800"/>
              <a:buNone/>
            </a:pPr>
            <a:r>
              <a:rPr lang="en-GB" sz="2000" dirty="0"/>
              <a:t>Many WPs mentioned explicitly new publications: Journal articles, documentation in ZENODO and other media such as </a:t>
            </a:r>
            <a:r>
              <a:rPr lang="en-GB" sz="2000" i="1" dirty="0"/>
              <a:t>Accelerating News</a:t>
            </a:r>
            <a:r>
              <a:rPr lang="en-GB" sz="2000" dirty="0"/>
              <a:t>. However, this was not consistently addressed across all presentations.</a:t>
            </a:r>
            <a:endParaRPr sz="2000" dirty="0">
              <a:solidFill>
                <a:srgbClr val="FF0000"/>
              </a:solidFill>
            </a:endParaRPr>
          </a:p>
          <a:p>
            <a:pPr marL="0" lvl="0" indent="0" algn="just" rtl="0">
              <a:lnSpc>
                <a:spcPct val="115000"/>
              </a:lnSpc>
              <a:spcBef>
                <a:spcPts val="300"/>
              </a:spcBef>
              <a:spcAft>
                <a:spcPts val="0"/>
              </a:spcAft>
              <a:buSzPts val="1800"/>
              <a:buNone/>
            </a:pPr>
            <a:endParaRPr sz="2200" dirty="0">
              <a:solidFill>
                <a:srgbClr val="FF0000"/>
              </a:solidFill>
            </a:endParaRPr>
          </a:p>
          <a:p>
            <a:pPr marL="0" lvl="0" indent="0" algn="just" rtl="0">
              <a:lnSpc>
                <a:spcPct val="115000"/>
              </a:lnSpc>
              <a:spcBef>
                <a:spcPts val="300"/>
              </a:spcBef>
              <a:spcAft>
                <a:spcPts val="300"/>
              </a:spcAft>
              <a:buSzPts val="1800"/>
              <a:buNone/>
            </a:pPr>
            <a:endParaRPr sz="2200" dirty="0">
              <a:solidFill>
                <a:srgbClr val="FF0000"/>
              </a:solidFill>
            </a:endParaRPr>
          </a:p>
        </p:txBody>
      </p:sp>
      <p:sp>
        <p:nvSpPr>
          <p:cNvPr id="138" name="Google Shape;138;g304ce646d5a_0_39"/>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39" name="Google Shape;139;g304ce646d5a_0_3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 continued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304ce646d5a_0_22"/>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
        <p:nvSpPr>
          <p:cNvPr id="146" name="Google Shape;146;g304ce646d5a_0_22"/>
          <p:cNvSpPr txBox="1">
            <a:spLocks noGrp="1"/>
          </p:cNvSpPr>
          <p:nvPr>
            <p:ph type="body" idx="1"/>
          </p:nvPr>
        </p:nvSpPr>
        <p:spPr>
          <a:xfrm>
            <a:off x="838200" y="1825625"/>
            <a:ext cx="10515600" cy="37635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0"/>
              </a:spcBef>
              <a:spcAft>
                <a:spcPts val="0"/>
              </a:spcAft>
              <a:buClr>
                <a:schemeClr val="dk1"/>
              </a:buClr>
              <a:buSzPts val="1800"/>
              <a:buFont typeface="Arial"/>
              <a:buNone/>
            </a:pPr>
            <a:r>
              <a:rPr lang="en-GB" sz="2200"/>
              <a:t>The SAC recognizes that many if not all developments in I.FAST S&amp;T could only have been realized by collaborations developed through I.FAST between institutions and industry. </a:t>
            </a:r>
            <a:endParaRPr sz="2200"/>
          </a:p>
          <a:p>
            <a:pPr marL="0" lvl="0" indent="0" algn="just" rtl="0">
              <a:lnSpc>
                <a:spcPct val="115000"/>
              </a:lnSpc>
              <a:spcBef>
                <a:spcPts val="1000"/>
              </a:spcBef>
              <a:spcAft>
                <a:spcPts val="0"/>
              </a:spcAft>
              <a:buClr>
                <a:schemeClr val="dk1"/>
              </a:buClr>
              <a:buSzPts val="1100"/>
              <a:buFont typeface="Arial"/>
              <a:buNone/>
            </a:pPr>
            <a:r>
              <a:rPr lang="en-GB" sz="2200"/>
              <a:t>The effectiveness of I.FAST coordination with industry was quantitatively analyzed (WP3) via a survey of participants with results confirming by-enlarge the synergy between I.FAST and industry including in transitioning to manufacturing and marketing.</a:t>
            </a:r>
            <a:endParaRPr sz="2000"/>
          </a:p>
          <a:p>
            <a:pPr marL="0" lvl="0" indent="0" algn="just" rtl="0">
              <a:lnSpc>
                <a:spcPct val="115000"/>
              </a:lnSpc>
              <a:spcBef>
                <a:spcPts val="1000"/>
              </a:spcBef>
              <a:spcAft>
                <a:spcPts val="1000"/>
              </a:spcAft>
              <a:buClr>
                <a:schemeClr val="dk1"/>
              </a:buClr>
              <a:buSzPts val="1800"/>
              <a:buFont typeface="Arial"/>
              <a:buNone/>
            </a:pPr>
            <a:r>
              <a:rPr lang="en-GB" sz="2200">
                <a:solidFill>
                  <a:srgbClr val="FF00FF"/>
                </a:solidFill>
              </a:rPr>
              <a:t>SAC strongly supports ongoing planning for the next program, “I.FAST2”.</a:t>
            </a:r>
            <a:endParaRPr sz="2000">
              <a:solidFill>
                <a:srgbClr val="FF00FF"/>
              </a:solidFill>
            </a:endParaRPr>
          </a:p>
        </p:txBody>
      </p:sp>
      <p:sp>
        <p:nvSpPr>
          <p:cNvPr id="147" name="Google Shape;147;g304ce646d5a_0_22"/>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48" name="Google Shape;148;g304ce646d5a_0_2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Executive Summary, continued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2cd2143adaf_1_101"/>
          <p:cNvSpPr txBox="1">
            <a:spLocks noGrp="1"/>
          </p:cNvSpPr>
          <p:nvPr>
            <p:ph type="body" idx="1"/>
          </p:nvPr>
        </p:nvSpPr>
        <p:spPr>
          <a:xfrm>
            <a:off x="1066432" y="1997805"/>
            <a:ext cx="7402800" cy="1108200"/>
          </a:xfrm>
          <a:prstGeom prst="rect">
            <a:avLst/>
          </a:prstGeom>
          <a:noFill/>
          <a:ln>
            <a:noFill/>
          </a:ln>
        </p:spPr>
        <p:txBody>
          <a:bodyPr spcFirstLastPara="1" wrap="square" lIns="0" tIns="0" rIns="0" bIns="0" anchor="ctr" anchorCtr="0">
            <a:spAutoFit/>
          </a:bodyPr>
          <a:lstStyle/>
          <a:p>
            <a:pPr marL="0" lvl="0" indent="0" algn="l" rtl="0">
              <a:lnSpc>
                <a:spcPct val="90000"/>
              </a:lnSpc>
              <a:spcBef>
                <a:spcPts val="1000"/>
              </a:spcBef>
              <a:spcAft>
                <a:spcPts val="0"/>
              </a:spcAft>
              <a:buSzPts val="4000"/>
              <a:buNone/>
            </a:pPr>
            <a:r>
              <a:rPr lang="en-GB"/>
              <a:t>Highlights from Plenary Sessions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2cd2143adaf_1_5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44"/>
              <a:buNone/>
            </a:pPr>
            <a:r>
              <a:rPr lang="en-GB"/>
              <a:t>Session 1 - Communication &amp; Training</a:t>
            </a:r>
            <a:endParaRPr/>
          </a:p>
        </p:txBody>
      </p:sp>
      <p:sp>
        <p:nvSpPr>
          <p:cNvPr id="160" name="Google Shape;160;g2cd2143adaf_1_51"/>
          <p:cNvSpPr txBox="1">
            <a:spLocks noGrp="1"/>
          </p:cNvSpPr>
          <p:nvPr>
            <p:ph type="sldNum" idx="12"/>
          </p:nvPr>
        </p:nvSpPr>
        <p:spPr>
          <a:xfrm>
            <a:off x="9696400" y="6129202"/>
            <a:ext cx="16575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
        <p:nvSpPr>
          <p:cNvPr id="161" name="Google Shape;161;g2cd2143adaf_1_51"/>
          <p:cNvSpPr txBox="1">
            <a:spLocks noGrp="1"/>
          </p:cNvSpPr>
          <p:nvPr>
            <p:ph type="ftr" idx="11"/>
          </p:nvPr>
        </p:nvSpPr>
        <p:spPr>
          <a:xfrm>
            <a:off x="3216000" y="6129202"/>
            <a:ext cx="57600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1200">
                <a:solidFill>
                  <a:schemeClr val="accent5"/>
                </a:solidFill>
                <a:latin typeface="Montserrat"/>
                <a:ea typeface="Montserrat"/>
                <a:cs typeface="Montserrat"/>
                <a:sym typeface="Montserrat"/>
              </a:rPr>
              <a:t>SAC Feedback 2025 – I.FAST Meeting </a:t>
            </a:r>
            <a:r>
              <a:rPr lang="en-GB"/>
              <a:t>Warsaw</a:t>
            </a:r>
            <a:r>
              <a:rPr lang="en-GB" sz="1200">
                <a:solidFill>
                  <a:schemeClr val="accent5"/>
                </a:solidFill>
                <a:latin typeface="Montserrat"/>
                <a:ea typeface="Montserrat"/>
                <a:cs typeface="Montserrat"/>
                <a:sym typeface="Montserrat"/>
              </a:rPr>
              <a:t>, </a:t>
            </a:r>
            <a:r>
              <a:rPr lang="en-GB"/>
              <a:t>Poland</a:t>
            </a:r>
            <a:r>
              <a:rPr lang="en-GB" sz="1200">
                <a:solidFill>
                  <a:schemeClr val="accent5"/>
                </a:solidFill>
                <a:latin typeface="Montserrat"/>
                <a:ea typeface="Montserrat"/>
                <a:cs typeface="Montserrat"/>
                <a:sym typeface="Montserrat"/>
              </a:rPr>
              <a:t>, April 2025</a:t>
            </a:r>
            <a:endParaRPr/>
          </a:p>
        </p:txBody>
      </p:sp>
      <p:sp>
        <p:nvSpPr>
          <p:cNvPr id="162" name="Google Shape;162;g2cd2143adaf_1_51"/>
          <p:cNvSpPr txBox="1">
            <a:spLocks noGrp="1"/>
          </p:cNvSpPr>
          <p:nvPr>
            <p:ph type="body" idx="1"/>
          </p:nvPr>
        </p:nvSpPr>
        <p:spPr>
          <a:xfrm>
            <a:off x="838200" y="1825625"/>
            <a:ext cx="10515600" cy="3763500"/>
          </a:xfrm>
          <a:prstGeom prst="rect">
            <a:avLst/>
          </a:prstGeom>
        </p:spPr>
        <p:txBody>
          <a:bodyPr spcFirstLastPara="1" wrap="square" lIns="91425" tIns="45700" rIns="91425" bIns="45700" anchor="t" anchorCtr="0">
            <a:normAutofit lnSpcReduction="10000"/>
          </a:bodyPr>
          <a:lstStyle/>
          <a:p>
            <a:pPr marL="0" lvl="0" indent="0" algn="l" rtl="0">
              <a:spcBef>
                <a:spcPts val="1000"/>
              </a:spcBef>
              <a:spcAft>
                <a:spcPts val="0"/>
              </a:spcAft>
              <a:buNone/>
            </a:pPr>
            <a:r>
              <a:rPr lang="en-GB" i="1"/>
              <a:t>Training and Communication activities have shown clear, commendable progress since the SAC's initial reviews, especially in </a:t>
            </a:r>
            <a:r>
              <a:rPr lang="en-GB" b="1" i="1"/>
              <a:t>student training</a:t>
            </a:r>
            <a:r>
              <a:rPr lang="en-GB" i="1"/>
              <a:t>, </a:t>
            </a:r>
            <a:r>
              <a:rPr lang="en-GB" b="1" i="1"/>
              <a:t>interdisciplinary diversity</a:t>
            </a:r>
            <a:r>
              <a:rPr lang="en-GB" i="1"/>
              <a:t>, and </a:t>
            </a:r>
            <a:r>
              <a:rPr lang="en-GB" b="1" i="1"/>
              <a:t>industry-academia engagement</a:t>
            </a:r>
            <a:r>
              <a:rPr lang="en-GB" i="1"/>
              <a:t>.</a:t>
            </a:r>
            <a:endParaRPr i="1"/>
          </a:p>
          <a:p>
            <a:pPr marL="0" lvl="0" indent="0" algn="l" rtl="0">
              <a:spcBef>
                <a:spcPts val="1000"/>
              </a:spcBef>
              <a:spcAft>
                <a:spcPts val="0"/>
              </a:spcAft>
              <a:buNone/>
            </a:pPr>
            <a:endParaRPr sz="1400" i="1"/>
          </a:p>
          <a:p>
            <a:pPr marL="0" lvl="0" indent="0" algn="l" rtl="0">
              <a:spcBef>
                <a:spcPts val="1000"/>
              </a:spcBef>
              <a:spcAft>
                <a:spcPts val="0"/>
              </a:spcAft>
              <a:buNone/>
            </a:pPr>
            <a:r>
              <a:rPr lang="en-GB" i="1"/>
              <a:t>However, some </a:t>
            </a:r>
            <a:r>
              <a:rPr lang="en-GB" b="1" i="1"/>
              <a:t>challenges remain</a:t>
            </a:r>
            <a:r>
              <a:rPr lang="en-GB" i="1"/>
              <a:t>, including external visibility, post-event continuity, and partner engagement. These should be addressed (at least partially) in the final months of the project and inform practice in any successor projects.</a:t>
            </a:r>
            <a:endParaRPr i="1"/>
          </a:p>
        </p:txBody>
      </p:sp>
    </p:spTree>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3487</Words>
  <Application>Microsoft Office PowerPoint</Application>
  <PresentationFormat>Widescreen</PresentationFormat>
  <Paragraphs>277</Paragraphs>
  <Slides>38</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Montserrat</vt:lpstr>
      <vt:lpstr>Montserrat SemiBold</vt:lpstr>
      <vt:lpstr>Arial</vt:lpstr>
      <vt:lpstr>Times New Roman</vt:lpstr>
      <vt:lpstr>Montserrat ExtraBold</vt:lpstr>
      <vt:lpstr>Calibri</vt:lpstr>
      <vt:lpstr>I.FAST Custom Slides</vt:lpstr>
      <vt:lpstr>PowerPoint Presentation</vt:lpstr>
      <vt:lpstr>Overview</vt:lpstr>
      <vt:lpstr>PowerPoint Presentation</vt:lpstr>
      <vt:lpstr>Executive Summary</vt:lpstr>
      <vt:lpstr>Executive Summary, continued</vt:lpstr>
      <vt:lpstr>Executive Summary, continued</vt:lpstr>
      <vt:lpstr>Executive Summary, continued</vt:lpstr>
      <vt:lpstr>PowerPoint Presentation</vt:lpstr>
      <vt:lpstr>Session 1 - Communication &amp; Training</vt:lpstr>
      <vt:lpstr>Session 1 - Highlights</vt:lpstr>
      <vt:lpstr>Session 1 - Highlights</vt:lpstr>
      <vt:lpstr>Session 1 - Lowlights</vt:lpstr>
      <vt:lpstr>Session 1 - Recommendations</vt:lpstr>
      <vt:lpstr>Session 1 - Recommendations</vt:lpstr>
      <vt:lpstr>Session 2 - New Concepts</vt:lpstr>
      <vt:lpstr>Session 2 - Highlights</vt:lpstr>
      <vt:lpstr>Session 2 - Highlights</vt:lpstr>
      <vt:lpstr>Session 2 - Highlights</vt:lpstr>
      <vt:lpstr>Session 2 - Work-in-progress</vt:lpstr>
      <vt:lpstr>Session 2 - Lowlights</vt:lpstr>
      <vt:lpstr>Session 2 - Recommendations</vt:lpstr>
      <vt:lpstr>Session 3 - Accelerator Technologies</vt:lpstr>
      <vt:lpstr>Session 3 - Highlights</vt:lpstr>
      <vt:lpstr>Session 3 - Work-in-progress</vt:lpstr>
      <vt:lpstr>Session 3 - Lowlights</vt:lpstr>
      <vt:lpstr>Session 3 - Recommendations</vt:lpstr>
      <vt:lpstr>Session 5 - Light Sources and Sustainability</vt:lpstr>
      <vt:lpstr>Session 5 - Light Sources and Sustainability</vt:lpstr>
      <vt:lpstr>Session 5 - Highlights</vt:lpstr>
      <vt:lpstr>Session 5 - Work-in-progress</vt:lpstr>
      <vt:lpstr>Session 5 - Lowlights</vt:lpstr>
      <vt:lpstr>Session 5 - Recommendations</vt:lpstr>
      <vt:lpstr>Summary and overall recommendations</vt:lpstr>
      <vt:lpstr>Acknowledgement and thanks</vt:lpstr>
      <vt:lpstr>PowerPoint Presentation</vt:lpstr>
      <vt:lpstr>Reminder: I.FAST Work Packages</vt:lpstr>
      <vt:lpstr>Housekeeping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André-Pierre OLIVIER</dc:creator>
  <cp:lastModifiedBy>Welsch, Carsten</cp:lastModifiedBy>
  <cp:revision>1</cp:revision>
  <dcterms:created xsi:type="dcterms:W3CDTF">2017-04-26T09:15:49Z</dcterms:created>
  <dcterms:modified xsi:type="dcterms:W3CDTF">2025-04-10T21:03:13Z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