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497" r:id="rId2"/>
    <p:sldId id="2498" r:id="rId3"/>
    <p:sldId id="2499" r:id="rId4"/>
    <p:sldId id="2501" r:id="rId5"/>
    <p:sldId id="2502" r:id="rId6"/>
    <p:sldId id="2504" r:id="rId7"/>
    <p:sldId id="2505" r:id="rId8"/>
    <p:sldId id="2506" r:id="rId9"/>
    <p:sldId id="2507" r:id="rId10"/>
    <p:sldId id="2508" r:id="rId11"/>
    <p:sldId id="2503" r:id="rId12"/>
    <p:sldId id="2509" r:id="rId13"/>
    <p:sldId id="2510" r:id="rId14"/>
    <p:sldId id="2511" r:id="rId15"/>
    <p:sldId id="2512" r:id="rId16"/>
    <p:sldId id="2513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200"/>
    <a:srgbClr val="0033A0"/>
    <a:srgbClr val="6596EE"/>
    <a:srgbClr val="14E7F9"/>
    <a:srgbClr val="F704C9"/>
    <a:srgbClr val="05B0F0"/>
    <a:srgbClr val="C59500"/>
    <a:srgbClr val="FFD579"/>
    <a:srgbClr val="FFFC00"/>
    <a:srgbClr val="1DF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–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201"/>
    <p:restoredTop sz="94686"/>
  </p:normalViewPr>
  <p:slideViewPr>
    <p:cSldViewPr snapToGrid="0" snapToObjects="1">
      <p:cViewPr varScale="1">
        <p:scale>
          <a:sx n="66" d="100"/>
          <a:sy n="66" d="100"/>
        </p:scale>
        <p:origin x="224" y="14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Laurence Wroe | Electron-beam based neutron sources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mailto:laurence.wroe@cern.ch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hyperlink" Target="https://indico.cern.ch/event/1459602/" TargetMode="External"/><Relationship Id="rId4" Type="http://schemas.openxmlformats.org/officeDocument/2006/relationships/hyperlink" Target="https://indico.gsi.de/event/19422/contributions/81834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dx.doi.org/10.1007/s43673-021-00022-3" TargetMode="External"/><Relationship Id="rId5" Type="http://schemas.openxmlformats.org/officeDocument/2006/relationships/hyperlink" Target="https://doi.org/10.1038/s42254-019-0024-8" TargetMode="Externa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sfri.eu/sites/default/files/NGL_CombinedReport_230816_Complete%20document_0209-1.pdf" TargetMode="External"/><Relationship Id="rId7" Type="http://schemas.openxmlformats.org/officeDocument/2006/relationships/image" Target="../media/image13.png"/><Relationship Id="rId2" Type="http://schemas.openxmlformats.org/officeDocument/2006/relationships/hyperlink" Target="https://doi.org/10.1080/10448632.2018.1514199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10.png"/><Relationship Id="rId4" Type="http://schemas.openxmlformats.org/officeDocument/2006/relationships/hyperlink" Target="https://nucleus.iaea.org/sites/accelerators/Pages/Interactive-Map-of-Accelerators.asp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5.jpeg"/><Relationship Id="rId2" Type="http://schemas.openxmlformats.org/officeDocument/2006/relationships/hyperlink" Target="https://nucleus.iaea.org/rrdb/home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esfri.eu/sites/default/files/NGL_CombinedReport_230816_Complete%20document_0209-1.pdf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doi.org/10.1016/S0168-583X(99)00487-5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2E854674-5E0F-A0E1-AACE-3C95956B6B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465739"/>
            <a:ext cx="11376025" cy="1195747"/>
          </a:xfrm>
        </p:spPr>
        <p:txBody>
          <a:bodyPr/>
          <a:lstStyle/>
          <a:p>
            <a:pPr algn="ctr"/>
            <a:r>
              <a:rPr lang="en-GB" sz="4000" b="0" i="0" dirty="0">
                <a:solidFill>
                  <a:srgbClr val="F704C9"/>
                </a:solidFill>
                <a:effectLst/>
                <a:latin typeface="Liberation Sans"/>
              </a:rPr>
              <a:t>Electron-beam based </a:t>
            </a:r>
            <a:r>
              <a:rPr lang="en-GB" sz="4000" b="0" dirty="0">
                <a:solidFill>
                  <a:srgbClr val="F704C9"/>
                </a:solidFill>
                <a:latin typeface="Liberation Sans"/>
              </a:rPr>
              <a:t>n</a:t>
            </a:r>
            <a:r>
              <a:rPr lang="en-GB" sz="4000" b="0" i="0" dirty="0">
                <a:solidFill>
                  <a:srgbClr val="F704C9"/>
                </a:solidFill>
                <a:effectLst/>
                <a:latin typeface="Liberation Sans"/>
              </a:rPr>
              <a:t>eutron sources</a:t>
            </a:r>
            <a:endParaRPr lang="en-GB" sz="5400" b="0" i="0" dirty="0">
              <a:solidFill>
                <a:srgbClr val="F704C9"/>
              </a:solidFill>
              <a:effectLst/>
              <a:latin typeface="Roboto" panose="020F0502020204030204" pitchFamily="34" charset="0"/>
            </a:endParaRP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010ABD2A-8903-19C1-30FF-8DE61394EA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3463" y="3668861"/>
            <a:ext cx="6309360" cy="2393513"/>
          </a:xfrm>
        </p:spPr>
        <p:txBody>
          <a:bodyPr/>
          <a:lstStyle/>
          <a:p>
            <a:endParaRPr lang="en-GB" sz="1800" i="1" dirty="0"/>
          </a:p>
          <a:p>
            <a:r>
              <a:rPr lang="en-GB" sz="2000" i="1" dirty="0">
                <a:solidFill>
                  <a:srgbClr val="6596EE"/>
                </a:solidFill>
              </a:rPr>
              <a:t>Laurence Wroe</a:t>
            </a:r>
            <a:r>
              <a:rPr lang="en-GB" sz="2000" dirty="0">
                <a:solidFill>
                  <a:srgbClr val="6596EE"/>
                </a:solidFill>
              </a:rPr>
              <a:t> </a:t>
            </a:r>
            <a:r>
              <a:rPr lang="en-GB" sz="2000" i="1" dirty="0">
                <a:solidFill>
                  <a:srgbClr val="6596EE"/>
                </a:solidFill>
              </a:rPr>
              <a:t>(CERN, ATS-DO)</a:t>
            </a:r>
            <a:br>
              <a:rPr lang="en-GB" sz="2000" i="1" dirty="0">
                <a:solidFill>
                  <a:srgbClr val="6596EE"/>
                </a:solidFill>
              </a:rPr>
            </a:br>
            <a:r>
              <a:rPr lang="en-GB" sz="1800" i="1" dirty="0">
                <a:solidFill>
                  <a:srgbClr val="0432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laurence.wroe@cern.ch</a:t>
            </a:r>
            <a:endParaRPr lang="en-GB" sz="1800" i="1" dirty="0">
              <a:solidFill>
                <a:srgbClr val="0432FF"/>
              </a:solidFill>
            </a:endParaRPr>
          </a:p>
          <a:p>
            <a:endParaRPr lang="en-GB" sz="1800" dirty="0"/>
          </a:p>
          <a:p>
            <a:r>
              <a:rPr lang="en-GB" sz="1600" i="1" dirty="0">
                <a:solidFill>
                  <a:srgbClr val="6596EE"/>
                </a:solidFill>
              </a:rPr>
              <a:t>Javier Olivares-Herrador, Andrea Latina, </a:t>
            </a:r>
            <a:br>
              <a:rPr lang="en-GB" sz="1600" i="1" dirty="0">
                <a:solidFill>
                  <a:srgbClr val="6596EE"/>
                </a:solidFill>
              </a:rPr>
            </a:br>
            <a:r>
              <a:rPr lang="en-GB" sz="1600" i="1" dirty="0">
                <a:solidFill>
                  <a:srgbClr val="6596EE"/>
                </a:solidFill>
              </a:rPr>
              <a:t>Steinar </a:t>
            </a:r>
            <a:r>
              <a:rPr lang="en-GB" sz="1600" i="1" dirty="0" err="1">
                <a:solidFill>
                  <a:srgbClr val="6596EE"/>
                </a:solidFill>
              </a:rPr>
              <a:t>Stapnes</a:t>
            </a:r>
            <a:r>
              <a:rPr lang="en-GB" sz="1600" i="1" dirty="0">
                <a:solidFill>
                  <a:srgbClr val="6596EE"/>
                </a:solidFill>
              </a:rPr>
              <a:t>, Walter Wuensch</a:t>
            </a:r>
            <a:br>
              <a:rPr lang="en-GB" sz="1600" i="1" dirty="0">
                <a:solidFill>
                  <a:srgbClr val="14E7F9"/>
                </a:solidFill>
              </a:rPr>
            </a:br>
            <a:br>
              <a:rPr lang="en-GB" sz="1600" i="1" dirty="0">
                <a:solidFill>
                  <a:srgbClr val="14E7F9"/>
                </a:solidFill>
              </a:rPr>
            </a:br>
            <a:r>
              <a:rPr lang="en-GB" sz="1600" i="1" dirty="0">
                <a:solidFill>
                  <a:srgbClr val="14E7F9"/>
                </a:solidFill>
              </a:rPr>
              <a:t>4</a:t>
            </a:r>
            <a:r>
              <a:rPr lang="en-GB" sz="1600" i="1" baseline="30000" dirty="0">
                <a:solidFill>
                  <a:srgbClr val="14E7F9"/>
                </a:solidFill>
              </a:rPr>
              <a:t>th</a:t>
            </a:r>
            <a:r>
              <a:rPr lang="en-GB" sz="1600" i="1" dirty="0">
                <a:solidFill>
                  <a:srgbClr val="14E7F9"/>
                </a:solidFill>
              </a:rPr>
              <a:t> </a:t>
            </a:r>
            <a:r>
              <a:rPr lang="en-GB" sz="1600" i="1" dirty="0" err="1">
                <a:solidFill>
                  <a:srgbClr val="14E7F9"/>
                </a:solidFill>
              </a:rPr>
              <a:t>iFAST</a:t>
            </a:r>
            <a:r>
              <a:rPr lang="en-GB" sz="1600" i="1" dirty="0">
                <a:solidFill>
                  <a:srgbClr val="14E7F9"/>
                </a:solidFill>
              </a:rPr>
              <a:t> Annual Meeting, Krakow, Wednesday 9</a:t>
            </a:r>
            <a:r>
              <a:rPr lang="en-GB" sz="1600" i="1" baseline="30000" dirty="0">
                <a:solidFill>
                  <a:srgbClr val="14E7F9"/>
                </a:solidFill>
              </a:rPr>
              <a:t>th</a:t>
            </a:r>
            <a:r>
              <a:rPr lang="en-GB" sz="1600" i="1" dirty="0">
                <a:solidFill>
                  <a:srgbClr val="14E7F9"/>
                </a:solidFill>
              </a:rPr>
              <a:t> April 2025</a:t>
            </a:r>
            <a:endParaRPr lang="en-GB" dirty="0">
              <a:solidFill>
                <a:srgbClr val="14E7F9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4FF3324-41D6-7D0C-66AA-3CE5BD970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2967" y="122841"/>
            <a:ext cx="1576633" cy="1576633"/>
          </a:xfrm>
          <a:prstGeom prst="rect">
            <a:avLst/>
          </a:prstGeom>
        </p:spPr>
      </p:pic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6EDF8662-6D7E-1E4D-9ADA-EB0C50209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B4A7A09-B53A-3DE0-9406-1A0E06424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3FDB24EF-9BF4-6192-DBE1-5B3901B91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D4BF25-4DC9-6147-EDC6-25117FE0DA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5458" y="-280805"/>
            <a:ext cx="2383925" cy="238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4th I.FAST Annual Meeting">
            <a:extLst>
              <a:ext uri="{FF2B5EF4-FFF2-40B4-BE49-F238E27FC236}">
                <a16:creationId xmlns:a16="http://schemas.microsoft.com/office/drawing/2014/main" id="{640B68D8-6003-1036-9C98-3DEA51048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9045" y="22157"/>
            <a:ext cx="2882900" cy="177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9032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3B43D4-E8C0-99FD-C6DC-F3FB41C708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0">
            <a:extLst>
              <a:ext uri="{FF2B5EF4-FFF2-40B4-BE49-F238E27FC236}">
                <a16:creationId xmlns:a16="http://schemas.microsoft.com/office/drawing/2014/main" id="{60BD1738-25E6-981D-4DB4-53497E20775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4174" y="5228194"/>
            <a:ext cx="1171575" cy="110426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B1A636-0E5A-E31C-9C19-1D1C775886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88231"/>
            <a:ext cx="7524750" cy="4523463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0033A0"/>
                </a:solidFill>
              </a:rPr>
              <a:t>CERN-DAES collaboration </a:t>
            </a:r>
            <a:br>
              <a:rPr lang="en-GB" sz="3200" dirty="0">
                <a:solidFill>
                  <a:srgbClr val="0033A0"/>
                </a:solidFill>
              </a:rPr>
            </a:br>
            <a:r>
              <a:rPr lang="en-GB" sz="3200" dirty="0">
                <a:solidFill>
                  <a:srgbClr val="0033A0"/>
                </a:solidFill>
              </a:rPr>
              <a:t>(2023-2025) delivering:</a:t>
            </a:r>
          </a:p>
          <a:p>
            <a:pPr lvl="1"/>
            <a:r>
              <a:rPr lang="en-GB" sz="2900" dirty="0">
                <a:solidFill>
                  <a:srgbClr val="0033A0"/>
                </a:solidFill>
              </a:rPr>
              <a:t>Conceptual design of the electron accelerator</a:t>
            </a:r>
          </a:p>
          <a:p>
            <a:pPr lvl="1"/>
            <a:r>
              <a:rPr lang="en-GB" sz="2900" dirty="0">
                <a:solidFill>
                  <a:srgbClr val="0033A0"/>
                </a:solidFill>
              </a:rPr>
              <a:t>Proof of concept of DAES’ target-moderator-reflector assembly in CERN’s CLEAR accelerator</a:t>
            </a:r>
          </a:p>
          <a:p>
            <a:r>
              <a:rPr lang="en-GB" sz="3200" dirty="0">
                <a:solidFill>
                  <a:srgbClr val="0033A0"/>
                </a:solidFill>
              </a:rPr>
              <a:t>DAES are seeking funding for the fabrication of a first machine</a:t>
            </a:r>
            <a:endParaRPr lang="en-US" sz="3200" dirty="0"/>
          </a:p>
          <a:p>
            <a:pPr lvl="1"/>
            <a:endParaRPr lang="en-US" sz="2900" dirty="0">
              <a:solidFill>
                <a:srgbClr val="0033A0"/>
              </a:solidFill>
            </a:endParaRPr>
          </a:p>
          <a:p>
            <a:endParaRPr lang="en-US" sz="2600" dirty="0">
              <a:solidFill>
                <a:srgbClr val="0033A0"/>
              </a:solidFill>
            </a:endParaRPr>
          </a:p>
          <a:p>
            <a:pPr marL="366712" lvl="1" indent="0">
              <a:buNone/>
            </a:pPr>
            <a:endParaRPr lang="en-US" sz="2900" dirty="0">
              <a:solidFill>
                <a:srgbClr val="0033A0"/>
              </a:solidFill>
            </a:endParaRPr>
          </a:p>
          <a:p>
            <a:endParaRPr lang="en-US" sz="3200" dirty="0"/>
          </a:p>
          <a:p>
            <a:pPr lvl="1"/>
            <a:endParaRPr lang="en-US" sz="3200" dirty="0"/>
          </a:p>
          <a:p>
            <a:pPr marL="366712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F95D7-6E98-6BA8-97EE-663CF686A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5D352B-5D08-726A-05D5-D767AFCFA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97F69-F118-5C2D-E41D-4BB7B5BED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32C8428E-2B2B-0D32-5677-9BD4069584E9}"/>
              </a:ext>
            </a:extLst>
          </p:cNvPr>
          <p:cNvSpPr txBox="1">
            <a:spLocks/>
          </p:cNvSpPr>
          <p:nvPr/>
        </p:nvSpPr>
        <p:spPr>
          <a:xfrm>
            <a:off x="8605168" y="1480484"/>
            <a:ext cx="3712067" cy="33882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Blip>
                <a:blip r:embed="rId3"/>
              </a:buBlip>
            </a:pPr>
            <a:endParaRPr lang="en-US" sz="3200" dirty="0"/>
          </a:p>
          <a:p>
            <a:pPr marL="366712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5017E98-6DC6-E66D-8AA0-AF88F287D3A1}"/>
              </a:ext>
            </a:extLst>
          </p:cNvPr>
          <p:cNvSpPr/>
          <p:nvPr/>
        </p:nvSpPr>
        <p:spPr>
          <a:xfrm>
            <a:off x="0" y="0"/>
            <a:ext cx="11107546" cy="1076400"/>
          </a:xfrm>
          <a:prstGeom prst="rect">
            <a:avLst/>
          </a:prstGeom>
          <a:solidFill>
            <a:srgbClr val="1D59AE"/>
          </a:solidFill>
          <a:ln>
            <a:solidFill>
              <a:srgbClr val="1D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/>
              <a:t>Project VULCAN – Status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FC3FF7F-4FD5-5DAC-90C9-E27934E4F0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7547" y="-6725"/>
            <a:ext cx="1090874" cy="1090873"/>
          </a:xfrm>
          <a:prstGeom prst="rect">
            <a:avLst/>
          </a:prstGeom>
        </p:spPr>
      </p:pic>
      <p:pic>
        <p:nvPicPr>
          <p:cNvPr id="8" name="Picture 7" descr="A person standing in a factory&#10;&#10;AI-generated content may be incorrect.">
            <a:extLst>
              <a:ext uri="{FF2B5EF4-FFF2-40B4-BE49-F238E27FC236}">
                <a16:creationId xmlns:a16="http://schemas.microsoft.com/office/drawing/2014/main" id="{14BF3E36-48D9-F75D-54CB-1DA886C85E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614106" y="2094896"/>
            <a:ext cx="4523463" cy="31175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F18F551-E32E-D355-6AB2-F59A4DB9A499}"/>
              </a:ext>
            </a:extLst>
          </p:cNvPr>
          <p:cNvSpPr txBox="1"/>
          <p:nvPr/>
        </p:nvSpPr>
        <p:spPr>
          <a:xfrm>
            <a:off x="8255749" y="5981031"/>
            <a:ext cx="400953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  <a:effectLst/>
                <a:latin typeface="+mj-lt"/>
              </a:rPr>
              <a:t>The VULCAN prototype TMR</a:t>
            </a:r>
          </a:p>
        </p:txBody>
      </p:sp>
      <p:pic>
        <p:nvPicPr>
          <p:cNvPr id="7" name="Picture 6" descr="A logo with leaves and text&#10;&#10;Description automatically generated">
            <a:extLst>
              <a:ext uri="{FF2B5EF4-FFF2-40B4-BE49-F238E27FC236}">
                <a16:creationId xmlns:a16="http://schemas.microsoft.com/office/drawing/2014/main" id="{2392A3C1-3A6D-C504-BAB6-841AD5CB669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904"/>
          <a:stretch/>
        </p:blipFill>
        <p:spPr>
          <a:xfrm>
            <a:off x="6578197" y="1167466"/>
            <a:ext cx="1646738" cy="129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2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0D268B-AF2E-D269-2B7A-2DF89B4752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00F5D5-D65C-74E3-606E-45A293FB6F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88231"/>
            <a:ext cx="11380813" cy="4724309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33A0"/>
                </a:solidFill>
              </a:rPr>
              <a:t>“Is a high-gradient electron linac a suitable driver for neutron production?”</a:t>
            </a:r>
          </a:p>
          <a:p>
            <a:r>
              <a:rPr lang="en-US" sz="3200" dirty="0">
                <a:solidFill>
                  <a:srgbClr val="0033A0"/>
                </a:solidFill>
              </a:rPr>
              <a:t>Studies undertaken that:</a:t>
            </a:r>
          </a:p>
          <a:p>
            <a:pPr lvl="1"/>
            <a:r>
              <a:rPr lang="en-US" sz="2900" dirty="0">
                <a:solidFill>
                  <a:srgbClr val="0033A0"/>
                </a:solidFill>
              </a:rPr>
              <a:t>Determine the electron beam specification achievable with:</a:t>
            </a:r>
          </a:p>
          <a:p>
            <a:pPr lvl="3"/>
            <a:r>
              <a:rPr lang="en-US" sz="2700" dirty="0">
                <a:solidFill>
                  <a:srgbClr val="0033A0"/>
                </a:solidFill>
              </a:rPr>
              <a:t>Accelerators based on high-gradient S-band technology </a:t>
            </a:r>
          </a:p>
          <a:p>
            <a:pPr lvl="3"/>
            <a:r>
              <a:rPr lang="en-US" sz="2700" dirty="0">
                <a:solidFill>
                  <a:srgbClr val="0033A0"/>
                </a:solidFill>
              </a:rPr>
              <a:t>Accelerators based on high-gradient X-band technology</a:t>
            </a:r>
          </a:p>
          <a:p>
            <a:pPr lvl="1"/>
            <a:r>
              <a:rPr lang="en-US" sz="2900" dirty="0">
                <a:solidFill>
                  <a:srgbClr val="0033A0"/>
                </a:solidFill>
              </a:rPr>
              <a:t>Model neutron production with calculated electron specification</a:t>
            </a:r>
          </a:p>
          <a:p>
            <a:pPr lvl="1"/>
            <a:r>
              <a:rPr lang="en-US" sz="2900" dirty="0" err="1">
                <a:solidFill>
                  <a:srgbClr val="0033A0"/>
                </a:solidFill>
              </a:rPr>
              <a:t>Characterise</a:t>
            </a:r>
            <a:r>
              <a:rPr lang="en-US" sz="2900" dirty="0">
                <a:solidFill>
                  <a:srgbClr val="0033A0"/>
                </a:solidFill>
              </a:rPr>
              <a:t> the unmoderated neutron spectrum</a:t>
            </a:r>
          </a:p>
          <a:p>
            <a:pPr lvl="1"/>
            <a:r>
              <a:rPr lang="en-US" sz="2900" dirty="0">
                <a:solidFill>
                  <a:srgbClr val="0033A0"/>
                </a:solidFill>
              </a:rPr>
              <a:t>Compare with state-of-the-art neutron facilities</a:t>
            </a:r>
          </a:p>
          <a:p>
            <a:endParaRPr lang="en-US" sz="3200" dirty="0">
              <a:solidFill>
                <a:srgbClr val="0033A0"/>
              </a:solidFill>
            </a:endParaRPr>
          </a:p>
          <a:p>
            <a:pPr lvl="1"/>
            <a:endParaRPr lang="en-US" sz="2900" dirty="0">
              <a:solidFill>
                <a:srgbClr val="0033A0"/>
              </a:solidFill>
            </a:endParaRPr>
          </a:p>
          <a:p>
            <a:endParaRPr lang="en-US" sz="3200" dirty="0"/>
          </a:p>
          <a:p>
            <a:pPr lvl="1"/>
            <a:endParaRPr lang="en-US" sz="3200" dirty="0"/>
          </a:p>
          <a:p>
            <a:pPr marL="366712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270BC7-CAEA-E950-B4A1-03D53A6BC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E4F11D-5D6A-6A86-DA9F-66992886F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F7876-CFC4-F634-7481-805E71CD2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F4CE2A0A-686A-7185-0B21-095F9C661316}"/>
              </a:ext>
            </a:extLst>
          </p:cNvPr>
          <p:cNvSpPr txBox="1">
            <a:spLocks/>
          </p:cNvSpPr>
          <p:nvPr/>
        </p:nvSpPr>
        <p:spPr>
          <a:xfrm>
            <a:off x="8605168" y="1480484"/>
            <a:ext cx="3712067" cy="33882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Blip>
                <a:blip r:embed="rId2"/>
              </a:buBlip>
            </a:pPr>
            <a:endParaRPr lang="en-US" sz="3200" dirty="0"/>
          </a:p>
          <a:p>
            <a:pPr marL="366712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C1F74C0-FC7B-58BD-9D6E-673337316FF3}"/>
              </a:ext>
            </a:extLst>
          </p:cNvPr>
          <p:cNvSpPr/>
          <p:nvPr/>
        </p:nvSpPr>
        <p:spPr>
          <a:xfrm>
            <a:off x="0" y="0"/>
            <a:ext cx="11107546" cy="1076400"/>
          </a:xfrm>
          <a:prstGeom prst="rect">
            <a:avLst/>
          </a:prstGeom>
          <a:solidFill>
            <a:srgbClr val="1D59AE"/>
          </a:solidFill>
          <a:ln>
            <a:solidFill>
              <a:srgbClr val="1D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/>
              <a:t>Electron-Beam Based Neutron Sources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C9AEEFB-C58A-2635-528A-686B469244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7" y="-6725"/>
            <a:ext cx="1090874" cy="1090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256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FC1A2A-A68E-7465-EB37-5037F7F710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4C878-DF0E-F1E3-4090-2D46516CE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F5490B-D6E3-5E21-11B4-C892CDB0C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564D6C-4595-C823-EC72-1BA16B041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77E2D4FB-0D4B-645A-BABC-0D916A294A21}"/>
              </a:ext>
            </a:extLst>
          </p:cNvPr>
          <p:cNvSpPr txBox="1">
            <a:spLocks/>
          </p:cNvSpPr>
          <p:nvPr/>
        </p:nvSpPr>
        <p:spPr>
          <a:xfrm>
            <a:off x="8605168" y="1480484"/>
            <a:ext cx="3712067" cy="33882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Blip>
                <a:blip r:embed="rId2"/>
              </a:buBlip>
            </a:pPr>
            <a:endParaRPr lang="en-US" sz="3200" dirty="0"/>
          </a:p>
          <a:p>
            <a:pPr marL="366712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F1A5AD2-3970-22F0-3670-4A1923B3ACFF}"/>
              </a:ext>
            </a:extLst>
          </p:cNvPr>
          <p:cNvSpPr/>
          <p:nvPr/>
        </p:nvSpPr>
        <p:spPr>
          <a:xfrm>
            <a:off x="0" y="0"/>
            <a:ext cx="11107546" cy="1076400"/>
          </a:xfrm>
          <a:prstGeom prst="rect">
            <a:avLst/>
          </a:prstGeom>
          <a:solidFill>
            <a:srgbClr val="1D59AE"/>
          </a:solidFill>
          <a:ln>
            <a:solidFill>
              <a:srgbClr val="1D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/>
              <a:t>Example Findings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82D72BD-51EB-FA9C-AA71-DDCA8233F2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7" y="-6725"/>
            <a:ext cx="1090874" cy="1090873"/>
          </a:xfrm>
          <a:prstGeom prst="rect">
            <a:avLst/>
          </a:prstGeom>
        </p:spPr>
      </p:pic>
      <p:pic>
        <p:nvPicPr>
          <p:cNvPr id="10" name="Content Placeholder 9" descr="A graph with numbers and a line&#10;&#10;AI-generated content may be incorrect.">
            <a:extLst>
              <a:ext uri="{FF2B5EF4-FFF2-40B4-BE49-F238E27FC236}">
                <a16:creationId xmlns:a16="http://schemas.microsoft.com/office/drawing/2014/main" id="{82E9D444-0EED-B54D-A698-2AE1B0CB9F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780622" y="1699354"/>
            <a:ext cx="4802294" cy="3824985"/>
          </a:xfrm>
        </p:spPr>
      </p:pic>
      <p:pic>
        <p:nvPicPr>
          <p:cNvPr id="13" name="Picture 12" descr="A graph with a line graph and numbers&#10;&#10;AI-generated content may be incorrect.">
            <a:extLst>
              <a:ext uri="{FF2B5EF4-FFF2-40B4-BE49-F238E27FC236}">
                <a16:creationId xmlns:a16="http://schemas.microsoft.com/office/drawing/2014/main" id="{C86A777C-E0E7-80B3-8BDA-401792DE02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8229" y="1767569"/>
            <a:ext cx="4773149" cy="3864711"/>
          </a:xfrm>
          <a:prstGeom prst="rect">
            <a:avLst/>
          </a:prstGeom>
        </p:spPr>
      </p:pic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0F02B714-08ED-7D10-C90E-67CC2C4B0227}"/>
              </a:ext>
            </a:extLst>
          </p:cNvPr>
          <p:cNvSpPr txBox="1">
            <a:spLocks/>
          </p:cNvSpPr>
          <p:nvPr/>
        </p:nvSpPr>
        <p:spPr>
          <a:xfrm>
            <a:off x="407987" y="5671609"/>
            <a:ext cx="11380813" cy="12393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33A0"/>
                </a:solidFill>
              </a:rPr>
              <a:t>High-energy, high-intensity electron linacs can provide bright neutron beams to a specification comparable to proton-linac and spallation sources</a:t>
            </a:r>
          </a:p>
          <a:p>
            <a:endParaRPr lang="en-US" sz="3200" dirty="0">
              <a:solidFill>
                <a:srgbClr val="0033A0"/>
              </a:solidFill>
            </a:endParaRPr>
          </a:p>
          <a:p>
            <a:pPr lvl="1"/>
            <a:endParaRPr lang="en-US" sz="2900" dirty="0">
              <a:solidFill>
                <a:srgbClr val="0033A0"/>
              </a:solidFill>
            </a:endParaRPr>
          </a:p>
          <a:p>
            <a:endParaRPr lang="en-US" sz="3200" dirty="0"/>
          </a:p>
          <a:p>
            <a:pPr lvl="1"/>
            <a:endParaRPr lang="en-US" sz="3200" dirty="0"/>
          </a:p>
          <a:p>
            <a:pPr marL="366712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832663-A302-D81F-BDD6-F7D73ACE90FE}"/>
              </a:ext>
            </a:extLst>
          </p:cNvPr>
          <p:cNvSpPr txBox="1"/>
          <p:nvPr/>
        </p:nvSpPr>
        <p:spPr>
          <a:xfrm>
            <a:off x="381570" y="1174094"/>
            <a:ext cx="1132940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33A0"/>
                </a:solidFill>
              </a:rPr>
              <a:t>Neutron production is a trade-off between beam power, cost, and length</a:t>
            </a:r>
          </a:p>
        </p:txBody>
      </p:sp>
    </p:spTree>
    <p:extLst>
      <p:ext uri="{BB962C8B-B14F-4D97-AF65-F5344CB8AC3E}">
        <p14:creationId xmlns:p14="http://schemas.microsoft.com/office/powerpoint/2010/main" val="1830101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5ED5D5-F61A-86B9-0067-EFCEEEEBE8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CBCED-B085-CC9B-204B-46F203A83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C0042C-4747-A148-98DC-B055E8F6D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F82FD7-FCF4-041F-754E-DE595F55A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61ED4E22-F25B-A625-F47A-A9A91EA2BA4A}"/>
              </a:ext>
            </a:extLst>
          </p:cNvPr>
          <p:cNvSpPr txBox="1">
            <a:spLocks/>
          </p:cNvSpPr>
          <p:nvPr/>
        </p:nvSpPr>
        <p:spPr>
          <a:xfrm>
            <a:off x="8605168" y="1480484"/>
            <a:ext cx="3712067" cy="33882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Blip>
                <a:blip r:embed="rId2"/>
              </a:buBlip>
            </a:pPr>
            <a:endParaRPr lang="en-US" sz="3200" dirty="0"/>
          </a:p>
          <a:p>
            <a:pPr marL="366712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B9C86E6-540B-383E-765B-9FCBAFABF78F}"/>
              </a:ext>
            </a:extLst>
          </p:cNvPr>
          <p:cNvSpPr/>
          <p:nvPr/>
        </p:nvSpPr>
        <p:spPr>
          <a:xfrm>
            <a:off x="0" y="0"/>
            <a:ext cx="11107546" cy="1076400"/>
          </a:xfrm>
          <a:prstGeom prst="rect">
            <a:avLst/>
          </a:prstGeom>
          <a:solidFill>
            <a:srgbClr val="1D59AE"/>
          </a:solidFill>
          <a:ln>
            <a:solidFill>
              <a:srgbClr val="1D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/>
              <a:t>Conclusions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961E8EB-FF1A-9B77-7F3C-B82F579F38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7" y="-6725"/>
            <a:ext cx="1090874" cy="109087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E5C346-D457-2451-A7DE-2261F4F923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632609"/>
            <a:ext cx="11376024" cy="3568165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33A0"/>
                </a:solidFill>
              </a:rPr>
              <a:t>There is an ever-increasing need for neutron sources, yet the supply is predicted to diminish as facilities shut down</a:t>
            </a:r>
          </a:p>
          <a:p>
            <a:r>
              <a:rPr lang="en-US" sz="2800" dirty="0">
                <a:solidFill>
                  <a:srgbClr val="0033A0"/>
                </a:solidFill>
              </a:rPr>
              <a:t>Electron-based neutron sources can be suitable for generating medium-fluxes as small-scale CANS and higher-fluxes as much larger machines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B873CA-54C0-334E-49CF-B96ABA552B7A}"/>
              </a:ext>
            </a:extLst>
          </p:cNvPr>
          <p:cNvSpPr txBox="1"/>
          <p:nvPr/>
        </p:nvSpPr>
        <p:spPr>
          <a:xfrm>
            <a:off x="350549" y="1182553"/>
            <a:ext cx="1138081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33A0"/>
                </a:solidFill>
              </a:rPr>
              <a:t>Aim:</a:t>
            </a:r>
            <a:r>
              <a:rPr lang="en-US" sz="3200" dirty="0">
                <a:solidFill>
                  <a:srgbClr val="0033A0"/>
                </a:solidFill>
              </a:rPr>
              <a:t> </a:t>
            </a:r>
            <a:r>
              <a:rPr lang="en-US" sz="2800" dirty="0">
                <a:solidFill>
                  <a:srgbClr val="0033A0"/>
                </a:solidFill>
              </a:rPr>
              <a:t>Outline the considerations and performance of electron-beam based neutron sources at both compact and larger scales.</a:t>
            </a:r>
            <a:endParaRPr lang="en-US" sz="28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D2E4219-8E19-3AB2-CF74-FBCD1751199D}"/>
              </a:ext>
            </a:extLst>
          </p:cNvPr>
          <p:cNvSpPr txBox="1">
            <a:spLocks/>
          </p:cNvSpPr>
          <p:nvPr/>
        </p:nvSpPr>
        <p:spPr>
          <a:xfrm>
            <a:off x="924563" y="5115448"/>
            <a:ext cx="10342874" cy="11974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800" dirty="0">
                <a:solidFill>
                  <a:srgbClr val="0033A0"/>
                </a:solidFill>
              </a:rPr>
              <a:t>Thank you for listening! </a:t>
            </a:r>
            <a:br>
              <a:rPr lang="en-US" sz="2800" dirty="0">
                <a:solidFill>
                  <a:srgbClr val="0033A0"/>
                </a:solidFill>
              </a:rPr>
            </a:br>
            <a:r>
              <a:rPr lang="en-US" sz="2800" dirty="0">
                <a:solidFill>
                  <a:srgbClr val="0033A0"/>
                </a:solidFill>
              </a:rPr>
              <a:t>Please do not hesitate to ask me questions now or later</a:t>
            </a:r>
          </a:p>
        </p:txBody>
      </p:sp>
    </p:spTree>
    <p:extLst>
      <p:ext uri="{BB962C8B-B14F-4D97-AF65-F5344CB8AC3E}">
        <p14:creationId xmlns:p14="http://schemas.microsoft.com/office/powerpoint/2010/main" val="397786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2BAE68-12DF-1988-8471-6B2FE293A7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0845CD-05FA-BB22-7101-9A68C5D5E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361DB-B9BE-6714-D3D0-68E1A2804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FD06E-07FB-8066-3027-B3A0AFD3B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82778397-B801-D53D-DDC3-DF3DA25BCAA7}"/>
              </a:ext>
            </a:extLst>
          </p:cNvPr>
          <p:cNvSpPr txBox="1">
            <a:spLocks/>
          </p:cNvSpPr>
          <p:nvPr/>
        </p:nvSpPr>
        <p:spPr>
          <a:xfrm>
            <a:off x="8605168" y="1480484"/>
            <a:ext cx="3712067" cy="33882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Blip>
                <a:blip r:embed="rId2"/>
              </a:buBlip>
            </a:pPr>
            <a:endParaRPr lang="en-US" sz="3200" dirty="0"/>
          </a:p>
          <a:p>
            <a:pPr marL="366712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7911366-ED78-CC04-EB0E-788D2B0858B9}"/>
              </a:ext>
            </a:extLst>
          </p:cNvPr>
          <p:cNvSpPr/>
          <p:nvPr/>
        </p:nvSpPr>
        <p:spPr>
          <a:xfrm>
            <a:off x="0" y="0"/>
            <a:ext cx="11107546" cy="1076400"/>
          </a:xfrm>
          <a:prstGeom prst="rect">
            <a:avLst/>
          </a:prstGeom>
          <a:solidFill>
            <a:srgbClr val="1D59AE"/>
          </a:solidFill>
          <a:ln>
            <a:solidFill>
              <a:srgbClr val="1D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/>
              <a:t>Bonus Slides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7D0096E-5161-77AC-31B0-64E3ECE97C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7" y="-6725"/>
            <a:ext cx="1090874" cy="1090873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9B922AA-173B-1D63-BCC2-82AE2C378F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287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0913DA-1968-2D48-09CC-ADF8AF5C4D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C68662-4678-E37A-5024-55D9DA808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6094A-9291-DF7B-4CDD-03D64EAE9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E06AF2-BEC9-CA8A-4A44-1190470BD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65AAA894-647D-7C69-8C4E-F193661D46A8}"/>
              </a:ext>
            </a:extLst>
          </p:cNvPr>
          <p:cNvSpPr txBox="1">
            <a:spLocks/>
          </p:cNvSpPr>
          <p:nvPr/>
        </p:nvSpPr>
        <p:spPr>
          <a:xfrm>
            <a:off x="8605168" y="1480484"/>
            <a:ext cx="3712067" cy="33882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Blip>
                <a:blip r:embed="rId2"/>
              </a:buBlip>
            </a:pPr>
            <a:endParaRPr lang="en-US" sz="3200" dirty="0"/>
          </a:p>
          <a:p>
            <a:pPr marL="366712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E7253F4-7982-1D5D-5E3B-37BE835D9B61}"/>
              </a:ext>
            </a:extLst>
          </p:cNvPr>
          <p:cNvSpPr/>
          <p:nvPr/>
        </p:nvSpPr>
        <p:spPr>
          <a:xfrm>
            <a:off x="0" y="0"/>
            <a:ext cx="11107546" cy="1076400"/>
          </a:xfrm>
          <a:prstGeom prst="rect">
            <a:avLst/>
          </a:prstGeom>
          <a:solidFill>
            <a:srgbClr val="1D59AE"/>
          </a:solidFill>
          <a:ln>
            <a:solidFill>
              <a:srgbClr val="1D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/>
              <a:t>Bonus Slides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FB20D07-CD96-DB2B-FEF5-85CC7673D8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7" y="-6725"/>
            <a:ext cx="1090874" cy="1090873"/>
          </a:xfrm>
          <a:prstGeom prst="rect">
            <a:avLst/>
          </a:prstGeom>
        </p:spPr>
      </p:pic>
      <p:pic>
        <p:nvPicPr>
          <p:cNvPr id="3" name="Content Placeholder 2" descr="A table with numbers and letters&#10;&#10;AI-generated content may be incorrect.">
            <a:extLst>
              <a:ext uri="{FF2B5EF4-FFF2-40B4-BE49-F238E27FC236}">
                <a16:creationId xmlns:a16="http://schemas.microsoft.com/office/drawing/2014/main" id="{EAD59CB8-B9CF-5794-1DCA-ED7511A21D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31042" y="2467996"/>
            <a:ext cx="4102100" cy="2565400"/>
          </a:xfrm>
        </p:spPr>
      </p:pic>
      <p:pic>
        <p:nvPicPr>
          <p:cNvPr id="8" name="Picture 7" descr="A close-up of a text&#10;&#10;AI-generated content may be incorrect.">
            <a:extLst>
              <a:ext uri="{FF2B5EF4-FFF2-40B4-BE49-F238E27FC236}">
                <a16:creationId xmlns:a16="http://schemas.microsoft.com/office/drawing/2014/main" id="{814720F9-E794-4242-5D83-B762EF1EBA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6018" y="3939000"/>
            <a:ext cx="4178300" cy="1308100"/>
          </a:xfrm>
          <a:prstGeom prst="rect">
            <a:avLst/>
          </a:prstGeom>
        </p:spPr>
      </p:pic>
      <p:pic>
        <p:nvPicPr>
          <p:cNvPr id="11" name="Picture 10" descr="A close up of text&#10;&#10;AI-generated content may be incorrect.">
            <a:extLst>
              <a:ext uri="{FF2B5EF4-FFF2-40B4-BE49-F238E27FC236}">
                <a16:creationId xmlns:a16="http://schemas.microsoft.com/office/drawing/2014/main" id="{5A5F3D44-2164-A298-10CD-3155186B22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6318" y="2108200"/>
            <a:ext cx="4318000" cy="132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4373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F9140B-567D-5832-279E-0437F2DB26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631FC-50A9-BD75-B376-E5A266B5C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40B24C-41C7-B52B-64C0-87BFC4203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541DF-096C-B1A4-6A73-CF3491E5B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CED204B7-127A-32AE-2DFA-047FD4303F22}"/>
              </a:ext>
            </a:extLst>
          </p:cNvPr>
          <p:cNvSpPr txBox="1">
            <a:spLocks/>
          </p:cNvSpPr>
          <p:nvPr/>
        </p:nvSpPr>
        <p:spPr>
          <a:xfrm>
            <a:off x="8605168" y="1480484"/>
            <a:ext cx="3712067" cy="33882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Blip>
                <a:blip r:embed="rId2"/>
              </a:buBlip>
            </a:pPr>
            <a:endParaRPr lang="en-US" sz="3200" dirty="0"/>
          </a:p>
          <a:p>
            <a:pPr marL="366712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6A6EBB0-B115-81E1-4F0E-86CAE611A717}"/>
              </a:ext>
            </a:extLst>
          </p:cNvPr>
          <p:cNvSpPr/>
          <p:nvPr/>
        </p:nvSpPr>
        <p:spPr>
          <a:xfrm>
            <a:off x="0" y="0"/>
            <a:ext cx="11107546" cy="1076400"/>
          </a:xfrm>
          <a:prstGeom prst="rect">
            <a:avLst/>
          </a:prstGeom>
          <a:solidFill>
            <a:srgbClr val="1D59AE"/>
          </a:solidFill>
          <a:ln>
            <a:solidFill>
              <a:srgbClr val="1D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/>
              <a:t>Bonus Slides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F970D20-C70C-9C57-816A-12BA680038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7" y="-6725"/>
            <a:ext cx="1090874" cy="10908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B5D450-73A5-211E-DABE-4A5BD9DF88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822450"/>
            <a:ext cx="4292600" cy="3213100"/>
          </a:xfrm>
          <a:prstGeom prst="rect">
            <a:avLst/>
          </a:prstGeom>
        </p:spPr>
      </p:pic>
      <p:pic>
        <p:nvPicPr>
          <p:cNvPr id="13" name="Picture 12" descr="A table with numbers and text&#10;&#10;AI-generated content may be incorrect.">
            <a:extLst>
              <a:ext uri="{FF2B5EF4-FFF2-40B4-BE49-F238E27FC236}">
                <a16:creationId xmlns:a16="http://schemas.microsoft.com/office/drawing/2014/main" id="{B2CF2D7B-13EE-4823-985C-D4FF108A33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5352" y="1352550"/>
            <a:ext cx="4394200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384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D5BA3A-BDB4-C3C3-5792-1A9F101381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0DD356-9668-FCAE-A0F1-607CC9D3AB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2468113"/>
            <a:ext cx="11380813" cy="20137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0033A0"/>
                </a:solidFill>
              </a:rPr>
              <a:t>Contents:</a:t>
            </a:r>
          </a:p>
          <a:p>
            <a:pPr lvl="1"/>
            <a:r>
              <a:rPr lang="en-US" sz="2800" b="1" dirty="0">
                <a:solidFill>
                  <a:srgbClr val="0033A0"/>
                </a:solidFill>
              </a:rPr>
              <a:t>Neutrons:</a:t>
            </a:r>
            <a:r>
              <a:rPr lang="en-US" sz="2800" dirty="0">
                <a:solidFill>
                  <a:srgbClr val="0033A0"/>
                </a:solidFill>
              </a:rPr>
              <a:t> Applications; Supply and Demand; Production </a:t>
            </a:r>
            <a:endParaRPr lang="en-US" sz="2400" dirty="0">
              <a:solidFill>
                <a:srgbClr val="0033A0"/>
              </a:solidFill>
            </a:endParaRPr>
          </a:p>
          <a:p>
            <a:pPr lvl="1"/>
            <a:r>
              <a:rPr lang="en-US" sz="2800" b="1" dirty="0">
                <a:solidFill>
                  <a:srgbClr val="0033A0"/>
                </a:solidFill>
              </a:rPr>
              <a:t>Electron-beam based neutron sources:</a:t>
            </a:r>
            <a:r>
              <a:rPr lang="en-US" sz="2800" b="0" dirty="0">
                <a:solidFill>
                  <a:srgbClr val="0033A0"/>
                </a:solidFill>
              </a:rPr>
              <a:t> Compact &amp; Beyond</a:t>
            </a:r>
          </a:p>
          <a:p>
            <a:pPr lvl="1"/>
            <a:endParaRPr lang="en-US" sz="3200" i="1" dirty="0"/>
          </a:p>
          <a:p>
            <a:pPr lvl="1"/>
            <a:endParaRPr lang="en-US" sz="3200" dirty="0"/>
          </a:p>
          <a:p>
            <a:pPr marL="366712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9FE8E2-0373-4F26-6436-20035FF1C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5253C4-A620-F56C-7F23-F5272A3FE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B6FF6-EFE5-B6BC-2819-20866AC33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0AEB459F-95F9-F71B-14CB-5D103D4D66C7}"/>
              </a:ext>
            </a:extLst>
          </p:cNvPr>
          <p:cNvSpPr txBox="1">
            <a:spLocks/>
          </p:cNvSpPr>
          <p:nvPr/>
        </p:nvSpPr>
        <p:spPr>
          <a:xfrm>
            <a:off x="8605168" y="1480484"/>
            <a:ext cx="3712067" cy="33882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Blip>
                <a:blip r:embed="rId2"/>
              </a:buBlip>
            </a:pPr>
            <a:endParaRPr lang="en-US" sz="3200" dirty="0"/>
          </a:p>
          <a:p>
            <a:pPr marL="366712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039412E-23FA-019B-064D-1AB1DB67BFFB}"/>
              </a:ext>
            </a:extLst>
          </p:cNvPr>
          <p:cNvSpPr/>
          <p:nvPr/>
        </p:nvSpPr>
        <p:spPr>
          <a:xfrm>
            <a:off x="0" y="0"/>
            <a:ext cx="11107546" cy="1076400"/>
          </a:xfrm>
          <a:prstGeom prst="rect">
            <a:avLst/>
          </a:prstGeom>
          <a:solidFill>
            <a:srgbClr val="1D59AE"/>
          </a:solidFill>
          <a:ln>
            <a:solidFill>
              <a:srgbClr val="1D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/>
              <a:t>Introduction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69A496B-9D11-451D-26E2-810E7E2DAA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7" y="-6725"/>
            <a:ext cx="1090874" cy="1090873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A118FCEA-EDF3-0745-CAE0-5F16DBA7527C}"/>
              </a:ext>
            </a:extLst>
          </p:cNvPr>
          <p:cNvGrpSpPr/>
          <p:nvPr/>
        </p:nvGrpSpPr>
        <p:grpSpPr>
          <a:xfrm>
            <a:off x="407987" y="4296595"/>
            <a:ext cx="11323375" cy="2003510"/>
            <a:chOff x="407987" y="4296595"/>
            <a:chExt cx="11323375" cy="200351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EB3B84F-74A2-5990-224C-41C0C84B5D06}"/>
                </a:ext>
              </a:extLst>
            </p:cNvPr>
            <p:cNvSpPr txBox="1"/>
            <p:nvPr/>
          </p:nvSpPr>
          <p:spPr>
            <a:xfrm>
              <a:off x="407987" y="4682739"/>
              <a:ext cx="10664757" cy="16173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Additional resources:</a:t>
              </a:r>
            </a:p>
            <a:p>
              <a:pPr marL="628650" lvl="1" indent="-261938"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2000" i="1" dirty="0">
                  <a:solidFill>
                    <a:schemeClr val="tx1">
                      <a:lumMod val="60000"/>
                      <a:lumOff val="40000"/>
                    </a:schemeClr>
                  </a:solidFill>
                  <a:hlinkClick r:id="rId4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https://indico.gsi.de/event/19422/contributions/81834/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628650" lvl="1" indent="-261938"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2000" i="1" dirty="0">
                  <a:solidFill>
                    <a:schemeClr val="tx1">
                      <a:lumMod val="60000"/>
                      <a:lumOff val="40000"/>
                    </a:schemeClr>
                  </a:solidFill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https://indico.cern.ch/event/1459602/</a:t>
              </a:r>
              <a:endParaRPr lang="en-US" sz="2000" i="1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  <a:p>
              <a:pPr marL="628650" lvl="1" indent="-261938"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defRPr/>
              </a:pPr>
              <a:r>
                <a:rPr lang="en-US" sz="2000" i="1" dirty="0">
                  <a:solidFill>
                    <a:srgbClr val="0033A0"/>
                  </a:solidFill>
                </a:rPr>
                <a:t>Publication in review – watch this space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14" name="Picture 13" descr="A close-up of a card&#10;&#10;AI-generated content may be incorrect.">
              <a:extLst>
                <a:ext uri="{FF2B5EF4-FFF2-40B4-BE49-F238E27FC236}">
                  <a16:creationId xmlns:a16="http://schemas.microsoft.com/office/drawing/2014/main" id="{EA03DA12-D283-B693-BC80-AC998D669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01079" y="4296595"/>
              <a:ext cx="3330283" cy="1828196"/>
            </a:xfrm>
            <a:prstGeom prst="rect">
              <a:avLst/>
            </a:prstGeom>
            <a:ln>
              <a:solidFill>
                <a:schemeClr val="bg2">
                  <a:lumMod val="10000"/>
                </a:schemeClr>
              </a:solidFill>
            </a:ln>
          </p:spPr>
        </p:pic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2521CDA5-2BEE-643A-20DC-34495506AE2B}"/>
                </a:ext>
              </a:extLst>
            </p:cNvPr>
            <p:cNvCxnSpPr>
              <a:cxnSpLocks/>
            </p:cNvCxnSpPr>
            <p:nvPr/>
          </p:nvCxnSpPr>
          <p:spPr>
            <a:xfrm>
              <a:off x="7328264" y="5276007"/>
              <a:ext cx="852029" cy="0"/>
            </a:xfrm>
            <a:prstGeom prst="straightConnector1">
              <a:avLst/>
            </a:prstGeom>
            <a:ln w="222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546001DE-3FA8-7A10-C6F3-DD3FA8D48288}"/>
              </a:ext>
            </a:extLst>
          </p:cNvPr>
          <p:cNvSpPr txBox="1"/>
          <p:nvPr/>
        </p:nvSpPr>
        <p:spPr>
          <a:xfrm>
            <a:off x="350549" y="1182553"/>
            <a:ext cx="1138081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33A0"/>
                </a:solidFill>
              </a:rPr>
              <a:t>Aim:</a:t>
            </a:r>
            <a:r>
              <a:rPr lang="en-US" sz="3200" dirty="0">
                <a:solidFill>
                  <a:srgbClr val="0033A0"/>
                </a:solidFill>
              </a:rPr>
              <a:t> </a:t>
            </a:r>
            <a:r>
              <a:rPr lang="en-US" sz="2800" dirty="0">
                <a:solidFill>
                  <a:srgbClr val="0033A0"/>
                </a:solidFill>
              </a:rPr>
              <a:t>Outline the considerations and performance of electron-beam based neutron sources at both compact and larger scales.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997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2C904E-BF5F-F2AA-56B8-D0A3B5BC2A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25FD1A-0E7B-0DB5-25CF-6DE26C638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88231"/>
            <a:ext cx="5266671" cy="4441921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33A0"/>
                </a:solidFill>
              </a:rPr>
              <a:t>Wide-range of </a:t>
            </a:r>
            <a:r>
              <a:rPr lang="en-US" sz="3200" u="sng" dirty="0">
                <a:solidFill>
                  <a:srgbClr val="0033A0"/>
                </a:solidFill>
              </a:rPr>
              <a:t>applications</a:t>
            </a:r>
          </a:p>
          <a:p>
            <a:pPr lvl="1"/>
            <a:r>
              <a:rPr lang="en-US" sz="2600" dirty="0">
                <a:solidFill>
                  <a:srgbClr val="0033A0"/>
                </a:solidFill>
              </a:rPr>
              <a:t>Scientific</a:t>
            </a:r>
          </a:p>
          <a:p>
            <a:pPr lvl="1"/>
            <a:r>
              <a:rPr lang="en-US" sz="2600" dirty="0">
                <a:solidFill>
                  <a:srgbClr val="0033A0"/>
                </a:solidFill>
              </a:rPr>
              <a:t>Industrial </a:t>
            </a:r>
          </a:p>
          <a:p>
            <a:pPr lvl="1"/>
            <a:r>
              <a:rPr lang="en-US" sz="2600" dirty="0">
                <a:solidFill>
                  <a:srgbClr val="0033A0"/>
                </a:solidFill>
              </a:rPr>
              <a:t>Medical</a:t>
            </a:r>
          </a:p>
          <a:p>
            <a:endParaRPr lang="en-US" sz="3500" dirty="0"/>
          </a:p>
          <a:p>
            <a:pPr marL="366712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49BBD6-E622-6686-49D7-3B46AEC6D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F1CEDF-1125-FB77-2EB9-EFB2544EA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BA03C-BD2D-297D-7548-D8A6AAC82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EB992DAA-8C83-6CCA-AB69-96BF0890A822}"/>
              </a:ext>
            </a:extLst>
          </p:cNvPr>
          <p:cNvSpPr txBox="1">
            <a:spLocks/>
          </p:cNvSpPr>
          <p:nvPr/>
        </p:nvSpPr>
        <p:spPr>
          <a:xfrm>
            <a:off x="8605168" y="1480484"/>
            <a:ext cx="3712067" cy="33882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Blip>
                <a:blip r:embed="rId2"/>
              </a:buBlip>
            </a:pPr>
            <a:endParaRPr lang="en-US" sz="3200" dirty="0"/>
          </a:p>
          <a:p>
            <a:pPr marL="366712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0A1E327-1302-45E3-63A6-3A6021985807}"/>
              </a:ext>
            </a:extLst>
          </p:cNvPr>
          <p:cNvSpPr/>
          <p:nvPr/>
        </p:nvSpPr>
        <p:spPr>
          <a:xfrm>
            <a:off x="0" y="0"/>
            <a:ext cx="11107546" cy="1076400"/>
          </a:xfrm>
          <a:prstGeom prst="rect">
            <a:avLst/>
          </a:prstGeom>
          <a:solidFill>
            <a:srgbClr val="1D59AE"/>
          </a:solidFill>
          <a:ln>
            <a:solidFill>
              <a:srgbClr val="1D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/>
              <a:t>Neutron Applications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A037FB2-C738-5B5F-F8E0-8C29639BEB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7" y="-6725"/>
            <a:ext cx="1090874" cy="1090873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83FF9E2-67F3-A951-FC9E-1C4C964BE9AA}"/>
              </a:ext>
            </a:extLst>
          </p:cNvPr>
          <p:cNvGrpSpPr/>
          <p:nvPr/>
        </p:nvGrpSpPr>
        <p:grpSpPr>
          <a:xfrm>
            <a:off x="1048077" y="1251184"/>
            <a:ext cx="11029494" cy="5084453"/>
            <a:chOff x="1048077" y="1251184"/>
            <a:chExt cx="11029494" cy="5084453"/>
          </a:xfrm>
        </p:grpSpPr>
        <p:pic>
          <p:nvPicPr>
            <p:cNvPr id="7" name="Picture 6" descr="A graph of a graph showing different types of light&#10;&#10;AI-generated content may be incorrect.">
              <a:extLst>
                <a:ext uri="{FF2B5EF4-FFF2-40B4-BE49-F238E27FC236}">
                  <a16:creationId xmlns:a16="http://schemas.microsoft.com/office/drawing/2014/main" id="{629E5237-CA42-D744-6F01-A8830EF6E4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26258" y="1251184"/>
              <a:ext cx="7951313" cy="5021135"/>
            </a:xfrm>
            <a:prstGeom prst="rect">
              <a:avLst/>
            </a:prstGeom>
          </p:spPr>
        </p:pic>
        <p:sp>
          <p:nvSpPr>
            <p:cNvPr id="10" name="Content Placeholder 1">
              <a:extLst>
                <a:ext uri="{FF2B5EF4-FFF2-40B4-BE49-F238E27FC236}">
                  <a16:creationId xmlns:a16="http://schemas.microsoft.com/office/drawing/2014/main" id="{EC7BDB23-6578-C985-02A9-84D793193E8C}"/>
                </a:ext>
              </a:extLst>
            </p:cNvPr>
            <p:cNvSpPr txBox="1">
              <a:spLocks/>
            </p:cNvSpPr>
            <p:nvPr/>
          </p:nvSpPr>
          <p:spPr>
            <a:xfrm>
              <a:off x="1048077" y="5157821"/>
              <a:ext cx="3501443" cy="1177816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US" sz="1400" i="1" dirty="0">
                  <a:solidFill>
                    <a:schemeClr val="bg2">
                      <a:lumMod val="10000"/>
                    </a:schemeClr>
                  </a:solidFill>
                </a:rPr>
                <a:t>BNCT = Boron Neutron Capture Therapy</a:t>
              </a:r>
              <a:br>
                <a:rPr lang="en-US" sz="1400" i="1" dirty="0">
                  <a:solidFill>
                    <a:schemeClr val="bg2">
                      <a:lumMod val="10000"/>
                    </a:schemeClr>
                  </a:solidFill>
                </a:rPr>
              </a:br>
              <a:r>
                <a:rPr lang="en-US" sz="1400" i="1" dirty="0">
                  <a:solidFill>
                    <a:schemeClr val="bg2">
                      <a:lumMod val="10000"/>
                    </a:schemeClr>
                  </a:solidFill>
                </a:rPr>
                <a:t>NP = Nuclear Physics Research</a:t>
              </a:r>
              <a:br>
                <a:rPr lang="en-US" sz="1400" i="1" dirty="0">
                  <a:solidFill>
                    <a:schemeClr val="bg2">
                      <a:lumMod val="10000"/>
                    </a:schemeClr>
                  </a:solidFill>
                </a:rPr>
              </a:br>
              <a:r>
                <a:rPr lang="en-US" sz="1400" i="1" dirty="0">
                  <a:solidFill>
                    <a:schemeClr val="bg2">
                      <a:lumMod val="10000"/>
                    </a:schemeClr>
                  </a:solidFill>
                </a:rPr>
                <a:t>RP = Radioisotope Production</a:t>
              </a:r>
              <a:br>
                <a:rPr lang="en-US" sz="1400" i="1" dirty="0">
                  <a:solidFill>
                    <a:schemeClr val="bg2">
                      <a:lumMod val="10000"/>
                    </a:schemeClr>
                  </a:solidFill>
                </a:rPr>
              </a:br>
              <a:r>
                <a:rPr lang="en-US" sz="1400" i="1" dirty="0">
                  <a:solidFill>
                    <a:schemeClr val="bg2">
                      <a:lumMod val="10000"/>
                    </a:schemeClr>
                  </a:solidFill>
                </a:rPr>
                <a:t>IR = Irradiation experiments</a:t>
              </a:r>
            </a:p>
            <a:p>
              <a:pPr marL="0" indent="0" algn="r">
                <a:buNone/>
              </a:pPr>
              <a:r>
                <a:rPr lang="en-US" sz="1400" i="1" dirty="0">
                  <a:solidFill>
                    <a:schemeClr val="bg2">
                      <a:lumMod val="10000"/>
                    </a:schemeClr>
                  </a:solidFill>
                </a:rPr>
                <a:t>Data from </a:t>
              </a:r>
              <a:r>
                <a:rPr lang="en-US" sz="1400" dirty="0">
                  <a:solidFill>
                    <a:schemeClr val="accent1">
                      <a:lumMod val="60000"/>
                      <a:lumOff val="40000"/>
                    </a:schemeClr>
                  </a:solidFill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[1]</a:t>
              </a:r>
              <a:r>
                <a:rPr lang="en-US" sz="1400" i="1" dirty="0">
                  <a:solidFill>
                    <a:schemeClr val="bg2">
                      <a:lumMod val="10000"/>
                    </a:schemeClr>
                  </a:solidFill>
                </a:rPr>
                <a:t>, </a:t>
              </a:r>
              <a:r>
                <a:rPr lang="en-US" sz="1400" dirty="0">
                  <a:solidFill>
                    <a:schemeClr val="accent1">
                      <a:lumMod val="60000"/>
                      <a:lumOff val="40000"/>
                    </a:schemeClr>
                  </a:solidFill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[2]</a:t>
              </a:r>
              <a:endParaRPr lang="en-US" sz="1200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  <a:p>
              <a:pPr lvl="1"/>
              <a:endParaRPr lang="en-US" sz="3200" i="1" dirty="0"/>
            </a:p>
            <a:p>
              <a:pPr lvl="1"/>
              <a:endParaRPr lang="en-US" sz="3200" dirty="0"/>
            </a:p>
            <a:p>
              <a:pPr marL="366712" lvl="1" indent="0">
                <a:buFont typeface="Arial" panose="020B0604020202020204" pitchFamily="34" charset="0"/>
                <a:buNone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68548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61CF93-DD01-5427-CD55-2EF1ADA6CB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011A26B-CAD9-5051-F6D8-7E542F0EF0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388542"/>
            <a:ext cx="5692799" cy="4370231"/>
          </a:xfrm>
        </p:spPr>
        <p:txBody>
          <a:bodyPr>
            <a:normAutofit fontScale="62500" lnSpcReduction="20000"/>
          </a:bodyPr>
          <a:lstStyle/>
          <a:p>
            <a:r>
              <a:rPr lang="en-US" sz="3200" dirty="0">
                <a:solidFill>
                  <a:srgbClr val="0033A0"/>
                </a:solidFill>
              </a:rPr>
              <a:t>Scientific </a:t>
            </a:r>
            <a:r>
              <a:rPr lang="en-US" sz="3200" dirty="0">
                <a:solidFill>
                  <a:schemeClr val="tx1">
                    <a:lumMod val="60000"/>
                    <a:lumOff val="4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[3]</a:t>
            </a:r>
            <a:r>
              <a:rPr lang="en-US" sz="3200" dirty="0">
                <a:solidFill>
                  <a:srgbClr val="0033A0"/>
                </a:solidFill>
              </a:rPr>
              <a:t>:</a:t>
            </a:r>
          </a:p>
          <a:p>
            <a:pPr lvl="1"/>
            <a:r>
              <a:rPr lang="en-US" sz="2900" dirty="0">
                <a:solidFill>
                  <a:srgbClr val="0033A0"/>
                </a:solidFill>
              </a:rPr>
              <a:t>Over 4,000 peer-reviewed neutron scattering publications each year</a:t>
            </a:r>
            <a:endParaRPr lang="en-US" sz="29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3200" dirty="0">
                <a:solidFill>
                  <a:srgbClr val="0033A0"/>
                </a:solidFill>
              </a:rPr>
              <a:t>Industrial / societal </a:t>
            </a:r>
            <a:r>
              <a:rPr lang="en-US" sz="3200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[4]</a:t>
            </a:r>
            <a:r>
              <a:rPr lang="en-US" sz="3200" dirty="0">
                <a:solidFill>
                  <a:srgbClr val="0033A0"/>
                </a:solidFill>
              </a:rPr>
              <a:t>:</a:t>
            </a:r>
          </a:p>
          <a:p>
            <a:pPr lvl="1"/>
            <a:r>
              <a:rPr lang="en-US" sz="2900" dirty="0">
                <a:solidFill>
                  <a:srgbClr val="0033A0"/>
                </a:solidFill>
              </a:rPr>
              <a:t>Energy storage </a:t>
            </a:r>
            <a:r>
              <a:rPr lang="en-US" sz="2900" i="1" dirty="0">
                <a:solidFill>
                  <a:srgbClr val="0033A0"/>
                </a:solidFill>
              </a:rPr>
              <a:t>– in-operando testing for next generation batteries</a:t>
            </a:r>
          </a:p>
          <a:p>
            <a:pPr lvl="1"/>
            <a:r>
              <a:rPr lang="en-US" sz="2900" dirty="0">
                <a:solidFill>
                  <a:srgbClr val="0033A0"/>
                </a:solidFill>
              </a:rPr>
              <a:t>Materials </a:t>
            </a:r>
            <a:r>
              <a:rPr lang="en-US" sz="2900" i="1" dirty="0">
                <a:solidFill>
                  <a:srgbClr val="0033A0"/>
                </a:solidFill>
              </a:rPr>
              <a:t>– measurements of stresses for material advancement</a:t>
            </a:r>
          </a:p>
          <a:p>
            <a:pPr lvl="1"/>
            <a:r>
              <a:rPr lang="en-US" sz="2900" dirty="0">
                <a:solidFill>
                  <a:srgbClr val="0033A0"/>
                </a:solidFill>
              </a:rPr>
              <a:t>Environment </a:t>
            </a:r>
            <a:r>
              <a:rPr lang="en-US" sz="2900" i="1" dirty="0">
                <a:solidFill>
                  <a:srgbClr val="0033A0"/>
                </a:solidFill>
              </a:rPr>
              <a:t>– in-operando testing of next generation solar-cells</a:t>
            </a:r>
          </a:p>
          <a:p>
            <a:pPr lvl="1"/>
            <a:r>
              <a:rPr lang="en-US" sz="2900" dirty="0">
                <a:solidFill>
                  <a:srgbClr val="0033A0"/>
                </a:solidFill>
              </a:rPr>
              <a:t>Security – </a:t>
            </a:r>
            <a:r>
              <a:rPr lang="en-US" sz="2900" i="1" dirty="0">
                <a:solidFill>
                  <a:srgbClr val="0033A0"/>
                </a:solidFill>
              </a:rPr>
              <a:t>analysis of single-event effects</a:t>
            </a:r>
            <a:endParaRPr lang="en-US" sz="2900" dirty="0">
              <a:solidFill>
                <a:srgbClr val="0033A0"/>
              </a:solidFill>
            </a:endParaRPr>
          </a:p>
          <a:p>
            <a:r>
              <a:rPr lang="en-US" sz="3200" dirty="0">
                <a:solidFill>
                  <a:srgbClr val="0033A0"/>
                </a:solidFill>
              </a:rPr>
              <a:t>Medical:</a:t>
            </a:r>
          </a:p>
          <a:p>
            <a:pPr lvl="1"/>
            <a:r>
              <a:rPr lang="en-US" sz="2900" dirty="0">
                <a:solidFill>
                  <a:srgbClr val="0033A0"/>
                </a:solidFill>
              </a:rPr>
              <a:t>Drug discovery </a:t>
            </a:r>
            <a:r>
              <a:rPr lang="en-US" sz="2900" i="1" dirty="0">
                <a:solidFill>
                  <a:srgbClr val="0033A0"/>
                </a:solidFill>
              </a:rPr>
              <a:t>– non-destructive and deep probing of biological samples (e.g. proteins)</a:t>
            </a:r>
          </a:p>
          <a:p>
            <a:pPr lvl="1"/>
            <a:r>
              <a:rPr lang="en-US" sz="2900" dirty="0">
                <a:solidFill>
                  <a:srgbClr val="0033A0"/>
                </a:solidFill>
              </a:rPr>
              <a:t>BCNT – </a:t>
            </a:r>
            <a:r>
              <a:rPr lang="en-US" sz="2900" i="1" dirty="0">
                <a:solidFill>
                  <a:srgbClr val="0033A0"/>
                </a:solidFill>
              </a:rPr>
              <a:t>33 facilities worldwide </a:t>
            </a:r>
            <a:r>
              <a:rPr lang="en-US" sz="2900" i="1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[5]</a:t>
            </a:r>
            <a:endParaRPr lang="en-US" sz="29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1"/>
            <a:endParaRPr lang="en-US" sz="2900" dirty="0">
              <a:solidFill>
                <a:srgbClr val="0033A0"/>
              </a:solidFill>
            </a:endParaRPr>
          </a:p>
          <a:p>
            <a:pPr lvl="1"/>
            <a:endParaRPr lang="en-US" sz="2900" dirty="0">
              <a:solidFill>
                <a:srgbClr val="0033A0"/>
              </a:solidFill>
            </a:endParaRPr>
          </a:p>
          <a:p>
            <a:endParaRPr lang="en-US" sz="3200" dirty="0"/>
          </a:p>
          <a:p>
            <a:pPr lvl="1"/>
            <a:endParaRPr lang="en-US" sz="3200" dirty="0"/>
          </a:p>
          <a:p>
            <a:pPr marL="366712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3D40F-9908-B84D-3578-0BBB9BBFB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CFD4E4-3D29-5EC0-9EAC-8150E12FF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F326E-6409-CC18-27A2-066FCF657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46BA94E9-D7D7-8D6D-4CF5-1BB629B6B7C0}"/>
              </a:ext>
            </a:extLst>
          </p:cNvPr>
          <p:cNvSpPr txBox="1">
            <a:spLocks/>
          </p:cNvSpPr>
          <p:nvPr/>
        </p:nvSpPr>
        <p:spPr>
          <a:xfrm>
            <a:off x="8605168" y="1480484"/>
            <a:ext cx="3712067" cy="33882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Blip>
                <a:blip r:embed="rId5"/>
              </a:buBlip>
            </a:pPr>
            <a:endParaRPr lang="en-US" sz="3200" dirty="0"/>
          </a:p>
          <a:p>
            <a:pPr marL="366712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6E6925C-657E-85E9-07B1-AF73480D2558}"/>
              </a:ext>
            </a:extLst>
          </p:cNvPr>
          <p:cNvSpPr/>
          <p:nvPr/>
        </p:nvSpPr>
        <p:spPr>
          <a:xfrm>
            <a:off x="0" y="0"/>
            <a:ext cx="11107546" cy="1076400"/>
          </a:xfrm>
          <a:prstGeom prst="rect">
            <a:avLst/>
          </a:prstGeom>
          <a:solidFill>
            <a:srgbClr val="1D59AE"/>
          </a:solidFill>
          <a:ln>
            <a:solidFill>
              <a:srgbClr val="1D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/>
              <a:t>Demand for Neutrons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04CA8F1-3F5F-8BEA-0785-C62246E46F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7547" y="-6725"/>
            <a:ext cx="1090874" cy="1090873"/>
          </a:xfrm>
          <a:prstGeom prst="rect">
            <a:avLst/>
          </a:prstGeom>
        </p:spPr>
      </p:pic>
      <p:pic>
        <p:nvPicPr>
          <p:cNvPr id="8" name="Picture 7" descr="A diagram of energy and environment&#10;&#10;AI-generated content may be incorrect.">
            <a:extLst>
              <a:ext uri="{FF2B5EF4-FFF2-40B4-BE49-F238E27FC236}">
                <a16:creationId xmlns:a16="http://schemas.microsoft.com/office/drawing/2014/main" id="{D49C3FF9-4933-8777-012B-AC173B8D80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6705" y="1484569"/>
            <a:ext cx="4918881" cy="3554359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ED7CB0E-9373-9C29-4070-5F450C9C1718}"/>
              </a:ext>
            </a:extLst>
          </p:cNvPr>
          <p:cNvSpPr txBox="1">
            <a:spLocks/>
          </p:cNvSpPr>
          <p:nvPr/>
        </p:nvSpPr>
        <p:spPr>
          <a:xfrm>
            <a:off x="592608" y="5139704"/>
            <a:ext cx="5186844" cy="75574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i="1" dirty="0">
                <a:solidFill>
                  <a:schemeClr val="bg2">
                    <a:lumMod val="10000"/>
                  </a:schemeClr>
                </a:solidFill>
              </a:rPr>
              <a:t>Neutron beam-time usage averaged over ILL, ISIS, and LLB </a:t>
            </a:r>
          </a:p>
          <a:p>
            <a:pPr marL="0" indent="0">
              <a:buNone/>
            </a:pPr>
            <a:r>
              <a:rPr lang="en-US" sz="1400" i="1" dirty="0">
                <a:solidFill>
                  <a:schemeClr val="bg2">
                    <a:lumMod val="10000"/>
                  </a:schemeClr>
                </a:solidFill>
              </a:rPr>
              <a:t>Taken from </a:t>
            </a:r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[4]</a:t>
            </a:r>
            <a:endParaRPr lang="en-US" sz="1200" dirty="0">
              <a:solidFill>
                <a:schemeClr val="bg2">
                  <a:lumMod val="10000"/>
                </a:schemeClr>
              </a:solidFill>
            </a:endParaRPr>
          </a:p>
          <a:p>
            <a:pPr lvl="1"/>
            <a:endParaRPr lang="en-US" sz="3200" i="1" dirty="0"/>
          </a:p>
          <a:p>
            <a:pPr lvl="1"/>
            <a:endParaRPr lang="en-US" sz="3200" dirty="0"/>
          </a:p>
          <a:p>
            <a:pPr marL="366712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449F9002-8034-058E-B3C4-DAF18844B2C2}"/>
              </a:ext>
            </a:extLst>
          </p:cNvPr>
          <p:cNvSpPr txBox="1">
            <a:spLocks/>
          </p:cNvSpPr>
          <p:nvPr/>
        </p:nvSpPr>
        <p:spPr>
          <a:xfrm>
            <a:off x="1658983" y="5696957"/>
            <a:ext cx="8538559" cy="65317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txBody>
          <a:bodyPr vert="horz" lIns="0" tIns="0" rIns="0" bIns="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800" lvl="1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Oversubscription rate to neutron beamtime of between 2 and 5 times.</a:t>
            </a:r>
          </a:p>
          <a:p>
            <a:pPr marL="50800" lvl="1" indent="0">
              <a:buNone/>
            </a:pPr>
            <a:r>
              <a:rPr lang="en-US" sz="2400" b="1" dirty="0">
                <a:solidFill>
                  <a:srgbClr val="FF0000"/>
                </a:solidFill>
              </a:rPr>
              <a:t>Acknowledged </a:t>
            </a:r>
            <a:r>
              <a:rPr lang="en-US" sz="2400" b="1" dirty="0" err="1">
                <a:solidFill>
                  <a:srgbClr val="FF0000"/>
                </a:solidFill>
              </a:rPr>
              <a:t>underexploitedness</a:t>
            </a:r>
            <a:r>
              <a:rPr lang="en-US" sz="2400" b="1" dirty="0">
                <a:solidFill>
                  <a:srgbClr val="FF0000"/>
                </a:solidFill>
              </a:rPr>
              <a:t> and </a:t>
            </a:r>
            <a:r>
              <a:rPr lang="en-US" sz="2400" b="1" dirty="0" err="1">
                <a:solidFill>
                  <a:srgbClr val="FF0000"/>
                </a:solidFill>
              </a:rPr>
              <a:t>underservedness</a:t>
            </a:r>
            <a:r>
              <a:rPr lang="en-US" sz="2400" b="1" dirty="0">
                <a:solidFill>
                  <a:srgbClr val="FF0000"/>
                </a:solidFill>
              </a:rPr>
              <a:t> of industry.</a:t>
            </a:r>
            <a:endParaRPr lang="en-US" sz="29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501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19DF2E-579C-37D0-FABD-FF907E8BFA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57B74B-6612-E3C1-A70F-2449ADC548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88231"/>
            <a:ext cx="6894150" cy="4724309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33A0"/>
                </a:solidFill>
              </a:rPr>
              <a:t>Nuclear Research Reactors </a:t>
            </a:r>
            <a:br>
              <a:rPr lang="en-US" sz="3200" dirty="0">
                <a:solidFill>
                  <a:srgbClr val="0033A0"/>
                </a:solidFill>
              </a:rPr>
            </a:br>
            <a:r>
              <a:rPr lang="en-US" sz="3200" dirty="0">
                <a:solidFill>
                  <a:srgbClr val="0033A0"/>
                </a:solidFill>
              </a:rPr>
              <a:t>(stats for power &gt; 1 MW </a:t>
            </a:r>
            <a:r>
              <a:rPr lang="en-US" sz="3200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[6]</a:t>
            </a:r>
            <a:r>
              <a:rPr lang="en-US" sz="3200" dirty="0">
                <a:solidFill>
                  <a:srgbClr val="0033A0"/>
                </a:solidFill>
              </a:rPr>
              <a:t>)</a:t>
            </a:r>
            <a:endParaRPr lang="en-US" sz="29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sz="2900" dirty="0">
                <a:solidFill>
                  <a:srgbClr val="0033A0"/>
                </a:solidFill>
              </a:rPr>
              <a:t>91 in operation </a:t>
            </a:r>
          </a:p>
          <a:p>
            <a:pPr lvl="1"/>
            <a:r>
              <a:rPr lang="en-US" sz="2900" dirty="0">
                <a:solidFill>
                  <a:srgbClr val="0033A0"/>
                </a:solidFill>
              </a:rPr>
              <a:t>17 planned / under construction</a:t>
            </a:r>
          </a:p>
          <a:p>
            <a:pPr lvl="1"/>
            <a:r>
              <a:rPr lang="en-US" sz="2900" dirty="0">
                <a:solidFill>
                  <a:srgbClr val="0033A0"/>
                </a:solidFill>
              </a:rPr>
              <a:t>But 182 shutdown / decommissioned</a:t>
            </a:r>
            <a:br>
              <a:rPr lang="en-US" sz="3200" dirty="0">
                <a:solidFill>
                  <a:srgbClr val="0033A0"/>
                </a:solidFill>
              </a:rPr>
            </a:br>
            <a:endParaRPr lang="en-US" sz="3200" dirty="0">
              <a:solidFill>
                <a:srgbClr val="0033A0"/>
              </a:solidFill>
            </a:endParaRPr>
          </a:p>
          <a:p>
            <a:r>
              <a:rPr lang="en-US" sz="3200" dirty="0">
                <a:solidFill>
                  <a:srgbClr val="0033A0"/>
                </a:solidFill>
              </a:rPr>
              <a:t>Spallation Sources</a:t>
            </a:r>
          </a:p>
          <a:p>
            <a:pPr lvl="1"/>
            <a:r>
              <a:rPr lang="en-US" sz="2900" dirty="0">
                <a:solidFill>
                  <a:srgbClr val="0033A0"/>
                </a:solidFill>
              </a:rPr>
              <a:t>11 in operation</a:t>
            </a:r>
            <a:br>
              <a:rPr lang="en-US" sz="2900" dirty="0">
                <a:solidFill>
                  <a:srgbClr val="0033A0"/>
                </a:solidFill>
              </a:rPr>
            </a:br>
            <a:endParaRPr lang="en-US" sz="2900" dirty="0">
              <a:solidFill>
                <a:srgbClr val="0033A0"/>
              </a:solidFill>
            </a:endParaRPr>
          </a:p>
          <a:p>
            <a:pPr lvl="1"/>
            <a:endParaRPr lang="en-US" sz="2900" dirty="0">
              <a:solidFill>
                <a:srgbClr val="0033A0"/>
              </a:solidFill>
            </a:endParaRPr>
          </a:p>
          <a:p>
            <a:endParaRPr lang="en-US" sz="3200" dirty="0"/>
          </a:p>
          <a:p>
            <a:pPr lvl="1"/>
            <a:endParaRPr lang="en-US" sz="3200" dirty="0"/>
          </a:p>
          <a:p>
            <a:pPr marL="366712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98518A-2FE6-DBC8-9EA1-C21558231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278706-487D-7F85-CFB2-99F4B9F00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39C08-9457-5E41-6873-ACB1924B3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289AA9DA-1ED0-BE7E-E7DA-6881CE1546E0}"/>
              </a:ext>
            </a:extLst>
          </p:cNvPr>
          <p:cNvSpPr txBox="1">
            <a:spLocks/>
          </p:cNvSpPr>
          <p:nvPr/>
        </p:nvSpPr>
        <p:spPr>
          <a:xfrm>
            <a:off x="8605168" y="1480484"/>
            <a:ext cx="3712067" cy="33882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Blip>
                <a:blip r:embed="rId3"/>
              </a:buBlip>
            </a:pPr>
            <a:endParaRPr lang="en-US" sz="3200" dirty="0"/>
          </a:p>
          <a:p>
            <a:pPr marL="366712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E328686-4A57-CCF0-DFD3-108512358B5D}"/>
              </a:ext>
            </a:extLst>
          </p:cNvPr>
          <p:cNvSpPr/>
          <p:nvPr/>
        </p:nvSpPr>
        <p:spPr>
          <a:xfrm>
            <a:off x="0" y="0"/>
            <a:ext cx="11107546" cy="1076400"/>
          </a:xfrm>
          <a:prstGeom prst="rect">
            <a:avLst/>
          </a:prstGeom>
          <a:solidFill>
            <a:srgbClr val="1D59AE"/>
          </a:solidFill>
          <a:ln>
            <a:solidFill>
              <a:srgbClr val="1D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/>
              <a:t>High Neutron Flux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DDBDE2E-F91F-A856-AB05-8D8A70D6B6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7547" y="-6725"/>
            <a:ext cx="1090874" cy="109087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A505F85-C398-889C-C3D9-6573D7EA2D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53032" y="1121066"/>
            <a:ext cx="2758065" cy="23646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BA9BF55-801D-F918-F643-A0CD83D91929}"/>
              </a:ext>
            </a:extLst>
          </p:cNvPr>
          <p:cNvSpPr txBox="1"/>
          <p:nvPr/>
        </p:nvSpPr>
        <p:spPr>
          <a:xfrm>
            <a:off x="7594908" y="3485673"/>
            <a:ext cx="33867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FRM I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  <a:effectLst/>
                <a:latin typeface="+mj-lt"/>
              </a:rPr>
              <a:t>nuclear reactor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, Munich, 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  <a:effectLst/>
                <a:latin typeface="+mj-lt"/>
              </a:rPr>
              <a:t>1957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EFB296-FD69-C569-9C0B-81AD2560D410}"/>
              </a:ext>
            </a:extLst>
          </p:cNvPr>
          <p:cNvSpPr txBox="1"/>
          <p:nvPr/>
        </p:nvSpPr>
        <p:spPr>
          <a:xfrm>
            <a:off x="815977" y="5717718"/>
            <a:ext cx="113760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i="1" dirty="0"/>
              <a:t>“…the neutron community therefore faces the very real prospect of having very few operational neutron sources in Europe by 2030.”</a:t>
            </a:r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>
                <a:solidFill>
                  <a:schemeClr val="tx1">
                    <a:lumMod val="60000"/>
                    <a:lumOff val="4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[4]</a:t>
            </a:r>
            <a:endParaRPr lang="en-US" i="1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47A8FEA-D2E2-CCDD-0AC5-142A3248A8EF}"/>
              </a:ext>
            </a:extLst>
          </p:cNvPr>
          <p:cNvGrpSpPr/>
          <p:nvPr/>
        </p:nvGrpSpPr>
        <p:grpSpPr>
          <a:xfrm>
            <a:off x="8811668" y="3949567"/>
            <a:ext cx="3386753" cy="1849072"/>
            <a:chOff x="8811668" y="3949567"/>
            <a:chExt cx="3386753" cy="1849072"/>
          </a:xfrm>
        </p:grpSpPr>
        <p:pic>
          <p:nvPicPr>
            <p:cNvPr id="1026" name="Picture 2" descr="European Spallation Source: A glimpse ...">
              <a:extLst>
                <a:ext uri="{FF2B5EF4-FFF2-40B4-BE49-F238E27FC236}">
                  <a16:creationId xmlns:a16="http://schemas.microsoft.com/office/drawing/2014/main" id="{C4F7F39D-4802-E22C-115A-AAE1825F93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94919" y="3949567"/>
              <a:ext cx="2758065" cy="15445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382B2E7-8E62-A56D-7399-2DD6C8CAD668}"/>
                </a:ext>
              </a:extLst>
            </p:cNvPr>
            <p:cNvSpPr txBox="1"/>
            <p:nvPr/>
          </p:nvSpPr>
          <p:spPr>
            <a:xfrm>
              <a:off x="8811668" y="5490862"/>
              <a:ext cx="338675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 fontAlgn="base"/>
              <a:r>
                <a:rPr lang="en-US" sz="1400" b="1" i="1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ESS, Lund</a:t>
              </a:r>
              <a:endParaRPr lang="en-US" sz="1400" b="1" i="1" dirty="0">
                <a:solidFill>
                  <a:schemeClr val="bg2">
                    <a:lumMod val="10000"/>
                  </a:schemeClr>
                </a:solidFill>
                <a:effectLst/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9032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E329D1-A512-E567-D007-380F91E461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iagram of a nuclear reactor&#10;&#10;AI-generated content may be incorrect.">
            <a:extLst>
              <a:ext uri="{FF2B5EF4-FFF2-40B4-BE49-F238E27FC236}">
                <a16:creationId xmlns:a16="http://schemas.microsoft.com/office/drawing/2014/main" id="{13A061C4-E9EA-1A22-2C1D-904D4CC811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700" y="3506820"/>
            <a:ext cx="7646459" cy="2769258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CAAC87-61BC-6BBE-9477-67792053C0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88232"/>
            <a:ext cx="11380813" cy="2110840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33A0"/>
                </a:solidFill>
              </a:rPr>
              <a:t>Compact Accelerator Neutron Sources (CANS) can offer a solution for a medium flux scale</a:t>
            </a:r>
          </a:p>
          <a:p>
            <a:pPr lvl="1"/>
            <a:r>
              <a:rPr lang="en-US" sz="2900" dirty="0">
                <a:solidFill>
                  <a:srgbClr val="0033A0"/>
                </a:solidFill>
              </a:rPr>
              <a:t>More scalable because of a lower cost, complexity, infrastructure</a:t>
            </a:r>
          </a:p>
          <a:p>
            <a:pPr lvl="1"/>
            <a:r>
              <a:rPr lang="en-US" sz="2900" dirty="0">
                <a:solidFill>
                  <a:srgbClr val="0033A0"/>
                </a:solidFill>
              </a:rPr>
              <a:t>Tailored to specific application to compensate for a lower-flux</a:t>
            </a:r>
          </a:p>
          <a:p>
            <a:pPr marL="366712" lvl="1" indent="0">
              <a:buNone/>
            </a:pPr>
            <a:endParaRPr lang="en-US" sz="2900" dirty="0">
              <a:solidFill>
                <a:srgbClr val="0033A0"/>
              </a:solidFill>
            </a:endParaRPr>
          </a:p>
          <a:p>
            <a:endParaRPr lang="en-US" sz="3200" dirty="0"/>
          </a:p>
          <a:p>
            <a:pPr lvl="1"/>
            <a:endParaRPr lang="en-US" sz="3200" dirty="0"/>
          </a:p>
          <a:p>
            <a:pPr marL="366712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B0156D-3BE4-D05D-91B2-2FF626936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C4C42B-98EA-CA50-4FA0-239F79CEE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574207-DC83-53A6-2FD1-2B880149B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DCD8639B-8570-48AF-70B4-63ADB55F23E3}"/>
              </a:ext>
            </a:extLst>
          </p:cNvPr>
          <p:cNvSpPr txBox="1">
            <a:spLocks/>
          </p:cNvSpPr>
          <p:nvPr/>
        </p:nvSpPr>
        <p:spPr>
          <a:xfrm>
            <a:off x="8605168" y="1480484"/>
            <a:ext cx="3712067" cy="33882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Blip>
                <a:blip r:embed="rId3"/>
              </a:buBlip>
            </a:pPr>
            <a:endParaRPr lang="en-US" sz="3200" dirty="0"/>
          </a:p>
          <a:p>
            <a:pPr marL="366712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6D5C09-1070-8C6E-E9A9-40379A85DA66}"/>
              </a:ext>
            </a:extLst>
          </p:cNvPr>
          <p:cNvSpPr/>
          <p:nvPr/>
        </p:nvSpPr>
        <p:spPr>
          <a:xfrm>
            <a:off x="0" y="0"/>
            <a:ext cx="11107546" cy="1076400"/>
          </a:xfrm>
          <a:prstGeom prst="rect">
            <a:avLst/>
          </a:prstGeom>
          <a:solidFill>
            <a:srgbClr val="1D59AE"/>
          </a:solidFill>
          <a:ln>
            <a:solidFill>
              <a:srgbClr val="1D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/>
              <a:t>Medium Neutron Flux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24A21D9-2134-3057-1552-5DAFCA00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7547" y="-6725"/>
            <a:ext cx="1090874" cy="10908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6D0B6D-4CAB-F5BE-4274-02E60C2C0023}"/>
              </a:ext>
            </a:extLst>
          </p:cNvPr>
          <p:cNvSpPr txBox="1"/>
          <p:nvPr/>
        </p:nvSpPr>
        <p:spPr>
          <a:xfrm>
            <a:off x="7932738" y="5468622"/>
            <a:ext cx="400953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  <a:effectLst/>
                <a:latin typeface="+mj-lt"/>
              </a:rPr>
              <a:t>Example of a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 conceptual design of VULCAN </a:t>
            </a:r>
            <a:br>
              <a:rPr lang="en-US" sz="1400" b="1" i="1" dirty="0">
                <a:solidFill>
                  <a:schemeClr val="bg2">
                    <a:lumMod val="10000"/>
                  </a:schemeClr>
                </a:solidFill>
                <a:latin typeface="+mj-lt"/>
              </a:rPr>
            </a:b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(Versatile </a:t>
            </a:r>
            <a:r>
              <a:rPr lang="en-US" sz="1400" b="1" i="1" dirty="0" err="1">
                <a:solidFill>
                  <a:schemeClr val="bg2">
                    <a:lumMod val="10000"/>
                  </a:schemeClr>
                </a:solidFill>
                <a:latin typeface="+mj-lt"/>
              </a:rPr>
              <a:t>ULtra</a:t>
            </a:r>
            <a:r>
              <a:rPr lang="en-US" sz="1400" b="1" i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 Compact Accelerator-based Neutron source)</a:t>
            </a:r>
            <a:endParaRPr lang="en-US" sz="1400" b="1" i="1" dirty="0">
              <a:solidFill>
                <a:schemeClr val="bg2">
                  <a:lumMod val="10000"/>
                </a:schemeClr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97617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DFFD74-FEBC-9584-7330-9C4FAE4DE2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text with a white background&#10;&#10;AI-generated content may be incorrect.">
            <a:extLst>
              <a:ext uri="{FF2B5EF4-FFF2-40B4-BE49-F238E27FC236}">
                <a16:creationId xmlns:a16="http://schemas.microsoft.com/office/drawing/2014/main" id="{6A2E0030-3E47-B2BE-5956-AA5AFD48D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565" y="2658454"/>
            <a:ext cx="2257816" cy="57581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D86436-B294-460D-8D4A-0C4F4482A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88231"/>
            <a:ext cx="11380813" cy="1738295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>
                <a:solidFill>
                  <a:srgbClr val="0033A0"/>
                </a:solidFill>
              </a:rPr>
              <a:t>Hadron accelerators generate neutrons directly through:</a:t>
            </a:r>
          </a:p>
          <a:p>
            <a:pPr lvl="1"/>
            <a:r>
              <a:rPr lang="en-US" sz="2600" dirty="0">
                <a:solidFill>
                  <a:srgbClr val="0033A0"/>
                </a:solidFill>
              </a:rPr>
              <a:t>Spallation 			(&gt; 100 MeV, 1-2 GeV more optimal)</a:t>
            </a:r>
          </a:p>
          <a:p>
            <a:pPr lvl="1"/>
            <a:r>
              <a:rPr lang="en-US" sz="2600" dirty="0">
                <a:solidFill>
                  <a:srgbClr val="0033A0"/>
                </a:solidFill>
              </a:rPr>
              <a:t>1-stage nuclear reaction 	(&lt; 100 MeV)</a:t>
            </a:r>
          </a:p>
          <a:p>
            <a:pPr lvl="2"/>
            <a:r>
              <a:rPr lang="en-US" sz="2600" dirty="0">
                <a:solidFill>
                  <a:srgbClr val="0033A0"/>
                </a:solidFill>
              </a:rPr>
              <a:t>e.g.</a:t>
            </a:r>
          </a:p>
          <a:p>
            <a:pPr marL="366712" lvl="1" indent="0">
              <a:buNone/>
            </a:pPr>
            <a:endParaRPr lang="en-US" sz="2900" dirty="0">
              <a:solidFill>
                <a:srgbClr val="0033A0"/>
              </a:solidFill>
            </a:endParaRPr>
          </a:p>
          <a:p>
            <a:endParaRPr lang="en-US" sz="3200" dirty="0"/>
          </a:p>
          <a:p>
            <a:pPr lvl="1"/>
            <a:endParaRPr lang="en-US" sz="3200" dirty="0"/>
          </a:p>
          <a:p>
            <a:pPr marL="366712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5493E-23E7-6F66-3662-5A417BC25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756AA-7ADD-44CE-2E92-75EE3885C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1A64D2-E73E-4924-C916-61FDDC360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C2D536AF-88AB-7B53-CF86-812E62E9E4B3}"/>
              </a:ext>
            </a:extLst>
          </p:cNvPr>
          <p:cNvSpPr txBox="1">
            <a:spLocks/>
          </p:cNvSpPr>
          <p:nvPr/>
        </p:nvSpPr>
        <p:spPr>
          <a:xfrm>
            <a:off x="8605168" y="1480484"/>
            <a:ext cx="3712067" cy="33882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Blip>
                <a:blip r:embed="rId3"/>
              </a:buBlip>
            </a:pPr>
            <a:endParaRPr lang="en-US" sz="3200" dirty="0"/>
          </a:p>
          <a:p>
            <a:pPr marL="366712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9218096-43C8-7DB6-1A60-A24AE10AE40A}"/>
              </a:ext>
            </a:extLst>
          </p:cNvPr>
          <p:cNvSpPr/>
          <p:nvPr/>
        </p:nvSpPr>
        <p:spPr>
          <a:xfrm>
            <a:off x="0" y="0"/>
            <a:ext cx="11107546" cy="1076400"/>
          </a:xfrm>
          <a:prstGeom prst="rect">
            <a:avLst/>
          </a:prstGeom>
          <a:solidFill>
            <a:srgbClr val="1D59AE"/>
          </a:solidFill>
          <a:ln>
            <a:solidFill>
              <a:srgbClr val="1D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/>
              <a:t>Accelerators – Hadron vs Electron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464EA9F-EB98-1985-93B3-4E9ED06816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7547" y="-6725"/>
            <a:ext cx="1090874" cy="1090873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ED52D4F-DF7F-18FA-DDB3-8A9703ADEC1A}"/>
              </a:ext>
            </a:extLst>
          </p:cNvPr>
          <p:cNvGrpSpPr/>
          <p:nvPr/>
        </p:nvGrpSpPr>
        <p:grpSpPr>
          <a:xfrm>
            <a:off x="407987" y="2430049"/>
            <a:ext cx="11909248" cy="4029842"/>
            <a:chOff x="407987" y="2430049"/>
            <a:chExt cx="11909248" cy="4029842"/>
          </a:xfrm>
        </p:grpSpPr>
        <p:pic>
          <p:nvPicPr>
            <p:cNvPr id="13" name="Picture 12" descr="A diagram of a nuclear energy&#10;&#10;AI-generated content may be incorrect.">
              <a:extLst>
                <a:ext uri="{FF2B5EF4-FFF2-40B4-BE49-F238E27FC236}">
                  <a16:creationId xmlns:a16="http://schemas.microsoft.com/office/drawing/2014/main" id="{369BF710-AB2A-0DA4-A7B3-169790D8953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05156" y="2430049"/>
              <a:ext cx="5186844" cy="3194218"/>
            </a:xfrm>
            <a:prstGeom prst="rect">
              <a:avLst/>
            </a:prstGeom>
          </p:spPr>
        </p:pic>
        <p:sp>
          <p:nvSpPr>
            <p:cNvPr id="8" name="Content Placeholder 1">
              <a:extLst>
                <a:ext uri="{FF2B5EF4-FFF2-40B4-BE49-F238E27FC236}">
                  <a16:creationId xmlns:a16="http://schemas.microsoft.com/office/drawing/2014/main" id="{B89B6D3A-3F6C-410C-F41F-1AD80332517A}"/>
                </a:ext>
              </a:extLst>
            </p:cNvPr>
            <p:cNvSpPr txBox="1">
              <a:spLocks/>
            </p:cNvSpPr>
            <p:nvPr/>
          </p:nvSpPr>
          <p:spPr>
            <a:xfrm>
              <a:off x="407987" y="3519333"/>
              <a:ext cx="6635128" cy="2825782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800" dirty="0">
                  <a:solidFill>
                    <a:srgbClr val="0033A0"/>
                  </a:solidFill>
                </a:rPr>
                <a:t>Electron accelerators predominantly generate neutrons through:</a:t>
              </a:r>
            </a:p>
            <a:p>
              <a:pPr lvl="1"/>
              <a:r>
                <a:rPr lang="en-US" sz="2800" dirty="0">
                  <a:solidFill>
                    <a:srgbClr val="0033A0"/>
                  </a:solidFill>
                </a:rPr>
                <a:t>A primary Bremsstrahlung reaction </a:t>
              </a:r>
            </a:p>
            <a:p>
              <a:pPr lvl="1"/>
              <a:r>
                <a:rPr lang="en-US" sz="2800" dirty="0">
                  <a:solidFill>
                    <a:srgbClr val="0033A0"/>
                  </a:solidFill>
                </a:rPr>
                <a:t>Then a secondary photoreaction</a:t>
              </a:r>
            </a:p>
            <a:p>
              <a:pPr lvl="1"/>
              <a:endParaRPr lang="en-US" sz="2800" dirty="0">
                <a:solidFill>
                  <a:srgbClr val="0033A0"/>
                </a:solidFill>
              </a:endParaRPr>
            </a:p>
            <a:p>
              <a:pPr marL="366712" lvl="1" indent="0">
                <a:buFont typeface="Arial" panose="020B0604020202020204" pitchFamily="34" charset="0"/>
                <a:buNone/>
              </a:pPr>
              <a:endParaRPr lang="en-US" sz="2800" dirty="0">
                <a:solidFill>
                  <a:srgbClr val="0033A0"/>
                </a:solidFill>
              </a:endParaRPr>
            </a:p>
            <a:p>
              <a:endParaRPr lang="en-US" sz="2800" dirty="0"/>
            </a:p>
            <a:p>
              <a:pPr lvl="1"/>
              <a:endParaRPr lang="en-US" sz="2800" dirty="0"/>
            </a:p>
            <a:p>
              <a:pPr marL="366712" lvl="1" indent="0">
                <a:buFont typeface="Arial" panose="020B0604020202020204" pitchFamily="34" charset="0"/>
                <a:buNone/>
              </a:pPr>
              <a:endParaRPr lang="en-US" sz="1600" dirty="0"/>
            </a:p>
          </p:txBody>
        </p:sp>
        <p:sp>
          <p:nvSpPr>
            <p:cNvPr id="14" name="Content Placeholder 1">
              <a:extLst>
                <a:ext uri="{FF2B5EF4-FFF2-40B4-BE49-F238E27FC236}">
                  <a16:creationId xmlns:a16="http://schemas.microsoft.com/office/drawing/2014/main" id="{0A060728-7150-8C6F-1277-9782E50D13CB}"/>
                </a:ext>
              </a:extLst>
            </p:cNvPr>
            <p:cNvSpPr txBox="1">
              <a:spLocks/>
            </p:cNvSpPr>
            <p:nvPr/>
          </p:nvSpPr>
          <p:spPr>
            <a:xfrm>
              <a:off x="7130391" y="5704145"/>
              <a:ext cx="5186844" cy="755746"/>
            </a:xfrm>
            <a:prstGeom prst="rect">
              <a:avLst/>
            </a:prstGeom>
          </p:spPr>
          <p:txBody>
            <a:bodyPr vert="horz" lIns="0" tIns="0" rIns="0" bIns="0" rtlCol="0">
              <a:norm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400" i="1" dirty="0">
                  <a:solidFill>
                    <a:schemeClr val="bg2">
                      <a:lumMod val="10000"/>
                    </a:schemeClr>
                  </a:solidFill>
                </a:rPr>
                <a:t>Photonuclear cross-section W(</a:t>
              </a:r>
              <a:r>
                <a:rPr lang="en-US" sz="1400" i="1" dirty="0" err="1">
                  <a:solidFill>
                    <a:schemeClr val="bg2">
                      <a:lumMod val="10000"/>
                    </a:schemeClr>
                  </a:solidFill>
                </a:rPr>
                <a:t>g,n</a:t>
              </a:r>
              <a:r>
                <a:rPr lang="en-US" sz="1400" i="1" dirty="0">
                  <a:solidFill>
                    <a:schemeClr val="bg2">
                      <a:lumMod val="10000"/>
                    </a:schemeClr>
                  </a:solidFill>
                </a:rPr>
                <a:t>)</a:t>
              </a:r>
            </a:p>
            <a:p>
              <a:pPr marL="0" indent="0">
                <a:buNone/>
              </a:pPr>
              <a:r>
                <a:rPr lang="en-US" sz="1400" i="1" dirty="0">
                  <a:solidFill>
                    <a:schemeClr val="bg2">
                      <a:lumMod val="10000"/>
                    </a:schemeClr>
                  </a:solidFill>
                </a:rPr>
                <a:t>Taken from </a:t>
              </a:r>
              <a:r>
                <a:rPr lang="en-US" sz="1400" dirty="0">
                  <a:solidFill>
                    <a:schemeClr val="tx1">
                      <a:lumMod val="60000"/>
                      <a:lumOff val="40000"/>
                    </a:schemeClr>
                  </a:solidFill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[7]</a:t>
              </a:r>
              <a:endParaRPr lang="en-US" sz="1200" dirty="0">
                <a:solidFill>
                  <a:schemeClr val="bg2">
                    <a:lumMod val="10000"/>
                  </a:schemeClr>
                </a:solidFill>
              </a:endParaRPr>
            </a:p>
            <a:p>
              <a:pPr lvl="1"/>
              <a:endParaRPr lang="en-US" sz="3200" i="1" dirty="0"/>
            </a:p>
            <a:p>
              <a:pPr lvl="1"/>
              <a:endParaRPr lang="en-US" sz="3200" dirty="0"/>
            </a:p>
            <a:p>
              <a:pPr marL="366712" lvl="1" indent="0">
                <a:buFont typeface="Arial" panose="020B0604020202020204" pitchFamily="34" charset="0"/>
                <a:buNone/>
              </a:pPr>
              <a:endParaRPr lang="en-US" dirty="0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56E44E05-AFBB-4114-F2F4-AEB598A028DA}"/>
              </a:ext>
            </a:extLst>
          </p:cNvPr>
          <p:cNvSpPr txBox="1"/>
          <p:nvPr/>
        </p:nvSpPr>
        <p:spPr>
          <a:xfrm>
            <a:off x="1010430" y="5763020"/>
            <a:ext cx="625488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0033A0"/>
                </a:solidFill>
              </a:rPr>
              <a:t>Let’s compare the technologies!</a:t>
            </a:r>
          </a:p>
        </p:txBody>
      </p:sp>
    </p:spTree>
    <p:extLst>
      <p:ext uri="{BB962C8B-B14F-4D97-AF65-F5344CB8AC3E}">
        <p14:creationId xmlns:p14="http://schemas.microsoft.com/office/powerpoint/2010/main" val="2888447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EF31D0-D1CC-76F9-1ED1-95C4D6B7EA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A529C1-AF24-9064-FFDA-83D22C713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88231"/>
            <a:ext cx="11380813" cy="2558475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33A0"/>
                </a:solidFill>
              </a:rPr>
              <a:t>Turnkey solution for generating cold / thermal neutrons (</a:t>
            </a:r>
            <a:r>
              <a:rPr lang="el-GR" sz="3200" dirty="0">
                <a:solidFill>
                  <a:srgbClr val="0033A0"/>
                </a:solidFill>
              </a:rPr>
              <a:t>λ </a:t>
            </a:r>
            <a:r>
              <a:rPr lang="en-GB" sz="3200" dirty="0">
                <a:solidFill>
                  <a:srgbClr val="0033A0"/>
                </a:solidFill>
              </a:rPr>
              <a:t>~ </a:t>
            </a:r>
            <a:r>
              <a:rPr lang="en-US" sz="3200" dirty="0" err="1">
                <a:solidFill>
                  <a:srgbClr val="0033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Å</a:t>
            </a:r>
            <a:r>
              <a:rPr lang="en-US" sz="3200" dirty="0">
                <a:solidFill>
                  <a:srgbClr val="0033A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; v ~ 1 km/s)</a:t>
            </a:r>
          </a:p>
          <a:p>
            <a:pPr lvl="1"/>
            <a:r>
              <a:rPr lang="en-US" sz="2900" dirty="0" err="1">
                <a:solidFill>
                  <a:srgbClr val="0033A0"/>
                </a:solidFill>
              </a:rPr>
              <a:t>optimised</a:t>
            </a:r>
            <a:r>
              <a:rPr lang="en-US" sz="2900" b="1" dirty="0">
                <a:solidFill>
                  <a:srgbClr val="0033A0"/>
                </a:solidFill>
              </a:rPr>
              <a:t> </a:t>
            </a:r>
            <a:r>
              <a:rPr lang="en-US" sz="2900" dirty="0">
                <a:solidFill>
                  <a:srgbClr val="0033A0"/>
                </a:solidFill>
              </a:rPr>
              <a:t>for</a:t>
            </a:r>
            <a:r>
              <a:rPr lang="en-US" sz="2900" b="1" dirty="0">
                <a:solidFill>
                  <a:srgbClr val="0033A0"/>
                </a:solidFill>
              </a:rPr>
              <a:t> stress measurements </a:t>
            </a:r>
            <a:r>
              <a:rPr lang="en-US" sz="2900" dirty="0">
                <a:solidFill>
                  <a:srgbClr val="0033A0"/>
                </a:solidFill>
              </a:rPr>
              <a:t>in an industrial setting</a:t>
            </a:r>
          </a:p>
          <a:p>
            <a:pPr lvl="1"/>
            <a:r>
              <a:rPr kumimoji="0" lang="en-US" sz="29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also suitable for </a:t>
            </a:r>
            <a:r>
              <a:rPr kumimoji="0" lang="en-US" sz="29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neutron powder diffraction measurements </a:t>
            </a:r>
            <a:r>
              <a:rPr kumimoji="0" lang="en-US" sz="29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within a university campus</a:t>
            </a:r>
            <a:endParaRPr lang="en-US" sz="2900" dirty="0"/>
          </a:p>
          <a:p>
            <a:pPr lvl="1"/>
            <a:endParaRPr lang="en-US" sz="2900" dirty="0">
              <a:solidFill>
                <a:srgbClr val="0033A0"/>
              </a:solidFill>
            </a:endParaRPr>
          </a:p>
          <a:p>
            <a:endParaRPr lang="en-US" sz="2600" dirty="0">
              <a:solidFill>
                <a:srgbClr val="0033A0"/>
              </a:solidFill>
            </a:endParaRPr>
          </a:p>
          <a:p>
            <a:pPr marL="366712" lvl="1" indent="0">
              <a:buNone/>
            </a:pPr>
            <a:endParaRPr lang="en-US" sz="2900" dirty="0">
              <a:solidFill>
                <a:srgbClr val="0033A0"/>
              </a:solidFill>
            </a:endParaRPr>
          </a:p>
          <a:p>
            <a:endParaRPr lang="en-US" sz="3200" dirty="0"/>
          </a:p>
          <a:p>
            <a:pPr lvl="1"/>
            <a:endParaRPr lang="en-US" sz="3200" dirty="0"/>
          </a:p>
          <a:p>
            <a:pPr marL="366712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5017C-493E-D8EA-AE04-405D09831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CCFD85-B16D-95B6-B5A0-2EB60CFD3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8545E8-14F8-83CB-FC46-D246A1360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D7175DCA-69E5-5799-1D0E-55AA473FCBEF}"/>
              </a:ext>
            </a:extLst>
          </p:cNvPr>
          <p:cNvSpPr txBox="1">
            <a:spLocks/>
          </p:cNvSpPr>
          <p:nvPr/>
        </p:nvSpPr>
        <p:spPr>
          <a:xfrm>
            <a:off x="8605168" y="1480484"/>
            <a:ext cx="3712067" cy="33882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Blip>
                <a:blip r:embed="rId2"/>
              </a:buBlip>
            </a:pPr>
            <a:endParaRPr lang="en-US" sz="3200" dirty="0"/>
          </a:p>
          <a:p>
            <a:pPr marL="366712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4E5CB1E-67DC-0335-C700-AD3A15E0818F}"/>
              </a:ext>
            </a:extLst>
          </p:cNvPr>
          <p:cNvSpPr/>
          <p:nvPr/>
        </p:nvSpPr>
        <p:spPr>
          <a:xfrm>
            <a:off x="0" y="0"/>
            <a:ext cx="11107546" cy="1076400"/>
          </a:xfrm>
          <a:prstGeom prst="rect">
            <a:avLst/>
          </a:prstGeom>
          <a:solidFill>
            <a:srgbClr val="1D59AE"/>
          </a:solidFill>
          <a:ln>
            <a:solidFill>
              <a:srgbClr val="1D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/>
              <a:t>VULCAN – An Electron-based CANS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F88C8D8-301B-0A4A-B592-C4B162C61D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7" y="-6725"/>
            <a:ext cx="1090874" cy="1090873"/>
          </a:xfrm>
          <a:prstGeom prst="rect">
            <a:avLst/>
          </a:prstGeom>
        </p:spPr>
      </p:pic>
      <p:pic>
        <p:nvPicPr>
          <p:cNvPr id="11" name="Picture 10" descr="A diagram of a nuclear reactor&#10;&#10;AI-generated content may be incorrect.">
            <a:extLst>
              <a:ext uri="{FF2B5EF4-FFF2-40B4-BE49-F238E27FC236}">
                <a16:creationId xmlns:a16="http://schemas.microsoft.com/office/drawing/2014/main" id="{663C9F26-F46D-80F6-115C-7005ACF751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953" y="3915075"/>
            <a:ext cx="6233685" cy="2257605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2310E6E2-BB8D-070B-F2B9-DCB53FC88680}"/>
              </a:ext>
            </a:extLst>
          </p:cNvPr>
          <p:cNvGrpSpPr/>
          <p:nvPr/>
        </p:nvGrpSpPr>
        <p:grpSpPr>
          <a:xfrm>
            <a:off x="7511260" y="3660406"/>
            <a:ext cx="4160810" cy="2472975"/>
            <a:chOff x="7511260" y="3660406"/>
            <a:chExt cx="4160810" cy="2472975"/>
          </a:xfrm>
        </p:grpSpPr>
        <p:pic>
          <p:nvPicPr>
            <p:cNvPr id="3" name="Image 19" descr="Une image contenant texte, clipart&#10;&#10;Description générée automatiquement">
              <a:extLst>
                <a:ext uri="{FF2B5EF4-FFF2-40B4-BE49-F238E27FC236}">
                  <a16:creationId xmlns:a16="http://schemas.microsoft.com/office/drawing/2014/main" id="{B2C86404-4471-9245-43BB-63614ADE1E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195" t="-9700" r="-4526" b="-13335"/>
            <a:stretch/>
          </p:blipFill>
          <p:spPr>
            <a:xfrm>
              <a:off x="8101915" y="5369769"/>
              <a:ext cx="2693773" cy="535175"/>
            </a:xfrm>
            <a:prstGeom prst="rect">
              <a:avLst/>
            </a:prstGeom>
          </p:spPr>
        </p:pic>
        <p:pic>
          <p:nvPicPr>
            <p:cNvPr id="7" name="Image 20">
              <a:extLst>
                <a:ext uri="{FF2B5EF4-FFF2-40B4-BE49-F238E27FC236}">
                  <a16:creationId xmlns:a16="http://schemas.microsoft.com/office/drawing/2014/main" id="{C235CE3D-0223-4B6A-5893-3D3B2E9C8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11260" y="3660406"/>
              <a:ext cx="1171575" cy="1104265"/>
            </a:xfrm>
            <a:prstGeom prst="rect">
              <a:avLst/>
            </a:prstGeom>
          </p:spPr>
        </p:pic>
        <p:pic>
          <p:nvPicPr>
            <p:cNvPr id="8" name="Image 21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914FE7B0-2768-9C5F-8676-0EE1E1A312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010011" y="3664877"/>
              <a:ext cx="1145101" cy="101092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B294270-FDA2-C5D9-C25A-85C79E61C77D}"/>
                </a:ext>
              </a:extLst>
            </p:cNvPr>
            <p:cNvSpPr txBox="1"/>
            <p:nvPr/>
          </p:nvSpPr>
          <p:spPr>
            <a:xfrm>
              <a:off x="7627990" y="4711672"/>
              <a:ext cx="400953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 fontAlgn="base"/>
              <a:r>
                <a:rPr lang="en-US" sz="1400" b="1" i="1" dirty="0">
                  <a:solidFill>
                    <a:schemeClr val="bg2">
                      <a:lumMod val="10000"/>
                    </a:schemeClr>
                  </a:solidFill>
                  <a:effectLst/>
                  <a:latin typeface="+mj-lt"/>
                </a:rPr>
                <a:t>DAES SA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CB100AD-C76E-B8DE-4095-C85BADFBB124}"/>
                </a:ext>
              </a:extLst>
            </p:cNvPr>
            <p:cNvSpPr txBox="1"/>
            <p:nvPr/>
          </p:nvSpPr>
          <p:spPr>
            <a:xfrm>
              <a:off x="9630146" y="4674545"/>
              <a:ext cx="2041924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400" b="1" i="1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Danish Technology Institute</a:t>
              </a:r>
              <a:endParaRPr lang="en-US" sz="1400" b="1" i="1" dirty="0">
                <a:solidFill>
                  <a:schemeClr val="bg2">
                    <a:lumMod val="10000"/>
                  </a:schemeClr>
                </a:solidFill>
                <a:effectLst/>
                <a:latin typeface="+mj-lt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D92CDE0-23E1-76B5-8C19-18A37F26E280}"/>
                </a:ext>
              </a:extLst>
            </p:cNvPr>
            <p:cNvSpPr txBox="1"/>
            <p:nvPr/>
          </p:nvSpPr>
          <p:spPr>
            <a:xfrm>
              <a:off x="8988876" y="5825604"/>
              <a:ext cx="177879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 fontAlgn="base"/>
              <a:r>
                <a:rPr lang="en-US" sz="1400" b="1" i="1" dirty="0" err="1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Xnovo</a:t>
              </a:r>
              <a:endParaRPr lang="en-US" sz="1400" b="1" i="1" dirty="0">
                <a:solidFill>
                  <a:schemeClr val="bg2">
                    <a:lumMod val="10000"/>
                  </a:schemeClr>
                </a:solidFill>
                <a:effectLst/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0424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E18971-5E39-53C2-5858-E42026DCD6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0EF815-500F-88E5-385C-2E346E1F3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488231"/>
            <a:ext cx="11380813" cy="4523463"/>
          </a:xfrm>
        </p:spPr>
        <p:txBody>
          <a:bodyPr>
            <a:normAutofit/>
          </a:bodyPr>
          <a:lstStyle/>
          <a:p>
            <a:r>
              <a:rPr lang="en-GB" sz="3200" dirty="0">
                <a:solidFill>
                  <a:srgbClr val="0033A0"/>
                </a:solidFill>
              </a:rPr>
              <a:t>Why electron-driven?</a:t>
            </a:r>
          </a:p>
          <a:p>
            <a:pPr lvl="1"/>
            <a:r>
              <a:rPr lang="en-GB" sz="2600" dirty="0">
                <a:solidFill>
                  <a:srgbClr val="0033A0"/>
                </a:solidFill>
              </a:rPr>
              <a:t>Neutron yield per kW of beam power is comparable between a </a:t>
            </a:r>
            <a:br>
              <a:rPr lang="en-GB" sz="2600" dirty="0">
                <a:solidFill>
                  <a:srgbClr val="0033A0"/>
                </a:solidFill>
              </a:rPr>
            </a:br>
            <a:r>
              <a:rPr lang="en-GB" sz="2600" dirty="0">
                <a:solidFill>
                  <a:srgbClr val="0033A0"/>
                </a:solidFill>
              </a:rPr>
              <a:t>35 MeV electron beam and a &lt; 10 MeV proton beam</a:t>
            </a:r>
          </a:p>
          <a:p>
            <a:pPr lvl="1"/>
            <a:r>
              <a:rPr lang="en-GB" sz="2600" dirty="0">
                <a:solidFill>
                  <a:srgbClr val="0033A0"/>
                </a:solidFill>
              </a:rPr>
              <a:t>Electron acceleration to 35 MeV is relatively simple and cheap</a:t>
            </a:r>
          </a:p>
          <a:p>
            <a:pPr lvl="1"/>
            <a:r>
              <a:rPr lang="en-GB" sz="2600" dirty="0">
                <a:solidFill>
                  <a:srgbClr val="0033A0"/>
                </a:solidFill>
              </a:rPr>
              <a:t>High-gradient accelerating technology can be utilised for a compact accelerator design</a:t>
            </a:r>
          </a:p>
          <a:p>
            <a:pPr lvl="1"/>
            <a:r>
              <a:rPr lang="en-GB" sz="2600" dirty="0">
                <a:solidFill>
                  <a:srgbClr val="0033A0"/>
                </a:solidFill>
              </a:rPr>
              <a:t>High-gradient accelerating technology is compatible with the desirability of a pulsed particle beam for time-of-flight neutron measurement</a:t>
            </a:r>
            <a:endParaRPr lang="en-US" sz="2600" dirty="0"/>
          </a:p>
          <a:p>
            <a:pPr lvl="1"/>
            <a:endParaRPr lang="en-US" sz="2900" dirty="0">
              <a:solidFill>
                <a:srgbClr val="0033A0"/>
              </a:solidFill>
            </a:endParaRPr>
          </a:p>
          <a:p>
            <a:endParaRPr lang="en-US" sz="2600" dirty="0">
              <a:solidFill>
                <a:srgbClr val="0033A0"/>
              </a:solidFill>
            </a:endParaRPr>
          </a:p>
          <a:p>
            <a:pPr marL="366712" lvl="1" indent="0">
              <a:buNone/>
            </a:pPr>
            <a:endParaRPr lang="en-US" sz="2900" dirty="0">
              <a:solidFill>
                <a:srgbClr val="0033A0"/>
              </a:solidFill>
            </a:endParaRPr>
          </a:p>
          <a:p>
            <a:endParaRPr lang="en-US" sz="3200" dirty="0"/>
          </a:p>
          <a:p>
            <a:pPr lvl="1"/>
            <a:endParaRPr lang="en-US" sz="3200" dirty="0"/>
          </a:p>
          <a:p>
            <a:pPr marL="366712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62FAB0-90CE-574C-9B95-23F31F631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Thursday 10th April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7DBB9A-306F-6A43-C6C5-5C5122F018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Electron-beam based neutron sources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DA5295-42FB-6499-2612-D9568532E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90474287-E42A-A703-967C-1C88D06980CC}"/>
              </a:ext>
            </a:extLst>
          </p:cNvPr>
          <p:cNvSpPr txBox="1">
            <a:spLocks/>
          </p:cNvSpPr>
          <p:nvPr/>
        </p:nvSpPr>
        <p:spPr>
          <a:xfrm>
            <a:off x="8605168" y="1480484"/>
            <a:ext cx="3712067" cy="338829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Blip>
                <a:blip r:embed="rId2"/>
              </a:buBlip>
            </a:pPr>
            <a:endParaRPr lang="en-US" sz="3200" dirty="0"/>
          </a:p>
          <a:p>
            <a:pPr marL="366712" lvl="1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47BF4C0-44B5-AB2F-F2D5-D8D04A5DC75A}"/>
              </a:ext>
            </a:extLst>
          </p:cNvPr>
          <p:cNvSpPr/>
          <p:nvPr/>
        </p:nvSpPr>
        <p:spPr>
          <a:xfrm>
            <a:off x="0" y="0"/>
            <a:ext cx="11107546" cy="1076400"/>
          </a:xfrm>
          <a:prstGeom prst="rect">
            <a:avLst/>
          </a:prstGeom>
          <a:solidFill>
            <a:srgbClr val="1D59AE"/>
          </a:solidFill>
          <a:ln>
            <a:solidFill>
              <a:srgbClr val="1D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/>
              <a:t>VULCAN – Technology Choice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99B1E1C-875A-404E-E48D-690220534F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7" y="-6725"/>
            <a:ext cx="1090874" cy="1090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361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11641</TotalTime>
  <Words>999</Words>
  <Application>Microsoft Macintosh PowerPoint</Application>
  <PresentationFormat>Widescreen</PresentationFormat>
  <Paragraphs>183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Liberation Sans</vt:lpstr>
      <vt:lpstr>Roboto</vt:lpstr>
      <vt:lpstr>Office Theme</vt:lpstr>
      <vt:lpstr>Electron-beam based neutron sources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VULCAN Overview</dc:title>
  <dc:creator>Laurence Matthew Wroe</dc:creator>
  <cp:lastModifiedBy>Laurence Matthew Wroe</cp:lastModifiedBy>
  <cp:revision>379</cp:revision>
  <dcterms:created xsi:type="dcterms:W3CDTF">2023-06-06T14:14:38Z</dcterms:created>
  <dcterms:modified xsi:type="dcterms:W3CDTF">2025-04-09T20:39:17Z</dcterms:modified>
</cp:coreProperties>
</file>