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8" r:id="rId2"/>
    <p:sldId id="277" r:id="rId3"/>
    <p:sldId id="417" r:id="rId4"/>
    <p:sldId id="418" r:id="rId5"/>
    <p:sldId id="419" r:id="rId6"/>
    <p:sldId id="420" r:id="rId7"/>
    <p:sldId id="421" r:id="rId8"/>
    <p:sldId id="303" r:id="rId9"/>
    <p:sldId id="423" r:id="rId10"/>
    <p:sldId id="422" r:id="rId11"/>
    <p:sldId id="425" r:id="rId12"/>
    <p:sldId id="424" r:id="rId13"/>
    <p:sldId id="430" r:id="rId14"/>
    <p:sldId id="356" r:id="rId15"/>
    <p:sldId id="427" r:id="rId16"/>
    <p:sldId id="429" r:id="rId17"/>
    <p:sldId id="428" r:id="rId18"/>
    <p:sldId id="314" r:id="rId19"/>
    <p:sldId id="302" r:id="rId20"/>
    <p:sldId id="262" r:id="rId21"/>
  </p:sldIdLst>
  <p:sldSz cx="12192000" cy="6858000"/>
  <p:notesSz cx="6858000" cy="9144000"/>
  <p:defaultTextStyle>
    <a:defPPr>
      <a:defRPr lang="aa-E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7C1ED02-CF56-48B4-9924-006448C48A11}">
          <p14:sldIdLst>
            <p14:sldId id="258"/>
          </p14:sldIdLst>
        </p14:section>
        <p14:section name="Introduction" id="{5300F74D-F8F6-9D41-BF3C-F5E31672D032}">
          <p14:sldIdLst>
            <p14:sldId id="277"/>
            <p14:sldId id="417"/>
            <p14:sldId id="418"/>
            <p14:sldId id="419"/>
          </p14:sldIdLst>
        </p14:section>
        <p14:section name="HiPIMS-NbTiN" id="{71A31B07-0EF9-B04A-9DA3-085D3FC492BB}">
          <p14:sldIdLst>
            <p14:sldId id="420"/>
            <p14:sldId id="421"/>
            <p14:sldId id="303"/>
            <p14:sldId id="423"/>
            <p14:sldId id="422"/>
            <p14:sldId id="425"/>
            <p14:sldId id="424"/>
          </p14:sldIdLst>
        </p14:section>
        <p14:section name="DC-NbTiN" id="{E036DBAA-29F3-B447-A820-A29F6F445E29}">
          <p14:sldIdLst>
            <p14:sldId id="430"/>
            <p14:sldId id="356"/>
            <p14:sldId id="427"/>
            <p14:sldId id="429"/>
            <p14:sldId id="428"/>
          </p14:sldIdLst>
        </p14:section>
        <p14:section name="Раздел 6" id="{53A1512D-45B5-E24B-AE2B-8DE9C730DF5D}">
          <p14:sldIdLst>
            <p14:sldId id="314"/>
            <p14:sldId id="302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385"/>
    <a:srgbClr val="CC3B56"/>
    <a:srgbClr val="4F112B"/>
    <a:srgbClr val="0A0CE5"/>
    <a:srgbClr val="EF0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3" autoAdjust="0"/>
    <p:restoredTop sz="95374" autoAdjust="0"/>
  </p:normalViewPr>
  <p:slideViewPr>
    <p:cSldViewPr snapToGrid="0">
      <p:cViewPr varScale="1">
        <p:scale>
          <a:sx n="122" d="100"/>
          <a:sy n="122" d="100"/>
        </p:scale>
        <p:origin x="10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50F786-2869-4E29-883B-FF8FB1C72CD2}" type="doc">
      <dgm:prSet loTypeId="urn:microsoft.com/office/officeart/2009/3/layout/HorizontalOrganizationChart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16F021B8-E9E2-4FE0-9783-6E9BFC133373}">
      <dgm:prSet phldrT="[Text]" custT="1"/>
      <dgm:spPr>
        <a:noFill/>
        <a:ln w="38100">
          <a:solidFill>
            <a:srgbClr val="4384BB"/>
          </a:solidFill>
        </a:ln>
      </dgm:spPr>
      <dgm:t>
        <a:bodyPr/>
        <a:lstStyle/>
        <a:p>
          <a:r>
            <a:rPr lang="en-GB" sz="2000" b="1" dirty="0" err="1">
              <a:solidFill>
                <a:schemeClr val="tx1"/>
              </a:solidFill>
            </a:rPr>
            <a:t>HiPIMS-NbTiN</a:t>
          </a:r>
          <a:endParaRPr lang="en-GB" sz="2000" b="1" dirty="0">
            <a:solidFill>
              <a:schemeClr val="tx1"/>
            </a:solidFill>
          </a:endParaRPr>
        </a:p>
      </dgm:t>
    </dgm:pt>
    <dgm:pt modelId="{7F97CB5D-24A7-4DD7-A599-45014E920713}" type="parTrans" cxnId="{4D004BD9-EF6E-4FF8-AC64-B090DDF7FB99}">
      <dgm:prSet/>
      <dgm:spPr/>
      <dgm:t>
        <a:bodyPr/>
        <a:lstStyle/>
        <a:p>
          <a:endParaRPr lang="en-GB"/>
        </a:p>
      </dgm:t>
    </dgm:pt>
    <dgm:pt modelId="{7CF213B2-61C1-4757-AE1D-9D36301D30C6}" type="sibTrans" cxnId="{4D004BD9-EF6E-4FF8-AC64-B090DDF7FB99}">
      <dgm:prSet/>
      <dgm:spPr/>
      <dgm:t>
        <a:bodyPr/>
        <a:lstStyle/>
        <a:p>
          <a:endParaRPr lang="en-GB"/>
        </a:p>
      </dgm:t>
    </dgm:pt>
    <dgm:pt modelId="{48868DBD-6C00-4DEB-9A9A-9B1E9429CA62}">
      <dgm:prSet phldrT="[Text]" custT="1"/>
      <dgm:spPr>
        <a:noFill/>
        <a:ln w="28575">
          <a:solidFill>
            <a:srgbClr val="C00000"/>
          </a:solidFill>
        </a:ln>
      </dgm:spPr>
      <dgm:t>
        <a:bodyPr/>
        <a:lstStyle/>
        <a:p>
          <a:r>
            <a:rPr lang="en-GB" sz="2000" b="1" dirty="0">
              <a:solidFill>
                <a:schemeClr val="tx1"/>
              </a:solidFill>
            </a:rPr>
            <a:t>Deposition parameters</a:t>
          </a:r>
        </a:p>
      </dgm:t>
    </dgm:pt>
    <dgm:pt modelId="{68258830-6B44-46F9-9828-2191BF01D44A}" type="parTrans" cxnId="{23E87273-E80F-472A-B18A-8FE1632F90E3}">
      <dgm:prSet/>
      <dgm:spPr/>
      <dgm:t>
        <a:bodyPr/>
        <a:lstStyle/>
        <a:p>
          <a:endParaRPr lang="en-GB"/>
        </a:p>
      </dgm:t>
    </dgm:pt>
    <dgm:pt modelId="{38A4A13C-3647-4C92-938C-2FB2BA649F65}" type="sibTrans" cxnId="{23E87273-E80F-472A-B18A-8FE1632F90E3}">
      <dgm:prSet/>
      <dgm:spPr/>
      <dgm:t>
        <a:bodyPr/>
        <a:lstStyle/>
        <a:p>
          <a:endParaRPr lang="en-GB"/>
        </a:p>
      </dgm:t>
    </dgm:pt>
    <dgm:pt modelId="{276BC1B8-582F-442A-8DC6-908E861D56D8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N</a:t>
          </a:r>
          <a:r>
            <a:rPr lang="en-GB" b="1" baseline="-25000" dirty="0">
              <a:solidFill>
                <a:schemeClr val="tx1"/>
              </a:solidFill>
            </a:rPr>
            <a:t>2</a:t>
          </a:r>
          <a:r>
            <a:rPr lang="en-GB" b="1" dirty="0">
              <a:solidFill>
                <a:schemeClr val="tx1"/>
              </a:solidFill>
            </a:rPr>
            <a:t> concentration</a:t>
          </a:r>
          <a:endParaRPr lang="en-GB" sz="2000" b="1" dirty="0">
            <a:solidFill>
              <a:schemeClr val="tx1"/>
            </a:solidFill>
          </a:endParaRPr>
        </a:p>
      </dgm:t>
    </dgm:pt>
    <dgm:pt modelId="{5CBB3FF5-9E3B-4A23-97CF-5D2EE75E32B5}" type="parTrans" cxnId="{28485269-5BDF-42D6-B898-CAA684649B63}">
      <dgm:prSet/>
      <dgm:spPr/>
      <dgm:t>
        <a:bodyPr/>
        <a:lstStyle/>
        <a:p>
          <a:endParaRPr lang="en-GB"/>
        </a:p>
      </dgm:t>
    </dgm:pt>
    <dgm:pt modelId="{8C135524-222A-4D33-B0F9-CEB1847166F2}" type="sibTrans" cxnId="{28485269-5BDF-42D6-B898-CAA684649B63}">
      <dgm:prSet/>
      <dgm:spPr/>
      <dgm:t>
        <a:bodyPr/>
        <a:lstStyle/>
        <a:p>
          <a:endParaRPr lang="en-GB"/>
        </a:p>
      </dgm:t>
    </dgm:pt>
    <dgm:pt modelId="{6EAB7CC0-5BB0-4A29-A932-911A95CE5885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n-GB" sz="2000" b="1" dirty="0">
              <a:solidFill>
                <a:schemeClr val="tx1"/>
              </a:solidFill>
            </a:rPr>
            <a:t>Deposition pressure</a:t>
          </a:r>
        </a:p>
      </dgm:t>
    </dgm:pt>
    <dgm:pt modelId="{217F48C5-B373-40DE-AC49-51E10067445B}" type="parTrans" cxnId="{C79FB5F9-DF82-45F4-BC17-5CA756A162BC}">
      <dgm:prSet/>
      <dgm:spPr/>
      <dgm:t>
        <a:bodyPr/>
        <a:lstStyle/>
        <a:p>
          <a:endParaRPr lang="en-GB"/>
        </a:p>
      </dgm:t>
    </dgm:pt>
    <dgm:pt modelId="{A1F0D3BC-A99D-4DA4-83DA-4FF64E30E767}" type="sibTrans" cxnId="{C79FB5F9-DF82-45F4-BC17-5CA756A162BC}">
      <dgm:prSet/>
      <dgm:spPr/>
      <dgm:t>
        <a:bodyPr/>
        <a:lstStyle/>
        <a:p>
          <a:endParaRPr lang="en-GB"/>
        </a:p>
      </dgm:t>
    </dgm:pt>
    <dgm:pt modelId="{E664EF68-8EB3-453A-BE7F-08112807CDEE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n-GB" sz="2000" b="1" dirty="0">
              <a:solidFill>
                <a:schemeClr val="tx1"/>
              </a:solidFill>
            </a:rPr>
            <a:t>Cathode power</a:t>
          </a:r>
        </a:p>
      </dgm:t>
    </dgm:pt>
    <dgm:pt modelId="{66A25218-C1A4-4296-9D40-D5EF0AF65408}" type="parTrans" cxnId="{C1C21B7B-92F8-4D7B-AC92-4CCDBF554DF3}">
      <dgm:prSet/>
      <dgm:spPr/>
      <dgm:t>
        <a:bodyPr/>
        <a:lstStyle/>
        <a:p>
          <a:endParaRPr lang="en-GB"/>
        </a:p>
      </dgm:t>
    </dgm:pt>
    <dgm:pt modelId="{ED2F9CE9-90B1-4D1A-BE84-38380D03D6F0}" type="sibTrans" cxnId="{C1C21B7B-92F8-4D7B-AC92-4CCDBF554DF3}">
      <dgm:prSet/>
      <dgm:spPr/>
      <dgm:t>
        <a:bodyPr/>
        <a:lstStyle/>
        <a:p>
          <a:endParaRPr lang="en-GB"/>
        </a:p>
      </dgm:t>
    </dgm:pt>
    <dgm:pt modelId="{C461F3F8-DFF4-42D5-A7AC-20D0ABC1D67A}">
      <dgm:prSet phldrT="[Text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28575"/>
      </dgm:spPr>
      <dgm:t>
        <a:bodyPr/>
        <a:lstStyle/>
        <a:p>
          <a:r>
            <a:rPr lang="en-GB" b="1" dirty="0">
              <a:solidFill>
                <a:schemeClr val="tx1"/>
              </a:solidFill>
            </a:rPr>
            <a:t>Substrate Bias</a:t>
          </a:r>
          <a:endParaRPr lang="en-GB" sz="2000" b="1" dirty="0">
            <a:solidFill>
              <a:schemeClr val="tx1"/>
            </a:solidFill>
          </a:endParaRPr>
        </a:p>
      </dgm:t>
    </dgm:pt>
    <dgm:pt modelId="{E65C8D91-4242-4045-984B-96AF3F668CFA}" type="parTrans" cxnId="{01FBE712-BB09-4F3A-97C4-CF2ED95F5CC3}">
      <dgm:prSet/>
      <dgm:spPr/>
      <dgm:t>
        <a:bodyPr/>
        <a:lstStyle/>
        <a:p>
          <a:endParaRPr lang="en-GB"/>
        </a:p>
      </dgm:t>
    </dgm:pt>
    <dgm:pt modelId="{2DB49D34-DC8B-4C0E-B84A-B4026BD3AD1E}" type="sibTrans" cxnId="{01FBE712-BB09-4F3A-97C4-CF2ED95F5CC3}">
      <dgm:prSet/>
      <dgm:spPr/>
      <dgm:t>
        <a:bodyPr/>
        <a:lstStyle/>
        <a:p>
          <a:endParaRPr lang="en-GB"/>
        </a:p>
      </dgm:t>
    </dgm:pt>
    <dgm:pt modelId="{777F3556-5439-4F4A-8F5D-C3DD7028C41E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 spcFirstLastPara="0" vert="horz" wrap="square" lIns="22860" tIns="22860" rIns="22860" bIns="22860" numCol="1" spcCol="1270" anchor="ctr" anchorCtr="0"/>
        <a:lstStyle/>
        <a:p>
          <a:r>
            <a:rPr lang="de-DE" sz="1800" b="1" kern="1200" dirty="0">
              <a:solidFill>
                <a:prstClr val="black"/>
              </a:solidFill>
              <a:latin typeface="Trebuchet MS"/>
              <a:ea typeface="+mn-ea"/>
              <a:cs typeface="+mn-cs"/>
            </a:rPr>
            <a:t>Substrate </a:t>
          </a:r>
          <a:r>
            <a:rPr lang="de-DE" sz="1800" b="1" kern="1200" dirty="0" err="1">
              <a:solidFill>
                <a:prstClr val="black"/>
              </a:solidFill>
              <a:latin typeface="Trebuchet MS"/>
              <a:ea typeface="+mn-ea"/>
              <a:cs typeface="+mn-cs"/>
            </a:rPr>
            <a:t>temperature</a:t>
          </a:r>
          <a:endParaRPr lang="ru-RU" sz="1800" b="1" kern="1200" dirty="0">
            <a:solidFill>
              <a:prstClr val="black"/>
            </a:solidFill>
            <a:latin typeface="Trebuchet MS"/>
            <a:ea typeface="+mn-ea"/>
            <a:cs typeface="+mn-cs"/>
          </a:endParaRPr>
        </a:p>
      </dgm:t>
    </dgm:pt>
    <dgm:pt modelId="{48B7567A-13CF-B445-AEFC-D13A7C83DDF0}" type="parTrans" cxnId="{BB9B1749-E672-5B42-8170-3C766823F283}">
      <dgm:prSet/>
      <dgm:spPr/>
      <dgm:t>
        <a:bodyPr/>
        <a:lstStyle/>
        <a:p>
          <a:endParaRPr lang="ru-RU"/>
        </a:p>
      </dgm:t>
    </dgm:pt>
    <dgm:pt modelId="{CC046030-A0A0-5340-81F9-6DCB8C3E29E6}" type="sibTrans" cxnId="{BB9B1749-E672-5B42-8170-3C766823F283}">
      <dgm:prSet/>
      <dgm:spPr/>
      <dgm:t>
        <a:bodyPr/>
        <a:lstStyle/>
        <a:p>
          <a:endParaRPr lang="ru-RU"/>
        </a:p>
      </dgm:t>
    </dgm:pt>
    <dgm:pt modelId="{3384DA45-2E04-4E63-B56F-9DCE6969456C}" type="pres">
      <dgm:prSet presAssocID="{0850F786-2869-4E29-883B-FF8FB1C72C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8CF551F-1818-4CD2-BF3C-24A82E2B3005}" type="pres">
      <dgm:prSet presAssocID="{16F021B8-E9E2-4FE0-9783-6E9BFC133373}" presName="hierRoot1" presStyleCnt="0">
        <dgm:presLayoutVars>
          <dgm:hierBranch val="init"/>
        </dgm:presLayoutVars>
      </dgm:prSet>
      <dgm:spPr/>
    </dgm:pt>
    <dgm:pt modelId="{78A446E7-F2A3-460C-86BC-219C3F7A8D90}" type="pres">
      <dgm:prSet presAssocID="{16F021B8-E9E2-4FE0-9783-6E9BFC133373}" presName="rootComposite1" presStyleCnt="0"/>
      <dgm:spPr/>
    </dgm:pt>
    <dgm:pt modelId="{516F84AA-F0CC-405C-8E27-E80A7E4F004C}" type="pres">
      <dgm:prSet presAssocID="{16F021B8-E9E2-4FE0-9783-6E9BFC133373}" presName="rootText1" presStyleLbl="node0" presStyleIdx="0" presStyleCnt="1" custScaleY="121566">
        <dgm:presLayoutVars>
          <dgm:chPref val="3"/>
        </dgm:presLayoutVars>
      </dgm:prSet>
      <dgm:spPr>
        <a:prstGeom prst="roundRect">
          <a:avLst/>
        </a:prstGeom>
      </dgm:spPr>
    </dgm:pt>
    <dgm:pt modelId="{F7C4746C-9567-4492-BEAF-D854CC0BB84E}" type="pres">
      <dgm:prSet presAssocID="{16F021B8-E9E2-4FE0-9783-6E9BFC133373}" presName="rootConnector1" presStyleLbl="node1" presStyleIdx="0" presStyleCnt="0"/>
      <dgm:spPr/>
    </dgm:pt>
    <dgm:pt modelId="{E555F21F-BE8E-4EFC-8A67-87B180C74F2C}" type="pres">
      <dgm:prSet presAssocID="{16F021B8-E9E2-4FE0-9783-6E9BFC133373}" presName="hierChild2" presStyleCnt="0"/>
      <dgm:spPr/>
    </dgm:pt>
    <dgm:pt modelId="{E8C5A3B4-0E11-4814-B569-C162A1EB7597}" type="pres">
      <dgm:prSet presAssocID="{68258830-6B44-46F9-9828-2191BF01D44A}" presName="Name64" presStyleLbl="parChTrans1D2" presStyleIdx="0" presStyleCnt="1"/>
      <dgm:spPr/>
    </dgm:pt>
    <dgm:pt modelId="{EC307FA4-08A3-4742-8AD0-21E5462F8508}" type="pres">
      <dgm:prSet presAssocID="{48868DBD-6C00-4DEB-9A9A-9B1E9429CA62}" presName="hierRoot2" presStyleCnt="0">
        <dgm:presLayoutVars>
          <dgm:hierBranch val="init"/>
        </dgm:presLayoutVars>
      </dgm:prSet>
      <dgm:spPr/>
    </dgm:pt>
    <dgm:pt modelId="{183A5F50-1A45-43D7-9C37-5513F43CD535}" type="pres">
      <dgm:prSet presAssocID="{48868DBD-6C00-4DEB-9A9A-9B1E9429CA62}" presName="rootComposite" presStyleCnt="0"/>
      <dgm:spPr/>
    </dgm:pt>
    <dgm:pt modelId="{B1001BCD-541A-4E64-8E57-B31DEE9EA64B}" type="pres">
      <dgm:prSet presAssocID="{48868DBD-6C00-4DEB-9A9A-9B1E9429CA62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34634EF4-D5C5-4714-AD32-AFD0861FA01A}" type="pres">
      <dgm:prSet presAssocID="{48868DBD-6C00-4DEB-9A9A-9B1E9429CA62}" presName="rootConnector" presStyleLbl="node2" presStyleIdx="0" presStyleCnt="1"/>
      <dgm:spPr/>
    </dgm:pt>
    <dgm:pt modelId="{0A3E6675-FCA3-44CF-9556-F4A548AB368B}" type="pres">
      <dgm:prSet presAssocID="{48868DBD-6C00-4DEB-9A9A-9B1E9429CA62}" presName="hierChild4" presStyleCnt="0"/>
      <dgm:spPr/>
    </dgm:pt>
    <dgm:pt modelId="{7109BA0A-306D-4BFC-886F-1D2EDE913F04}" type="pres">
      <dgm:prSet presAssocID="{217F48C5-B373-40DE-AC49-51E10067445B}" presName="Name64" presStyleLbl="parChTrans1D3" presStyleIdx="0" presStyleCnt="5"/>
      <dgm:spPr/>
    </dgm:pt>
    <dgm:pt modelId="{1BE68D18-8C86-40C5-85D7-0DBD9C3FCB11}" type="pres">
      <dgm:prSet presAssocID="{6EAB7CC0-5BB0-4A29-A932-911A95CE5885}" presName="hierRoot2" presStyleCnt="0">
        <dgm:presLayoutVars>
          <dgm:hierBranch val="init"/>
        </dgm:presLayoutVars>
      </dgm:prSet>
      <dgm:spPr/>
    </dgm:pt>
    <dgm:pt modelId="{AA74FDEE-760A-4743-A670-6D34A3C3D54B}" type="pres">
      <dgm:prSet presAssocID="{6EAB7CC0-5BB0-4A29-A932-911A95CE5885}" presName="rootComposite" presStyleCnt="0"/>
      <dgm:spPr/>
    </dgm:pt>
    <dgm:pt modelId="{947CEAE5-9E69-4D17-84FB-8D8D058B955C}" type="pres">
      <dgm:prSet presAssocID="{6EAB7CC0-5BB0-4A29-A932-911A95CE5885}" presName="rootText" presStyleLbl="node3" presStyleIdx="0" presStyleCnt="5">
        <dgm:presLayoutVars>
          <dgm:chPref val="3"/>
        </dgm:presLayoutVars>
      </dgm:prSet>
      <dgm:spPr>
        <a:prstGeom prst="roundRect">
          <a:avLst/>
        </a:prstGeom>
      </dgm:spPr>
    </dgm:pt>
    <dgm:pt modelId="{E4E5A4DB-5327-4158-A8D9-197C4A3A0D6E}" type="pres">
      <dgm:prSet presAssocID="{6EAB7CC0-5BB0-4A29-A932-911A95CE5885}" presName="rootConnector" presStyleLbl="node3" presStyleIdx="0" presStyleCnt="5"/>
      <dgm:spPr/>
    </dgm:pt>
    <dgm:pt modelId="{D9318201-00EE-42EA-A125-F8F3B6E9F43A}" type="pres">
      <dgm:prSet presAssocID="{6EAB7CC0-5BB0-4A29-A932-911A95CE5885}" presName="hierChild4" presStyleCnt="0"/>
      <dgm:spPr/>
    </dgm:pt>
    <dgm:pt modelId="{B5D6C9D3-3D18-48E9-9F39-0794E325DD27}" type="pres">
      <dgm:prSet presAssocID="{6EAB7CC0-5BB0-4A29-A932-911A95CE5885}" presName="hierChild5" presStyleCnt="0"/>
      <dgm:spPr/>
    </dgm:pt>
    <dgm:pt modelId="{CAF32B21-D1D1-4820-A12B-32FD7A236DEE}" type="pres">
      <dgm:prSet presAssocID="{66A25218-C1A4-4296-9D40-D5EF0AF65408}" presName="Name64" presStyleLbl="parChTrans1D3" presStyleIdx="1" presStyleCnt="5"/>
      <dgm:spPr/>
    </dgm:pt>
    <dgm:pt modelId="{9BC820EF-DC2E-4361-9C43-7F199B6FC486}" type="pres">
      <dgm:prSet presAssocID="{E664EF68-8EB3-453A-BE7F-08112807CDEE}" presName="hierRoot2" presStyleCnt="0">
        <dgm:presLayoutVars>
          <dgm:hierBranch val="init"/>
        </dgm:presLayoutVars>
      </dgm:prSet>
      <dgm:spPr/>
    </dgm:pt>
    <dgm:pt modelId="{AD3397D3-1B28-4B6E-B82B-627CABC3EEC6}" type="pres">
      <dgm:prSet presAssocID="{E664EF68-8EB3-453A-BE7F-08112807CDEE}" presName="rootComposite" presStyleCnt="0"/>
      <dgm:spPr/>
    </dgm:pt>
    <dgm:pt modelId="{694D5640-EA41-4018-9E4F-4A627821EFA8}" type="pres">
      <dgm:prSet presAssocID="{E664EF68-8EB3-453A-BE7F-08112807CDEE}" presName="rootText" presStyleLbl="node3" presStyleIdx="1" presStyleCnt="5">
        <dgm:presLayoutVars>
          <dgm:chPref val="3"/>
        </dgm:presLayoutVars>
      </dgm:prSet>
      <dgm:spPr>
        <a:prstGeom prst="roundRect">
          <a:avLst/>
        </a:prstGeom>
      </dgm:spPr>
    </dgm:pt>
    <dgm:pt modelId="{ECA81854-F6B3-41C1-93E1-08CB40410C7B}" type="pres">
      <dgm:prSet presAssocID="{E664EF68-8EB3-453A-BE7F-08112807CDEE}" presName="rootConnector" presStyleLbl="node3" presStyleIdx="1" presStyleCnt="5"/>
      <dgm:spPr/>
    </dgm:pt>
    <dgm:pt modelId="{0FDFD060-BC86-40F5-A960-1013DFF21481}" type="pres">
      <dgm:prSet presAssocID="{E664EF68-8EB3-453A-BE7F-08112807CDEE}" presName="hierChild4" presStyleCnt="0"/>
      <dgm:spPr/>
    </dgm:pt>
    <dgm:pt modelId="{BB236CB5-E2F1-4DDD-A2E7-1636010BBC81}" type="pres">
      <dgm:prSet presAssocID="{E664EF68-8EB3-453A-BE7F-08112807CDEE}" presName="hierChild5" presStyleCnt="0"/>
      <dgm:spPr/>
    </dgm:pt>
    <dgm:pt modelId="{9A0AAE27-A5BC-405F-B62E-629076178014}" type="pres">
      <dgm:prSet presAssocID="{5CBB3FF5-9E3B-4A23-97CF-5D2EE75E32B5}" presName="Name64" presStyleLbl="parChTrans1D3" presStyleIdx="2" presStyleCnt="5"/>
      <dgm:spPr/>
    </dgm:pt>
    <dgm:pt modelId="{380BFDAB-6245-4876-A8C7-E437776DA85A}" type="pres">
      <dgm:prSet presAssocID="{276BC1B8-582F-442A-8DC6-908E861D56D8}" presName="hierRoot2" presStyleCnt="0">
        <dgm:presLayoutVars>
          <dgm:hierBranch val="init"/>
        </dgm:presLayoutVars>
      </dgm:prSet>
      <dgm:spPr/>
    </dgm:pt>
    <dgm:pt modelId="{EDF13C78-4015-4B03-928B-08B479D51D37}" type="pres">
      <dgm:prSet presAssocID="{276BC1B8-582F-442A-8DC6-908E861D56D8}" presName="rootComposite" presStyleCnt="0"/>
      <dgm:spPr/>
    </dgm:pt>
    <dgm:pt modelId="{9D031484-99EB-4D51-8BEE-05EFF7EE7456}" type="pres">
      <dgm:prSet presAssocID="{276BC1B8-582F-442A-8DC6-908E861D56D8}" presName="rootText" presStyleLbl="node3" presStyleIdx="2" presStyleCnt="5">
        <dgm:presLayoutVars>
          <dgm:chPref val="3"/>
        </dgm:presLayoutVars>
      </dgm:prSet>
      <dgm:spPr>
        <a:prstGeom prst="roundRect">
          <a:avLst/>
        </a:prstGeom>
      </dgm:spPr>
    </dgm:pt>
    <dgm:pt modelId="{675DA5B1-2BC0-43DA-B74B-3C2DC21054D7}" type="pres">
      <dgm:prSet presAssocID="{276BC1B8-582F-442A-8DC6-908E861D56D8}" presName="rootConnector" presStyleLbl="node3" presStyleIdx="2" presStyleCnt="5"/>
      <dgm:spPr/>
    </dgm:pt>
    <dgm:pt modelId="{D5BEB9E5-39B4-477D-A82F-ED3FAE6DC284}" type="pres">
      <dgm:prSet presAssocID="{276BC1B8-582F-442A-8DC6-908E861D56D8}" presName="hierChild4" presStyleCnt="0"/>
      <dgm:spPr/>
    </dgm:pt>
    <dgm:pt modelId="{9EFD3AD0-BFE8-48F3-8EBC-28190D34B080}" type="pres">
      <dgm:prSet presAssocID="{276BC1B8-582F-442A-8DC6-908E861D56D8}" presName="hierChild5" presStyleCnt="0"/>
      <dgm:spPr/>
    </dgm:pt>
    <dgm:pt modelId="{DD334C3D-BB0B-4A39-8D03-DB6B2B1E5FF5}" type="pres">
      <dgm:prSet presAssocID="{E65C8D91-4242-4045-984B-96AF3F668CFA}" presName="Name64" presStyleLbl="parChTrans1D3" presStyleIdx="3" presStyleCnt="5"/>
      <dgm:spPr/>
    </dgm:pt>
    <dgm:pt modelId="{D25F5F02-CA92-4566-A5AD-DB491F691DE4}" type="pres">
      <dgm:prSet presAssocID="{C461F3F8-DFF4-42D5-A7AC-20D0ABC1D67A}" presName="hierRoot2" presStyleCnt="0">
        <dgm:presLayoutVars>
          <dgm:hierBranch val="init"/>
        </dgm:presLayoutVars>
      </dgm:prSet>
      <dgm:spPr/>
    </dgm:pt>
    <dgm:pt modelId="{A0165661-59CE-4C3B-A85D-62E73A0D745E}" type="pres">
      <dgm:prSet presAssocID="{C461F3F8-DFF4-42D5-A7AC-20D0ABC1D67A}" presName="rootComposite" presStyleCnt="0"/>
      <dgm:spPr/>
    </dgm:pt>
    <dgm:pt modelId="{F0B85CBC-A286-4AB4-AA1A-FE2336CE24AE}" type="pres">
      <dgm:prSet presAssocID="{C461F3F8-DFF4-42D5-A7AC-20D0ABC1D67A}" presName="rootText" presStyleLbl="node3" presStyleIdx="3" presStyleCnt="5">
        <dgm:presLayoutVars>
          <dgm:chPref val="3"/>
        </dgm:presLayoutVars>
      </dgm:prSet>
      <dgm:spPr>
        <a:prstGeom prst="roundRect">
          <a:avLst/>
        </a:prstGeom>
      </dgm:spPr>
    </dgm:pt>
    <dgm:pt modelId="{966ADA5B-840B-4057-9613-854EF4161BA4}" type="pres">
      <dgm:prSet presAssocID="{C461F3F8-DFF4-42D5-A7AC-20D0ABC1D67A}" presName="rootConnector" presStyleLbl="node3" presStyleIdx="3" presStyleCnt="5"/>
      <dgm:spPr/>
    </dgm:pt>
    <dgm:pt modelId="{A7FEA465-C723-40AA-A596-733B9F6BFB2D}" type="pres">
      <dgm:prSet presAssocID="{C461F3F8-DFF4-42D5-A7AC-20D0ABC1D67A}" presName="hierChild4" presStyleCnt="0"/>
      <dgm:spPr/>
    </dgm:pt>
    <dgm:pt modelId="{99530C4A-C0BD-4FDD-8ACB-2FC0522661D0}" type="pres">
      <dgm:prSet presAssocID="{C461F3F8-DFF4-42D5-A7AC-20D0ABC1D67A}" presName="hierChild5" presStyleCnt="0"/>
      <dgm:spPr/>
    </dgm:pt>
    <dgm:pt modelId="{F4FFDBBC-91CC-FC46-88B4-4FD154986AC2}" type="pres">
      <dgm:prSet presAssocID="{48B7567A-13CF-B445-AEFC-D13A7C83DDF0}" presName="Name64" presStyleLbl="parChTrans1D3" presStyleIdx="4" presStyleCnt="5"/>
      <dgm:spPr/>
    </dgm:pt>
    <dgm:pt modelId="{9EBC2BEC-A00E-3848-807C-99AF4EC34137}" type="pres">
      <dgm:prSet presAssocID="{777F3556-5439-4F4A-8F5D-C3DD7028C41E}" presName="hierRoot2" presStyleCnt="0">
        <dgm:presLayoutVars>
          <dgm:hierBranch val="init"/>
        </dgm:presLayoutVars>
      </dgm:prSet>
      <dgm:spPr/>
    </dgm:pt>
    <dgm:pt modelId="{8FB025F2-418E-4349-894C-14B929AEFC32}" type="pres">
      <dgm:prSet presAssocID="{777F3556-5439-4F4A-8F5D-C3DD7028C41E}" presName="rootComposite" presStyleCnt="0"/>
      <dgm:spPr/>
    </dgm:pt>
    <dgm:pt modelId="{86EAA3B8-3CF7-1E4D-B9C5-E86758F784D0}" type="pres">
      <dgm:prSet presAssocID="{777F3556-5439-4F4A-8F5D-C3DD7028C41E}" presName="rootText" presStyleLbl="node3" presStyleIdx="4" presStyleCnt="5">
        <dgm:presLayoutVars>
          <dgm:chPref val="3"/>
        </dgm:presLayoutVars>
      </dgm:prSet>
      <dgm:spPr>
        <a:xfrm>
          <a:off x="5343609" y="3567844"/>
          <a:ext cx="2073781" cy="632503"/>
        </a:xfrm>
        <a:prstGeom prst="roundRect">
          <a:avLst/>
        </a:prstGeom>
      </dgm:spPr>
    </dgm:pt>
    <dgm:pt modelId="{7D2485A5-D4C1-3046-A36D-A66BB73C3CF8}" type="pres">
      <dgm:prSet presAssocID="{777F3556-5439-4F4A-8F5D-C3DD7028C41E}" presName="rootConnector" presStyleLbl="node3" presStyleIdx="4" presStyleCnt="5"/>
      <dgm:spPr/>
    </dgm:pt>
    <dgm:pt modelId="{282AA246-4EA2-CB4E-80B5-14EB1A4CCB13}" type="pres">
      <dgm:prSet presAssocID="{777F3556-5439-4F4A-8F5D-C3DD7028C41E}" presName="hierChild4" presStyleCnt="0"/>
      <dgm:spPr/>
    </dgm:pt>
    <dgm:pt modelId="{667C8560-3136-B84B-BEE8-FAE7E79F5588}" type="pres">
      <dgm:prSet presAssocID="{777F3556-5439-4F4A-8F5D-C3DD7028C41E}" presName="hierChild5" presStyleCnt="0"/>
      <dgm:spPr/>
    </dgm:pt>
    <dgm:pt modelId="{E56751F9-01B4-4462-B01A-94AB8A763DBA}" type="pres">
      <dgm:prSet presAssocID="{48868DBD-6C00-4DEB-9A9A-9B1E9429CA62}" presName="hierChild5" presStyleCnt="0"/>
      <dgm:spPr/>
    </dgm:pt>
    <dgm:pt modelId="{0E967E12-4F93-445B-A02C-CDD949905D83}" type="pres">
      <dgm:prSet presAssocID="{16F021B8-E9E2-4FE0-9783-6E9BFC133373}" presName="hierChild3" presStyleCnt="0"/>
      <dgm:spPr/>
    </dgm:pt>
  </dgm:ptLst>
  <dgm:cxnLst>
    <dgm:cxn modelId="{FFC08A01-3DCF-4DA3-B832-E37D50964256}" type="presOf" srcId="{C461F3F8-DFF4-42D5-A7AC-20D0ABC1D67A}" destId="{F0B85CBC-A286-4AB4-AA1A-FE2336CE24AE}" srcOrd="0" destOrd="0" presId="urn:microsoft.com/office/officeart/2009/3/layout/HorizontalOrganizationChart"/>
    <dgm:cxn modelId="{C38FB304-A09C-4646-A8F5-EE06C2CC33FC}" type="presOf" srcId="{777F3556-5439-4F4A-8F5D-C3DD7028C41E}" destId="{7D2485A5-D4C1-3046-A36D-A66BB73C3CF8}" srcOrd="1" destOrd="0" presId="urn:microsoft.com/office/officeart/2009/3/layout/HorizontalOrganizationChart"/>
    <dgm:cxn modelId="{01FBE712-BB09-4F3A-97C4-CF2ED95F5CC3}" srcId="{48868DBD-6C00-4DEB-9A9A-9B1E9429CA62}" destId="{C461F3F8-DFF4-42D5-A7AC-20D0ABC1D67A}" srcOrd="3" destOrd="0" parTransId="{E65C8D91-4242-4045-984B-96AF3F668CFA}" sibTransId="{2DB49D34-DC8B-4C0E-B84A-B4026BD3AD1E}"/>
    <dgm:cxn modelId="{2BA9FE2D-758C-4668-AA52-98872549756C}" type="presOf" srcId="{E65C8D91-4242-4045-984B-96AF3F668CFA}" destId="{DD334C3D-BB0B-4A39-8D03-DB6B2B1E5FF5}" srcOrd="0" destOrd="0" presId="urn:microsoft.com/office/officeart/2009/3/layout/HorizontalOrganizationChart"/>
    <dgm:cxn modelId="{5353D032-F17A-415E-B3A8-8C21D2348DCF}" type="presOf" srcId="{48868DBD-6C00-4DEB-9A9A-9B1E9429CA62}" destId="{34634EF4-D5C5-4714-AD32-AFD0861FA01A}" srcOrd="1" destOrd="0" presId="urn:microsoft.com/office/officeart/2009/3/layout/HorizontalOrganizationChart"/>
    <dgm:cxn modelId="{56B64339-64E4-4777-A4B9-000531DA929D}" type="presOf" srcId="{66A25218-C1A4-4296-9D40-D5EF0AF65408}" destId="{CAF32B21-D1D1-4820-A12B-32FD7A236DEE}" srcOrd="0" destOrd="0" presId="urn:microsoft.com/office/officeart/2009/3/layout/HorizontalOrganizationChart"/>
    <dgm:cxn modelId="{83660346-5252-4BBD-ABFA-D8A6A6B35BCD}" type="presOf" srcId="{C461F3F8-DFF4-42D5-A7AC-20D0ABC1D67A}" destId="{966ADA5B-840B-4057-9613-854EF4161BA4}" srcOrd="1" destOrd="0" presId="urn:microsoft.com/office/officeart/2009/3/layout/HorizontalOrganizationChart"/>
    <dgm:cxn modelId="{7D0F4648-D578-4FAA-8E68-9F287B9E0B3E}" type="presOf" srcId="{5CBB3FF5-9E3B-4A23-97CF-5D2EE75E32B5}" destId="{9A0AAE27-A5BC-405F-B62E-629076178014}" srcOrd="0" destOrd="0" presId="urn:microsoft.com/office/officeart/2009/3/layout/HorizontalOrganizationChart"/>
    <dgm:cxn modelId="{BB9B1749-E672-5B42-8170-3C766823F283}" srcId="{48868DBD-6C00-4DEB-9A9A-9B1E9429CA62}" destId="{777F3556-5439-4F4A-8F5D-C3DD7028C41E}" srcOrd="4" destOrd="0" parTransId="{48B7567A-13CF-B445-AEFC-D13A7C83DDF0}" sibTransId="{CC046030-A0A0-5340-81F9-6DCB8C3E29E6}"/>
    <dgm:cxn modelId="{5A2A914F-3113-4E17-A495-23B6F756C7E7}" type="presOf" srcId="{6EAB7CC0-5BB0-4A29-A932-911A95CE5885}" destId="{947CEAE5-9E69-4D17-84FB-8D8D058B955C}" srcOrd="0" destOrd="0" presId="urn:microsoft.com/office/officeart/2009/3/layout/HorizontalOrganizationChart"/>
    <dgm:cxn modelId="{543C4A5B-B521-47CD-87BB-CB543D40E2AB}" type="presOf" srcId="{217F48C5-B373-40DE-AC49-51E10067445B}" destId="{7109BA0A-306D-4BFC-886F-1D2EDE913F04}" srcOrd="0" destOrd="0" presId="urn:microsoft.com/office/officeart/2009/3/layout/HorizontalOrganizationChart"/>
    <dgm:cxn modelId="{28485269-5BDF-42D6-B898-CAA684649B63}" srcId="{48868DBD-6C00-4DEB-9A9A-9B1E9429CA62}" destId="{276BC1B8-582F-442A-8DC6-908E861D56D8}" srcOrd="2" destOrd="0" parTransId="{5CBB3FF5-9E3B-4A23-97CF-5D2EE75E32B5}" sibTransId="{8C135524-222A-4D33-B0F9-CEB1847166F2}"/>
    <dgm:cxn modelId="{C86E2C6E-4387-4A53-AB85-0FF860006F34}" type="presOf" srcId="{16F021B8-E9E2-4FE0-9783-6E9BFC133373}" destId="{516F84AA-F0CC-405C-8E27-E80A7E4F004C}" srcOrd="0" destOrd="0" presId="urn:microsoft.com/office/officeart/2009/3/layout/HorizontalOrganizationChart"/>
    <dgm:cxn modelId="{23E87273-E80F-472A-B18A-8FE1632F90E3}" srcId="{16F021B8-E9E2-4FE0-9783-6E9BFC133373}" destId="{48868DBD-6C00-4DEB-9A9A-9B1E9429CA62}" srcOrd="0" destOrd="0" parTransId="{68258830-6B44-46F9-9828-2191BF01D44A}" sibTransId="{38A4A13C-3647-4C92-938C-2FB2BA649F65}"/>
    <dgm:cxn modelId="{A396DE78-ED20-4076-AE33-D0844ECA4F34}" type="presOf" srcId="{68258830-6B44-46F9-9828-2191BF01D44A}" destId="{E8C5A3B4-0E11-4814-B569-C162A1EB7597}" srcOrd="0" destOrd="0" presId="urn:microsoft.com/office/officeart/2009/3/layout/HorizontalOrganizationChart"/>
    <dgm:cxn modelId="{C1C21B7B-92F8-4D7B-AC92-4CCDBF554DF3}" srcId="{48868DBD-6C00-4DEB-9A9A-9B1E9429CA62}" destId="{E664EF68-8EB3-453A-BE7F-08112807CDEE}" srcOrd="1" destOrd="0" parTransId="{66A25218-C1A4-4296-9D40-D5EF0AF65408}" sibTransId="{ED2F9CE9-90B1-4D1A-BE84-38380D03D6F0}"/>
    <dgm:cxn modelId="{CE7BA57F-23A0-AB4E-8AE0-A609B974FDD1}" type="presOf" srcId="{777F3556-5439-4F4A-8F5D-C3DD7028C41E}" destId="{86EAA3B8-3CF7-1E4D-B9C5-E86758F784D0}" srcOrd="0" destOrd="0" presId="urn:microsoft.com/office/officeart/2009/3/layout/HorizontalOrganizationChart"/>
    <dgm:cxn modelId="{5E6A0491-80B2-4D2E-B13C-EDE21A40FEF9}" type="presOf" srcId="{276BC1B8-582F-442A-8DC6-908E861D56D8}" destId="{675DA5B1-2BC0-43DA-B74B-3C2DC21054D7}" srcOrd="1" destOrd="0" presId="urn:microsoft.com/office/officeart/2009/3/layout/HorizontalOrganizationChart"/>
    <dgm:cxn modelId="{AFBF2694-038E-4466-930C-93D17C1ABEE5}" type="presOf" srcId="{276BC1B8-582F-442A-8DC6-908E861D56D8}" destId="{9D031484-99EB-4D51-8BEE-05EFF7EE7456}" srcOrd="0" destOrd="0" presId="urn:microsoft.com/office/officeart/2009/3/layout/HorizontalOrganizationChart"/>
    <dgm:cxn modelId="{28B13899-E5BC-4BFC-92DE-AA95B9E23D6B}" type="presOf" srcId="{48868DBD-6C00-4DEB-9A9A-9B1E9429CA62}" destId="{B1001BCD-541A-4E64-8E57-B31DEE9EA64B}" srcOrd="0" destOrd="0" presId="urn:microsoft.com/office/officeart/2009/3/layout/HorizontalOrganizationChart"/>
    <dgm:cxn modelId="{FBD225AA-F84F-4941-BEE8-5A940EFC8EEE}" type="presOf" srcId="{E664EF68-8EB3-453A-BE7F-08112807CDEE}" destId="{ECA81854-F6B3-41C1-93E1-08CB40410C7B}" srcOrd="1" destOrd="0" presId="urn:microsoft.com/office/officeart/2009/3/layout/HorizontalOrganizationChart"/>
    <dgm:cxn modelId="{EDA7BFBC-FAAB-462F-9B6F-A941875399CF}" type="presOf" srcId="{16F021B8-E9E2-4FE0-9783-6E9BFC133373}" destId="{F7C4746C-9567-4492-BEAF-D854CC0BB84E}" srcOrd="1" destOrd="0" presId="urn:microsoft.com/office/officeart/2009/3/layout/HorizontalOrganizationChart"/>
    <dgm:cxn modelId="{E9996BD3-3983-4229-AB04-E006DC51D3DE}" type="presOf" srcId="{E664EF68-8EB3-453A-BE7F-08112807CDEE}" destId="{694D5640-EA41-4018-9E4F-4A627821EFA8}" srcOrd="0" destOrd="0" presId="urn:microsoft.com/office/officeart/2009/3/layout/HorizontalOrganizationChart"/>
    <dgm:cxn modelId="{4D004BD9-EF6E-4FF8-AC64-B090DDF7FB99}" srcId="{0850F786-2869-4E29-883B-FF8FB1C72CD2}" destId="{16F021B8-E9E2-4FE0-9783-6E9BFC133373}" srcOrd="0" destOrd="0" parTransId="{7F97CB5D-24A7-4DD7-A599-45014E920713}" sibTransId="{7CF213B2-61C1-4757-AE1D-9D36301D30C6}"/>
    <dgm:cxn modelId="{A601F7EF-A3AB-43B1-86F9-8B04A4F79473}" type="presOf" srcId="{6EAB7CC0-5BB0-4A29-A932-911A95CE5885}" destId="{E4E5A4DB-5327-4158-A8D9-197C4A3A0D6E}" srcOrd="1" destOrd="0" presId="urn:microsoft.com/office/officeart/2009/3/layout/HorizontalOrganizationChart"/>
    <dgm:cxn modelId="{B550DFF1-DAFA-46B2-ACE2-EE7D8B1B2958}" type="presOf" srcId="{0850F786-2869-4E29-883B-FF8FB1C72CD2}" destId="{3384DA45-2E04-4E63-B56F-9DCE6969456C}" srcOrd="0" destOrd="0" presId="urn:microsoft.com/office/officeart/2009/3/layout/HorizontalOrganizationChart"/>
    <dgm:cxn modelId="{95C207F5-3229-AE44-A381-B19B442B8A33}" type="presOf" srcId="{48B7567A-13CF-B445-AEFC-D13A7C83DDF0}" destId="{F4FFDBBC-91CC-FC46-88B4-4FD154986AC2}" srcOrd="0" destOrd="0" presId="urn:microsoft.com/office/officeart/2009/3/layout/HorizontalOrganizationChart"/>
    <dgm:cxn modelId="{C79FB5F9-DF82-45F4-BC17-5CA756A162BC}" srcId="{48868DBD-6C00-4DEB-9A9A-9B1E9429CA62}" destId="{6EAB7CC0-5BB0-4A29-A932-911A95CE5885}" srcOrd="0" destOrd="0" parTransId="{217F48C5-B373-40DE-AC49-51E10067445B}" sibTransId="{A1F0D3BC-A99D-4DA4-83DA-4FF64E30E767}"/>
    <dgm:cxn modelId="{E407B811-122A-4B78-AEE3-86149D1DB958}" type="presParOf" srcId="{3384DA45-2E04-4E63-B56F-9DCE6969456C}" destId="{78CF551F-1818-4CD2-BF3C-24A82E2B3005}" srcOrd="0" destOrd="0" presId="urn:microsoft.com/office/officeart/2009/3/layout/HorizontalOrganizationChart"/>
    <dgm:cxn modelId="{115A86C9-A7F5-4E2D-81E7-69FF1318D35A}" type="presParOf" srcId="{78CF551F-1818-4CD2-BF3C-24A82E2B3005}" destId="{78A446E7-F2A3-460C-86BC-219C3F7A8D90}" srcOrd="0" destOrd="0" presId="urn:microsoft.com/office/officeart/2009/3/layout/HorizontalOrganizationChart"/>
    <dgm:cxn modelId="{53EF11FE-0D80-4BAF-95BF-F211939AE14D}" type="presParOf" srcId="{78A446E7-F2A3-460C-86BC-219C3F7A8D90}" destId="{516F84AA-F0CC-405C-8E27-E80A7E4F004C}" srcOrd="0" destOrd="0" presId="urn:microsoft.com/office/officeart/2009/3/layout/HorizontalOrganizationChart"/>
    <dgm:cxn modelId="{0A3606E3-1292-47DB-9D5F-C85407389EDA}" type="presParOf" srcId="{78A446E7-F2A3-460C-86BC-219C3F7A8D90}" destId="{F7C4746C-9567-4492-BEAF-D854CC0BB84E}" srcOrd="1" destOrd="0" presId="urn:microsoft.com/office/officeart/2009/3/layout/HorizontalOrganizationChart"/>
    <dgm:cxn modelId="{E43038C6-D5AC-4703-B549-56C39526C6A9}" type="presParOf" srcId="{78CF551F-1818-4CD2-BF3C-24A82E2B3005}" destId="{E555F21F-BE8E-4EFC-8A67-87B180C74F2C}" srcOrd="1" destOrd="0" presId="urn:microsoft.com/office/officeart/2009/3/layout/HorizontalOrganizationChart"/>
    <dgm:cxn modelId="{526051F5-252A-4851-A62A-785E89AAB21F}" type="presParOf" srcId="{E555F21F-BE8E-4EFC-8A67-87B180C74F2C}" destId="{E8C5A3B4-0E11-4814-B569-C162A1EB7597}" srcOrd="0" destOrd="0" presId="urn:microsoft.com/office/officeart/2009/3/layout/HorizontalOrganizationChart"/>
    <dgm:cxn modelId="{1C99B8B1-9CD5-4B0F-B47F-45D44DEBC833}" type="presParOf" srcId="{E555F21F-BE8E-4EFC-8A67-87B180C74F2C}" destId="{EC307FA4-08A3-4742-8AD0-21E5462F8508}" srcOrd="1" destOrd="0" presId="urn:microsoft.com/office/officeart/2009/3/layout/HorizontalOrganizationChart"/>
    <dgm:cxn modelId="{5FA89CC5-2FB7-487A-8F38-22A07AFAE237}" type="presParOf" srcId="{EC307FA4-08A3-4742-8AD0-21E5462F8508}" destId="{183A5F50-1A45-43D7-9C37-5513F43CD535}" srcOrd="0" destOrd="0" presId="urn:microsoft.com/office/officeart/2009/3/layout/HorizontalOrganizationChart"/>
    <dgm:cxn modelId="{89927640-A84E-45FC-9955-741C27EC6918}" type="presParOf" srcId="{183A5F50-1A45-43D7-9C37-5513F43CD535}" destId="{B1001BCD-541A-4E64-8E57-B31DEE9EA64B}" srcOrd="0" destOrd="0" presId="urn:microsoft.com/office/officeart/2009/3/layout/HorizontalOrganizationChart"/>
    <dgm:cxn modelId="{3CB0E21D-108F-4ADE-BCAE-4A24DA8EE93F}" type="presParOf" srcId="{183A5F50-1A45-43D7-9C37-5513F43CD535}" destId="{34634EF4-D5C5-4714-AD32-AFD0861FA01A}" srcOrd="1" destOrd="0" presId="urn:microsoft.com/office/officeart/2009/3/layout/HorizontalOrganizationChart"/>
    <dgm:cxn modelId="{59DC0F87-B9A1-47AA-9963-D3304FB4419E}" type="presParOf" srcId="{EC307FA4-08A3-4742-8AD0-21E5462F8508}" destId="{0A3E6675-FCA3-44CF-9556-F4A548AB368B}" srcOrd="1" destOrd="0" presId="urn:microsoft.com/office/officeart/2009/3/layout/HorizontalOrganizationChart"/>
    <dgm:cxn modelId="{5068698D-9289-4E6A-947E-AA7E79BFD148}" type="presParOf" srcId="{0A3E6675-FCA3-44CF-9556-F4A548AB368B}" destId="{7109BA0A-306D-4BFC-886F-1D2EDE913F04}" srcOrd="0" destOrd="0" presId="urn:microsoft.com/office/officeart/2009/3/layout/HorizontalOrganizationChart"/>
    <dgm:cxn modelId="{6F0DFA26-4DF5-456B-98F3-E195A4BAA395}" type="presParOf" srcId="{0A3E6675-FCA3-44CF-9556-F4A548AB368B}" destId="{1BE68D18-8C86-40C5-85D7-0DBD9C3FCB11}" srcOrd="1" destOrd="0" presId="urn:microsoft.com/office/officeart/2009/3/layout/HorizontalOrganizationChart"/>
    <dgm:cxn modelId="{16273E83-0252-4DC5-B8D7-8B4E7C2393BE}" type="presParOf" srcId="{1BE68D18-8C86-40C5-85D7-0DBD9C3FCB11}" destId="{AA74FDEE-760A-4743-A670-6D34A3C3D54B}" srcOrd="0" destOrd="0" presId="urn:microsoft.com/office/officeart/2009/3/layout/HorizontalOrganizationChart"/>
    <dgm:cxn modelId="{C7912D7A-EB4D-4C26-BA30-DFB7669DFE77}" type="presParOf" srcId="{AA74FDEE-760A-4743-A670-6D34A3C3D54B}" destId="{947CEAE5-9E69-4D17-84FB-8D8D058B955C}" srcOrd="0" destOrd="0" presId="urn:microsoft.com/office/officeart/2009/3/layout/HorizontalOrganizationChart"/>
    <dgm:cxn modelId="{6DAE3003-8618-4A14-98A8-166BD85E9681}" type="presParOf" srcId="{AA74FDEE-760A-4743-A670-6D34A3C3D54B}" destId="{E4E5A4DB-5327-4158-A8D9-197C4A3A0D6E}" srcOrd="1" destOrd="0" presId="urn:microsoft.com/office/officeart/2009/3/layout/HorizontalOrganizationChart"/>
    <dgm:cxn modelId="{967EE69F-C164-4ED9-9A61-A6B419AFF138}" type="presParOf" srcId="{1BE68D18-8C86-40C5-85D7-0DBD9C3FCB11}" destId="{D9318201-00EE-42EA-A125-F8F3B6E9F43A}" srcOrd="1" destOrd="0" presId="urn:microsoft.com/office/officeart/2009/3/layout/HorizontalOrganizationChart"/>
    <dgm:cxn modelId="{9E213B94-7050-4446-8BD3-F16B55F4BCF9}" type="presParOf" srcId="{1BE68D18-8C86-40C5-85D7-0DBD9C3FCB11}" destId="{B5D6C9D3-3D18-48E9-9F39-0794E325DD27}" srcOrd="2" destOrd="0" presId="urn:microsoft.com/office/officeart/2009/3/layout/HorizontalOrganizationChart"/>
    <dgm:cxn modelId="{F13989D0-85CD-4DD9-94A4-D04BDC90159C}" type="presParOf" srcId="{0A3E6675-FCA3-44CF-9556-F4A548AB368B}" destId="{CAF32B21-D1D1-4820-A12B-32FD7A236DEE}" srcOrd="2" destOrd="0" presId="urn:microsoft.com/office/officeart/2009/3/layout/HorizontalOrganizationChart"/>
    <dgm:cxn modelId="{1022C984-D0A8-4B70-AC3D-69CD57CEEF72}" type="presParOf" srcId="{0A3E6675-FCA3-44CF-9556-F4A548AB368B}" destId="{9BC820EF-DC2E-4361-9C43-7F199B6FC486}" srcOrd="3" destOrd="0" presId="urn:microsoft.com/office/officeart/2009/3/layout/HorizontalOrganizationChart"/>
    <dgm:cxn modelId="{9388B5B5-8F9C-4F7A-9280-81FFF531964C}" type="presParOf" srcId="{9BC820EF-DC2E-4361-9C43-7F199B6FC486}" destId="{AD3397D3-1B28-4B6E-B82B-627CABC3EEC6}" srcOrd="0" destOrd="0" presId="urn:microsoft.com/office/officeart/2009/3/layout/HorizontalOrganizationChart"/>
    <dgm:cxn modelId="{443AB28A-86B6-4E3E-B168-72F7D8A72375}" type="presParOf" srcId="{AD3397D3-1B28-4B6E-B82B-627CABC3EEC6}" destId="{694D5640-EA41-4018-9E4F-4A627821EFA8}" srcOrd="0" destOrd="0" presId="urn:microsoft.com/office/officeart/2009/3/layout/HorizontalOrganizationChart"/>
    <dgm:cxn modelId="{AF5EC76D-3C88-4CDC-A6B2-B3D1026692AD}" type="presParOf" srcId="{AD3397D3-1B28-4B6E-B82B-627CABC3EEC6}" destId="{ECA81854-F6B3-41C1-93E1-08CB40410C7B}" srcOrd="1" destOrd="0" presId="urn:microsoft.com/office/officeart/2009/3/layout/HorizontalOrganizationChart"/>
    <dgm:cxn modelId="{3F664C67-62EB-43C6-8B26-EC3F6C3A18C7}" type="presParOf" srcId="{9BC820EF-DC2E-4361-9C43-7F199B6FC486}" destId="{0FDFD060-BC86-40F5-A960-1013DFF21481}" srcOrd="1" destOrd="0" presId="urn:microsoft.com/office/officeart/2009/3/layout/HorizontalOrganizationChart"/>
    <dgm:cxn modelId="{2411652B-BFA4-45BE-A9CD-FA4A1AC7EB15}" type="presParOf" srcId="{9BC820EF-DC2E-4361-9C43-7F199B6FC486}" destId="{BB236CB5-E2F1-4DDD-A2E7-1636010BBC81}" srcOrd="2" destOrd="0" presId="urn:microsoft.com/office/officeart/2009/3/layout/HorizontalOrganizationChart"/>
    <dgm:cxn modelId="{FFA00B1B-2408-4AA0-A24D-F86FE3A31AF2}" type="presParOf" srcId="{0A3E6675-FCA3-44CF-9556-F4A548AB368B}" destId="{9A0AAE27-A5BC-405F-B62E-629076178014}" srcOrd="4" destOrd="0" presId="urn:microsoft.com/office/officeart/2009/3/layout/HorizontalOrganizationChart"/>
    <dgm:cxn modelId="{CD73DDD6-79B9-415C-84BD-F622875B47FE}" type="presParOf" srcId="{0A3E6675-FCA3-44CF-9556-F4A548AB368B}" destId="{380BFDAB-6245-4876-A8C7-E437776DA85A}" srcOrd="5" destOrd="0" presId="urn:microsoft.com/office/officeart/2009/3/layout/HorizontalOrganizationChart"/>
    <dgm:cxn modelId="{C3466365-595C-42C4-9B04-A7B2497814C3}" type="presParOf" srcId="{380BFDAB-6245-4876-A8C7-E437776DA85A}" destId="{EDF13C78-4015-4B03-928B-08B479D51D37}" srcOrd="0" destOrd="0" presId="urn:microsoft.com/office/officeart/2009/3/layout/HorizontalOrganizationChart"/>
    <dgm:cxn modelId="{ADD109BC-9D8A-48CF-8EDB-107DB28DEA37}" type="presParOf" srcId="{EDF13C78-4015-4B03-928B-08B479D51D37}" destId="{9D031484-99EB-4D51-8BEE-05EFF7EE7456}" srcOrd="0" destOrd="0" presId="urn:microsoft.com/office/officeart/2009/3/layout/HorizontalOrganizationChart"/>
    <dgm:cxn modelId="{40F27628-7769-4BD5-AFEF-A435CFF5BD3B}" type="presParOf" srcId="{EDF13C78-4015-4B03-928B-08B479D51D37}" destId="{675DA5B1-2BC0-43DA-B74B-3C2DC21054D7}" srcOrd="1" destOrd="0" presId="urn:microsoft.com/office/officeart/2009/3/layout/HorizontalOrganizationChart"/>
    <dgm:cxn modelId="{173BAFDB-0C46-47F3-8768-52EAF69A01B3}" type="presParOf" srcId="{380BFDAB-6245-4876-A8C7-E437776DA85A}" destId="{D5BEB9E5-39B4-477D-A82F-ED3FAE6DC284}" srcOrd="1" destOrd="0" presId="urn:microsoft.com/office/officeart/2009/3/layout/HorizontalOrganizationChart"/>
    <dgm:cxn modelId="{FE796787-76AE-4548-8449-01DD26A2987C}" type="presParOf" srcId="{380BFDAB-6245-4876-A8C7-E437776DA85A}" destId="{9EFD3AD0-BFE8-48F3-8EBC-28190D34B080}" srcOrd="2" destOrd="0" presId="urn:microsoft.com/office/officeart/2009/3/layout/HorizontalOrganizationChart"/>
    <dgm:cxn modelId="{EEA2EE3F-1DDE-4139-8417-B134BF455D04}" type="presParOf" srcId="{0A3E6675-FCA3-44CF-9556-F4A548AB368B}" destId="{DD334C3D-BB0B-4A39-8D03-DB6B2B1E5FF5}" srcOrd="6" destOrd="0" presId="urn:microsoft.com/office/officeart/2009/3/layout/HorizontalOrganizationChart"/>
    <dgm:cxn modelId="{636BF0EF-E271-490A-B176-6E20BCEBBCFE}" type="presParOf" srcId="{0A3E6675-FCA3-44CF-9556-F4A548AB368B}" destId="{D25F5F02-CA92-4566-A5AD-DB491F691DE4}" srcOrd="7" destOrd="0" presId="urn:microsoft.com/office/officeart/2009/3/layout/HorizontalOrganizationChart"/>
    <dgm:cxn modelId="{816F44C9-824F-4217-B765-4316A3499CE0}" type="presParOf" srcId="{D25F5F02-CA92-4566-A5AD-DB491F691DE4}" destId="{A0165661-59CE-4C3B-A85D-62E73A0D745E}" srcOrd="0" destOrd="0" presId="urn:microsoft.com/office/officeart/2009/3/layout/HorizontalOrganizationChart"/>
    <dgm:cxn modelId="{56F754EF-0B11-444A-9BB7-D97C5BE9C0AD}" type="presParOf" srcId="{A0165661-59CE-4C3B-A85D-62E73A0D745E}" destId="{F0B85CBC-A286-4AB4-AA1A-FE2336CE24AE}" srcOrd="0" destOrd="0" presId="urn:microsoft.com/office/officeart/2009/3/layout/HorizontalOrganizationChart"/>
    <dgm:cxn modelId="{89035FB5-DA78-4E1E-8B94-07DABF4BA7E8}" type="presParOf" srcId="{A0165661-59CE-4C3B-A85D-62E73A0D745E}" destId="{966ADA5B-840B-4057-9613-854EF4161BA4}" srcOrd="1" destOrd="0" presId="urn:microsoft.com/office/officeart/2009/3/layout/HorizontalOrganizationChart"/>
    <dgm:cxn modelId="{620142C9-CE26-4F2A-89ED-999C45F4E677}" type="presParOf" srcId="{D25F5F02-CA92-4566-A5AD-DB491F691DE4}" destId="{A7FEA465-C723-40AA-A596-733B9F6BFB2D}" srcOrd="1" destOrd="0" presId="urn:microsoft.com/office/officeart/2009/3/layout/HorizontalOrganizationChart"/>
    <dgm:cxn modelId="{7CE72CBE-9647-4BB8-9431-D4B8CF521892}" type="presParOf" srcId="{D25F5F02-CA92-4566-A5AD-DB491F691DE4}" destId="{99530C4A-C0BD-4FDD-8ACB-2FC0522661D0}" srcOrd="2" destOrd="0" presId="urn:microsoft.com/office/officeart/2009/3/layout/HorizontalOrganizationChart"/>
    <dgm:cxn modelId="{188236E9-C4C9-8C4C-9B3F-193975D90769}" type="presParOf" srcId="{0A3E6675-FCA3-44CF-9556-F4A548AB368B}" destId="{F4FFDBBC-91CC-FC46-88B4-4FD154986AC2}" srcOrd="8" destOrd="0" presId="urn:microsoft.com/office/officeart/2009/3/layout/HorizontalOrganizationChart"/>
    <dgm:cxn modelId="{C6A41436-43A3-A84A-BC67-AE131A00AA78}" type="presParOf" srcId="{0A3E6675-FCA3-44CF-9556-F4A548AB368B}" destId="{9EBC2BEC-A00E-3848-807C-99AF4EC34137}" srcOrd="9" destOrd="0" presId="urn:microsoft.com/office/officeart/2009/3/layout/HorizontalOrganizationChart"/>
    <dgm:cxn modelId="{3579CB73-150C-0F43-81AE-6B8690504F5B}" type="presParOf" srcId="{9EBC2BEC-A00E-3848-807C-99AF4EC34137}" destId="{8FB025F2-418E-4349-894C-14B929AEFC32}" srcOrd="0" destOrd="0" presId="urn:microsoft.com/office/officeart/2009/3/layout/HorizontalOrganizationChart"/>
    <dgm:cxn modelId="{57C61EB6-4F32-4E4D-B0E5-0C08F7A3131B}" type="presParOf" srcId="{8FB025F2-418E-4349-894C-14B929AEFC32}" destId="{86EAA3B8-3CF7-1E4D-B9C5-E86758F784D0}" srcOrd="0" destOrd="0" presId="urn:microsoft.com/office/officeart/2009/3/layout/HorizontalOrganizationChart"/>
    <dgm:cxn modelId="{1B514660-A79E-E343-9F3C-581DC420EE64}" type="presParOf" srcId="{8FB025F2-418E-4349-894C-14B929AEFC32}" destId="{7D2485A5-D4C1-3046-A36D-A66BB73C3CF8}" srcOrd="1" destOrd="0" presId="urn:microsoft.com/office/officeart/2009/3/layout/HorizontalOrganizationChart"/>
    <dgm:cxn modelId="{1D731AF4-895D-C747-A1E8-514A8F6D4725}" type="presParOf" srcId="{9EBC2BEC-A00E-3848-807C-99AF4EC34137}" destId="{282AA246-4EA2-CB4E-80B5-14EB1A4CCB13}" srcOrd="1" destOrd="0" presId="urn:microsoft.com/office/officeart/2009/3/layout/HorizontalOrganizationChart"/>
    <dgm:cxn modelId="{DBA23A35-EE81-264C-A11F-5403B2E4F3A9}" type="presParOf" srcId="{9EBC2BEC-A00E-3848-807C-99AF4EC34137}" destId="{667C8560-3136-B84B-BEE8-FAE7E79F5588}" srcOrd="2" destOrd="0" presId="urn:microsoft.com/office/officeart/2009/3/layout/HorizontalOrganizationChart"/>
    <dgm:cxn modelId="{7AB3F20A-C5B5-4852-A264-BD13E7B42AC3}" type="presParOf" srcId="{EC307FA4-08A3-4742-8AD0-21E5462F8508}" destId="{E56751F9-01B4-4462-B01A-94AB8A763DBA}" srcOrd="2" destOrd="0" presId="urn:microsoft.com/office/officeart/2009/3/layout/HorizontalOrganizationChart"/>
    <dgm:cxn modelId="{5DE07F8C-5F05-4104-9534-FF35192F3965}" type="presParOf" srcId="{78CF551F-1818-4CD2-BF3C-24A82E2B3005}" destId="{0E967E12-4F93-445B-A02C-CDD949905D83}" srcOrd="2" destOrd="0" presId="urn:microsoft.com/office/officeart/2009/3/layout/HorizontalOrganizationChart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FDBBC-91CC-FC46-88B4-4FD154986AC2}">
      <dsp:nvSpPr>
        <dsp:cNvPr id="0" name=""/>
        <dsp:cNvSpPr/>
      </dsp:nvSpPr>
      <dsp:spPr>
        <a:xfrm>
          <a:off x="4928853" y="2100644"/>
          <a:ext cx="414756" cy="1783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7378" y="0"/>
              </a:lnTo>
              <a:lnTo>
                <a:pt x="207378" y="1783451"/>
              </a:lnTo>
              <a:lnTo>
                <a:pt x="414756" y="17834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334C3D-BB0B-4A39-8D03-DB6B2B1E5FF5}">
      <dsp:nvSpPr>
        <dsp:cNvPr id="0" name=""/>
        <dsp:cNvSpPr/>
      </dsp:nvSpPr>
      <dsp:spPr>
        <a:xfrm>
          <a:off x="4928853" y="2100644"/>
          <a:ext cx="414756" cy="8917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7378" y="0"/>
              </a:lnTo>
              <a:lnTo>
                <a:pt x="207378" y="891725"/>
              </a:lnTo>
              <a:lnTo>
                <a:pt x="414756" y="89172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AAE27-A5BC-405F-B62E-629076178014}">
      <dsp:nvSpPr>
        <dsp:cNvPr id="0" name=""/>
        <dsp:cNvSpPr/>
      </dsp:nvSpPr>
      <dsp:spPr>
        <a:xfrm>
          <a:off x="4928853" y="2054923"/>
          <a:ext cx="4147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756" y="4572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32B21-D1D1-4820-A12B-32FD7A236DEE}">
      <dsp:nvSpPr>
        <dsp:cNvPr id="0" name=""/>
        <dsp:cNvSpPr/>
      </dsp:nvSpPr>
      <dsp:spPr>
        <a:xfrm>
          <a:off x="4928853" y="1208918"/>
          <a:ext cx="414756" cy="891725"/>
        </a:xfrm>
        <a:custGeom>
          <a:avLst/>
          <a:gdLst/>
          <a:ahLst/>
          <a:cxnLst/>
          <a:rect l="0" t="0" r="0" b="0"/>
          <a:pathLst>
            <a:path>
              <a:moveTo>
                <a:pt x="0" y="891725"/>
              </a:moveTo>
              <a:lnTo>
                <a:pt x="207378" y="891725"/>
              </a:lnTo>
              <a:lnTo>
                <a:pt x="207378" y="0"/>
              </a:lnTo>
              <a:lnTo>
                <a:pt x="41475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09BA0A-306D-4BFC-886F-1D2EDE913F04}">
      <dsp:nvSpPr>
        <dsp:cNvPr id="0" name=""/>
        <dsp:cNvSpPr/>
      </dsp:nvSpPr>
      <dsp:spPr>
        <a:xfrm>
          <a:off x="4928853" y="317192"/>
          <a:ext cx="414756" cy="1783451"/>
        </a:xfrm>
        <a:custGeom>
          <a:avLst/>
          <a:gdLst/>
          <a:ahLst/>
          <a:cxnLst/>
          <a:rect l="0" t="0" r="0" b="0"/>
          <a:pathLst>
            <a:path>
              <a:moveTo>
                <a:pt x="0" y="1783451"/>
              </a:moveTo>
              <a:lnTo>
                <a:pt x="207378" y="1783451"/>
              </a:lnTo>
              <a:lnTo>
                <a:pt x="207378" y="0"/>
              </a:lnTo>
              <a:lnTo>
                <a:pt x="414756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C5A3B4-0E11-4814-B569-C162A1EB7597}">
      <dsp:nvSpPr>
        <dsp:cNvPr id="0" name=""/>
        <dsp:cNvSpPr/>
      </dsp:nvSpPr>
      <dsp:spPr>
        <a:xfrm>
          <a:off x="2440315" y="2054923"/>
          <a:ext cx="41475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14756" y="4572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6F84AA-F0CC-405C-8E27-E80A7E4F004C}">
      <dsp:nvSpPr>
        <dsp:cNvPr id="0" name=""/>
        <dsp:cNvSpPr/>
      </dsp:nvSpPr>
      <dsp:spPr>
        <a:xfrm>
          <a:off x="366534" y="1716189"/>
          <a:ext cx="2073781" cy="768908"/>
        </a:xfrm>
        <a:prstGeom prst="roundRect">
          <a:avLst/>
        </a:prstGeom>
        <a:noFill/>
        <a:ln w="38100" cap="flat" cmpd="sng" algn="ctr">
          <a:solidFill>
            <a:srgbClr val="4384B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 err="1">
              <a:solidFill>
                <a:schemeClr val="tx1"/>
              </a:solidFill>
            </a:rPr>
            <a:t>HiPIMS-NbTiN</a:t>
          </a:r>
          <a:endParaRPr lang="en-GB" sz="2000" b="1" kern="1200" dirty="0">
            <a:solidFill>
              <a:schemeClr val="tx1"/>
            </a:solidFill>
          </a:endParaRPr>
        </a:p>
      </dsp:txBody>
      <dsp:txXfrm>
        <a:off x="404069" y="1753724"/>
        <a:ext cx="1998711" cy="693838"/>
      </dsp:txXfrm>
    </dsp:sp>
    <dsp:sp modelId="{B1001BCD-541A-4E64-8E57-B31DEE9EA64B}">
      <dsp:nvSpPr>
        <dsp:cNvPr id="0" name=""/>
        <dsp:cNvSpPr/>
      </dsp:nvSpPr>
      <dsp:spPr>
        <a:xfrm>
          <a:off x="2855071" y="1784392"/>
          <a:ext cx="2073781" cy="632503"/>
        </a:xfrm>
        <a:prstGeom prst="roundRect">
          <a:avLst/>
        </a:prstGeom>
        <a:noFill/>
        <a:ln w="28575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</a:rPr>
            <a:t>Deposition parameters</a:t>
          </a:r>
        </a:p>
      </dsp:txBody>
      <dsp:txXfrm>
        <a:off x="2885947" y="1815268"/>
        <a:ext cx="2012029" cy="570751"/>
      </dsp:txXfrm>
    </dsp:sp>
    <dsp:sp modelId="{947CEAE5-9E69-4D17-84FB-8D8D058B955C}">
      <dsp:nvSpPr>
        <dsp:cNvPr id="0" name=""/>
        <dsp:cNvSpPr/>
      </dsp:nvSpPr>
      <dsp:spPr>
        <a:xfrm>
          <a:off x="5343609" y="940"/>
          <a:ext cx="2073781" cy="632503"/>
        </a:xfrm>
        <a:prstGeom prst="roundRect">
          <a:avLst/>
        </a:prstGeom>
        <a:solidFill>
          <a:schemeClr val="lt1"/>
        </a:solidFill>
        <a:ln w="285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</a:rPr>
            <a:t>Deposition pressure</a:t>
          </a:r>
        </a:p>
      </dsp:txBody>
      <dsp:txXfrm>
        <a:off x="5374485" y="31816"/>
        <a:ext cx="2012029" cy="570751"/>
      </dsp:txXfrm>
    </dsp:sp>
    <dsp:sp modelId="{694D5640-EA41-4018-9E4F-4A627821EFA8}">
      <dsp:nvSpPr>
        <dsp:cNvPr id="0" name=""/>
        <dsp:cNvSpPr/>
      </dsp:nvSpPr>
      <dsp:spPr>
        <a:xfrm>
          <a:off x="5343609" y="892666"/>
          <a:ext cx="2073781" cy="632503"/>
        </a:xfrm>
        <a:prstGeom prst="roundRect">
          <a:avLst/>
        </a:prstGeom>
        <a:solidFill>
          <a:schemeClr val="lt1"/>
        </a:solidFill>
        <a:ln w="285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1"/>
              </a:solidFill>
            </a:rPr>
            <a:t>Cathode power</a:t>
          </a:r>
        </a:p>
      </dsp:txBody>
      <dsp:txXfrm>
        <a:off x="5374485" y="923542"/>
        <a:ext cx="2012029" cy="570751"/>
      </dsp:txXfrm>
    </dsp:sp>
    <dsp:sp modelId="{9D031484-99EB-4D51-8BEE-05EFF7EE7456}">
      <dsp:nvSpPr>
        <dsp:cNvPr id="0" name=""/>
        <dsp:cNvSpPr/>
      </dsp:nvSpPr>
      <dsp:spPr>
        <a:xfrm>
          <a:off x="5343609" y="1784392"/>
          <a:ext cx="2073781" cy="632503"/>
        </a:xfrm>
        <a:prstGeom prst="roundRect">
          <a:avLst/>
        </a:prstGeom>
        <a:solidFill>
          <a:schemeClr val="lt1"/>
        </a:solidFill>
        <a:ln w="285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b="1" kern="1200" dirty="0">
              <a:solidFill>
                <a:schemeClr val="tx1"/>
              </a:solidFill>
            </a:rPr>
            <a:t>N</a:t>
          </a:r>
          <a:r>
            <a:rPr lang="en-GB" b="1" kern="1200" baseline="-25000" dirty="0">
              <a:solidFill>
                <a:schemeClr val="tx1"/>
              </a:solidFill>
            </a:rPr>
            <a:t>2</a:t>
          </a:r>
          <a:r>
            <a:rPr lang="en-GB" b="1" kern="1200" dirty="0">
              <a:solidFill>
                <a:schemeClr val="tx1"/>
              </a:solidFill>
            </a:rPr>
            <a:t> concentration</a:t>
          </a:r>
          <a:endParaRPr lang="en-GB" sz="2000" b="1" kern="1200" dirty="0">
            <a:solidFill>
              <a:schemeClr val="tx1"/>
            </a:solidFill>
          </a:endParaRPr>
        </a:p>
      </dsp:txBody>
      <dsp:txXfrm>
        <a:off x="5374485" y="1815268"/>
        <a:ext cx="2012029" cy="570751"/>
      </dsp:txXfrm>
    </dsp:sp>
    <dsp:sp modelId="{F0B85CBC-A286-4AB4-AA1A-FE2336CE24AE}">
      <dsp:nvSpPr>
        <dsp:cNvPr id="0" name=""/>
        <dsp:cNvSpPr/>
      </dsp:nvSpPr>
      <dsp:spPr>
        <a:xfrm>
          <a:off x="5343609" y="2676118"/>
          <a:ext cx="2073781" cy="632503"/>
        </a:xfrm>
        <a:prstGeom prst="roundRect">
          <a:avLst/>
        </a:prstGeom>
        <a:solidFill>
          <a:schemeClr val="lt1"/>
        </a:solidFill>
        <a:ln w="28575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b="1" kern="1200" dirty="0">
              <a:solidFill>
                <a:schemeClr val="tx1"/>
              </a:solidFill>
            </a:rPr>
            <a:t>Substrate Bias</a:t>
          </a:r>
          <a:endParaRPr lang="en-GB" sz="2000" b="1" kern="1200" dirty="0">
            <a:solidFill>
              <a:schemeClr val="tx1"/>
            </a:solidFill>
          </a:endParaRPr>
        </a:p>
      </dsp:txBody>
      <dsp:txXfrm>
        <a:off x="5374485" y="2706994"/>
        <a:ext cx="2012029" cy="570751"/>
      </dsp:txXfrm>
    </dsp:sp>
    <dsp:sp modelId="{86EAA3B8-3CF7-1E4D-B9C5-E86758F784D0}">
      <dsp:nvSpPr>
        <dsp:cNvPr id="0" name=""/>
        <dsp:cNvSpPr/>
      </dsp:nvSpPr>
      <dsp:spPr>
        <a:xfrm>
          <a:off x="5343609" y="3567844"/>
          <a:ext cx="2073781" cy="632503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prstClr val="black"/>
              </a:solidFill>
              <a:latin typeface="Trebuchet MS"/>
              <a:ea typeface="+mn-ea"/>
              <a:cs typeface="+mn-cs"/>
            </a:rPr>
            <a:t>Substrate </a:t>
          </a:r>
          <a:r>
            <a:rPr lang="de-DE" sz="1800" b="1" kern="1200" dirty="0" err="1">
              <a:solidFill>
                <a:prstClr val="black"/>
              </a:solidFill>
              <a:latin typeface="Trebuchet MS"/>
              <a:ea typeface="+mn-ea"/>
              <a:cs typeface="+mn-cs"/>
            </a:rPr>
            <a:t>temperature</a:t>
          </a:r>
          <a:endParaRPr lang="ru-RU" sz="1800" b="1" kern="1200" dirty="0">
            <a:solidFill>
              <a:prstClr val="black"/>
            </a:solidFill>
            <a:latin typeface="Trebuchet MS"/>
            <a:ea typeface="+mn-ea"/>
            <a:cs typeface="+mn-cs"/>
          </a:endParaRPr>
        </a:p>
      </dsp:txBody>
      <dsp:txXfrm>
        <a:off x="5374485" y="3598720"/>
        <a:ext cx="2012029" cy="5707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a-E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593DB0-5A19-4935-A654-CB5EC87B915F}" type="datetimeFigureOut">
              <a:rPr lang="aa-ET" smtClean="0"/>
              <a:t>4/7/25</a:t>
            </a:fld>
            <a:endParaRPr lang="aa-E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a-E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a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a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CF4B6-6021-43EF-9C8C-332B76B0591C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305641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Uni Siegen Allgemein: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425911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 Siegen Allgemein: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57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92469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 Siegen Allgemein: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4825"/>
            <a:ext cx="10972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79376" y="1088740"/>
            <a:ext cx="10993221" cy="576064"/>
          </a:xfrm>
        </p:spPr>
        <p:txBody>
          <a:bodyPr anchor="ctr">
            <a:normAutofit/>
          </a:bodyPr>
          <a:lstStyle>
            <a:lvl1pPr>
              <a:buNone/>
              <a:defRPr sz="2800" b="1">
                <a:solidFill>
                  <a:srgbClr val="030385"/>
                </a:solidFill>
                <a:latin typeface="Trebuchet M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99320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Uni Siegen Allgemein: 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74345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 Siegen Allgemein: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268760"/>
            <a:ext cx="5384800" cy="4857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268760"/>
            <a:ext cx="5384800" cy="4857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922787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ni Siegen Allgemein: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27707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1988841"/>
            <a:ext cx="5386917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26876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1988841"/>
            <a:ext cx="5389033" cy="41373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467699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Uni Siegen Allgemein: 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Trebuchet M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1412776"/>
            <a:ext cx="7315200" cy="331479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61198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ERN Uni Siegen Allgemein: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844825"/>
            <a:ext cx="10972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479376" y="1088740"/>
            <a:ext cx="10993221" cy="576064"/>
          </a:xfrm>
        </p:spPr>
        <p:txBody>
          <a:bodyPr anchor="ctr">
            <a:normAutofit/>
          </a:bodyPr>
          <a:lstStyle>
            <a:lvl1pPr>
              <a:buNone/>
              <a:defRPr sz="2800" b="1">
                <a:solidFill>
                  <a:srgbClr val="030385"/>
                </a:solidFill>
                <a:latin typeface="Trebuchet M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072331" y="6381328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>
                <a:solidFill>
                  <a:schemeClr val="bg1"/>
                </a:solidFill>
                <a:latin typeface="Bliss 2 Bold" pitchFamily="50" charset="0"/>
              </a:rPr>
              <a:t>www.uni-siegen.de</a:t>
            </a:r>
          </a:p>
        </p:txBody>
      </p:sp>
    </p:spTree>
    <p:extLst>
      <p:ext uri="{BB962C8B-B14F-4D97-AF65-F5344CB8AC3E}">
        <p14:creationId xmlns:p14="http://schemas.microsoft.com/office/powerpoint/2010/main" val="3342778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ERN Uni Siegen Allgemein: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48574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9072331" y="6381328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>
                <a:solidFill>
                  <a:schemeClr val="bg1"/>
                </a:solidFill>
                <a:latin typeface="Bliss 2 Bold" pitchFamily="50" charset="0"/>
              </a:rPr>
              <a:t>www.uni-siegen.de</a:t>
            </a:r>
          </a:p>
        </p:txBody>
      </p:sp>
    </p:spTree>
    <p:extLst>
      <p:ext uri="{BB962C8B-B14F-4D97-AF65-F5344CB8AC3E}">
        <p14:creationId xmlns:p14="http://schemas.microsoft.com/office/powerpoint/2010/main" val="406883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268413"/>
            <a:ext cx="109728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r>
              <a:rPr lang="ru-RU"/>
              <a:t>08.04.2025</a:t>
            </a:r>
            <a:endParaRPr lang="aa-E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r>
              <a:rPr lang="en-GB"/>
              <a:t>A. Zubtsovskii</a:t>
            </a:r>
            <a:endParaRPr lang="aa-E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CFBDE3F-D005-46BA-B99E-AFD75D0ACCF7}" type="slidenum">
              <a:rPr lang="aa-ET" smtClean="0"/>
              <a:t>‹#›</a:t>
            </a:fld>
            <a:endParaRPr lang="aa-ET"/>
          </a:p>
        </p:txBody>
      </p:sp>
      <p:sp>
        <p:nvSpPr>
          <p:cNvPr id="1030" name="Rechteck 6"/>
          <p:cNvSpPr>
            <a:spLocks noChangeArrowheads="1"/>
          </p:cNvSpPr>
          <p:nvPr/>
        </p:nvSpPr>
        <p:spPr bwMode="auto">
          <a:xfrm>
            <a:off x="0" y="6229350"/>
            <a:ext cx="12192000" cy="628650"/>
          </a:xfrm>
          <a:prstGeom prst="rect">
            <a:avLst/>
          </a:prstGeom>
          <a:solidFill>
            <a:srgbClr val="030385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de-DE" altLang="de-DE" sz="1800">
              <a:solidFill>
                <a:srgbClr val="FFFFFF"/>
              </a:solidFill>
              <a:latin typeface="Calibri" pitchFamily="34" charset="0"/>
            </a:endParaRPr>
          </a:p>
        </p:txBody>
      </p:sp>
      <p:cxnSp>
        <p:nvCxnSpPr>
          <p:cNvPr id="8" name="Gerade Verbindung 7"/>
          <p:cNvCxnSpPr/>
          <p:nvPr/>
        </p:nvCxnSpPr>
        <p:spPr>
          <a:xfrm>
            <a:off x="0" y="984250"/>
            <a:ext cx="12192000" cy="1588"/>
          </a:xfrm>
          <a:prstGeom prst="line">
            <a:avLst/>
          </a:prstGeom>
          <a:ln w="38100" cap="flat" cmpd="sng" algn="ctr">
            <a:solidFill>
              <a:srgbClr val="03038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Bild 15" descr="logo_uni_si_rgb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221385" y="274638"/>
            <a:ext cx="1644649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698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Bliss 2 Regular" pitchFamily="50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liss 2 Regular" pitchFamily="5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f"/><Relationship Id="rId3" Type="http://schemas.openxmlformats.org/officeDocument/2006/relationships/image" Target="../media/image3.png"/><Relationship Id="rId7" Type="http://schemas.openxmlformats.org/officeDocument/2006/relationships/image" Target="../media/image36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10" Type="http://schemas.openxmlformats.org/officeDocument/2006/relationships/image" Target="../media/image39.jpeg"/><Relationship Id="rId4" Type="http://schemas.openxmlformats.org/officeDocument/2006/relationships/image" Target="../media/image33.tiff"/><Relationship Id="rId9" Type="http://schemas.openxmlformats.org/officeDocument/2006/relationships/image" Target="../media/image38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tiff"/><Relationship Id="rId3" Type="http://schemas.openxmlformats.org/officeDocument/2006/relationships/image" Target="../media/image3.png"/><Relationship Id="rId7" Type="http://schemas.openxmlformats.org/officeDocument/2006/relationships/image" Target="../media/image43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tiff"/><Relationship Id="rId5" Type="http://schemas.openxmlformats.org/officeDocument/2006/relationships/image" Target="../media/image41.tiff"/><Relationship Id="rId10" Type="http://schemas.openxmlformats.org/officeDocument/2006/relationships/image" Target="../media/image46.jpeg"/><Relationship Id="rId4" Type="http://schemas.openxmlformats.org/officeDocument/2006/relationships/image" Target="../media/image40.tiff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tif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.jpg"/><Relationship Id="rId7" Type="http://schemas.openxmlformats.org/officeDocument/2006/relationships/diagramQuickStyle" Target="../diagrams/quickStyle1.xml"/><Relationship Id="rId12" Type="http://schemas.openxmlformats.org/officeDocument/2006/relationships/image" Target="../media/image13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11" Type="http://schemas.microsoft.com/office/2007/relationships/hdphoto" Target="../media/hdphoto1.wdp"/><Relationship Id="rId5" Type="http://schemas.openxmlformats.org/officeDocument/2006/relationships/diagramData" Target="../diagrams/data1.xml"/><Relationship Id="rId10" Type="http://schemas.openxmlformats.org/officeDocument/2006/relationships/image" Target="../media/image12.pn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3.png"/><Relationship Id="rId7" Type="http://schemas.openxmlformats.org/officeDocument/2006/relationships/image" Target="../media/image17.tiff"/><Relationship Id="rId12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11" Type="http://schemas.openxmlformats.org/officeDocument/2006/relationships/image" Target="../media/image21.jpeg"/><Relationship Id="rId5" Type="http://schemas.openxmlformats.org/officeDocument/2006/relationships/image" Target="../media/image15.tiff"/><Relationship Id="rId10" Type="http://schemas.openxmlformats.org/officeDocument/2006/relationships/image" Target="../media/image20.jpeg"/><Relationship Id="rId4" Type="http://schemas.openxmlformats.org/officeDocument/2006/relationships/image" Target="../media/image14.tiff"/><Relationship Id="rId9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f"/><Relationship Id="rId13" Type="http://schemas.openxmlformats.org/officeDocument/2006/relationships/image" Target="../media/image32.jpeg"/><Relationship Id="rId3" Type="http://schemas.openxmlformats.org/officeDocument/2006/relationships/image" Target="../media/image3.png"/><Relationship Id="rId7" Type="http://schemas.openxmlformats.org/officeDocument/2006/relationships/image" Target="../media/image26.tiff"/><Relationship Id="rId12" Type="http://schemas.openxmlformats.org/officeDocument/2006/relationships/image" Target="../media/image31.tif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iff"/><Relationship Id="rId11" Type="http://schemas.openxmlformats.org/officeDocument/2006/relationships/image" Target="../media/image30.tiff"/><Relationship Id="rId5" Type="http://schemas.openxmlformats.org/officeDocument/2006/relationships/image" Target="../media/image24.tiff"/><Relationship Id="rId10" Type="http://schemas.openxmlformats.org/officeDocument/2006/relationships/image" Target="../media/image29.jpeg"/><Relationship Id="rId4" Type="http://schemas.openxmlformats.org/officeDocument/2006/relationships/image" Target="../media/image23.tiff"/><Relationship Id="rId9" Type="http://schemas.openxmlformats.org/officeDocument/2006/relationships/image" Target="../media/image2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258ADB6-6D99-7C77-9766-16A0A110BA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369047"/>
            <a:ext cx="8534400" cy="1474674"/>
          </a:xfrm>
        </p:spPr>
        <p:txBody>
          <a:bodyPr/>
          <a:lstStyle/>
          <a:p>
            <a:r>
              <a:rPr lang="en-GB" sz="1800" b="1" dirty="0">
                <a:solidFill>
                  <a:srgbClr val="030385"/>
                </a:solidFill>
              </a:rPr>
              <a:t>Dr. Aleksandr Zubtsovskii, Bharath Reddy Lakki Reddy Venkata, </a:t>
            </a:r>
            <a:br>
              <a:rPr lang="en-GB" sz="1800" b="1" dirty="0">
                <a:solidFill>
                  <a:srgbClr val="030385"/>
                </a:solidFill>
              </a:rPr>
            </a:br>
            <a:r>
              <a:rPr lang="en-GB" sz="1800" b="1" dirty="0">
                <a:solidFill>
                  <a:srgbClr val="030385"/>
                </a:solidFill>
              </a:rPr>
              <a:t>Prof. Dr. Xin Jiang</a:t>
            </a:r>
          </a:p>
          <a:p>
            <a:endParaRPr lang="en-GB" sz="1800" dirty="0"/>
          </a:p>
          <a:p>
            <a:r>
              <a:rPr lang="de-DE" sz="1800" dirty="0">
                <a:solidFill>
                  <a:schemeClr val="tx1"/>
                </a:solidFill>
              </a:rPr>
              <a:t>LOT, Institut für Werkstofftechnik, Universität Siegen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0E6CC7-7680-6116-D639-B9206288E2D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4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196D780-8DEF-3DEF-2163-557D970DDF9A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CD3CD50-A0E4-19F8-72D9-690623BFAFE6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9AA623F-4DBE-CCFA-EEA7-487BB2101BFE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DC32E83-141E-D8DC-5FB0-F6FCBF8C3345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5988108E-BBE7-3C1B-1FE6-A527A766DCBC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Subtitle 2">
            <a:extLst>
              <a:ext uri="{FF2B5EF4-FFF2-40B4-BE49-F238E27FC236}">
                <a16:creationId xmlns:a16="http://schemas.microsoft.com/office/drawing/2014/main" id="{12CE9600-EF36-A74E-B617-8D30941A41EB}"/>
              </a:ext>
            </a:extLst>
          </p:cNvPr>
          <p:cNvSpPr txBox="1">
            <a:spLocks/>
          </p:cNvSpPr>
          <p:nvPr/>
        </p:nvSpPr>
        <p:spPr bwMode="auto">
          <a:xfrm>
            <a:off x="4110004" y="5843721"/>
            <a:ext cx="3971992" cy="3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chemeClr val="tx1"/>
                </a:solidFill>
              </a:rPr>
              <a:t>08</a:t>
            </a:r>
            <a:r>
              <a:rPr lang="de-DE" sz="1800" dirty="0">
                <a:solidFill>
                  <a:schemeClr val="tx1"/>
                </a:solidFill>
              </a:rPr>
              <a:t>.04.2025, Krakow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4FF98AB-FF25-F8E4-69D0-761B7DCF667A}"/>
              </a:ext>
            </a:extLst>
          </p:cNvPr>
          <p:cNvSpPr txBox="1">
            <a:spLocks/>
          </p:cNvSpPr>
          <p:nvPr/>
        </p:nvSpPr>
        <p:spPr>
          <a:xfrm>
            <a:off x="914400" y="1265389"/>
            <a:ext cx="10363200" cy="760931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rebuchet MS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Bliss 2 Regular" pitchFamily="50" charset="0"/>
              </a:defRPr>
            </a:lvl9pPr>
          </a:lstStyle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Annual IFAST meeting</a:t>
            </a:r>
          </a:p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IFAST WP9 meeting</a:t>
            </a:r>
            <a:endParaRPr lang="aa-ET" dirty="0"/>
          </a:p>
        </p:txBody>
      </p:sp>
      <p:pic>
        <p:nvPicPr>
          <p:cNvPr id="16" name="Picture 2" descr="BMBF Logo">
            <a:extLst>
              <a:ext uri="{FF2B5EF4-FFF2-40B4-BE49-F238E27FC236}">
                <a16:creationId xmlns:a16="http://schemas.microsoft.com/office/drawing/2014/main" id="{B5752850-ABC5-8926-EA6F-BD5A6934C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428" y="3117422"/>
            <a:ext cx="2791492" cy="137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fik 9">
            <a:extLst>
              <a:ext uri="{FF2B5EF4-FFF2-40B4-BE49-F238E27FC236}">
                <a16:creationId xmlns:a16="http://schemas.microsoft.com/office/drawing/2014/main" id="{5C9989DE-6718-480A-8F05-CFB448BF84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14" y="2780743"/>
            <a:ext cx="2791492" cy="158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28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BDD2A-9CE2-2DED-E2FA-5193C79EC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F058B4A-6630-D18F-097F-895E835E9A39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5851CB8C-C529-7883-876A-CED1E4645D35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F91C4C-C896-0053-84AB-9525E8FC162A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0D763D8-2AB4-82E7-DA1A-48967145B751}"/>
              </a:ext>
            </a:extLst>
          </p:cNvPr>
          <p:cNvGrpSpPr/>
          <p:nvPr/>
        </p:nvGrpSpPr>
        <p:grpSpPr>
          <a:xfrm>
            <a:off x="10027138" y="179401"/>
            <a:ext cx="1985923" cy="646331"/>
            <a:chOff x="10027138" y="128364"/>
            <a:chExt cx="1985923" cy="646331"/>
          </a:xfrm>
        </p:grpSpPr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32D148B7-9171-65A6-0F16-DFEE08B4C599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1D2207D5-B1FE-CF98-0549-63BAADC8E2D3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20F40F3-027C-681A-4797-DEFC8F092A5B}"/>
              </a:ext>
            </a:extLst>
          </p:cNvPr>
          <p:cNvSpPr txBox="1"/>
          <p:nvPr/>
        </p:nvSpPr>
        <p:spPr>
          <a:xfrm>
            <a:off x="3571763" y="201976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 err="1">
                <a:latin typeface="Trebuchet MS" panose="020B0603020202020204" pitchFamily="34" charset="0"/>
              </a:rPr>
              <a:t>HiPIMS-NbTiN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917D25A9-1E02-EDA7-200A-9B502A1F2E18}"/>
              </a:ext>
            </a:extLst>
          </p:cNvPr>
          <p:cNvGrpSpPr/>
          <p:nvPr/>
        </p:nvGrpSpPr>
        <p:grpSpPr>
          <a:xfrm>
            <a:off x="211850" y="1711106"/>
            <a:ext cx="8408387" cy="4160578"/>
            <a:chOff x="24207" y="1643372"/>
            <a:chExt cx="8408387" cy="4160578"/>
          </a:xfrm>
        </p:grpSpPr>
        <p:pic>
          <p:nvPicPr>
            <p:cNvPr id="9" name="Picture 1" descr="A close-up of a white surface&#10;&#10;AI-generated content may be incorrect.">
              <a:extLst>
                <a:ext uri="{FF2B5EF4-FFF2-40B4-BE49-F238E27FC236}">
                  <a16:creationId xmlns:a16="http://schemas.microsoft.com/office/drawing/2014/main" id="{3547344E-53E1-AD58-C535-15955375CA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9020" y="3722041"/>
              <a:ext cx="2762264" cy="2071698"/>
            </a:xfrm>
            <a:prstGeom prst="rect">
              <a:avLst/>
            </a:prstGeom>
          </p:spPr>
        </p:pic>
        <p:pic>
          <p:nvPicPr>
            <p:cNvPr id="14" name="Picture 6" descr="A close-up of a white object&#10;&#10;AI-generated content may be incorrect.">
              <a:extLst>
                <a:ext uri="{FF2B5EF4-FFF2-40B4-BE49-F238E27FC236}">
                  <a16:creationId xmlns:a16="http://schemas.microsoft.com/office/drawing/2014/main" id="{575FC9FB-F227-0AC2-659B-C13A6C86D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1128" y="1668257"/>
              <a:ext cx="2762264" cy="20716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171251B-AA69-B191-9B45-B83F373387B1}"/>
                </a:ext>
              </a:extLst>
            </p:cNvPr>
            <p:cNvSpPr txBox="1"/>
            <p:nvPr/>
          </p:nvSpPr>
          <p:spPr>
            <a:xfrm>
              <a:off x="6949757" y="3748474"/>
              <a:ext cx="142574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T</a:t>
              </a:r>
              <a:r>
                <a:rPr lang="en-US" sz="900" b="1" baseline="-25000" dirty="0">
                  <a:solidFill>
                    <a:schemeClr val="accent6">
                      <a:lumMod val="50000"/>
                    </a:schemeClr>
                  </a:solidFill>
                </a:rPr>
                <a:t>c</a:t>
              </a:r>
              <a:r>
                <a:rPr lang="en-US" sz="900" b="1" dirty="0">
                  <a:solidFill>
                    <a:schemeClr val="accent6">
                      <a:lumMod val="50000"/>
                    </a:schemeClr>
                  </a:solidFill>
                </a:rPr>
                <a:t>= 15.10 K (14.80 K) </a:t>
              </a:r>
              <a:endParaRPr lang="en-US" sz="900" b="1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6" name="Rectangle: Rounded Corners 10">
              <a:extLst>
                <a:ext uri="{FF2B5EF4-FFF2-40B4-BE49-F238E27FC236}">
                  <a16:creationId xmlns:a16="http://schemas.microsoft.com/office/drawing/2014/main" id="{29298C74-3ACE-5528-7ADB-C7ED35D59CE9}"/>
                </a:ext>
              </a:extLst>
            </p:cNvPr>
            <p:cNvSpPr/>
            <p:nvPr/>
          </p:nvSpPr>
          <p:spPr>
            <a:xfrm>
              <a:off x="5689001" y="3786095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: Rounded Corners 12">
              <a:extLst>
                <a:ext uri="{FF2B5EF4-FFF2-40B4-BE49-F238E27FC236}">
                  <a16:creationId xmlns:a16="http://schemas.microsoft.com/office/drawing/2014/main" id="{B0A0842F-20E7-2AB9-4EEC-CD75A91E8D86}"/>
                </a:ext>
              </a:extLst>
            </p:cNvPr>
            <p:cNvSpPr/>
            <p:nvPr/>
          </p:nvSpPr>
          <p:spPr>
            <a:xfrm>
              <a:off x="5665555" y="1732415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162494-1F93-A077-16FC-7FF2E2570A0C}"/>
                </a:ext>
              </a:extLst>
            </p:cNvPr>
            <p:cNvSpPr txBox="1"/>
            <p:nvPr/>
          </p:nvSpPr>
          <p:spPr>
            <a:xfrm>
              <a:off x="7497833" y="1657172"/>
              <a:ext cx="93476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 dirty="0">
                  <a:solidFill>
                    <a:srgbClr val="FFFF00"/>
                  </a:solidFill>
                </a:rPr>
                <a:t>= 14.03 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pic>
          <p:nvPicPr>
            <p:cNvPr id="19" name="Picture 18" descr="A close-up of a white object&#10;&#10;AI-generated content may be incorrect.">
              <a:extLst>
                <a:ext uri="{FF2B5EF4-FFF2-40B4-BE49-F238E27FC236}">
                  <a16:creationId xmlns:a16="http://schemas.microsoft.com/office/drawing/2014/main" id="{C9D706FC-18C2-8D91-5A30-EA69C9255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2819" y="3743337"/>
              <a:ext cx="2747484" cy="20606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91AB4D-229E-2748-3E73-8149EF6EECF2}"/>
                </a:ext>
              </a:extLst>
            </p:cNvPr>
            <p:cNvSpPr txBox="1"/>
            <p:nvPr/>
          </p:nvSpPr>
          <p:spPr>
            <a:xfrm>
              <a:off x="4985040" y="3761700"/>
              <a:ext cx="716757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? </a:t>
              </a:r>
              <a:r>
                <a:rPr lang="en-US" sz="900" b="1" dirty="0">
                  <a:solidFill>
                    <a:srgbClr val="FFFF00"/>
                  </a:solidFill>
                </a:rPr>
                <a:t>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1" name="Rectangle: Rounded Corners 21">
              <a:extLst>
                <a:ext uri="{FF2B5EF4-FFF2-40B4-BE49-F238E27FC236}">
                  <a16:creationId xmlns:a16="http://schemas.microsoft.com/office/drawing/2014/main" id="{6F2261D8-AC50-BDD7-2FFB-493A455163C6}"/>
                </a:ext>
              </a:extLst>
            </p:cNvPr>
            <p:cNvSpPr/>
            <p:nvPr/>
          </p:nvSpPr>
          <p:spPr>
            <a:xfrm>
              <a:off x="2903482" y="3799320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Picture 23" descr="A close-up of a white surface&#10;&#10;AI-generated content may be incorrect.">
              <a:extLst>
                <a:ext uri="{FF2B5EF4-FFF2-40B4-BE49-F238E27FC236}">
                  <a16:creationId xmlns:a16="http://schemas.microsoft.com/office/drawing/2014/main" id="{FD2D7362-BBBB-3B82-B6E0-ABCBB5A45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1464" y="1656211"/>
              <a:ext cx="2739626" cy="2054720"/>
            </a:xfrm>
            <a:prstGeom prst="rect">
              <a:avLst/>
            </a:prstGeom>
          </p:spPr>
        </p:pic>
        <p:sp>
          <p:nvSpPr>
            <p:cNvPr id="23" name="Rectangle: Rounded Corners 24">
              <a:extLst>
                <a:ext uri="{FF2B5EF4-FFF2-40B4-BE49-F238E27FC236}">
                  <a16:creationId xmlns:a16="http://schemas.microsoft.com/office/drawing/2014/main" id="{E631EBC3-1602-A718-9E73-F3864C703647}"/>
                </a:ext>
              </a:extLst>
            </p:cNvPr>
            <p:cNvSpPr/>
            <p:nvPr/>
          </p:nvSpPr>
          <p:spPr>
            <a:xfrm>
              <a:off x="2882819" y="1693074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D8CEC50-2CAA-85A3-802C-A3F8191A3766}"/>
                </a:ext>
              </a:extLst>
            </p:cNvPr>
            <p:cNvSpPr txBox="1"/>
            <p:nvPr/>
          </p:nvSpPr>
          <p:spPr>
            <a:xfrm>
              <a:off x="4758207" y="1655452"/>
              <a:ext cx="916304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00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0000"/>
                  </a:solidFill>
                </a:rPr>
                <a:t>c</a:t>
              </a:r>
              <a:r>
                <a:rPr lang="en-US" sz="900" b="1" dirty="0">
                  <a:solidFill>
                    <a:srgbClr val="FF0000"/>
                  </a:solidFill>
                </a:rPr>
                <a:t>= 13.21 K </a:t>
              </a:r>
              <a:endParaRPr lang="en-US" sz="900" b="1" baseline="-25000" dirty="0">
                <a:solidFill>
                  <a:srgbClr val="FF0000"/>
                </a:solidFill>
              </a:endParaRPr>
            </a:p>
          </p:txBody>
        </p:sp>
        <p:pic>
          <p:nvPicPr>
            <p:cNvPr id="25" name="Picture 27" descr="A close-up of a light&#10;&#10;AI-generated content may be incorrect.">
              <a:extLst>
                <a:ext uri="{FF2B5EF4-FFF2-40B4-BE49-F238E27FC236}">
                  <a16:creationId xmlns:a16="http://schemas.microsoft.com/office/drawing/2014/main" id="{87625F8F-DB7B-BEEB-A36F-FDDAC3BCA7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07" y="3719096"/>
              <a:ext cx="2747484" cy="206061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A521161-FDC3-1C7F-E1FC-F4ABD37FEF72}"/>
                </a:ext>
              </a:extLst>
            </p:cNvPr>
            <p:cNvSpPr txBox="1"/>
            <p:nvPr/>
          </p:nvSpPr>
          <p:spPr>
            <a:xfrm>
              <a:off x="2177259" y="3743337"/>
              <a:ext cx="716757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 ? 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7" name="Rectangle: Rounded Corners 31">
              <a:extLst>
                <a:ext uri="{FF2B5EF4-FFF2-40B4-BE49-F238E27FC236}">
                  <a16:creationId xmlns:a16="http://schemas.microsoft.com/office/drawing/2014/main" id="{A07CA599-00EA-B503-C594-4EBA8B990C8F}"/>
                </a:ext>
              </a:extLst>
            </p:cNvPr>
            <p:cNvSpPr/>
            <p:nvPr/>
          </p:nvSpPr>
          <p:spPr>
            <a:xfrm>
              <a:off x="75038" y="3780959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" name="Picture 33" descr="A close-up of a white object&#10;&#10;AI-generated content may be incorrect.">
              <a:extLst>
                <a:ext uri="{FF2B5EF4-FFF2-40B4-BE49-F238E27FC236}">
                  <a16:creationId xmlns:a16="http://schemas.microsoft.com/office/drawing/2014/main" id="{EFCBD733-118E-D6D7-1A21-F07973B12D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417" y="1646013"/>
              <a:ext cx="2739627" cy="2054720"/>
            </a:xfrm>
            <a:prstGeom prst="rect">
              <a:avLst/>
            </a:prstGeom>
          </p:spPr>
        </p:pic>
        <p:sp>
          <p:nvSpPr>
            <p:cNvPr id="29" name="Rectangle: Rounded Corners 34">
              <a:extLst>
                <a:ext uri="{FF2B5EF4-FFF2-40B4-BE49-F238E27FC236}">
                  <a16:creationId xmlns:a16="http://schemas.microsoft.com/office/drawing/2014/main" id="{C1399CC6-FC61-CD2D-6E63-7255875BB3AD}"/>
                </a:ext>
              </a:extLst>
            </p:cNvPr>
            <p:cNvSpPr/>
            <p:nvPr/>
          </p:nvSpPr>
          <p:spPr>
            <a:xfrm>
              <a:off x="90290" y="1698224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17 %</a:t>
              </a:r>
              <a:endParaRPr lang="en-US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1EAC6F1-3226-367B-6684-62DA07AE452C}"/>
                </a:ext>
              </a:extLst>
            </p:cNvPr>
            <p:cNvSpPr txBox="1"/>
            <p:nvPr/>
          </p:nvSpPr>
          <p:spPr>
            <a:xfrm>
              <a:off x="2018579" y="1643372"/>
              <a:ext cx="842885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 12.63 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0E0B5616-633A-1DCA-640F-59FFCAAAD184}"/>
              </a:ext>
            </a:extLst>
          </p:cNvPr>
          <p:cNvSpPr txBox="1"/>
          <p:nvPr/>
        </p:nvSpPr>
        <p:spPr>
          <a:xfrm>
            <a:off x="245484" y="1135833"/>
            <a:ext cx="3938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N</a:t>
            </a:r>
            <a:r>
              <a:rPr lang="en-GB" sz="2400" b="1" baseline="-25000" dirty="0"/>
              <a:t>2</a:t>
            </a:r>
            <a:r>
              <a:rPr lang="en-GB" sz="2400" b="1" dirty="0"/>
              <a:t> concentration</a:t>
            </a:r>
          </a:p>
        </p:txBody>
      </p:sp>
      <p:pic>
        <p:nvPicPr>
          <p:cNvPr id="32" name="Picture 3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6493E709-4FF7-F38B-5906-EF1F2C9DAAB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1" t="3637" r="15237"/>
          <a:stretch/>
        </p:blipFill>
        <p:spPr>
          <a:xfrm>
            <a:off x="8737600" y="1366665"/>
            <a:ext cx="2662872" cy="459988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A985240-9C8C-8B63-FCE1-3B6FF37DF8BF}"/>
              </a:ext>
            </a:extLst>
          </p:cNvPr>
          <p:cNvSpPr txBox="1"/>
          <p:nvPr/>
        </p:nvSpPr>
        <p:spPr>
          <a:xfrm>
            <a:off x="4647730" y="1092174"/>
            <a:ext cx="4001588" cy="510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1.6 Pa, Bias = -50V</a:t>
            </a:r>
            <a:r>
              <a:rPr lang="en-GB" sz="1200" i="1" dirty="0"/>
              <a:t>, </a:t>
            </a:r>
            <a:r>
              <a:rPr lang="en-GB" sz="1200" b="1" dirty="0" err="1">
                <a:solidFill>
                  <a:srgbClr val="C00000"/>
                </a:solidFill>
              </a:rPr>
              <a:t>d.c.</a:t>
            </a:r>
            <a:r>
              <a:rPr lang="en-GB" sz="1200" b="1" dirty="0">
                <a:solidFill>
                  <a:srgbClr val="C00000"/>
                </a:solidFill>
              </a:rPr>
              <a:t> = 20%</a:t>
            </a:r>
          </a:p>
        </p:txBody>
      </p:sp>
      <p:sp>
        <p:nvSpPr>
          <p:cNvPr id="35" name="Нижний колонтитул 34">
            <a:extLst>
              <a:ext uri="{FF2B5EF4-FFF2-40B4-BE49-F238E27FC236}">
                <a16:creationId xmlns:a16="http://schemas.microsoft.com/office/drawing/2014/main" id="{FC79DE9E-F71D-FE18-A54C-079A2F5CE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36" name="Номер слайда 35">
            <a:extLst>
              <a:ext uri="{FF2B5EF4-FFF2-40B4-BE49-F238E27FC236}">
                <a16:creationId xmlns:a16="http://schemas.microsoft.com/office/drawing/2014/main" id="{6EDA8C66-1AEF-F351-83DD-3F2CCB77F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10</a:t>
            </a:fld>
            <a:endParaRPr lang="aa-ET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F47B1B0-1AD0-9816-44A2-ED89E4C4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436421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E1CF6-4AF4-6E5D-478B-2544456435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FCF3B0C-68E0-E0E3-9ED2-5E056BAE6A83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3B15D88-0186-3138-E3CC-C9D0CFBEBB77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46D508F-748C-B731-5A5E-E23E6608E37A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2E38A48-1A92-0A67-CBF7-F0B8BF5DAC5B}"/>
              </a:ext>
            </a:extLst>
          </p:cNvPr>
          <p:cNvGrpSpPr/>
          <p:nvPr/>
        </p:nvGrpSpPr>
        <p:grpSpPr>
          <a:xfrm>
            <a:off x="10027138" y="179401"/>
            <a:ext cx="1985923" cy="646331"/>
            <a:chOff x="10027138" y="128364"/>
            <a:chExt cx="1985923" cy="646331"/>
          </a:xfrm>
        </p:grpSpPr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54940BAE-0141-76DC-C187-7364EBE751A8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A0C68277-5AB7-55D5-4313-FE62586276BA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64F3E68-375E-DDE4-1AE9-B3FE83948BE3}"/>
              </a:ext>
            </a:extLst>
          </p:cNvPr>
          <p:cNvSpPr txBox="1"/>
          <p:nvPr/>
        </p:nvSpPr>
        <p:spPr>
          <a:xfrm>
            <a:off x="3571763" y="201976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 err="1">
                <a:latin typeface="Trebuchet MS" panose="020B0603020202020204" pitchFamily="34" charset="0"/>
              </a:rPr>
              <a:t>HiPIMS-NbTiN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13AAD0F8-59E1-F4EA-0206-827DB12CBAA5}"/>
              </a:ext>
            </a:extLst>
          </p:cNvPr>
          <p:cNvGrpSpPr/>
          <p:nvPr/>
        </p:nvGrpSpPr>
        <p:grpSpPr>
          <a:xfrm>
            <a:off x="188419" y="1626829"/>
            <a:ext cx="8431818" cy="4226074"/>
            <a:chOff x="45677" y="1491363"/>
            <a:chExt cx="8431818" cy="4226074"/>
          </a:xfrm>
        </p:grpSpPr>
        <p:pic>
          <p:nvPicPr>
            <p:cNvPr id="9" name="Picture 2" descr="A close-up of a wall&#10;&#10;Description automatically generated">
              <a:extLst>
                <a:ext uri="{FF2B5EF4-FFF2-40B4-BE49-F238E27FC236}">
                  <a16:creationId xmlns:a16="http://schemas.microsoft.com/office/drawing/2014/main" id="{A1B74F13-C780-E84E-A58B-7582DBFEF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7861" y="1491363"/>
              <a:ext cx="2762264" cy="2071698"/>
            </a:xfrm>
            <a:prstGeom prst="rect">
              <a:avLst/>
            </a:prstGeom>
          </p:spPr>
        </p:pic>
        <p:sp>
          <p:nvSpPr>
            <p:cNvPr id="14" name="Rectangle: Rounded Corners 5">
              <a:extLst>
                <a:ext uri="{FF2B5EF4-FFF2-40B4-BE49-F238E27FC236}">
                  <a16:creationId xmlns:a16="http://schemas.microsoft.com/office/drawing/2014/main" id="{3003796D-92E6-4684-3713-662AACEDAD98}"/>
                </a:ext>
              </a:extLst>
            </p:cNvPr>
            <p:cNvSpPr/>
            <p:nvPr/>
          </p:nvSpPr>
          <p:spPr>
            <a:xfrm>
              <a:off x="5682918" y="1540770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 V</a:t>
              </a:r>
            </a:p>
          </p:txBody>
        </p:sp>
        <p:pic>
          <p:nvPicPr>
            <p:cNvPr id="15" name="Picture 11" descr="A close-up of a rectangular object&#10;&#10;Description automatically generated">
              <a:extLst>
                <a:ext uri="{FF2B5EF4-FFF2-40B4-BE49-F238E27FC236}">
                  <a16:creationId xmlns:a16="http://schemas.microsoft.com/office/drawing/2014/main" id="{1FC0680D-99E1-9B57-77CE-6EEC95444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2139" y="3630668"/>
              <a:ext cx="2762265" cy="2071699"/>
            </a:xfrm>
            <a:prstGeom prst="rect">
              <a:avLst/>
            </a:prstGeom>
          </p:spPr>
        </p:pic>
        <p:sp>
          <p:nvSpPr>
            <p:cNvPr id="16" name="Rectangle: Rounded Corners 13">
              <a:extLst>
                <a:ext uri="{FF2B5EF4-FFF2-40B4-BE49-F238E27FC236}">
                  <a16:creationId xmlns:a16="http://schemas.microsoft.com/office/drawing/2014/main" id="{7A3B8F2D-B4F5-5AE5-295A-B9C82B62F6E0}"/>
                </a:ext>
              </a:extLst>
            </p:cNvPr>
            <p:cNvSpPr/>
            <p:nvPr/>
          </p:nvSpPr>
          <p:spPr>
            <a:xfrm>
              <a:off x="3043870" y="3674697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 V</a:t>
              </a:r>
            </a:p>
          </p:txBody>
        </p:sp>
        <p:pic>
          <p:nvPicPr>
            <p:cNvPr id="17" name="Picture 14" descr="A close-up of a rectangular object&#10;&#10;Description automatically generated">
              <a:extLst>
                <a:ext uri="{FF2B5EF4-FFF2-40B4-BE49-F238E27FC236}">
                  <a16:creationId xmlns:a16="http://schemas.microsoft.com/office/drawing/2014/main" id="{0A555F52-ECA4-FE53-BF65-AF0DD7F8E41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9104" y="1506759"/>
              <a:ext cx="2762265" cy="2071699"/>
            </a:xfrm>
            <a:prstGeom prst="rect">
              <a:avLst/>
            </a:prstGeom>
          </p:spPr>
        </p:pic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381C3F1-B3F9-9598-84D4-9F6ADAF22148}"/>
                </a:ext>
              </a:extLst>
            </p:cNvPr>
            <p:cNvSpPr/>
            <p:nvPr/>
          </p:nvSpPr>
          <p:spPr>
            <a:xfrm>
              <a:off x="2918886" y="1527772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 V</a:t>
              </a:r>
            </a:p>
          </p:txBody>
        </p:sp>
        <p:pic>
          <p:nvPicPr>
            <p:cNvPr id="19" name="Picture 19" descr="A close-up of a grey object&#10;&#10;Description automatically generated">
              <a:extLst>
                <a:ext uri="{FF2B5EF4-FFF2-40B4-BE49-F238E27FC236}">
                  <a16:creationId xmlns:a16="http://schemas.microsoft.com/office/drawing/2014/main" id="{1C9CE8C9-3817-6AA8-A389-A2B86D7AF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77" y="3645739"/>
              <a:ext cx="2762264" cy="2071698"/>
            </a:xfrm>
            <a:prstGeom prst="rect">
              <a:avLst/>
            </a:prstGeom>
          </p:spPr>
        </p:pic>
        <p:sp>
          <p:nvSpPr>
            <p:cNvPr id="20" name="Rectangle: Rounded Corners 28">
              <a:extLst>
                <a:ext uri="{FF2B5EF4-FFF2-40B4-BE49-F238E27FC236}">
                  <a16:creationId xmlns:a16="http://schemas.microsoft.com/office/drawing/2014/main" id="{D2FA78AB-D966-D953-A2B8-AFB72AEBCF96}"/>
                </a:ext>
              </a:extLst>
            </p:cNvPr>
            <p:cNvSpPr/>
            <p:nvPr/>
          </p:nvSpPr>
          <p:spPr>
            <a:xfrm>
              <a:off x="95614" y="3674697"/>
              <a:ext cx="498809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75 V</a:t>
              </a:r>
            </a:p>
          </p:txBody>
        </p:sp>
        <p:pic>
          <p:nvPicPr>
            <p:cNvPr id="21" name="Picture 29" descr="A close-up of a grey rectangular object&#10;&#10;Description automatically generated">
              <a:extLst>
                <a:ext uri="{FF2B5EF4-FFF2-40B4-BE49-F238E27FC236}">
                  <a16:creationId xmlns:a16="http://schemas.microsoft.com/office/drawing/2014/main" id="{F3D7573C-8D50-8EAD-0941-E72EB5426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06" y="1574041"/>
              <a:ext cx="2734247" cy="2050685"/>
            </a:xfrm>
            <a:prstGeom prst="rect">
              <a:avLst/>
            </a:prstGeom>
          </p:spPr>
        </p:pic>
        <p:sp>
          <p:nvSpPr>
            <p:cNvPr id="22" name="Rectangle: Rounded Corners 37">
              <a:extLst>
                <a:ext uri="{FF2B5EF4-FFF2-40B4-BE49-F238E27FC236}">
                  <a16:creationId xmlns:a16="http://schemas.microsoft.com/office/drawing/2014/main" id="{1E95B851-3057-287C-5EDC-8223E95E5479}"/>
                </a:ext>
              </a:extLst>
            </p:cNvPr>
            <p:cNvSpPr/>
            <p:nvPr/>
          </p:nvSpPr>
          <p:spPr>
            <a:xfrm>
              <a:off x="95614" y="1553028"/>
              <a:ext cx="576763" cy="15558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100 V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B18A6F5-9459-42E3-1B37-19B75A1A4AFA}"/>
                </a:ext>
              </a:extLst>
            </p:cNvPr>
            <p:cNvSpPr txBox="1"/>
            <p:nvPr/>
          </p:nvSpPr>
          <p:spPr>
            <a:xfrm>
              <a:off x="7613399" y="1491363"/>
              <a:ext cx="864096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T</a:t>
              </a:r>
              <a:r>
                <a:rPr lang="en-US" sz="900" b="1" baseline="-250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r>
                <a:rPr lang="en-US" sz="900" b="1">
                  <a:solidFill>
                    <a:schemeClr val="accent6">
                      <a:lumMod val="75000"/>
                    </a:schemeClr>
                  </a:solidFill>
                </a:rPr>
                <a:t>= 13.66 </a:t>
              </a:r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K </a:t>
              </a:r>
              <a:endParaRPr lang="en-US" sz="900" b="1" baseline="-25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9B0D58-C2C3-F91A-2B07-CD464BD2E3F2}"/>
                </a:ext>
              </a:extLst>
            </p:cNvPr>
            <p:cNvSpPr txBox="1"/>
            <p:nvPr/>
          </p:nvSpPr>
          <p:spPr>
            <a:xfrm>
              <a:off x="4892477" y="3615948"/>
              <a:ext cx="864096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13.88 </a:t>
              </a:r>
              <a:r>
                <a:rPr lang="en-US" sz="900" b="1" dirty="0">
                  <a:solidFill>
                    <a:srgbClr val="FFFF00"/>
                  </a:solidFill>
                </a:rPr>
                <a:t>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D201C7-DF64-DB43-037E-8115BF2BE375}"/>
                </a:ext>
              </a:extLst>
            </p:cNvPr>
            <p:cNvSpPr txBox="1"/>
            <p:nvPr/>
          </p:nvSpPr>
          <p:spPr>
            <a:xfrm>
              <a:off x="1944221" y="3624725"/>
              <a:ext cx="893686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T</a:t>
              </a:r>
              <a:r>
                <a:rPr lang="en-US" sz="900" b="1" baseline="-250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= 14.51 K </a:t>
              </a:r>
              <a:endParaRPr lang="en-US" sz="900" b="1" baseline="-25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B251195-CC13-649F-192C-417F107D0E46}"/>
                </a:ext>
              </a:extLst>
            </p:cNvPr>
            <p:cNvSpPr txBox="1"/>
            <p:nvPr/>
          </p:nvSpPr>
          <p:spPr>
            <a:xfrm>
              <a:off x="1476847" y="1553028"/>
              <a:ext cx="122339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chemeClr val="accent6">
                      <a:lumMod val="75000"/>
                    </a:schemeClr>
                  </a:solidFill>
                </a:rPr>
                <a:t>T</a:t>
              </a:r>
              <a:r>
                <a:rPr lang="en-US" sz="900" b="1" baseline="-25000" dirty="0">
                  <a:solidFill>
                    <a:schemeClr val="accent6">
                      <a:lumMod val="75000"/>
                    </a:schemeClr>
                  </a:solidFill>
                </a:rPr>
                <a:t>c</a:t>
              </a:r>
              <a:r>
                <a:rPr lang="en-US" sz="900" b="1">
                  <a:solidFill>
                    <a:schemeClr val="accent6">
                      <a:lumMod val="75000"/>
                    </a:schemeClr>
                  </a:solidFill>
                </a:rPr>
                <a:t>= 15.26 K (14.95) </a:t>
              </a:r>
              <a:endParaRPr lang="en-US" sz="900" b="1" baseline="-250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07B676FE-7C0E-9137-468C-A04ECB66E62C}"/>
              </a:ext>
            </a:extLst>
          </p:cNvPr>
          <p:cNvSpPr txBox="1"/>
          <p:nvPr/>
        </p:nvSpPr>
        <p:spPr>
          <a:xfrm>
            <a:off x="245484" y="1135833"/>
            <a:ext cx="3387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substate bias</a:t>
            </a:r>
          </a:p>
        </p:txBody>
      </p:sp>
      <p:pic>
        <p:nvPicPr>
          <p:cNvPr id="28" name="Picture 3" descr="A graph of a graph of a wave&#10;&#10;AI-generated content may be incorrect.">
            <a:extLst>
              <a:ext uri="{FF2B5EF4-FFF2-40B4-BE49-F238E27FC236}">
                <a16:creationId xmlns:a16="http://schemas.microsoft.com/office/drawing/2014/main" id="{18442C33-3CF1-C27D-FFF6-68A5B6E9F5D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3044" r="7916" b="6178"/>
          <a:stretch/>
        </p:blipFill>
        <p:spPr>
          <a:xfrm>
            <a:off x="8944113" y="1480278"/>
            <a:ext cx="3002403" cy="4475467"/>
          </a:xfrm>
          <a:prstGeom prst="rect">
            <a:avLst/>
          </a:prstGeom>
        </p:spPr>
      </p:pic>
      <p:pic>
        <p:nvPicPr>
          <p:cNvPr id="29" name="Picture 6" descr="A graph of a function&#10;&#10;AI-generated content may be incorrect.">
            <a:extLst>
              <a:ext uri="{FF2B5EF4-FFF2-40B4-BE49-F238E27FC236}">
                <a16:creationId xmlns:a16="http://schemas.microsoft.com/office/drawing/2014/main" id="{3A715008-C992-E82C-962C-01F2E293D57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1" t="8515" r="12615" b="4851"/>
          <a:stretch/>
        </p:blipFill>
        <p:spPr>
          <a:xfrm>
            <a:off x="6029042" y="3865748"/>
            <a:ext cx="2708557" cy="229178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4D377B5-3517-7CFA-4FE6-942ADCBD757E}"/>
              </a:ext>
            </a:extLst>
          </p:cNvPr>
          <p:cNvSpPr txBox="1"/>
          <p:nvPr/>
        </p:nvSpPr>
        <p:spPr>
          <a:xfrm>
            <a:off x="4618649" y="1059560"/>
            <a:ext cx="4001588" cy="510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b="1" i="1" dirty="0" err="1">
                <a:solidFill>
                  <a:srgbClr val="FF0000"/>
                </a:solidFill>
              </a:rPr>
              <a:t>p</a:t>
            </a:r>
            <a:r>
              <a:rPr lang="en-GB" sz="1200" b="1" baseline="-25000" dirty="0" err="1">
                <a:solidFill>
                  <a:srgbClr val="FF0000"/>
                </a:solidFill>
              </a:rPr>
              <a:t>dep</a:t>
            </a:r>
            <a:r>
              <a:rPr lang="en-GB" sz="1200" b="1" dirty="0">
                <a:solidFill>
                  <a:srgbClr val="FF0000"/>
                </a:solidFill>
              </a:rPr>
              <a:t> = 1.2 Pa</a:t>
            </a:r>
            <a:r>
              <a:rPr lang="en-GB" sz="1200" dirty="0"/>
              <a:t>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  <a:r>
              <a:rPr lang="en-GB" sz="1200" b="1" dirty="0" err="1">
                <a:solidFill>
                  <a:schemeClr val="tx1"/>
                </a:solidFill>
              </a:rPr>
              <a:t>d.c.</a:t>
            </a:r>
            <a:r>
              <a:rPr lang="en-GB" sz="1200" b="1" dirty="0">
                <a:solidFill>
                  <a:schemeClr val="tx1"/>
                </a:solidFill>
              </a:rPr>
              <a:t> = 10%</a:t>
            </a:r>
          </a:p>
        </p:txBody>
      </p:sp>
      <p:sp>
        <p:nvSpPr>
          <p:cNvPr id="31" name="Нижний колонтитул 30">
            <a:extLst>
              <a:ext uri="{FF2B5EF4-FFF2-40B4-BE49-F238E27FC236}">
                <a16:creationId xmlns:a16="http://schemas.microsoft.com/office/drawing/2014/main" id="{FFE96DC5-EFF0-FF5C-429B-6C4536FB8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32" name="Номер слайда 31">
            <a:extLst>
              <a:ext uri="{FF2B5EF4-FFF2-40B4-BE49-F238E27FC236}">
                <a16:creationId xmlns:a16="http://schemas.microsoft.com/office/drawing/2014/main" id="{EFBC05D4-C911-EFC9-35A7-D06E2BF9F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11</a:t>
            </a:fld>
            <a:endParaRPr lang="aa-E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F9E956-EC13-3992-1639-E909440FEB13}"/>
              </a:ext>
            </a:extLst>
          </p:cNvPr>
          <p:cNvSpPr txBox="1"/>
          <p:nvPr/>
        </p:nvSpPr>
        <p:spPr>
          <a:xfrm>
            <a:off x="7834106" y="4153071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AFM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DF38417-6DF3-2C76-A260-7BFB5779F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42332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9DD26-7177-9BC5-60FC-720FE504A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CEC2B32-4857-F39D-197B-74E593F3F373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691905F8-8666-004A-779D-91D5868BE37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2321F2-62D0-517B-ED00-880AE5480A0B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19EDFA9-0E45-C92A-C6F8-5D6DB74DBFFC}"/>
              </a:ext>
            </a:extLst>
          </p:cNvPr>
          <p:cNvGrpSpPr/>
          <p:nvPr/>
        </p:nvGrpSpPr>
        <p:grpSpPr>
          <a:xfrm>
            <a:off x="10027138" y="179401"/>
            <a:ext cx="1985923" cy="646331"/>
            <a:chOff x="10027138" y="128364"/>
            <a:chExt cx="1985923" cy="646331"/>
          </a:xfrm>
        </p:grpSpPr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68924B13-EDF1-AFF2-F972-C9C4C058CDEF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60732A3E-DEEB-CCCD-3899-8FBFF677EE2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3E613760-24B9-D445-566A-6630B9720898}"/>
              </a:ext>
            </a:extLst>
          </p:cNvPr>
          <p:cNvSpPr txBox="1"/>
          <p:nvPr/>
        </p:nvSpPr>
        <p:spPr>
          <a:xfrm>
            <a:off x="3571763" y="201976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 err="1">
                <a:latin typeface="Trebuchet MS" panose="020B0603020202020204" pitchFamily="34" charset="0"/>
              </a:rPr>
              <a:t>HiPIMS-NbTiN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B70F94-A182-0B84-EB25-3C9F7FBB7657}"/>
              </a:ext>
            </a:extLst>
          </p:cNvPr>
          <p:cNvSpPr txBox="1"/>
          <p:nvPr/>
        </p:nvSpPr>
        <p:spPr>
          <a:xfrm>
            <a:off x="928562" y="1156460"/>
            <a:ext cx="4634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substate temperature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6C51BE4-F3F0-448E-F00B-C0C3A8C5EAE4}"/>
              </a:ext>
            </a:extLst>
          </p:cNvPr>
          <p:cNvSpPr txBox="1"/>
          <p:nvPr/>
        </p:nvSpPr>
        <p:spPr>
          <a:xfrm>
            <a:off x="1113377" y="1650865"/>
            <a:ext cx="3585065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1.6 Pa,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  <a:r>
              <a:rPr lang="en-GB" sz="1200" b="1" dirty="0" err="1">
                <a:solidFill>
                  <a:schemeClr val="tx1"/>
                </a:solidFill>
              </a:rPr>
              <a:t>d.c.</a:t>
            </a:r>
            <a:r>
              <a:rPr lang="en-GB" sz="1200" b="1" dirty="0">
                <a:solidFill>
                  <a:schemeClr val="tx1"/>
                </a:solidFill>
              </a:rPr>
              <a:t> = 10% </a:t>
            </a:r>
            <a:r>
              <a:rPr lang="en-GB" sz="1200" dirty="0">
                <a:solidFill>
                  <a:schemeClr val="tx1"/>
                </a:solidFill>
              </a:rPr>
              <a:t>Bias = -50V</a:t>
            </a:r>
          </a:p>
        </p:txBody>
      </p:sp>
      <p:sp>
        <p:nvSpPr>
          <p:cNvPr id="31" name="Нижний колонтитул 30">
            <a:extLst>
              <a:ext uri="{FF2B5EF4-FFF2-40B4-BE49-F238E27FC236}">
                <a16:creationId xmlns:a16="http://schemas.microsoft.com/office/drawing/2014/main" id="{150CE4A3-70FF-4B1F-5C93-512EF008F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32" name="Номер слайда 31">
            <a:extLst>
              <a:ext uri="{FF2B5EF4-FFF2-40B4-BE49-F238E27FC236}">
                <a16:creationId xmlns:a16="http://schemas.microsoft.com/office/drawing/2014/main" id="{FBA88190-2262-7EB9-090B-D4E42E242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12</a:t>
            </a:fld>
            <a:endParaRPr lang="aa-ET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936F11-4F41-5A09-D00A-C317924643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716" y="2552159"/>
            <a:ext cx="2813085" cy="34042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788BCC-11E9-5CB8-FBA6-E8C938C35BE0}"/>
              </a:ext>
            </a:extLst>
          </p:cNvPr>
          <p:cNvSpPr txBox="1"/>
          <p:nvPr/>
        </p:nvSpPr>
        <p:spPr>
          <a:xfrm>
            <a:off x="1905393" y="5196641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2F1586-E166-3A43-8999-2C320FF03B61}"/>
              </a:ext>
            </a:extLst>
          </p:cNvPr>
          <p:cNvSpPr txBox="1"/>
          <p:nvPr/>
        </p:nvSpPr>
        <p:spPr>
          <a:xfrm>
            <a:off x="6222951" y="1168805"/>
            <a:ext cx="4634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substate temperature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309D76A-7C0B-3472-226B-9EB6FF7561A9}"/>
              </a:ext>
            </a:extLst>
          </p:cNvPr>
          <p:cNvSpPr txBox="1"/>
          <p:nvPr/>
        </p:nvSpPr>
        <p:spPr>
          <a:xfrm>
            <a:off x="6358476" y="1650865"/>
            <a:ext cx="4001588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1.6 Pa,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  <a:r>
              <a:rPr lang="en-GB" sz="1200" b="1" dirty="0" err="1">
                <a:solidFill>
                  <a:schemeClr val="tx1"/>
                </a:solidFill>
              </a:rPr>
              <a:t>d.c.</a:t>
            </a:r>
            <a:r>
              <a:rPr lang="en-GB" sz="1200" b="1" dirty="0">
                <a:solidFill>
                  <a:schemeClr val="tx1"/>
                </a:solidFill>
              </a:rPr>
              <a:t> = 10%</a:t>
            </a:r>
          </a:p>
          <a:p>
            <a:r>
              <a:rPr lang="en-GB" sz="1200" dirty="0">
                <a:solidFill>
                  <a:schemeClr val="tx1"/>
                </a:solidFill>
              </a:rPr>
              <a:t>T = 300°C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F8921129-609C-FD87-C96D-C6FA97D550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749" y="2435209"/>
            <a:ext cx="2844801" cy="355253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DEE021A-9009-369D-5EAC-9C1C106F9EF9}"/>
              </a:ext>
            </a:extLst>
          </p:cNvPr>
          <p:cNvSpPr txBox="1"/>
          <p:nvPr/>
        </p:nvSpPr>
        <p:spPr>
          <a:xfrm>
            <a:off x="5230677" y="2966992"/>
            <a:ext cx="3211072" cy="646331"/>
          </a:xfrm>
          <a:prstGeom prst="rect">
            <a:avLst/>
          </a:prstGeom>
          <a:ln w="38100">
            <a:solidFill>
              <a:srgbClr val="03038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PALS experiments conducted</a:t>
            </a:r>
          </a:p>
          <a:p>
            <a:r>
              <a:rPr lang="en-GB" dirty="0"/>
              <a:t>Data are being analysed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3D21E5F-99C8-70B9-7BA2-087A3960A5BF}"/>
              </a:ext>
            </a:extLst>
          </p:cNvPr>
          <p:cNvSpPr txBox="1"/>
          <p:nvPr/>
        </p:nvSpPr>
        <p:spPr>
          <a:xfrm>
            <a:off x="9150153" y="5225333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41" name="Скругленная соединительная линия 40">
            <a:extLst>
              <a:ext uri="{FF2B5EF4-FFF2-40B4-BE49-F238E27FC236}">
                <a16:creationId xmlns:a16="http://schemas.microsoft.com/office/drawing/2014/main" id="{2379DF7A-AA01-40AE-2193-DFF77216C8E8}"/>
              </a:ext>
            </a:extLst>
          </p:cNvPr>
          <p:cNvCxnSpPr>
            <a:cxnSpLocks/>
          </p:cNvCxnSpPr>
          <p:nvPr/>
        </p:nvCxnSpPr>
        <p:spPr>
          <a:xfrm rot="16200000" flipH="1">
            <a:off x="7145994" y="3313530"/>
            <a:ext cx="985974" cy="1605536"/>
          </a:xfrm>
          <a:prstGeom prst="curvedConnector2">
            <a:avLst/>
          </a:prstGeom>
          <a:ln w="38100">
            <a:solidFill>
              <a:srgbClr val="03038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Дата 1">
            <a:extLst>
              <a:ext uri="{FF2B5EF4-FFF2-40B4-BE49-F238E27FC236}">
                <a16:creationId xmlns:a16="http://schemas.microsoft.com/office/drawing/2014/main" id="{987D151D-F076-12CA-8121-77ADC1D4A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80912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50782-18AA-317D-B59E-EA2758160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8F9DA8-172D-C270-8B22-79CB456A1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91163-B1C1-1B38-D7E5-FB136AC29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13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C875CEF-76F7-35B2-AD58-C11F8C67AD27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5F4541B4-025D-CFD4-6519-F335443E1AD2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A97B7E-93EB-ACD3-650B-9D3504C6537A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C86A95-6BDC-A565-B309-489156817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grpSp>
        <p:nvGrpSpPr>
          <p:cNvPr id="8" name="Group 3">
            <a:extLst>
              <a:ext uri="{FF2B5EF4-FFF2-40B4-BE49-F238E27FC236}">
                <a16:creationId xmlns:a16="http://schemas.microsoft.com/office/drawing/2014/main" id="{70A9F3AD-2246-79D0-3535-939C19F40195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581A6316-ECA6-EF3C-B85B-5A9871B6DBD4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6A16691B-A28A-DF6E-A849-0706C23AE18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9F3659F-13AE-63D7-3086-E6BECF34BBA5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DCMS-</a:t>
            </a:r>
            <a:r>
              <a:rPr lang="en-GB" sz="2800" b="1" dirty="0" err="1">
                <a:latin typeface="Trebuchet MS" panose="020B0603020202020204" pitchFamily="34" charset="0"/>
              </a:rPr>
              <a:t>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pic>
        <p:nvPicPr>
          <p:cNvPr id="13" name="Рисунок 12" descr="Изображение выглядит как текст, диаграмма, линия, График&#10;&#10;Контент, сгенерированный ИИ, может содержать ошибки.">
            <a:extLst>
              <a:ext uri="{FF2B5EF4-FFF2-40B4-BE49-F238E27FC236}">
                <a16:creationId xmlns:a16="http://schemas.microsoft.com/office/drawing/2014/main" id="{D5224FC3-52BC-1B2E-CCCE-3D007325A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80" y="1345335"/>
            <a:ext cx="4677103" cy="35377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578E91-FA8E-AEBC-07AD-C527CD5F1B18}"/>
              </a:ext>
            </a:extLst>
          </p:cNvPr>
          <p:cNvSpPr txBox="1"/>
          <p:nvPr/>
        </p:nvSpPr>
        <p:spPr>
          <a:xfrm>
            <a:off x="574638" y="5001887"/>
            <a:ext cx="4001588" cy="510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600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0.5 Pa, </a:t>
            </a:r>
            <a:r>
              <a:rPr lang="en-GB" sz="1200" dirty="0">
                <a:solidFill>
                  <a:schemeClr val="tx1"/>
                </a:solidFill>
              </a:rPr>
              <a:t>T = 260°C, Bias = -50V</a:t>
            </a:r>
          </a:p>
        </p:txBody>
      </p: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id="{06218465-834E-DAC7-1375-B43EB632F719}"/>
              </a:ext>
            </a:extLst>
          </p:cNvPr>
          <p:cNvGraphicFramePr>
            <a:graphicFrameLocks noGrp="1"/>
          </p:cNvGraphicFramePr>
          <p:nvPr/>
        </p:nvGraphicFramePr>
        <p:xfrm>
          <a:off x="5537200" y="1710149"/>
          <a:ext cx="586652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5856">
                  <a:extLst>
                    <a:ext uri="{9D8B030D-6E8A-4147-A177-3AD203B41FA5}">
                      <a16:colId xmlns:a16="http://schemas.microsoft.com/office/drawing/2014/main" val="2392833772"/>
                    </a:ext>
                  </a:extLst>
                </a:gridCol>
                <a:gridCol w="1489478">
                  <a:extLst>
                    <a:ext uri="{9D8B030D-6E8A-4147-A177-3AD203B41FA5}">
                      <a16:colId xmlns:a16="http://schemas.microsoft.com/office/drawing/2014/main" val="1589969821"/>
                    </a:ext>
                  </a:extLst>
                </a:gridCol>
                <a:gridCol w="1476020">
                  <a:extLst>
                    <a:ext uri="{9D8B030D-6E8A-4147-A177-3AD203B41FA5}">
                      <a16:colId xmlns:a16="http://schemas.microsoft.com/office/drawing/2014/main" val="3921318197"/>
                    </a:ext>
                  </a:extLst>
                </a:gridCol>
                <a:gridCol w="1735171">
                  <a:extLst>
                    <a:ext uri="{9D8B030D-6E8A-4147-A177-3AD203B41FA5}">
                      <a16:colId xmlns:a16="http://schemas.microsoft.com/office/drawing/2014/main" val="20360742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5% N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9% N</a:t>
                      </a:r>
                      <a:r>
                        <a:rPr lang="en-GB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15% N</a:t>
                      </a:r>
                      <a:r>
                        <a:rPr lang="en-GB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76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0.9 Pa</a:t>
                      </a:r>
                    </a:p>
                  </a:txBody>
                  <a:tcPr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14.3K-14.4K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13.2K-13.6K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12.9K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177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0.7 Pa</a:t>
                      </a:r>
                    </a:p>
                  </a:txBody>
                  <a:tcPr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13.97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8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0.5 Pa</a:t>
                      </a:r>
                    </a:p>
                  </a:txBody>
                  <a:tcPr>
                    <a:solidFill>
                      <a:srgbClr val="4E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13.8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14.42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117993"/>
                  </a:ext>
                </a:extLst>
              </a:tr>
            </a:tbl>
          </a:graphicData>
        </a:graphic>
      </p:graphicFrame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id="{A8247F54-D549-B75D-F840-147DCABE33BF}"/>
              </a:ext>
            </a:extLst>
          </p:cNvPr>
          <p:cNvGraphicFramePr>
            <a:graphicFrameLocks noGrp="1"/>
          </p:cNvGraphicFramePr>
          <p:nvPr/>
        </p:nvGraphicFramePr>
        <p:xfrm>
          <a:off x="5537200" y="3669571"/>
          <a:ext cx="5866525" cy="1478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165856">
                  <a:extLst>
                    <a:ext uri="{9D8B030D-6E8A-4147-A177-3AD203B41FA5}">
                      <a16:colId xmlns:a16="http://schemas.microsoft.com/office/drawing/2014/main" val="2392833772"/>
                    </a:ext>
                  </a:extLst>
                </a:gridCol>
                <a:gridCol w="1489478">
                  <a:extLst>
                    <a:ext uri="{9D8B030D-6E8A-4147-A177-3AD203B41FA5}">
                      <a16:colId xmlns:a16="http://schemas.microsoft.com/office/drawing/2014/main" val="1589969821"/>
                    </a:ext>
                  </a:extLst>
                </a:gridCol>
                <a:gridCol w="1476020">
                  <a:extLst>
                    <a:ext uri="{9D8B030D-6E8A-4147-A177-3AD203B41FA5}">
                      <a16:colId xmlns:a16="http://schemas.microsoft.com/office/drawing/2014/main" val="3921318197"/>
                    </a:ext>
                  </a:extLst>
                </a:gridCol>
                <a:gridCol w="1735171">
                  <a:extLst>
                    <a:ext uri="{9D8B030D-6E8A-4147-A177-3AD203B41FA5}">
                      <a16:colId xmlns:a16="http://schemas.microsoft.com/office/drawing/2014/main" val="20360742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600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5% N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9% N</a:t>
                      </a:r>
                      <a:r>
                        <a:rPr lang="en-GB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15% N</a:t>
                      </a:r>
                      <a:r>
                        <a:rPr lang="en-GB" baseline="-25000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760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0.9 Pa</a:t>
                      </a:r>
                    </a:p>
                  </a:txBody>
                  <a:tcP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14.2K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14.5K-14.7K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13.7K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9177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0.7 Pa</a:t>
                      </a:r>
                    </a:p>
                  </a:txBody>
                  <a:tcP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14.1K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168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0.5 Pa</a:t>
                      </a:r>
                    </a:p>
                  </a:txBody>
                  <a:tcP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14.6K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13.3K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11799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4A70BCC5-553A-B19B-9A14-7ADC8FCD1D16}"/>
              </a:ext>
            </a:extLst>
          </p:cNvPr>
          <p:cNvSpPr txBox="1"/>
          <p:nvPr/>
        </p:nvSpPr>
        <p:spPr>
          <a:xfrm>
            <a:off x="6791050" y="1112988"/>
            <a:ext cx="3658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Pressure-power-N</a:t>
            </a:r>
            <a:r>
              <a:rPr lang="en-GB" sz="2400" b="1" baseline="-25000" dirty="0"/>
              <a:t>2</a:t>
            </a:r>
            <a:r>
              <a:rPr lang="en-GB" sz="2400" b="1" dirty="0"/>
              <a:t> flow</a:t>
            </a:r>
          </a:p>
        </p:txBody>
      </p:sp>
    </p:spTree>
    <p:extLst>
      <p:ext uri="{BB962C8B-B14F-4D97-AF65-F5344CB8AC3E}">
        <p14:creationId xmlns:p14="http://schemas.microsoft.com/office/powerpoint/2010/main" val="3279279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340DF-9B66-EAC0-1345-7E3B50ED92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EC63C2-757F-0CAD-98FB-E6B4F6550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997594-94E2-12F4-B3EC-760723A46121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F2142646-EBCF-7569-B7E1-DDEC4DC8232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EFF535-1026-DA00-F09E-55A952531D6F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D7626B-C5E0-00EE-414F-B4FB6B2FD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4129837-A021-80FF-E4E5-69607E4C8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14</a:t>
            </a:fld>
            <a:endParaRPr lang="aa-E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D3F8DD6-E25D-886B-ED4B-6BA8BD80E7B2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12502B-19CD-8758-E4BC-1E7509AF7BAF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6D436FB5-FECA-F0B6-7A67-349A6B80CBA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8FFCB04-4203-F208-61ED-9A4277B4DC6E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DCMS-</a:t>
            </a:r>
            <a:r>
              <a:rPr lang="en-GB" sz="2800" b="1" dirty="0" err="1">
                <a:latin typeface="Trebuchet MS" panose="020B0603020202020204" pitchFamily="34" charset="0"/>
              </a:rPr>
              <a:t>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C987D17-7404-BA91-B1D2-4DC739BAC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73" y="1580150"/>
            <a:ext cx="4525291" cy="37707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2D8A75-EC08-248C-B964-F47C05B0C361}"/>
              </a:ext>
            </a:extLst>
          </p:cNvPr>
          <p:cNvSpPr txBox="1"/>
          <p:nvPr/>
        </p:nvSpPr>
        <p:spPr>
          <a:xfrm>
            <a:off x="8620237" y="1225305"/>
            <a:ext cx="2575367" cy="51077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High </a:t>
            </a:r>
            <a:r>
              <a:rPr lang="en-GB" sz="2400" b="1" i="1" dirty="0">
                <a:solidFill>
                  <a:srgbClr val="C00000"/>
                </a:solidFill>
              </a:rPr>
              <a:t>T</a:t>
            </a:r>
            <a:r>
              <a:rPr lang="en-GB" sz="2400" b="1" baseline="-25000" dirty="0">
                <a:solidFill>
                  <a:srgbClr val="C00000"/>
                </a:solidFill>
              </a:rPr>
              <a:t>c</a:t>
            </a:r>
            <a:r>
              <a:rPr lang="en-GB" sz="2400" b="1" dirty="0">
                <a:solidFill>
                  <a:srgbClr val="C00000"/>
                </a:solidFill>
              </a:rPr>
              <a:t> – where?</a:t>
            </a:r>
            <a:endParaRPr lang="en-GB" sz="2400" b="1" i="1" dirty="0">
              <a:solidFill>
                <a:srgbClr val="C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FFDC630-80D7-5E7C-E38F-789B75E075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2864" y="1459005"/>
            <a:ext cx="2829819" cy="43946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6C36904-2B18-63EF-38A5-24E45E3D8BE2}"/>
              </a:ext>
            </a:extLst>
          </p:cNvPr>
          <p:cNvSpPr txBox="1"/>
          <p:nvPr/>
        </p:nvSpPr>
        <p:spPr>
          <a:xfrm>
            <a:off x="747719" y="4465528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F07CA1-CF1B-104C-097F-20A3319B25B1}"/>
              </a:ext>
            </a:extLst>
          </p:cNvPr>
          <p:cNvSpPr txBox="1"/>
          <p:nvPr/>
        </p:nvSpPr>
        <p:spPr>
          <a:xfrm>
            <a:off x="5366143" y="4922014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7A1F760-C17A-3880-9FA6-9F86F91E0503}"/>
              </a:ext>
            </a:extLst>
          </p:cNvPr>
          <p:cNvSpPr txBox="1"/>
          <p:nvPr/>
        </p:nvSpPr>
        <p:spPr>
          <a:xfrm>
            <a:off x="7425017" y="1903138"/>
            <a:ext cx="4600378" cy="32650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Trebuchet MS" panose="020B0603020202020204" pitchFamily="34" charset="0"/>
              </a:rPr>
              <a:t>Low deposition pressure:</a:t>
            </a:r>
            <a:br>
              <a:rPr lang="en-GB" b="1" dirty="0">
                <a:latin typeface="Trebuchet MS" panose="020B0603020202020204" pitchFamily="34" charset="0"/>
              </a:rPr>
            </a:br>
            <a:r>
              <a:rPr lang="en-GB" dirty="0">
                <a:latin typeface="Trebuchet MS" panose="020B0603020202020204" pitchFamily="34" charset="0"/>
              </a:rPr>
              <a:t>0.5-0.7 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Trebuchet MS" panose="020B0603020202020204" pitchFamily="34" charset="0"/>
              </a:rPr>
              <a:t>High cathode power</a:t>
            </a:r>
            <a:r>
              <a:rPr lang="en-GB" dirty="0">
                <a:latin typeface="Trebuchet MS" panose="020B0603020202020204" pitchFamily="34" charset="0"/>
              </a:rPr>
              <a:t>:</a:t>
            </a:r>
            <a:br>
              <a:rPr lang="en-GB" dirty="0">
                <a:latin typeface="Trebuchet MS" panose="020B0603020202020204" pitchFamily="34" charset="0"/>
              </a:rPr>
            </a:br>
            <a:r>
              <a:rPr lang="en-GB" dirty="0">
                <a:latin typeface="Trebuchet MS" panose="020B0603020202020204" pitchFamily="34" charset="0"/>
              </a:rPr>
              <a:t>600W (6.8 W/cm</a:t>
            </a:r>
            <a:r>
              <a:rPr lang="en-GB" baseline="30000" dirty="0">
                <a:latin typeface="Trebuchet MS" panose="020B0603020202020204" pitchFamily="34" charset="0"/>
              </a:rPr>
              <a:t>2</a:t>
            </a:r>
            <a:r>
              <a:rPr lang="en-GB" dirty="0">
                <a:latin typeface="Trebuchet MS" panose="020B0603020202020204" pitchFamily="34" charset="0"/>
              </a:rPr>
              <a:t>)</a:t>
            </a:r>
          </a:p>
          <a:p>
            <a:endParaRPr lang="en-GB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Trebuchet MS" panose="020B0603020202020204" pitchFamily="34" charset="0"/>
              </a:rPr>
              <a:t>Low N</a:t>
            </a:r>
            <a:r>
              <a:rPr lang="en-GB" b="1" baseline="-25000" dirty="0">
                <a:latin typeface="Trebuchet MS" panose="020B0603020202020204" pitchFamily="34" charset="0"/>
              </a:rPr>
              <a:t>2</a:t>
            </a:r>
            <a:r>
              <a:rPr lang="en-GB" b="1" dirty="0">
                <a:latin typeface="Trebuchet MS" panose="020B0603020202020204" pitchFamily="34" charset="0"/>
              </a:rPr>
              <a:t> flow: </a:t>
            </a:r>
            <a:r>
              <a:rPr lang="en-GB" dirty="0">
                <a:latin typeface="Trebuchet MS" panose="020B0603020202020204" pitchFamily="34" charset="0"/>
              </a:rPr>
              <a:t>&lt;9%, </a:t>
            </a:r>
            <a:br>
              <a:rPr lang="en-GB" dirty="0">
                <a:latin typeface="Trebuchet MS" panose="020B0603020202020204" pitchFamily="34" charset="0"/>
              </a:rPr>
            </a:br>
            <a:r>
              <a:rPr lang="en-GB" dirty="0">
                <a:latin typeface="Trebuchet MS" panose="020B0603020202020204" pitchFamily="34" charset="0"/>
              </a:rPr>
              <a:t>related to the cathode power</a:t>
            </a:r>
          </a:p>
          <a:p>
            <a:endParaRPr lang="en-GB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latin typeface="Trebuchet MS" panose="020B0603020202020204" pitchFamily="34" charset="0"/>
              </a:rPr>
              <a:t>Deposition temperature</a:t>
            </a:r>
            <a:r>
              <a:rPr lang="en-GB" dirty="0">
                <a:latin typeface="Trebuchet MS" panose="020B0603020202020204" pitchFamily="34" charset="0"/>
              </a:rPr>
              <a:t>:</a:t>
            </a:r>
            <a:br>
              <a:rPr lang="en-GB" dirty="0">
                <a:latin typeface="Trebuchet MS" panose="020B0603020202020204" pitchFamily="34" charset="0"/>
              </a:rPr>
            </a:br>
            <a:r>
              <a:rPr lang="en-GB" dirty="0">
                <a:latin typeface="Trebuchet MS" panose="020B0603020202020204" pitchFamily="34" charset="0"/>
              </a:rPr>
              <a:t> “</a:t>
            </a:r>
            <a:r>
              <a:rPr lang="en-GB" b="1" dirty="0">
                <a:solidFill>
                  <a:srgbClr val="030385"/>
                </a:solidFill>
                <a:latin typeface="Trebuchet MS" panose="020B0603020202020204" pitchFamily="34" charset="0"/>
              </a:rPr>
              <a:t>250</a:t>
            </a:r>
            <a:r>
              <a:rPr lang="en-GB" dirty="0">
                <a:solidFill>
                  <a:srgbClr val="030385"/>
                </a:solidFill>
                <a:latin typeface="Trebuchet MS" panose="020B0603020202020204" pitchFamily="34" charset="0"/>
              </a:rPr>
              <a:t>°C</a:t>
            </a:r>
            <a:r>
              <a:rPr lang="en-GB" dirty="0">
                <a:latin typeface="Trebuchet MS" panose="020B0603020202020204" pitchFamily="34" charset="0"/>
              </a:rPr>
              <a:t>” ???</a:t>
            </a:r>
          </a:p>
        </p:txBody>
      </p:sp>
    </p:spTree>
    <p:extLst>
      <p:ext uri="{BB962C8B-B14F-4D97-AF65-F5344CB8AC3E}">
        <p14:creationId xmlns:p14="http://schemas.microsoft.com/office/powerpoint/2010/main" val="3116392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E680E-63D9-5827-A486-F5B52D94A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0498DB-F387-435F-CF4B-88E9877AB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28AEC1F-9FB2-B586-A549-DE30B970D7BE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EC6E9FB7-A32A-A896-D580-C66080C0792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2EA9989-C8A0-D3A9-CC27-E4B070903C83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001B6B-C6C0-0A1A-DC99-8BA65121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05089D4-1A79-5042-CB18-201869F1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15</a:t>
            </a:fld>
            <a:endParaRPr lang="aa-E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6FF8D04-BF31-EC47-77D2-03550C0AF5C8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2D22F34-66BD-39E1-8A18-285FFA31B272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DE83A06C-151E-7E94-D400-31E3C37C5FB5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2DF8E84-1905-7607-2745-DD4FF015DC60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DCMS-</a:t>
            </a:r>
            <a:r>
              <a:rPr lang="en-GB" sz="2800" b="1" dirty="0" err="1">
                <a:latin typeface="Trebuchet MS" panose="020B0603020202020204" pitchFamily="34" charset="0"/>
              </a:rPr>
              <a:t>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18" name="Группа 16">
            <a:extLst>
              <a:ext uri="{FF2B5EF4-FFF2-40B4-BE49-F238E27FC236}">
                <a16:creationId xmlns:a16="http://schemas.microsoft.com/office/drawing/2014/main" id="{FBD31E4D-80D4-BADD-6399-EC1B6DA95DC9}"/>
              </a:ext>
            </a:extLst>
          </p:cNvPr>
          <p:cNvGrpSpPr/>
          <p:nvPr/>
        </p:nvGrpSpPr>
        <p:grpSpPr>
          <a:xfrm>
            <a:off x="752189" y="1679717"/>
            <a:ext cx="2559622" cy="3001668"/>
            <a:chOff x="609600" y="1796486"/>
            <a:chExt cx="2682027" cy="3145213"/>
          </a:xfrm>
        </p:grpSpPr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EBD13C54-5978-4C59-495D-95068DB194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381" b="3667"/>
            <a:stretch/>
          </p:blipFill>
          <p:spPr>
            <a:xfrm>
              <a:off x="609600" y="1796486"/>
              <a:ext cx="2682027" cy="31452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6706EF4-871F-DAEE-555F-9EA32A9991CB}"/>
                </a:ext>
              </a:extLst>
            </p:cNvPr>
            <p:cNvSpPr txBox="1"/>
            <p:nvPr/>
          </p:nvSpPr>
          <p:spPr>
            <a:xfrm>
              <a:off x="1553555" y="2020228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err="1"/>
                <a:t>HiPIMS</a:t>
              </a:r>
              <a:endParaRPr lang="en-GB" sz="1200" b="1" dirty="0"/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8FD66F-DF7F-29FC-7C48-C0287A4CE36E}"/>
                </a:ext>
              </a:extLst>
            </p:cNvPr>
            <p:cNvSpPr txBox="1"/>
            <p:nvPr/>
          </p:nvSpPr>
          <p:spPr>
            <a:xfrm>
              <a:off x="2388662" y="2008165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5E2E8E4-D45A-E8D9-541D-6CE68109B410}"/>
                </a:ext>
              </a:extLst>
            </p:cNvPr>
            <p:cNvSpPr txBox="1"/>
            <p:nvPr/>
          </p:nvSpPr>
          <p:spPr>
            <a:xfrm>
              <a:off x="718449" y="2008166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8A273E-5388-3C8D-543A-5E31205B5125}"/>
                </a:ext>
              </a:extLst>
            </p:cNvPr>
            <p:cNvSpPr txBox="1"/>
            <p:nvPr/>
          </p:nvSpPr>
          <p:spPr>
            <a:xfrm>
              <a:off x="1814205" y="3809577"/>
              <a:ext cx="940670" cy="6772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/>
                <a:t>NbTi</a:t>
              </a:r>
              <a:endParaRPr lang="en-GB" sz="1200" b="1" dirty="0"/>
            </a:p>
            <a:p>
              <a:pPr algn="ctr"/>
              <a:r>
                <a:rPr lang="en-GB" sz="1200" b="1" dirty="0"/>
                <a:t>alloy</a:t>
              </a:r>
            </a:p>
            <a:p>
              <a:pPr algn="ctr"/>
              <a:r>
                <a:rPr lang="en-GB" sz="1200" b="1" dirty="0"/>
                <a:t>target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C2EE206-7008-F1B3-A84E-EBCEA335D447}"/>
              </a:ext>
            </a:extLst>
          </p:cNvPr>
          <p:cNvSpPr txBox="1"/>
          <p:nvPr/>
        </p:nvSpPr>
        <p:spPr>
          <a:xfrm>
            <a:off x="282815" y="1129516"/>
            <a:ext cx="41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Commercial coating system CC800/9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4A61017-0688-0612-C155-10C927F383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89350"/>
            <a:ext cx="3031067" cy="4711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8F4487F-A842-ED53-9981-A7316413B6F8}"/>
              </a:ext>
            </a:extLst>
          </p:cNvPr>
          <p:cNvSpPr txBox="1"/>
          <p:nvPr/>
        </p:nvSpPr>
        <p:spPr>
          <a:xfrm>
            <a:off x="4660786" y="1770137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3DFD4C3-68C4-271E-BFF7-6352822C11F9}"/>
              </a:ext>
            </a:extLst>
          </p:cNvPr>
          <p:cNvSpPr txBox="1"/>
          <p:nvPr/>
        </p:nvSpPr>
        <p:spPr>
          <a:xfrm>
            <a:off x="282815" y="5069537"/>
            <a:ext cx="2844801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0.9 Pa,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</a:p>
          <a:p>
            <a:r>
              <a:rPr lang="en-GB" sz="1200" dirty="0">
                <a:solidFill>
                  <a:schemeClr val="tx1"/>
                </a:solidFill>
              </a:rPr>
              <a:t>Bias = -50V, T = 260°C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F5F40AC7-DE93-49FC-2B35-34B11B910957}"/>
              </a:ext>
            </a:extLst>
          </p:cNvPr>
          <p:cNvSpPr/>
          <p:nvPr/>
        </p:nvSpPr>
        <p:spPr>
          <a:xfrm>
            <a:off x="5588000" y="2819400"/>
            <a:ext cx="1079613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FB7F9DD0-4303-B460-489F-E37C72A93B39}"/>
              </a:ext>
            </a:extLst>
          </p:cNvPr>
          <p:cNvSpPr/>
          <p:nvPr/>
        </p:nvSpPr>
        <p:spPr>
          <a:xfrm>
            <a:off x="5325533" y="2308863"/>
            <a:ext cx="48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42033DA-84D6-FEEF-2A3D-4CB5399B5BF3}"/>
              </a:ext>
            </a:extLst>
          </p:cNvPr>
          <p:cNvSpPr/>
          <p:nvPr/>
        </p:nvSpPr>
        <p:spPr>
          <a:xfrm>
            <a:off x="6085441" y="3529947"/>
            <a:ext cx="482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87D7DB46-9E75-BBAD-3D32-750D01EE3181}"/>
              </a:ext>
            </a:extLst>
          </p:cNvPr>
          <p:cNvSpPr/>
          <p:nvPr/>
        </p:nvSpPr>
        <p:spPr>
          <a:xfrm>
            <a:off x="4660785" y="5216250"/>
            <a:ext cx="1807747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4283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F1A03-CEE2-A075-FDF0-969589CE6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6C542-18D3-B732-AD82-D6F859802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6F224B-6923-84A7-FFEE-8848FDEE1185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3B17B11-AF8E-CA09-1125-914BB0368F16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14D1DA3-5EBB-FE58-768C-3610A310DEEB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92ADA7-778F-9B78-8686-04B6C93FD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6FEAEE1-96C8-6853-9236-D99337DA7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16</a:t>
            </a:fld>
            <a:endParaRPr lang="aa-E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153C0C0-031F-FBFB-0993-40770A945D2D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652996F-931D-68DC-463F-CEF9FAC78D39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B358EE0F-9CC6-2744-A696-00DD68CB6FA3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8B70461-4DA5-1B8F-A40F-1782CBD99D6F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DCMS-</a:t>
            </a:r>
            <a:r>
              <a:rPr lang="en-GB" sz="2800" b="1" dirty="0" err="1">
                <a:latin typeface="Trebuchet MS" panose="020B0603020202020204" pitchFamily="34" charset="0"/>
              </a:rPr>
              <a:t>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18" name="Группа 16">
            <a:extLst>
              <a:ext uri="{FF2B5EF4-FFF2-40B4-BE49-F238E27FC236}">
                <a16:creationId xmlns:a16="http://schemas.microsoft.com/office/drawing/2014/main" id="{3E46C7BC-A853-2ABF-AAF7-CCD35C823C6A}"/>
              </a:ext>
            </a:extLst>
          </p:cNvPr>
          <p:cNvGrpSpPr/>
          <p:nvPr/>
        </p:nvGrpSpPr>
        <p:grpSpPr>
          <a:xfrm>
            <a:off x="752189" y="1679717"/>
            <a:ext cx="2559622" cy="3001668"/>
            <a:chOff x="609600" y="1796486"/>
            <a:chExt cx="2682027" cy="3145213"/>
          </a:xfrm>
        </p:grpSpPr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D9E2A660-9DE5-322D-9747-8D06C9A7C7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381" b="3667"/>
            <a:stretch/>
          </p:blipFill>
          <p:spPr>
            <a:xfrm>
              <a:off x="609600" y="1796486"/>
              <a:ext cx="2682027" cy="31452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38F495D-6E73-973A-FCC8-F35365D7D675}"/>
                </a:ext>
              </a:extLst>
            </p:cNvPr>
            <p:cNvSpPr txBox="1"/>
            <p:nvPr/>
          </p:nvSpPr>
          <p:spPr>
            <a:xfrm>
              <a:off x="1553555" y="2020228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err="1"/>
                <a:t>HiPIMS</a:t>
              </a:r>
              <a:endParaRPr lang="en-GB" sz="1200" b="1" dirty="0"/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EBF49E-5720-4C6B-065C-992AC43C9A86}"/>
                </a:ext>
              </a:extLst>
            </p:cNvPr>
            <p:cNvSpPr txBox="1"/>
            <p:nvPr/>
          </p:nvSpPr>
          <p:spPr>
            <a:xfrm>
              <a:off x="2388662" y="2008165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3CA1EDC-8E85-EA76-AE68-CE91243FBBB3}"/>
                </a:ext>
              </a:extLst>
            </p:cNvPr>
            <p:cNvSpPr txBox="1"/>
            <p:nvPr/>
          </p:nvSpPr>
          <p:spPr>
            <a:xfrm>
              <a:off x="718449" y="2008166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0C5D9C3-74DC-2EC8-C025-16CD0468DE3F}"/>
                </a:ext>
              </a:extLst>
            </p:cNvPr>
            <p:cNvSpPr txBox="1"/>
            <p:nvPr/>
          </p:nvSpPr>
          <p:spPr>
            <a:xfrm>
              <a:off x="1814205" y="3809577"/>
              <a:ext cx="940670" cy="6772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/>
                <a:t>NbTi</a:t>
              </a:r>
              <a:endParaRPr lang="en-GB" sz="1200" b="1" dirty="0"/>
            </a:p>
            <a:p>
              <a:pPr algn="ctr"/>
              <a:r>
                <a:rPr lang="en-GB" sz="1200" b="1" dirty="0"/>
                <a:t>alloy</a:t>
              </a:r>
            </a:p>
            <a:p>
              <a:pPr algn="ctr"/>
              <a:r>
                <a:rPr lang="en-GB" sz="1200" b="1" dirty="0"/>
                <a:t>target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CDCDC97-D09F-AA4E-DBA3-1FBDD1FD3940}"/>
              </a:ext>
            </a:extLst>
          </p:cNvPr>
          <p:cNvSpPr txBox="1"/>
          <p:nvPr/>
        </p:nvSpPr>
        <p:spPr>
          <a:xfrm>
            <a:off x="282815" y="1129516"/>
            <a:ext cx="41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Commercial coating system CC800/9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FB3BE3-CF68-DDB7-6F82-153963579B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89350"/>
            <a:ext cx="3031067" cy="4711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37AFCC3-EBA5-3D5E-6492-1E18407F8DE6}"/>
              </a:ext>
            </a:extLst>
          </p:cNvPr>
          <p:cNvSpPr txBox="1"/>
          <p:nvPr/>
        </p:nvSpPr>
        <p:spPr>
          <a:xfrm>
            <a:off x="4660786" y="1770137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0E67FE-9EA1-30AD-F7F1-9A413F08F736}"/>
              </a:ext>
            </a:extLst>
          </p:cNvPr>
          <p:cNvSpPr txBox="1"/>
          <p:nvPr/>
        </p:nvSpPr>
        <p:spPr>
          <a:xfrm>
            <a:off x="282815" y="5069537"/>
            <a:ext cx="2844801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0.9 Pa,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</a:p>
          <a:p>
            <a:r>
              <a:rPr lang="en-GB" sz="1200" dirty="0">
                <a:solidFill>
                  <a:schemeClr val="tx1"/>
                </a:solidFill>
              </a:rPr>
              <a:t>Bias = -50V, T = 260°C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99B6A0B-F6D8-56FF-D4E9-ADC09BB7B06F}"/>
              </a:ext>
            </a:extLst>
          </p:cNvPr>
          <p:cNvSpPr/>
          <p:nvPr/>
        </p:nvSpPr>
        <p:spPr>
          <a:xfrm>
            <a:off x="5588000" y="2819400"/>
            <a:ext cx="1079613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514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BC680-CE3E-FB3D-8045-5644C0DFC5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8F4A1B-BD34-879E-70A1-E7079419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1852395-1207-D9E7-8A48-7DC8B350B839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65A0638B-0B72-3675-3E8D-889CD825A3A1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09FFD9A-8ADF-9D96-3B6E-4902FBF4CD66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A9B7B5-8A70-B211-B5E4-3529A9F1D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C97021-79E9-5785-819F-D27839EC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17</a:t>
            </a:fld>
            <a:endParaRPr lang="aa-ET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5CC3A8B-7352-DD09-F64C-EDF62ED89184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6A7DA54-1C06-6565-B944-4273F77982B1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5C3F9F8E-3ABE-D9C0-A9E1-9EDA6F92709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745C9BB-5F8F-AAA0-B0A7-EA72686682EE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DCMS-</a:t>
            </a:r>
            <a:r>
              <a:rPr lang="en-GB" sz="2800" b="1" dirty="0" err="1">
                <a:latin typeface="Trebuchet MS" panose="020B0603020202020204" pitchFamily="34" charset="0"/>
              </a:rPr>
              <a:t>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18" name="Группа 16">
            <a:extLst>
              <a:ext uri="{FF2B5EF4-FFF2-40B4-BE49-F238E27FC236}">
                <a16:creationId xmlns:a16="http://schemas.microsoft.com/office/drawing/2014/main" id="{924B2F1A-A745-0FFE-FC3E-BC1C9C566895}"/>
              </a:ext>
            </a:extLst>
          </p:cNvPr>
          <p:cNvGrpSpPr/>
          <p:nvPr/>
        </p:nvGrpSpPr>
        <p:grpSpPr>
          <a:xfrm>
            <a:off x="752189" y="1679717"/>
            <a:ext cx="2559622" cy="3001668"/>
            <a:chOff x="609600" y="1796486"/>
            <a:chExt cx="2682027" cy="3145213"/>
          </a:xfrm>
        </p:grpSpPr>
        <p:pic>
          <p:nvPicPr>
            <p:cNvPr id="19" name="Picture 6">
              <a:extLst>
                <a:ext uri="{FF2B5EF4-FFF2-40B4-BE49-F238E27FC236}">
                  <a16:creationId xmlns:a16="http://schemas.microsoft.com/office/drawing/2014/main" id="{D8AF2E18-266D-7228-391D-94F489977B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8381" b="3667"/>
            <a:stretch/>
          </p:blipFill>
          <p:spPr>
            <a:xfrm>
              <a:off x="609600" y="1796486"/>
              <a:ext cx="2682027" cy="3145213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841607-B194-F020-4271-CDBBBF0C7182}"/>
                </a:ext>
              </a:extLst>
            </p:cNvPr>
            <p:cNvSpPr txBox="1"/>
            <p:nvPr/>
          </p:nvSpPr>
          <p:spPr>
            <a:xfrm>
              <a:off x="1553555" y="2020228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 err="1"/>
                <a:t>HiPIMS</a:t>
              </a:r>
              <a:endParaRPr lang="en-GB" sz="1200" b="1" dirty="0"/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3302CED-E1E6-D028-CDAA-ED55B62EA9E5}"/>
                </a:ext>
              </a:extLst>
            </p:cNvPr>
            <p:cNvSpPr txBox="1"/>
            <p:nvPr/>
          </p:nvSpPr>
          <p:spPr>
            <a:xfrm>
              <a:off x="2388662" y="2008165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15FF95-9EEF-4D64-B713-F6C71D02EB3E}"/>
                </a:ext>
              </a:extLst>
            </p:cNvPr>
            <p:cNvSpPr txBox="1"/>
            <p:nvPr/>
          </p:nvSpPr>
          <p:spPr>
            <a:xfrm>
              <a:off x="718449" y="2008166"/>
              <a:ext cx="848309" cy="4616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DC</a:t>
              </a:r>
            </a:p>
            <a:p>
              <a:pPr algn="ctr"/>
              <a:r>
                <a:rPr lang="en-GB" sz="1200" b="1" dirty="0"/>
                <a:t>cathode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A76B8CA-AB5C-AED0-C22C-628192EFD941}"/>
                </a:ext>
              </a:extLst>
            </p:cNvPr>
            <p:cNvSpPr txBox="1"/>
            <p:nvPr/>
          </p:nvSpPr>
          <p:spPr>
            <a:xfrm>
              <a:off x="1814205" y="3809577"/>
              <a:ext cx="940670" cy="6772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err="1"/>
                <a:t>NbTi</a:t>
              </a:r>
              <a:endParaRPr lang="en-GB" sz="1200" b="1" dirty="0"/>
            </a:p>
            <a:p>
              <a:pPr algn="ctr"/>
              <a:r>
                <a:rPr lang="en-GB" sz="1200" b="1" dirty="0"/>
                <a:t>alloy</a:t>
              </a:r>
            </a:p>
            <a:p>
              <a:pPr algn="ctr"/>
              <a:r>
                <a:rPr lang="en-GB" sz="1200" b="1" dirty="0"/>
                <a:t>target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4D11541-09F4-F8FD-9664-25B759F89202}"/>
              </a:ext>
            </a:extLst>
          </p:cNvPr>
          <p:cNvSpPr txBox="1"/>
          <p:nvPr/>
        </p:nvSpPr>
        <p:spPr>
          <a:xfrm>
            <a:off x="282815" y="1129516"/>
            <a:ext cx="4110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Commercial coating system CC800/9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EE5F37-9F30-61DB-3A5D-881B6334E3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489350"/>
            <a:ext cx="3031067" cy="47119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2138B00-754D-CEAF-4E75-BED1B780DD43}"/>
              </a:ext>
            </a:extLst>
          </p:cNvPr>
          <p:cNvSpPr txBox="1"/>
          <p:nvPr/>
        </p:nvSpPr>
        <p:spPr>
          <a:xfrm>
            <a:off x="4660786" y="1770137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FF83C0-1850-DD30-53D8-43E83B26E323}"/>
              </a:ext>
            </a:extLst>
          </p:cNvPr>
          <p:cNvSpPr txBox="1"/>
          <p:nvPr/>
        </p:nvSpPr>
        <p:spPr>
          <a:xfrm>
            <a:off x="282815" y="5069537"/>
            <a:ext cx="2844801" cy="71508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</a:t>
            </a:r>
            <a:r>
              <a:rPr lang="en-GB" sz="1200" i="1" dirty="0" err="1"/>
              <a:t>p</a:t>
            </a:r>
            <a:r>
              <a:rPr lang="en-GB" sz="1200" baseline="-25000" dirty="0" err="1"/>
              <a:t>dep</a:t>
            </a:r>
            <a:r>
              <a:rPr lang="en-GB" sz="1200" dirty="0"/>
              <a:t> = 0.9 Pa,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</a:p>
          <a:p>
            <a:r>
              <a:rPr lang="en-GB" sz="1200" dirty="0">
                <a:solidFill>
                  <a:schemeClr val="tx1"/>
                </a:solidFill>
              </a:rPr>
              <a:t>Bias = -50V, T = 260°C</a:t>
            </a: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3DE7B452-21A2-87E4-9A02-EC054F8D66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703" y="1489350"/>
            <a:ext cx="3031067" cy="471193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5863417-061D-16AF-A33E-7341C8BD8D81}"/>
              </a:ext>
            </a:extLst>
          </p:cNvPr>
          <p:cNvSpPr txBox="1"/>
          <p:nvPr/>
        </p:nvSpPr>
        <p:spPr>
          <a:xfrm>
            <a:off x="7955489" y="1770137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D77B4BAA-51FE-2C62-2CC6-101965ADB988}"/>
              </a:ext>
            </a:extLst>
          </p:cNvPr>
          <p:cNvSpPr/>
          <p:nvPr/>
        </p:nvSpPr>
        <p:spPr>
          <a:xfrm>
            <a:off x="5588000" y="2819400"/>
            <a:ext cx="1079613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777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7C15F-98A6-7CD7-8B72-2BB96F6A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Дата 7">
            <a:extLst>
              <a:ext uri="{FF2B5EF4-FFF2-40B4-BE49-F238E27FC236}">
                <a16:creationId xmlns:a16="http://schemas.microsoft.com/office/drawing/2014/main" id="{F5EC3D4E-D8A1-954E-AA63-5EBC737CE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8E59519-F5C4-E5BD-0AFA-6697392D2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18</a:t>
            </a:fld>
            <a:endParaRPr lang="aa-ET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ECBBC1-B61C-0210-7B70-A490B7F6C578}"/>
              </a:ext>
            </a:extLst>
          </p:cNvPr>
          <p:cNvSpPr txBox="1"/>
          <p:nvPr/>
        </p:nvSpPr>
        <p:spPr>
          <a:xfrm>
            <a:off x="609600" y="1710595"/>
            <a:ext cx="10801966" cy="3056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2400" b="1" dirty="0"/>
              <a:t>Plans and outlook</a:t>
            </a:r>
          </a:p>
          <a:p>
            <a:pPr>
              <a:lnSpc>
                <a:spcPct val="130000"/>
              </a:lnSpc>
            </a:pPr>
            <a:endParaRPr lang="en-GB" b="1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  <a:ea typeface="Cambria Math" panose="02040503050406030204" pitchFamily="18" charset="0"/>
              </a:rPr>
              <a:t>Optimization of </a:t>
            </a:r>
            <a:r>
              <a:rPr lang="en-GB" b="1" dirty="0">
                <a:solidFill>
                  <a:srgbClr val="030385"/>
                </a:solidFill>
              </a:rPr>
              <a:t>DC-</a:t>
            </a:r>
            <a:r>
              <a:rPr lang="en-GB" b="1" dirty="0" err="1">
                <a:solidFill>
                  <a:srgbClr val="030385"/>
                </a:solidFill>
              </a:rPr>
              <a:t>NbTiN</a:t>
            </a:r>
            <a:r>
              <a:rPr lang="en-GB" dirty="0"/>
              <a:t> deposition: </a:t>
            </a:r>
            <a:r>
              <a:rPr lang="en-GB" b="1" dirty="0">
                <a:solidFill>
                  <a:srgbClr val="FF0000"/>
                </a:solidFill>
              </a:rPr>
              <a:t>the problem in the target!!!</a:t>
            </a:r>
            <a:endParaRPr lang="ru-RU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Results of </a:t>
            </a:r>
            <a:r>
              <a:rPr lang="en-GB" i="1" dirty="0"/>
              <a:t>T</a:t>
            </a:r>
            <a:r>
              <a:rPr lang="en-GB" baseline="-25000" dirty="0"/>
              <a:t>c</a:t>
            </a:r>
            <a:r>
              <a:rPr lang="en-GB" dirty="0"/>
              <a:t> for </a:t>
            </a:r>
            <a:r>
              <a:rPr lang="en-GB" b="1" dirty="0" err="1">
                <a:solidFill>
                  <a:srgbClr val="030385"/>
                </a:solidFill>
              </a:rPr>
              <a:t>HiPIMS-NbTiN</a:t>
            </a:r>
            <a:r>
              <a:rPr lang="en-GB" dirty="0"/>
              <a:t>: better, fine tunning of the parameters</a:t>
            </a:r>
            <a:endParaRPr lang="ru-RU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noProof="1"/>
              <a:t> </a:t>
            </a:r>
            <a:r>
              <a:rPr lang="en-GB" b="1" noProof="1">
                <a:solidFill>
                  <a:srgbClr val="C00000"/>
                </a:solidFill>
              </a:rPr>
              <a:t>PALS experiments</a:t>
            </a:r>
            <a:r>
              <a:rPr lang="en-GB" noProof="1"/>
              <a:t> for </a:t>
            </a:r>
            <a:r>
              <a:rPr lang="en-GB" b="1" noProof="1">
                <a:solidFill>
                  <a:srgbClr val="030385"/>
                </a:solidFill>
              </a:rPr>
              <a:t>HiPIMS-NbTiN</a:t>
            </a:r>
            <a:r>
              <a:rPr lang="en-GB" noProof="1"/>
              <a:t>: influence of the substarte bias and deposition temperature</a:t>
            </a:r>
            <a:endParaRPr lang="en-GB" baseline="-25000" noProof="1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Deposition of multilayer (SS or SIS) is ongoing</a:t>
            </a:r>
            <a:endParaRPr lang="en-GB" b="1" dirty="0">
              <a:solidFill>
                <a:schemeClr val="accent5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Deposition of </a:t>
            </a:r>
            <a:r>
              <a:rPr lang="en-GB" b="1" dirty="0">
                <a:solidFill>
                  <a:srgbClr val="030385"/>
                </a:solidFill>
              </a:rPr>
              <a:t>MgB</a:t>
            </a:r>
            <a:r>
              <a:rPr lang="en-GB" b="1" baseline="-25000" dirty="0">
                <a:solidFill>
                  <a:srgbClr val="030385"/>
                </a:solidFill>
              </a:rPr>
              <a:t>2</a:t>
            </a:r>
            <a:r>
              <a:rPr lang="en-GB" dirty="0"/>
              <a:t> in PVD/SEY chamber by RF co-sputtering</a:t>
            </a:r>
            <a:endParaRPr lang="en-GB" b="1" dirty="0">
              <a:solidFill>
                <a:srgbClr val="030385"/>
              </a:solidFill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dirty="0"/>
              <a:t>Deposition of </a:t>
            </a:r>
            <a:r>
              <a:rPr lang="en-GB" b="1" dirty="0">
                <a:solidFill>
                  <a:srgbClr val="030385"/>
                </a:solidFill>
              </a:rPr>
              <a:t>Nb</a:t>
            </a:r>
            <a:r>
              <a:rPr lang="en-GB" b="1" baseline="-25000" dirty="0">
                <a:solidFill>
                  <a:srgbClr val="030385"/>
                </a:solidFill>
              </a:rPr>
              <a:t>3</a:t>
            </a:r>
            <a:r>
              <a:rPr lang="en-GB" b="1" dirty="0">
                <a:solidFill>
                  <a:srgbClr val="030385"/>
                </a:solidFill>
              </a:rPr>
              <a:t>Sn</a:t>
            </a:r>
            <a:r>
              <a:rPr lang="en-GB" dirty="0"/>
              <a:t> in </a:t>
            </a:r>
            <a:r>
              <a:rPr lang="en-GB" dirty="0" err="1"/>
              <a:t>BoxCoater</a:t>
            </a:r>
            <a:r>
              <a:rPr lang="en-GB" dirty="0"/>
              <a:t>: repair of the </a:t>
            </a:r>
            <a:r>
              <a:rPr lang="en-GB" dirty="0" err="1"/>
              <a:t>BoxCoater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77C900-8E02-6BC2-5D76-B562DEBA8520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19883373-724A-7AEE-96BD-6AAFAA6BF445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BC1AFBEB-F70D-8178-8BAD-1D57710202F8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068537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7C15F-98A6-7CD7-8B72-2BB96F6A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ABAFC74-1410-8375-3F2B-85B579009A02}"/>
              </a:ext>
            </a:extLst>
          </p:cNvPr>
          <p:cNvSpPr txBox="1"/>
          <p:nvPr/>
        </p:nvSpPr>
        <p:spPr>
          <a:xfrm>
            <a:off x="3016673" y="1167635"/>
            <a:ext cx="615865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 b="1" i="0" u="none" strike="noStrike" baseline="0" dirty="0">
                <a:latin typeface="+mj-lt"/>
              </a:rPr>
              <a:t>THANK YOU FOR YOUR ATTENTION!</a:t>
            </a:r>
            <a:endParaRPr lang="aa-ET" sz="2800" b="1" dirty="0">
              <a:latin typeface="+mj-lt"/>
            </a:endParaRPr>
          </a:p>
        </p:txBody>
      </p:sp>
      <p:pic>
        <p:nvPicPr>
          <p:cNvPr id="14" name="Picture 13" descr="A group of people standing together&#10;&#10;Description automatically generated">
            <a:extLst>
              <a:ext uri="{FF2B5EF4-FFF2-40B4-BE49-F238E27FC236}">
                <a16:creationId xmlns:a16="http://schemas.microsoft.com/office/drawing/2014/main" id="{F949D1FC-75DD-AF9B-EFCA-E66B0B86FE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830" y="1691618"/>
            <a:ext cx="6754340" cy="4502490"/>
          </a:xfrm>
          <a:prstGeom prst="rect">
            <a:avLst/>
          </a:prstGeom>
        </p:spPr>
      </p:pic>
      <p:sp>
        <p:nvSpPr>
          <p:cNvPr id="2" name="Дата 1">
            <a:extLst>
              <a:ext uri="{FF2B5EF4-FFF2-40B4-BE49-F238E27FC236}">
                <a16:creationId xmlns:a16="http://schemas.microsoft.com/office/drawing/2014/main" id="{E855BA09-20B9-602D-8B60-A09C48146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25D91-814B-1553-339F-DE1D4AD0A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19</a:t>
            </a:fld>
            <a:endParaRPr lang="aa-ET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D994AF-EC70-CAAE-8CF9-A1BB09D5C98A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0" name="Rectangle 7">
              <a:extLst>
                <a:ext uri="{FF2B5EF4-FFF2-40B4-BE49-F238E27FC236}">
                  <a16:creationId xmlns:a16="http://schemas.microsoft.com/office/drawing/2014/main" id="{07B4A685-94A1-B349-CE97-34B1A24E7128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D5A3426A-C30F-51F6-C36E-675CC02C84D1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9018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7C15F-98A6-7CD7-8B72-2BB96F6A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3C294-7EEC-BAEE-C805-C68E4829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2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ABAFC74-1410-8375-3F2B-85B579009A02}"/>
              </a:ext>
            </a:extLst>
          </p:cNvPr>
          <p:cNvSpPr txBox="1"/>
          <p:nvPr/>
        </p:nvSpPr>
        <p:spPr>
          <a:xfrm>
            <a:off x="786554" y="1150712"/>
            <a:ext cx="98261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baseline="0" dirty="0">
                <a:latin typeface="+mj-lt"/>
              </a:rPr>
              <a:t>Tasks</a:t>
            </a:r>
            <a:r>
              <a:rPr lang="de-DE" sz="2800" b="1" dirty="0">
                <a:latin typeface="+mj-lt"/>
              </a:rPr>
              <a:t> </a:t>
            </a:r>
            <a:r>
              <a:rPr lang="en-GB" sz="2800" b="1" i="0" u="none" strike="noStrike" baseline="0" dirty="0">
                <a:latin typeface="+mj-lt"/>
              </a:rPr>
              <a:t>at Uni Siegen</a:t>
            </a:r>
            <a:endParaRPr lang="aa-ET" sz="2800" b="1" dirty="0">
              <a:latin typeface="+mj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A27124-6DB3-9671-FEB9-19D1B179F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13F060A-3B1D-AE5A-EFCF-18E962E56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905" y="1673932"/>
            <a:ext cx="11165155" cy="3127303"/>
          </a:xfrm>
        </p:spPr>
        <p:txBody>
          <a:bodyPr/>
          <a:lstStyle/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Deposition studies: </a:t>
            </a:r>
            <a:b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de-DE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dirty="0" err="1">
                <a:solidFill>
                  <a:srgbClr val="C0000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NbTiN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in CC800: DCMS and </a:t>
            </a:r>
            <a:r>
              <a:rPr lang="en-US" sz="200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HiPIMS</a:t>
            </a:r>
            <a:b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Nb</a:t>
            </a:r>
            <a:r>
              <a:rPr lang="en-US" sz="2000" b="1" baseline="-250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Sn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en-US" sz="200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BoxCoater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: RFMS, “test” the material, SIS structures</a:t>
            </a:r>
            <a:b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MgB</a:t>
            </a:r>
            <a:r>
              <a:rPr lang="en-US" sz="2000" b="1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in PVD/SEY chamber: co-sputtering with RFMS</a:t>
            </a:r>
            <a:b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on metal (Cu, Nb…) as well as insulating (</a:t>
            </a:r>
            <a:r>
              <a:rPr lang="en-US" sz="200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AlN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TiO</a:t>
            </a:r>
            <a:r>
              <a:rPr lang="en-US" sz="2000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, Al</a:t>
            </a:r>
            <a:r>
              <a:rPr lang="en-US" sz="2000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sz="2000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) substrates</a:t>
            </a:r>
          </a:p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Substrate preparation: </a:t>
            </a:r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mechanical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electropolishing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Cu</a:t>
            </a:r>
            <a:endParaRPr lang="en-US" sz="2000" dirty="0">
              <a:solidFill>
                <a:schemeClr val="bg1">
                  <a:lumMod val="75000"/>
                </a:schemeClr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Sample characterization: film morphology, microstructure +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2000" dirty="0">
                <a:solidFill>
                  <a:srgbClr val="0A0CE5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PALS experiments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(HZDR Germany, Sebastian Klug, Oskar Liedke) +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sz="2000" dirty="0">
                <a:solidFill>
                  <a:srgbClr val="0A0CE5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SC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and RF properties (INFN-LNL Italy, Dorothea, Davide, Giovanni; IEE Slovakia, Eugen)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65D1C92-2BF0-7A7F-B68E-97DFC9C23490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699B32-F356-E205-C69F-69AE5611749B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FD636883-38F1-F78B-ACE0-46A0696ECF75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07822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7C15F-98A6-7CD7-8B72-2BB96F6A8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73C294-7EEC-BAEE-C805-C68E4829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20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A27124-6DB3-9671-FEB9-19D1B179F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32009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0E55C-86FB-6474-F041-D33E4D232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78409E-AD87-A673-B296-10C4EC156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9BFA0-B196-C37D-6DFC-4982B615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3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D30007B-6C32-D3B2-B0BA-5215A60D582B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5B4A638C-AD04-7B37-86BE-469906E9D53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7FCE029-A9F3-3F3C-D1AD-F064610371B7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5EEF883-A444-0381-D18B-99C583925837}"/>
              </a:ext>
            </a:extLst>
          </p:cNvPr>
          <p:cNvSpPr txBox="1"/>
          <p:nvPr/>
        </p:nvSpPr>
        <p:spPr>
          <a:xfrm>
            <a:off x="786554" y="1150712"/>
            <a:ext cx="98261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strike="sngStrike" baseline="0" dirty="0">
                <a:latin typeface="+mj-lt"/>
              </a:rPr>
              <a:t>Tasks</a:t>
            </a:r>
            <a:r>
              <a:rPr lang="ru-RU" sz="2800" b="1" i="0" u="none" strike="noStrike" baseline="0" dirty="0">
                <a:latin typeface="+mj-lt"/>
              </a:rPr>
              <a:t> </a:t>
            </a:r>
            <a:r>
              <a:rPr lang="de-DE" sz="2800" b="1" i="0" u="none" strike="noStrike" baseline="0" dirty="0">
                <a:solidFill>
                  <a:srgbClr val="C00000"/>
                </a:solidFill>
                <a:latin typeface="+mj-lt"/>
              </a:rPr>
              <a:t>Troubles</a:t>
            </a:r>
            <a:r>
              <a:rPr lang="de-DE" sz="2800" b="1" i="0" u="none" strike="noStrike" baseline="0" dirty="0">
                <a:latin typeface="+mj-lt"/>
              </a:rPr>
              <a:t> </a:t>
            </a:r>
            <a:r>
              <a:rPr lang="en-GB" sz="2800" b="1" i="0" u="none" strike="noStrike" baseline="0" dirty="0">
                <a:latin typeface="+mj-lt"/>
              </a:rPr>
              <a:t>at Uni Siegen</a:t>
            </a:r>
            <a:endParaRPr lang="aa-ET" sz="2800" b="1" dirty="0">
              <a:latin typeface="+mj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92216B-D843-E016-128C-6886BC622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E10D237-A61A-A87F-C350-C6F760CE9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905" y="1673932"/>
            <a:ext cx="11165155" cy="3127303"/>
          </a:xfrm>
        </p:spPr>
        <p:txBody>
          <a:bodyPr/>
          <a:lstStyle/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 SEM cathode is out of order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795E38-5155-A60E-3899-92E5C04AB3F6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6EE121A-DF94-E4EA-0673-FD10B37F5E19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EEA1914F-A43F-F714-ABCA-E69B33FB4507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Рисунок 12" descr="Изображение выглядит как текст, снимок экрана, водопад, рентгеновская пленка&#10;&#10;Автоматически созданное описание">
            <a:extLst>
              <a:ext uri="{FF2B5EF4-FFF2-40B4-BE49-F238E27FC236}">
                <a16:creationId xmlns:a16="http://schemas.microsoft.com/office/drawing/2014/main" id="{9A6DEDF0-2882-CA30-D72C-10C5F16237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4067" y="1455018"/>
            <a:ext cx="2631974" cy="1973981"/>
          </a:xfrm>
          <a:prstGeom prst="rect">
            <a:avLst/>
          </a:prstGeom>
        </p:spPr>
      </p:pic>
      <p:sp>
        <p:nvSpPr>
          <p:cNvPr id="16" name="Крест 15">
            <a:extLst>
              <a:ext uri="{FF2B5EF4-FFF2-40B4-BE49-F238E27FC236}">
                <a16:creationId xmlns:a16="http://schemas.microsoft.com/office/drawing/2014/main" id="{B0D3D5D9-0FC4-3762-7726-A4D05973BD9C}"/>
              </a:ext>
            </a:extLst>
          </p:cNvPr>
          <p:cNvSpPr/>
          <p:nvPr/>
        </p:nvSpPr>
        <p:spPr>
          <a:xfrm rot="18904107">
            <a:off x="6699428" y="1257117"/>
            <a:ext cx="2341250" cy="2358137"/>
          </a:xfrm>
          <a:prstGeom prst="plus">
            <a:avLst>
              <a:gd name="adj" fmla="val 4643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612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D0DE1-DA1E-19DF-AC4F-ED59D796CA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B08165-AF4F-2E23-84CA-8CC2B4FA9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E7707-E9CE-69F3-5044-DAC8F02C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4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E8F80E-7299-B3F9-12BF-181AAFF8E180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5EEC2F0E-355B-78C7-9224-728B5074F491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54EADC-636E-7CA7-97FC-522A4AB4C035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53F2954-8C42-56A2-761E-A35ABA16839A}"/>
              </a:ext>
            </a:extLst>
          </p:cNvPr>
          <p:cNvSpPr txBox="1"/>
          <p:nvPr/>
        </p:nvSpPr>
        <p:spPr>
          <a:xfrm>
            <a:off x="786554" y="1150712"/>
            <a:ext cx="98261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strike="sngStrike" baseline="0" dirty="0">
                <a:latin typeface="+mj-lt"/>
              </a:rPr>
              <a:t>Tasks</a:t>
            </a:r>
            <a:r>
              <a:rPr lang="ru-RU" sz="2800" b="1" i="0" u="none" strike="noStrike" baseline="0" dirty="0">
                <a:latin typeface="+mj-lt"/>
              </a:rPr>
              <a:t> </a:t>
            </a:r>
            <a:r>
              <a:rPr lang="de-DE" sz="2800" b="1" i="0" u="none" strike="noStrike" baseline="0" dirty="0">
                <a:solidFill>
                  <a:srgbClr val="C00000"/>
                </a:solidFill>
                <a:latin typeface="+mj-lt"/>
              </a:rPr>
              <a:t>Troubles</a:t>
            </a:r>
            <a:r>
              <a:rPr lang="de-DE" sz="2800" b="1" i="0" u="none" strike="noStrike" baseline="0" dirty="0">
                <a:latin typeface="+mj-lt"/>
              </a:rPr>
              <a:t> </a:t>
            </a:r>
            <a:r>
              <a:rPr lang="en-GB" sz="2800" b="1" i="0" u="none" strike="noStrike" baseline="0" dirty="0">
                <a:latin typeface="+mj-lt"/>
              </a:rPr>
              <a:t>at Uni Siegen</a:t>
            </a:r>
            <a:endParaRPr lang="aa-ET" sz="2800" b="1" dirty="0">
              <a:latin typeface="+mj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A878F8-0F64-D0A3-679B-205B57E55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9B084E-C9DD-7163-EDA3-697A51E01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905" y="1673932"/>
            <a:ext cx="11165155" cy="3127303"/>
          </a:xfrm>
        </p:spPr>
        <p:txBody>
          <a:bodyPr/>
          <a:lstStyle/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 SEM cathode is out of order</a:t>
            </a:r>
          </a:p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Problems with ”</a:t>
            </a:r>
            <a:r>
              <a:rPr lang="en-US" sz="2000" dirty="0" err="1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BoxCoater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” system</a:t>
            </a:r>
          </a:p>
          <a:p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Software issues</a:t>
            </a:r>
          </a:p>
          <a:p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Roughing pump leakage</a:t>
            </a:r>
          </a:p>
          <a:p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Heater and thermocouples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→ no </a:t>
            </a:r>
            <a:r>
              <a:rPr lang="en-US" sz="2000" b="1" dirty="0">
                <a:solidFill>
                  <a:srgbClr val="0070C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Nb</a:t>
            </a:r>
            <a:r>
              <a:rPr lang="en-US" sz="2000" b="1" baseline="-25000" dirty="0">
                <a:solidFill>
                  <a:srgbClr val="0070C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000" b="1" dirty="0">
                <a:solidFill>
                  <a:srgbClr val="0070C0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Sn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studies…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3. Low T</a:t>
            </a:r>
            <a:r>
              <a:rPr lang="en-US" sz="2000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for </a:t>
            </a:r>
            <a:r>
              <a:rPr lang="en-US" sz="2000" b="1" dirty="0" err="1">
                <a:solidFill>
                  <a:srgbClr val="030385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NbTiN</a:t>
            </a:r>
            <a:endParaRPr lang="en-US" sz="2000" b="1" dirty="0">
              <a:solidFill>
                <a:srgbClr val="030385"/>
              </a:solidFill>
              <a:latin typeface="+mj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FE6071-C7AB-0900-15BB-7E198064B29E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C59F50A-5CD8-11FA-321F-C261AACAF0CD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E588CFB0-E508-47B0-41A0-48F058993B4E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2">
            <a:extLst>
              <a:ext uri="{FF2B5EF4-FFF2-40B4-BE49-F238E27FC236}">
                <a16:creationId xmlns:a16="http://schemas.microsoft.com/office/drawing/2014/main" id="{5A67FFF3-8997-B1EA-4CC6-3737750D26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t="13748" b="15986"/>
          <a:stretch/>
        </p:blipFill>
        <p:spPr>
          <a:xfrm>
            <a:off x="5859426" y="1948975"/>
            <a:ext cx="3453108" cy="3235093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8E6C0B8A-8692-47DE-2524-59A77820BFF5}"/>
              </a:ext>
            </a:extLst>
          </p:cNvPr>
          <p:cNvSpPr/>
          <p:nvPr/>
        </p:nvSpPr>
        <p:spPr>
          <a:xfrm>
            <a:off x="8628993" y="2181783"/>
            <a:ext cx="9144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F8B0373-FAA0-9521-FE88-0795CBB0B878}"/>
              </a:ext>
            </a:extLst>
          </p:cNvPr>
          <p:cNvSpPr/>
          <p:nvPr/>
        </p:nvSpPr>
        <p:spPr>
          <a:xfrm>
            <a:off x="7320455" y="4344035"/>
            <a:ext cx="914400" cy="914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18CC19A-ED6F-BAE3-8739-DED495D6A61F}"/>
              </a:ext>
            </a:extLst>
          </p:cNvPr>
          <p:cNvSpPr/>
          <p:nvPr/>
        </p:nvSpPr>
        <p:spPr>
          <a:xfrm>
            <a:off x="7388957" y="2788919"/>
            <a:ext cx="914400" cy="55337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44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D85F8-D360-4546-1125-435C0959B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6320CD-FA39-F248-C8A9-39FA41B83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061915-AD5F-5047-39D7-4D9FA94CE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5</a:t>
            </a:fld>
            <a:endParaRPr lang="aa-E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E4B2CD3-C667-4867-D0BC-D4FBD1221A1D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7BE0077F-340C-1A20-5D35-1ED52B89BF85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FBDFF0-7D6E-93B2-ECBC-B4B1AD1DC424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845DD74-53E6-0014-2237-75D692334BC5}"/>
              </a:ext>
            </a:extLst>
          </p:cNvPr>
          <p:cNvSpPr txBox="1"/>
          <p:nvPr/>
        </p:nvSpPr>
        <p:spPr>
          <a:xfrm>
            <a:off x="786554" y="1150712"/>
            <a:ext cx="98261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i="0" u="none" baseline="0" dirty="0">
                <a:latin typeface="+mj-lt"/>
              </a:rPr>
              <a:t>Tasks</a:t>
            </a:r>
            <a:r>
              <a:rPr lang="de-DE" sz="2800" b="1" i="0" u="none" strike="noStrike" baseline="0" dirty="0">
                <a:latin typeface="+mj-lt"/>
              </a:rPr>
              <a:t> </a:t>
            </a:r>
            <a:r>
              <a:rPr lang="en-GB" sz="2800" b="1" i="0" u="none" strike="noStrike" baseline="0" dirty="0">
                <a:latin typeface="+mj-lt"/>
              </a:rPr>
              <a:t>at Uni Siegen</a:t>
            </a:r>
            <a:endParaRPr lang="aa-ET" sz="2800" b="1" dirty="0">
              <a:latin typeface="+mj-lt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A5E1E3-F940-7CCB-4A6F-3198CEF02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1D357AA-C7AC-AFA4-9080-A3F497FF9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7905" y="1673932"/>
            <a:ext cx="11165155" cy="3127303"/>
          </a:xfrm>
        </p:spPr>
        <p:txBody>
          <a:bodyPr/>
          <a:lstStyle/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The SEM cathode is out of order</a:t>
            </a:r>
          </a:p>
          <a:p>
            <a:pPr marL="385753" indent="-385753">
              <a:lnSpc>
                <a:spcPct val="150000"/>
              </a:lnSpc>
              <a:buFont typeface="+mj-lt"/>
              <a:buAutoNum type="arabicPeriod"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Problems with ”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BoxCoater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” system</a:t>
            </a: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Software issues</a:t>
            </a: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Roughing pump leakage</a:t>
            </a: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Heater and thermocouples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→ no </a:t>
            </a: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Nb</a:t>
            </a:r>
            <a:r>
              <a:rPr lang="en-US" sz="2000" b="1" baseline="-25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Sn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studies…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Attempts with </a:t>
            </a:r>
            <a:r>
              <a:rPr lang="en-US" sz="2000" b="1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RF-MgB</a:t>
            </a:r>
            <a:r>
              <a:rPr lang="en-US" sz="2000" b="1" baseline="-25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co-sputtering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 startAt="3"/>
            </a:pPr>
            <a:r>
              <a:rPr lang="en-US" sz="2000" b="1" dirty="0" err="1">
                <a:solidFill>
                  <a:srgbClr val="030385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HiPIMS-NbTiN</a:t>
            </a:r>
            <a:r>
              <a:rPr lang="en-US" sz="20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rPr>
              <a:t> deposition studies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9519C1-6C5B-9B01-CF12-1A165F65EE91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9C8288-4517-B37F-0A2E-4DAF42C2168B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BA5B4D0F-74D2-385B-A618-00BFB67DA1B4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56426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E66780A-ED02-0EBB-87B8-2BF873FD15E3}"/>
              </a:ext>
            </a:extLst>
          </p:cNvPr>
          <p:cNvGrpSpPr/>
          <p:nvPr/>
        </p:nvGrpSpPr>
        <p:grpSpPr>
          <a:xfrm>
            <a:off x="646050" y="1752278"/>
            <a:ext cx="3903383" cy="2956694"/>
            <a:chOff x="2742803" y="1558854"/>
            <a:chExt cx="4518347" cy="3422510"/>
          </a:xfrm>
        </p:grpSpPr>
        <p:pic>
          <p:nvPicPr>
            <p:cNvPr id="4" name="Picture 3" descr="A large machine with many silver objects&#10;&#10;Description automatically generated with medium confidence">
              <a:extLst>
                <a:ext uri="{FF2B5EF4-FFF2-40B4-BE49-F238E27FC236}">
                  <a16:creationId xmlns:a16="http://schemas.microsoft.com/office/drawing/2014/main" id="{B5F27B64-F69A-A217-6F07-38D0F8C0D4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3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636" b="22876"/>
            <a:stretch/>
          </p:blipFill>
          <p:spPr>
            <a:xfrm>
              <a:off x="2742803" y="1558854"/>
              <a:ext cx="4518347" cy="3422510"/>
            </a:xfrm>
            <a:prstGeom prst="rect">
              <a:avLst/>
            </a:prstGeom>
          </p:spPr>
        </p:pic>
        <p:pic>
          <p:nvPicPr>
            <p:cNvPr id="10" name="Picture 9" descr="A large machine with many silver objects&#10;&#10;Description automatically generated with medium confidence">
              <a:extLst>
                <a:ext uri="{FF2B5EF4-FFF2-40B4-BE49-F238E27FC236}">
                  <a16:creationId xmlns:a16="http://schemas.microsoft.com/office/drawing/2014/main" id="{26ADCB86-89A3-F88C-D5E2-A1217F9B76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58" t="27866" r="70410" b="45052"/>
            <a:stretch/>
          </p:blipFill>
          <p:spPr>
            <a:xfrm>
              <a:off x="3781698" y="2795451"/>
              <a:ext cx="711925" cy="120178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Picture 11" descr="A large machine with many silver objects&#10;&#10;Description automatically generated with medium confidence">
              <a:extLst>
                <a:ext uri="{FF2B5EF4-FFF2-40B4-BE49-F238E27FC236}">
                  <a16:creationId xmlns:a16="http://schemas.microsoft.com/office/drawing/2014/main" id="{C98FE592-1325-E92D-A850-2F88DCD81C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8" t="17121" r="48665" b="37106"/>
            <a:stretch/>
          </p:blipFill>
          <p:spPr>
            <a:xfrm>
              <a:off x="4493623" y="2318657"/>
              <a:ext cx="1286691" cy="203127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Picture 12" descr="A large machine with many silver objects&#10;&#10;Description automatically generated with medium confidence">
              <a:extLst>
                <a:ext uri="{FF2B5EF4-FFF2-40B4-BE49-F238E27FC236}">
                  <a16:creationId xmlns:a16="http://schemas.microsoft.com/office/drawing/2014/main" id="{5FDE9B5F-6F3E-6CD2-2EF1-19C7EBE04A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797" t="14325" r="28684" b="39902"/>
            <a:stretch/>
          </p:blipFill>
          <p:spPr>
            <a:xfrm>
              <a:off x="5630092" y="2194560"/>
              <a:ext cx="1332412" cy="203127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32B84AF-4F67-BE65-59F7-109CCD077528}"/>
              </a:ext>
            </a:extLst>
          </p:cNvPr>
          <p:cNvSpPr txBox="1"/>
          <p:nvPr/>
        </p:nvSpPr>
        <p:spPr>
          <a:xfrm>
            <a:off x="792102" y="2474998"/>
            <a:ext cx="98689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DE" sz="1400" dirty="0"/>
              <a:t>Load lock chamber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DF29EE-FBA9-AE8C-B730-73C07A8EC25A}"/>
              </a:ext>
            </a:extLst>
          </p:cNvPr>
          <p:cNvSpPr txBox="1"/>
          <p:nvPr/>
        </p:nvSpPr>
        <p:spPr>
          <a:xfrm>
            <a:off x="1938726" y="2105593"/>
            <a:ext cx="1270141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PVD </a:t>
            </a:r>
            <a:r>
              <a:rPr lang="en-DE" sz="1400" dirty="0"/>
              <a:t>chamber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91F289-B556-BBFE-8E39-0B4AFA6EDD7F}"/>
              </a:ext>
            </a:extLst>
          </p:cNvPr>
          <p:cNvSpPr txBox="1"/>
          <p:nvPr/>
        </p:nvSpPr>
        <p:spPr>
          <a:xfrm>
            <a:off x="4612377" y="1166924"/>
            <a:ext cx="5938933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dirty="0"/>
              <a:t>Adjustment of </a:t>
            </a:r>
            <a:r>
              <a:rPr lang="en-GB" b="1" dirty="0">
                <a:solidFill>
                  <a:srgbClr val="030385"/>
                </a:solidFill>
              </a:rPr>
              <a:t>Mg </a:t>
            </a:r>
            <a:r>
              <a:rPr lang="en-GB" dirty="0"/>
              <a:t>and </a:t>
            </a:r>
            <a:r>
              <a:rPr lang="en-GB" b="1" dirty="0">
                <a:solidFill>
                  <a:srgbClr val="030385"/>
                </a:solidFill>
              </a:rPr>
              <a:t>B</a:t>
            </a:r>
            <a:r>
              <a:rPr lang="en-GB" dirty="0"/>
              <a:t> deposition rates </a:t>
            </a:r>
            <a:r>
              <a:rPr lang="en-GB" b="1" i="1" dirty="0"/>
              <a:t>R</a:t>
            </a:r>
            <a:r>
              <a:rPr lang="en-GB" dirty="0"/>
              <a:t> (nm/min):</a:t>
            </a:r>
          </a:p>
          <a:p>
            <a:pPr>
              <a:spcAft>
                <a:spcPts val="1200"/>
              </a:spcAft>
            </a:pPr>
            <a:r>
              <a:rPr lang="en-GB" dirty="0"/>
              <a:t>Variation of the cathode power and deposition pressure</a:t>
            </a:r>
          </a:p>
          <a:p>
            <a:pPr>
              <a:spcAft>
                <a:spcPts val="1200"/>
              </a:spcAft>
            </a:pPr>
            <a:r>
              <a:rPr lang="en-GB" dirty="0"/>
              <a:t> </a:t>
            </a:r>
            <a:r>
              <a:rPr lang="en-GB" i="1" dirty="0" err="1"/>
              <a:t>R</a:t>
            </a:r>
            <a:r>
              <a:rPr lang="en-GB" baseline="-25000" dirty="0" err="1"/>
              <a:t>Mg</a:t>
            </a:r>
            <a:r>
              <a:rPr lang="en-GB" dirty="0"/>
              <a:t> : </a:t>
            </a:r>
            <a:r>
              <a:rPr lang="en-GB" i="1" dirty="0"/>
              <a:t>R</a:t>
            </a:r>
            <a:r>
              <a:rPr lang="en-GB" baseline="-25000" dirty="0"/>
              <a:t>B</a:t>
            </a:r>
            <a:r>
              <a:rPr lang="en-GB" dirty="0"/>
              <a:t> = 3 : 2 to get MgB</a:t>
            </a:r>
            <a:r>
              <a:rPr lang="en-GB" baseline="-25000" dirty="0"/>
              <a:t>2</a:t>
            </a:r>
            <a:r>
              <a:rPr lang="en-GB" dirty="0"/>
              <a:t>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Substrate temperature: 300°C</a:t>
            </a:r>
            <a:r>
              <a:rPr lang="ru-RU" dirty="0"/>
              <a:t> </a:t>
            </a:r>
            <a:r>
              <a:rPr lang="de-DE" dirty="0"/>
              <a:t>– 600°C ?</a:t>
            </a:r>
            <a:endParaRPr lang="en-GB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Ar</a:t>
            </a:r>
            <a:r>
              <a:rPr lang="en-GB" dirty="0"/>
              <a:t> pressure: 0.5 – 1 Pa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dirty="0"/>
              <a:t>Deposition at RT and annealing?</a:t>
            </a:r>
          </a:p>
        </p:txBody>
      </p:sp>
      <p:grpSp>
        <p:nvGrpSpPr>
          <p:cNvPr id="8" name="Group 3">
            <a:extLst>
              <a:ext uri="{FF2B5EF4-FFF2-40B4-BE49-F238E27FC236}">
                <a16:creationId xmlns:a16="http://schemas.microsoft.com/office/drawing/2014/main" id="{E541FD2C-C89E-BC10-F030-9B66DE8E8BA4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21" name="Rectangle 7">
              <a:extLst>
                <a:ext uri="{FF2B5EF4-FFF2-40B4-BE49-F238E27FC236}">
                  <a16:creationId xmlns:a16="http://schemas.microsoft.com/office/drawing/2014/main" id="{5EA39A71-CF96-A524-7109-62C87A35A3E7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2F9A1AA4-36E2-EDBC-A932-F70BE6EA0D0B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8E16A7D-618C-2173-CBCB-FD01E8C2AF93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co-</a:t>
            </a:r>
            <a:r>
              <a:rPr lang="en-GB" sz="2800" b="1" dirty="0">
                <a:solidFill>
                  <a:srgbClr val="030385"/>
                </a:solidFill>
                <a:latin typeface="Trebuchet MS" panose="020B0603020202020204" pitchFamily="34" charset="0"/>
              </a:rPr>
              <a:t>MgB</a:t>
            </a:r>
            <a:r>
              <a:rPr lang="en-GB" sz="2800" b="1" baseline="-25000" dirty="0">
                <a:solidFill>
                  <a:srgbClr val="030385"/>
                </a:solidFill>
                <a:latin typeface="Trebuchet MS" panose="020B0603020202020204" pitchFamily="34" charset="0"/>
              </a:rPr>
              <a:t>2</a:t>
            </a:r>
            <a:r>
              <a:rPr lang="en-GB" sz="2800" dirty="0">
                <a:latin typeface="Trebuchet MS" panose="020B0603020202020204" pitchFamily="34" charset="0"/>
              </a:rPr>
              <a:t>: RF sputtering</a:t>
            </a:r>
            <a:r>
              <a:rPr lang="en-GB" sz="2800" b="1" dirty="0">
                <a:latin typeface="Trebuchet MS" panose="020B0603020202020204" pitchFamily="34" charset="0"/>
              </a:rPr>
              <a:t> 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945D7A4-0F7F-586A-06E6-CD9FAA69C47E}"/>
              </a:ext>
            </a:extLst>
          </p:cNvPr>
          <p:cNvSpPr txBox="1"/>
          <p:nvPr/>
        </p:nvSpPr>
        <p:spPr>
          <a:xfrm>
            <a:off x="562942" y="1157538"/>
            <a:ext cx="3903383" cy="510778"/>
          </a:xfrm>
          <a:prstGeom prst="roundRect">
            <a:avLst/>
          </a:prstGeom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030385"/>
                </a:solidFill>
                <a:latin typeface="Trebuchet MS" panose="020B0603020202020204" pitchFamily="34" charset="0"/>
              </a:rPr>
              <a:t>MgB</a:t>
            </a:r>
            <a:r>
              <a:rPr lang="en-GB" sz="2400" b="1" baseline="-25000" dirty="0">
                <a:solidFill>
                  <a:srgbClr val="030385"/>
                </a:solidFill>
                <a:latin typeface="Trebuchet MS" panose="020B0603020202020204" pitchFamily="34" charset="0"/>
              </a:rPr>
              <a:t>2</a:t>
            </a:r>
            <a:r>
              <a:rPr lang="en-GB" sz="2400" dirty="0">
                <a:latin typeface="Trebuchet MS" panose="020B0603020202020204" pitchFamily="34" charset="0"/>
              </a:rPr>
              <a:t> in </a:t>
            </a:r>
            <a:r>
              <a:rPr lang="en-GB" sz="2400" b="1" dirty="0">
                <a:latin typeface="Trebuchet MS" panose="020B0603020202020204" pitchFamily="34" charset="0"/>
              </a:rPr>
              <a:t>PVD/SEY chamber</a:t>
            </a:r>
            <a:endParaRPr lang="en-DE" sz="2400" b="1" dirty="0">
              <a:latin typeface="Trebuchet MS" panose="020B0603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7B42F5-F46B-D663-CE0B-A76145F701AC}"/>
              </a:ext>
            </a:extLst>
          </p:cNvPr>
          <p:cNvSpPr txBox="1"/>
          <p:nvPr/>
        </p:nvSpPr>
        <p:spPr>
          <a:xfrm>
            <a:off x="1015189" y="4233482"/>
            <a:ext cx="299888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dirty="0"/>
              <a:t>RFMS co-sputtering of MgB</a:t>
            </a:r>
            <a:r>
              <a:rPr lang="en-GB" baseline="-25000" dirty="0"/>
              <a:t>2</a:t>
            </a:r>
            <a:endParaRPr lang="en-DE" baseline="-25000" dirty="0"/>
          </a:p>
        </p:txBody>
      </p:sp>
      <p:pic>
        <p:nvPicPr>
          <p:cNvPr id="11" name="Picture 10" descr="A close-up of a line&#10;&#10;AI-generated content may be incorrect.">
            <a:extLst>
              <a:ext uri="{FF2B5EF4-FFF2-40B4-BE49-F238E27FC236}">
                <a16:creationId xmlns:a16="http://schemas.microsoft.com/office/drawing/2014/main" id="{98D6F6B4-E3B8-36C9-DBEB-B3AD5038B7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06" b="34911"/>
          <a:stretch/>
        </p:blipFill>
        <p:spPr>
          <a:xfrm>
            <a:off x="2961595" y="4792934"/>
            <a:ext cx="4844555" cy="134010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9634385-CF03-AE84-0A93-48EFB6981EA8}"/>
              </a:ext>
            </a:extLst>
          </p:cNvPr>
          <p:cNvSpPr txBox="1"/>
          <p:nvPr/>
        </p:nvSpPr>
        <p:spPr>
          <a:xfrm>
            <a:off x="4002405" y="4893332"/>
            <a:ext cx="256559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b="1" dirty="0"/>
              <a:t>Mg, 0.6 Pa at 20 W (0.97 W/cm</a:t>
            </a:r>
            <a:r>
              <a:rPr lang="en-GB" sz="1200" b="1" baseline="30000" dirty="0"/>
              <a:t>2</a:t>
            </a:r>
            <a:r>
              <a:rPr lang="en-GB" sz="1200" b="1" dirty="0"/>
              <a:t>)</a:t>
            </a:r>
            <a:endParaRPr lang="en-DE" sz="1200" b="1" dirty="0"/>
          </a:p>
        </p:txBody>
      </p:sp>
      <p:pic>
        <p:nvPicPr>
          <p:cNvPr id="15" name="Picture 14" descr="A graph showing the rate of a reaction&#10;&#10;AI-generated content may be incorrect.">
            <a:extLst>
              <a:ext uri="{FF2B5EF4-FFF2-40B4-BE49-F238E27FC236}">
                <a16:creationId xmlns:a16="http://schemas.microsoft.com/office/drawing/2014/main" id="{902C54F6-6A7B-3698-3654-2849906E78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128" y="2105593"/>
            <a:ext cx="2541434" cy="3342759"/>
          </a:xfrm>
          <a:prstGeom prst="rect">
            <a:avLst/>
          </a:prstGeom>
        </p:spPr>
      </p:pic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3032B088-DC46-7C45-3265-44C59FD30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19" name="Номер слайда 18">
            <a:extLst>
              <a:ext uri="{FF2B5EF4-FFF2-40B4-BE49-F238E27FC236}">
                <a16:creationId xmlns:a16="http://schemas.microsoft.com/office/drawing/2014/main" id="{6FB5F4DD-C2E5-3F90-0C5D-4A82B06AD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6</a:t>
            </a:fld>
            <a:endParaRPr lang="aa-ET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61E6BAC-E588-B808-8DD5-03C4CD7FA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071174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24FFB-A4DE-AEFA-5AF4-355937972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 descr="Isolpharm">
            <a:extLst>
              <a:ext uri="{FF2B5EF4-FFF2-40B4-BE49-F238E27FC236}">
                <a16:creationId xmlns:a16="http://schemas.microsoft.com/office/drawing/2014/main" id="{9F0AC7D3-875A-FD15-EEF1-36F4EA5453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2" t="16598" r="16161" b="16381"/>
          <a:stretch/>
        </p:blipFill>
        <p:spPr bwMode="auto">
          <a:xfrm>
            <a:off x="8633450" y="1043329"/>
            <a:ext cx="2015366" cy="142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F8A1BD2-1219-4905-71F4-FE8C5DAE2BF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160FA659-1DBE-305A-A454-0AD04FE2FE91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706D371-745C-6F51-35B4-265FEBB03DC1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64AE7A1-234D-C9E8-3303-5605684905ED}"/>
              </a:ext>
            </a:extLst>
          </p:cNvPr>
          <p:cNvGrpSpPr/>
          <p:nvPr/>
        </p:nvGrpSpPr>
        <p:grpSpPr>
          <a:xfrm>
            <a:off x="10027138" y="128364"/>
            <a:ext cx="1985923" cy="646331"/>
            <a:chOff x="10027138" y="128364"/>
            <a:chExt cx="1985923" cy="6463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6706C63-37B7-83DB-4E13-0E806CC8FE03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5F5B17CE-447E-ADD9-5207-86AF231DBA20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Diagram 17">
            <a:extLst>
              <a:ext uri="{FF2B5EF4-FFF2-40B4-BE49-F238E27FC236}">
                <a16:creationId xmlns:a16="http://schemas.microsoft.com/office/drawing/2014/main" id="{5686DC3E-C37B-C95E-523E-51ADB19A0A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1339388"/>
              </p:ext>
            </p:extLst>
          </p:nvPr>
        </p:nvGraphicFramePr>
        <p:xfrm>
          <a:off x="953675" y="1450357"/>
          <a:ext cx="7783925" cy="420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245E8B21-1197-75B2-93E2-7D8E36B3ECD1}"/>
              </a:ext>
            </a:extLst>
          </p:cNvPr>
          <p:cNvGrpSpPr/>
          <p:nvPr/>
        </p:nvGrpSpPr>
        <p:grpSpPr>
          <a:xfrm>
            <a:off x="9400588" y="3234749"/>
            <a:ext cx="2073781" cy="632503"/>
            <a:chOff x="366534" y="1784392"/>
            <a:chExt cx="2073781" cy="632503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1B1890F-C2A6-1E51-29A6-625066EB2D9C}"/>
                </a:ext>
              </a:extLst>
            </p:cNvPr>
            <p:cNvSpPr/>
            <p:nvPr/>
          </p:nvSpPr>
          <p:spPr>
            <a:xfrm>
              <a:off x="366534" y="1784392"/>
              <a:ext cx="2073781" cy="632503"/>
            </a:xfrm>
            <a:prstGeom prst="roundRect">
              <a:avLst/>
            </a:prstGeom>
            <a:no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Rectangle: Rounded Corners 4">
              <a:extLst>
                <a:ext uri="{FF2B5EF4-FFF2-40B4-BE49-F238E27FC236}">
                  <a16:creationId xmlns:a16="http://schemas.microsoft.com/office/drawing/2014/main" id="{C1EB4A44-3A7D-7266-DDE6-64161472C246}"/>
                </a:ext>
              </a:extLst>
            </p:cNvPr>
            <p:cNvSpPr txBox="1"/>
            <p:nvPr/>
          </p:nvSpPr>
          <p:spPr>
            <a:xfrm>
              <a:off x="397410" y="1815268"/>
              <a:ext cx="2012029" cy="570751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000" b="1" kern="1200" dirty="0">
                  <a:solidFill>
                    <a:schemeClr val="tx1"/>
                  </a:solidFill>
                </a:rPr>
                <a:t>Critical temperature </a:t>
              </a:r>
              <a:r>
                <a:rPr lang="en-GB" sz="2000" b="1" i="1" kern="1200" dirty="0">
                  <a:solidFill>
                    <a:schemeClr val="tx1"/>
                  </a:solidFill>
                </a:rPr>
                <a:t>T</a:t>
              </a:r>
              <a:r>
                <a:rPr lang="en-GB" sz="2000" b="1" kern="1200" baseline="-25000" dirty="0">
                  <a:solidFill>
                    <a:schemeClr val="tx1"/>
                  </a:solidFill>
                </a:rPr>
                <a:t>c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6E6C47A-B8DB-DE3F-56B1-5F72B05B8A71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8382000" y="1769533"/>
            <a:ext cx="1018588" cy="1781468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D357DB8-D33C-95C5-9DAA-99E18A8A56AC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382000" y="3551001"/>
            <a:ext cx="1018588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2E71FAA-6B5F-B37A-A0E8-DA0D81326B9F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8382000" y="2675467"/>
            <a:ext cx="1018588" cy="875534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D7A9856-9502-9A8B-3412-16C75BEF6724}"/>
              </a:ext>
            </a:extLst>
          </p:cNvPr>
          <p:cNvSpPr txBox="1"/>
          <p:nvPr/>
        </p:nvSpPr>
        <p:spPr>
          <a:xfrm>
            <a:off x="3571763" y="124079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>
                <a:latin typeface="Trebuchet MS" panose="020B0603020202020204" pitchFamily="34" charset="0"/>
              </a:rPr>
              <a:t>Experimental plan </a:t>
            </a:r>
          </a:p>
        </p:txBody>
      </p:sp>
      <p:cxnSp>
        <p:nvCxnSpPr>
          <p:cNvPr id="22" name="Straight Connector 15">
            <a:extLst>
              <a:ext uri="{FF2B5EF4-FFF2-40B4-BE49-F238E27FC236}">
                <a16:creationId xmlns:a16="http://schemas.microsoft.com/office/drawing/2014/main" id="{B17CE7C0-9B01-5FE7-1EB9-D51C44D7533A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382000" y="3551001"/>
            <a:ext cx="1018588" cy="893999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3" name="Straight Connector 15">
            <a:extLst>
              <a:ext uri="{FF2B5EF4-FFF2-40B4-BE49-F238E27FC236}">
                <a16:creationId xmlns:a16="http://schemas.microsoft.com/office/drawing/2014/main" id="{83C04676-71EB-4525-466B-FF4F00765455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8382000" y="3551001"/>
            <a:ext cx="1018588" cy="1774532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9" name="Нижний колонтитул 28">
            <a:extLst>
              <a:ext uri="{FF2B5EF4-FFF2-40B4-BE49-F238E27FC236}">
                <a16:creationId xmlns:a16="http://schemas.microsoft.com/office/drawing/2014/main" id="{AFCEC1DA-3AB9-F304-3AA5-B06D3ABE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30" name="Номер слайда 29">
            <a:extLst>
              <a:ext uri="{FF2B5EF4-FFF2-40B4-BE49-F238E27FC236}">
                <a16:creationId xmlns:a16="http://schemas.microsoft.com/office/drawing/2014/main" id="{7AF2F862-7C36-F1BA-61AD-E7D886D3A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7</a:t>
            </a:fld>
            <a:endParaRPr lang="aa-ET"/>
          </a:p>
        </p:txBody>
      </p:sp>
      <p:pic>
        <p:nvPicPr>
          <p:cNvPr id="2" name="Рисунок 11">
            <a:extLst>
              <a:ext uri="{FF2B5EF4-FFF2-40B4-BE49-F238E27FC236}">
                <a16:creationId xmlns:a16="http://schemas.microsoft.com/office/drawing/2014/main" id="{C3BC1621-1BF3-6A88-601D-1F24FF9A2E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/>
        </p:blipFill>
        <p:spPr>
          <a:xfrm>
            <a:off x="574638" y="1101871"/>
            <a:ext cx="1898196" cy="18981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84BDB1F-1B84-892B-C18A-C9799D784D6B}"/>
              </a:ext>
            </a:extLst>
          </p:cNvPr>
          <p:cNvSpPr txBox="1"/>
          <p:nvPr/>
        </p:nvSpPr>
        <p:spPr>
          <a:xfrm>
            <a:off x="2550867" y="1584866"/>
            <a:ext cx="23174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/>
              <a:t>Bharath Reddy</a:t>
            </a:r>
          </a:p>
          <a:p>
            <a:r>
              <a:rPr lang="en-GB" sz="1800" i="1" dirty="0" err="1"/>
              <a:t>Lakki</a:t>
            </a:r>
            <a:r>
              <a:rPr lang="en-GB" sz="1800" i="1" dirty="0"/>
              <a:t> Reddy Venkata</a:t>
            </a:r>
            <a:endParaRPr lang="en-GB" dirty="0"/>
          </a:p>
        </p:txBody>
      </p:sp>
      <p:pic>
        <p:nvPicPr>
          <p:cNvPr id="20" name="Picture 10" descr="A person with long brown hair and a striped shirt&#10;&#10;Description automatically generated with low confidence">
            <a:extLst>
              <a:ext uri="{FF2B5EF4-FFF2-40B4-BE49-F238E27FC236}">
                <a16:creationId xmlns:a16="http://schemas.microsoft.com/office/drawing/2014/main" id="{323E673E-26A9-7EBF-D306-F7A3B51803C1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336" y="1455932"/>
            <a:ext cx="1535978" cy="1436543"/>
          </a:xfrm>
          <a:prstGeom prst="ellipse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4DFB439-3548-2384-C96E-756EF815A9D3}"/>
              </a:ext>
            </a:extLst>
          </p:cNvPr>
          <p:cNvSpPr txBox="1"/>
          <p:nvPr/>
        </p:nvSpPr>
        <p:spPr>
          <a:xfrm>
            <a:off x="9641133" y="4207933"/>
            <a:ext cx="222849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Trebuchet MS" panose="020B0703020202090204" pitchFamily="34" charset="0"/>
              </a:rPr>
              <a:t>LNL-INFN Team:</a:t>
            </a:r>
          </a:p>
          <a:p>
            <a:r>
              <a:rPr lang="en-GB" dirty="0">
                <a:latin typeface="Trebuchet MS" panose="020B0703020202090204" pitchFamily="34" charset="0"/>
              </a:rPr>
              <a:t>Christian Pira</a:t>
            </a:r>
          </a:p>
          <a:p>
            <a:r>
              <a:rPr lang="en-GB" dirty="0">
                <a:latin typeface="Trebuchet MS" panose="020B0703020202090204" pitchFamily="34" charset="0"/>
              </a:rPr>
              <a:t>Dorothea </a:t>
            </a:r>
            <a:r>
              <a:rPr lang="en-GB" dirty="0" err="1">
                <a:latin typeface="Trebuchet MS" panose="020B0703020202090204" pitchFamily="34" charset="0"/>
              </a:rPr>
              <a:t>Fonnesu</a:t>
            </a:r>
            <a:endParaRPr lang="en-GB" dirty="0">
              <a:latin typeface="Trebuchet MS" panose="020B0703020202090204" pitchFamily="34" charset="0"/>
            </a:endParaRPr>
          </a:p>
          <a:p>
            <a:r>
              <a:rPr lang="en-GB" dirty="0">
                <a:latin typeface="Trebuchet MS" panose="020B0703020202090204" pitchFamily="34" charset="0"/>
              </a:rPr>
              <a:t>Davide Ford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Trebuchet MS" panose="020B0703020202090204" pitchFamily="34" charset="0"/>
              </a:rPr>
              <a:t>Giovanni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Trebuchet MS" panose="020B0703020202090204" pitchFamily="34" charset="0"/>
              </a:rPr>
              <a:t>Ma</a:t>
            </a:r>
            <a:r>
              <a:rPr lang="en-GB" dirty="0" err="1">
                <a:solidFill>
                  <a:srgbClr val="000000"/>
                </a:solidFill>
                <a:latin typeface="Trebuchet MS" panose="020B0703020202090204" pitchFamily="34" charset="0"/>
              </a:rPr>
              <a:t>rconato</a:t>
            </a:r>
            <a:endParaRPr lang="en-GB" dirty="0">
              <a:solidFill>
                <a:srgbClr val="000000"/>
              </a:solidFill>
              <a:latin typeface="Trebuchet MS" panose="020B0703020202090204" pitchFamily="34" charset="0"/>
            </a:endParaRPr>
          </a:p>
          <a:p>
            <a:r>
              <a:rPr lang="en-GB" dirty="0">
                <a:latin typeface="Trebuchet MS" panose="020B0703020202090204" pitchFamily="34" charset="0"/>
              </a:rPr>
              <a:t>Enrico Cremonesi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A9F2697-9525-A7C7-AEC1-4F568D897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1247560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B75360E-1DF7-AD81-2836-188DF157351C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E042D87-C9B3-B721-B574-B2A0E3210010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A641254-B565-BFBF-62C5-48668D2B073E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8E83C0F-B904-1CAD-4AC7-5A1AB36A22F5}"/>
              </a:ext>
            </a:extLst>
          </p:cNvPr>
          <p:cNvGrpSpPr/>
          <p:nvPr/>
        </p:nvGrpSpPr>
        <p:grpSpPr>
          <a:xfrm>
            <a:off x="10027138" y="179401"/>
            <a:ext cx="1985923" cy="646331"/>
            <a:chOff x="10027138" y="128364"/>
            <a:chExt cx="1985923" cy="646331"/>
          </a:xfrm>
        </p:grpSpPr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C235C353-F145-8BC6-D734-129A06C59457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008B81D2-FD42-5926-91EB-FD12CD630F7A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686B120-7BB5-D516-E9AD-23AB370FB050}"/>
              </a:ext>
            </a:extLst>
          </p:cNvPr>
          <p:cNvSpPr txBox="1"/>
          <p:nvPr/>
        </p:nvSpPr>
        <p:spPr>
          <a:xfrm>
            <a:off x="3571763" y="201976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 err="1">
                <a:latin typeface="Trebuchet MS" panose="020B0603020202020204" pitchFamily="34" charset="0"/>
              </a:rPr>
              <a:t>HiPIMS-NbTiN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E8DECD-2DCF-C196-1768-1BF2F2DACF3B}"/>
              </a:ext>
            </a:extLst>
          </p:cNvPr>
          <p:cNvSpPr txBox="1"/>
          <p:nvPr/>
        </p:nvSpPr>
        <p:spPr>
          <a:xfrm>
            <a:off x="10015852" y="1236798"/>
            <a:ext cx="1996719" cy="91940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i="1" dirty="0" err="1"/>
              <a:t>P</a:t>
            </a:r>
            <a:r>
              <a:rPr lang="en-GB" sz="1200" baseline="-25000" dirty="0" err="1"/>
              <a:t>target</a:t>
            </a:r>
            <a:r>
              <a:rPr lang="en-GB" sz="1200" dirty="0"/>
              <a:t> = 400 W, N</a:t>
            </a:r>
            <a:r>
              <a:rPr lang="en-GB" sz="1200" baseline="-25000" dirty="0"/>
              <a:t>2</a:t>
            </a:r>
            <a:r>
              <a:rPr lang="en-GB" sz="1200" dirty="0"/>
              <a:t> = 9%, </a:t>
            </a:r>
            <a:br>
              <a:rPr lang="en-GB" sz="1200" dirty="0"/>
            </a:br>
            <a:r>
              <a:rPr lang="en-GB" sz="1200" dirty="0"/>
              <a:t>T = 170°C </a:t>
            </a:r>
            <a:br>
              <a:rPr lang="en-GB" sz="1200" dirty="0"/>
            </a:br>
            <a:r>
              <a:rPr lang="en-GB" sz="1200" dirty="0"/>
              <a:t>Bias = -50V</a:t>
            </a:r>
            <a:r>
              <a:rPr lang="en-GB" sz="1200" i="1" dirty="0"/>
              <a:t>, </a:t>
            </a:r>
            <a:r>
              <a:rPr lang="en-GB" sz="1200" dirty="0" err="1"/>
              <a:t>d.c.</a:t>
            </a:r>
            <a:r>
              <a:rPr lang="en-GB" sz="1200" dirty="0"/>
              <a:t> = 10%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C0535ECF-68BB-1E9E-04EC-39166CB0E804}"/>
              </a:ext>
            </a:extLst>
          </p:cNvPr>
          <p:cNvGrpSpPr/>
          <p:nvPr/>
        </p:nvGrpSpPr>
        <p:grpSpPr>
          <a:xfrm>
            <a:off x="47001" y="1505951"/>
            <a:ext cx="4213450" cy="4740407"/>
            <a:chOff x="47001" y="1505951"/>
            <a:chExt cx="4213450" cy="4740407"/>
          </a:xfrm>
        </p:grpSpPr>
        <p:pic>
          <p:nvPicPr>
            <p:cNvPr id="19" name="Picture 2" descr="A close-up of a white object&#10;&#10;Description automatically generated">
              <a:extLst>
                <a:ext uri="{FF2B5EF4-FFF2-40B4-BE49-F238E27FC236}">
                  <a16:creationId xmlns:a16="http://schemas.microsoft.com/office/drawing/2014/main" id="{7094D7EA-0DCD-AD96-B41A-E9C59156E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7002" y="4691333"/>
              <a:ext cx="2073367" cy="1555025"/>
            </a:xfrm>
            <a:prstGeom prst="rect">
              <a:avLst/>
            </a:prstGeom>
          </p:spPr>
        </p:pic>
        <p:sp>
          <p:nvSpPr>
            <p:cNvPr id="20" name="Rectangle: Rounded Corners 3">
              <a:extLst>
                <a:ext uri="{FF2B5EF4-FFF2-40B4-BE49-F238E27FC236}">
                  <a16:creationId xmlns:a16="http://schemas.microsoft.com/office/drawing/2014/main" id="{C63F5022-90A8-5B15-1340-7A6DD021EE2C}"/>
                </a:ext>
              </a:extLst>
            </p:cNvPr>
            <p:cNvSpPr/>
            <p:nvPr/>
          </p:nvSpPr>
          <p:spPr>
            <a:xfrm>
              <a:off x="2167002" y="4700274"/>
              <a:ext cx="645042" cy="21844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0.8 Pa</a:t>
              </a:r>
            </a:p>
          </p:txBody>
        </p:sp>
        <p:pic>
          <p:nvPicPr>
            <p:cNvPr id="21" name="Picture 5" descr="A close-up of a grey rectangular object&#10;&#10;Description automatically generated">
              <a:extLst>
                <a:ext uri="{FF2B5EF4-FFF2-40B4-BE49-F238E27FC236}">
                  <a16:creationId xmlns:a16="http://schemas.microsoft.com/office/drawing/2014/main" id="{77DBBB7F-BB6C-CEE4-412C-2ED9B008E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7084" y="3094876"/>
              <a:ext cx="2073367" cy="1555026"/>
            </a:xfrm>
            <a:prstGeom prst="rect">
              <a:avLst/>
            </a:prstGeom>
          </p:spPr>
        </p:pic>
        <p:sp>
          <p:nvSpPr>
            <p:cNvPr id="22" name="Rectangle: Rounded Corners 8">
              <a:extLst>
                <a:ext uri="{FF2B5EF4-FFF2-40B4-BE49-F238E27FC236}">
                  <a16:creationId xmlns:a16="http://schemas.microsoft.com/office/drawing/2014/main" id="{FD528779-D091-FEF4-AD64-16977C28C657}"/>
                </a:ext>
              </a:extLst>
            </p:cNvPr>
            <p:cNvSpPr/>
            <p:nvPr/>
          </p:nvSpPr>
          <p:spPr>
            <a:xfrm>
              <a:off x="2202055" y="3107826"/>
              <a:ext cx="724890" cy="21045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0.9 Pa</a:t>
              </a:r>
            </a:p>
          </p:txBody>
        </p:sp>
        <p:pic>
          <p:nvPicPr>
            <p:cNvPr id="25" name="Picture 19" descr="A close-up of a rectangular object&#10;&#10;Description automatically generated">
              <a:extLst>
                <a:ext uri="{FF2B5EF4-FFF2-40B4-BE49-F238E27FC236}">
                  <a16:creationId xmlns:a16="http://schemas.microsoft.com/office/drawing/2014/main" id="{94DD4591-B2A9-8D4E-2DD3-BAF2F0803D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6148" y="1505951"/>
              <a:ext cx="2073368" cy="1555026"/>
            </a:xfrm>
            <a:prstGeom prst="rect">
              <a:avLst/>
            </a:prstGeom>
          </p:spPr>
        </p:pic>
        <p:sp>
          <p:nvSpPr>
            <p:cNvPr id="26" name="Rectangle: Rounded Corners 28">
              <a:extLst>
                <a:ext uri="{FF2B5EF4-FFF2-40B4-BE49-F238E27FC236}">
                  <a16:creationId xmlns:a16="http://schemas.microsoft.com/office/drawing/2014/main" id="{5B002E1F-BF9D-42A0-7A35-D0249C8DC06A}"/>
                </a:ext>
              </a:extLst>
            </p:cNvPr>
            <p:cNvSpPr/>
            <p:nvPr/>
          </p:nvSpPr>
          <p:spPr>
            <a:xfrm>
              <a:off x="2161232" y="1507774"/>
              <a:ext cx="724890" cy="21045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1.2 Pa</a:t>
              </a:r>
            </a:p>
          </p:txBody>
        </p:sp>
        <p:pic>
          <p:nvPicPr>
            <p:cNvPr id="27" name="Picture 29" descr="A close-up of a white object&#10;&#10;Description automatically generated">
              <a:extLst>
                <a:ext uri="{FF2B5EF4-FFF2-40B4-BE49-F238E27FC236}">
                  <a16:creationId xmlns:a16="http://schemas.microsoft.com/office/drawing/2014/main" id="{3EF48950-E68D-53AA-9485-2DA4DCEB9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15" y="4622324"/>
              <a:ext cx="2053243" cy="1539932"/>
            </a:xfrm>
            <a:prstGeom prst="rect">
              <a:avLst/>
            </a:prstGeom>
          </p:spPr>
        </p:pic>
        <p:sp>
          <p:nvSpPr>
            <p:cNvPr id="28" name="Rectangle: Rounded Corners 32">
              <a:extLst>
                <a:ext uri="{FF2B5EF4-FFF2-40B4-BE49-F238E27FC236}">
                  <a16:creationId xmlns:a16="http://schemas.microsoft.com/office/drawing/2014/main" id="{D2354869-5E4D-F061-663C-66B60A86AD27}"/>
                </a:ext>
              </a:extLst>
            </p:cNvPr>
            <p:cNvSpPr/>
            <p:nvPr/>
          </p:nvSpPr>
          <p:spPr>
            <a:xfrm>
              <a:off x="72752" y="4639207"/>
              <a:ext cx="710406" cy="20841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1.6 Pa</a:t>
              </a:r>
            </a:p>
          </p:txBody>
        </p:sp>
        <p:pic>
          <p:nvPicPr>
            <p:cNvPr id="29" name="Picture 35" descr="A close-up of a rectangular object&#10;&#10;Description automatically generated">
              <a:extLst>
                <a:ext uri="{FF2B5EF4-FFF2-40B4-BE49-F238E27FC236}">
                  <a16:creationId xmlns:a16="http://schemas.microsoft.com/office/drawing/2014/main" id="{1EAA6CF4-FDE7-16AA-9E99-D708EB834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555" y="3080962"/>
              <a:ext cx="2038288" cy="1528716"/>
            </a:xfrm>
            <a:prstGeom prst="rect">
              <a:avLst/>
            </a:prstGeom>
          </p:spPr>
        </p:pic>
        <p:sp>
          <p:nvSpPr>
            <p:cNvPr id="30" name="Rectangle: Rounded Corners 38">
              <a:extLst>
                <a:ext uri="{FF2B5EF4-FFF2-40B4-BE49-F238E27FC236}">
                  <a16:creationId xmlns:a16="http://schemas.microsoft.com/office/drawing/2014/main" id="{BC86F768-B0F8-3A04-EB80-20B7CDC9B510}"/>
                </a:ext>
              </a:extLst>
            </p:cNvPr>
            <p:cNvSpPr/>
            <p:nvPr/>
          </p:nvSpPr>
          <p:spPr>
            <a:xfrm>
              <a:off x="64850" y="3092824"/>
              <a:ext cx="724890" cy="21045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1.8 Pa</a:t>
              </a:r>
            </a:p>
          </p:txBody>
        </p:sp>
        <p:pic>
          <p:nvPicPr>
            <p:cNvPr id="31" name="Picture 39" descr="A close-up of a white rectangular object&#10;&#10;Description automatically generated">
              <a:extLst>
                <a:ext uri="{FF2B5EF4-FFF2-40B4-BE49-F238E27FC236}">
                  <a16:creationId xmlns:a16="http://schemas.microsoft.com/office/drawing/2014/main" id="{55FB8972-EBA0-9675-FBC9-10E9EFD80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01" y="1505951"/>
              <a:ext cx="2073368" cy="1555026"/>
            </a:xfrm>
            <a:prstGeom prst="rect">
              <a:avLst/>
            </a:prstGeom>
          </p:spPr>
        </p:pic>
        <p:sp>
          <p:nvSpPr>
            <p:cNvPr id="32" name="Rectangle: Rounded Corners 43">
              <a:extLst>
                <a:ext uri="{FF2B5EF4-FFF2-40B4-BE49-F238E27FC236}">
                  <a16:creationId xmlns:a16="http://schemas.microsoft.com/office/drawing/2014/main" id="{C485B934-D504-C660-3750-B5DB32CDEA6C}"/>
                </a:ext>
              </a:extLst>
            </p:cNvPr>
            <p:cNvSpPr/>
            <p:nvPr/>
          </p:nvSpPr>
          <p:spPr>
            <a:xfrm>
              <a:off x="81454" y="1524815"/>
              <a:ext cx="584269" cy="171684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2.2 Pa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03DBD695-461A-C6B1-ED34-9A57CFF8948A}"/>
              </a:ext>
            </a:extLst>
          </p:cNvPr>
          <p:cNvSpPr txBox="1"/>
          <p:nvPr/>
        </p:nvSpPr>
        <p:spPr>
          <a:xfrm>
            <a:off x="81454" y="1000319"/>
            <a:ext cx="4402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deposition pressure</a:t>
            </a:r>
          </a:p>
        </p:txBody>
      </p:sp>
      <p:pic>
        <p:nvPicPr>
          <p:cNvPr id="41" name="Picture 4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12778D0-46D0-F838-595C-B90A8175FF4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9" r="14226"/>
          <a:stretch/>
        </p:blipFill>
        <p:spPr>
          <a:xfrm>
            <a:off x="7145812" y="1121746"/>
            <a:ext cx="2747477" cy="5124612"/>
          </a:xfrm>
          <a:prstGeom prst="rect">
            <a:avLst/>
          </a:prstGeom>
        </p:spPr>
      </p:pic>
      <p:pic>
        <p:nvPicPr>
          <p:cNvPr id="42" name="Picture 10" descr="A graph with a red line&#10;&#10;AI-generated content may be incorrect.">
            <a:extLst>
              <a:ext uri="{FF2B5EF4-FFF2-40B4-BE49-F238E27FC236}">
                <a16:creationId xmlns:a16="http://schemas.microsoft.com/office/drawing/2014/main" id="{D2A334F5-F237-F75A-815B-E1312F51162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4" t="6951" r="10619" b="4850"/>
          <a:stretch/>
        </p:blipFill>
        <p:spPr>
          <a:xfrm>
            <a:off x="9893289" y="2567265"/>
            <a:ext cx="2160858" cy="1833455"/>
          </a:xfrm>
          <a:prstGeom prst="rect">
            <a:avLst/>
          </a:prstGeom>
        </p:spPr>
      </p:pic>
      <p:sp>
        <p:nvSpPr>
          <p:cNvPr id="43" name="Нижний колонтитул 42">
            <a:extLst>
              <a:ext uri="{FF2B5EF4-FFF2-40B4-BE49-F238E27FC236}">
                <a16:creationId xmlns:a16="http://schemas.microsoft.com/office/drawing/2014/main" id="{2CCDCD27-E351-E60C-03ED-B63E9FB81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44" name="Номер слайда 43">
            <a:extLst>
              <a:ext uri="{FF2B5EF4-FFF2-40B4-BE49-F238E27FC236}">
                <a16:creationId xmlns:a16="http://schemas.microsoft.com/office/drawing/2014/main" id="{2163B25A-92A6-25C2-7FE9-90A649C18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8</a:t>
            </a:fld>
            <a:endParaRPr lang="aa-ET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054E801-E9B5-E353-18FE-FBD3F190A95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692" y="2601214"/>
            <a:ext cx="2761046" cy="30657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342CC1-EB78-1CD8-7FEA-5B904A337ABA}"/>
              </a:ext>
            </a:extLst>
          </p:cNvPr>
          <p:cNvSpPr txBox="1"/>
          <p:nvPr/>
        </p:nvSpPr>
        <p:spPr>
          <a:xfrm>
            <a:off x="5025101" y="4918715"/>
            <a:ext cx="200682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bg1">
                    <a:lumMod val="50000"/>
                  </a:schemeClr>
                </a:solidFill>
              </a:rPr>
              <a:t>@ INFN-LNL, Dorothea, Davide</a:t>
            </a:r>
            <a:endParaRPr lang="en-GB" sz="1000" i="1" u="sng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F7A937-44C4-CFC5-8ADB-DC677054F531}"/>
              </a:ext>
            </a:extLst>
          </p:cNvPr>
          <p:cNvSpPr txBox="1"/>
          <p:nvPr/>
        </p:nvSpPr>
        <p:spPr>
          <a:xfrm>
            <a:off x="4483621" y="1461984"/>
            <a:ext cx="2747477" cy="923330"/>
          </a:xfrm>
          <a:prstGeom prst="rect">
            <a:avLst/>
          </a:prstGeom>
          <a:ln w="38100">
            <a:solidFill>
              <a:srgbClr val="03038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PALS</a:t>
            </a:r>
            <a:r>
              <a:rPr lang="en-GB" dirty="0"/>
              <a:t> experiments were conducted</a:t>
            </a:r>
          </a:p>
          <a:p>
            <a:r>
              <a:rPr lang="en-GB" dirty="0"/>
              <a:t>Data are being analysed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F4C313-790A-2B47-E088-A523D19FE91E}"/>
              </a:ext>
            </a:extLst>
          </p:cNvPr>
          <p:cNvSpPr txBox="1"/>
          <p:nvPr/>
        </p:nvSpPr>
        <p:spPr>
          <a:xfrm>
            <a:off x="10187990" y="2764682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AFM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23C538DE-32D6-5995-E86B-1024AC047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3578459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71D31F-CC7E-55AD-EA30-32FD984E12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AAC43B8-B2EB-65C4-BB54-20EA2B7414A5}"/>
              </a:ext>
            </a:extLst>
          </p:cNvPr>
          <p:cNvGrpSpPr/>
          <p:nvPr/>
        </p:nvGrpSpPr>
        <p:grpSpPr>
          <a:xfrm>
            <a:off x="57573" y="128364"/>
            <a:ext cx="2606686" cy="675377"/>
            <a:chOff x="57573" y="128364"/>
            <a:chExt cx="2606686" cy="675377"/>
          </a:xfrm>
        </p:grpSpPr>
        <p:pic>
          <p:nvPicPr>
            <p:cNvPr id="6" name="Content Placeholder 6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2E335CFA-829C-0A3C-04BC-C069D2CA570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73" y="128364"/>
              <a:ext cx="1034131" cy="646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EB284D-D7AF-DBC9-FC1F-FAABD5BEFEAC}"/>
                </a:ext>
              </a:extLst>
            </p:cNvPr>
            <p:cNvSpPr txBox="1"/>
            <p:nvPr/>
          </p:nvSpPr>
          <p:spPr>
            <a:xfrm>
              <a:off x="1024274" y="157410"/>
              <a:ext cx="163998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Lehrstuhl für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Oberflächen- und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rebuchet MS" panose="020B0603020202020204" pitchFamily="34" charset="0"/>
                  <a:ea typeface="+mn-ea"/>
                  <a:cs typeface="Arial" charset="0"/>
                </a:rPr>
                <a:t>Werkstofftechnologie</a:t>
              </a:r>
              <a:endParaRPr kumimoji="0" lang="aa-E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F977827-2700-5EFB-AEF3-3036A593068C}"/>
              </a:ext>
            </a:extLst>
          </p:cNvPr>
          <p:cNvGrpSpPr/>
          <p:nvPr/>
        </p:nvGrpSpPr>
        <p:grpSpPr>
          <a:xfrm>
            <a:off x="10027138" y="179401"/>
            <a:ext cx="1985923" cy="646331"/>
            <a:chOff x="10027138" y="128364"/>
            <a:chExt cx="1985923" cy="646331"/>
          </a:xfrm>
        </p:grpSpPr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39EAC8E7-2A0A-C7A6-46B9-64C4C8E7CEC2}"/>
                </a:ext>
              </a:extLst>
            </p:cNvPr>
            <p:cNvSpPr/>
            <p:nvPr/>
          </p:nvSpPr>
          <p:spPr>
            <a:xfrm>
              <a:off x="10027138" y="128364"/>
              <a:ext cx="1985923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2" descr="logo_uni_siegen_rgb – PEASEC – Wissenschaft und Technik für Frieden und ...">
              <a:extLst>
                <a:ext uri="{FF2B5EF4-FFF2-40B4-BE49-F238E27FC236}">
                  <a16:creationId xmlns:a16="http://schemas.microsoft.com/office/drawing/2014/main" id="{337CE8EE-D492-1DC0-8DFC-B31D6A9048F6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138" y="157410"/>
              <a:ext cx="1781649" cy="5080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E6F7989-7AD6-225D-7D79-E3A637F321C3}"/>
              </a:ext>
            </a:extLst>
          </p:cNvPr>
          <p:cNvSpPr txBox="1"/>
          <p:nvPr/>
        </p:nvSpPr>
        <p:spPr>
          <a:xfrm>
            <a:off x="3571763" y="201976"/>
            <a:ext cx="5048474" cy="648997"/>
          </a:xfrm>
          <a:prstGeom prst="rect">
            <a:avLst/>
          </a:prstGeom>
          <a:solidFill>
            <a:schemeClr val="bg1"/>
          </a:soli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63500"/>
          </a:effectLst>
        </p:spPr>
        <p:txBody>
          <a:bodyPr wrap="square" lIns="144000" tIns="108000" rIns="144000" bIns="108000" rtlCol="0" anchor="ctr" anchorCtr="1">
            <a:spAutoFit/>
          </a:bodyPr>
          <a:lstStyle/>
          <a:p>
            <a:r>
              <a:rPr lang="en-GB" sz="2800" b="1" dirty="0" err="1">
                <a:latin typeface="Trebuchet MS" panose="020B0603020202020204" pitchFamily="34" charset="0"/>
              </a:rPr>
              <a:t>HiPIMS-NbTiN</a:t>
            </a:r>
            <a:r>
              <a:rPr lang="en-GB" sz="2800" b="1" dirty="0">
                <a:latin typeface="Trebuchet MS" panose="020B0603020202020204" pitchFamily="34" charset="0"/>
              </a:rPr>
              <a:t> </a:t>
            </a: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8CE3B9D4-2E64-EEDB-9671-9CEAEDF7C847}"/>
              </a:ext>
            </a:extLst>
          </p:cNvPr>
          <p:cNvGrpSpPr/>
          <p:nvPr/>
        </p:nvGrpSpPr>
        <p:grpSpPr>
          <a:xfrm>
            <a:off x="213900" y="1486537"/>
            <a:ext cx="4249566" cy="4662352"/>
            <a:chOff x="69967" y="1525643"/>
            <a:chExt cx="4249566" cy="4662352"/>
          </a:xfrm>
        </p:grpSpPr>
        <p:pic>
          <p:nvPicPr>
            <p:cNvPr id="9" name="Picture 12" descr="A close-up of a line&#10;&#10;Description automatically generated">
              <a:extLst>
                <a:ext uri="{FF2B5EF4-FFF2-40B4-BE49-F238E27FC236}">
                  <a16:creationId xmlns:a16="http://schemas.microsoft.com/office/drawing/2014/main" id="{3E2D248D-B9A6-1EE4-7826-14EF62D446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1096" y="4639576"/>
              <a:ext cx="2046962" cy="1535222"/>
            </a:xfrm>
            <a:prstGeom prst="rect">
              <a:avLst/>
            </a:prstGeom>
          </p:spPr>
        </p:pic>
        <p:pic>
          <p:nvPicPr>
            <p:cNvPr id="14" name="Picture 16" descr="A close-up of a rectangular object&#10;&#10;Description automatically generated">
              <a:extLst>
                <a:ext uri="{FF2B5EF4-FFF2-40B4-BE49-F238E27FC236}">
                  <a16:creationId xmlns:a16="http://schemas.microsoft.com/office/drawing/2014/main" id="{F6400CC5-52FB-6600-112C-93FD220C2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8123" y="3102362"/>
              <a:ext cx="2046962" cy="1535222"/>
            </a:xfrm>
            <a:prstGeom prst="rect">
              <a:avLst/>
            </a:prstGeom>
          </p:spPr>
        </p:pic>
        <p:pic>
          <p:nvPicPr>
            <p:cNvPr id="15" name="Picture 20" descr="A close-up of a white rectangular object&#10;&#10;Description automatically generated">
              <a:extLst>
                <a:ext uri="{FF2B5EF4-FFF2-40B4-BE49-F238E27FC236}">
                  <a16:creationId xmlns:a16="http://schemas.microsoft.com/office/drawing/2014/main" id="{47D54F3B-332F-87AA-B9F8-4DE68C3FD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2525" y="1576995"/>
              <a:ext cx="2059997" cy="154499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639991-3A5C-834A-7B3E-EF402CEB73F3}"/>
                </a:ext>
              </a:extLst>
            </p:cNvPr>
            <p:cNvSpPr txBox="1"/>
            <p:nvPr/>
          </p:nvSpPr>
          <p:spPr>
            <a:xfrm>
              <a:off x="3451460" y="4648576"/>
              <a:ext cx="86807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12.76 </a:t>
              </a:r>
              <a:r>
                <a:rPr lang="en-US" sz="900" b="1" dirty="0">
                  <a:solidFill>
                    <a:srgbClr val="FFFF00"/>
                  </a:solidFill>
                </a:rPr>
                <a:t>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F9AC62-4F51-7978-DAF4-1B4F6F523D02}"/>
                </a:ext>
              </a:extLst>
            </p:cNvPr>
            <p:cNvSpPr txBox="1"/>
            <p:nvPr/>
          </p:nvSpPr>
          <p:spPr>
            <a:xfrm>
              <a:off x="3451460" y="3097026"/>
              <a:ext cx="86807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13.69 </a:t>
              </a:r>
              <a:r>
                <a:rPr lang="en-US" sz="900" b="1" dirty="0">
                  <a:solidFill>
                    <a:srgbClr val="FFFF00"/>
                  </a:solidFill>
                </a:rPr>
                <a:t>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462DDC-157F-61F8-A4BF-91CC4F777864}"/>
                </a:ext>
              </a:extLst>
            </p:cNvPr>
            <p:cNvSpPr txBox="1"/>
            <p:nvPr/>
          </p:nvSpPr>
          <p:spPr>
            <a:xfrm>
              <a:off x="3419808" y="1525643"/>
              <a:ext cx="868073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900" b="1" dirty="0">
                  <a:solidFill>
                    <a:srgbClr val="FFFF00"/>
                  </a:solidFill>
                </a:rPr>
                <a:t>T</a:t>
              </a:r>
              <a:r>
                <a:rPr lang="en-US" sz="900" b="1" baseline="-25000" dirty="0">
                  <a:solidFill>
                    <a:srgbClr val="FFFF00"/>
                  </a:solidFill>
                </a:rPr>
                <a:t>c</a:t>
              </a:r>
              <a:r>
                <a:rPr lang="en-US" sz="900" b="1">
                  <a:solidFill>
                    <a:srgbClr val="FFFF00"/>
                  </a:solidFill>
                </a:rPr>
                <a:t>= 13.96 </a:t>
              </a:r>
              <a:r>
                <a:rPr lang="en-US" sz="900" b="1" dirty="0">
                  <a:solidFill>
                    <a:srgbClr val="FFFF00"/>
                  </a:solidFill>
                </a:rPr>
                <a:t>K </a:t>
              </a:r>
              <a:endParaRPr lang="en-US" sz="900" b="1" baseline="-25000" dirty="0">
                <a:solidFill>
                  <a:srgbClr val="FFFF00"/>
                </a:solidFill>
              </a:endParaRPr>
            </a:p>
          </p:txBody>
        </p:sp>
        <p:pic>
          <p:nvPicPr>
            <p:cNvPr id="19" name="Picture 6" descr="A close-up of a grey surface&#10;&#10;AI-generated content may be incorrect.">
              <a:extLst>
                <a:ext uri="{FF2B5EF4-FFF2-40B4-BE49-F238E27FC236}">
                  <a16:creationId xmlns:a16="http://schemas.microsoft.com/office/drawing/2014/main" id="{46FC9379-5710-285F-517B-B304D4B57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67" y="4648576"/>
              <a:ext cx="2052558" cy="1539419"/>
            </a:xfrm>
            <a:prstGeom prst="rect">
              <a:avLst/>
            </a:prstGeom>
          </p:spPr>
        </p:pic>
        <p:sp>
          <p:nvSpPr>
            <p:cNvPr id="20" name="Rectangle: Rounded Corners 10">
              <a:extLst>
                <a:ext uri="{FF2B5EF4-FFF2-40B4-BE49-F238E27FC236}">
                  <a16:creationId xmlns:a16="http://schemas.microsoft.com/office/drawing/2014/main" id="{733A9D76-4A14-2842-6340-B8C22865A59C}"/>
                </a:ext>
              </a:extLst>
            </p:cNvPr>
            <p:cNvSpPr/>
            <p:nvPr/>
          </p:nvSpPr>
          <p:spPr>
            <a:xfrm>
              <a:off x="1801402" y="4626379"/>
              <a:ext cx="722194" cy="21045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300 W</a:t>
              </a:r>
            </a:p>
          </p:txBody>
        </p:sp>
        <p:pic>
          <p:nvPicPr>
            <p:cNvPr id="21" name="Picture 14" descr="A screen shot of a grey screen&#10;&#10;AI-generated content may be incorrect.">
              <a:extLst>
                <a:ext uri="{FF2B5EF4-FFF2-40B4-BE49-F238E27FC236}">
                  <a16:creationId xmlns:a16="http://schemas.microsoft.com/office/drawing/2014/main" id="{36FC7DAA-EC95-C500-7945-F09466F8E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67" y="3108458"/>
              <a:ext cx="2052560" cy="1539420"/>
            </a:xfrm>
            <a:prstGeom prst="rect">
              <a:avLst/>
            </a:prstGeom>
          </p:spPr>
        </p:pic>
        <p:sp>
          <p:nvSpPr>
            <p:cNvPr id="22" name="Rectangle: Rounded Corners 15">
              <a:extLst>
                <a:ext uri="{FF2B5EF4-FFF2-40B4-BE49-F238E27FC236}">
                  <a16:creationId xmlns:a16="http://schemas.microsoft.com/office/drawing/2014/main" id="{111DBEED-7A49-AF7D-25C2-5253A37ED2F7}"/>
                </a:ext>
              </a:extLst>
            </p:cNvPr>
            <p:cNvSpPr/>
            <p:nvPr/>
          </p:nvSpPr>
          <p:spPr>
            <a:xfrm>
              <a:off x="1801402" y="3124647"/>
              <a:ext cx="597889" cy="17819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400 W</a:t>
              </a:r>
            </a:p>
          </p:txBody>
        </p:sp>
        <p:pic>
          <p:nvPicPr>
            <p:cNvPr id="23" name="Picture 19" descr="A grey and white background&#10;&#10;AI-generated content may be incorrect.">
              <a:extLst>
                <a:ext uri="{FF2B5EF4-FFF2-40B4-BE49-F238E27FC236}">
                  <a16:creationId xmlns:a16="http://schemas.microsoft.com/office/drawing/2014/main" id="{A2D47294-2229-F493-A68B-CE33F0D12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63" y="1561178"/>
              <a:ext cx="2059996" cy="1544998"/>
            </a:xfrm>
            <a:prstGeom prst="rect">
              <a:avLst/>
            </a:prstGeom>
          </p:spPr>
        </p:pic>
        <p:sp>
          <p:nvSpPr>
            <p:cNvPr id="24" name="Rectangle: Rounded Corners 21">
              <a:extLst>
                <a:ext uri="{FF2B5EF4-FFF2-40B4-BE49-F238E27FC236}">
                  <a16:creationId xmlns:a16="http://schemas.microsoft.com/office/drawing/2014/main" id="{375D3C9E-0C15-50BB-9CA8-4FF1D81E37F6}"/>
                </a:ext>
              </a:extLst>
            </p:cNvPr>
            <p:cNvSpPr/>
            <p:nvPr/>
          </p:nvSpPr>
          <p:spPr>
            <a:xfrm>
              <a:off x="1726090" y="1548673"/>
              <a:ext cx="724313" cy="21045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500 W</a:t>
              </a:r>
            </a:p>
          </p:txBody>
        </p:sp>
      </p:grpSp>
      <p:pic>
        <p:nvPicPr>
          <p:cNvPr id="25" name="Picture 4" descr="A graph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F3694350-BB50-4EBB-C771-1669A72F1D3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5" t="4066" r="4690" b="1419"/>
          <a:stretch/>
        </p:blipFill>
        <p:spPr>
          <a:xfrm>
            <a:off x="4463466" y="1287799"/>
            <a:ext cx="3018145" cy="4653628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2615DB2-B980-DD1D-E9C6-C845E07DC638}"/>
              </a:ext>
            </a:extLst>
          </p:cNvPr>
          <p:cNvSpPr txBox="1"/>
          <p:nvPr/>
        </p:nvSpPr>
        <p:spPr>
          <a:xfrm>
            <a:off x="8212702" y="1128375"/>
            <a:ext cx="3369698" cy="51077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Deposition conditions:</a:t>
            </a:r>
          </a:p>
          <a:p>
            <a:r>
              <a:rPr lang="en-GB" sz="1200" dirty="0"/>
              <a:t>N</a:t>
            </a:r>
            <a:r>
              <a:rPr lang="en-GB" sz="1200" baseline="-25000" dirty="0"/>
              <a:t>2</a:t>
            </a:r>
            <a:r>
              <a:rPr lang="en-GB" sz="1200" dirty="0"/>
              <a:t> = 9%, Bias = -50V,</a:t>
            </a:r>
            <a:r>
              <a:rPr lang="en-GB" sz="1200" i="1" dirty="0"/>
              <a:t> </a:t>
            </a:r>
            <a:r>
              <a:rPr lang="en-GB" sz="1200" b="1" i="1" dirty="0" err="1">
                <a:solidFill>
                  <a:srgbClr val="C00000"/>
                </a:solidFill>
              </a:rPr>
              <a:t>p</a:t>
            </a:r>
            <a:r>
              <a:rPr lang="en-GB" sz="1200" b="1" baseline="-25000" dirty="0" err="1">
                <a:solidFill>
                  <a:srgbClr val="C00000"/>
                </a:solidFill>
              </a:rPr>
              <a:t>dep</a:t>
            </a:r>
            <a:r>
              <a:rPr lang="en-GB" sz="1200" b="1" dirty="0">
                <a:solidFill>
                  <a:srgbClr val="C00000"/>
                </a:solidFill>
              </a:rPr>
              <a:t> = 1.8 Pa</a:t>
            </a:r>
            <a:r>
              <a:rPr lang="en-GB" sz="1200" dirty="0"/>
              <a:t>, </a:t>
            </a:r>
            <a:r>
              <a:rPr lang="en-GB" sz="1200" dirty="0" err="1"/>
              <a:t>d.c.</a:t>
            </a:r>
            <a:r>
              <a:rPr lang="en-GB" sz="1200" dirty="0"/>
              <a:t> = 10%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BDC04A-A61C-453D-4235-B7C15E9C73A5}"/>
              </a:ext>
            </a:extLst>
          </p:cNvPr>
          <p:cNvSpPr txBox="1"/>
          <p:nvPr/>
        </p:nvSpPr>
        <p:spPr>
          <a:xfrm>
            <a:off x="105348" y="995355"/>
            <a:ext cx="3666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Effect of cathode power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24804EB7-92E6-AD82-24C7-790784D35325}"/>
              </a:ext>
            </a:extLst>
          </p:cNvPr>
          <p:cNvGrpSpPr/>
          <p:nvPr/>
        </p:nvGrpSpPr>
        <p:grpSpPr>
          <a:xfrm>
            <a:off x="7704667" y="2454876"/>
            <a:ext cx="4445403" cy="3342587"/>
            <a:chOff x="7811347" y="2454876"/>
            <a:chExt cx="4336080" cy="3342587"/>
          </a:xfrm>
        </p:grpSpPr>
        <p:grpSp>
          <p:nvGrpSpPr>
            <p:cNvPr id="30" name="Группа 29">
              <a:extLst>
                <a:ext uri="{FF2B5EF4-FFF2-40B4-BE49-F238E27FC236}">
                  <a16:creationId xmlns:a16="http://schemas.microsoft.com/office/drawing/2014/main" id="{ABDBDF03-99BD-AF05-3C74-2D0E3B691526}"/>
                </a:ext>
              </a:extLst>
            </p:cNvPr>
            <p:cNvGrpSpPr/>
            <p:nvPr/>
          </p:nvGrpSpPr>
          <p:grpSpPr>
            <a:xfrm>
              <a:off x="7811347" y="4236619"/>
              <a:ext cx="4231248" cy="1560844"/>
              <a:chOff x="88440" y="4604297"/>
              <a:chExt cx="4231248" cy="1560844"/>
            </a:xfrm>
          </p:grpSpPr>
          <p:pic>
            <p:nvPicPr>
              <p:cNvPr id="31" name="Picture 1" descr="A close-up of a grey background&#10;&#10;Description automatically generated">
                <a:extLst>
                  <a:ext uri="{FF2B5EF4-FFF2-40B4-BE49-F238E27FC236}">
                    <a16:creationId xmlns:a16="http://schemas.microsoft.com/office/drawing/2014/main" id="{3F5061BF-1070-95D5-9A67-3F6AAFA59F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440" y="4622357"/>
                <a:ext cx="2057045" cy="1542784"/>
              </a:xfrm>
              <a:prstGeom prst="rect">
                <a:avLst/>
              </a:prstGeom>
            </p:spPr>
          </p:pic>
          <p:pic>
            <p:nvPicPr>
              <p:cNvPr id="32" name="Picture 2" descr="A close-up of a white object&#10;&#10;Description automatically generated">
                <a:extLst>
                  <a:ext uri="{FF2B5EF4-FFF2-40B4-BE49-F238E27FC236}">
                    <a16:creationId xmlns:a16="http://schemas.microsoft.com/office/drawing/2014/main" id="{68929A2A-2F0B-094E-31CB-BB45AAA347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56518" y="4622357"/>
                <a:ext cx="2057045" cy="1542784"/>
              </a:xfrm>
              <a:prstGeom prst="rect">
                <a:avLst/>
              </a:prstGeom>
            </p:spPr>
          </p:pic>
          <p:sp>
            <p:nvSpPr>
              <p:cNvPr id="33" name="Rectangle: Rounded Corners 4">
                <a:extLst>
                  <a:ext uri="{FF2B5EF4-FFF2-40B4-BE49-F238E27FC236}">
                    <a16:creationId xmlns:a16="http://schemas.microsoft.com/office/drawing/2014/main" id="{C518FFBB-CDAF-55A0-B3D1-7D0773683939}"/>
                  </a:ext>
                </a:extLst>
              </p:cNvPr>
              <p:cNvSpPr/>
              <p:nvPr/>
            </p:nvSpPr>
            <p:spPr>
              <a:xfrm>
                <a:off x="1816701" y="4622357"/>
                <a:ext cx="673411" cy="1967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400 W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245F998-B6D3-416F-54F6-13B24926E5C4}"/>
                  </a:ext>
                </a:extLst>
              </p:cNvPr>
              <p:cNvSpPr txBox="1"/>
              <p:nvPr/>
            </p:nvSpPr>
            <p:spPr>
              <a:xfrm>
                <a:off x="3291340" y="4604297"/>
                <a:ext cx="1028348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rgbClr val="FFFF00"/>
                    </a:solidFill>
                  </a:rPr>
                  <a:t>T</a:t>
                </a:r>
                <a:r>
                  <a:rPr lang="en-US" sz="1200" b="1" baseline="-25000" dirty="0">
                    <a:solidFill>
                      <a:srgbClr val="FFFF00"/>
                    </a:solidFill>
                  </a:rPr>
                  <a:t>c</a:t>
                </a:r>
                <a:r>
                  <a:rPr lang="en-US" sz="1200" b="1">
                    <a:solidFill>
                      <a:srgbClr val="FFFF00"/>
                    </a:solidFill>
                  </a:rPr>
                  <a:t>= 12.96 </a:t>
                </a:r>
                <a:r>
                  <a:rPr lang="en-US" sz="1200" b="1" dirty="0">
                    <a:solidFill>
                      <a:srgbClr val="FFFF00"/>
                    </a:solidFill>
                  </a:rPr>
                  <a:t>K </a:t>
                </a:r>
                <a:endParaRPr lang="en-US" sz="1200" b="1" baseline="-25000" dirty="0">
                  <a:solidFill>
                    <a:srgbClr val="FFFF00"/>
                  </a:solidFill>
                </a:endParaRPr>
              </a:p>
            </p:txBody>
          </p:sp>
        </p:grpSp>
        <p:pic>
          <p:nvPicPr>
            <p:cNvPr id="35" name="Picture 8" descr="A graph of a graph showing different colors&#10;&#10;AI-generated content may be incorrect.">
              <a:extLst>
                <a:ext uri="{FF2B5EF4-FFF2-40B4-BE49-F238E27FC236}">
                  <a16:creationId xmlns:a16="http://schemas.microsoft.com/office/drawing/2014/main" id="{BE1F44C4-E21F-EAF4-59D3-F06BC9D67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27" t="62740" r="6133" b="2667"/>
            <a:stretch/>
          </p:blipFill>
          <p:spPr>
            <a:xfrm>
              <a:off x="9054866" y="2454876"/>
              <a:ext cx="3092561" cy="1747328"/>
            </a:xfrm>
            <a:prstGeom prst="rect">
              <a:avLst/>
            </a:prstGeom>
          </p:spPr>
        </p:pic>
      </p:grpSp>
      <p:sp>
        <p:nvSpPr>
          <p:cNvPr id="37" name="Скругленный прямоугольник 36">
            <a:extLst>
              <a:ext uri="{FF2B5EF4-FFF2-40B4-BE49-F238E27FC236}">
                <a16:creationId xmlns:a16="http://schemas.microsoft.com/office/drawing/2014/main" id="{6AD9C818-90DF-0DE2-0EBA-7A97A95E78B0}"/>
              </a:ext>
            </a:extLst>
          </p:cNvPr>
          <p:cNvSpPr/>
          <p:nvPr/>
        </p:nvSpPr>
        <p:spPr>
          <a:xfrm>
            <a:off x="7618621" y="2326533"/>
            <a:ext cx="4394439" cy="3614894"/>
          </a:xfrm>
          <a:prstGeom prst="roundRect">
            <a:avLst>
              <a:gd name="adj" fmla="val 1935"/>
            </a:avLst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A1B8AFE-2EA7-9079-08FE-6CEA98751127}"/>
              </a:ext>
            </a:extLst>
          </p:cNvPr>
          <p:cNvSpPr txBox="1"/>
          <p:nvPr/>
        </p:nvSpPr>
        <p:spPr>
          <a:xfrm>
            <a:off x="7614487" y="2577229"/>
            <a:ext cx="1686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/>
              <a:t>d.c.</a:t>
            </a:r>
            <a:r>
              <a:rPr lang="en-GB" sz="2400" b="1" dirty="0"/>
              <a:t> = 20%</a:t>
            </a:r>
          </a:p>
        </p:txBody>
      </p:sp>
      <p:sp>
        <p:nvSpPr>
          <p:cNvPr id="39" name="Нижний колонтитул 38">
            <a:extLst>
              <a:ext uri="{FF2B5EF4-FFF2-40B4-BE49-F238E27FC236}">
                <a16:creationId xmlns:a16="http://schemas.microsoft.com/office/drawing/2014/main" id="{257393AD-6C88-AC19-0EE5-E6837CCFB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Zubtsovskii</a:t>
            </a:r>
            <a:endParaRPr lang="aa-ET"/>
          </a:p>
        </p:txBody>
      </p:sp>
      <p:sp>
        <p:nvSpPr>
          <p:cNvPr id="40" name="Номер слайда 39">
            <a:extLst>
              <a:ext uri="{FF2B5EF4-FFF2-40B4-BE49-F238E27FC236}">
                <a16:creationId xmlns:a16="http://schemas.microsoft.com/office/drawing/2014/main" id="{B9E554DB-7F33-E369-50FE-8F2AFB36D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BDE3F-D005-46BA-B99E-AFD75D0ACCF7}" type="slidenum">
              <a:rPr lang="aa-ET" smtClean="0"/>
              <a:t>9</a:t>
            </a:fld>
            <a:endParaRPr lang="aa-ET"/>
          </a:p>
        </p:txBody>
      </p:sp>
      <p:sp>
        <p:nvSpPr>
          <p:cNvPr id="2" name="Дата 1">
            <a:extLst>
              <a:ext uri="{FF2B5EF4-FFF2-40B4-BE49-F238E27FC236}">
                <a16:creationId xmlns:a16="http://schemas.microsoft.com/office/drawing/2014/main" id="{D2973549-872A-7F59-4518-44E49F277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08.04.2025</a:t>
            </a:r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453395446"/>
      </p:ext>
    </p:extLst>
  </p:cSld>
  <p:clrMapOvr>
    <a:masterClrMapping/>
  </p:clrMapOvr>
</p:sld>
</file>

<file path=ppt/theme/theme1.xml><?xml version="1.0" encoding="utf-8"?>
<a:theme xmlns:a="http://schemas.openxmlformats.org/drawingml/2006/main" name="Uni Siegen Allgemei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niversität Siegen Alternativ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2573</TotalTime>
  <Words>1261</Words>
  <Application>Microsoft Macintosh PowerPoint</Application>
  <PresentationFormat>Широкоэкранный</PresentationFormat>
  <Paragraphs>348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Bliss 2 Bold</vt:lpstr>
      <vt:lpstr>Bliss 2 Regular</vt:lpstr>
      <vt:lpstr>Calibri</vt:lpstr>
      <vt:lpstr>Trebuchet MS</vt:lpstr>
      <vt:lpstr>Uni Siegen Allgemein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 Tagung</dc:title>
  <dc:creator>Zubtsovskii, Aleksandr, Dr.</dc:creator>
  <cp:lastModifiedBy>Zubtsovskii, Aleksandr, Dr.</cp:lastModifiedBy>
  <cp:revision>56</cp:revision>
  <dcterms:created xsi:type="dcterms:W3CDTF">2023-04-11T11:25:22Z</dcterms:created>
  <dcterms:modified xsi:type="dcterms:W3CDTF">2025-04-07T18:14:57Z</dcterms:modified>
</cp:coreProperties>
</file>