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94660"/>
  </p:normalViewPr>
  <p:slideViewPr>
    <p:cSldViewPr snapToGrid="0" showGuides="1">
      <p:cViewPr varScale="1">
        <p:scale>
          <a:sx n="150" d="100"/>
          <a:sy n="150" d="100"/>
        </p:scale>
        <p:origin x="630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2D73F9-0CB8-42EA-B756-9EB0ED6DA7E1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1DE998-38C8-4792-BEE1-C721AEE5B8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38163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DE998-38C8-4792-BEE1-C721AEE5B898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543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48B9C0-4520-15D9-5A3A-E900574BF0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D3EFEDA-6617-8CA5-FA74-C4B784644C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621C131-AFA2-36F6-922D-8CB250E05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91FF-6CDF-4B4F-BA01-163E341C8C98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EA224F4-B0A8-F548-615A-6F77642EF2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37CC17-2168-49EC-1730-CEA20F197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1A7C7-8A20-46C4-90D8-F92C0A1EDD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7536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BF4869-435E-97EF-1980-27907C448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78B13DC-7B1C-A9D1-3DAF-3F636057C8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D7F924E-10D8-5E93-F758-90D7460DA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91FF-6CDF-4B4F-BA01-163E341C8C98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14438D7-AEAC-5283-44F6-433FEC8DA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0DA25A0-CEA6-F839-6C85-B6E737F00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1A7C7-8A20-46C4-90D8-F92C0A1EDD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018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4617B2F2-157C-B315-4DD5-EA54F673FB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8A98C6F-0E7D-2C94-5564-2BCA45D4C4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9459B87-72DD-C2B3-CA71-DBEE3AB1A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91FF-6CDF-4B4F-BA01-163E341C8C98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77F8222-81DC-4022-D32A-CB4B20134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796268E-AFAC-3CF9-4F4F-3DCBAFD9D0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1A7C7-8A20-46C4-90D8-F92C0A1EDD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0021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2CBE077-13BB-13EB-5393-94E5CCF8E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6356CF9-4A1F-BD7B-7756-F6F1434A97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B3BAB7F-B838-483A-C364-BB63FEC000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91FF-6CDF-4B4F-BA01-163E341C8C98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FDE7BD-8138-4DB1-229B-147A6F4C5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3563261-8370-845F-5DB2-7F37E7834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1A7C7-8A20-46C4-90D8-F92C0A1EDD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4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8EEA30-B348-E7BD-D929-FAD415058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6484FBB-0751-5A05-D60E-A408333578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A64F800-B8C4-4906-A55A-109078FDE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91FF-6CDF-4B4F-BA01-163E341C8C98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568296-4110-BBCF-61D4-5926489534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CA444B8-5F9B-5330-8986-783C769A4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1A7C7-8A20-46C4-90D8-F92C0A1EDD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244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285B5B-352E-A7C4-8336-A6E5D05B9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9E1B7A0-CD44-6F19-6B0B-D83053171D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86FF313-B1F2-1800-FAEA-C31D551E2B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F687258-6EB6-D708-8F1E-58619B314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91FF-6CDF-4B4F-BA01-163E341C8C98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5398BDF-978B-A7A9-CA54-2B3AB9672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444F37C-862C-D548-C188-D09C1A917E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1A7C7-8A20-46C4-90D8-F92C0A1EDD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066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B646CA-4676-726C-965E-62CC8BA1B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C0B8112-879B-BD94-0133-D247BB7EEE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BC2A03D-C6EA-2E2C-B225-2609B0B46C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15D3A84-49E2-953E-B6EF-5F4E363217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9F0192DF-EBBC-BFF5-AA2D-2226A7213E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57050C3-DA36-3B04-9C9C-AD29BE9BA1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91FF-6CDF-4B4F-BA01-163E341C8C98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45EC289-E092-FD80-39E2-6A7F745D2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1FE4D1A7-EE2F-741D-A133-948EEC0E2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1A7C7-8A20-46C4-90D8-F92C0A1EDD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2446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80B3F3-0799-284D-A685-2FD9BABD0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7288D8B-785B-4225-D5B1-450A4193A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91FF-6CDF-4B4F-BA01-163E341C8C98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BF0433D-BBF6-7FAD-4FF8-EB96D8AD1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9E015D1-A41B-8E83-46E6-0DF2F0BFC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1A7C7-8A20-46C4-90D8-F92C0A1EDD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0626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4ACDD88-AECD-F104-1AE7-D05FB3CD6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91FF-6CDF-4B4F-BA01-163E341C8C98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6D5B4C4-9235-7252-A7DA-85379EA64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608026D-6AEC-AEBD-AACF-3EEE538FE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1A7C7-8A20-46C4-90D8-F92C0A1EDD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182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90AECA-E030-4805-C1E1-B8AF2076D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CF2B143-0706-FC52-0B70-6A774F41E8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000CBC0-A55C-1C9B-FA17-5A06E7624C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7788B3C-575B-18B1-B3E5-19ED472B91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91FF-6CDF-4B4F-BA01-163E341C8C98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64D1671-7C3A-AE59-615B-9FDB770F7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F8CB525-52DE-2820-CAE6-9FD223D32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1A7C7-8A20-46C4-90D8-F92C0A1EDD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0283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D6BCDD-D7B1-9938-C57B-1CB551B90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0CCA151A-2929-CB3F-9C9C-3FAAE814C6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B9E657B-B09D-A078-6982-D8831D68A5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D57BB34-70E8-36BE-4E2F-5811A2398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591FF-6CDF-4B4F-BA01-163E341C8C98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122105D-9EDF-BE9A-1067-5D503AA6A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3F41A50-7CBD-A946-554E-B2E929394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1A7C7-8A20-46C4-90D8-F92C0A1EDD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7823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1FE589F-892E-AFA3-E141-A18B43A9B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DBE88A3A-F157-F9A7-8B5E-830D0688E9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4FE7FFC-DF0C-B19D-F1BB-D0A355C8C0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0591FF-6CDF-4B4F-BA01-163E341C8C98}" type="datetimeFigureOut">
              <a:rPr lang="de-DE" smtClean="0"/>
              <a:t>07.04.2025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924FB9A-AF83-C848-0F32-92F1A39FE5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2942029-4E3D-FB34-44EB-ED379869B4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71A7C7-8A20-46C4-90D8-F92C0A1EDDF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4600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1B991C-D5A8-B7A7-E3F1-F6A8858CA7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QPR </a:t>
            </a:r>
            <a:r>
              <a:rPr lang="de-DE" dirty="0" err="1"/>
              <a:t>measurements</a:t>
            </a:r>
            <a:r>
              <a:rPr lang="de-DE" dirty="0"/>
              <a:t> at HZB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B265343-A017-8310-BFC6-87AD066BC0F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Report on </a:t>
            </a:r>
            <a:r>
              <a:rPr lang="de-DE" dirty="0" err="1"/>
              <a:t>Deliverable</a:t>
            </a:r>
            <a:r>
              <a:rPr lang="de-DE" dirty="0"/>
              <a:t> 9.6</a:t>
            </a:r>
          </a:p>
        </p:txBody>
      </p:sp>
    </p:spTree>
    <p:extLst>
      <p:ext uri="{BB962C8B-B14F-4D97-AF65-F5344CB8AC3E}">
        <p14:creationId xmlns:p14="http://schemas.microsoft.com/office/powerpoint/2010/main" val="4062521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704DCD-856E-F2AB-D130-3CC2E940D5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4 SRF </a:t>
            </a:r>
            <a:r>
              <a:rPr lang="de-DE" dirty="0" err="1"/>
              <a:t>samples</a:t>
            </a:r>
            <a:r>
              <a:rPr lang="de-DE" dirty="0"/>
              <a:t> </a:t>
            </a:r>
            <a:r>
              <a:rPr lang="de-DE" dirty="0" err="1"/>
              <a:t>tested</a:t>
            </a:r>
            <a:r>
              <a:rPr lang="de-DE" dirty="0"/>
              <a:t> in HZB QPR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FE59A1-2996-2DCA-00C6-09C8279DE7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Nb3Sn on Nb </a:t>
            </a:r>
            <a:r>
              <a:rPr lang="de-DE" dirty="0" err="1"/>
              <a:t>manufactured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DC-MS at INFN </a:t>
            </a:r>
            <a:r>
              <a:rPr lang="de-DE" dirty="0" err="1"/>
              <a:t>Legnaro</a:t>
            </a:r>
            <a:endParaRPr lang="de-DE" dirty="0"/>
          </a:p>
          <a:p>
            <a:endParaRPr lang="de-DE" dirty="0"/>
          </a:p>
          <a:p>
            <a:r>
              <a:rPr lang="de-DE" dirty="0"/>
              <a:t>Nb3Sn on Nb </a:t>
            </a:r>
            <a:r>
              <a:rPr lang="de-DE" dirty="0" err="1"/>
              <a:t>manufactured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DC-MS at STFC </a:t>
            </a:r>
            <a:r>
              <a:rPr lang="de-DE" dirty="0" err="1"/>
              <a:t>Daresbury</a:t>
            </a:r>
            <a:endParaRPr lang="de-DE" dirty="0"/>
          </a:p>
          <a:p>
            <a:endParaRPr lang="de-DE" dirty="0"/>
          </a:p>
          <a:p>
            <a:r>
              <a:rPr lang="de-DE" dirty="0"/>
              <a:t>Nb on </a:t>
            </a:r>
            <a:r>
              <a:rPr lang="de-DE" dirty="0" err="1"/>
              <a:t>Cu</a:t>
            </a:r>
            <a:r>
              <a:rPr lang="de-DE" dirty="0"/>
              <a:t> </a:t>
            </a:r>
            <a:r>
              <a:rPr lang="de-DE" dirty="0" err="1"/>
              <a:t>fabricated</a:t>
            </a:r>
            <a:r>
              <a:rPr lang="de-DE" dirty="0"/>
              <a:t> at Siegen University</a:t>
            </a:r>
          </a:p>
          <a:p>
            <a:endParaRPr lang="de-DE" dirty="0"/>
          </a:p>
          <a:p>
            <a:r>
              <a:rPr lang="de-DE" dirty="0"/>
              <a:t>Nb3Sn on Nb on </a:t>
            </a:r>
            <a:r>
              <a:rPr lang="de-DE" dirty="0" err="1"/>
              <a:t>Cu</a:t>
            </a:r>
            <a:r>
              <a:rPr lang="de-DE" dirty="0"/>
              <a:t> </a:t>
            </a:r>
            <a:r>
              <a:rPr lang="de-DE" dirty="0" err="1"/>
              <a:t>manufactured</a:t>
            </a:r>
            <a:r>
              <a:rPr lang="de-DE" dirty="0"/>
              <a:t> via Bronze route at HZB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0085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9A7774-9E81-D17A-0E6C-A1803ED0D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r>
              <a:rPr lang="de-DE" sz="3600" dirty="0" err="1"/>
              <a:t>Comparison</a:t>
            </a:r>
            <a:r>
              <a:rPr lang="de-DE" sz="3600" dirty="0"/>
              <a:t> </a:t>
            </a:r>
            <a:r>
              <a:rPr lang="de-DE" sz="3600" dirty="0" err="1"/>
              <a:t>of</a:t>
            </a:r>
            <a:r>
              <a:rPr lang="de-DE" sz="3600" dirty="0"/>
              <a:t> MS </a:t>
            </a:r>
            <a:r>
              <a:rPr lang="de-DE" sz="3600" dirty="0" err="1"/>
              <a:t>samples</a:t>
            </a:r>
            <a:r>
              <a:rPr lang="de-DE" sz="3600" dirty="0"/>
              <a:t> </a:t>
            </a:r>
            <a:r>
              <a:rPr lang="de-DE" sz="3600" dirty="0" err="1"/>
              <a:t>from</a:t>
            </a:r>
            <a:r>
              <a:rPr lang="de-DE" sz="3600" dirty="0"/>
              <a:t> INFN and STFC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4B1FA87-B0DC-4C5A-6E6D-784AFA0970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8224" y="1368696"/>
            <a:ext cx="6366762" cy="4778103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65E5F3D4-EEA2-198C-928D-F39294E94433}"/>
              </a:ext>
            </a:extLst>
          </p:cNvPr>
          <p:cNvSpPr txBox="1"/>
          <p:nvPr/>
        </p:nvSpPr>
        <p:spPr>
          <a:xfrm>
            <a:off x="509148" y="1603828"/>
            <a:ext cx="434907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err="1"/>
              <a:t>Quench</a:t>
            </a:r>
            <a:r>
              <a:rPr lang="de-DE" sz="2800" b="1" dirty="0"/>
              <a:t> </a:t>
            </a:r>
            <a:r>
              <a:rPr lang="de-DE" sz="2800" b="1" dirty="0" err="1"/>
              <a:t>field</a:t>
            </a:r>
            <a:endParaRPr lang="de-DE" sz="2800" b="1" dirty="0"/>
          </a:p>
          <a:p>
            <a:r>
              <a:rPr lang="de-DE" dirty="0"/>
              <a:t>(</a:t>
            </a:r>
            <a:r>
              <a:rPr lang="de-DE" dirty="0" err="1"/>
              <a:t>obtained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dependent</a:t>
            </a:r>
            <a:r>
              <a:rPr lang="de-DE" dirty="0"/>
              <a:t> </a:t>
            </a:r>
            <a:r>
              <a:rPr lang="de-DE" dirty="0" err="1"/>
              <a:t>measurements</a:t>
            </a:r>
            <a:r>
              <a:rPr lang="de-DE" dirty="0"/>
              <a:t>)</a:t>
            </a:r>
          </a:p>
          <a:p>
            <a:endParaRPr lang="de-DE" dirty="0"/>
          </a:p>
          <a:p>
            <a:r>
              <a:rPr lang="de-DE" dirty="0" err="1"/>
              <a:t>Quench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vs</a:t>
            </a:r>
            <a:r>
              <a:rPr lang="de-DE" dirty="0"/>
              <a:t> </a:t>
            </a:r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behavior</a:t>
            </a:r>
            <a:r>
              <a:rPr lang="de-DE" dirty="0"/>
              <a:t> different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samples</a:t>
            </a:r>
            <a:endParaRPr lang="de-DE" dirty="0"/>
          </a:p>
          <a:p>
            <a:endParaRPr lang="de-DE" dirty="0"/>
          </a:p>
          <a:p>
            <a:r>
              <a:rPr lang="de-DE" dirty="0"/>
              <a:t>INFN: </a:t>
            </a:r>
            <a:r>
              <a:rPr lang="de-DE" dirty="0" err="1"/>
              <a:t>Tc</a:t>
            </a:r>
            <a:r>
              <a:rPr lang="de-DE" dirty="0"/>
              <a:t>  = 17.7 K</a:t>
            </a:r>
          </a:p>
          <a:p>
            <a:r>
              <a:rPr lang="de-DE" dirty="0"/>
              <a:t>STFC: </a:t>
            </a:r>
            <a:r>
              <a:rPr lang="de-DE" dirty="0" err="1"/>
              <a:t>Tc</a:t>
            </a:r>
            <a:r>
              <a:rPr lang="de-DE" dirty="0"/>
              <a:t> = 15.9 K</a:t>
            </a:r>
          </a:p>
          <a:p>
            <a:endParaRPr lang="de-DE" dirty="0"/>
          </a:p>
          <a:p>
            <a:r>
              <a:rPr lang="de-DE" dirty="0" err="1"/>
              <a:t>Interestingly</a:t>
            </a:r>
            <a:r>
              <a:rPr lang="de-DE" dirty="0"/>
              <a:t>: </a:t>
            </a:r>
            <a:r>
              <a:rPr lang="de-DE" dirty="0" err="1"/>
              <a:t>Extrapolated</a:t>
            </a:r>
            <a:r>
              <a:rPr lang="de-DE" dirty="0"/>
              <a:t> </a:t>
            </a:r>
            <a:r>
              <a:rPr lang="de-DE" dirty="0" err="1"/>
              <a:t>quench</a:t>
            </a:r>
            <a:r>
              <a:rPr lang="de-DE" dirty="0"/>
              <a:t> </a:t>
            </a:r>
            <a:r>
              <a:rPr lang="de-DE" dirty="0" err="1"/>
              <a:t>fields</a:t>
            </a:r>
            <a:r>
              <a:rPr lang="de-DE" dirty="0"/>
              <a:t> </a:t>
            </a:r>
            <a:r>
              <a:rPr lang="de-DE" dirty="0" err="1"/>
              <a:t>Hsh</a:t>
            </a:r>
            <a:r>
              <a:rPr lang="de-DE" dirty="0"/>
              <a:t>(0) </a:t>
            </a:r>
            <a:r>
              <a:rPr lang="de-DE" dirty="0" err="1"/>
              <a:t>almost</a:t>
            </a:r>
            <a:r>
              <a:rPr lang="de-DE" dirty="0"/>
              <a:t> </a:t>
            </a:r>
            <a:r>
              <a:rPr lang="de-DE" dirty="0" err="1"/>
              <a:t>identical</a:t>
            </a:r>
            <a:endParaRPr lang="de-DE" dirty="0"/>
          </a:p>
          <a:p>
            <a:endParaRPr lang="de-DE" dirty="0"/>
          </a:p>
          <a:p>
            <a:r>
              <a:rPr lang="en-GB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en-GB" sz="1800" baseline="-25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sh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(T = 0 K) = 77.2 – 77.9 </a:t>
            </a:r>
          </a:p>
          <a:p>
            <a:endParaRPr lang="en-GB" dirty="0">
              <a:latin typeface="Times New Roman" panose="02020603050405020304" pitchFamily="18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122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D19CE3EA-2835-5F16-DA37-3A34C1E9E8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651" y="1857273"/>
            <a:ext cx="5085986" cy="3816911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77160ECE-DB92-D4C0-1194-23B08B6CB4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3247" y="1857273"/>
            <a:ext cx="5085986" cy="3816911"/>
          </a:xfrm>
          <a:prstGeom prst="rect">
            <a:avLst/>
          </a:prstGeom>
        </p:spPr>
      </p:pic>
      <p:sp>
        <p:nvSpPr>
          <p:cNvPr id="8" name="Titel 7">
            <a:extLst>
              <a:ext uri="{FF2B5EF4-FFF2-40B4-BE49-F238E27FC236}">
                <a16:creationId xmlns:a16="http://schemas.microsoft.com/office/drawing/2014/main" id="{D22FB7FA-5D41-3FB1-32E0-11D3CEB04B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399" y="132898"/>
            <a:ext cx="11037047" cy="799432"/>
          </a:xfrm>
        </p:spPr>
        <p:txBody>
          <a:bodyPr>
            <a:normAutofit/>
          </a:bodyPr>
          <a:lstStyle/>
          <a:p>
            <a:r>
              <a:rPr lang="de-DE" sz="3600" dirty="0" err="1"/>
              <a:t>Frequency</a:t>
            </a:r>
            <a:r>
              <a:rPr lang="de-DE" sz="3600" dirty="0"/>
              <a:t> shift </a:t>
            </a:r>
            <a:r>
              <a:rPr lang="de-DE" sz="3600" dirty="0" err="1"/>
              <a:t>measurement</a:t>
            </a:r>
            <a:endParaRPr lang="de-DE" sz="3600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BC5E466-7D3D-8BD8-7ADB-A8B2E7155188}"/>
              </a:ext>
            </a:extLst>
          </p:cNvPr>
          <p:cNvSpPr txBox="1"/>
          <p:nvPr/>
        </p:nvSpPr>
        <p:spPr>
          <a:xfrm>
            <a:off x="848659" y="755555"/>
            <a:ext cx="90496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(</a:t>
            </a:r>
            <a:r>
              <a:rPr lang="de-DE" dirty="0" err="1"/>
              <a:t>measuring</a:t>
            </a:r>
            <a:r>
              <a:rPr lang="de-DE" dirty="0"/>
              <a:t> </a:t>
            </a:r>
            <a:r>
              <a:rPr lang="de-DE" dirty="0" err="1"/>
              <a:t>frequency</a:t>
            </a:r>
            <a:r>
              <a:rPr lang="de-DE" dirty="0"/>
              <a:t> </a:t>
            </a:r>
            <a:r>
              <a:rPr lang="de-DE" dirty="0" err="1"/>
              <a:t>change</a:t>
            </a:r>
            <a:r>
              <a:rPr lang="de-DE" dirty="0"/>
              <a:t> </a:t>
            </a:r>
            <a:r>
              <a:rPr lang="de-DE" dirty="0" err="1"/>
              <a:t>vs</a:t>
            </a:r>
            <a:r>
              <a:rPr lang="de-DE" dirty="0"/>
              <a:t> sample </a:t>
            </a:r>
            <a:r>
              <a:rPr lang="de-DE" dirty="0" err="1"/>
              <a:t>temperature</a:t>
            </a:r>
            <a:r>
              <a:rPr lang="de-DE" dirty="0"/>
              <a:t>)</a:t>
            </a:r>
          </a:p>
          <a:p>
            <a:endParaRPr lang="de-DE" dirty="0"/>
          </a:p>
          <a:p>
            <a:r>
              <a:rPr lang="de-DE" dirty="0" err="1"/>
              <a:t>Tc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extracted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extrapolation</a:t>
            </a:r>
            <a:r>
              <a:rPr lang="de-DE" dirty="0"/>
              <a:t>:</a:t>
            </a:r>
          </a:p>
          <a:p>
            <a:r>
              <a:rPr lang="de-DE" dirty="0"/>
              <a:t>INFN </a:t>
            </a:r>
            <a:r>
              <a:rPr lang="en-GB" dirty="0"/>
              <a:t>Tc = 17.6-17.7 K</a:t>
            </a:r>
            <a:r>
              <a:rPr lang="en-GB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		</a:t>
            </a:r>
            <a:r>
              <a:rPr lang="en-GB" dirty="0"/>
              <a:t>STFC: 16.4 K</a:t>
            </a:r>
            <a:endParaRPr lang="de-DE" dirty="0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C468801-CB40-BEC1-D70B-E1814BD6ECC8}"/>
              </a:ext>
            </a:extLst>
          </p:cNvPr>
          <p:cNvSpPr txBox="1"/>
          <p:nvPr/>
        </p:nvSpPr>
        <p:spPr>
          <a:xfrm>
            <a:off x="945775" y="5857611"/>
            <a:ext cx="971325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/>
              <a:t>	London </a:t>
            </a:r>
            <a:r>
              <a:rPr lang="de-DE" sz="1800" dirty="0" err="1"/>
              <a:t>penetration</a:t>
            </a:r>
            <a:r>
              <a:rPr lang="de-DE" sz="1800" dirty="0"/>
              <a:t> </a:t>
            </a:r>
            <a:r>
              <a:rPr lang="de-DE" sz="1800" dirty="0" err="1"/>
              <a:t>depth</a:t>
            </a:r>
            <a:r>
              <a:rPr lang="de-DE" sz="1800" dirty="0"/>
              <a:t> </a:t>
            </a:r>
            <a:r>
              <a:rPr lang="de-DE" sz="1800" dirty="0" err="1"/>
              <a:t>can</a:t>
            </a:r>
            <a:r>
              <a:rPr lang="de-DE" sz="1800" dirty="0"/>
              <a:t> </a:t>
            </a:r>
            <a:r>
              <a:rPr lang="de-DE" sz="1800" dirty="0" err="1"/>
              <a:t>be</a:t>
            </a:r>
            <a:r>
              <a:rPr lang="de-DE" sz="1800" dirty="0"/>
              <a:t> </a:t>
            </a:r>
            <a:r>
              <a:rPr lang="de-DE" sz="1800" dirty="0" err="1"/>
              <a:t>extracted</a:t>
            </a:r>
            <a:r>
              <a:rPr lang="de-DE" sz="1800" dirty="0"/>
              <a:t> </a:t>
            </a:r>
            <a:r>
              <a:rPr lang="de-DE" sz="1800" dirty="0" err="1"/>
              <a:t>using</a:t>
            </a:r>
            <a:r>
              <a:rPr lang="de-DE" sz="1800" dirty="0"/>
              <a:t> Slater </a:t>
            </a:r>
            <a:r>
              <a:rPr lang="de-DE" sz="1800" dirty="0" err="1"/>
              <a:t>theorem</a:t>
            </a:r>
            <a:r>
              <a:rPr lang="de-DE" sz="1800" dirty="0"/>
              <a:t>:</a:t>
            </a:r>
          </a:p>
          <a:p>
            <a:endParaRPr lang="de-DE" sz="1800" dirty="0"/>
          </a:p>
          <a:p>
            <a:r>
              <a:rPr lang="de-DE" dirty="0"/>
              <a:t>INFN: </a:t>
            </a:r>
            <a:r>
              <a:rPr lang="de-DE" dirty="0">
                <a:latin typeface="Symbol" panose="05050102010706020507" pitchFamily="18" charset="2"/>
              </a:rPr>
              <a:t>l </a:t>
            </a:r>
            <a:r>
              <a:rPr lang="de-DE" dirty="0"/>
              <a:t>= 315 ± 24 </a:t>
            </a:r>
            <a:r>
              <a:rPr lang="de-DE" dirty="0" err="1"/>
              <a:t>nm</a:t>
            </a:r>
            <a:r>
              <a:rPr lang="de-DE" dirty="0"/>
              <a:t>				</a:t>
            </a:r>
            <a:r>
              <a:rPr lang="en-GB" dirty="0"/>
              <a:t> STFC: fit does not converge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88081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F22FC1-CB03-8794-0B12-2F5E78F44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117114" cy="1325563"/>
          </a:xfrm>
        </p:spPr>
        <p:txBody>
          <a:bodyPr>
            <a:normAutofit/>
          </a:bodyPr>
          <a:lstStyle/>
          <a:p>
            <a:r>
              <a:rPr lang="de-DE" sz="3600" dirty="0"/>
              <a:t>Interpretation </a:t>
            </a:r>
            <a:r>
              <a:rPr lang="de-DE" sz="3600" dirty="0" err="1"/>
              <a:t>of</a:t>
            </a:r>
            <a:r>
              <a:rPr lang="de-DE" sz="3600" dirty="0"/>
              <a:t> </a:t>
            </a:r>
            <a:r>
              <a:rPr lang="de-DE" sz="3600" dirty="0" err="1"/>
              <a:t>discrepancy</a:t>
            </a:r>
            <a:r>
              <a:rPr lang="de-DE" sz="3600" dirty="0"/>
              <a:t> in </a:t>
            </a:r>
            <a:r>
              <a:rPr lang="de-DE" sz="3600" dirty="0" err="1"/>
              <a:t>Tc</a:t>
            </a:r>
            <a:r>
              <a:rPr lang="de-DE" sz="3600" dirty="0"/>
              <a:t> </a:t>
            </a:r>
            <a:r>
              <a:rPr lang="de-DE" sz="3600" dirty="0" err="1"/>
              <a:t>values</a:t>
            </a:r>
            <a:endParaRPr lang="de-DE" sz="36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7027D21-CC3D-E1EF-56A5-1DA4995BC2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9209" y="1541261"/>
            <a:ext cx="1749287" cy="228312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0A39734F-6A23-DED6-8398-C31BB61355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7019" y="1690688"/>
            <a:ext cx="1690183" cy="1572677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EFF59485-1DE0-866E-8545-FB4C1B6C25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2355" y="4634413"/>
            <a:ext cx="2346960" cy="1967467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0B472088-1F28-414B-2BC8-7F1793ED71E0}"/>
              </a:ext>
            </a:extLst>
          </p:cNvPr>
          <p:cNvSpPr txBox="1"/>
          <p:nvPr/>
        </p:nvSpPr>
        <p:spPr>
          <a:xfrm>
            <a:off x="7550084" y="3986668"/>
            <a:ext cx="2211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QPR sample </a:t>
            </a:r>
            <a:r>
              <a:rPr lang="de-DE" dirty="0" err="1"/>
              <a:t>surface</a:t>
            </a: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91181AB2-8777-8166-9E32-2714E3777213}"/>
              </a:ext>
            </a:extLst>
          </p:cNvPr>
          <p:cNvSpPr txBox="1"/>
          <p:nvPr/>
        </p:nvSpPr>
        <p:spPr>
          <a:xfrm>
            <a:off x="9900983" y="4836042"/>
            <a:ext cx="189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QPR RF </a:t>
            </a:r>
            <a:r>
              <a:rPr lang="de-DE" dirty="0" err="1"/>
              <a:t>exposure</a:t>
            </a:r>
            <a:endParaRPr lang="de-DE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E091E222-79B4-C7F6-F82E-BA9651021789}"/>
              </a:ext>
            </a:extLst>
          </p:cNvPr>
          <p:cNvSpPr txBox="1"/>
          <p:nvPr/>
        </p:nvSpPr>
        <p:spPr>
          <a:xfrm>
            <a:off x="9794303" y="3263365"/>
            <a:ext cx="1755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QPR pole </a:t>
            </a:r>
            <a:r>
              <a:rPr lang="de-DE" dirty="0" err="1"/>
              <a:t>shoes</a:t>
            </a:r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3D96A10E-262B-357B-9E16-5A74A4DC48FC}"/>
              </a:ext>
            </a:extLst>
          </p:cNvPr>
          <p:cNvSpPr txBox="1"/>
          <p:nvPr/>
        </p:nvSpPr>
        <p:spPr>
          <a:xfrm>
            <a:off x="938184" y="1901587"/>
            <a:ext cx="609731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STFC sample:</a:t>
            </a:r>
          </a:p>
          <a:p>
            <a:endParaRPr lang="de-DE" dirty="0"/>
          </a:p>
          <a:p>
            <a:r>
              <a:rPr lang="de-DE" dirty="0" err="1"/>
              <a:t>Measured</a:t>
            </a:r>
            <a:r>
              <a:rPr lang="de-DE" dirty="0"/>
              <a:t> </a:t>
            </a:r>
            <a:r>
              <a:rPr lang="de-DE" dirty="0" err="1"/>
              <a:t>significant</a:t>
            </a:r>
            <a:r>
              <a:rPr lang="de-DE" dirty="0"/>
              <a:t> </a:t>
            </a:r>
            <a:r>
              <a:rPr lang="de-DE" dirty="0" err="1"/>
              <a:t>difference</a:t>
            </a:r>
            <a:r>
              <a:rPr lang="de-DE" dirty="0"/>
              <a:t> in </a:t>
            </a:r>
            <a:r>
              <a:rPr lang="de-DE" dirty="0" err="1"/>
              <a:t>Tc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methods</a:t>
            </a:r>
            <a:r>
              <a:rPr lang="de-DE" dirty="0"/>
              <a:t>: </a:t>
            </a:r>
            <a:endParaRPr lang="en-GB" dirty="0">
              <a:latin typeface="Times New Roman" panose="02020603050405020304" pitchFamily="18" charset="0"/>
            </a:endParaRPr>
          </a:p>
          <a:p>
            <a:endParaRPr lang="en-GB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GB" dirty="0">
                <a:solidFill>
                  <a:srgbClr val="0070C0"/>
                </a:solidFill>
              </a:rPr>
              <a:t>16.4 K </a:t>
            </a:r>
            <a:r>
              <a:rPr lang="de-DE" dirty="0" err="1">
                <a:solidFill>
                  <a:srgbClr val="0070C0"/>
                </a:solidFill>
              </a:rPr>
              <a:t>by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frequency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change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/>
              <a:t>VS </a:t>
            </a:r>
            <a:r>
              <a:rPr lang="de-DE" dirty="0">
                <a:solidFill>
                  <a:srgbClr val="00B050"/>
                </a:solidFill>
              </a:rPr>
              <a:t>15.9 K </a:t>
            </a:r>
            <a:r>
              <a:rPr lang="de-DE" dirty="0" err="1">
                <a:solidFill>
                  <a:srgbClr val="00B050"/>
                </a:solidFill>
              </a:rPr>
              <a:t>by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quench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field</a:t>
            </a:r>
            <a:r>
              <a:rPr lang="de-DE" dirty="0">
                <a:solidFill>
                  <a:srgbClr val="00B050"/>
                </a:solidFill>
              </a:rPr>
              <a:t> </a:t>
            </a:r>
          </a:p>
          <a:p>
            <a:endParaRPr lang="de-DE" dirty="0"/>
          </a:p>
          <a:p>
            <a:r>
              <a:rPr lang="de-DE" dirty="0" err="1">
                <a:solidFill>
                  <a:srgbClr val="0070C0"/>
                </a:solidFill>
              </a:rPr>
              <a:t>Tc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measurement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gives</a:t>
            </a:r>
            <a:r>
              <a:rPr lang="de-DE" dirty="0">
                <a:solidFill>
                  <a:srgbClr val="0070C0"/>
                </a:solidFill>
              </a:rPr>
              <a:t> </a:t>
            </a:r>
          </a:p>
          <a:p>
            <a:r>
              <a:rPr lang="de-DE" dirty="0" err="1">
                <a:solidFill>
                  <a:srgbClr val="0070C0"/>
                </a:solidFill>
              </a:rPr>
              <a:t>average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value</a:t>
            </a:r>
            <a:endParaRPr lang="de-DE" dirty="0">
              <a:solidFill>
                <a:srgbClr val="0070C0"/>
              </a:solidFill>
            </a:endParaRPr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A </a:t>
            </a:r>
            <a:r>
              <a:rPr lang="de-DE" dirty="0" err="1"/>
              <a:t>discrepancy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measurements</a:t>
            </a:r>
            <a:r>
              <a:rPr lang="de-DE" dirty="0"/>
              <a:t> </a:t>
            </a:r>
            <a:r>
              <a:rPr lang="de-DE" dirty="0" err="1"/>
              <a:t>indicates</a:t>
            </a:r>
            <a:r>
              <a:rPr lang="de-DE" dirty="0"/>
              <a:t> a </a:t>
            </a:r>
            <a:r>
              <a:rPr lang="de-DE" dirty="0" err="1"/>
              <a:t>local</a:t>
            </a:r>
            <a:br>
              <a:rPr lang="de-DE" dirty="0"/>
            </a:br>
            <a:r>
              <a:rPr lang="de-DE" dirty="0" err="1"/>
              <a:t>imhomogeneity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coating</a:t>
            </a:r>
            <a:endParaRPr lang="de-DE" dirty="0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CE192C5-35CC-CFDF-1A1E-ED38C88A96E7}"/>
              </a:ext>
            </a:extLst>
          </p:cNvPr>
          <p:cNvSpPr txBox="1"/>
          <p:nvPr/>
        </p:nvSpPr>
        <p:spPr>
          <a:xfrm>
            <a:off x="4013366" y="3571546"/>
            <a:ext cx="295835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 err="1">
                <a:solidFill>
                  <a:srgbClr val="00B050"/>
                </a:solidFill>
              </a:rPr>
              <a:t>Tc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measurement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by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quench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field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gives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worst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value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over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entire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illuminated</a:t>
            </a:r>
            <a:r>
              <a:rPr lang="de-DE" dirty="0">
                <a:solidFill>
                  <a:srgbClr val="00B050"/>
                </a:solidFill>
              </a:rPr>
              <a:t> </a:t>
            </a:r>
            <a:r>
              <a:rPr lang="de-DE" dirty="0" err="1">
                <a:solidFill>
                  <a:srgbClr val="00B050"/>
                </a:solidFill>
              </a:rPr>
              <a:t>area</a:t>
            </a:r>
            <a:endParaRPr lang="de-DE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522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A457DD-4F86-39F1-010F-3F06CEEA1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53824"/>
          </a:xfrm>
        </p:spPr>
        <p:txBody>
          <a:bodyPr>
            <a:normAutofit fontScale="90000"/>
          </a:bodyPr>
          <a:lstStyle/>
          <a:p>
            <a:r>
              <a:rPr lang="de-DE" sz="3600" dirty="0"/>
              <a:t>Surface </a:t>
            </a:r>
            <a:r>
              <a:rPr lang="de-DE" sz="3600" dirty="0" err="1"/>
              <a:t>resistance</a:t>
            </a:r>
            <a:r>
              <a:rPr lang="de-DE" sz="3600" dirty="0"/>
              <a:t> </a:t>
            </a:r>
            <a:r>
              <a:rPr lang="de-DE" sz="3600" dirty="0" err="1"/>
              <a:t>vs</a:t>
            </a:r>
            <a:r>
              <a:rPr lang="de-DE" sz="3600" dirty="0"/>
              <a:t> </a:t>
            </a:r>
            <a:r>
              <a:rPr lang="de-DE" sz="3600" dirty="0" err="1"/>
              <a:t>temperature</a:t>
            </a:r>
            <a:endParaRPr lang="de-DE" sz="3600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B2A6F42-3E25-CC1A-382A-7D31CF639B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9631" y="3365081"/>
            <a:ext cx="4463386" cy="3349665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4EB2C5EC-55D2-5A0C-4347-4B573C41B1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9631" y="74303"/>
            <a:ext cx="4463386" cy="3349665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AA77F4B7-23FB-0669-B023-1513B40F699F}"/>
              </a:ext>
            </a:extLst>
          </p:cNvPr>
          <p:cNvSpPr txBox="1"/>
          <p:nvPr/>
        </p:nvSpPr>
        <p:spPr>
          <a:xfrm>
            <a:off x="6852126" y="404033"/>
            <a:ext cx="9224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INFN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32951901-3E95-8062-4547-DE50B933C3BA}"/>
              </a:ext>
            </a:extLst>
          </p:cNvPr>
          <p:cNvSpPr txBox="1"/>
          <p:nvPr/>
        </p:nvSpPr>
        <p:spPr>
          <a:xfrm>
            <a:off x="1096172" y="3608634"/>
            <a:ext cx="570594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surface</a:t>
            </a:r>
            <a:r>
              <a:rPr lang="de-DE" dirty="0"/>
              <a:t> </a:t>
            </a:r>
            <a:r>
              <a:rPr lang="de-DE" dirty="0" err="1"/>
              <a:t>resistance</a:t>
            </a:r>
            <a:r>
              <a:rPr lang="de-DE" dirty="0"/>
              <a:t> 90 </a:t>
            </a:r>
            <a:r>
              <a:rPr lang="de-DE" dirty="0" err="1"/>
              <a:t>nOhm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local</a:t>
            </a:r>
            <a:r>
              <a:rPr lang="de-DE" dirty="0"/>
              <a:t> </a:t>
            </a:r>
            <a:r>
              <a:rPr lang="de-DE" dirty="0" err="1"/>
              <a:t>minimum</a:t>
            </a:r>
            <a:r>
              <a:rPr lang="de-DE" dirty="0"/>
              <a:t> at 3.5 K (</a:t>
            </a:r>
            <a:r>
              <a:rPr lang="de-DE" dirty="0" err="1"/>
              <a:t>reason</a:t>
            </a:r>
            <a:r>
              <a:rPr lang="de-DE" dirty="0"/>
              <a:t> </a:t>
            </a:r>
            <a:r>
              <a:rPr lang="de-DE" dirty="0" err="1"/>
              <a:t>unclear</a:t>
            </a:r>
            <a:r>
              <a:rPr lang="de-DE" dirty="0"/>
              <a:t>, </a:t>
            </a:r>
            <a:r>
              <a:rPr lang="de-DE" dirty="0" err="1"/>
              <a:t>possibly</a:t>
            </a:r>
            <a:r>
              <a:rPr lang="de-DE" dirty="0"/>
              <a:t> </a:t>
            </a:r>
            <a:r>
              <a:rPr lang="de-DE" dirty="0" err="1"/>
              <a:t>poor</a:t>
            </a:r>
            <a:r>
              <a:rPr lang="de-DE" dirty="0"/>
              <a:t> </a:t>
            </a:r>
            <a:r>
              <a:rPr lang="de-DE" dirty="0" err="1"/>
              <a:t>adhesion</a:t>
            </a:r>
            <a:r>
              <a:rPr lang="de-DE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expulsion</a:t>
            </a:r>
            <a:r>
              <a:rPr lang="de-DE" dirty="0"/>
              <a:t> upon thermal </a:t>
            </a:r>
            <a:r>
              <a:rPr lang="de-DE" dirty="0" err="1"/>
              <a:t>cycling</a:t>
            </a:r>
            <a:r>
              <a:rPr lang="de-DE" dirty="0"/>
              <a:t> </a:t>
            </a:r>
            <a:r>
              <a:rPr lang="de-DE" dirty="0" err="1"/>
              <a:t>achieved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flux</a:t>
            </a:r>
            <a:r>
              <a:rPr lang="de-DE" dirty="0"/>
              <a:t> </a:t>
            </a:r>
            <a:r>
              <a:rPr lang="de-DE" dirty="0" err="1"/>
              <a:t>pinning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surface</a:t>
            </a:r>
            <a:r>
              <a:rPr lang="de-DE" dirty="0"/>
              <a:t> </a:t>
            </a:r>
            <a:r>
              <a:rPr lang="de-DE" dirty="0" err="1"/>
              <a:t>resistance</a:t>
            </a:r>
            <a:r>
              <a:rPr lang="de-DE" dirty="0"/>
              <a:t> </a:t>
            </a:r>
            <a:r>
              <a:rPr lang="de-DE" dirty="0" err="1"/>
              <a:t>dominated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residual </a:t>
            </a:r>
            <a:r>
              <a:rPr lang="de-DE" dirty="0" err="1"/>
              <a:t>resistance</a:t>
            </a:r>
            <a:r>
              <a:rPr lang="de-DE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high </a:t>
            </a:r>
            <a:r>
              <a:rPr lang="de-DE" dirty="0" err="1"/>
              <a:t>point</a:t>
            </a:r>
            <a:r>
              <a:rPr lang="de-DE" dirty="0"/>
              <a:t> at 8K </a:t>
            </a:r>
            <a:r>
              <a:rPr lang="de-DE" dirty="0" err="1"/>
              <a:t>possibly</a:t>
            </a:r>
            <a:r>
              <a:rPr lang="de-DE" dirty="0"/>
              <a:t> due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incomplete</a:t>
            </a:r>
            <a:r>
              <a:rPr lang="de-DE" dirty="0"/>
              <a:t> </a:t>
            </a:r>
            <a:r>
              <a:rPr lang="de-DE" dirty="0" err="1"/>
              <a:t>coverage</a:t>
            </a:r>
            <a:r>
              <a:rPr lang="de-DE" dirty="0"/>
              <a:t> and Nb </a:t>
            </a:r>
            <a:r>
              <a:rPr lang="de-DE" dirty="0" err="1"/>
              <a:t>exposure</a:t>
            </a:r>
            <a:endParaRPr lang="de-DE" dirty="0"/>
          </a:p>
          <a:p>
            <a:r>
              <a:rPr lang="de-DE" dirty="0"/>
              <a:t>-&gt;  </a:t>
            </a:r>
            <a:r>
              <a:rPr lang="de-DE" dirty="0" err="1"/>
              <a:t>new</a:t>
            </a:r>
            <a:r>
              <a:rPr lang="de-DE" dirty="0"/>
              <a:t> </a:t>
            </a:r>
            <a:r>
              <a:rPr lang="de-DE" dirty="0" err="1"/>
              <a:t>test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improved</a:t>
            </a:r>
            <a:r>
              <a:rPr lang="de-DE" dirty="0"/>
              <a:t> </a:t>
            </a:r>
            <a:r>
              <a:rPr lang="de-DE" dirty="0" err="1"/>
              <a:t>sputtering</a:t>
            </a:r>
            <a:r>
              <a:rPr lang="de-DE" dirty="0"/>
              <a:t> </a:t>
            </a:r>
            <a:r>
              <a:rPr lang="de-DE" dirty="0" err="1"/>
              <a:t>chamber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11650014-6F96-F4FA-3A14-BB73BE0CF6C5}"/>
              </a:ext>
            </a:extLst>
          </p:cNvPr>
          <p:cNvSpPr txBox="1"/>
          <p:nvPr/>
        </p:nvSpPr>
        <p:spPr>
          <a:xfrm>
            <a:off x="1096172" y="1332360"/>
            <a:ext cx="51369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surface</a:t>
            </a:r>
            <a:r>
              <a:rPr lang="de-DE" dirty="0"/>
              <a:t> </a:t>
            </a:r>
            <a:r>
              <a:rPr lang="de-DE" dirty="0" err="1"/>
              <a:t>resistance</a:t>
            </a:r>
            <a:r>
              <a:rPr lang="de-DE" dirty="0"/>
              <a:t> 30 </a:t>
            </a:r>
            <a:r>
              <a:rPr lang="de-DE" dirty="0" err="1"/>
              <a:t>nOhm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monotoneous</a:t>
            </a:r>
            <a:r>
              <a:rPr lang="de-DE" dirty="0"/>
              <a:t> </a:t>
            </a:r>
            <a:r>
              <a:rPr lang="de-DE" dirty="0" err="1"/>
              <a:t>increase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significant</a:t>
            </a:r>
            <a:r>
              <a:rPr lang="de-DE" dirty="0"/>
              <a:t> </a:t>
            </a:r>
            <a:r>
              <a:rPr lang="de-DE" dirty="0" err="1"/>
              <a:t>increase</a:t>
            </a:r>
            <a:r>
              <a:rPr lang="de-DE" dirty="0"/>
              <a:t> </a:t>
            </a:r>
            <a:r>
              <a:rPr lang="de-DE" dirty="0" err="1"/>
              <a:t>towards</a:t>
            </a:r>
            <a:r>
              <a:rPr lang="de-DE" dirty="0"/>
              <a:t> 4.1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flux</a:t>
            </a:r>
            <a:r>
              <a:rPr lang="de-DE" dirty="0"/>
              <a:t> </a:t>
            </a:r>
            <a:r>
              <a:rPr lang="de-DE" dirty="0" err="1"/>
              <a:t>expulsion</a:t>
            </a:r>
            <a:r>
              <a:rPr lang="de-DE" dirty="0"/>
              <a:t> </a:t>
            </a:r>
            <a:r>
              <a:rPr lang="de-DE" dirty="0" err="1"/>
              <a:t>improves</a:t>
            </a:r>
            <a:r>
              <a:rPr lang="de-DE" dirty="0"/>
              <a:t> </a:t>
            </a:r>
            <a:r>
              <a:rPr lang="de-DE" dirty="0" err="1"/>
              <a:t>surface</a:t>
            </a:r>
            <a:r>
              <a:rPr lang="de-DE" dirty="0"/>
              <a:t> </a:t>
            </a:r>
            <a:r>
              <a:rPr lang="de-DE" dirty="0" err="1"/>
              <a:t>resistance</a:t>
            </a: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DCA2A94C-C076-2480-B20F-0BADDCCD2443}"/>
              </a:ext>
            </a:extLst>
          </p:cNvPr>
          <p:cNvSpPr txBox="1"/>
          <p:nvPr/>
        </p:nvSpPr>
        <p:spPr>
          <a:xfrm>
            <a:off x="6951583" y="3423968"/>
            <a:ext cx="8229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STFC</a:t>
            </a:r>
          </a:p>
        </p:txBody>
      </p:sp>
    </p:spTree>
    <p:extLst>
      <p:ext uri="{BB962C8B-B14F-4D97-AF65-F5344CB8AC3E}">
        <p14:creationId xmlns:p14="http://schemas.microsoft.com/office/powerpoint/2010/main" val="2576318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C6E69FC-8947-8644-30D2-C47DFC6F69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105" y="1459248"/>
            <a:ext cx="4859172" cy="364669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C8C90B23-1B9B-8B4B-9055-18BD60FEF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0452" y="1459247"/>
            <a:ext cx="4859172" cy="3646693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F280408A-67CB-A932-8EDE-8F6240890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105" y="275413"/>
            <a:ext cx="10515600" cy="659642"/>
          </a:xfrm>
        </p:spPr>
        <p:txBody>
          <a:bodyPr>
            <a:normAutofit/>
          </a:bodyPr>
          <a:lstStyle/>
          <a:p>
            <a:r>
              <a:rPr lang="de-DE" sz="3600" dirty="0"/>
              <a:t>Surface </a:t>
            </a:r>
            <a:r>
              <a:rPr lang="de-DE" sz="3600" dirty="0" err="1"/>
              <a:t>resistance</a:t>
            </a:r>
            <a:r>
              <a:rPr lang="de-DE" sz="3600" dirty="0"/>
              <a:t> </a:t>
            </a:r>
            <a:r>
              <a:rPr lang="de-DE" sz="3600" dirty="0" err="1"/>
              <a:t>vs</a:t>
            </a:r>
            <a:r>
              <a:rPr lang="de-DE" sz="3600" dirty="0"/>
              <a:t> </a:t>
            </a:r>
            <a:r>
              <a:rPr lang="de-DE" sz="3600" dirty="0" err="1"/>
              <a:t>peak</a:t>
            </a:r>
            <a:r>
              <a:rPr lang="de-DE" sz="3600" dirty="0"/>
              <a:t> </a:t>
            </a:r>
            <a:r>
              <a:rPr lang="de-DE" sz="3600" dirty="0" err="1"/>
              <a:t>magnetic</a:t>
            </a:r>
            <a:r>
              <a:rPr lang="de-DE" sz="3600" dirty="0"/>
              <a:t> </a:t>
            </a:r>
            <a:r>
              <a:rPr lang="de-DE" sz="3600" dirty="0" err="1"/>
              <a:t>field</a:t>
            </a:r>
            <a:endParaRPr lang="de-DE" sz="3600" dirty="0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4879F46F-3B64-7616-E600-923E7B9E838B}"/>
              </a:ext>
            </a:extLst>
          </p:cNvPr>
          <p:cNvSpPr txBox="1"/>
          <p:nvPr/>
        </p:nvSpPr>
        <p:spPr>
          <a:xfrm>
            <a:off x="1134035" y="1089915"/>
            <a:ext cx="90140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INFN sample					STFC sample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4C7CA076-A34D-BCD6-13C3-B908173D6A0E}"/>
              </a:ext>
            </a:extLst>
          </p:cNvPr>
          <p:cNvSpPr txBox="1"/>
          <p:nvPr/>
        </p:nvSpPr>
        <p:spPr>
          <a:xfrm>
            <a:off x="1257300" y="5334000"/>
            <a:ext cx="353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Monotoneus</a:t>
            </a:r>
            <a:r>
              <a:rPr lang="de-DE" dirty="0"/>
              <a:t> </a:t>
            </a:r>
            <a:r>
              <a:rPr lang="de-DE" dirty="0" err="1"/>
              <a:t>increase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surface</a:t>
            </a:r>
            <a:r>
              <a:rPr lang="de-DE" dirty="0"/>
              <a:t> </a:t>
            </a:r>
            <a:r>
              <a:rPr lang="de-DE" dirty="0" err="1"/>
              <a:t>resistance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field</a:t>
            </a: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BC874CB7-7DD4-EBDE-8312-5F98C7F872F4}"/>
              </a:ext>
            </a:extLst>
          </p:cNvPr>
          <p:cNvSpPr txBox="1"/>
          <p:nvPr/>
        </p:nvSpPr>
        <p:spPr>
          <a:xfrm>
            <a:off x="6316355" y="5334000"/>
            <a:ext cx="5086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Low </a:t>
            </a:r>
            <a:r>
              <a:rPr lang="de-DE" dirty="0" err="1"/>
              <a:t>field</a:t>
            </a:r>
            <a:r>
              <a:rPr lang="de-DE" dirty="0"/>
              <a:t> Q-</a:t>
            </a:r>
            <a:r>
              <a:rPr lang="de-DE" dirty="0" err="1"/>
              <a:t>drop</a:t>
            </a:r>
            <a:r>
              <a:rPr lang="de-DE" dirty="0"/>
              <a:t> </a:t>
            </a:r>
            <a:r>
              <a:rPr lang="de-DE" dirty="0" err="1"/>
              <a:t>below</a:t>
            </a:r>
            <a:r>
              <a:rPr lang="de-DE" dirty="0"/>
              <a:t> 20 </a:t>
            </a:r>
            <a:r>
              <a:rPr lang="de-DE" dirty="0" err="1"/>
              <a:t>mT</a:t>
            </a:r>
            <a:endParaRPr lang="de-DE" dirty="0"/>
          </a:p>
          <a:p>
            <a:r>
              <a:rPr lang="de-DE" dirty="0"/>
              <a:t>High </a:t>
            </a:r>
            <a:r>
              <a:rPr lang="de-DE" dirty="0" err="1"/>
              <a:t>field</a:t>
            </a:r>
            <a:r>
              <a:rPr lang="de-DE" dirty="0"/>
              <a:t> Q-</a:t>
            </a:r>
            <a:r>
              <a:rPr lang="de-DE" dirty="0" err="1"/>
              <a:t>drop</a:t>
            </a:r>
            <a:r>
              <a:rPr lang="de-DE" dirty="0"/>
              <a:t> </a:t>
            </a:r>
            <a:r>
              <a:rPr lang="de-DE" dirty="0" err="1"/>
              <a:t>above</a:t>
            </a:r>
            <a:r>
              <a:rPr lang="de-DE" dirty="0"/>
              <a:t> 40 </a:t>
            </a:r>
            <a:r>
              <a:rPr lang="de-DE" dirty="0" err="1"/>
              <a:t>mT</a:t>
            </a:r>
            <a:endParaRPr lang="de-DE" dirty="0"/>
          </a:p>
          <a:p>
            <a:r>
              <a:rPr lang="de-DE" dirty="0"/>
              <a:t>Both </a:t>
            </a:r>
            <a:r>
              <a:rPr lang="de-DE" dirty="0" err="1"/>
              <a:t>possibly</a:t>
            </a:r>
            <a:r>
              <a:rPr lang="de-DE" dirty="0"/>
              <a:t> </a:t>
            </a:r>
            <a:r>
              <a:rPr lang="de-DE" dirty="0" err="1"/>
              <a:t>stemming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contaminations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5852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18AE52-4C78-118D-DFFC-720584114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 and Outlook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61035B4-C252-95E3-24CF-34C96119B1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QPR </a:t>
            </a:r>
            <a:r>
              <a:rPr lang="de-DE" dirty="0" err="1"/>
              <a:t>measurements</a:t>
            </a:r>
            <a:r>
              <a:rPr lang="de-DE" dirty="0"/>
              <a:t> </a:t>
            </a:r>
            <a:r>
              <a:rPr lang="de-DE" dirty="0" err="1"/>
              <a:t>yielded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RF </a:t>
            </a:r>
            <a:r>
              <a:rPr lang="de-DE" dirty="0" err="1"/>
              <a:t>performance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Nb3Sn </a:t>
            </a:r>
            <a:r>
              <a:rPr lang="de-DE" dirty="0" err="1"/>
              <a:t>samples</a:t>
            </a:r>
            <a:r>
              <a:rPr lang="de-DE" dirty="0"/>
              <a:t> </a:t>
            </a:r>
            <a:r>
              <a:rPr lang="de-DE" dirty="0" err="1"/>
              <a:t>fabricated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I.FAST </a:t>
            </a:r>
            <a:r>
              <a:rPr lang="de-DE" dirty="0" err="1"/>
              <a:t>collaboration</a:t>
            </a:r>
            <a:endParaRPr lang="de-DE" dirty="0"/>
          </a:p>
          <a:p>
            <a:r>
              <a:rPr lang="de-DE" dirty="0" err="1"/>
              <a:t>Measurements</a:t>
            </a:r>
            <a:r>
              <a:rPr lang="de-DE" dirty="0"/>
              <a:t> </a:t>
            </a:r>
            <a:r>
              <a:rPr lang="de-DE" dirty="0" err="1"/>
              <a:t>yielded</a:t>
            </a:r>
            <a:r>
              <a:rPr lang="de-DE" dirty="0"/>
              <a:t> </a:t>
            </a:r>
            <a:r>
              <a:rPr lang="de-DE" dirty="0" err="1"/>
              <a:t>feedback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fabrication</a:t>
            </a:r>
            <a:r>
              <a:rPr lang="de-DE" dirty="0"/>
              <a:t> </a:t>
            </a:r>
            <a:r>
              <a:rPr lang="de-DE" dirty="0" err="1"/>
              <a:t>process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been</a:t>
            </a:r>
            <a:r>
              <a:rPr lang="de-DE" dirty="0"/>
              <a:t> </a:t>
            </a:r>
            <a:r>
              <a:rPr lang="de-DE" dirty="0" err="1"/>
              <a:t>implemented</a:t>
            </a:r>
            <a:endParaRPr lang="de-DE" dirty="0"/>
          </a:p>
          <a:p>
            <a:r>
              <a:rPr lang="de-DE" dirty="0"/>
              <a:t>Final QPR </a:t>
            </a:r>
            <a:r>
              <a:rPr lang="de-DE" dirty="0" err="1"/>
              <a:t>measurement</a:t>
            </a:r>
            <a:r>
              <a:rPr lang="de-DE" dirty="0"/>
              <a:t> on STFC sample </a:t>
            </a:r>
            <a:r>
              <a:rPr lang="de-DE" dirty="0" err="1"/>
              <a:t>scheduled</a:t>
            </a:r>
            <a:endParaRPr lang="de-DE" dirty="0"/>
          </a:p>
          <a:p>
            <a:r>
              <a:rPr lang="de-DE" dirty="0"/>
              <a:t>I.FAST Nb3Sn </a:t>
            </a:r>
            <a:r>
              <a:rPr lang="de-DE" dirty="0" err="1"/>
              <a:t>cavity</a:t>
            </a:r>
            <a:r>
              <a:rPr lang="de-DE" dirty="0"/>
              <a:t> prototype </a:t>
            </a:r>
            <a:r>
              <a:rPr lang="de-DE" dirty="0" err="1"/>
              <a:t>coated</a:t>
            </a:r>
            <a:r>
              <a:rPr lang="de-DE" dirty="0"/>
              <a:t> in </a:t>
            </a:r>
            <a:r>
              <a:rPr lang="de-DE" dirty="0" err="1"/>
              <a:t>Daresbury</a:t>
            </a:r>
            <a:r>
              <a:rPr lang="de-DE" dirty="0"/>
              <a:t> </a:t>
            </a:r>
            <a:r>
              <a:rPr lang="de-DE" dirty="0" err="1"/>
              <a:t>scheduled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measured</a:t>
            </a:r>
            <a:r>
              <a:rPr lang="de-DE" dirty="0"/>
              <a:t> at HZB </a:t>
            </a:r>
            <a:r>
              <a:rPr lang="de-DE" dirty="0" err="1"/>
              <a:t>Supralab</a:t>
            </a:r>
            <a:r>
              <a:rPr lang="de-DE"/>
              <a:t> in </a:t>
            </a:r>
            <a:r>
              <a:rPr lang="de-DE" dirty="0"/>
              <a:t>June 2025</a:t>
            </a:r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529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414</Words>
  <Application>Microsoft Office PowerPoint</Application>
  <PresentationFormat>Breitbild</PresentationFormat>
  <Paragraphs>73</Paragraphs>
  <Slides>8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Aptos</vt:lpstr>
      <vt:lpstr>Aptos Display</vt:lpstr>
      <vt:lpstr>Arial</vt:lpstr>
      <vt:lpstr>Symbol</vt:lpstr>
      <vt:lpstr>Times New Roman</vt:lpstr>
      <vt:lpstr>Office</vt:lpstr>
      <vt:lpstr>QPR measurements at HZB</vt:lpstr>
      <vt:lpstr>4 SRF samples tested in HZB QPR</vt:lpstr>
      <vt:lpstr>Comparison of MS samples from INFN and STFC</vt:lpstr>
      <vt:lpstr>Frequency shift measurement</vt:lpstr>
      <vt:lpstr>Interpretation of discrepancy in Tc values</vt:lpstr>
      <vt:lpstr>Surface resistance vs temperature</vt:lpstr>
      <vt:lpstr>Surface resistance vs peak magnetic field</vt:lpstr>
      <vt:lpstr>Summary and 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Oliver Kugeler</dc:creator>
  <cp:lastModifiedBy>Kugeler, Oliver</cp:lastModifiedBy>
  <cp:revision>8</cp:revision>
  <dcterms:created xsi:type="dcterms:W3CDTF">2025-04-05T17:17:49Z</dcterms:created>
  <dcterms:modified xsi:type="dcterms:W3CDTF">2025-04-07T08:41:50Z</dcterms:modified>
</cp:coreProperties>
</file>